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92" r:id="rId2"/>
    <p:sldId id="377" r:id="rId3"/>
    <p:sldId id="378" r:id="rId4"/>
    <p:sldId id="380" r:id="rId5"/>
    <p:sldId id="381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EEDCF"/>
    <a:srgbClr val="000000"/>
    <a:srgbClr val="006600"/>
    <a:srgbClr val="FF9966"/>
    <a:srgbClr val="408000"/>
    <a:srgbClr val="8CAD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3" autoAdjust="0"/>
    <p:restoredTop sz="94660"/>
  </p:normalViewPr>
  <p:slideViewPr>
    <p:cSldViewPr>
      <p:cViewPr>
        <p:scale>
          <a:sx n="100" d="100"/>
          <a:sy n="100" d="100"/>
        </p:scale>
        <p:origin x="-1160" y="10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508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B88335D-F83F-4DBF-93A2-F817398B5D63}" type="datetime1">
              <a:rPr lang="en-CA"/>
              <a:pPr>
                <a:defRPr/>
              </a:pPr>
              <a:t>6/10/11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DEF6024-15EA-402D-A4DE-CA6F9D39B10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7232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AFCF1E3-9356-47B9-ABC8-E852BC3455A9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C34CBCC-9552-4197-AD93-E0B58E924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76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34CBCC-9552-4197-AD93-E0B58E9242A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34CBCC-9552-4197-AD93-E0B58E9242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34CBCC-9552-4197-AD93-E0B58E9242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34CBCC-9552-4197-AD93-E0B58E9242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34CBCC-9552-4197-AD93-E0B58E9242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rgbClr val="07374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6350" cap="flat" cmpd="sng" algn="ctr">
            <a:solidFill>
              <a:srgbClr val="26742A"/>
            </a:solidFill>
            <a:prstDash val="dot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rgbClr val="26742A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pic>
        <p:nvPicPr>
          <p:cNvPr id="13" name="Picture 24" descr="MARES.png"/>
          <p:cNvPicPr>
            <a:picLocks noChangeAspect="1"/>
          </p:cNvPicPr>
          <p:nvPr userDrawn="1"/>
        </p:nvPicPr>
        <p:blipFill>
          <a:blip r:embed="rId2" cstate="print"/>
          <a:srcRect l="18788" r="23990"/>
          <a:stretch>
            <a:fillRect/>
          </a:stretch>
        </p:blipFill>
        <p:spPr bwMode="auto">
          <a:xfrm>
            <a:off x="3987800" y="457200"/>
            <a:ext cx="1168400" cy="1524000"/>
          </a:xfrm>
          <a:prstGeom prst="rect">
            <a:avLst/>
          </a:prstGeom>
          <a:noFill/>
          <a:ln w="63500">
            <a:noFill/>
            <a:round/>
            <a:headEnd/>
            <a:tailEnd/>
          </a:ln>
        </p:spPr>
      </p:pic>
      <p:pic>
        <p:nvPicPr>
          <p:cNvPr id="14" name="Picture 25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2057400"/>
            <a:ext cx="720725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44577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25527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BB121-7213-492F-8E8E-F851DE88ABCD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rgbClr val="8CADAE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1F2076A-BFF8-49BC-982C-A22075CADD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DE57A-EB22-4A6D-9AF6-DE635FD10F77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E9582-30CE-4E41-8953-A85D7894387A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F404959-53FD-40D7-BA0F-8AD7BA0D8F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CCD2E3A-37EE-4ECE-AEDF-C226B32EF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B11C8-5569-44C5-B478-B1857E0ED0F3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FTLOGO-BG.png"/>
          <p:cNvPicPr>
            <a:picLocks noChangeAspect="1"/>
          </p:cNvPicPr>
          <p:nvPr userDrawn="1"/>
        </p:nvPicPr>
        <p:blipFill>
          <a:blip r:embed="rId2" cstate="print"/>
          <a:srcRect l="22920" t="15302" r="35568" b="46931"/>
          <a:stretch>
            <a:fillRect/>
          </a:stretch>
        </p:blipFill>
        <p:spPr bwMode="auto">
          <a:xfrm>
            <a:off x="4267200" y="762000"/>
            <a:ext cx="4724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596900"/>
            <a:ext cx="1143000" cy="5651500"/>
          </a:xfrm>
          <a:prstGeom prst="rect">
            <a:avLst/>
          </a:prstGeom>
          <a:solidFill>
            <a:srgbClr val="EEEDC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rgbClr val="26742A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6350" cap="flat" cmpd="sng" algn="ctr">
            <a:solidFill>
              <a:srgbClr val="26742A"/>
            </a:solidFill>
            <a:prstDash val="dot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pic>
        <p:nvPicPr>
          <p:cNvPr id="13" name="Picture 27" descr="MARES.png"/>
          <p:cNvPicPr>
            <a:picLocks noChangeAspect="1"/>
          </p:cNvPicPr>
          <p:nvPr userDrawn="1"/>
        </p:nvPicPr>
        <p:blipFill>
          <a:blip r:embed="rId3" cstate="print"/>
          <a:srcRect l="18788" r="23990"/>
          <a:stretch>
            <a:fillRect/>
          </a:stretch>
        </p:blipFill>
        <p:spPr bwMode="auto">
          <a:xfrm>
            <a:off x="228600" y="4876800"/>
            <a:ext cx="935038" cy="1219200"/>
          </a:xfrm>
          <a:prstGeom prst="rect">
            <a:avLst/>
          </a:prstGeom>
          <a:noFill/>
          <a:ln w="63500">
            <a:noFill/>
            <a:round/>
            <a:headEnd/>
            <a:tailEnd/>
          </a:ln>
        </p:spPr>
      </p:pic>
      <p:pic>
        <p:nvPicPr>
          <p:cNvPr id="14" name="Picture 28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762000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traight Connector 14"/>
          <p:cNvSpPr>
            <a:spLocks noChangeShapeType="1"/>
          </p:cNvSpPr>
          <p:nvPr userDrawn="1"/>
        </p:nvSpPr>
        <p:spPr bwMode="auto">
          <a:xfrm>
            <a:off x="152400" y="6324600"/>
            <a:ext cx="8832850" cy="0"/>
          </a:xfrm>
          <a:prstGeom prst="line">
            <a:avLst/>
          </a:prstGeom>
          <a:noFill/>
          <a:ln w="6350" cap="flat" cmpd="sng" algn="ctr">
            <a:solidFill>
              <a:srgbClr val="26742A"/>
            </a:solidFill>
            <a:prstDash val="dot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1676400" y="838200"/>
            <a:ext cx="6781800" cy="5334000"/>
          </a:xfrm>
        </p:spPr>
        <p:txBody>
          <a:bodyPr/>
          <a:lstStyle>
            <a:lvl1pPr marL="0" indent="0">
              <a:buClr>
                <a:schemeClr val="accent1"/>
              </a:buClr>
              <a:buNone/>
              <a:defRPr sz="2800">
                <a:solidFill>
                  <a:srgbClr val="E36F1E"/>
                </a:solidFill>
              </a:defRPr>
            </a:lvl1pPr>
            <a:lvl2pPr>
              <a:spcBef>
                <a:spcPts val="1500"/>
              </a:spcBef>
              <a:buClr>
                <a:schemeClr val="accent1"/>
              </a:buClr>
              <a:buFont typeface="Arial"/>
              <a:buChar char="•"/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buFont typeface="Lucida Grande"/>
              <a:buChar char="-"/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buFont typeface="Wingdings" charset="2"/>
              <a:buChar char="§"/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buFont typeface="Courier New"/>
              <a:buChar char="o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8A9E1-E2F8-492E-8B51-E26ED0E3D09B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FTLOGO-BG.png"/>
          <p:cNvPicPr>
            <a:picLocks noChangeAspect="1"/>
          </p:cNvPicPr>
          <p:nvPr userDrawn="1"/>
        </p:nvPicPr>
        <p:blipFill>
          <a:blip r:embed="rId2" cstate="print"/>
          <a:srcRect l="22920" t="15302" r="35568" b="46931"/>
          <a:stretch>
            <a:fillRect/>
          </a:stretch>
        </p:blipFill>
        <p:spPr bwMode="auto">
          <a:xfrm>
            <a:off x="4267200" y="762000"/>
            <a:ext cx="4724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596900"/>
            <a:ext cx="1143000" cy="5651500"/>
          </a:xfrm>
          <a:prstGeom prst="rect">
            <a:avLst/>
          </a:prstGeom>
          <a:solidFill>
            <a:srgbClr val="EEEDC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rgbClr val="26742A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6350" cap="flat" cmpd="sng" algn="ctr">
            <a:solidFill>
              <a:srgbClr val="26742A"/>
            </a:solidFill>
            <a:prstDash val="dot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pic>
        <p:nvPicPr>
          <p:cNvPr id="14" name="Picture 27" descr="MARES.png"/>
          <p:cNvPicPr>
            <a:picLocks noChangeAspect="1"/>
          </p:cNvPicPr>
          <p:nvPr userDrawn="1"/>
        </p:nvPicPr>
        <p:blipFill>
          <a:blip r:embed="rId3" cstate="print"/>
          <a:srcRect l="18788" r="23990"/>
          <a:stretch>
            <a:fillRect/>
          </a:stretch>
        </p:blipFill>
        <p:spPr bwMode="auto">
          <a:xfrm>
            <a:off x="228600" y="4876800"/>
            <a:ext cx="935038" cy="1219200"/>
          </a:xfrm>
          <a:prstGeom prst="rect">
            <a:avLst/>
          </a:prstGeom>
          <a:noFill/>
          <a:ln w="63500">
            <a:noFill/>
            <a:round/>
            <a:headEnd/>
            <a:tailEnd/>
          </a:ln>
        </p:spPr>
      </p:pic>
      <p:pic>
        <p:nvPicPr>
          <p:cNvPr id="15" name="Picture 28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762000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traight Connector 15"/>
          <p:cNvSpPr>
            <a:spLocks noChangeShapeType="1"/>
          </p:cNvSpPr>
          <p:nvPr userDrawn="1"/>
        </p:nvSpPr>
        <p:spPr bwMode="auto">
          <a:xfrm>
            <a:off x="152400" y="6324600"/>
            <a:ext cx="8832850" cy="0"/>
          </a:xfrm>
          <a:prstGeom prst="line">
            <a:avLst/>
          </a:prstGeom>
          <a:noFill/>
          <a:ln w="6350" cap="flat" cmpd="sng" algn="ctr">
            <a:solidFill>
              <a:srgbClr val="26742A"/>
            </a:solidFill>
            <a:prstDash val="dot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7" name="Straight Connector 16"/>
          <p:cNvSpPr>
            <a:spLocks noChangeAspect="1" noChangeShapeType="1"/>
          </p:cNvSpPr>
          <p:nvPr userDrawn="1"/>
        </p:nvSpPr>
        <p:spPr bwMode="auto">
          <a:xfrm>
            <a:off x="5257800" y="609600"/>
            <a:ext cx="0" cy="5638800"/>
          </a:xfrm>
          <a:prstGeom prst="line">
            <a:avLst/>
          </a:prstGeom>
          <a:noFill/>
          <a:ln w="6350" cap="flat" cmpd="sng" algn="ctr">
            <a:solidFill>
              <a:srgbClr val="26742A"/>
            </a:solidFill>
            <a:prstDash val="dot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0" name="Content Placeholder 19"/>
          <p:cNvSpPr>
            <a:spLocks noGrp="1" noChangeAspect="1"/>
          </p:cNvSpPr>
          <p:nvPr>
            <p:ph sz="quarter" idx="1"/>
          </p:nvPr>
        </p:nvSpPr>
        <p:spPr>
          <a:xfrm>
            <a:off x="1676400" y="1600200"/>
            <a:ext cx="3505200" cy="4495800"/>
          </a:xfrm>
        </p:spPr>
        <p:txBody>
          <a:bodyPr/>
          <a:lstStyle>
            <a:lvl1pPr marL="0" indent="0">
              <a:buClr>
                <a:schemeClr val="accent1"/>
              </a:buClr>
              <a:buNone/>
              <a:defRPr sz="2700">
                <a:solidFill>
                  <a:srgbClr val="E36F1E"/>
                </a:solidFill>
              </a:defRPr>
            </a:lvl1pPr>
            <a:lvl2pPr>
              <a:spcBef>
                <a:spcPts val="1500"/>
              </a:spcBef>
              <a:buClr>
                <a:schemeClr val="accent1"/>
              </a:buClr>
              <a:buFont typeface="Arial"/>
              <a:buChar char="•"/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buFont typeface="Lucida Grande"/>
              <a:buChar char="-"/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buFont typeface="Wingdings" charset="2"/>
              <a:buChar char="§"/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buFont typeface="Courier New"/>
              <a:buChar char="o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Content Placeholder 19"/>
          <p:cNvSpPr>
            <a:spLocks noGrp="1" noChangeAspect="1"/>
          </p:cNvSpPr>
          <p:nvPr>
            <p:ph sz="quarter" idx="12"/>
          </p:nvPr>
        </p:nvSpPr>
        <p:spPr>
          <a:xfrm>
            <a:off x="5334000" y="762000"/>
            <a:ext cx="3505200" cy="5257800"/>
          </a:xfrm>
        </p:spPr>
        <p:txBody>
          <a:bodyPr/>
          <a:lstStyle>
            <a:lvl1pPr marL="0" indent="0">
              <a:buClr>
                <a:schemeClr val="accent1"/>
              </a:buClr>
              <a:buNone/>
              <a:defRPr sz="2700">
                <a:solidFill>
                  <a:srgbClr val="E36F1E"/>
                </a:solidFill>
              </a:defRPr>
            </a:lvl1pPr>
            <a:lvl2pPr>
              <a:spcBef>
                <a:spcPts val="1500"/>
              </a:spcBef>
              <a:buClr>
                <a:schemeClr val="accent1"/>
              </a:buClr>
              <a:buFont typeface="Arial"/>
              <a:buChar char="•"/>
              <a:defRPr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buFont typeface="Lucida Grande"/>
              <a:buChar char="-"/>
              <a:defRPr>
                <a:solidFill>
                  <a:schemeClr val="tx1"/>
                </a:solidFill>
              </a:defRPr>
            </a:lvl3pPr>
            <a:lvl4pPr>
              <a:buClr>
                <a:schemeClr val="accent1"/>
              </a:buClr>
              <a:buFont typeface="Wingdings" charset="2"/>
              <a:buChar char="§"/>
              <a:defRPr>
                <a:solidFill>
                  <a:schemeClr val="tx1"/>
                </a:solidFill>
              </a:defRPr>
            </a:lvl4pPr>
            <a:lvl5pPr>
              <a:buClr>
                <a:schemeClr val="accent1"/>
              </a:buClr>
              <a:buFont typeface="Courier New"/>
              <a:buChar char="o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5E143-2B99-445F-8D2F-1E6E88F76ABE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4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9F494-8216-4B93-9BD0-EB9C18592330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2CC66334-F82C-43B8-8427-B275CAAF4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87C2F-5BB9-4982-B93A-347851B53438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B402B73A-6883-4AB2-89A1-7E79F5CFD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A9D0A-50B1-46B0-8097-3732667BB33A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257C01B-0BA8-4AE2-82EE-EC5B8A9F0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860BC-25B5-4094-9197-9CE5E42F33A0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23F9B9D5-3A5F-432D-A75A-6A36E4A00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E2E4C-CF41-4E3E-8719-3B2896F15B21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532DD39-DBE4-4803-A036-1C78C56D5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23DF0-1AEC-4406-88B4-D36E99A732A3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FFFFF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719800-086C-42C6-AB8F-7A73AA1E9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rgbClr val="26742A"/>
            </a:solidFill>
            <a:prstDash val="dot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pic>
        <p:nvPicPr>
          <p:cNvPr id="1027" name="Picture 19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287838" y="990600"/>
            <a:ext cx="568325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Georgia" charset="0"/>
                <a:ea typeface="ＭＳ Ｐゴシック" charset="-128"/>
              </a:defRPr>
            </a:lvl1pPr>
          </a:lstStyle>
          <a:p>
            <a:pPr>
              <a:defRPr/>
            </a:pPr>
            <a:fld id="{1EC4635F-675A-4AB3-966D-86BB96206B35}" type="datetime1">
              <a:rPr lang="en-US"/>
              <a:pPr>
                <a:defRPr/>
              </a:pPr>
              <a:t>6/10/11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035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752600"/>
            <a:ext cx="8534400" cy="437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6" r:id="rId1"/>
    <p:sldLayoutId id="2147484887" r:id="rId2"/>
    <p:sldLayoutId id="2147484888" r:id="rId3"/>
    <p:sldLayoutId id="2147484889" r:id="rId4"/>
    <p:sldLayoutId id="2147484890" r:id="rId5"/>
    <p:sldLayoutId id="2147484891" r:id="rId6"/>
    <p:sldLayoutId id="2147484892" r:id="rId7"/>
    <p:sldLayoutId id="2147484893" r:id="rId8"/>
    <p:sldLayoutId id="2147484894" r:id="rId9"/>
    <p:sldLayoutId id="2147484895" r:id="rId10"/>
    <p:sldLayoutId id="2147484896" r:id="rId11"/>
    <p:sldLayoutId id="2147484897" r:id="rId12"/>
  </p:sldLayoutIdLst>
  <p:transition xmlns:p14="http://schemas.microsoft.com/office/powerpoint/2010/main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Clr>
          <a:schemeClr val="accent1"/>
        </a:buClr>
        <a:buSzPct val="85000"/>
        <a:buFont typeface="Arial" charset="0"/>
        <a:defRPr sz="2700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1pPr>
      <a:lvl2pPr marL="547688" indent="-273050" algn="l" rtl="0" eaLnBrk="0" fontAlgn="base" hangingPunct="0">
        <a:spcBef>
          <a:spcPts val="9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22325" indent="-228600" algn="l" rtl="0" eaLnBrk="0" fontAlgn="base" hangingPunct="0">
        <a:spcBef>
          <a:spcPts val="900"/>
        </a:spcBef>
        <a:spcAft>
          <a:spcPct val="0"/>
        </a:spcAft>
        <a:buClr>
          <a:schemeClr val="accent1"/>
        </a:buClr>
        <a:buSzPct val="100000"/>
        <a:buFont typeface="Lucida Grande" charset="0"/>
        <a:buChar char="-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228600" algn="l" rtl="0" eaLnBrk="0" fontAlgn="base" hangingPunct="0">
        <a:spcBef>
          <a:spcPts val="900"/>
        </a:spcBef>
        <a:spcAft>
          <a:spcPct val="0"/>
        </a:spcAft>
        <a:buClr>
          <a:schemeClr val="accent1"/>
        </a:buClr>
        <a:buSzPct val="10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ts val="900"/>
        </a:spcBef>
        <a:spcAft>
          <a:spcPct val="0"/>
        </a:spcAft>
        <a:buClr>
          <a:schemeClr val="accent1"/>
        </a:buClr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5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CA" sz="1500" b="1" dirty="0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en-CA" sz="1500" b="1" dirty="0" smtClean="0">
                <a:latin typeface="Calibri" pitchFamily="34" charset="0"/>
                <a:ea typeface="ＭＳ Ｐゴシック" pitchFamily="34" charset="-128"/>
              </a:rPr>
            </a:br>
            <a:r>
              <a:rPr lang="en-CA" sz="3500" b="1" dirty="0" smtClean="0">
                <a:latin typeface="Calibri" pitchFamily="34" charset="0"/>
                <a:ea typeface="ＭＳ Ｐゴシック" pitchFamily="34" charset="-128"/>
              </a:rPr>
              <a:t>Tracking REDD+ Financing </a:t>
            </a:r>
            <a:r>
              <a:rPr lang="en-CA" sz="3500" b="1" dirty="0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en-CA" sz="3500" b="1" dirty="0" smtClean="0">
                <a:latin typeface="Calibri" pitchFamily="34" charset="0"/>
                <a:ea typeface="ＭＳ Ｐゴシック" pitchFamily="34" charset="-128"/>
              </a:rPr>
            </a:br>
            <a:r>
              <a:rPr lang="en-CA" sz="3500" b="1" dirty="0" smtClean="0">
                <a:latin typeface="Calibri" pitchFamily="34" charset="0"/>
                <a:ea typeface="ＭＳ Ｐゴシック" pitchFamily="34" charset="-128"/>
              </a:rPr>
              <a:t>On </a:t>
            </a:r>
            <a:r>
              <a:rPr lang="en-CA" sz="3500" b="1" dirty="0" smtClean="0">
                <a:latin typeface="Calibri" pitchFamily="34" charset="0"/>
                <a:ea typeface="ＭＳ Ｐゴシック" pitchFamily="34" charset="-128"/>
              </a:rPr>
              <a:t>the Ground</a:t>
            </a:r>
            <a:br>
              <a:rPr lang="en-CA" sz="3500" b="1" dirty="0" smtClean="0">
                <a:latin typeface="Calibri" pitchFamily="34" charset="0"/>
                <a:ea typeface="ＭＳ Ｐゴシック" pitchFamily="34" charset="-128"/>
              </a:rPr>
            </a:br>
            <a:r>
              <a:rPr lang="en-CA" sz="1600" b="1" dirty="0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en-CA" sz="1600" b="1" dirty="0" smtClean="0">
                <a:latin typeface="Calibri" pitchFamily="34" charset="0"/>
                <a:ea typeface="ＭＳ Ｐゴシック" pitchFamily="34" charset="-128"/>
              </a:rPr>
            </a:br>
            <a:r>
              <a:rPr lang="en-CA" sz="2500" b="1" dirty="0" smtClean="0">
                <a:latin typeface="Calibri" pitchFamily="34" charset="0"/>
                <a:ea typeface="ＭＳ Ｐゴシック" pitchFamily="34" charset="-128"/>
              </a:rPr>
              <a:t>David Diaz</a:t>
            </a:r>
            <a:r>
              <a:rPr lang="en-CA" sz="2500" dirty="0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en-CA" sz="2500" dirty="0" smtClean="0">
                <a:latin typeface="Calibri" pitchFamily="34" charset="0"/>
                <a:ea typeface="ＭＳ Ｐゴシック" pitchFamily="34" charset="-128"/>
              </a:rPr>
            </a:br>
            <a:r>
              <a:rPr lang="en-CA" sz="1500" dirty="0" smtClean="0">
                <a:latin typeface="Calibri" pitchFamily="34" charset="0"/>
                <a:ea typeface="ＭＳ Ｐゴシック" pitchFamily="34" charset="-128"/>
              </a:rPr>
              <a:t>ddiaz@ecosystemmarketplace.com</a:t>
            </a:r>
            <a:endParaRPr lang="en-US" sz="1500" dirty="0" smtClean="0">
              <a:latin typeface="Calibri" pitchFamily="34" charset="0"/>
              <a:ea typeface="ＭＳ Ｐゴシック" pitchFamily="34" charset="-128"/>
            </a:endParaRPr>
          </a:p>
        </p:txBody>
      </p:sp>
      <p:pic>
        <p:nvPicPr>
          <p:cNvPr id="4" name="Picture 3" descr="logo_do_idesam.png"/>
          <p:cNvPicPr>
            <a:picLocks noChangeAspect="1"/>
          </p:cNvPicPr>
          <p:nvPr/>
        </p:nvPicPr>
        <p:blipFill>
          <a:blip r:embed="rId3" cstate="print"/>
          <a:srcRect r="9333"/>
          <a:stretch>
            <a:fillRect/>
          </a:stretch>
        </p:blipFill>
        <p:spPr>
          <a:xfrm>
            <a:off x="335956" y="5562600"/>
            <a:ext cx="906613" cy="685800"/>
          </a:xfrm>
          <a:prstGeom prst="rect">
            <a:avLst/>
          </a:prstGeom>
        </p:spPr>
      </p:pic>
      <p:pic>
        <p:nvPicPr>
          <p:cNvPr id="5" name="Picture 4" descr="Ecodecision 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28801" y="5900928"/>
            <a:ext cx="1164652" cy="347472"/>
          </a:xfrm>
          <a:prstGeom prst="rect">
            <a:avLst/>
          </a:prstGeom>
        </p:spPr>
      </p:pic>
      <p:pic>
        <p:nvPicPr>
          <p:cNvPr id="6" name="Picture 5" descr="NCRC 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26306" y="5562600"/>
            <a:ext cx="426294" cy="685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5257800"/>
            <a:ext cx="114300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3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Our Partners</a:t>
            </a:r>
            <a:endParaRPr lang="en-US" sz="13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67600" y="5257800"/>
            <a:ext cx="129540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3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Our Funders</a:t>
            </a:r>
            <a:endParaRPr lang="en-US" sz="13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9" name="Picture 8" descr="RRI Log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29600" y="5562600"/>
            <a:ext cx="519380" cy="685800"/>
          </a:xfrm>
          <a:prstGeom prst="rect">
            <a:avLst/>
          </a:prstGeom>
        </p:spPr>
      </p:pic>
      <p:pic>
        <p:nvPicPr>
          <p:cNvPr id="10" name="Picture 2" descr="C:\Documents and Settings\ddiaz\Desktop\Skoll Logo.png"/>
          <p:cNvPicPr>
            <a:picLocks noChangeAspect="1" noChangeArrowheads="1"/>
          </p:cNvPicPr>
          <p:nvPr/>
        </p:nvPicPr>
        <p:blipFill>
          <a:blip r:embed="rId7" cstate="print"/>
          <a:srcRect l="8417" t="11111" r="7407" b="11111"/>
          <a:stretch>
            <a:fillRect/>
          </a:stretch>
        </p:blipFill>
        <p:spPr bwMode="auto">
          <a:xfrm>
            <a:off x="7162800" y="5562600"/>
            <a:ext cx="979714" cy="685800"/>
          </a:xfrm>
          <a:prstGeom prst="rect">
            <a:avLst/>
          </a:prstGeom>
          <a:noFill/>
        </p:spPr>
      </p:pic>
      <p:sp>
        <p:nvSpPr>
          <p:cNvPr id="12" name="Subtitle 1"/>
          <p:cNvSpPr txBox="1">
            <a:spLocks/>
          </p:cNvSpPr>
          <p:nvPr/>
        </p:nvSpPr>
        <p:spPr bwMode="auto">
          <a:xfrm>
            <a:off x="1295400" y="4876800"/>
            <a:ext cx="640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None/>
              <a:tabLst/>
              <a:defRPr/>
            </a:pPr>
            <a:r>
              <a:rPr kumimoji="0" lang="en-CA" sz="2400" b="1" i="0" u="none" strike="noStrike" kern="1200" cap="none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t>June 10, 2011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charset="0"/>
              <a:buNone/>
              <a:tabLst/>
              <a:defRPr/>
            </a:pPr>
            <a:r>
              <a:rPr kumimoji="0" lang="en-CA" sz="1600" i="0" u="none" strike="noStrike" kern="1200" cap="none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t>Bonn, Germany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/>
        <p:txBody>
          <a:bodyPr rIns="0"/>
          <a:lstStyle/>
          <a:p>
            <a:pPr>
              <a:spcBef>
                <a:spcPts val="24"/>
              </a:spcBef>
            </a:pPr>
            <a:r>
              <a:rPr lang="en-CA" sz="2400" b="1" dirty="0" smtClean="0">
                <a:latin typeface="Calibri" pitchFamily="34" charset="0"/>
                <a:ea typeface="ＭＳ Ｐゴシック" pitchFamily="34" charset="-128"/>
              </a:rPr>
              <a:t>Following the Flow of REDD+ Financing</a:t>
            </a:r>
          </a:p>
          <a:p>
            <a:pPr marL="571500" lvl="2">
              <a:spcBef>
                <a:spcPts val="24"/>
              </a:spcBef>
              <a:buFont typeface="Arial" charset="0"/>
              <a:buChar char="•"/>
            </a:pPr>
            <a:endParaRPr lang="en-US" dirty="0" smtClean="0">
              <a:latin typeface="Calibri" pitchFamily="34" charset="0"/>
            </a:endParaRPr>
          </a:p>
          <a:p>
            <a:pPr marL="342900" lvl="2">
              <a:spcBef>
                <a:spcPts val="24"/>
              </a:spcBef>
              <a:buFont typeface="Arial" charset="0"/>
              <a:buChar char="•"/>
            </a:pPr>
            <a:r>
              <a:rPr lang="en-US" b="1" dirty="0" smtClean="0">
                <a:latin typeface="Calibri" pitchFamily="34" charset="0"/>
              </a:rPr>
              <a:t>Who</a:t>
            </a:r>
            <a:r>
              <a:rPr lang="en-US" dirty="0" smtClean="0">
                <a:latin typeface="Calibri" pitchFamily="34" charset="0"/>
              </a:rPr>
              <a:t> is giving and managing funds, and who is ultimately implementing activities? </a:t>
            </a:r>
          </a:p>
          <a:p>
            <a:pPr marL="10287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</a:rPr>
              <a:t>Categorizing funding by donor and implementing agency types</a:t>
            </a:r>
          </a:p>
          <a:p>
            <a:pPr marL="1028700" lvl="3">
              <a:spcBef>
                <a:spcPts val="24"/>
              </a:spcBef>
              <a:buFont typeface="Calibri" pitchFamily="34" charset="0"/>
              <a:buChar char="–"/>
            </a:pPr>
            <a:endParaRPr lang="en-US" sz="2000" dirty="0" smtClean="0">
              <a:latin typeface="Calibri" pitchFamily="34" charset="0"/>
            </a:endParaRPr>
          </a:p>
          <a:p>
            <a:pPr marL="342900" lvl="2">
              <a:spcBef>
                <a:spcPts val="24"/>
              </a:spcBef>
              <a:buFont typeface="Arial" charset="0"/>
              <a:buChar char="•"/>
            </a:pPr>
            <a:r>
              <a:rPr lang="en-US" b="1" dirty="0" smtClean="0">
                <a:latin typeface="Calibri" pitchFamily="34" charset="0"/>
                <a:ea typeface="ＭＳ Ｐゴシック" pitchFamily="34" charset="-128"/>
              </a:rPr>
              <a:t>What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volume of financial support is being made?</a:t>
            </a:r>
          </a:p>
          <a:p>
            <a:pPr marL="10287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  <a:ea typeface="ＭＳ Ｐゴシック" pitchFamily="34" charset="-128"/>
              </a:rPr>
              <a:t>Expected (budgeted) funding and actual expenditures</a:t>
            </a:r>
          </a:p>
          <a:p>
            <a:pPr marL="1028700" lvl="3">
              <a:spcBef>
                <a:spcPts val="24"/>
              </a:spcBef>
              <a:buFont typeface="Calibri" pitchFamily="34" charset="0"/>
              <a:buChar char="–"/>
            </a:pPr>
            <a:endParaRPr lang="en-US" sz="2000" dirty="0" smtClean="0">
              <a:latin typeface="Calibri" pitchFamily="34" charset="0"/>
              <a:ea typeface="ＭＳ Ｐゴシック" pitchFamily="34" charset="-128"/>
            </a:endParaRPr>
          </a:p>
          <a:p>
            <a:pPr marL="342900" lvl="2">
              <a:spcBef>
                <a:spcPts val="24"/>
              </a:spcBef>
              <a:buFont typeface="Arial" charset="0"/>
              <a:buChar char="•"/>
            </a:pPr>
            <a:r>
              <a:rPr lang="en-US" b="1" dirty="0" smtClean="0">
                <a:latin typeface="Calibri" pitchFamily="34" charset="0"/>
                <a:ea typeface="ＭＳ Ｐゴシック" pitchFamily="34" charset="-128"/>
              </a:rPr>
              <a:t>When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are funds available, and when do they hit the ground?</a:t>
            </a:r>
          </a:p>
          <a:p>
            <a:pPr marL="10287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  <a:ea typeface="ＭＳ Ｐゴシック" pitchFamily="34" charset="-128"/>
              </a:rPr>
              <a:t>Tracing financing pipeline from donor to project‐level implementation and disbursement</a:t>
            </a:r>
          </a:p>
          <a:p>
            <a:pPr marL="1028700" lvl="3">
              <a:spcBef>
                <a:spcPts val="24"/>
              </a:spcBef>
              <a:buFont typeface="Calibri" pitchFamily="34" charset="0"/>
              <a:buChar char="–"/>
            </a:pPr>
            <a:endParaRPr lang="en-US" sz="2000" dirty="0" smtClean="0">
              <a:latin typeface="Calibri" pitchFamily="34" charset="0"/>
              <a:ea typeface="ＭＳ Ｐゴシック" pitchFamily="34" charset="-128"/>
            </a:endParaRPr>
          </a:p>
          <a:p>
            <a:pPr marL="342900" lvl="2">
              <a:spcBef>
                <a:spcPts val="24"/>
              </a:spcBef>
              <a:buFont typeface="Arial" charset="0"/>
              <a:buChar char="•"/>
            </a:pPr>
            <a:r>
              <a:rPr lang="en-US" b="1" dirty="0" smtClean="0">
                <a:latin typeface="Calibri" pitchFamily="34" charset="0"/>
                <a:ea typeface="ＭＳ Ｐゴシック" pitchFamily="34" charset="-128"/>
              </a:rPr>
              <a:t>Why</a:t>
            </a:r>
            <a:r>
              <a:rPr lang="en-US" dirty="0" smtClean="0">
                <a:latin typeface="Calibri" pitchFamily="34" charset="0"/>
                <a:ea typeface="ＭＳ Ｐゴシック" pitchFamily="34" charset="-128"/>
              </a:rPr>
              <a:t> are the chosen activities being financed?</a:t>
            </a:r>
          </a:p>
          <a:p>
            <a:pPr marL="10287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  <a:ea typeface="ＭＳ Ｐゴシック" pitchFamily="34" charset="-128"/>
              </a:rPr>
              <a:t>Categorizing funding at each step in the pipeline by intended goals and objectives</a:t>
            </a:r>
            <a:endParaRPr lang="en-CA" dirty="0" smtClean="0">
              <a:latin typeface="Calibri" pitchFamily="34" charset="0"/>
              <a:ea typeface="ＭＳ Ｐゴシック" pitchFamily="34" charset="-128"/>
            </a:endParaRPr>
          </a:p>
          <a:p>
            <a:pPr lvl="1">
              <a:spcBef>
                <a:spcPts val="24"/>
              </a:spcBef>
              <a:buFont typeface="Arial" charset="0"/>
              <a:buChar char="•"/>
            </a:pPr>
            <a:endParaRPr lang="en-CA" dirty="0" smtClean="0">
              <a:latin typeface="Calibri" pitchFamily="34" charset="0"/>
              <a:ea typeface="ＭＳ Ｐゴシック" pitchFamily="34" charset="-128"/>
            </a:endParaRPr>
          </a:p>
          <a:p>
            <a:pPr lvl="1">
              <a:spcBef>
                <a:spcPts val="24"/>
              </a:spcBef>
              <a:buFont typeface="Arial" charset="0"/>
              <a:buChar char="•"/>
            </a:pPr>
            <a:endParaRPr lang="en-CA" dirty="0" smtClean="0">
              <a:latin typeface="Calibri" pitchFamily="34" charset="0"/>
              <a:ea typeface="ＭＳ Ｐゴシック" pitchFamily="34" charset="-128"/>
            </a:endParaRPr>
          </a:p>
          <a:p>
            <a:pPr lvl="2">
              <a:spcBef>
                <a:spcPts val="24"/>
              </a:spcBef>
              <a:buFont typeface="Wingdings 2" pitchFamily="18" charset="2"/>
              <a:buNone/>
            </a:pPr>
            <a:endParaRPr lang="en-CA" dirty="0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1371600" y="304800"/>
            <a:ext cx="457200" cy="441325"/>
          </a:xfrm>
          <a:prstGeom prst="rect">
            <a:avLst/>
          </a:prstGeom>
        </p:spPr>
        <p:txBody>
          <a:bodyPr lIns="45720" rIns="4572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3">
                  <a:shade val="75000"/>
                </a:schemeClr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838200"/>
            <a:ext cx="6934200" cy="5334000"/>
          </a:xfrm>
        </p:spPr>
        <p:txBody>
          <a:bodyPr rIns="0"/>
          <a:lstStyle/>
          <a:p>
            <a:pPr>
              <a:spcBef>
                <a:spcPts val="24"/>
              </a:spcBef>
            </a:pPr>
            <a:r>
              <a:rPr lang="en-CA" sz="2300" b="1" dirty="0" smtClean="0">
                <a:latin typeface="Calibri" pitchFamily="34" charset="0"/>
                <a:ea typeface="ＭＳ Ｐゴシック" pitchFamily="34" charset="-128"/>
              </a:rPr>
              <a:t>A New Lens on REDD+ Financing:  The Grassroots View</a:t>
            </a:r>
          </a:p>
          <a:p>
            <a:pPr>
              <a:spcBef>
                <a:spcPts val="24"/>
              </a:spcBef>
            </a:pPr>
            <a:endParaRPr lang="en-US" sz="1500" dirty="0" smtClean="0">
              <a:latin typeface="Calibri" pitchFamily="34" charset="0"/>
            </a:endParaRPr>
          </a:p>
          <a:p>
            <a:pPr marL="0" lvl="2" indent="0">
              <a:spcBef>
                <a:spcPts val="24"/>
              </a:spcBef>
              <a:buNone/>
            </a:pPr>
            <a:r>
              <a:rPr lang="en-US" sz="1900" b="1" dirty="0" smtClean="0">
                <a:latin typeface="Calibri" pitchFamily="34" charset="0"/>
              </a:rPr>
              <a:t>Local partners interview donor, intermediary, and implementing agents in each country…</a:t>
            </a:r>
            <a:r>
              <a:rPr lang="en-US" sz="1900" dirty="0" smtClean="0">
                <a:latin typeface="Calibri" pitchFamily="34" charset="0"/>
              </a:rPr>
              <a:t> </a:t>
            </a:r>
          </a:p>
          <a:p>
            <a:pPr marL="5715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</a:rPr>
              <a:t>Partners active in Brazil (</a:t>
            </a:r>
            <a:r>
              <a:rPr lang="en-US" sz="1600" dirty="0" err="1" smtClean="0">
                <a:latin typeface="Calibri" pitchFamily="34" charset="0"/>
              </a:rPr>
              <a:t>Idesam</a:t>
            </a:r>
            <a:r>
              <a:rPr lang="en-US" sz="1600" dirty="0" smtClean="0">
                <a:latin typeface="Calibri" pitchFamily="34" charset="0"/>
              </a:rPr>
              <a:t>), Ecuador (</a:t>
            </a:r>
            <a:r>
              <a:rPr lang="en-US" sz="1600" dirty="0" err="1" smtClean="0">
                <a:latin typeface="Calibri" pitchFamily="34" charset="0"/>
              </a:rPr>
              <a:t>Ecodecision</a:t>
            </a:r>
            <a:r>
              <a:rPr lang="en-US" sz="1600" dirty="0" smtClean="0">
                <a:latin typeface="Calibri" pitchFamily="34" charset="0"/>
              </a:rPr>
              <a:t>), Ghana (NCRC), and Vietnam (Forest Trends)</a:t>
            </a:r>
          </a:p>
          <a:p>
            <a:pPr marL="1028700" lvl="3">
              <a:spcBef>
                <a:spcPts val="24"/>
              </a:spcBef>
              <a:buFont typeface="Calibri" pitchFamily="34" charset="0"/>
              <a:buChar char="–"/>
            </a:pPr>
            <a:endParaRPr lang="en-US" sz="1600" dirty="0" smtClean="0">
              <a:latin typeface="Calibri" pitchFamily="34" charset="0"/>
            </a:endParaRPr>
          </a:p>
          <a:p>
            <a:pPr marL="0" lvl="2" indent="0">
              <a:spcBef>
                <a:spcPts val="24"/>
              </a:spcBef>
              <a:buNone/>
            </a:pPr>
            <a:r>
              <a:rPr lang="en-US" sz="1900" b="1" dirty="0" smtClean="0">
                <a:latin typeface="Calibri" pitchFamily="34" charset="0"/>
                <a:ea typeface="ＭＳ Ｐゴシック" pitchFamily="34" charset="-128"/>
              </a:rPr>
              <a:t>…to trace funding from public bi- and multi-lateral arrangements as well as private foundations…</a:t>
            </a:r>
            <a:endParaRPr lang="en-US" sz="1900" dirty="0" smtClean="0">
              <a:latin typeface="Calibri" pitchFamily="34" charset="0"/>
              <a:ea typeface="ＭＳ Ｐゴシック" pitchFamily="34" charset="-128"/>
            </a:endParaRPr>
          </a:p>
          <a:p>
            <a:pPr marL="5715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  <a:ea typeface="ＭＳ Ｐゴシック" pitchFamily="34" charset="-128"/>
              </a:rPr>
              <a:t>Private sector investments not currently targeted</a:t>
            </a:r>
          </a:p>
          <a:p>
            <a:pPr marL="5715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  <a:ea typeface="ＭＳ Ｐゴシック" pitchFamily="34" charset="-128"/>
              </a:rPr>
              <a:t>Do aim to cover government own funding</a:t>
            </a:r>
          </a:p>
          <a:p>
            <a:pPr marL="1028700" lvl="3">
              <a:spcBef>
                <a:spcPts val="24"/>
              </a:spcBef>
              <a:buFont typeface="Calibri" pitchFamily="34" charset="0"/>
              <a:buChar char="–"/>
            </a:pPr>
            <a:endParaRPr lang="en-US" sz="1600" dirty="0" smtClean="0">
              <a:latin typeface="Calibri" pitchFamily="34" charset="0"/>
              <a:ea typeface="ＭＳ Ｐゴシック" pitchFamily="34" charset="-128"/>
            </a:endParaRPr>
          </a:p>
          <a:p>
            <a:pPr marL="0" lvl="2" indent="0">
              <a:spcBef>
                <a:spcPts val="24"/>
              </a:spcBef>
              <a:buNone/>
            </a:pPr>
            <a:r>
              <a:rPr lang="en-US" sz="1900" b="1" dirty="0" smtClean="0">
                <a:latin typeface="Calibri" pitchFamily="34" charset="0"/>
                <a:ea typeface="ＭＳ Ｐゴシック" pitchFamily="34" charset="-128"/>
              </a:rPr>
              <a:t>…connecting the dots to reveal where REDD+ financing is moving and when…</a:t>
            </a:r>
            <a:endParaRPr lang="en-US" sz="1900" dirty="0" smtClean="0">
              <a:latin typeface="Calibri" pitchFamily="34" charset="0"/>
              <a:ea typeface="ＭＳ Ｐゴシック" pitchFamily="34" charset="-128"/>
            </a:endParaRPr>
          </a:p>
          <a:p>
            <a:pPr marL="5715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  <a:ea typeface="ＭＳ Ｐゴシック" pitchFamily="34" charset="-128"/>
              </a:rPr>
              <a:t>Timelines and architecture of flows may help identify bottlenecks </a:t>
            </a:r>
          </a:p>
          <a:p>
            <a:pPr marL="1028700" lvl="3">
              <a:spcBef>
                <a:spcPts val="24"/>
              </a:spcBef>
              <a:buFont typeface="Calibri" pitchFamily="34" charset="0"/>
              <a:buChar char="–"/>
            </a:pPr>
            <a:endParaRPr lang="en-US" sz="1600" dirty="0" smtClean="0">
              <a:latin typeface="Calibri" pitchFamily="34" charset="0"/>
              <a:ea typeface="ＭＳ Ｐゴシック" pitchFamily="34" charset="-128"/>
            </a:endParaRPr>
          </a:p>
          <a:p>
            <a:pPr marL="0" lvl="2" indent="0">
              <a:spcBef>
                <a:spcPts val="24"/>
              </a:spcBef>
              <a:buNone/>
            </a:pPr>
            <a:r>
              <a:rPr lang="en-US" sz="1900" b="1" dirty="0" smtClean="0">
                <a:latin typeface="Calibri" pitchFamily="34" charset="0"/>
                <a:ea typeface="ＭＳ Ｐゴシック" pitchFamily="34" charset="-128"/>
              </a:rPr>
              <a:t>…encouraging transparency and building capacity for national policymakers and stakeholders.</a:t>
            </a:r>
          </a:p>
          <a:p>
            <a:pPr marL="5715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  <a:ea typeface="ＭＳ Ｐゴシック" pitchFamily="34" charset="-128"/>
              </a:rPr>
              <a:t>Database published and REDD+ Focal Points briefed (connect in to VRD)</a:t>
            </a:r>
          </a:p>
          <a:p>
            <a:pPr marL="292100" lvl="1" indent="-17463">
              <a:spcBef>
                <a:spcPts val="24"/>
              </a:spcBef>
              <a:buNone/>
            </a:pPr>
            <a:endParaRPr lang="en-CA" sz="1900" dirty="0" smtClean="0">
              <a:latin typeface="Calibri" pitchFamily="34" charset="0"/>
              <a:ea typeface="ＭＳ Ｐゴシック" pitchFamily="34" charset="-128"/>
            </a:endParaRPr>
          </a:p>
          <a:p>
            <a:pPr lvl="2">
              <a:spcBef>
                <a:spcPts val="24"/>
              </a:spcBef>
              <a:buFont typeface="Wingdings 2" pitchFamily="18" charset="2"/>
              <a:buNone/>
            </a:pPr>
            <a:endParaRPr lang="en-CA" dirty="0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1371600" y="304800"/>
            <a:ext cx="457200" cy="441325"/>
          </a:xfrm>
          <a:prstGeom prst="rect">
            <a:avLst/>
          </a:prstGeom>
        </p:spPr>
        <p:txBody>
          <a:bodyPr lIns="45720" rIns="4572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3">
                  <a:shade val="75000"/>
                </a:schemeClr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838200"/>
            <a:ext cx="6934200" cy="5334000"/>
          </a:xfrm>
        </p:spPr>
        <p:txBody>
          <a:bodyPr rIns="0"/>
          <a:lstStyle/>
          <a:p>
            <a:pPr>
              <a:spcBef>
                <a:spcPts val="24"/>
              </a:spcBef>
            </a:pPr>
            <a:r>
              <a:rPr lang="en-CA" sz="2400" b="1" dirty="0" smtClean="0">
                <a:latin typeface="Calibri" pitchFamily="34" charset="0"/>
                <a:ea typeface="ＭＳ Ｐゴシック" pitchFamily="34" charset="-128"/>
              </a:rPr>
              <a:t>Early Signs and Feedback</a:t>
            </a:r>
          </a:p>
          <a:p>
            <a:pPr>
              <a:spcBef>
                <a:spcPts val="24"/>
              </a:spcBef>
            </a:pPr>
            <a:endParaRPr lang="en-US" sz="1500" dirty="0" smtClean="0">
              <a:latin typeface="Calibri" pitchFamily="34" charset="0"/>
            </a:endParaRPr>
          </a:p>
          <a:p>
            <a:pPr marL="0" lvl="2" indent="0">
              <a:spcBef>
                <a:spcPts val="24"/>
              </a:spcBef>
              <a:buNone/>
            </a:pPr>
            <a:r>
              <a:rPr lang="en-US" sz="1900" b="1" dirty="0" smtClean="0">
                <a:latin typeface="Calibri" pitchFamily="34" charset="0"/>
              </a:rPr>
              <a:t>Increased scope and volume of REDD+ financing</a:t>
            </a:r>
            <a:endParaRPr lang="en-US" sz="1900" dirty="0" smtClean="0">
              <a:latin typeface="Calibri" pitchFamily="34" charset="0"/>
            </a:endParaRPr>
          </a:p>
          <a:p>
            <a:pPr marL="5715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</a:rPr>
              <a:t>Feasibility studies in Ghana, Ecuador, Vietnam, and Brazil on average identified twice the funding reported in current publicly-available databases</a:t>
            </a:r>
          </a:p>
          <a:p>
            <a:pPr marL="1028700" lvl="3">
              <a:spcBef>
                <a:spcPts val="24"/>
              </a:spcBef>
              <a:buFont typeface="Calibri" pitchFamily="34" charset="0"/>
              <a:buChar char="–"/>
            </a:pPr>
            <a:endParaRPr lang="en-US" sz="1600" dirty="0" smtClean="0">
              <a:latin typeface="Calibri" pitchFamily="34" charset="0"/>
            </a:endParaRPr>
          </a:p>
          <a:p>
            <a:pPr marL="0" lvl="2" indent="0">
              <a:spcBef>
                <a:spcPts val="24"/>
              </a:spcBef>
              <a:buNone/>
            </a:pPr>
            <a:r>
              <a:rPr lang="en-US" sz="1900" b="1" dirty="0" smtClean="0">
                <a:latin typeface="Calibri" pitchFamily="34" charset="0"/>
                <a:ea typeface="ＭＳ Ｐゴシック" pitchFamily="34" charset="-128"/>
              </a:rPr>
              <a:t>Private foundations are active and prominent shapers of REDD+</a:t>
            </a:r>
            <a:endParaRPr lang="en-US" sz="1900" dirty="0" smtClean="0">
              <a:latin typeface="Calibri" pitchFamily="34" charset="0"/>
              <a:ea typeface="ＭＳ Ｐゴシック" pitchFamily="34" charset="-128"/>
            </a:endParaRPr>
          </a:p>
          <a:p>
            <a:pPr marL="5715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  <a:ea typeface="ＭＳ Ｐゴシック" pitchFamily="34" charset="-128"/>
              </a:rPr>
              <a:t>In Ghana, private foundations appear to overshadow public REDD funding</a:t>
            </a:r>
          </a:p>
          <a:p>
            <a:pPr marL="1028700" lvl="3">
              <a:spcBef>
                <a:spcPts val="24"/>
              </a:spcBef>
              <a:buFont typeface="Calibri" pitchFamily="34" charset="0"/>
              <a:buChar char="–"/>
            </a:pPr>
            <a:endParaRPr lang="en-US" sz="1600" dirty="0" smtClean="0">
              <a:latin typeface="Calibri" pitchFamily="34" charset="0"/>
              <a:ea typeface="ＭＳ Ｐゴシック" pitchFamily="34" charset="-128"/>
            </a:endParaRPr>
          </a:p>
          <a:p>
            <a:pPr marL="0" lvl="2" indent="0">
              <a:spcBef>
                <a:spcPts val="24"/>
              </a:spcBef>
              <a:buNone/>
            </a:pPr>
            <a:r>
              <a:rPr lang="en-US" sz="1900" b="1" dirty="0" smtClean="0">
                <a:latin typeface="Calibri" pitchFamily="34" charset="0"/>
                <a:ea typeface="ＭＳ Ｐゴシック" pitchFamily="34" charset="-128"/>
              </a:rPr>
              <a:t>Financing flows through a diversity of structures and intermediaries</a:t>
            </a:r>
            <a:endParaRPr lang="en-US" sz="1900" dirty="0" smtClean="0">
              <a:latin typeface="Calibri" pitchFamily="34" charset="0"/>
              <a:ea typeface="ＭＳ Ｐゴシック" pitchFamily="34" charset="-128"/>
            </a:endParaRPr>
          </a:p>
          <a:p>
            <a:pPr marL="5715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  <a:ea typeface="ＭＳ Ｐゴシック" pitchFamily="34" charset="-128"/>
              </a:rPr>
              <a:t>The pipeline is often elaborate and indirect, with funds passing through several organizations and financial institutions before reaching the ground</a:t>
            </a:r>
          </a:p>
          <a:p>
            <a:pPr marL="1028700" lvl="3">
              <a:spcBef>
                <a:spcPts val="24"/>
              </a:spcBef>
              <a:buFont typeface="Calibri" pitchFamily="34" charset="0"/>
              <a:buChar char="–"/>
            </a:pPr>
            <a:endParaRPr lang="en-US" sz="1600" dirty="0" smtClean="0">
              <a:latin typeface="Calibri" pitchFamily="34" charset="0"/>
              <a:ea typeface="ＭＳ Ｐゴシック" pitchFamily="34" charset="-128"/>
            </a:endParaRPr>
          </a:p>
          <a:p>
            <a:pPr marL="0" lvl="2" indent="0">
              <a:spcBef>
                <a:spcPts val="24"/>
              </a:spcBef>
              <a:buNone/>
            </a:pPr>
            <a:r>
              <a:rPr lang="en-US" sz="1900" b="1" dirty="0" smtClean="0">
                <a:latin typeface="Calibri" pitchFamily="34" charset="0"/>
                <a:ea typeface="ＭＳ Ｐゴシック" pitchFamily="34" charset="-128"/>
              </a:rPr>
              <a:t>Government and donor interest in preliminary results</a:t>
            </a:r>
          </a:p>
          <a:p>
            <a:pPr marL="5715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  <a:ea typeface="ＭＳ Ｐゴシック" pitchFamily="34" charset="-128"/>
              </a:rPr>
              <a:t>Even incomplete, most government officials and donors contacted were interested in reviewing the data compiled</a:t>
            </a:r>
          </a:p>
          <a:p>
            <a:pPr marL="571500" lvl="3">
              <a:spcBef>
                <a:spcPts val="24"/>
              </a:spcBef>
              <a:buFont typeface="Calibri" pitchFamily="34" charset="0"/>
              <a:buChar char="–"/>
            </a:pPr>
            <a:endParaRPr lang="en-US" sz="1600" dirty="0" smtClean="0">
              <a:latin typeface="Calibri" pitchFamily="34" charset="0"/>
              <a:ea typeface="ＭＳ Ｐゴシック" pitchFamily="34" charset="-128"/>
            </a:endParaRPr>
          </a:p>
          <a:p>
            <a:pPr marL="0" lvl="2" indent="0">
              <a:spcBef>
                <a:spcPts val="24"/>
              </a:spcBef>
              <a:buNone/>
            </a:pPr>
            <a:r>
              <a:rPr lang="en-US" sz="1900" b="1" dirty="0" smtClean="0">
                <a:latin typeface="Calibri" pitchFamily="34" charset="0"/>
                <a:ea typeface="ＭＳ Ｐゴシック" pitchFamily="34" charset="-128"/>
              </a:rPr>
              <a:t>Tracking REDD+ financing is arduous and demands persistence</a:t>
            </a:r>
          </a:p>
          <a:p>
            <a:pPr marL="571500" lvl="3">
              <a:spcBef>
                <a:spcPts val="24"/>
              </a:spcBef>
              <a:buFont typeface="Calibri" pitchFamily="34" charset="0"/>
              <a:buChar char="–"/>
            </a:pPr>
            <a:r>
              <a:rPr lang="en-US" sz="1600" dirty="0" smtClean="0">
                <a:latin typeface="Calibri" pitchFamily="34" charset="0"/>
                <a:ea typeface="ＭＳ Ｐゴシック" pitchFamily="34" charset="-128"/>
              </a:rPr>
              <a:t>Surveys alone are insufficient to collect representative data on flows</a:t>
            </a:r>
          </a:p>
          <a:p>
            <a:pPr marL="571500" lvl="3">
              <a:spcBef>
                <a:spcPts val="24"/>
              </a:spcBef>
              <a:buNone/>
            </a:pPr>
            <a:endParaRPr lang="en-US" sz="1600" dirty="0" smtClean="0">
              <a:latin typeface="Calibri" pitchFamily="34" charset="0"/>
              <a:ea typeface="ＭＳ Ｐゴシック" pitchFamily="34" charset="-128"/>
            </a:endParaRPr>
          </a:p>
          <a:p>
            <a:pPr marL="292100" lvl="1" indent="-17463">
              <a:spcBef>
                <a:spcPts val="24"/>
              </a:spcBef>
              <a:buNone/>
            </a:pPr>
            <a:endParaRPr lang="en-CA" sz="1900" dirty="0" smtClean="0">
              <a:latin typeface="Calibri" pitchFamily="34" charset="0"/>
              <a:ea typeface="ＭＳ Ｐゴシック" pitchFamily="34" charset="-128"/>
            </a:endParaRPr>
          </a:p>
          <a:p>
            <a:pPr lvl="2">
              <a:spcBef>
                <a:spcPts val="24"/>
              </a:spcBef>
              <a:buFont typeface="Wingdings 2" pitchFamily="18" charset="2"/>
              <a:buNone/>
            </a:pPr>
            <a:endParaRPr lang="en-CA" dirty="0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1371600" y="304800"/>
            <a:ext cx="457200" cy="441325"/>
          </a:xfrm>
          <a:prstGeom prst="rect">
            <a:avLst/>
          </a:prstGeom>
        </p:spPr>
        <p:txBody>
          <a:bodyPr lIns="45720" rIns="4572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3">
                  <a:shade val="75000"/>
                </a:schemeClr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CADA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EED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 txBox="1">
            <a:spLocks/>
          </p:cNvSpPr>
          <p:nvPr/>
        </p:nvSpPr>
        <p:spPr>
          <a:xfrm>
            <a:off x="1371600" y="304800"/>
            <a:ext cx="457200" cy="441325"/>
          </a:xfrm>
          <a:prstGeom prst="rect">
            <a:avLst/>
          </a:prstGeom>
        </p:spPr>
        <p:txBody>
          <a:bodyPr lIns="45720" rIns="4572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accent3">
                  <a:shade val="75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 l="24583" t="11852" r="25833" b="25897"/>
          <a:stretch>
            <a:fillRect/>
          </a:stretch>
        </p:blipFill>
        <p:spPr bwMode="auto">
          <a:xfrm>
            <a:off x="525780" y="1143000"/>
            <a:ext cx="809244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25780" y="152400"/>
            <a:ext cx="809244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tIns="0" bIns="0" rtlCol="0" anchor="t" anchorCtr="1">
            <a:noAutofit/>
          </a:bodyPr>
          <a:lstStyle/>
          <a:p>
            <a:pPr algn="ctr"/>
            <a:r>
              <a:rPr lang="en-US" sz="3500" b="1" dirty="0" smtClean="0">
                <a:solidFill>
                  <a:srgbClr val="E36F1E"/>
                </a:solidFill>
                <a:latin typeface="Calibri" pitchFamily="34" charset="0"/>
              </a:rPr>
              <a:t>Happy Tracking!</a:t>
            </a:r>
          </a:p>
          <a:p>
            <a:pPr algn="ctr"/>
            <a:r>
              <a:rPr lang="en-US" sz="2500" dirty="0" smtClean="0">
                <a:solidFill>
                  <a:srgbClr val="073749"/>
                </a:solidFill>
                <a:latin typeface="Calibri" pitchFamily="34" charset="0"/>
              </a:rPr>
              <a:t>www.forestcarbonportal.com</a:t>
            </a:r>
            <a:endParaRPr lang="en-US" sz="2500" dirty="0">
              <a:solidFill>
                <a:srgbClr val="07374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ustom 6">
      <a:dk1>
        <a:srgbClr val="4C4C4C"/>
      </a:dk1>
      <a:lt1>
        <a:sysClr val="window" lastClr="FFFFFF"/>
      </a:lt1>
      <a:dk2>
        <a:srgbClr val="408000"/>
      </a:dk2>
      <a:lt2>
        <a:srgbClr val="EEEDCF"/>
      </a:lt2>
      <a:accent1>
        <a:srgbClr val="E36F1E"/>
      </a:accent1>
      <a:accent2>
        <a:srgbClr val="26742A"/>
      </a:accent2>
      <a:accent3>
        <a:srgbClr val="073749"/>
      </a:accent3>
      <a:accent4>
        <a:srgbClr val="199390"/>
      </a:accent4>
      <a:accent5>
        <a:srgbClr val="74CEDE"/>
      </a:accent5>
      <a:accent6>
        <a:srgbClr val="42AE60"/>
      </a:accent6>
      <a:hlink>
        <a:srgbClr val="035782"/>
      </a:hlink>
      <a:folHlink>
        <a:srgbClr val="47703E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4806</TotalTime>
  <Words>372</Words>
  <Application>Microsoft Macintosh PowerPoint</Application>
  <PresentationFormat>On-screen Show (4:3)</PresentationFormat>
  <Paragraphs>57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 Tracking REDD+ Financing  On the Ground  David Diaz ddiaz@ecosystemmarketplace.com</vt:lpstr>
      <vt:lpstr>PowerPoint Presentation</vt:lpstr>
      <vt:lpstr>PowerPoint Presentation</vt:lpstr>
      <vt:lpstr>PowerPoint Presentation</vt:lpstr>
      <vt:lpstr>PowerPoint Presentation</vt:lpstr>
    </vt:vector>
  </TitlesOfParts>
  <Company>Forest Trends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 PROCESSES</dc:title>
  <dc:creator>Sony Customer</dc:creator>
  <cp:lastModifiedBy>David Diaz</cp:lastModifiedBy>
  <cp:revision>490</cp:revision>
  <dcterms:created xsi:type="dcterms:W3CDTF">2010-07-08T18:19:18Z</dcterms:created>
  <dcterms:modified xsi:type="dcterms:W3CDTF">2011-06-10T16:21:18Z</dcterms:modified>
</cp:coreProperties>
</file>