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7" r:id="rId1"/>
  </p:sldMasterIdLst>
  <p:notesMasterIdLst>
    <p:notesMasterId r:id="rId22"/>
  </p:notesMasterIdLst>
  <p:handoutMasterIdLst>
    <p:handoutMasterId r:id="rId23"/>
  </p:handoutMasterIdLst>
  <p:sldIdLst>
    <p:sldId id="294" r:id="rId2"/>
    <p:sldId id="348" r:id="rId3"/>
    <p:sldId id="297" r:id="rId4"/>
    <p:sldId id="330" r:id="rId5"/>
    <p:sldId id="344" r:id="rId6"/>
    <p:sldId id="341" r:id="rId7"/>
    <p:sldId id="317" r:id="rId8"/>
    <p:sldId id="347" r:id="rId9"/>
    <p:sldId id="321" r:id="rId10"/>
    <p:sldId id="345" r:id="rId11"/>
    <p:sldId id="335" r:id="rId12"/>
    <p:sldId id="323" r:id="rId13"/>
    <p:sldId id="327" r:id="rId14"/>
    <p:sldId id="300" r:id="rId15"/>
    <p:sldId id="310" r:id="rId16"/>
    <p:sldId id="314" r:id="rId17"/>
    <p:sldId id="329" r:id="rId18"/>
    <p:sldId id="326" r:id="rId19"/>
    <p:sldId id="349" r:id="rId20"/>
    <p:sldId id="286" r:id="rId21"/>
  </p:sldIdLst>
  <p:sldSz cx="9144000" cy="6858000" type="screen4x3"/>
  <p:notesSz cx="7315200" cy="9601200"/>
  <p:custDataLst>
    <p:tags r:id="rId2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99"/>
    <a:srgbClr val="052D56"/>
    <a:srgbClr val="919191"/>
    <a:srgbClr val="8AACBC"/>
    <a:srgbClr val="033464"/>
    <a:srgbClr val="033064"/>
    <a:srgbClr val="0333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68" autoAdjust="0"/>
    <p:restoredTop sz="64516" autoAdjust="0"/>
  </p:normalViewPr>
  <p:slideViewPr>
    <p:cSldViewPr snapToGrid="0">
      <p:cViewPr>
        <p:scale>
          <a:sx n="60" d="100"/>
          <a:sy n="60" d="100"/>
        </p:scale>
        <p:origin x="-1968" y="60"/>
      </p:cViewPr>
      <p:guideLst>
        <p:guide orient="horz" pos="3914"/>
        <p:guide orient="horz" pos="3773"/>
        <p:guide orient="horz" pos="916"/>
        <p:guide orient="horz" pos="3566"/>
        <p:guide orient="horz" pos="235"/>
        <p:guide pos="5465"/>
        <p:guide pos="2927"/>
        <p:guide pos="287"/>
        <p:guide pos="281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30" d="100"/>
          <a:sy n="130" d="100"/>
        </p:scale>
        <p:origin x="-1050" y="-78"/>
      </p:cViewPr>
      <p:guideLst>
        <p:guide orient="horz" pos="3024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38DC22-0C9C-41DD-B46E-37F2F20CC903}" type="doc">
      <dgm:prSet loTypeId="urn:microsoft.com/office/officeart/2005/8/layout/chevron2" loCatId="list" qsTypeId="urn:microsoft.com/office/officeart/2005/8/quickstyle/simple5" qsCatId="simple" csTypeId="urn:microsoft.com/office/officeart/2005/8/colors/accent1_2#5" csCatId="accent1" phldr="1"/>
      <dgm:spPr/>
      <dgm:t>
        <a:bodyPr/>
        <a:lstStyle/>
        <a:p>
          <a:endParaRPr lang="en-US"/>
        </a:p>
      </dgm:t>
    </dgm:pt>
    <dgm:pt modelId="{4A963BE0-9A36-4DEE-8F7D-DEC0D7BF8A8C}">
      <dgm:prSet phldrT="[Text]"/>
      <dgm:spPr>
        <a:solidFill>
          <a:srgbClr val="9AD268"/>
        </a:solidFill>
      </dgm:spPr>
      <dgm:t>
        <a:bodyPr/>
        <a:lstStyle/>
        <a:p>
          <a:r>
            <a:rPr lang="en-US" dirty="0" smtClean="0"/>
            <a:t>  </a:t>
          </a:r>
          <a:endParaRPr lang="en-US" dirty="0"/>
        </a:p>
      </dgm:t>
    </dgm:pt>
    <dgm:pt modelId="{35979A6B-231F-4291-A415-933BDC6CA176}" type="parTrans" cxnId="{DC434C0B-2D71-4104-9B03-F543EA7D05DB}">
      <dgm:prSet/>
      <dgm:spPr/>
      <dgm:t>
        <a:bodyPr/>
        <a:lstStyle/>
        <a:p>
          <a:endParaRPr lang="en-US"/>
        </a:p>
      </dgm:t>
    </dgm:pt>
    <dgm:pt modelId="{535D3189-7894-40CB-8E3D-1593F7338DE3}" type="sibTrans" cxnId="{DC434C0B-2D71-4104-9B03-F543EA7D05DB}">
      <dgm:prSet/>
      <dgm:spPr/>
      <dgm:t>
        <a:bodyPr/>
        <a:lstStyle/>
        <a:p>
          <a:endParaRPr lang="en-US"/>
        </a:p>
      </dgm:t>
    </dgm:pt>
    <dgm:pt modelId="{71952306-B284-4F99-90FE-E2E4A3187025}">
      <dgm:prSet phldrT="[Text]" custT="1"/>
      <dgm:spPr/>
      <dgm:t>
        <a:bodyPr/>
        <a:lstStyle/>
        <a:p>
          <a:r>
            <a:rPr lang="en-US" sz="1800" dirty="0" smtClean="0"/>
            <a:t>Comparison to pathways likely to achieve 2°</a:t>
          </a:r>
          <a:endParaRPr lang="en-US" sz="1800" dirty="0"/>
        </a:p>
      </dgm:t>
    </dgm:pt>
    <dgm:pt modelId="{120E0C15-D830-46A9-ABD5-2D0E359D81A0}" type="parTrans" cxnId="{F7E5844A-9ED8-4320-B75F-0315683DFF57}">
      <dgm:prSet/>
      <dgm:spPr/>
      <dgm:t>
        <a:bodyPr/>
        <a:lstStyle/>
        <a:p>
          <a:endParaRPr lang="en-US"/>
        </a:p>
      </dgm:t>
    </dgm:pt>
    <dgm:pt modelId="{58D3780A-D657-4D9E-A034-2FE4BD970D7B}" type="sibTrans" cxnId="{F7E5844A-9ED8-4320-B75F-0315683DFF57}">
      <dgm:prSet/>
      <dgm:spPr/>
      <dgm:t>
        <a:bodyPr/>
        <a:lstStyle/>
        <a:p>
          <a:endParaRPr lang="en-US"/>
        </a:p>
      </dgm:t>
    </dgm:pt>
    <dgm:pt modelId="{C1192A5E-9423-4AB4-984E-47D9E7E49971}">
      <dgm:prSet phldrT="[Text]"/>
      <dgm:spPr>
        <a:gradFill rotWithShape="0">
          <a:gsLst>
            <a:gs pos="0">
              <a:srgbClr val="33CC3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4C1395F-AB27-4DE9-8650-F7E822020B98}" type="parTrans" cxnId="{90049808-89AC-44CC-9CDD-35D8988F9AB4}">
      <dgm:prSet/>
      <dgm:spPr/>
      <dgm:t>
        <a:bodyPr/>
        <a:lstStyle/>
        <a:p>
          <a:endParaRPr lang="en-US"/>
        </a:p>
      </dgm:t>
    </dgm:pt>
    <dgm:pt modelId="{D22E43DD-2A7E-4289-8086-C8B2835F21B6}" type="sibTrans" cxnId="{90049808-89AC-44CC-9CDD-35D8988F9AB4}">
      <dgm:prSet/>
      <dgm:spPr/>
      <dgm:t>
        <a:bodyPr/>
        <a:lstStyle/>
        <a:p>
          <a:endParaRPr lang="en-US"/>
        </a:p>
      </dgm:t>
    </dgm:pt>
    <dgm:pt modelId="{DEA5BA63-EA67-4A25-8AC4-BA99B20D9CBB}">
      <dgm:prSet phldrT="[Text]" custT="1"/>
      <dgm:spPr/>
      <dgm:t>
        <a:bodyPr/>
        <a:lstStyle/>
        <a:p>
          <a:r>
            <a:rPr lang="en-US" sz="1800" dirty="0" smtClean="0"/>
            <a:t>Estimates of resulting emissions reductions</a:t>
          </a:r>
          <a:endParaRPr lang="en-US" sz="1800" dirty="0"/>
        </a:p>
      </dgm:t>
    </dgm:pt>
    <dgm:pt modelId="{FC5FE062-B46C-47FA-9277-DD6DC61D3046}" type="parTrans" cxnId="{D43039A4-E342-4FBA-BF4E-23BAE81707A2}">
      <dgm:prSet/>
      <dgm:spPr/>
      <dgm:t>
        <a:bodyPr/>
        <a:lstStyle/>
        <a:p>
          <a:endParaRPr lang="en-US"/>
        </a:p>
      </dgm:t>
    </dgm:pt>
    <dgm:pt modelId="{CCC09D7E-D7E8-460C-9C16-7A76D004EB10}" type="sibTrans" cxnId="{D43039A4-E342-4FBA-BF4E-23BAE81707A2}">
      <dgm:prSet/>
      <dgm:spPr/>
      <dgm:t>
        <a:bodyPr/>
        <a:lstStyle/>
        <a:p>
          <a:endParaRPr lang="en-US"/>
        </a:p>
      </dgm:t>
    </dgm:pt>
    <dgm:pt modelId="{890EAA31-F96C-4369-9A4F-729A31DD5EDF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2400" dirty="0" smtClean="0"/>
            <a:t>  </a:t>
          </a:r>
          <a:endParaRPr lang="en-US" sz="2400" dirty="0"/>
        </a:p>
      </dgm:t>
    </dgm:pt>
    <dgm:pt modelId="{64901982-91D4-4607-89AB-0F44BFC679C9}" type="parTrans" cxnId="{EA235541-EFEB-4F5A-9278-33C7AA4AB5CE}">
      <dgm:prSet/>
      <dgm:spPr/>
      <dgm:t>
        <a:bodyPr/>
        <a:lstStyle/>
        <a:p>
          <a:endParaRPr lang="en-US"/>
        </a:p>
      </dgm:t>
    </dgm:pt>
    <dgm:pt modelId="{10FB5934-8385-4B13-87B9-599CB6F38695}" type="sibTrans" cxnId="{EA235541-EFEB-4F5A-9278-33C7AA4AB5CE}">
      <dgm:prSet/>
      <dgm:spPr/>
      <dgm:t>
        <a:bodyPr/>
        <a:lstStyle/>
        <a:p>
          <a:endParaRPr lang="en-US"/>
        </a:p>
      </dgm:t>
    </dgm:pt>
    <dgm:pt modelId="{FC449A37-BB9C-4B10-885E-984250BFF3C7}">
      <dgm:prSet phldrT="[Text]" custT="1"/>
      <dgm:spPr/>
      <dgm:t>
        <a:bodyPr/>
        <a:lstStyle/>
        <a:p>
          <a:r>
            <a:rPr lang="en-US" sz="1800" dirty="0" smtClean="0"/>
            <a:t>National pledges</a:t>
          </a:r>
          <a:endParaRPr lang="en-US" sz="1800" dirty="0"/>
        </a:p>
      </dgm:t>
    </dgm:pt>
    <dgm:pt modelId="{3E0A16F4-710A-43D2-94DD-1896614149A6}" type="parTrans" cxnId="{B012B321-CFE8-4A40-BCEA-654D7B15F883}">
      <dgm:prSet/>
      <dgm:spPr/>
      <dgm:t>
        <a:bodyPr/>
        <a:lstStyle/>
        <a:p>
          <a:endParaRPr lang="en-US"/>
        </a:p>
      </dgm:t>
    </dgm:pt>
    <dgm:pt modelId="{3D855F4E-DE36-40FC-8D2C-D115B6ED3489}" type="sibTrans" cxnId="{B012B321-CFE8-4A40-BCEA-654D7B15F883}">
      <dgm:prSet/>
      <dgm:spPr/>
      <dgm:t>
        <a:bodyPr/>
        <a:lstStyle/>
        <a:p>
          <a:endParaRPr lang="en-US"/>
        </a:p>
      </dgm:t>
    </dgm:pt>
    <dgm:pt modelId="{C5174174-165B-44F1-B5C0-09568BC4FB5D}" type="pres">
      <dgm:prSet presAssocID="{B038DC22-0C9C-41DD-B46E-37F2F20CC9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CF8701-F4DE-45F4-9231-2725A76F4C74}" type="pres">
      <dgm:prSet presAssocID="{4A963BE0-9A36-4DEE-8F7D-DEC0D7BF8A8C}" presName="composite" presStyleCnt="0"/>
      <dgm:spPr/>
    </dgm:pt>
    <dgm:pt modelId="{88789F42-6844-41FB-9FB0-D2C6990C3665}" type="pres">
      <dgm:prSet presAssocID="{4A963BE0-9A36-4DEE-8F7D-DEC0D7BF8A8C}" presName="parentText" presStyleLbl="alignNode1" presStyleIdx="0" presStyleCnt="3" custFlipVert="1" custLinFactNeighborY="-72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5AEC8-BFCC-4743-8EEA-1BDF432C7954}" type="pres">
      <dgm:prSet presAssocID="{4A963BE0-9A36-4DEE-8F7D-DEC0D7BF8A8C}" presName="descendantText" presStyleLbl="alignAcc1" presStyleIdx="0" presStyleCnt="3" custLinFactNeighborY="446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5E8EA-2E3C-41DE-B100-1968B57AD2B5}" type="pres">
      <dgm:prSet presAssocID="{535D3189-7894-40CB-8E3D-1593F7338DE3}" presName="sp" presStyleCnt="0"/>
      <dgm:spPr/>
    </dgm:pt>
    <dgm:pt modelId="{F3BEAB00-204C-4C98-9C0B-D486E1A3BE09}" type="pres">
      <dgm:prSet presAssocID="{C1192A5E-9423-4AB4-984E-47D9E7E49971}" presName="composite" presStyleCnt="0"/>
      <dgm:spPr/>
    </dgm:pt>
    <dgm:pt modelId="{C0D77923-34B4-4A97-9175-EB4225F686A6}" type="pres">
      <dgm:prSet presAssocID="{C1192A5E-9423-4AB4-984E-47D9E7E49971}" presName="parentText" presStyleLbl="alignNode1" presStyleIdx="1" presStyleCnt="3" custFlipVer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05CC9-6944-4413-8EDC-1B453876B1C3}" type="pres">
      <dgm:prSet presAssocID="{C1192A5E-9423-4AB4-984E-47D9E7E49971}" presName="descendantText" presStyleLbl="alignAcc1" presStyleIdx="1" presStyleCnt="3" custLinFactNeighborY="453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BA18B-C793-4EBB-AE53-E330B732A072}" type="pres">
      <dgm:prSet presAssocID="{D22E43DD-2A7E-4289-8086-C8B2835F21B6}" presName="sp" presStyleCnt="0"/>
      <dgm:spPr/>
    </dgm:pt>
    <dgm:pt modelId="{7286ECB0-1BCA-4C6F-8234-7248832A2F82}" type="pres">
      <dgm:prSet presAssocID="{890EAA31-F96C-4369-9A4F-729A31DD5EDF}" presName="composite" presStyleCnt="0"/>
      <dgm:spPr/>
    </dgm:pt>
    <dgm:pt modelId="{B922885A-5B9A-4D11-851E-4ACE77933709}" type="pres">
      <dgm:prSet presAssocID="{890EAA31-F96C-4369-9A4F-729A31DD5EDF}" presName="parentText" presStyleLbl="alignNode1" presStyleIdx="2" presStyleCnt="3" custFlipVer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0F210-4055-44D4-BE85-FE8D7EBA97D5}" type="pres">
      <dgm:prSet presAssocID="{890EAA31-F96C-4369-9A4F-729A31DD5EDF}" presName="descendantText" presStyleLbl="alignAcc1" presStyleIdx="2" presStyleCnt="3" custScaleX="97997" custScaleY="123634" custLinFactNeighborX="-935" custLinFactNeighborY="53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235541-EFEB-4F5A-9278-33C7AA4AB5CE}" srcId="{B038DC22-0C9C-41DD-B46E-37F2F20CC903}" destId="{890EAA31-F96C-4369-9A4F-729A31DD5EDF}" srcOrd="2" destOrd="0" parTransId="{64901982-91D4-4607-89AB-0F44BFC679C9}" sibTransId="{10FB5934-8385-4B13-87B9-599CB6F38695}"/>
    <dgm:cxn modelId="{B012B321-CFE8-4A40-BCEA-654D7B15F883}" srcId="{890EAA31-F96C-4369-9A4F-729A31DD5EDF}" destId="{FC449A37-BB9C-4B10-885E-984250BFF3C7}" srcOrd="0" destOrd="0" parTransId="{3E0A16F4-710A-43D2-94DD-1896614149A6}" sibTransId="{3D855F4E-DE36-40FC-8D2C-D115B6ED3489}"/>
    <dgm:cxn modelId="{DC434C0B-2D71-4104-9B03-F543EA7D05DB}" srcId="{B038DC22-0C9C-41DD-B46E-37F2F20CC903}" destId="{4A963BE0-9A36-4DEE-8F7D-DEC0D7BF8A8C}" srcOrd="0" destOrd="0" parTransId="{35979A6B-231F-4291-A415-933BDC6CA176}" sibTransId="{535D3189-7894-40CB-8E3D-1593F7338DE3}"/>
    <dgm:cxn modelId="{90049808-89AC-44CC-9CDD-35D8988F9AB4}" srcId="{B038DC22-0C9C-41DD-B46E-37F2F20CC903}" destId="{C1192A5E-9423-4AB4-984E-47D9E7E49971}" srcOrd="1" destOrd="0" parTransId="{54C1395F-AB27-4DE9-8650-F7E822020B98}" sibTransId="{D22E43DD-2A7E-4289-8086-C8B2835F21B6}"/>
    <dgm:cxn modelId="{C3956319-3534-4A32-A4E4-71B0219764CA}" type="presOf" srcId="{890EAA31-F96C-4369-9A4F-729A31DD5EDF}" destId="{B922885A-5B9A-4D11-851E-4ACE77933709}" srcOrd="0" destOrd="0" presId="urn:microsoft.com/office/officeart/2005/8/layout/chevron2"/>
    <dgm:cxn modelId="{1B4ACD5D-DCFF-4FE5-8639-FD9577D441EC}" type="presOf" srcId="{B038DC22-0C9C-41DD-B46E-37F2F20CC903}" destId="{C5174174-165B-44F1-B5C0-09568BC4FB5D}" srcOrd="0" destOrd="0" presId="urn:microsoft.com/office/officeart/2005/8/layout/chevron2"/>
    <dgm:cxn modelId="{EC046487-A872-4DAA-89C1-F0D30C911FB2}" type="presOf" srcId="{71952306-B284-4F99-90FE-E2E4A3187025}" destId="{2A15AEC8-BFCC-4743-8EEA-1BDF432C7954}" srcOrd="0" destOrd="0" presId="urn:microsoft.com/office/officeart/2005/8/layout/chevron2"/>
    <dgm:cxn modelId="{A59612A4-E19F-4CDA-8B30-B6BDD0671DCE}" type="presOf" srcId="{DEA5BA63-EA67-4A25-8AC4-BA99B20D9CBB}" destId="{1F505CC9-6944-4413-8EDC-1B453876B1C3}" srcOrd="0" destOrd="0" presId="urn:microsoft.com/office/officeart/2005/8/layout/chevron2"/>
    <dgm:cxn modelId="{D43039A4-E342-4FBA-BF4E-23BAE81707A2}" srcId="{C1192A5E-9423-4AB4-984E-47D9E7E49971}" destId="{DEA5BA63-EA67-4A25-8AC4-BA99B20D9CBB}" srcOrd="0" destOrd="0" parTransId="{FC5FE062-B46C-47FA-9277-DD6DC61D3046}" sibTransId="{CCC09D7E-D7E8-460C-9C16-7A76D004EB10}"/>
    <dgm:cxn modelId="{2B20397B-97A5-4F5F-8790-885BBF26A1A7}" type="presOf" srcId="{C1192A5E-9423-4AB4-984E-47D9E7E49971}" destId="{C0D77923-34B4-4A97-9175-EB4225F686A6}" srcOrd="0" destOrd="0" presId="urn:microsoft.com/office/officeart/2005/8/layout/chevron2"/>
    <dgm:cxn modelId="{3BB2B284-5BE4-4F10-A4C1-715EB1D8A914}" type="presOf" srcId="{4A963BE0-9A36-4DEE-8F7D-DEC0D7BF8A8C}" destId="{88789F42-6844-41FB-9FB0-D2C6990C3665}" srcOrd="0" destOrd="0" presId="urn:microsoft.com/office/officeart/2005/8/layout/chevron2"/>
    <dgm:cxn modelId="{5EFF6D6B-156E-4A8A-AF20-E77B1916CE69}" type="presOf" srcId="{FC449A37-BB9C-4B10-885E-984250BFF3C7}" destId="{1350F210-4055-44D4-BE85-FE8D7EBA97D5}" srcOrd="0" destOrd="0" presId="urn:microsoft.com/office/officeart/2005/8/layout/chevron2"/>
    <dgm:cxn modelId="{F7E5844A-9ED8-4320-B75F-0315683DFF57}" srcId="{4A963BE0-9A36-4DEE-8F7D-DEC0D7BF8A8C}" destId="{71952306-B284-4F99-90FE-E2E4A3187025}" srcOrd="0" destOrd="0" parTransId="{120E0C15-D830-46A9-ABD5-2D0E359D81A0}" sibTransId="{58D3780A-D657-4D9E-A034-2FE4BD970D7B}"/>
    <dgm:cxn modelId="{8945F4A5-905F-40FA-A058-B61A1003D357}" type="presParOf" srcId="{C5174174-165B-44F1-B5C0-09568BC4FB5D}" destId="{87CF8701-F4DE-45F4-9231-2725A76F4C74}" srcOrd="0" destOrd="0" presId="urn:microsoft.com/office/officeart/2005/8/layout/chevron2"/>
    <dgm:cxn modelId="{B6A871A8-4BE7-4DAE-B6ED-6A353A09291B}" type="presParOf" srcId="{87CF8701-F4DE-45F4-9231-2725A76F4C74}" destId="{88789F42-6844-41FB-9FB0-D2C6990C3665}" srcOrd="0" destOrd="0" presId="urn:microsoft.com/office/officeart/2005/8/layout/chevron2"/>
    <dgm:cxn modelId="{BC38D758-BE24-434B-BB0E-424B97BD4865}" type="presParOf" srcId="{87CF8701-F4DE-45F4-9231-2725A76F4C74}" destId="{2A15AEC8-BFCC-4743-8EEA-1BDF432C7954}" srcOrd="1" destOrd="0" presId="urn:microsoft.com/office/officeart/2005/8/layout/chevron2"/>
    <dgm:cxn modelId="{1A485AB0-40BB-40BA-A2DA-B915D887CC2E}" type="presParOf" srcId="{C5174174-165B-44F1-B5C0-09568BC4FB5D}" destId="{EF05E8EA-2E3C-41DE-B100-1968B57AD2B5}" srcOrd="1" destOrd="0" presId="urn:microsoft.com/office/officeart/2005/8/layout/chevron2"/>
    <dgm:cxn modelId="{68EE5160-856C-47E0-9068-E3BA3F751F03}" type="presParOf" srcId="{C5174174-165B-44F1-B5C0-09568BC4FB5D}" destId="{F3BEAB00-204C-4C98-9C0B-D486E1A3BE09}" srcOrd="2" destOrd="0" presId="urn:microsoft.com/office/officeart/2005/8/layout/chevron2"/>
    <dgm:cxn modelId="{A8E4383E-A7F1-4973-AC50-7B75C1B9005C}" type="presParOf" srcId="{F3BEAB00-204C-4C98-9C0B-D486E1A3BE09}" destId="{C0D77923-34B4-4A97-9175-EB4225F686A6}" srcOrd="0" destOrd="0" presId="urn:microsoft.com/office/officeart/2005/8/layout/chevron2"/>
    <dgm:cxn modelId="{F00A1405-BDFF-42C5-90AE-EDDA19131C56}" type="presParOf" srcId="{F3BEAB00-204C-4C98-9C0B-D486E1A3BE09}" destId="{1F505CC9-6944-4413-8EDC-1B453876B1C3}" srcOrd="1" destOrd="0" presId="urn:microsoft.com/office/officeart/2005/8/layout/chevron2"/>
    <dgm:cxn modelId="{23C6CAAD-76BD-45D8-95C2-5B7C0D746662}" type="presParOf" srcId="{C5174174-165B-44F1-B5C0-09568BC4FB5D}" destId="{51DBA18B-C793-4EBB-AE53-E330B732A072}" srcOrd="3" destOrd="0" presId="urn:microsoft.com/office/officeart/2005/8/layout/chevron2"/>
    <dgm:cxn modelId="{90C5CBE3-9446-4477-987C-AA294A1EF291}" type="presParOf" srcId="{C5174174-165B-44F1-B5C0-09568BC4FB5D}" destId="{7286ECB0-1BCA-4C6F-8234-7248832A2F82}" srcOrd="4" destOrd="0" presId="urn:microsoft.com/office/officeart/2005/8/layout/chevron2"/>
    <dgm:cxn modelId="{18179B27-B4AC-47F1-A337-0A33411AF319}" type="presParOf" srcId="{7286ECB0-1BCA-4C6F-8234-7248832A2F82}" destId="{B922885A-5B9A-4D11-851E-4ACE77933709}" srcOrd="0" destOrd="0" presId="urn:microsoft.com/office/officeart/2005/8/layout/chevron2"/>
    <dgm:cxn modelId="{C4E74CA7-980A-45C5-96F3-C19880647AE2}" type="presParOf" srcId="{7286ECB0-1BCA-4C6F-8234-7248832A2F82}" destId="{1350F210-4055-44D4-BE85-FE8D7EBA97D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38DC22-0C9C-41DD-B46E-37F2F20CC903}" type="doc">
      <dgm:prSet loTypeId="urn:microsoft.com/office/officeart/2005/8/layout/chevron2" loCatId="list" qsTypeId="urn:microsoft.com/office/officeart/2005/8/quickstyle/simple5" qsCatId="simple" csTypeId="urn:microsoft.com/office/officeart/2005/8/colors/accent1_2#4" csCatId="accent1" phldr="1"/>
      <dgm:spPr/>
      <dgm:t>
        <a:bodyPr/>
        <a:lstStyle/>
        <a:p>
          <a:endParaRPr lang="en-US"/>
        </a:p>
      </dgm:t>
    </dgm:pt>
    <dgm:pt modelId="{4A963BE0-9A36-4DEE-8F7D-DEC0D7BF8A8C}">
      <dgm:prSet phldrT="[Text]"/>
      <dgm:spPr/>
      <dgm:t>
        <a:bodyPr/>
        <a:lstStyle/>
        <a:p>
          <a:r>
            <a:rPr lang="en-US" dirty="0" smtClean="0"/>
            <a:t>  </a:t>
          </a:r>
          <a:endParaRPr lang="en-US" dirty="0"/>
        </a:p>
      </dgm:t>
    </dgm:pt>
    <dgm:pt modelId="{35979A6B-231F-4291-A415-933BDC6CA176}" type="parTrans" cxnId="{DC434C0B-2D71-4104-9B03-F543EA7D05DB}">
      <dgm:prSet/>
      <dgm:spPr/>
      <dgm:t>
        <a:bodyPr/>
        <a:lstStyle/>
        <a:p>
          <a:endParaRPr lang="en-US"/>
        </a:p>
      </dgm:t>
    </dgm:pt>
    <dgm:pt modelId="{535D3189-7894-40CB-8E3D-1593F7338DE3}" type="sibTrans" cxnId="{DC434C0B-2D71-4104-9B03-F543EA7D05DB}">
      <dgm:prSet/>
      <dgm:spPr/>
      <dgm:t>
        <a:bodyPr/>
        <a:lstStyle/>
        <a:p>
          <a:endParaRPr lang="en-US"/>
        </a:p>
      </dgm:t>
    </dgm:pt>
    <dgm:pt modelId="{71952306-B284-4F99-90FE-E2E4A3187025}">
      <dgm:prSet phldrT="[Text]" custT="1"/>
      <dgm:spPr/>
      <dgm:t>
        <a:bodyPr/>
        <a:lstStyle/>
        <a:p>
          <a:r>
            <a:rPr lang="en-US" sz="1800" dirty="0" smtClean="0"/>
            <a:t>Temperature goal           (2°, 1.5°)</a:t>
          </a:r>
          <a:endParaRPr lang="en-US" sz="1800" dirty="0"/>
        </a:p>
      </dgm:t>
    </dgm:pt>
    <dgm:pt modelId="{120E0C15-D830-46A9-ABD5-2D0E359D81A0}" type="parTrans" cxnId="{F7E5844A-9ED8-4320-B75F-0315683DFF57}">
      <dgm:prSet/>
      <dgm:spPr/>
      <dgm:t>
        <a:bodyPr/>
        <a:lstStyle/>
        <a:p>
          <a:endParaRPr lang="en-US"/>
        </a:p>
      </dgm:t>
    </dgm:pt>
    <dgm:pt modelId="{58D3780A-D657-4D9E-A034-2FE4BD970D7B}" type="sibTrans" cxnId="{F7E5844A-9ED8-4320-B75F-0315683DFF57}">
      <dgm:prSet/>
      <dgm:spPr/>
      <dgm:t>
        <a:bodyPr/>
        <a:lstStyle/>
        <a:p>
          <a:endParaRPr lang="en-US"/>
        </a:p>
      </dgm:t>
    </dgm:pt>
    <dgm:pt modelId="{C1192A5E-9423-4AB4-984E-47D9E7E49971}">
      <dgm:prSet phldrT="[Text]" custT="1"/>
      <dgm:spPr/>
      <dgm:t>
        <a:bodyPr/>
        <a:lstStyle/>
        <a:p>
          <a:r>
            <a:rPr lang="en-US" sz="1800" dirty="0" smtClean="0"/>
            <a:t> </a:t>
          </a:r>
          <a:endParaRPr lang="en-US" sz="1800" dirty="0"/>
        </a:p>
      </dgm:t>
    </dgm:pt>
    <dgm:pt modelId="{54C1395F-AB27-4DE9-8650-F7E822020B98}" type="parTrans" cxnId="{90049808-89AC-44CC-9CDD-35D8988F9AB4}">
      <dgm:prSet/>
      <dgm:spPr/>
      <dgm:t>
        <a:bodyPr/>
        <a:lstStyle/>
        <a:p>
          <a:endParaRPr lang="en-US"/>
        </a:p>
      </dgm:t>
    </dgm:pt>
    <dgm:pt modelId="{D22E43DD-2A7E-4289-8086-C8B2835F21B6}" type="sibTrans" cxnId="{90049808-89AC-44CC-9CDD-35D8988F9AB4}">
      <dgm:prSet/>
      <dgm:spPr/>
      <dgm:t>
        <a:bodyPr/>
        <a:lstStyle/>
        <a:p>
          <a:endParaRPr lang="en-US"/>
        </a:p>
      </dgm:t>
    </dgm:pt>
    <dgm:pt modelId="{DEA5BA63-EA67-4A25-8AC4-BA99B20D9CBB}">
      <dgm:prSet phldrT="[Text]" custT="1"/>
      <dgm:spPr/>
      <dgm:t>
        <a:bodyPr/>
        <a:lstStyle/>
        <a:p>
          <a:r>
            <a:rPr lang="en-US" sz="1800" dirty="0" smtClean="0"/>
            <a:t>GHG  concentrations / total emissions budget</a:t>
          </a:r>
          <a:endParaRPr lang="en-US" sz="1800" dirty="0"/>
        </a:p>
      </dgm:t>
    </dgm:pt>
    <dgm:pt modelId="{FC5FE062-B46C-47FA-9277-DD6DC61D3046}" type="parTrans" cxnId="{D43039A4-E342-4FBA-BF4E-23BAE81707A2}">
      <dgm:prSet/>
      <dgm:spPr/>
      <dgm:t>
        <a:bodyPr/>
        <a:lstStyle/>
        <a:p>
          <a:endParaRPr lang="en-US"/>
        </a:p>
      </dgm:t>
    </dgm:pt>
    <dgm:pt modelId="{CCC09D7E-D7E8-460C-9C16-7A76D004EB10}" type="sibTrans" cxnId="{D43039A4-E342-4FBA-BF4E-23BAE81707A2}">
      <dgm:prSet/>
      <dgm:spPr/>
      <dgm:t>
        <a:bodyPr/>
        <a:lstStyle/>
        <a:p>
          <a:endParaRPr lang="en-US"/>
        </a:p>
      </dgm:t>
    </dgm:pt>
    <dgm:pt modelId="{E7E34194-E3BA-4262-85EE-2C88D976CCE6}">
      <dgm:prSet phldrT="[Text]" custT="1"/>
      <dgm:spPr/>
      <dgm:t>
        <a:bodyPr/>
        <a:lstStyle/>
        <a:p>
          <a:r>
            <a:rPr lang="en-US" sz="1800" dirty="0" smtClean="0"/>
            <a:t> </a:t>
          </a:r>
          <a:endParaRPr lang="en-US" sz="1800" dirty="0"/>
        </a:p>
      </dgm:t>
    </dgm:pt>
    <dgm:pt modelId="{C408ACE1-3671-4030-BEFF-49EDAB065D0C}" type="parTrans" cxnId="{9512628F-4500-40BA-8A0D-503A01F3C970}">
      <dgm:prSet/>
      <dgm:spPr/>
      <dgm:t>
        <a:bodyPr/>
        <a:lstStyle/>
        <a:p>
          <a:endParaRPr lang="en-US"/>
        </a:p>
      </dgm:t>
    </dgm:pt>
    <dgm:pt modelId="{A98FD81A-F2A1-43FB-B120-31F97D10FBCA}" type="sibTrans" cxnId="{9512628F-4500-40BA-8A0D-503A01F3C970}">
      <dgm:prSet/>
      <dgm:spPr/>
      <dgm:t>
        <a:bodyPr/>
        <a:lstStyle/>
        <a:p>
          <a:endParaRPr lang="en-US"/>
        </a:p>
      </dgm:t>
    </dgm:pt>
    <dgm:pt modelId="{AC2D5DDE-C774-4FA7-B328-32310ED0B561}">
      <dgm:prSet phldrT="[Text]" custT="1"/>
      <dgm:spPr/>
      <dgm:t>
        <a:bodyPr/>
        <a:lstStyle/>
        <a:p>
          <a:r>
            <a:rPr lang="en-US" sz="1800" dirty="0" smtClean="0"/>
            <a:t> </a:t>
          </a:r>
          <a:endParaRPr lang="en-US" sz="1800" dirty="0"/>
        </a:p>
      </dgm:t>
    </dgm:pt>
    <dgm:pt modelId="{ADE63FFB-56CB-4EC2-B319-0FC99A17083E}" type="parTrans" cxnId="{88080216-1290-4F8C-981D-CCD656B76684}">
      <dgm:prSet/>
      <dgm:spPr/>
      <dgm:t>
        <a:bodyPr/>
        <a:lstStyle/>
        <a:p>
          <a:endParaRPr lang="en-US"/>
        </a:p>
      </dgm:t>
    </dgm:pt>
    <dgm:pt modelId="{FC8A47F3-3116-4BA5-9F6F-CC8F6972DF71}" type="sibTrans" cxnId="{88080216-1290-4F8C-981D-CCD656B76684}">
      <dgm:prSet/>
      <dgm:spPr/>
      <dgm:t>
        <a:bodyPr/>
        <a:lstStyle/>
        <a:p>
          <a:endParaRPr lang="en-US"/>
        </a:p>
      </dgm:t>
    </dgm:pt>
    <dgm:pt modelId="{5A3230D2-965F-4CA0-9731-F83831911308}">
      <dgm:prSet phldrT="[Text]" custT="1"/>
      <dgm:spPr/>
      <dgm:t>
        <a:bodyPr/>
        <a:lstStyle/>
        <a:p>
          <a:r>
            <a:rPr lang="en-US" sz="1800" dirty="0" smtClean="0"/>
            <a:t>Individual country targets</a:t>
          </a:r>
          <a:endParaRPr lang="en-US" sz="1800" dirty="0"/>
        </a:p>
      </dgm:t>
    </dgm:pt>
    <dgm:pt modelId="{C99BA30D-42A1-4DCF-996B-2EDB16C34928}" type="parTrans" cxnId="{337F5E16-C3EB-4BCB-955A-50397BD8B1C2}">
      <dgm:prSet/>
      <dgm:spPr/>
      <dgm:t>
        <a:bodyPr/>
        <a:lstStyle/>
        <a:p>
          <a:endParaRPr lang="en-US"/>
        </a:p>
      </dgm:t>
    </dgm:pt>
    <dgm:pt modelId="{4C4ECB26-1C2B-4C58-8386-3A327C3B2CEE}" type="sibTrans" cxnId="{337F5E16-C3EB-4BCB-955A-50397BD8B1C2}">
      <dgm:prSet/>
      <dgm:spPr/>
      <dgm:t>
        <a:bodyPr/>
        <a:lstStyle/>
        <a:p>
          <a:endParaRPr lang="en-US"/>
        </a:p>
      </dgm:t>
    </dgm:pt>
    <dgm:pt modelId="{88D8D21A-6A5C-4BF6-9459-B4EED91520E7}">
      <dgm:prSet phldrT="[Text]" custT="1"/>
      <dgm:spPr/>
      <dgm:t>
        <a:bodyPr/>
        <a:lstStyle/>
        <a:p>
          <a:r>
            <a:rPr lang="en-US" sz="1800" dirty="0" smtClean="0"/>
            <a:t>Global emission budget</a:t>
          </a:r>
          <a:endParaRPr lang="en-US" sz="1800" dirty="0"/>
        </a:p>
      </dgm:t>
    </dgm:pt>
    <dgm:pt modelId="{4DFFB1FB-E05A-4AE9-8306-54BF38EACCCD}" type="parTrans" cxnId="{07F5B1E4-2B44-4CA9-9435-10D07CAEEBB5}">
      <dgm:prSet/>
      <dgm:spPr/>
      <dgm:t>
        <a:bodyPr/>
        <a:lstStyle/>
        <a:p>
          <a:endParaRPr lang="en-US"/>
        </a:p>
      </dgm:t>
    </dgm:pt>
    <dgm:pt modelId="{5EC4122A-8F9A-40E7-AC49-E77E1E2D68AE}" type="sibTrans" cxnId="{07F5B1E4-2B44-4CA9-9435-10D07CAEEBB5}">
      <dgm:prSet/>
      <dgm:spPr/>
      <dgm:t>
        <a:bodyPr/>
        <a:lstStyle/>
        <a:p>
          <a:endParaRPr lang="en-US"/>
        </a:p>
      </dgm:t>
    </dgm:pt>
    <dgm:pt modelId="{890EAA31-F96C-4369-9A4F-729A31DD5EDF}">
      <dgm:prSet phldrT="[Text]" custT="1"/>
      <dgm:spPr/>
      <dgm:t>
        <a:bodyPr/>
        <a:lstStyle/>
        <a:p>
          <a:r>
            <a:rPr lang="en-US" sz="1800" dirty="0" smtClean="0"/>
            <a:t>  </a:t>
          </a:r>
          <a:endParaRPr lang="en-US" sz="1800" dirty="0"/>
        </a:p>
      </dgm:t>
    </dgm:pt>
    <dgm:pt modelId="{64901982-91D4-4607-89AB-0F44BFC679C9}" type="parTrans" cxnId="{EA235541-EFEB-4F5A-9278-33C7AA4AB5CE}">
      <dgm:prSet/>
      <dgm:spPr/>
      <dgm:t>
        <a:bodyPr/>
        <a:lstStyle/>
        <a:p>
          <a:endParaRPr lang="en-US"/>
        </a:p>
      </dgm:t>
    </dgm:pt>
    <dgm:pt modelId="{10FB5934-8385-4B13-87B9-599CB6F38695}" type="sibTrans" cxnId="{EA235541-EFEB-4F5A-9278-33C7AA4AB5CE}">
      <dgm:prSet/>
      <dgm:spPr/>
      <dgm:t>
        <a:bodyPr/>
        <a:lstStyle/>
        <a:p>
          <a:endParaRPr lang="en-US"/>
        </a:p>
      </dgm:t>
    </dgm:pt>
    <dgm:pt modelId="{FC449A37-BB9C-4B10-885E-984250BFF3C7}">
      <dgm:prSet phldrT="[Text]" custT="1"/>
      <dgm:spPr/>
      <dgm:t>
        <a:bodyPr/>
        <a:lstStyle/>
        <a:p>
          <a:r>
            <a:rPr lang="en-US" sz="1800" dirty="0" smtClean="0"/>
            <a:t>Emissions pathway</a:t>
          </a:r>
          <a:endParaRPr lang="en-US" sz="1800" dirty="0"/>
        </a:p>
      </dgm:t>
    </dgm:pt>
    <dgm:pt modelId="{3E0A16F4-710A-43D2-94DD-1896614149A6}" type="parTrans" cxnId="{B012B321-CFE8-4A40-BCEA-654D7B15F883}">
      <dgm:prSet/>
      <dgm:spPr/>
      <dgm:t>
        <a:bodyPr/>
        <a:lstStyle/>
        <a:p>
          <a:endParaRPr lang="en-US"/>
        </a:p>
      </dgm:t>
    </dgm:pt>
    <dgm:pt modelId="{3D855F4E-DE36-40FC-8D2C-D115B6ED3489}" type="sibTrans" cxnId="{B012B321-CFE8-4A40-BCEA-654D7B15F883}">
      <dgm:prSet/>
      <dgm:spPr/>
      <dgm:t>
        <a:bodyPr/>
        <a:lstStyle/>
        <a:p>
          <a:endParaRPr lang="en-US"/>
        </a:p>
      </dgm:t>
    </dgm:pt>
    <dgm:pt modelId="{C5174174-165B-44F1-B5C0-09568BC4FB5D}" type="pres">
      <dgm:prSet presAssocID="{B038DC22-0C9C-41DD-B46E-37F2F20CC9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7CF8701-F4DE-45F4-9231-2725A76F4C74}" type="pres">
      <dgm:prSet presAssocID="{4A963BE0-9A36-4DEE-8F7D-DEC0D7BF8A8C}" presName="composite" presStyleCnt="0"/>
      <dgm:spPr/>
    </dgm:pt>
    <dgm:pt modelId="{88789F42-6844-41FB-9FB0-D2C6990C3665}" type="pres">
      <dgm:prSet presAssocID="{4A963BE0-9A36-4DEE-8F7D-DEC0D7BF8A8C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5AEC8-BFCC-4743-8EEA-1BDF432C7954}" type="pres">
      <dgm:prSet presAssocID="{4A963BE0-9A36-4DEE-8F7D-DEC0D7BF8A8C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05E8EA-2E3C-41DE-B100-1968B57AD2B5}" type="pres">
      <dgm:prSet presAssocID="{535D3189-7894-40CB-8E3D-1593F7338DE3}" presName="sp" presStyleCnt="0"/>
      <dgm:spPr/>
    </dgm:pt>
    <dgm:pt modelId="{F3BEAB00-204C-4C98-9C0B-D486E1A3BE09}" type="pres">
      <dgm:prSet presAssocID="{C1192A5E-9423-4AB4-984E-47D9E7E49971}" presName="composite" presStyleCnt="0"/>
      <dgm:spPr/>
    </dgm:pt>
    <dgm:pt modelId="{C0D77923-34B4-4A97-9175-EB4225F686A6}" type="pres">
      <dgm:prSet presAssocID="{C1192A5E-9423-4AB4-984E-47D9E7E49971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505CC9-6944-4413-8EDC-1B453876B1C3}" type="pres">
      <dgm:prSet presAssocID="{C1192A5E-9423-4AB4-984E-47D9E7E49971}" presName="descendantText" presStyleLbl="alignAcc1" presStyleIdx="1" presStyleCnt="5" custLinFactNeighborX="1395" custLinFactNeighborY="-6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BA18B-C793-4EBB-AE53-E330B732A072}" type="pres">
      <dgm:prSet presAssocID="{D22E43DD-2A7E-4289-8086-C8B2835F21B6}" presName="sp" presStyleCnt="0"/>
      <dgm:spPr/>
    </dgm:pt>
    <dgm:pt modelId="{7286ECB0-1BCA-4C6F-8234-7248832A2F82}" type="pres">
      <dgm:prSet presAssocID="{890EAA31-F96C-4369-9A4F-729A31DD5EDF}" presName="composite" presStyleCnt="0"/>
      <dgm:spPr/>
    </dgm:pt>
    <dgm:pt modelId="{B922885A-5B9A-4D11-851E-4ACE77933709}" type="pres">
      <dgm:prSet presAssocID="{890EAA31-F96C-4369-9A4F-729A31DD5EDF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50F210-4055-44D4-BE85-FE8D7EBA97D5}" type="pres">
      <dgm:prSet presAssocID="{890EAA31-F96C-4369-9A4F-729A31DD5EDF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0D958-71BF-4979-92A6-262D8353167C}" type="pres">
      <dgm:prSet presAssocID="{10FB5934-8385-4B13-87B9-599CB6F38695}" presName="sp" presStyleCnt="0"/>
      <dgm:spPr/>
    </dgm:pt>
    <dgm:pt modelId="{E3B1C9F1-81ED-476E-A531-3409A9456FE5}" type="pres">
      <dgm:prSet presAssocID="{E7E34194-E3BA-4262-85EE-2C88D976CCE6}" presName="composite" presStyleCnt="0"/>
      <dgm:spPr/>
    </dgm:pt>
    <dgm:pt modelId="{3EC9C61E-F81D-4C21-B8E7-EB10A6F33F14}" type="pres">
      <dgm:prSet presAssocID="{E7E34194-E3BA-4262-85EE-2C88D976CCE6}" presName="parentText" presStyleLbl="align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E151F4-A20B-4E53-BFC8-375E2E9AE088}" type="pres">
      <dgm:prSet presAssocID="{E7E34194-E3BA-4262-85EE-2C88D976CCE6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DD2839-8F24-41A6-A06F-C9C4DEC952DC}" type="pres">
      <dgm:prSet presAssocID="{A98FD81A-F2A1-43FB-B120-31F97D10FBCA}" presName="sp" presStyleCnt="0"/>
      <dgm:spPr/>
    </dgm:pt>
    <dgm:pt modelId="{7BC03AB6-D74F-4064-9F57-174E94707441}" type="pres">
      <dgm:prSet presAssocID="{AC2D5DDE-C774-4FA7-B328-32310ED0B561}" presName="composite" presStyleCnt="0"/>
      <dgm:spPr/>
    </dgm:pt>
    <dgm:pt modelId="{D234B390-2CBC-40D8-9179-122DFC4FDFB1}" type="pres">
      <dgm:prSet presAssocID="{AC2D5DDE-C774-4FA7-B328-32310ED0B561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328587-9672-427D-B84C-27C23C311C04}" type="pres">
      <dgm:prSet presAssocID="{AC2D5DDE-C774-4FA7-B328-32310ED0B561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235541-EFEB-4F5A-9278-33C7AA4AB5CE}" srcId="{B038DC22-0C9C-41DD-B46E-37F2F20CC903}" destId="{890EAA31-F96C-4369-9A4F-729A31DD5EDF}" srcOrd="2" destOrd="0" parTransId="{64901982-91D4-4607-89AB-0F44BFC679C9}" sibTransId="{10FB5934-8385-4B13-87B9-599CB6F38695}"/>
    <dgm:cxn modelId="{07F5B1E4-2B44-4CA9-9435-10D07CAEEBB5}" srcId="{E7E34194-E3BA-4262-85EE-2C88D976CCE6}" destId="{88D8D21A-6A5C-4BF6-9459-B4EED91520E7}" srcOrd="0" destOrd="0" parTransId="{4DFFB1FB-E05A-4AE9-8306-54BF38EACCCD}" sibTransId="{5EC4122A-8F9A-40E7-AC49-E77E1E2D68AE}"/>
    <dgm:cxn modelId="{B012B321-CFE8-4A40-BCEA-654D7B15F883}" srcId="{890EAA31-F96C-4369-9A4F-729A31DD5EDF}" destId="{FC449A37-BB9C-4B10-885E-984250BFF3C7}" srcOrd="0" destOrd="0" parTransId="{3E0A16F4-710A-43D2-94DD-1896614149A6}" sibTransId="{3D855F4E-DE36-40FC-8D2C-D115B6ED3489}"/>
    <dgm:cxn modelId="{DC434C0B-2D71-4104-9B03-F543EA7D05DB}" srcId="{B038DC22-0C9C-41DD-B46E-37F2F20CC903}" destId="{4A963BE0-9A36-4DEE-8F7D-DEC0D7BF8A8C}" srcOrd="0" destOrd="0" parTransId="{35979A6B-231F-4291-A415-933BDC6CA176}" sibTransId="{535D3189-7894-40CB-8E3D-1593F7338DE3}"/>
    <dgm:cxn modelId="{337F5E16-C3EB-4BCB-955A-50397BD8B1C2}" srcId="{AC2D5DDE-C774-4FA7-B328-32310ED0B561}" destId="{5A3230D2-965F-4CA0-9731-F83831911308}" srcOrd="0" destOrd="0" parTransId="{C99BA30D-42A1-4DCF-996B-2EDB16C34928}" sibTransId="{4C4ECB26-1C2B-4C58-8386-3A327C3B2CEE}"/>
    <dgm:cxn modelId="{90049808-89AC-44CC-9CDD-35D8988F9AB4}" srcId="{B038DC22-0C9C-41DD-B46E-37F2F20CC903}" destId="{C1192A5E-9423-4AB4-984E-47D9E7E49971}" srcOrd="1" destOrd="0" parTransId="{54C1395F-AB27-4DE9-8650-F7E822020B98}" sibTransId="{D22E43DD-2A7E-4289-8086-C8B2835F21B6}"/>
    <dgm:cxn modelId="{115A7782-0B68-4E1E-8CF5-69ACA63B1291}" type="presOf" srcId="{71952306-B284-4F99-90FE-E2E4A3187025}" destId="{2A15AEC8-BFCC-4743-8EEA-1BDF432C7954}" srcOrd="0" destOrd="0" presId="urn:microsoft.com/office/officeart/2005/8/layout/chevron2"/>
    <dgm:cxn modelId="{C38DEBFA-DF38-4E2D-956F-DC849A429CBD}" type="presOf" srcId="{890EAA31-F96C-4369-9A4F-729A31DD5EDF}" destId="{B922885A-5B9A-4D11-851E-4ACE77933709}" srcOrd="0" destOrd="0" presId="urn:microsoft.com/office/officeart/2005/8/layout/chevron2"/>
    <dgm:cxn modelId="{9512628F-4500-40BA-8A0D-503A01F3C970}" srcId="{B038DC22-0C9C-41DD-B46E-37F2F20CC903}" destId="{E7E34194-E3BA-4262-85EE-2C88D976CCE6}" srcOrd="3" destOrd="0" parTransId="{C408ACE1-3671-4030-BEFF-49EDAB065D0C}" sibTransId="{A98FD81A-F2A1-43FB-B120-31F97D10FBCA}"/>
    <dgm:cxn modelId="{F60935E5-4C6D-4609-9BFE-31E087E49E01}" type="presOf" srcId="{E7E34194-E3BA-4262-85EE-2C88D976CCE6}" destId="{3EC9C61E-F81D-4C21-B8E7-EB10A6F33F14}" srcOrd="0" destOrd="0" presId="urn:microsoft.com/office/officeart/2005/8/layout/chevron2"/>
    <dgm:cxn modelId="{A26BB065-C6B0-4B79-A07E-8D2E2FC214F8}" type="presOf" srcId="{AC2D5DDE-C774-4FA7-B328-32310ED0B561}" destId="{D234B390-2CBC-40D8-9179-122DFC4FDFB1}" srcOrd="0" destOrd="0" presId="urn:microsoft.com/office/officeart/2005/8/layout/chevron2"/>
    <dgm:cxn modelId="{88080216-1290-4F8C-981D-CCD656B76684}" srcId="{B038DC22-0C9C-41DD-B46E-37F2F20CC903}" destId="{AC2D5DDE-C774-4FA7-B328-32310ED0B561}" srcOrd="4" destOrd="0" parTransId="{ADE63FFB-56CB-4EC2-B319-0FC99A17083E}" sibTransId="{FC8A47F3-3116-4BA5-9F6F-CC8F6972DF71}"/>
    <dgm:cxn modelId="{D43039A4-E342-4FBA-BF4E-23BAE81707A2}" srcId="{C1192A5E-9423-4AB4-984E-47D9E7E49971}" destId="{DEA5BA63-EA67-4A25-8AC4-BA99B20D9CBB}" srcOrd="0" destOrd="0" parTransId="{FC5FE062-B46C-47FA-9277-DD6DC61D3046}" sibTransId="{CCC09D7E-D7E8-460C-9C16-7A76D004EB10}"/>
    <dgm:cxn modelId="{37B5F085-45A9-40D8-B6A8-C273A83773C7}" type="presOf" srcId="{FC449A37-BB9C-4B10-885E-984250BFF3C7}" destId="{1350F210-4055-44D4-BE85-FE8D7EBA97D5}" srcOrd="0" destOrd="0" presId="urn:microsoft.com/office/officeart/2005/8/layout/chevron2"/>
    <dgm:cxn modelId="{C2F79BC6-CFF7-4B8C-AE92-B1BE2AE79F55}" type="presOf" srcId="{B038DC22-0C9C-41DD-B46E-37F2F20CC903}" destId="{C5174174-165B-44F1-B5C0-09568BC4FB5D}" srcOrd="0" destOrd="0" presId="urn:microsoft.com/office/officeart/2005/8/layout/chevron2"/>
    <dgm:cxn modelId="{171E9E06-DC2C-4EE9-8059-3D1D0C624FFA}" type="presOf" srcId="{4A963BE0-9A36-4DEE-8F7D-DEC0D7BF8A8C}" destId="{88789F42-6844-41FB-9FB0-D2C6990C3665}" srcOrd="0" destOrd="0" presId="urn:microsoft.com/office/officeart/2005/8/layout/chevron2"/>
    <dgm:cxn modelId="{A1451E8B-EF42-45A8-AFF6-A3FEEFE1B894}" type="presOf" srcId="{88D8D21A-6A5C-4BF6-9459-B4EED91520E7}" destId="{97E151F4-A20B-4E53-BFC8-375E2E9AE088}" srcOrd="0" destOrd="0" presId="urn:microsoft.com/office/officeart/2005/8/layout/chevron2"/>
    <dgm:cxn modelId="{CC4DEB57-009C-4F57-A1F9-DF551A3BADC3}" type="presOf" srcId="{5A3230D2-965F-4CA0-9731-F83831911308}" destId="{7B328587-9672-427D-B84C-27C23C311C04}" srcOrd="0" destOrd="0" presId="urn:microsoft.com/office/officeart/2005/8/layout/chevron2"/>
    <dgm:cxn modelId="{FF8AAF04-1590-4176-9492-B9E08CE41988}" type="presOf" srcId="{C1192A5E-9423-4AB4-984E-47D9E7E49971}" destId="{C0D77923-34B4-4A97-9175-EB4225F686A6}" srcOrd="0" destOrd="0" presId="urn:microsoft.com/office/officeart/2005/8/layout/chevron2"/>
    <dgm:cxn modelId="{58699E78-E5B6-47D6-A8AD-CA557BB144AA}" type="presOf" srcId="{DEA5BA63-EA67-4A25-8AC4-BA99B20D9CBB}" destId="{1F505CC9-6944-4413-8EDC-1B453876B1C3}" srcOrd="0" destOrd="0" presId="urn:microsoft.com/office/officeart/2005/8/layout/chevron2"/>
    <dgm:cxn modelId="{F7E5844A-9ED8-4320-B75F-0315683DFF57}" srcId="{4A963BE0-9A36-4DEE-8F7D-DEC0D7BF8A8C}" destId="{71952306-B284-4F99-90FE-E2E4A3187025}" srcOrd="0" destOrd="0" parTransId="{120E0C15-D830-46A9-ABD5-2D0E359D81A0}" sibTransId="{58D3780A-D657-4D9E-A034-2FE4BD970D7B}"/>
    <dgm:cxn modelId="{E373AB1D-8ABB-44ED-A3CE-C71AACE2BA98}" type="presParOf" srcId="{C5174174-165B-44F1-B5C0-09568BC4FB5D}" destId="{87CF8701-F4DE-45F4-9231-2725A76F4C74}" srcOrd="0" destOrd="0" presId="urn:microsoft.com/office/officeart/2005/8/layout/chevron2"/>
    <dgm:cxn modelId="{78B066C4-69F3-4E7B-BE11-4FDC92ED2E8A}" type="presParOf" srcId="{87CF8701-F4DE-45F4-9231-2725A76F4C74}" destId="{88789F42-6844-41FB-9FB0-D2C6990C3665}" srcOrd="0" destOrd="0" presId="urn:microsoft.com/office/officeart/2005/8/layout/chevron2"/>
    <dgm:cxn modelId="{CF5C3A9C-EC6C-438A-A017-5277450E0C01}" type="presParOf" srcId="{87CF8701-F4DE-45F4-9231-2725A76F4C74}" destId="{2A15AEC8-BFCC-4743-8EEA-1BDF432C7954}" srcOrd="1" destOrd="0" presId="urn:microsoft.com/office/officeart/2005/8/layout/chevron2"/>
    <dgm:cxn modelId="{9936A8B9-5333-4E40-BA5E-B253747FC2CA}" type="presParOf" srcId="{C5174174-165B-44F1-B5C0-09568BC4FB5D}" destId="{EF05E8EA-2E3C-41DE-B100-1968B57AD2B5}" srcOrd="1" destOrd="0" presId="urn:microsoft.com/office/officeart/2005/8/layout/chevron2"/>
    <dgm:cxn modelId="{DD352C33-B205-40A1-940E-7FCEA85AF303}" type="presParOf" srcId="{C5174174-165B-44F1-B5C0-09568BC4FB5D}" destId="{F3BEAB00-204C-4C98-9C0B-D486E1A3BE09}" srcOrd="2" destOrd="0" presId="urn:microsoft.com/office/officeart/2005/8/layout/chevron2"/>
    <dgm:cxn modelId="{1D96F67D-3F8E-49C3-8EFB-E0559E23DD65}" type="presParOf" srcId="{F3BEAB00-204C-4C98-9C0B-D486E1A3BE09}" destId="{C0D77923-34B4-4A97-9175-EB4225F686A6}" srcOrd="0" destOrd="0" presId="urn:microsoft.com/office/officeart/2005/8/layout/chevron2"/>
    <dgm:cxn modelId="{96087F13-8324-467D-86A5-BA258E222427}" type="presParOf" srcId="{F3BEAB00-204C-4C98-9C0B-D486E1A3BE09}" destId="{1F505CC9-6944-4413-8EDC-1B453876B1C3}" srcOrd="1" destOrd="0" presId="urn:microsoft.com/office/officeart/2005/8/layout/chevron2"/>
    <dgm:cxn modelId="{CF721748-AB42-492F-B3F3-E03FF22ED236}" type="presParOf" srcId="{C5174174-165B-44F1-B5C0-09568BC4FB5D}" destId="{51DBA18B-C793-4EBB-AE53-E330B732A072}" srcOrd="3" destOrd="0" presId="urn:microsoft.com/office/officeart/2005/8/layout/chevron2"/>
    <dgm:cxn modelId="{79FEBE22-58D7-4F4B-B0E5-BF7B87B9C5A5}" type="presParOf" srcId="{C5174174-165B-44F1-B5C0-09568BC4FB5D}" destId="{7286ECB0-1BCA-4C6F-8234-7248832A2F82}" srcOrd="4" destOrd="0" presId="urn:microsoft.com/office/officeart/2005/8/layout/chevron2"/>
    <dgm:cxn modelId="{CF9F21BD-AB1E-43ED-B212-43D4C3240A93}" type="presParOf" srcId="{7286ECB0-1BCA-4C6F-8234-7248832A2F82}" destId="{B922885A-5B9A-4D11-851E-4ACE77933709}" srcOrd="0" destOrd="0" presId="urn:microsoft.com/office/officeart/2005/8/layout/chevron2"/>
    <dgm:cxn modelId="{4EC7275A-DA76-4E87-976D-98025DEE4CDE}" type="presParOf" srcId="{7286ECB0-1BCA-4C6F-8234-7248832A2F82}" destId="{1350F210-4055-44D4-BE85-FE8D7EBA97D5}" srcOrd="1" destOrd="0" presId="urn:microsoft.com/office/officeart/2005/8/layout/chevron2"/>
    <dgm:cxn modelId="{D472961B-6C2A-45A4-B797-3112DCD81FC8}" type="presParOf" srcId="{C5174174-165B-44F1-B5C0-09568BC4FB5D}" destId="{7BF0D958-71BF-4979-92A6-262D8353167C}" srcOrd="5" destOrd="0" presId="urn:microsoft.com/office/officeart/2005/8/layout/chevron2"/>
    <dgm:cxn modelId="{9E2C2A50-C997-4C48-BB58-AA841AA2040C}" type="presParOf" srcId="{C5174174-165B-44F1-B5C0-09568BC4FB5D}" destId="{E3B1C9F1-81ED-476E-A531-3409A9456FE5}" srcOrd="6" destOrd="0" presId="urn:microsoft.com/office/officeart/2005/8/layout/chevron2"/>
    <dgm:cxn modelId="{14707F61-B22F-479C-A289-21CB9D5400F4}" type="presParOf" srcId="{E3B1C9F1-81ED-476E-A531-3409A9456FE5}" destId="{3EC9C61E-F81D-4C21-B8E7-EB10A6F33F14}" srcOrd="0" destOrd="0" presId="urn:microsoft.com/office/officeart/2005/8/layout/chevron2"/>
    <dgm:cxn modelId="{C4D13B26-8A75-4FED-BF71-E7900E2FBDD1}" type="presParOf" srcId="{E3B1C9F1-81ED-476E-A531-3409A9456FE5}" destId="{97E151F4-A20B-4E53-BFC8-375E2E9AE088}" srcOrd="1" destOrd="0" presId="urn:microsoft.com/office/officeart/2005/8/layout/chevron2"/>
    <dgm:cxn modelId="{CEA72448-4A24-4CCE-9C42-BDD96555BD5E}" type="presParOf" srcId="{C5174174-165B-44F1-B5C0-09568BC4FB5D}" destId="{C1DD2839-8F24-41A6-A06F-C9C4DEC952DC}" srcOrd="7" destOrd="0" presId="urn:microsoft.com/office/officeart/2005/8/layout/chevron2"/>
    <dgm:cxn modelId="{9F5B1F34-61D8-4734-BD66-8DA40E02C842}" type="presParOf" srcId="{C5174174-165B-44F1-B5C0-09568BC4FB5D}" destId="{7BC03AB6-D74F-4064-9F57-174E94707441}" srcOrd="8" destOrd="0" presId="urn:microsoft.com/office/officeart/2005/8/layout/chevron2"/>
    <dgm:cxn modelId="{EE2B2E89-2AE5-4048-AB11-FB2CA4A23341}" type="presParOf" srcId="{7BC03AB6-D74F-4064-9F57-174E94707441}" destId="{D234B390-2CBC-40D8-9179-122DFC4FDFB1}" srcOrd="0" destOrd="0" presId="urn:microsoft.com/office/officeart/2005/8/layout/chevron2"/>
    <dgm:cxn modelId="{C57B4C97-CFFE-4112-97D8-666CEB1B7266}" type="presParOf" srcId="{7BC03AB6-D74F-4064-9F57-174E94707441}" destId="{7B328587-9672-427D-B84C-27C23C311C0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789F42-6844-41FB-9FB0-D2C6990C3665}">
      <dsp:nvSpPr>
        <dsp:cNvPr id="0" name=""/>
        <dsp:cNvSpPr/>
      </dsp:nvSpPr>
      <dsp:spPr>
        <a:xfrm rot="16200000" flipV="1">
          <a:off x="-185779" y="190752"/>
          <a:ext cx="1238527" cy="866969"/>
        </a:xfrm>
        <a:prstGeom prst="chevron">
          <a:avLst/>
        </a:prstGeom>
        <a:solidFill>
          <a:srgbClr val="9AD268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 </a:t>
          </a:r>
          <a:endParaRPr lang="en-US" sz="2400" kern="1200" dirty="0"/>
        </a:p>
      </dsp:txBody>
      <dsp:txXfrm rot="16200000" flipV="1">
        <a:off x="-185779" y="190752"/>
        <a:ext cx="1238527" cy="866969"/>
      </dsp:txXfrm>
    </dsp:sp>
    <dsp:sp modelId="{2A15AEC8-BFCC-4743-8EEA-1BDF432C7954}">
      <dsp:nvSpPr>
        <dsp:cNvPr id="0" name=""/>
        <dsp:cNvSpPr/>
      </dsp:nvSpPr>
      <dsp:spPr>
        <a:xfrm rot="5400000">
          <a:off x="1664500" y="-423982"/>
          <a:ext cx="805043" cy="24001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Comparison to pathways likely to achieve 2°</a:t>
          </a:r>
          <a:endParaRPr lang="en-US" sz="1800" kern="1200" dirty="0"/>
        </a:p>
      </dsp:txBody>
      <dsp:txXfrm rot="5400000">
        <a:off x="1664500" y="-423982"/>
        <a:ext cx="805043" cy="2400104"/>
      </dsp:txXfrm>
    </dsp:sp>
    <dsp:sp modelId="{C0D77923-34B4-4A97-9175-EB4225F686A6}">
      <dsp:nvSpPr>
        <dsp:cNvPr id="0" name=""/>
        <dsp:cNvSpPr/>
      </dsp:nvSpPr>
      <dsp:spPr>
        <a:xfrm rot="16200000" flipV="1">
          <a:off x="-185779" y="1246149"/>
          <a:ext cx="1238527" cy="866969"/>
        </a:xfrm>
        <a:prstGeom prst="chevron">
          <a:avLst/>
        </a:prstGeom>
        <a:gradFill rotWithShape="0">
          <a:gsLst>
            <a:gs pos="0">
              <a:srgbClr val="33CC33"/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</a:t>
          </a:r>
          <a:endParaRPr lang="en-US" sz="2400" kern="1200" dirty="0"/>
        </a:p>
      </dsp:txBody>
      <dsp:txXfrm rot="16200000" flipV="1">
        <a:off x="-185779" y="1246149"/>
        <a:ext cx="1238527" cy="866969"/>
      </dsp:txXfrm>
    </dsp:sp>
    <dsp:sp modelId="{1F505CC9-6944-4413-8EDC-1B453876B1C3}">
      <dsp:nvSpPr>
        <dsp:cNvPr id="0" name=""/>
        <dsp:cNvSpPr/>
      </dsp:nvSpPr>
      <dsp:spPr>
        <a:xfrm rot="5400000">
          <a:off x="1664500" y="628104"/>
          <a:ext cx="805043" cy="240010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Estimates of resulting emissions reductions</a:t>
          </a:r>
          <a:endParaRPr lang="en-US" sz="1800" kern="1200" dirty="0"/>
        </a:p>
      </dsp:txBody>
      <dsp:txXfrm rot="5400000">
        <a:off x="1664500" y="628104"/>
        <a:ext cx="805043" cy="2400104"/>
      </dsp:txXfrm>
    </dsp:sp>
    <dsp:sp modelId="{B922885A-5B9A-4D11-851E-4ACE77933709}">
      <dsp:nvSpPr>
        <dsp:cNvPr id="0" name=""/>
        <dsp:cNvSpPr/>
      </dsp:nvSpPr>
      <dsp:spPr>
        <a:xfrm rot="16200000" flipV="1">
          <a:off x="-185779" y="2387748"/>
          <a:ext cx="1238527" cy="866969"/>
        </a:xfrm>
        <a:prstGeom prst="chevron">
          <a:avLst/>
        </a:prstGeom>
        <a:solidFill>
          <a:srgbClr val="00B050"/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 </a:t>
          </a:r>
          <a:endParaRPr lang="en-US" sz="2400" kern="1200" dirty="0"/>
        </a:p>
      </dsp:txBody>
      <dsp:txXfrm rot="16200000" flipV="1">
        <a:off x="-185779" y="2387748"/>
        <a:ext cx="1238527" cy="866969"/>
      </dsp:txXfrm>
    </dsp:sp>
    <dsp:sp modelId="{1350F210-4055-44D4-BE85-FE8D7EBA97D5}">
      <dsp:nvSpPr>
        <dsp:cNvPr id="0" name=""/>
        <dsp:cNvSpPr/>
      </dsp:nvSpPr>
      <dsp:spPr>
        <a:xfrm rot="5400000">
          <a:off x="1546927" y="1780732"/>
          <a:ext cx="995307" cy="235203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National pledges</a:t>
          </a:r>
          <a:endParaRPr lang="en-US" sz="1800" kern="1200" dirty="0"/>
        </a:p>
      </dsp:txBody>
      <dsp:txXfrm rot="5400000">
        <a:off x="1546927" y="1780732"/>
        <a:ext cx="995307" cy="23520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8789F42-6844-41FB-9FB0-D2C6990C3665}">
      <dsp:nvSpPr>
        <dsp:cNvPr id="0" name=""/>
        <dsp:cNvSpPr/>
      </dsp:nvSpPr>
      <dsp:spPr>
        <a:xfrm rot="5400000">
          <a:off x="-150699" y="151467"/>
          <a:ext cx="1004665" cy="70326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 smtClean="0"/>
            <a:t>  </a:t>
          </a:r>
          <a:endParaRPr lang="en-US" sz="1900" kern="1200" dirty="0"/>
        </a:p>
      </dsp:txBody>
      <dsp:txXfrm rot="5400000">
        <a:off x="-150699" y="151467"/>
        <a:ext cx="1004665" cy="703265"/>
      </dsp:txXfrm>
    </dsp:sp>
    <dsp:sp modelId="{2A15AEC8-BFCC-4743-8EEA-1BDF432C7954}">
      <dsp:nvSpPr>
        <dsp:cNvPr id="0" name=""/>
        <dsp:cNvSpPr/>
      </dsp:nvSpPr>
      <dsp:spPr>
        <a:xfrm rot="5400000">
          <a:off x="1772954" y="-1068920"/>
          <a:ext cx="653032" cy="2792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Temperature goal           (2°, 1.5°)</a:t>
          </a:r>
          <a:endParaRPr lang="en-US" sz="1800" kern="1200" dirty="0"/>
        </a:p>
      </dsp:txBody>
      <dsp:txXfrm rot="5400000">
        <a:off x="1772954" y="-1068920"/>
        <a:ext cx="653032" cy="2792409"/>
      </dsp:txXfrm>
    </dsp:sp>
    <dsp:sp modelId="{C0D77923-34B4-4A97-9175-EB4225F686A6}">
      <dsp:nvSpPr>
        <dsp:cNvPr id="0" name=""/>
        <dsp:cNvSpPr/>
      </dsp:nvSpPr>
      <dsp:spPr>
        <a:xfrm rot="5400000">
          <a:off x="-150699" y="1027836"/>
          <a:ext cx="1004665" cy="70326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</a:t>
          </a:r>
          <a:endParaRPr lang="en-US" sz="1800" kern="1200" dirty="0"/>
        </a:p>
      </dsp:txBody>
      <dsp:txXfrm rot="5400000">
        <a:off x="-150699" y="1027836"/>
        <a:ext cx="1004665" cy="703265"/>
      </dsp:txXfrm>
    </dsp:sp>
    <dsp:sp modelId="{1F505CC9-6944-4413-8EDC-1B453876B1C3}">
      <dsp:nvSpPr>
        <dsp:cNvPr id="0" name=""/>
        <dsp:cNvSpPr/>
      </dsp:nvSpPr>
      <dsp:spPr>
        <a:xfrm rot="5400000">
          <a:off x="1772954" y="-196652"/>
          <a:ext cx="653032" cy="2792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GHG  concentrations / total emissions budget</a:t>
          </a:r>
          <a:endParaRPr lang="en-US" sz="1800" kern="1200" dirty="0"/>
        </a:p>
      </dsp:txBody>
      <dsp:txXfrm rot="5400000">
        <a:off x="1772954" y="-196652"/>
        <a:ext cx="653032" cy="2792409"/>
      </dsp:txXfrm>
    </dsp:sp>
    <dsp:sp modelId="{B922885A-5B9A-4D11-851E-4ACE77933709}">
      <dsp:nvSpPr>
        <dsp:cNvPr id="0" name=""/>
        <dsp:cNvSpPr/>
      </dsp:nvSpPr>
      <dsp:spPr>
        <a:xfrm rot="5400000">
          <a:off x="-150699" y="1904205"/>
          <a:ext cx="1004665" cy="70326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 </a:t>
          </a:r>
          <a:endParaRPr lang="en-US" sz="1800" kern="1200" dirty="0"/>
        </a:p>
      </dsp:txBody>
      <dsp:txXfrm rot="5400000">
        <a:off x="-150699" y="1904205"/>
        <a:ext cx="1004665" cy="703265"/>
      </dsp:txXfrm>
    </dsp:sp>
    <dsp:sp modelId="{1350F210-4055-44D4-BE85-FE8D7EBA97D5}">
      <dsp:nvSpPr>
        <dsp:cNvPr id="0" name=""/>
        <dsp:cNvSpPr/>
      </dsp:nvSpPr>
      <dsp:spPr>
        <a:xfrm rot="5400000">
          <a:off x="1772954" y="683816"/>
          <a:ext cx="653032" cy="2792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Emissions pathway</a:t>
          </a:r>
          <a:endParaRPr lang="en-US" sz="1800" kern="1200" dirty="0"/>
        </a:p>
      </dsp:txBody>
      <dsp:txXfrm rot="5400000">
        <a:off x="1772954" y="683816"/>
        <a:ext cx="653032" cy="2792409"/>
      </dsp:txXfrm>
    </dsp:sp>
    <dsp:sp modelId="{3EC9C61E-F81D-4C21-B8E7-EB10A6F33F14}">
      <dsp:nvSpPr>
        <dsp:cNvPr id="0" name=""/>
        <dsp:cNvSpPr/>
      </dsp:nvSpPr>
      <dsp:spPr>
        <a:xfrm rot="5400000">
          <a:off x="-150699" y="2780573"/>
          <a:ext cx="1004665" cy="70326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</a:t>
          </a:r>
          <a:endParaRPr lang="en-US" sz="1800" kern="1200" dirty="0"/>
        </a:p>
      </dsp:txBody>
      <dsp:txXfrm rot="5400000">
        <a:off x="-150699" y="2780573"/>
        <a:ext cx="1004665" cy="703265"/>
      </dsp:txXfrm>
    </dsp:sp>
    <dsp:sp modelId="{97E151F4-A20B-4E53-BFC8-375E2E9AE088}">
      <dsp:nvSpPr>
        <dsp:cNvPr id="0" name=""/>
        <dsp:cNvSpPr/>
      </dsp:nvSpPr>
      <dsp:spPr>
        <a:xfrm rot="5400000">
          <a:off x="1772954" y="1560185"/>
          <a:ext cx="653032" cy="2792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Global emission budget</a:t>
          </a:r>
          <a:endParaRPr lang="en-US" sz="1800" kern="1200" dirty="0"/>
        </a:p>
      </dsp:txBody>
      <dsp:txXfrm rot="5400000">
        <a:off x="1772954" y="1560185"/>
        <a:ext cx="653032" cy="2792409"/>
      </dsp:txXfrm>
    </dsp:sp>
    <dsp:sp modelId="{D234B390-2CBC-40D8-9179-122DFC4FDFB1}">
      <dsp:nvSpPr>
        <dsp:cNvPr id="0" name=""/>
        <dsp:cNvSpPr/>
      </dsp:nvSpPr>
      <dsp:spPr>
        <a:xfrm rot="5400000">
          <a:off x="-150699" y="3656942"/>
          <a:ext cx="1004665" cy="703265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</a:t>
          </a:r>
          <a:endParaRPr lang="en-US" sz="1800" kern="1200" dirty="0"/>
        </a:p>
      </dsp:txBody>
      <dsp:txXfrm rot="5400000">
        <a:off x="-150699" y="3656942"/>
        <a:ext cx="1004665" cy="703265"/>
      </dsp:txXfrm>
    </dsp:sp>
    <dsp:sp modelId="{7B328587-9672-427D-B84C-27C23C311C04}">
      <dsp:nvSpPr>
        <dsp:cNvPr id="0" name=""/>
        <dsp:cNvSpPr/>
      </dsp:nvSpPr>
      <dsp:spPr>
        <a:xfrm rot="5400000">
          <a:off x="1772954" y="2436554"/>
          <a:ext cx="653032" cy="27924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Individual country targets</a:t>
          </a:r>
          <a:endParaRPr lang="en-US" sz="1800" kern="1200" dirty="0"/>
        </a:p>
      </dsp:txBody>
      <dsp:txXfrm rot="5400000">
        <a:off x="1772954" y="2436554"/>
        <a:ext cx="653032" cy="27924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AEF9E800-7842-4CAC-BBE5-3041F52F8ECA}" type="datetimeFigureOut">
              <a:rPr lang="en-US"/>
              <a:pPr>
                <a:defRPr/>
              </a:pPr>
              <a:t>21/1/2013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43C986CF-72E3-48F7-9BBE-A4A86607D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545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8795C937-821F-47D4-BF0A-2C2319E3A518}" type="datetimeFigureOut">
              <a:rPr lang="en-US"/>
              <a:pPr>
                <a:defRPr/>
              </a:pPr>
              <a:t>21/1/2013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</a:defRPr>
            </a:lvl1pPr>
          </a:lstStyle>
          <a:p>
            <a:pPr>
              <a:defRPr/>
            </a:pPr>
            <a:fld id="{0A8471F0-BB73-4CB0-B23A-8F498F717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6295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234950" indent="-23495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indent="-22225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692150" indent="-23495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914400" indent="-22225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49350" indent="-23495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41363"/>
            <a:ext cx="48006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30601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7371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9235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53249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923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9235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96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96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7568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8471F0-BB73-4CB0-B23A-8F498F717AA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3628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3.xml"/><Relationship Id="rId7" Type="http://schemas.openxmlformats.org/officeDocument/2006/relationships/image" Target="../media/image5.png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png"/><Relationship Id="rId5" Type="http://schemas.openxmlformats.org/officeDocument/2006/relationships/image" Target="../media/image9.png"/><Relationship Id="rId4" Type="http://schemas.openxmlformats.org/officeDocument/2006/relationships/oleObject" Target="../embeddings/oleObject2.bin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graphicFrame>
        <p:nvGraphicFramePr>
          <p:cNvPr id="22" name="Object 21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1223" name="think-cell Slide" r:id="rId6" imgW="360" imgH="360" progId="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225676" y="2120610"/>
            <a:ext cx="6553200" cy="1035957"/>
          </a:xfrm>
          <a:noFill/>
          <a:ln>
            <a:noFill/>
          </a:ln>
        </p:spPr>
        <p:txBody>
          <a:bodyPr>
            <a:normAutofit/>
          </a:bodyPr>
          <a:lstStyle>
            <a:lvl1pPr algn="r">
              <a:defRPr sz="24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3749676" y="3560164"/>
            <a:ext cx="5027612" cy="226745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 algn="r">
              <a:buNone/>
              <a:defRPr sz="1300" b="0" u="none" cap="none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3749677" y="3907704"/>
            <a:ext cx="5029200" cy="231342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300" b="0" i="1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lvl="0"/>
            <a:r>
              <a:rPr lang="en-US" dirty="0" smtClean="0"/>
              <a:t>Speaking Engagement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648200" y="533400"/>
            <a:ext cx="256501" cy="338554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pPr marL="176213" marR="0" indent="-176213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endParaRPr kumimoji="0" lang="en-US" sz="1600" b="0" i="0" u="none" strike="noStrike" kern="1200" cap="none" spc="0" normalizeH="0" baseline="0" noProof="0" dirty="0" err="1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1" hasCustomPrompt="1"/>
          </p:nvPr>
        </p:nvSpPr>
        <p:spPr>
          <a:xfrm>
            <a:off x="6494731" y="304800"/>
            <a:ext cx="2260600" cy="304800"/>
          </a:xfrm>
        </p:spPr>
        <p:txBody>
          <a:bodyPr>
            <a:noAutofit/>
          </a:bodyPr>
          <a:lstStyle>
            <a:lvl1pPr marL="0" indent="0" algn="r">
              <a:buNone/>
              <a:defRPr sz="1000" b="0">
                <a:solidFill>
                  <a:srgbClr val="FFFFFF"/>
                </a:solidFill>
                <a:latin typeface="Calibri"/>
                <a:cs typeface="Calibri"/>
              </a:defRPr>
            </a:lvl1pPr>
            <a:lvl2pPr marL="183578" indent="0" algn="r">
              <a:buNone/>
              <a:defRPr sz="1000">
                <a:latin typeface="Calibri"/>
                <a:cs typeface="Calibri"/>
              </a:defRPr>
            </a:lvl2pPr>
            <a:lvl3pPr marL="374015" indent="0" algn="r">
              <a:buNone/>
              <a:defRPr sz="1000">
                <a:latin typeface="Calibri"/>
                <a:cs typeface="Calibri"/>
              </a:defRPr>
            </a:lvl3pPr>
            <a:lvl4pPr marL="556895" indent="0" algn="r">
              <a:buNone/>
              <a:defRPr sz="1000">
                <a:latin typeface="Calibri"/>
                <a:cs typeface="Calibri"/>
              </a:defRPr>
            </a:lvl4pPr>
            <a:lvl5pPr marL="738187" indent="0" algn="r">
              <a:buNone/>
              <a:defRPr sz="10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14" name="Picture 13" descr="C2ES_Logo_4C.png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6973" y="5449613"/>
            <a:ext cx="3127248" cy="771018"/>
          </a:xfrm>
          <a:prstGeom prst="rect">
            <a:avLst/>
          </a:prstGeom>
        </p:spPr>
      </p:pic>
      <p:pic>
        <p:nvPicPr>
          <p:cNvPr id="16" name="Picture 15" descr="C2ESdotORG_KO.pn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31901" y="5725838"/>
            <a:ext cx="1353312" cy="21198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22" name="Object 21" hidden="1"/>
          <p:cNvGraphicFramePr>
            <a:graphicFrameLocks noChangeAspect="1"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p:oleObj spid="_x0000_s3205" name="think-cell Slide" r:id="rId4" imgW="360" imgH="360" progId="">
              <p:embed/>
            </p:oleObj>
          </a:graphicData>
        </a:graphic>
      </p:graphicFrame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5613" y="5661025"/>
            <a:ext cx="8220075" cy="552450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="0">
                <a:solidFill>
                  <a:srgbClr val="FFFFFF"/>
                </a:solidFill>
                <a:latin typeface="Calibri"/>
                <a:cs typeface="Calibri"/>
              </a:defRPr>
            </a:lvl1pPr>
          </a:lstStyle>
          <a:p>
            <a:pPr lvl="0" algn="ctr"/>
            <a:r>
              <a:rPr lang="en-US" sz="1600" dirty="0" smtClean="0"/>
              <a:t>Contact Information</a:t>
            </a:r>
            <a:endParaRPr lang="en-US" sz="1600" dirty="0"/>
          </a:p>
        </p:txBody>
      </p:sp>
      <p:pic>
        <p:nvPicPr>
          <p:cNvPr id="11" name="Picture 10" descr="INFO_C2ESdotORG_KO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67846" y="4124040"/>
            <a:ext cx="1990180" cy="869880"/>
          </a:xfrm>
          <a:prstGeom prst="rect">
            <a:avLst/>
          </a:prstGeom>
        </p:spPr>
      </p:pic>
      <p:pic>
        <p:nvPicPr>
          <p:cNvPr id="12" name="Picture 11" descr="C2ES_Logo_4C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9160" y="2203360"/>
            <a:ext cx="4919472" cy="121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789100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0615E64-3232-4DC8-9781-F503BBFDA4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7778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11E7F646-CA55-4098-BBFD-C100EC21E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985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B7E503C-0DA6-5048-9F20-DFDE15067C2F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55613" y="1107007"/>
            <a:ext cx="8220074" cy="5106468"/>
          </a:xfrm>
        </p:spPr>
        <p:txBody>
          <a:bodyPr/>
          <a:lstStyle>
            <a:lvl2pPr>
              <a:buClr>
                <a:schemeClr val="tx1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4671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pe_non-bol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455612" y="1081087"/>
            <a:ext cx="8220075" cy="5132388"/>
          </a:xfrm>
        </p:spPr>
        <p:txBody>
          <a:bodyPr/>
          <a:lstStyle>
            <a:lvl1pPr>
              <a:defRPr sz="2600" b="0">
                <a:latin typeface="+mn-lt"/>
              </a:defRPr>
            </a:lvl1pPr>
            <a:lvl2pPr>
              <a:buClr>
                <a:schemeClr val="tx1"/>
              </a:buCl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8B7E503C-0DA6-5048-9F20-DFDE15067C2F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207512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 Bio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455613" y="1181521"/>
            <a:ext cx="8231186" cy="3810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800" b="1" i="0" baseline="0">
                <a:latin typeface="Calibri"/>
                <a:cs typeface="Calibri"/>
              </a:defRPr>
            </a:lvl1pPr>
            <a:lvl2pPr marL="183578" indent="0">
              <a:buClr>
                <a:schemeClr val="tx1"/>
              </a:buClr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63538" y="2476919"/>
            <a:ext cx="8323262" cy="2971801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FontTx/>
              <a:buNone/>
              <a:defRPr sz="1600">
                <a:latin typeface="Calibri"/>
                <a:cs typeface="Calibri"/>
              </a:defRPr>
            </a:lvl1pPr>
            <a:lvl2pPr marL="183578" indent="0"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55613" y="5661024"/>
            <a:ext cx="8231186" cy="328613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400" b="1" i="0" baseline="0">
                <a:latin typeface="Calibri"/>
                <a:cs typeface="Calibri"/>
              </a:defRPr>
            </a:lvl1pPr>
            <a:lvl2pPr marL="183578" indent="0">
              <a:buClr>
                <a:schemeClr val="tx1"/>
              </a:buClr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 Email</a:t>
            </a:r>
            <a:endParaRPr lang="en-US" dirty="0"/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55613" y="1562520"/>
            <a:ext cx="8231186" cy="685799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FontTx/>
              <a:buNone/>
              <a:defRPr sz="1600" b="0" i="0" baseline="0">
                <a:latin typeface="Calibri"/>
                <a:cs typeface="Calibri"/>
              </a:defRPr>
            </a:lvl1pPr>
            <a:lvl2pPr marL="183578" indent="0">
              <a:buClr>
                <a:schemeClr val="tx1"/>
              </a:buClr>
              <a:buFontTx/>
              <a:buNone/>
              <a:defRPr/>
            </a:lvl2pPr>
            <a:lvl3pPr marL="374015" indent="0">
              <a:buFontTx/>
              <a:buNone/>
              <a:defRPr/>
            </a:lvl3pPr>
            <a:lvl4pPr marL="556895" indent="0">
              <a:buFontTx/>
              <a:buNone/>
              <a:defRPr/>
            </a:lvl4pPr>
            <a:lvl5pPr marL="738187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Presenter Title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F8C1052-307A-0243-81CA-B5E4F151F65B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363531" y="81500"/>
            <a:ext cx="6924850" cy="792785"/>
          </a:xfrm>
        </p:spPr>
        <p:txBody>
          <a:bodyPr/>
          <a:lstStyle/>
          <a:p>
            <a:r>
              <a:rPr lang="en-US" dirty="0" smtClean="0"/>
              <a:t>Bio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443628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C Member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/>
          <p:cNvSpPr>
            <a:spLocks noGrp="1"/>
          </p:cNvSpPr>
          <p:nvPr>
            <p:ph type="title" hasCustomPrompt="1"/>
          </p:nvPr>
        </p:nvSpPr>
        <p:spPr>
          <a:xfrm>
            <a:off x="363531" y="81500"/>
            <a:ext cx="6924850" cy="79278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Business Environmental Leadership Council (BELC)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825541"/>
            <a:ext cx="9144000" cy="605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7443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Bo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Durban Platform Negotiations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4"/>
          </p:nvPr>
        </p:nvSpPr>
        <p:spPr>
          <a:xfrm>
            <a:off x="455613" y="1157760"/>
            <a:ext cx="8220075" cy="505571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242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B652D5FD-DA2B-254D-ADE2-5E74748063AC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7"/>
          <p:cNvSpPr>
            <a:spLocks noGrp="1"/>
          </p:cNvSpPr>
          <p:nvPr>
            <p:ph sz="quarter" idx="14"/>
          </p:nvPr>
        </p:nvSpPr>
        <p:spPr>
          <a:xfrm>
            <a:off x="455612" y="1157760"/>
            <a:ext cx="4017963" cy="505571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7"/>
          <p:cNvSpPr>
            <a:spLocks noGrp="1"/>
          </p:cNvSpPr>
          <p:nvPr>
            <p:ph sz="quarter" idx="20"/>
          </p:nvPr>
        </p:nvSpPr>
        <p:spPr>
          <a:xfrm>
            <a:off x="4657725" y="1157760"/>
            <a:ext cx="4017963" cy="505571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0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31"/>
          </p:nvPr>
        </p:nvSpPr>
        <p:spPr/>
        <p:txBody>
          <a:bodyPr/>
          <a:lstStyle/>
          <a:p>
            <a:fld id="{C252FEDA-D5B6-DF41-84AD-C88BABD16464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2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33"/>
          </p:nvPr>
        </p:nvSpPr>
        <p:spPr>
          <a:xfrm>
            <a:off x="455613" y="1463675"/>
            <a:ext cx="2178050" cy="14605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8" name="Content Placeholder 6"/>
          <p:cNvSpPr>
            <a:spLocks noGrp="1"/>
          </p:cNvSpPr>
          <p:nvPr>
            <p:ph sz="quarter" idx="34"/>
          </p:nvPr>
        </p:nvSpPr>
        <p:spPr>
          <a:xfrm>
            <a:off x="455613" y="3087995"/>
            <a:ext cx="2178050" cy="14605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6"/>
          <p:cNvSpPr>
            <a:spLocks noGrp="1"/>
          </p:cNvSpPr>
          <p:nvPr>
            <p:ph sz="quarter" idx="35"/>
          </p:nvPr>
        </p:nvSpPr>
        <p:spPr>
          <a:xfrm>
            <a:off x="455613" y="4752975"/>
            <a:ext cx="2178050" cy="14605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36"/>
          </p:nvPr>
        </p:nvSpPr>
        <p:spPr>
          <a:xfrm>
            <a:off x="2833808" y="1454150"/>
            <a:ext cx="5841880" cy="1463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400"/>
            </a:lvl1pPr>
            <a:lvl2pPr>
              <a:lnSpc>
                <a:spcPct val="90000"/>
              </a:lnSpc>
              <a:defRPr sz="1200"/>
            </a:lvl2pPr>
            <a:lvl3pPr>
              <a:lnSpc>
                <a:spcPct val="90000"/>
              </a:lnSpc>
              <a:defRPr sz="1100"/>
            </a:lvl3pPr>
            <a:lvl4pPr>
              <a:lnSpc>
                <a:spcPct val="90000"/>
              </a:lnSpc>
              <a:defRPr sz="1050"/>
            </a:lvl4pPr>
            <a:lvl5pPr>
              <a:lnSpc>
                <a:spcPct val="90000"/>
              </a:lnSpc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1" name="Content Placeholder 19"/>
          <p:cNvSpPr>
            <a:spLocks noGrp="1"/>
          </p:cNvSpPr>
          <p:nvPr>
            <p:ph sz="quarter" idx="37"/>
          </p:nvPr>
        </p:nvSpPr>
        <p:spPr>
          <a:xfrm>
            <a:off x="2833808" y="3087110"/>
            <a:ext cx="5841880" cy="1463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400"/>
            </a:lvl1pPr>
            <a:lvl2pPr>
              <a:lnSpc>
                <a:spcPct val="90000"/>
              </a:lnSpc>
              <a:defRPr sz="1200"/>
            </a:lvl2pPr>
            <a:lvl3pPr>
              <a:lnSpc>
                <a:spcPct val="90000"/>
              </a:lnSpc>
              <a:defRPr sz="1100"/>
            </a:lvl3pPr>
            <a:lvl4pPr>
              <a:lnSpc>
                <a:spcPct val="90000"/>
              </a:lnSpc>
              <a:defRPr sz="1050"/>
            </a:lvl4pPr>
            <a:lvl5pPr>
              <a:lnSpc>
                <a:spcPct val="90000"/>
              </a:lnSpc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Content Placeholder 19"/>
          <p:cNvSpPr>
            <a:spLocks noGrp="1"/>
          </p:cNvSpPr>
          <p:nvPr>
            <p:ph sz="quarter" idx="38"/>
          </p:nvPr>
        </p:nvSpPr>
        <p:spPr>
          <a:xfrm>
            <a:off x="2833808" y="4750435"/>
            <a:ext cx="5841880" cy="1463040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1400"/>
            </a:lvl1pPr>
            <a:lvl2pPr>
              <a:lnSpc>
                <a:spcPct val="90000"/>
              </a:lnSpc>
              <a:defRPr sz="1200"/>
            </a:lvl2pPr>
            <a:lvl3pPr>
              <a:lnSpc>
                <a:spcPct val="90000"/>
              </a:lnSpc>
              <a:defRPr sz="1100"/>
            </a:lvl3pPr>
            <a:lvl4pPr>
              <a:lnSpc>
                <a:spcPct val="90000"/>
              </a:lnSpc>
              <a:defRPr sz="1050"/>
            </a:lvl4pPr>
            <a:lvl5pPr>
              <a:lnSpc>
                <a:spcPct val="90000"/>
              </a:lnSpc>
              <a:defRPr sz="1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9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0"/>
          </p:nvPr>
        </p:nvSpPr>
        <p:spPr/>
        <p:txBody>
          <a:bodyPr/>
          <a:lstStyle/>
          <a:p>
            <a:fld id="{3FB1975F-56B2-1F47-97B5-06EEAE71C00F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1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Content Placeholder 7"/>
          <p:cNvSpPr>
            <a:spLocks noGrp="1"/>
          </p:cNvSpPr>
          <p:nvPr>
            <p:ph sz="quarter" idx="14"/>
          </p:nvPr>
        </p:nvSpPr>
        <p:spPr>
          <a:xfrm>
            <a:off x="455612" y="1157761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9" name="Content Placeholder 7"/>
          <p:cNvSpPr>
            <a:spLocks noGrp="1"/>
          </p:cNvSpPr>
          <p:nvPr>
            <p:ph sz="quarter" idx="20"/>
          </p:nvPr>
        </p:nvSpPr>
        <p:spPr>
          <a:xfrm>
            <a:off x="4657725" y="1157761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1" name="Content Placeholder 7"/>
          <p:cNvSpPr>
            <a:spLocks noGrp="1"/>
          </p:cNvSpPr>
          <p:nvPr>
            <p:ph sz="quarter" idx="42"/>
          </p:nvPr>
        </p:nvSpPr>
        <p:spPr>
          <a:xfrm>
            <a:off x="455613" y="3751075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Content Placeholder 7"/>
          <p:cNvSpPr>
            <a:spLocks noGrp="1"/>
          </p:cNvSpPr>
          <p:nvPr>
            <p:ph sz="quarter" idx="43"/>
          </p:nvPr>
        </p:nvSpPr>
        <p:spPr>
          <a:xfrm>
            <a:off x="4657726" y="3751075"/>
            <a:ext cx="4017963" cy="2462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914400"/>
          </a:xfrm>
          <a:prstGeom prst="rect">
            <a:avLst/>
          </a:prstGeom>
        </p:spPr>
      </p:pic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363531" y="81500"/>
            <a:ext cx="6924850" cy="7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5613" y="1105921"/>
            <a:ext cx="8220075" cy="51075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375272" y="6356350"/>
            <a:ext cx="4814566" cy="2407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7032721" y="6356350"/>
            <a:ext cx="12954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2766807D-53D4-FF46-8953-7DDD16A5521F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328121" y="6356351"/>
            <a:ext cx="460288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fld id="{3675A01C-4065-1549-ACEF-B613474B14E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C2ES_Icon_4C.png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71012" y="162520"/>
            <a:ext cx="731520" cy="63765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12" r:id="rId2"/>
    <p:sldLayoutId id="2147483708" r:id="rId3"/>
    <p:sldLayoutId id="2147483709" r:id="rId4"/>
    <p:sldLayoutId id="2147483710" r:id="rId5"/>
    <p:sldLayoutId id="2147483703" r:id="rId6"/>
    <p:sldLayoutId id="2147483696" r:id="rId7"/>
    <p:sldLayoutId id="2147483698" r:id="rId8"/>
    <p:sldLayoutId id="2147483697" r:id="rId9"/>
    <p:sldLayoutId id="2147483706" r:id="rId10"/>
    <p:sldLayoutId id="2147483713" r:id="rId11"/>
    <p:sldLayoutId id="2147483714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176213" indent="-176213" algn="l" defTabSz="457200" rtl="0" eaLnBrk="1" fontAlgn="base" hangingPunct="1">
        <a:spcBef>
          <a:spcPts val="1800"/>
        </a:spcBef>
        <a:spcAft>
          <a:spcPct val="0"/>
        </a:spcAft>
        <a:buClr>
          <a:schemeClr val="accent2"/>
        </a:buClr>
        <a:buSzPct val="125000"/>
        <a:buFont typeface="Arial"/>
        <a:buChar char="•"/>
        <a:defRPr sz="2400" b="1" i="0" kern="1200">
          <a:solidFill>
            <a:schemeClr val="tx1"/>
          </a:solidFill>
          <a:latin typeface="+mj-lt"/>
          <a:ea typeface="+mn-ea"/>
          <a:cs typeface="Arial"/>
        </a:defRPr>
      </a:lvl1pPr>
      <a:lvl2pPr marL="356616" indent="-173038" algn="l" defTabSz="457200" rtl="0" eaLnBrk="1" fontAlgn="base" hangingPunct="1">
        <a:spcBef>
          <a:spcPts val="1500"/>
        </a:spcBef>
        <a:spcAft>
          <a:spcPct val="0"/>
        </a:spcAft>
        <a:buClr>
          <a:schemeClr val="tx1"/>
        </a:buClr>
        <a:buSzPct val="125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74625" algn="l" defTabSz="457200" rtl="0" eaLnBrk="1" fontAlgn="base" hangingPunct="1">
        <a:spcBef>
          <a:spcPts val="200"/>
        </a:spcBef>
        <a:spcAft>
          <a:spcPct val="0"/>
        </a:spcAft>
        <a:buClr>
          <a:schemeClr val="tx1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74625" algn="l" defTabSz="457200" rtl="0" eaLnBrk="1" fontAlgn="base" hangingPunct="1">
        <a:spcBef>
          <a:spcPts val="2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76213" algn="l" defTabSz="457200" rtl="0" eaLnBrk="1" fontAlgn="base" hangingPunct="1">
        <a:spcBef>
          <a:spcPts val="200"/>
        </a:spcBef>
        <a:spcAft>
          <a:spcPct val="0"/>
        </a:spcAft>
        <a:buClr>
          <a:schemeClr val="tx1"/>
        </a:buClr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541463" indent="-112713" algn="l" defTabSz="457200" rtl="0" eaLnBrk="1" latinLnBrk="0" hangingPunct="1">
        <a:spcBef>
          <a:spcPts val="200"/>
        </a:spcBef>
        <a:buClr>
          <a:srgbClr val="155E98"/>
        </a:buClr>
        <a:buFont typeface="Arial"/>
        <a:buChar char="•"/>
        <a:tabLst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3950" y="2120610"/>
            <a:ext cx="7654926" cy="1035957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Durban Platform:</a:t>
            </a:r>
            <a:br>
              <a:rPr lang="en-US" sz="3200" dirty="0" smtClean="0"/>
            </a:br>
            <a:r>
              <a:rPr lang="en-US" sz="3200" dirty="0" smtClean="0"/>
              <a:t>Issues and Options for a 2015 Agreement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7697" y="3560164"/>
            <a:ext cx="5552591" cy="51896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sz="1600" dirty="0" smtClean="0"/>
          </a:p>
          <a:p>
            <a:pPr>
              <a:spcBef>
                <a:spcPts val="0"/>
              </a:spcBef>
            </a:pPr>
            <a:r>
              <a:rPr lang="en-US" sz="1600" dirty="0" smtClean="0"/>
              <a:t>UNFCCC Side Event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December 5, 2012</a:t>
            </a:r>
          </a:p>
          <a:p>
            <a:pPr>
              <a:spcBef>
                <a:spcPts val="0"/>
              </a:spcBef>
            </a:pPr>
            <a:r>
              <a:rPr lang="en-US" sz="1600" dirty="0" smtClean="0"/>
              <a:t>Doha, Qatar</a:t>
            </a:r>
          </a:p>
          <a:p>
            <a:pPr>
              <a:spcBef>
                <a:spcPts val="0"/>
              </a:spcBef>
            </a:pPr>
            <a:endParaRPr lang="en-US" sz="1600" dirty="0"/>
          </a:p>
          <a:p>
            <a:pPr>
              <a:spcBef>
                <a:spcPts val="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17190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Variables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</a:t>
            </a:r>
          </a:p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Content</a:t>
            </a:r>
          </a:p>
          <a:p>
            <a:r>
              <a:rPr lang="en-US" sz="2800" dirty="0" smtClean="0"/>
              <a:t>Process</a:t>
            </a:r>
            <a:endParaRPr lang="en-US" sz="2800" dirty="0"/>
          </a:p>
        </p:txBody>
      </p:sp>
      <p:sp>
        <p:nvSpPr>
          <p:cNvPr id="7" name="Rectangular Callout 6"/>
          <p:cNvSpPr/>
          <p:nvPr/>
        </p:nvSpPr>
        <p:spPr>
          <a:xfrm>
            <a:off x="3409950" y="1569458"/>
            <a:ext cx="4514850" cy="3042685"/>
          </a:xfrm>
          <a:prstGeom prst="wedgeRectCallout">
            <a:avLst>
              <a:gd name="adj1" fmla="val -79559"/>
              <a:gd name="adj2" fmla="val -11552"/>
            </a:avLst>
          </a:prstGeom>
          <a:solidFill>
            <a:srgbClr val="FFFF99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 anchorCtr="1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Commitments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Type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Obligations of result – e.g., targets, finance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Obligations of conduct – e.g., PAMs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Ambition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Differentiation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Markets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Platform: Issues 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09950" y="4855903"/>
            <a:ext cx="4524375" cy="132343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Durban Platform: </a:t>
            </a:r>
          </a:p>
          <a:p>
            <a:pPr marL="342900" marR="0" indent="-34290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lang="en-US" sz="2000" b="1" dirty="0" smtClean="0">
                <a:solidFill>
                  <a:srgbClr val="222222"/>
                </a:solidFill>
                <a:latin typeface="+mn-lt"/>
              </a:rPr>
              <a:t>Outcome “applicable to all”</a:t>
            </a:r>
          </a:p>
          <a:p>
            <a:pPr marL="342900" marR="0" indent="-34290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Outcome “under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Convention” &gt; UNFCCC articles 2 and 3 apply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9694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 of common but differentiated responsibilities and respective capabilities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Can be reflected in many ways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Who is differentiated?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Categories of countries defined through either: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Lists (Annex I and II)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Objective criteria (Montreal Protocol:  per capita consumption of ozone-depleting substances)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Individualized commitments/actions (Cancun INF documents)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What is differentiated?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Types of obligations (UNFCCC art. 4)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Timing of obligations (Montreal Protocol: 10 year grace period)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Stringency/ambition of obligations (KP Annex B)</a:t>
            </a:r>
            <a:endParaRPr lang="en-US" sz="2200" dirty="0" smtClean="0"/>
          </a:p>
          <a:p>
            <a:pPr lvl="1"/>
            <a:endParaRPr lang="en-US" sz="2600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128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Variables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</a:t>
            </a:r>
          </a:p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Content</a:t>
            </a:r>
          </a:p>
          <a:p>
            <a:r>
              <a:rPr lang="en-US" sz="2800" dirty="0" smtClean="0"/>
              <a:t>Process</a:t>
            </a:r>
            <a:endParaRPr lang="en-US" sz="2800" dirty="0"/>
          </a:p>
        </p:txBody>
      </p:sp>
      <p:sp>
        <p:nvSpPr>
          <p:cNvPr id="7" name="Rectangular Callout 6"/>
          <p:cNvSpPr/>
          <p:nvPr/>
        </p:nvSpPr>
        <p:spPr>
          <a:xfrm>
            <a:off x="3400425" y="2986200"/>
            <a:ext cx="4514850" cy="1438274"/>
          </a:xfrm>
          <a:prstGeom prst="wedgeRectCallout">
            <a:avLst>
              <a:gd name="adj1" fmla="val -78213"/>
              <a:gd name="adj2" fmla="val -19621"/>
            </a:avLst>
          </a:prstGeom>
          <a:solidFill>
            <a:srgbClr val="FFFF99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ctr" anchorCtr="1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Top-down: internationally-defined commitments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Bottom-up: nationally-defined commitments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Platform: Issues 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520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top-down vs. bottom-up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13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76300" y="1781176"/>
            <a:ext cx="7372350" cy="9524"/>
          </a:xfrm>
          <a:prstGeom prst="line">
            <a:avLst/>
          </a:prstGeom>
          <a:ln w="31750">
            <a:solidFill>
              <a:schemeClr val="tx1"/>
            </a:solidFill>
            <a:headEnd type="stealth"/>
            <a:tailEnd type="stealt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80999" y="1362075"/>
            <a:ext cx="1819276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Bottom-up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210425" y="1362075"/>
            <a:ext cx="1581149" cy="40011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Top-down</a:t>
            </a:r>
          </a:p>
        </p:txBody>
      </p:sp>
      <p:graphicFrame>
        <p:nvGraphicFramePr>
          <p:cNvPr id="13" name="Diagram 12"/>
          <p:cNvGraphicFramePr/>
          <p:nvPr>
            <p:extLst>
              <p:ext uri="{D42A27DB-BD31-4B8C-83A1-F6EECF244321}">
                <p14:modId xmlns:p14="http://schemas.microsoft.com/office/powerpoint/2010/main" xmlns="" val="1203891296"/>
              </p:ext>
            </p:extLst>
          </p:nvPr>
        </p:nvGraphicFramePr>
        <p:xfrm>
          <a:off x="381001" y="2193923"/>
          <a:ext cx="3267074" cy="3454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xmlns="" val="1112362436"/>
              </p:ext>
            </p:extLst>
          </p:nvPr>
        </p:nvGraphicFramePr>
        <p:xfrm>
          <a:off x="5200650" y="1946275"/>
          <a:ext cx="3495675" cy="45116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995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Durban Platform Options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Expanded Kyoto</a:t>
            </a:r>
          </a:p>
          <a:p>
            <a:r>
              <a:rPr lang="en-US" sz="2800" dirty="0" smtClean="0"/>
              <a:t>Legalization of Cancún architecture</a:t>
            </a:r>
          </a:p>
          <a:p>
            <a:r>
              <a:rPr lang="en-US" sz="2800" dirty="0" smtClean="0"/>
              <a:t>Multi-track</a:t>
            </a:r>
            <a:endParaRPr lang="en-US" sz="2800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>
                <a:latin typeface="+mn-lt"/>
              </a:rPr>
              <a:t>Durban Platform: Issues and Options for a 2015 </a:t>
            </a:r>
            <a:r>
              <a:rPr lang="en-US" dirty="0" smtClean="0">
                <a:latin typeface="+mn-lt"/>
              </a:rPr>
              <a:t>Agreement</a:t>
            </a:r>
            <a:endParaRPr lang="en-US" dirty="0">
              <a:latin typeface="+mn-lt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>
          <a:xfrm>
            <a:off x="7032721" y="6356350"/>
            <a:ext cx="1295400" cy="246888"/>
          </a:xfrm>
        </p:spPr>
        <p:txBody>
          <a:bodyPr/>
          <a:lstStyle/>
          <a:p>
            <a:pPr algn="l"/>
            <a:fld id="{F6BEBA7C-535C-784B-B705-8CFB307F2C29}" type="datetime4">
              <a:rPr lang="en-US" smtClean="0">
                <a:latin typeface="+mn-lt"/>
              </a:rPr>
              <a:pPr algn="l"/>
              <a:t>January 21, 2013</a:t>
            </a:fld>
            <a:endParaRPr lang="en-US" dirty="0">
              <a:latin typeface="+mn-lt"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8328121" y="6356351"/>
            <a:ext cx="460288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3675A01C-4065-1549-ACEF-B613474B14E8}" type="slidenum">
              <a:rPr lang="en-US" sz="1000" smtClean="0">
                <a:latin typeface="+mn-lt"/>
              </a:rPr>
              <a:pPr algn="r"/>
              <a:t>14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579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Expanded Kyoto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Retain basic architecture of Kyoto Protocol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Legally-binding emission targets specified through international negotiations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Market mechanisms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International accounting and expert review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International compliance system</a:t>
            </a:r>
          </a:p>
          <a:p>
            <a:r>
              <a:rPr lang="en-US" dirty="0" smtClean="0"/>
              <a:t>Issues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Which countries would need to take targets?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How much flexibility in choice of target types, coverage and gases?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How would targets be differentiated?</a:t>
            </a: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>
                <a:latin typeface="+mn-lt"/>
              </a:rPr>
              <a:t>Durban Platform: Issues and Options for a 2015 </a:t>
            </a:r>
            <a:r>
              <a:rPr lang="en-US" dirty="0" smtClean="0">
                <a:latin typeface="+mn-lt"/>
              </a:rPr>
              <a:t>Agreement</a:t>
            </a:r>
            <a:endParaRPr lang="en-US" dirty="0">
              <a:latin typeface="+mn-lt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>
          <a:xfrm>
            <a:off x="7032721" y="6356350"/>
            <a:ext cx="1295400" cy="246888"/>
          </a:xfrm>
        </p:spPr>
        <p:txBody>
          <a:bodyPr/>
          <a:lstStyle/>
          <a:p>
            <a:pPr algn="l"/>
            <a:fld id="{F6BEBA7C-535C-784B-B705-8CFB307F2C29}" type="datetime4">
              <a:rPr lang="en-US" smtClean="0">
                <a:latin typeface="+mn-lt"/>
              </a:rPr>
              <a:pPr algn="l"/>
              <a:t>January 21, 2013</a:t>
            </a:fld>
            <a:endParaRPr lang="en-US" dirty="0">
              <a:latin typeface="+mn-lt"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8328121" y="6356351"/>
            <a:ext cx="460288" cy="246888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3675A01C-4065-1549-ACEF-B613474B14E8}" type="slidenum">
              <a:rPr lang="en-US" sz="1000" smtClean="0">
                <a:latin typeface="+mn-lt"/>
              </a:rPr>
              <a:pPr algn="r"/>
              <a:t>15</a:t>
            </a:fld>
            <a:endParaRPr lang="en-US" sz="1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954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Legalization of Cancún architecture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55613" y="1089520"/>
            <a:ext cx="8374488" cy="5055715"/>
          </a:xfrm>
        </p:spPr>
        <p:txBody>
          <a:bodyPr>
            <a:noAutofit/>
          </a:bodyPr>
          <a:lstStyle/>
          <a:p>
            <a:r>
              <a:rPr lang="en-US" dirty="0" smtClean="0"/>
              <a:t>Legally-binding agreement with annex/schedule listing national commitments and pledges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Legally-binding elements might include:</a:t>
            </a:r>
          </a:p>
          <a:p>
            <a:pPr lvl="1"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Commitment by states to inscribe something on schedule (e.g., domestically-binding national legislation/regulation)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Reporting and review requirements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Institutional arrangements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Content of annex/schedule determined through bottom-up process of national decision-making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To promote flexibility, states could be allowed to change their schedule if  changes estimated to achieve comparable emission reductions</a:t>
            </a:r>
            <a:endParaRPr lang="en-US" sz="1800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Issues</a:t>
            </a:r>
          </a:p>
          <a:p>
            <a:pPr lvl="1">
              <a:spcBef>
                <a:spcPts val="600"/>
              </a:spcBef>
            </a:pPr>
            <a:r>
              <a:rPr lang="en-US" dirty="0" smtClean="0"/>
              <a:t>Legal status of schedule: legally-binding? political commitments?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Timing of inscription on schedule: before or after conclusion of agreement?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>
          <a:xfrm>
            <a:off x="7032721" y="6356350"/>
            <a:ext cx="1295400" cy="246888"/>
          </a:xfrm>
        </p:spPr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328121" y="6356351"/>
            <a:ext cx="460288" cy="246888"/>
          </a:xfrm>
        </p:spPr>
        <p:txBody>
          <a:bodyPr/>
          <a:lstStyle/>
          <a:p>
            <a:fld id="{3675A01C-4065-1549-ACEF-B613474B14E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>
                <a:latin typeface="+mn-lt"/>
              </a:rPr>
              <a:t>Durban Platform: Issues and Options for a 2015 </a:t>
            </a:r>
            <a:r>
              <a:rPr lang="en-US" dirty="0" smtClean="0">
                <a:latin typeface="+mn-lt"/>
              </a:rPr>
              <a:t>Agreement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76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Integrated multi-track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Core agreement with different tracks</a:t>
            </a:r>
          </a:p>
          <a:p>
            <a:pPr lvl="1"/>
            <a:r>
              <a:rPr lang="en-US" dirty="0" smtClean="0"/>
              <a:t>Core agreement would provide  elements of integration:  institutions, transparency, market mechanisms</a:t>
            </a:r>
          </a:p>
          <a:p>
            <a:pPr lvl="1"/>
            <a:r>
              <a:rPr lang="en-US" dirty="0" smtClean="0"/>
              <a:t>Annexes would define different tracks: (e.g., Kyoto track, domestically-binding track, bottom-up track)</a:t>
            </a:r>
          </a:p>
          <a:p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Would agreement prescribe which states fit within which track?</a:t>
            </a:r>
          </a:p>
          <a:p>
            <a:pPr lvl="1"/>
            <a:r>
              <a:rPr lang="en-US" dirty="0" smtClean="0"/>
              <a:t>Or would states have flexibility to choose among tracks (and possibly also to switch tracks)?</a:t>
            </a:r>
          </a:p>
          <a:p>
            <a:pPr lvl="1"/>
            <a:r>
              <a:rPr lang="en-US" dirty="0" smtClean="0"/>
              <a:t>How would trading be allowed within and across tracks?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of Options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Durban Platform: Issues and Options for a Post-2012 Agreement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18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xmlns="" val="1043811692"/>
              </p:ext>
            </p:extLst>
          </p:nvPr>
        </p:nvGraphicFramePr>
        <p:xfrm>
          <a:off x="584791" y="1953067"/>
          <a:ext cx="7866321" cy="3642032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573100"/>
                <a:gridCol w="1573100"/>
                <a:gridCol w="1573100"/>
                <a:gridCol w="1573100"/>
                <a:gridCol w="1573921"/>
              </a:tblGrid>
              <a:tr h="331412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Form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Structure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Substance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Process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9447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Expanded Kyoto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Legally-binding agreement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mbria"/>
                          <a:cs typeface="Times New Roman"/>
                        </a:rPr>
                        <a:t>Unitary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National </a:t>
                      </a:r>
                      <a:r>
                        <a:rPr lang="en-US" sz="1400" dirty="0" smtClean="0">
                          <a:effectLst/>
                        </a:rPr>
                        <a:t>emissions targets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Moderately</a:t>
                      </a:r>
                      <a:r>
                        <a:rPr lang="en-US" sz="1400" b="0" baseline="0" dirty="0" smtClean="0">
                          <a:effectLst/>
                        </a:rPr>
                        <a:t> top-down:  Negotiated target or target formula</a:t>
                      </a:r>
                      <a:endParaRPr lang="en-US" sz="1400" b="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9447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Legalization of Cancún Architecture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COP decision or legal </a:t>
                      </a:r>
                      <a:r>
                        <a:rPr lang="en-US" sz="1400" dirty="0" smtClean="0">
                          <a:effectLst/>
                        </a:rPr>
                        <a:t>agreement that is partly</a:t>
                      </a:r>
                      <a:r>
                        <a:rPr lang="en-US" sz="1400" baseline="0" dirty="0" smtClean="0">
                          <a:effectLst/>
                        </a:rPr>
                        <a:t> or fully binding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mbria"/>
                          <a:cs typeface="Times New Roman"/>
                        </a:rPr>
                        <a:t>Unitary or variegated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</a:rPr>
                        <a:t>National targets and actions / National </a:t>
                      </a:r>
                      <a:r>
                        <a:rPr lang="en-US" sz="1400" b="0" dirty="0">
                          <a:effectLst/>
                        </a:rPr>
                        <a:t>legislation</a:t>
                      </a:r>
                      <a:endParaRPr lang="en-US" sz="1400" b="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Bottom-up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9170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</a:p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Integrated Multi-track</a:t>
                      </a:r>
                      <a:endParaRPr lang="en-US" sz="1600" dirty="0">
                        <a:effectLst/>
                      </a:endParaRPr>
                    </a:p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Legal </a:t>
                      </a:r>
                      <a:r>
                        <a:rPr lang="en-US" sz="1400" dirty="0" smtClean="0">
                          <a:effectLst/>
                        </a:rPr>
                        <a:t>agreement: some parts binding,</a:t>
                      </a:r>
                      <a:r>
                        <a:rPr lang="en-US" sz="1400" baseline="0" dirty="0" smtClean="0">
                          <a:effectLst/>
                        </a:rPr>
                        <a:t> others not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effectLst/>
                          <a:latin typeface="Calibri"/>
                          <a:ea typeface="Cambria"/>
                          <a:cs typeface="Times New Roman"/>
                        </a:rPr>
                        <a:t>Variegated</a:t>
                      </a:r>
                      <a:endParaRPr lang="en-US" sz="1400" b="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</a:rPr>
                        <a:t>Multiple types of commitments</a:t>
                      </a:r>
                      <a:endParaRPr lang="en-US" sz="1400" b="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Some tracks top-down, others bottom- up</a:t>
                      </a:r>
                      <a:endParaRPr lang="en-US" sz="1400" dirty="0">
                        <a:effectLst/>
                        <a:latin typeface="Calibri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89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Durban Platform Negotiations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UNFCCC parties now have experience with both “contractual” and “facilitative” models</a:t>
            </a:r>
          </a:p>
          <a:p>
            <a:r>
              <a:rPr lang="en-US" sz="2400" dirty="0" smtClean="0"/>
              <a:t>Thus far, neither has achieved the levels of ambition or participation needed to adequately address climate change</a:t>
            </a:r>
          </a:p>
          <a:p>
            <a:r>
              <a:rPr lang="en-US" sz="2400" dirty="0" smtClean="0"/>
              <a:t>The Durban Platform presents an opportunity to assess and draw on both models to forge a more effective and durable approach</a:t>
            </a:r>
          </a:p>
          <a:p>
            <a:r>
              <a:rPr lang="en-US" sz="2400" dirty="0" smtClean="0"/>
              <a:t>A new agreement should be sufficiently flexible to achieve strong participation while also raising ambition – both in legal form and, more importantly, the collective level of effort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Durban Platform Negotiations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800" dirty="0" smtClean="0"/>
              <a:t>What makes an agreement effective?</a:t>
            </a:r>
          </a:p>
          <a:p>
            <a:r>
              <a:rPr lang="en-US" sz="2800" dirty="0" smtClean="0"/>
              <a:t>“Contractual” vs. “facilitative” approaches</a:t>
            </a:r>
          </a:p>
          <a:p>
            <a:r>
              <a:rPr lang="en-US" sz="2800" dirty="0" smtClean="0"/>
              <a:t>Parameters for Durban Platform negotiations</a:t>
            </a:r>
          </a:p>
          <a:p>
            <a:r>
              <a:rPr lang="en-US" sz="2800" dirty="0" smtClean="0"/>
              <a:t>Key variables in designing an agreement</a:t>
            </a:r>
          </a:p>
          <a:p>
            <a:r>
              <a:rPr lang="en-US" sz="2800" dirty="0" smtClean="0"/>
              <a:t>Durban Platform options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58118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Goal of climate effectiveness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Climate effectiveness = </a:t>
            </a:r>
          </a:p>
          <a:p>
            <a:pPr lvl="1"/>
            <a:r>
              <a:rPr lang="en-US" sz="2200" dirty="0" smtClean="0"/>
              <a:t>Emission reductions sufficient to prevent dangerous climate change (no more than 2° C)</a:t>
            </a:r>
          </a:p>
          <a:p>
            <a:r>
              <a:rPr lang="en-US" sz="2400" dirty="0" smtClean="0"/>
              <a:t>Climate effectiveness a function of three factors:</a:t>
            </a:r>
          </a:p>
          <a:p>
            <a:pPr lvl="1"/>
            <a:r>
              <a:rPr lang="en-US" sz="2000" dirty="0" smtClean="0"/>
              <a:t>Ambition</a:t>
            </a:r>
          </a:p>
          <a:p>
            <a:pPr lvl="1"/>
            <a:r>
              <a:rPr lang="en-US" sz="2000" dirty="0" smtClean="0"/>
              <a:t>Participation</a:t>
            </a:r>
          </a:p>
          <a:p>
            <a:pPr lvl="1"/>
            <a:r>
              <a:rPr lang="en-US" sz="2000" dirty="0" smtClean="0"/>
              <a:t>Compliance</a:t>
            </a:r>
          </a:p>
          <a:p>
            <a:r>
              <a:rPr lang="en-US" sz="2400" dirty="0" smtClean="0"/>
              <a:t>Factors interdependent:</a:t>
            </a:r>
          </a:p>
          <a:p>
            <a:pPr lvl="1"/>
            <a:r>
              <a:rPr lang="en-US" sz="2000" dirty="0" smtClean="0"/>
              <a:t>Strengthening ambition doesn’t help if leads to less participation and/or compliance</a:t>
            </a:r>
          </a:p>
          <a:p>
            <a:pPr lvl="1"/>
            <a:r>
              <a:rPr lang="en-US" sz="2000" dirty="0" smtClean="0"/>
              <a:t>The goal is to maximize the combined outcome of all three variables.</a:t>
            </a:r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5381625" y="3362694"/>
            <a:ext cx="2590800" cy="584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dirty="0"/>
              <a:t>EE: </a:t>
            </a:r>
            <a:r>
              <a:rPr lang="en-US" sz="3200" dirty="0" smtClean="0"/>
              <a:t>f(A,P,C</a:t>
            </a:r>
            <a:r>
              <a:rPr lang="en-US" sz="3200" dirty="0"/>
              <a:t>)</a:t>
            </a: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Platform: Issues 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>
          <a:xfrm>
            <a:off x="7032721" y="6356350"/>
            <a:ext cx="1295400" cy="246888"/>
          </a:xfrm>
        </p:spPr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3"/>
          </p:nvPr>
        </p:nvSpPr>
        <p:spPr>
          <a:xfrm>
            <a:off x="8328121" y="6356351"/>
            <a:ext cx="460288" cy="246888"/>
          </a:xfrm>
        </p:spPr>
        <p:txBody>
          <a:bodyPr/>
          <a:lstStyle/>
          <a:p>
            <a:fld id="{3675A01C-4065-1549-ACEF-B613474B1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855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What is the role of international law?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29771" y="1191285"/>
            <a:ext cx="3980451" cy="470898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lang="en-US" sz="2800" u="sng" dirty="0" smtClean="0">
                <a:solidFill>
                  <a:srgbClr val="222222"/>
                </a:solidFill>
                <a:latin typeface="+mn-lt"/>
              </a:rPr>
              <a:t>Contractual model</a:t>
            </a:r>
            <a:r>
              <a:rPr lang="en-US" sz="2800" dirty="0" smtClean="0">
                <a:solidFill>
                  <a:srgbClr val="222222"/>
                </a:solidFill>
                <a:latin typeface="+mn-lt"/>
              </a:rPr>
              <a:t>:</a:t>
            </a:r>
          </a:p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endParaRPr lang="en-US" sz="2000" dirty="0" smtClean="0">
              <a:solidFill>
                <a:srgbClr val="222222"/>
              </a:solidFill>
              <a:latin typeface="+mn-lt"/>
            </a:endParaRPr>
          </a:p>
          <a:p>
            <a:pPr marL="285750" indent="-285750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lang="en-US" dirty="0" smtClean="0">
                <a:solidFill>
                  <a:srgbClr val="222222"/>
                </a:solidFill>
                <a:latin typeface="+mn-lt"/>
              </a:rPr>
              <a:t>Agreement based on reciprocity:  states accept commitments in exchange for commitments by others.  </a:t>
            </a:r>
          </a:p>
          <a:p>
            <a:pPr marL="285750" marR="0" indent="-285750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lang="en-US" dirty="0" smtClean="0">
                <a:solidFill>
                  <a:srgbClr val="222222"/>
                </a:solidFill>
                <a:latin typeface="+mn-lt"/>
              </a:rPr>
              <a:t>Each state has an interest in agreeing because the benefit it receives from commitments by others outweighs the cost of its own commitments &gt; agreement leaves it better off.  </a:t>
            </a:r>
          </a:p>
          <a:p>
            <a:pPr marL="285750" marR="0" indent="-285750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lang="en-US" dirty="0" smtClean="0">
                <a:solidFill>
                  <a:srgbClr val="222222"/>
                </a:solidFill>
                <a:latin typeface="+mn-lt"/>
              </a:rPr>
              <a:t>For negotiations to succeed, there must be a contract zone, i.e., a set of agreements that leave all participants better off and are acceptable domestically.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14937" y="1573618"/>
            <a:ext cx="3210356" cy="2129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>
            <a:off x="5029204" y="4751342"/>
            <a:ext cx="701749" cy="467833"/>
          </a:xfrm>
          <a:prstGeom prst="rightArrow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8028" y="4508205"/>
            <a:ext cx="1860698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Kyoto Protocol</a:t>
            </a:r>
          </a:p>
        </p:txBody>
      </p:sp>
    </p:spTree>
    <p:extLst>
      <p:ext uri="{BB962C8B-B14F-4D97-AF65-F5344CB8AC3E}">
        <p14:creationId xmlns:p14="http://schemas.microsoft.com/office/powerpoint/2010/main" xmlns="" val="317345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What is the role of international law?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61367" y="1776080"/>
            <a:ext cx="3444927" cy="353943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lang="en-US" sz="2800" u="sng" dirty="0" smtClean="0">
                <a:solidFill>
                  <a:srgbClr val="222222"/>
                </a:solidFill>
                <a:latin typeface="+mn-lt"/>
              </a:rPr>
              <a:t>Facilitative Model</a:t>
            </a:r>
            <a:r>
              <a:rPr lang="en-US" sz="2800" dirty="0" smtClean="0">
                <a:solidFill>
                  <a:srgbClr val="222222"/>
                </a:solidFill>
                <a:latin typeface="+mn-lt"/>
              </a:rPr>
              <a:t>:</a:t>
            </a:r>
          </a:p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endParaRPr lang="en-US" sz="2000" dirty="0" smtClean="0">
              <a:solidFill>
                <a:srgbClr val="222222"/>
              </a:solidFill>
              <a:latin typeface="+mn-lt"/>
            </a:endParaRPr>
          </a:p>
          <a:p>
            <a:pPr marL="285750" marR="0" indent="-285750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lang="en-US" sz="2000" noProof="0" dirty="0" smtClean="0">
                <a:solidFill>
                  <a:srgbClr val="222222"/>
                </a:solidFill>
                <a:latin typeface="+mn-lt"/>
              </a:rPr>
              <a:t>States are willing to take action on their own.</a:t>
            </a:r>
          </a:p>
          <a:p>
            <a:pPr marL="285750" marR="0" indent="-285750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sz="2000" b="0" i="0" u="none" strike="noStrike" kern="1200" cap="none" spc="0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What</a:t>
            </a:r>
            <a:r>
              <a:rPr kumimoji="0" lang="en-US" sz="2000" b="0" i="0" u="none" strike="noStrike" kern="1200" cap="none" spc="0" normalizeH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 states are willing to do is less dependent on what other states do.</a:t>
            </a:r>
          </a:p>
          <a:p>
            <a:pPr marL="285750" marR="0" indent="-285750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International law catalyzes, encourages,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 and reinforces national action.</a:t>
            </a:r>
          </a:p>
          <a:p>
            <a:pPr marL="285750" marR="0" indent="-285750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</a:endParaRPr>
          </a:p>
        </p:txBody>
      </p: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1806" y="2307266"/>
            <a:ext cx="1907973" cy="2030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flipH="1">
            <a:off x="3434254" y="4995901"/>
            <a:ext cx="701749" cy="467833"/>
          </a:xfrm>
          <a:prstGeom prst="rightArrow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4949" y="4752764"/>
            <a:ext cx="2041656" cy="95410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Cancun Agreements</a:t>
            </a:r>
          </a:p>
        </p:txBody>
      </p:sp>
    </p:spTree>
    <p:extLst>
      <p:ext uri="{BB962C8B-B14F-4D97-AF65-F5344CB8AC3E}">
        <p14:creationId xmlns:p14="http://schemas.microsoft.com/office/powerpoint/2010/main" xmlns="" val="317813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Parameters for DP negotiations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499940" y="2569779"/>
            <a:ext cx="2333296" cy="2380593"/>
          </a:xfrm>
          <a:prstGeom prst="ellipse">
            <a:avLst/>
          </a:prstGeom>
          <a:noFill/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99940" y="3067578"/>
            <a:ext cx="2333296" cy="138499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Durban Platform Negotiations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5463" y="1313479"/>
            <a:ext cx="2333297" cy="433965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Durban Platform</a:t>
            </a:r>
            <a:endParaRPr lang="en-US" sz="2000" dirty="0" smtClean="0">
              <a:solidFill>
                <a:srgbClr val="222222"/>
              </a:solidFill>
              <a:latin typeface="+mn-lt"/>
            </a:endParaRPr>
          </a:p>
          <a:p>
            <a:pPr marL="284163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222222"/>
                </a:solidFill>
                <a:latin typeface="+mn-lt"/>
              </a:rPr>
              <a:t>Protocol, another legal instrument, agreed outcome with legal force</a:t>
            </a:r>
          </a:p>
          <a:p>
            <a:pPr marL="284163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Applicable to all</a:t>
            </a:r>
          </a:p>
          <a:p>
            <a:pPr marL="284163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222222"/>
                </a:solidFill>
                <a:latin typeface="+mn-lt"/>
              </a:rPr>
              <a:t>Under the Convention</a:t>
            </a:r>
          </a:p>
          <a:p>
            <a:pPr marL="284163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222222"/>
                </a:solidFill>
                <a:latin typeface="+mn-lt"/>
              </a:rPr>
              <a:t>To be completed by 2015</a:t>
            </a:r>
          </a:p>
          <a:p>
            <a:pPr marL="284163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Applies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 from 2020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04100" y="1962092"/>
            <a:ext cx="2081043" cy="2677656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UNFCCC</a:t>
            </a:r>
          </a:p>
          <a:p>
            <a:pPr marL="284163" marR="0" indent="-173038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Art. 2 objective</a:t>
            </a:r>
          </a:p>
          <a:p>
            <a:pPr marL="284163" marR="0" indent="-173038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buFont typeface="Arial" pitchFamily="34" charset="0"/>
              <a:buChar char="•"/>
              <a:tabLst/>
            </a:pPr>
            <a:r>
              <a:rPr lang="en-US" sz="2000" dirty="0" smtClean="0">
                <a:solidFill>
                  <a:srgbClr val="222222"/>
                </a:solidFill>
                <a:latin typeface="+mn-lt"/>
              </a:rPr>
              <a:t>Art. 3 principles</a:t>
            </a:r>
          </a:p>
          <a:p>
            <a:pPr lvl="1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CBDRRC</a:t>
            </a:r>
          </a:p>
          <a:p>
            <a:pPr lvl="1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222222"/>
                </a:solidFill>
                <a:latin typeface="+mn-lt"/>
              </a:rPr>
              <a:t>Precaution</a:t>
            </a:r>
          </a:p>
          <a:p>
            <a:pPr lvl="1" indent="-173038">
              <a:spcBef>
                <a:spcPts val="0"/>
              </a:spcBef>
              <a:buClr>
                <a:srgbClr val="155E98"/>
              </a:buClr>
              <a:buSzPct val="100000"/>
              <a:buFont typeface="Arial" pitchFamily="34" charset="0"/>
              <a:buChar char="•"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</a:rPr>
              <a:t>Cost-effectiveness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45216" y="5826373"/>
            <a:ext cx="3042745" cy="52322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algn="ctr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International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ight Arrow 13"/>
          <p:cNvSpPr/>
          <p:nvPr/>
        </p:nvSpPr>
        <p:spPr>
          <a:xfrm rot="16200000">
            <a:off x="4353249" y="5011823"/>
            <a:ext cx="626679" cy="725214"/>
          </a:xfrm>
          <a:prstGeom prst="rightArrow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15" name="Right Arrow 14"/>
          <p:cNvSpPr/>
          <p:nvPr/>
        </p:nvSpPr>
        <p:spPr>
          <a:xfrm rot="1979253">
            <a:off x="2707392" y="2819239"/>
            <a:ext cx="833608" cy="725214"/>
          </a:xfrm>
          <a:prstGeom prst="rightArrow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  <p:sp>
        <p:nvSpPr>
          <p:cNvPr id="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18" name="Right Arrow 17"/>
          <p:cNvSpPr/>
          <p:nvPr/>
        </p:nvSpPr>
        <p:spPr>
          <a:xfrm rot="19620747" flipH="1">
            <a:off x="5821408" y="2835159"/>
            <a:ext cx="833608" cy="725214"/>
          </a:xfrm>
          <a:prstGeom prst="rightArrow">
            <a:avLst/>
          </a:prstGeom>
          <a:solidFill>
            <a:schemeClr val="bg2"/>
          </a:solidFill>
          <a:ln w="1905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18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Durban Platform instrument: Key variables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</a:t>
            </a:r>
          </a:p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Content</a:t>
            </a:r>
          </a:p>
          <a:p>
            <a:r>
              <a:rPr lang="en-US" sz="2800" dirty="0" smtClean="0"/>
              <a:t>Process</a:t>
            </a:r>
            <a:endParaRPr lang="en-US" sz="2800" dirty="0"/>
          </a:p>
        </p:txBody>
      </p:sp>
      <p:sp>
        <p:nvSpPr>
          <p:cNvPr id="7" name="Rectangular Callout 6"/>
          <p:cNvSpPr/>
          <p:nvPr/>
        </p:nvSpPr>
        <p:spPr>
          <a:xfrm>
            <a:off x="3467099" y="1362075"/>
            <a:ext cx="4524375" cy="2359320"/>
          </a:xfrm>
          <a:prstGeom prst="wedgeRectCallout">
            <a:avLst>
              <a:gd name="adj1" fmla="val -74209"/>
              <a:gd name="adj2" fmla="val -44017"/>
            </a:avLst>
          </a:prstGeom>
          <a:solidFill>
            <a:srgbClr val="FFFF99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 anchorCtr="0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Legal agreement &gt; binding under international law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COP decisions &gt; in general, not legally-binding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Political agreement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67099" y="4089390"/>
            <a:ext cx="4524375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Durban Platform:  “protocol, another legal instrument, or agreed outcome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legal force”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62553" y="3084394"/>
            <a:ext cx="2005984" cy="4242"/>
          </a:xfrm>
          <a:prstGeom prst="line">
            <a:avLst/>
          </a:prstGeom>
          <a:ln w="3175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933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Durban Platform instrument: Key variables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</a:t>
            </a:r>
          </a:p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Content</a:t>
            </a:r>
          </a:p>
          <a:p>
            <a:r>
              <a:rPr lang="en-US" sz="2800" dirty="0" smtClean="0"/>
              <a:t>Process</a:t>
            </a:r>
            <a:endParaRPr lang="en-US" sz="2800" dirty="0"/>
          </a:p>
        </p:txBody>
      </p:sp>
      <p:sp>
        <p:nvSpPr>
          <p:cNvPr id="7" name="Rectangular Callout 6"/>
          <p:cNvSpPr/>
          <p:nvPr/>
        </p:nvSpPr>
        <p:spPr>
          <a:xfrm>
            <a:off x="3467099" y="1362075"/>
            <a:ext cx="4524375" cy="2359320"/>
          </a:xfrm>
          <a:prstGeom prst="wedgeRectCallout">
            <a:avLst>
              <a:gd name="adj1" fmla="val -74209"/>
              <a:gd name="adj2" fmla="val -44017"/>
            </a:avLst>
          </a:prstGeom>
          <a:solidFill>
            <a:srgbClr val="FFFF99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 anchorCtr="0"/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Legal agreement &gt; binding under international law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b="1" dirty="0" smtClean="0">
                <a:solidFill>
                  <a:schemeClr val="tx1"/>
                </a:solidFill>
              </a:rPr>
              <a:t>COP decisions &gt; in general, not legally-binding?</a:t>
            </a:r>
          </a:p>
          <a:p>
            <a:pPr marL="171450" indent="-1714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Political agreement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</a:t>
            </a:r>
            <a:r>
              <a:rPr lang="en-US" dirty="0" smtClean="0"/>
              <a:t>: Issues </a:t>
            </a:r>
            <a:r>
              <a:rPr lang="en-US" dirty="0"/>
              <a:t>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67099" y="4089390"/>
            <a:ext cx="4524375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R="0" algn="l" defTabSz="457200" rtl="0" eaLnBrk="1" fontAlgn="base" latinLnBrk="0" hangingPunct="1">
              <a:spcBef>
                <a:spcPts val="0"/>
              </a:spcBef>
              <a:spcAft>
                <a:spcPct val="0"/>
              </a:spcAft>
              <a:buClr>
                <a:srgbClr val="155E98"/>
              </a:buClr>
              <a:buSzPct val="100000"/>
              <a:tabLst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Durban Platform:  “protocol, another legal instrument, or agreed outcome</a:t>
            </a:r>
            <a:r>
              <a:rPr kumimoji="0" lang="en-US" sz="2000" b="1" i="0" u="none" strike="noStrike" kern="1200" cap="none" spc="0" normalizeH="0" noProof="0" dirty="0" smtClean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legal force”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22222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62553" y="3084394"/>
            <a:ext cx="2005984" cy="4242"/>
          </a:xfrm>
          <a:prstGeom prst="line">
            <a:avLst/>
          </a:prstGeom>
          <a:ln w="31750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6933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Variables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F6BEBA7C-535C-784B-B705-8CFB307F2C29}" type="datetime4">
              <a:rPr lang="en-US" smtClean="0"/>
              <a:pPr/>
              <a:t>January 21, 2013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3675A01C-4065-1549-ACEF-B613474B14E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Form</a:t>
            </a:r>
          </a:p>
          <a:p>
            <a:r>
              <a:rPr lang="en-US" sz="2800" dirty="0" smtClean="0"/>
              <a:t>Structure</a:t>
            </a:r>
          </a:p>
          <a:p>
            <a:r>
              <a:rPr lang="en-US" sz="2800" dirty="0" smtClean="0"/>
              <a:t>Content</a:t>
            </a:r>
          </a:p>
          <a:p>
            <a:r>
              <a:rPr lang="en-US" sz="2800" dirty="0" smtClean="0"/>
              <a:t>Process</a:t>
            </a:r>
            <a:endParaRPr lang="en-US" sz="2800" dirty="0"/>
          </a:p>
        </p:txBody>
      </p:sp>
      <p:sp>
        <p:nvSpPr>
          <p:cNvPr id="7" name="Rectangular Callout 6"/>
          <p:cNvSpPr/>
          <p:nvPr/>
        </p:nvSpPr>
        <p:spPr>
          <a:xfrm>
            <a:off x="3400425" y="1390071"/>
            <a:ext cx="4514850" cy="1884757"/>
          </a:xfrm>
          <a:prstGeom prst="wedgeRectCallout">
            <a:avLst>
              <a:gd name="adj1" fmla="val -75151"/>
              <a:gd name="adj2" fmla="val -12135"/>
            </a:avLst>
          </a:prstGeom>
          <a:solidFill>
            <a:srgbClr val="FFFF99"/>
          </a:solidFill>
          <a:ln w="1905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82880" tIns="182880" rIns="182880" bIns="182880" rtlCol="0" anchor="t" anchorCtr="0"/>
          <a:lstStyle/>
          <a:p>
            <a:pPr marL="171450" lvl="1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Single package vs</a:t>
            </a:r>
            <a:r>
              <a:rPr lang="en-US" sz="2000" dirty="0">
                <a:solidFill>
                  <a:schemeClr val="tx1"/>
                </a:solidFill>
              </a:rPr>
              <a:t>. à la </a:t>
            </a:r>
            <a:r>
              <a:rPr lang="en-US" sz="2000" dirty="0" smtClean="0">
                <a:solidFill>
                  <a:schemeClr val="tx1"/>
                </a:solidFill>
              </a:rPr>
              <a:t>carte</a:t>
            </a:r>
          </a:p>
          <a:p>
            <a:pPr marL="457200" lvl="2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Single package – all or nothing</a:t>
            </a:r>
          </a:p>
          <a:p>
            <a:pPr lvl="1" indent="-228600">
              <a:spcBef>
                <a:spcPts val="600"/>
              </a:spcBef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À la carte – states can pick and choose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75272" y="6356350"/>
            <a:ext cx="4814566" cy="240711"/>
          </a:xfrm>
        </p:spPr>
        <p:txBody>
          <a:bodyPr/>
          <a:lstStyle/>
          <a:p>
            <a:r>
              <a:rPr lang="en-US" dirty="0"/>
              <a:t>Durban Platform: Issues and Options for a 2015 </a:t>
            </a:r>
            <a:r>
              <a:rPr lang="en-US" dirty="0" smtClean="0"/>
              <a:t>Agreement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9470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8bl1bxD5Ei3VshRkl_K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r6Do9BdGEGzAluv9EDHbg"/>
</p:tagLst>
</file>

<file path=ppt/theme/theme1.xml><?xml version="1.0" encoding="utf-8"?>
<a:theme xmlns:a="http://schemas.openxmlformats.org/drawingml/2006/main" name="C2ES_Template_0411">
  <a:themeElements>
    <a:clrScheme name="C2ES_1-17-12">
      <a:dk1>
        <a:srgbClr val="031C3C"/>
      </a:dk1>
      <a:lt1>
        <a:srgbClr val="FFFFFF"/>
      </a:lt1>
      <a:dk2>
        <a:srgbClr val="000000"/>
      </a:dk2>
      <a:lt2>
        <a:srgbClr val="6699CC"/>
      </a:lt2>
      <a:accent1>
        <a:srgbClr val="516896"/>
      </a:accent1>
      <a:accent2>
        <a:srgbClr val="D15120"/>
      </a:accent2>
      <a:accent3>
        <a:srgbClr val="2D642C"/>
      </a:accent3>
      <a:accent4>
        <a:srgbClr val="993333"/>
      </a:accent4>
      <a:accent5>
        <a:srgbClr val="989263"/>
      </a:accent5>
      <a:accent6>
        <a:srgbClr val="663366"/>
      </a:accent6>
      <a:hlink>
        <a:srgbClr val="505F82"/>
      </a:hlink>
      <a:folHlink>
        <a:srgbClr val="99CC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19050">
          <a:noFill/>
        </a:ln>
        <a:effectLst/>
      </a:spPr>
      <a:bodyPr rtlCol="0" anchor="ctr"/>
      <a:lstStyle>
        <a:defPPr algn="ctr">
          <a:defRPr sz="1200" dirty="0" err="1" smtClean="0">
            <a:solidFill>
              <a:schemeClr val="tx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wrap="square" rtlCol="0">
        <a:spAutoFit/>
      </a:bodyPr>
      <a:lstStyle>
        <a:defPPr marL="176213" marR="0" indent="-176213" algn="l" defTabSz="457200" rtl="0" eaLnBrk="1" fontAlgn="base" latinLnBrk="0" hangingPunct="1">
          <a:spcBef>
            <a:spcPts val="0"/>
          </a:spcBef>
          <a:spcAft>
            <a:spcPct val="0"/>
          </a:spcAft>
          <a:buClr>
            <a:srgbClr val="155E98"/>
          </a:buClr>
          <a:buSzPct val="100000"/>
          <a:buFont typeface="Arial" pitchFamily="34" charset="0"/>
          <a:buChar char="•"/>
          <a:tabLst/>
          <a:defRPr kumimoji="0" sz="1600" b="0" i="0" u="none" strike="noStrike" kern="1200" cap="none" spc="0" normalizeH="0" baseline="0" noProof="0" dirty="0" err="1" smtClean="0">
            <a:ln>
              <a:noFill/>
            </a:ln>
            <a:solidFill>
              <a:srgbClr val="222222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9991</TotalTime>
  <Words>1217</Words>
  <Application>Microsoft Office PowerPoint</Application>
  <PresentationFormat>On-screen Show (4:3)</PresentationFormat>
  <Paragraphs>263</Paragraphs>
  <Slides>20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C2ES_Template_0411</vt:lpstr>
      <vt:lpstr>think-cell Slide</vt:lpstr>
      <vt:lpstr>The Durban Platform: Issues and Options for a 2015 Agreement</vt:lpstr>
      <vt:lpstr>Overview</vt:lpstr>
      <vt:lpstr>Goal of climate effectiveness</vt:lpstr>
      <vt:lpstr>What is the role of international law?</vt:lpstr>
      <vt:lpstr>What is the role of international law?</vt:lpstr>
      <vt:lpstr>Parameters for DP negotiations</vt:lpstr>
      <vt:lpstr>Durban Platform instrument: Key variables</vt:lpstr>
      <vt:lpstr>Durban Platform instrument: Key variables</vt:lpstr>
      <vt:lpstr>Variables</vt:lpstr>
      <vt:lpstr>Variables</vt:lpstr>
      <vt:lpstr>Principle of common but differentiated responsibilities and respective capabilities</vt:lpstr>
      <vt:lpstr>Variables</vt:lpstr>
      <vt:lpstr>Example of top-down vs. bottom-up</vt:lpstr>
      <vt:lpstr>Durban Platform Options</vt:lpstr>
      <vt:lpstr>Expanded Kyoto</vt:lpstr>
      <vt:lpstr>Legalization of Cancún architecture</vt:lpstr>
      <vt:lpstr>Integrated multi-track</vt:lpstr>
      <vt:lpstr>Summary of Options</vt:lpstr>
      <vt:lpstr>Conclusions</vt:lpstr>
      <vt:lpstr>Slide 20</vt:lpstr>
    </vt:vector>
  </TitlesOfParts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</dc:creator>
  <cp:lastModifiedBy>Sara Moarif</cp:lastModifiedBy>
  <cp:revision>427</cp:revision>
  <dcterms:created xsi:type="dcterms:W3CDTF">2010-09-08T19:34:32Z</dcterms:created>
  <dcterms:modified xsi:type="dcterms:W3CDTF">2013-01-21T13:39:16Z</dcterms:modified>
</cp:coreProperties>
</file>