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74AF-3434-499E-90CE-E60B9DE6B7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EC2E-D2B3-4AAD-B97C-D677FA0B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theme of contest. Mention that it was the second</a:t>
            </a:r>
            <a:r>
              <a:rPr lang="en-US" baseline="0" dirty="0" smtClean="0"/>
              <a:t> contest.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EC2E-D2B3-4AAD-B97C-D677FA0BA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EC2E-D2B3-4AAD-B97C-D677FA0BA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9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830503-EF5C-400D-BE04-70F0CC2F36C1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FA0981-A398-4DE6-B23D-DEC35A8FA0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lickr.com/photos/adaptation-fun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2362200"/>
            <a:ext cx="3505200" cy="2168324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Adaptation Fund Photo Competition 2012: </a:t>
            </a:r>
            <a:r>
              <a:rPr lang="en-US" sz="2800" dirty="0" smtClean="0">
                <a:solidFill>
                  <a:schemeClr val="accent3"/>
                </a:solidFill>
              </a:rPr>
              <a:t>Food and Agriculture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876800"/>
            <a:ext cx="3309803" cy="804909"/>
          </a:xfrm>
        </p:spPr>
        <p:txBody>
          <a:bodyPr>
            <a:normAutofit/>
          </a:bodyPr>
          <a:lstStyle/>
          <a:p>
            <a:r>
              <a:rPr lang="en-US" dirty="0" smtClean="0"/>
              <a:t>www.adaptation-fund.org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4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/>
          <a:lstStyle/>
          <a:p>
            <a:pPr algn="ctr"/>
            <a:r>
              <a:rPr lang="en-US" b="1" dirty="0" smtClean="0"/>
              <a:t>Jury Members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Mr. Andrew Smith</a:t>
            </a:r>
            <a:r>
              <a:rPr lang="en-US" sz="2600" dirty="0" smtClean="0"/>
              <a:t>, Photojournalist and Lecturer, University of Technology, Jamaica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Ms</a:t>
            </a:r>
            <a:r>
              <a:rPr lang="en-US" sz="2600" b="1" dirty="0">
                <a:solidFill>
                  <a:schemeClr val="accent3"/>
                </a:solidFill>
              </a:rPr>
              <a:t>. Alexandra Garcia</a:t>
            </a:r>
            <a:r>
              <a:rPr lang="en-US" sz="2600" dirty="0"/>
              <a:t>, Director of </a:t>
            </a:r>
            <a:r>
              <a:rPr lang="en-US" sz="2600" dirty="0" smtClean="0"/>
              <a:t>Operations, </a:t>
            </a:r>
            <a:r>
              <a:rPr lang="en-US" sz="2600" dirty="0"/>
              <a:t>International League of Conservation </a:t>
            </a:r>
            <a:r>
              <a:rPr lang="en-US" sz="2600" dirty="0" smtClean="0"/>
              <a:t>Photographers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Ms</a:t>
            </a:r>
            <a:r>
              <a:rPr lang="en-US" sz="2600" b="1" dirty="0">
                <a:solidFill>
                  <a:schemeClr val="accent3"/>
                </a:solidFill>
              </a:rPr>
              <a:t>. Karen </a:t>
            </a:r>
            <a:r>
              <a:rPr lang="en-US" sz="2600" b="1" dirty="0" err="1">
                <a:solidFill>
                  <a:schemeClr val="accent3"/>
                </a:solidFill>
              </a:rPr>
              <a:t>Kasmauski</a:t>
            </a:r>
            <a:r>
              <a:rPr lang="en-US" sz="2600" dirty="0"/>
              <a:t>, </a:t>
            </a:r>
            <a:r>
              <a:rPr lang="en-US" sz="2600" dirty="0" smtClean="0"/>
              <a:t>Professional Photographer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Mr. Pedro </a:t>
            </a:r>
            <a:r>
              <a:rPr lang="en-US" sz="2600" b="1" dirty="0" err="1" smtClean="0">
                <a:solidFill>
                  <a:schemeClr val="accent3"/>
                </a:solidFill>
              </a:rPr>
              <a:t>Armestre</a:t>
            </a:r>
            <a:r>
              <a:rPr lang="en-US" sz="2600" dirty="0" smtClean="0"/>
              <a:t>, Professional Photographer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Dr</a:t>
            </a:r>
            <a:r>
              <a:rPr lang="en-US" sz="2600" b="1" dirty="0">
                <a:solidFill>
                  <a:schemeClr val="accent3"/>
                </a:solidFill>
              </a:rPr>
              <a:t>. Samuel </a:t>
            </a:r>
            <a:r>
              <a:rPr lang="en-US" sz="2600" b="1" dirty="0" err="1" smtClean="0">
                <a:solidFill>
                  <a:schemeClr val="accent3"/>
                </a:solidFill>
              </a:rPr>
              <a:t>Sidibé</a:t>
            </a:r>
            <a:r>
              <a:rPr lang="en-US" sz="2600" dirty="0" smtClean="0"/>
              <a:t>, </a:t>
            </a:r>
            <a:r>
              <a:rPr lang="en-US" sz="2600" dirty="0" err="1"/>
              <a:t>Directeur</a:t>
            </a:r>
            <a:r>
              <a:rPr lang="en-US" sz="2600" dirty="0"/>
              <a:t> </a:t>
            </a:r>
            <a:r>
              <a:rPr lang="en-US" sz="2600" dirty="0" err="1" smtClean="0"/>
              <a:t>Général</a:t>
            </a:r>
            <a:r>
              <a:rPr lang="en-US" sz="2600" dirty="0"/>
              <a:t>,</a:t>
            </a:r>
            <a:r>
              <a:rPr lang="en-US" sz="2600" dirty="0" smtClean="0"/>
              <a:t> </a:t>
            </a:r>
            <a:r>
              <a:rPr lang="en-US" sz="2600" dirty="0" err="1"/>
              <a:t>Musée</a:t>
            </a:r>
            <a:r>
              <a:rPr lang="en-US" sz="2600" dirty="0"/>
              <a:t> National du Mali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342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724400"/>
            <a:ext cx="7848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170 photo submissions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Entrants from </a:t>
            </a:r>
            <a:r>
              <a:rPr lang="en-US" dirty="0"/>
              <a:t>Bangladesh, </a:t>
            </a:r>
            <a:r>
              <a:rPr lang="en-US" dirty="0" smtClean="0"/>
              <a:t>Germany</a:t>
            </a:r>
            <a:r>
              <a:rPr lang="en-US" dirty="0"/>
              <a:t>, India, </a:t>
            </a:r>
            <a:r>
              <a:rPr lang="en-US" dirty="0" smtClean="0"/>
              <a:t>Indonesia</a:t>
            </a:r>
            <a:r>
              <a:rPr lang="en-US" dirty="0"/>
              <a:t>, Iran, Kenya, </a:t>
            </a:r>
            <a:r>
              <a:rPr lang="en-US" dirty="0" smtClean="0"/>
              <a:t>Mali</a:t>
            </a:r>
            <a:r>
              <a:rPr lang="en-US" dirty="0"/>
              <a:t>, Madagascar, </a:t>
            </a:r>
            <a:r>
              <a:rPr lang="en-US" dirty="0" smtClean="0"/>
              <a:t>Moldova</a:t>
            </a:r>
            <a:r>
              <a:rPr lang="en-US" dirty="0"/>
              <a:t>, </a:t>
            </a:r>
            <a:r>
              <a:rPr lang="en-US" dirty="0" smtClean="0"/>
              <a:t>Morocco</a:t>
            </a:r>
            <a:r>
              <a:rPr lang="en-US" dirty="0"/>
              <a:t>, Nepal</a:t>
            </a:r>
            <a:r>
              <a:rPr lang="en-US" dirty="0" smtClean="0"/>
              <a:t>, </a:t>
            </a:r>
            <a:r>
              <a:rPr lang="en-US" dirty="0"/>
              <a:t>Republic of Congo,</a:t>
            </a:r>
            <a:r>
              <a:rPr lang="en-US" dirty="0" smtClean="0"/>
              <a:t> </a:t>
            </a:r>
            <a:r>
              <a:rPr lang="en-US" dirty="0"/>
              <a:t>Spain, </a:t>
            </a:r>
            <a:r>
              <a:rPr lang="en-US" dirty="0" smtClean="0"/>
              <a:t>Turkey</a:t>
            </a:r>
            <a:r>
              <a:rPr lang="en-US" dirty="0"/>
              <a:t>, Uganda, </a:t>
            </a:r>
            <a:r>
              <a:rPr lang="en-US" dirty="0" smtClean="0"/>
              <a:t>United Kingdom</a:t>
            </a:r>
            <a:r>
              <a:rPr lang="en-US" dirty="0"/>
              <a:t>, United </a:t>
            </a:r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9812"/>
            <a:ext cx="5756564" cy="31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06191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People’s Choice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219771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6336" y="762000"/>
            <a:ext cx="2667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Farming Rice and Fruit (</a:t>
            </a:r>
            <a:r>
              <a:rPr lang="en-US" sz="1400" dirty="0" err="1" smtClean="0">
                <a:solidFill>
                  <a:srgbClr val="FF0000"/>
                </a:solidFill>
              </a:rPr>
              <a:t>Kuntal</a:t>
            </a:r>
            <a:r>
              <a:rPr lang="en-US" sz="1400" dirty="0" smtClean="0">
                <a:solidFill>
                  <a:srgbClr val="FF0000"/>
                </a:solidFill>
              </a:rPr>
              <a:t> Singh, India): </a:t>
            </a:r>
            <a:r>
              <a:rPr lang="en-US" sz="1400" dirty="0"/>
              <a:t>The </a:t>
            </a:r>
            <a:r>
              <a:rPr lang="en-US" sz="1400" dirty="0" err="1"/>
              <a:t>Mandla</a:t>
            </a:r>
            <a:r>
              <a:rPr lang="en-US" sz="1400" dirty="0"/>
              <a:t> district in the state of Madhya Pradesh, Central India, has lately been seeing erratic rainfall </a:t>
            </a:r>
            <a:r>
              <a:rPr lang="en-US" sz="1400" dirty="0" smtClean="0"/>
              <a:t>and winters </a:t>
            </a:r>
            <a:r>
              <a:rPr lang="en-US" sz="1400" dirty="0"/>
              <a:t>have been </a:t>
            </a:r>
            <a:r>
              <a:rPr lang="en-US" sz="1400" dirty="0" smtClean="0"/>
              <a:t>extreme. </a:t>
            </a:r>
            <a:r>
              <a:rPr lang="en-US" sz="1400" dirty="0"/>
              <a:t>Some farmers have even given up growing winter crops owing to huge </a:t>
            </a:r>
            <a:r>
              <a:rPr lang="en-US" sz="1400" dirty="0" smtClean="0"/>
              <a:t>losses.</a:t>
            </a:r>
            <a:endParaRPr lang="en-US" sz="1400" dirty="0"/>
          </a:p>
          <a:p>
            <a:r>
              <a:rPr lang="en-US" sz="1400" dirty="0"/>
              <a:t>This farmer </a:t>
            </a:r>
            <a:r>
              <a:rPr lang="en-US" sz="1400" dirty="0" smtClean="0"/>
              <a:t>uses the System of Rice Intensification (SRI) </a:t>
            </a:r>
            <a:r>
              <a:rPr lang="en-US" sz="1400" dirty="0"/>
              <a:t>technique to increase productivity from paddy </a:t>
            </a:r>
            <a:r>
              <a:rPr lang="en-US" sz="1400" dirty="0" smtClean="0"/>
              <a:t>fields. </a:t>
            </a:r>
            <a:r>
              <a:rPr lang="en-US" sz="1400" dirty="0"/>
              <a:t>The traditional procedure of sowing paddy plants in India is through sowing of a bunch of plants together in groups in an disorderly </a:t>
            </a:r>
            <a:r>
              <a:rPr lang="en-US" sz="1400" dirty="0" smtClean="0"/>
              <a:t>manner, which results </a:t>
            </a:r>
            <a:r>
              <a:rPr lang="en-US" sz="1400" dirty="0"/>
              <a:t>in low </a:t>
            </a:r>
            <a:r>
              <a:rPr lang="en-US" sz="1400" dirty="0" smtClean="0"/>
              <a:t>productivity. SRI is </a:t>
            </a:r>
            <a:r>
              <a:rPr lang="en-US" sz="1400" dirty="0"/>
              <a:t>necessary for the villagers to shield them from the impacts of climate change.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295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77855"/>
            <a:ext cx="3886200" cy="5032147"/>
          </a:xfrm>
        </p:spPr>
        <p:txBody>
          <a:bodyPr wrap="square" bIns="0">
            <a:sp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Livelihood Support in a Changing Climate: (Simon </a:t>
            </a:r>
            <a:r>
              <a:rPr lang="en-US" sz="2000" b="1" dirty="0" err="1" smtClean="0">
                <a:solidFill>
                  <a:schemeClr val="accent3"/>
                </a:solidFill>
              </a:rPr>
              <a:t>Golds</a:t>
            </a:r>
            <a:r>
              <a:rPr lang="en-US" sz="2000" b="1" dirty="0" smtClean="0">
                <a:solidFill>
                  <a:schemeClr val="accent3"/>
                </a:solidFill>
              </a:rPr>
              <a:t>, United </a:t>
            </a:r>
            <a:r>
              <a:rPr lang="en-US" sz="2000" b="1" dirty="0">
                <a:solidFill>
                  <a:schemeClr val="accent3"/>
                </a:solidFill>
              </a:rPr>
              <a:t>Kingdom</a:t>
            </a:r>
            <a:r>
              <a:rPr lang="en-US" sz="2000" b="1" dirty="0" smtClean="0">
                <a:solidFill>
                  <a:schemeClr val="accent3"/>
                </a:solidFill>
              </a:rPr>
              <a:t>) </a:t>
            </a:r>
          </a:p>
          <a:p>
            <a:pPr marL="6858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project to expand, rehabilitate and improve the water and irrigation management for a rice farm in </a:t>
            </a:r>
            <a:r>
              <a:rPr lang="en-US" sz="2000" dirty="0" err="1"/>
              <a:t>Dakawa</a:t>
            </a:r>
            <a:r>
              <a:rPr lang="en-US" sz="2000" dirty="0"/>
              <a:t> Village, Tanzania will protect and enhance the water supply to the rice fields on which many local communities rely for economic development, livelihoods and food security in this climate-vulnerable part of Africa. </a:t>
            </a:r>
          </a:p>
        </p:txBody>
      </p:sp>
      <p:pic>
        <p:nvPicPr>
          <p:cNvPr id="3074" name="Picture 2" descr="C:\Users\wb371863\Desktop\2012 Photo Contest Semifinalists\Simon Golds\PC.2012.113.Th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000511" cy="53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92" y="366390"/>
            <a:ext cx="7024744" cy="624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82946"/>
            <a:ext cx="8381999" cy="1424217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sz="2900" b="1" dirty="0" smtClean="0">
                <a:solidFill>
                  <a:schemeClr val="accent3"/>
                </a:solidFill>
              </a:rPr>
              <a:t>Strawberry Pickers (Antonio Perez</a:t>
            </a:r>
            <a:r>
              <a:rPr lang="en-US" sz="2900" b="1" dirty="0">
                <a:solidFill>
                  <a:schemeClr val="accent3"/>
                </a:solidFill>
              </a:rPr>
              <a:t>, Spain) </a:t>
            </a:r>
            <a:r>
              <a:rPr lang="en-US" sz="3200" dirty="0"/>
              <a:t>A large part of the </a:t>
            </a:r>
            <a:r>
              <a:rPr lang="en-US" sz="3200" dirty="0" err="1"/>
              <a:t>Morrocan</a:t>
            </a:r>
            <a:r>
              <a:rPr lang="en-US" sz="3200" dirty="0"/>
              <a:t> Rif suffers from significant rains in winter, which have risen with the passing of time, causing floods to </a:t>
            </a:r>
            <a:r>
              <a:rPr lang="en-US" sz="3200" dirty="0" smtClean="0"/>
              <a:t>put </a:t>
            </a:r>
            <a:r>
              <a:rPr lang="en-US" sz="3200" dirty="0"/>
              <a:t>crops at risk.  The use of </a:t>
            </a:r>
            <a:r>
              <a:rPr lang="en-US" sz="3200" dirty="0" smtClean="0"/>
              <a:t>greenhouses improves </a:t>
            </a:r>
            <a:r>
              <a:rPr lang="en-US" sz="3200" dirty="0"/>
              <a:t>production of fruits such as strawberries, allowing them to be competitive with European producers. The use of greenhouses allows the productivity of the soil to be </a:t>
            </a:r>
            <a:r>
              <a:rPr lang="en-US" sz="3200" dirty="0" smtClean="0"/>
              <a:t>maximized</a:t>
            </a:r>
            <a:r>
              <a:rPr lang="en-US" sz="3200" dirty="0"/>
              <a:t>, even during </a:t>
            </a:r>
            <a:r>
              <a:rPr lang="en-US" sz="3200" dirty="0" smtClean="0"/>
              <a:t>the fallow </a:t>
            </a:r>
            <a:r>
              <a:rPr lang="en-US" sz="3200" dirty="0"/>
              <a:t>season. </a:t>
            </a:r>
            <a:r>
              <a:rPr lang="en-US" sz="3200" dirty="0" smtClean="0"/>
              <a:t>The whole area is broadening its horizons towards economic sustainability, and the strawberries are incredible.</a:t>
            </a:r>
            <a:endParaRPr lang="en-US" sz="3200" b="1" dirty="0"/>
          </a:p>
        </p:txBody>
      </p:sp>
      <p:pic>
        <p:nvPicPr>
          <p:cNvPr id="1026" name="Picture 2" descr="C:\Users\wb371863\Desktop\2012 Photo Contest Semifinalists\Antonio Perez\PC.2012.100.Sec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51963" cy="40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52851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 Prize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Greenhouses for Adaptation (</a:t>
            </a:r>
            <a:r>
              <a:rPr lang="en-US" sz="1600" b="1" dirty="0" err="1" smtClean="0">
                <a:solidFill>
                  <a:schemeClr val="accent3"/>
                </a:solidFill>
              </a:rPr>
              <a:t>Ihsan</a:t>
            </a:r>
            <a:r>
              <a:rPr lang="en-US" sz="1600" b="1" dirty="0" smtClean="0">
                <a:solidFill>
                  <a:schemeClr val="accent3"/>
                </a:solidFill>
              </a:rPr>
              <a:t> </a:t>
            </a:r>
            <a:r>
              <a:rPr lang="en-US" sz="1600" b="1" dirty="0" err="1" smtClean="0">
                <a:solidFill>
                  <a:schemeClr val="accent3"/>
                </a:solidFill>
              </a:rPr>
              <a:t>Ilze</a:t>
            </a:r>
            <a:r>
              <a:rPr lang="en-US" sz="1600" b="1" dirty="0" smtClean="0">
                <a:solidFill>
                  <a:schemeClr val="accent3"/>
                </a:solidFill>
              </a:rPr>
              <a:t>, Turkey)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/>
              <a:t>Greenhouse gases and climate change </a:t>
            </a:r>
            <a:r>
              <a:rPr lang="en-US" sz="1600" dirty="0" smtClean="0"/>
              <a:t>are important </a:t>
            </a:r>
            <a:r>
              <a:rPr lang="en-US" sz="1600" dirty="0"/>
              <a:t>factors threatening </a:t>
            </a:r>
            <a:r>
              <a:rPr lang="en-US" sz="1600" dirty="0" err="1"/>
              <a:t>Erzurumda</a:t>
            </a:r>
            <a:r>
              <a:rPr lang="en-US" sz="1600" dirty="0"/>
              <a:t>, </a:t>
            </a:r>
            <a:r>
              <a:rPr lang="en-US" sz="1600" dirty="0" smtClean="0"/>
              <a:t>Turkey, where the cold </a:t>
            </a:r>
            <a:r>
              <a:rPr lang="en-US" sz="1600" dirty="0"/>
              <a:t>climate often damages crops. Greenhouse agriculture is a cheap, but not yet common solution that may be preferred in the future </a:t>
            </a:r>
            <a:r>
              <a:rPr lang="en-US" sz="1600" dirty="0" smtClean="0"/>
              <a:t>to protect </a:t>
            </a:r>
            <a:r>
              <a:rPr lang="en-US" sz="1600" dirty="0"/>
              <a:t>crops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465638"/>
            <a:ext cx="7262308" cy="163036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 smtClean="0"/>
              <a:t>Thank you. </a:t>
            </a:r>
          </a:p>
          <a:p>
            <a:pPr marL="68580" indent="0" algn="ctr">
              <a:buNone/>
            </a:pPr>
            <a:r>
              <a:rPr lang="en-US" dirty="0" smtClean="0"/>
              <a:t>To view the contest semifinalists, visit us at </a:t>
            </a:r>
            <a:r>
              <a:rPr lang="en-US" dirty="0" smtClean="0">
                <a:hlinkClick r:id="rId2"/>
              </a:rPr>
              <a:t>www.flickr.com/photos/adaptation-fund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03218"/>
            <a:ext cx="402590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1109</TotalTime>
  <Words>470</Words>
  <Application>Microsoft Office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      Adaptation Fund Photo Competition 2012: Food and Agriculture</vt:lpstr>
      <vt:lpstr>Jury Members</vt:lpstr>
      <vt:lpstr>Submissions</vt:lpstr>
      <vt:lpstr>People’s Choice</vt:lpstr>
      <vt:lpstr>Third Prize</vt:lpstr>
      <vt:lpstr>Second Prize</vt:lpstr>
      <vt:lpstr>First Prize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 Fund Photo Contest: Food and Agriculture Winners</dc:title>
  <dc:creator>Jeannette Jin Yu Lee</dc:creator>
  <cp:lastModifiedBy>Daouda Ben Oumar Ndiaye</cp:lastModifiedBy>
  <cp:revision>15</cp:revision>
  <dcterms:created xsi:type="dcterms:W3CDTF">2012-11-28T21:51:55Z</dcterms:created>
  <dcterms:modified xsi:type="dcterms:W3CDTF">2012-11-29T21:38:31Z</dcterms:modified>
</cp:coreProperties>
</file>