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60" r:id="rId3"/>
    <p:sldId id="258" r:id="rId4"/>
    <p:sldId id="267" r:id="rId5"/>
    <p:sldId id="262" r:id="rId6"/>
    <p:sldId id="257" r:id="rId7"/>
    <p:sldId id="268" r:id="rId8"/>
    <p:sldId id="261" r:id="rId9"/>
    <p:sldId id="265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B5B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1AAF7D-F66F-4E2E-8B55-61064A06E7A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481CB9-41E8-47D9-B0F9-9A1E3BFB4D9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023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81CB9-41E8-47D9-B0F9-9A1E3BFB4D9D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947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81CB9-41E8-47D9-B0F9-9A1E3BFB4D9D}" type="slidenum">
              <a:rPr lang="en-GB" smtClean="0"/>
              <a:pPr/>
              <a:t>10</a:t>
            </a:fld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81CB9-41E8-47D9-B0F9-9A1E3BFB4D9D}" type="slidenum">
              <a:rPr lang="en-GB" smtClean="0"/>
              <a:pPr/>
              <a:t>11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Cover different </a:t>
            </a:r>
            <a:r>
              <a:rPr lang="en-GB" dirty="0" err="1" smtClean="0"/>
              <a:t>no.s</a:t>
            </a:r>
            <a:r>
              <a:rPr lang="en-GB" dirty="0" smtClean="0"/>
              <a:t> of PDDs Sutter &amp; </a:t>
            </a:r>
            <a:r>
              <a:rPr lang="en-GB" dirty="0" err="1" smtClean="0"/>
              <a:t>Parreno</a:t>
            </a:r>
            <a:r>
              <a:rPr lang="en-GB" baseline="0" dirty="0" smtClean="0"/>
              <a:t> 1</a:t>
            </a:r>
            <a:r>
              <a:rPr lang="en-GB" baseline="30000" dirty="0" smtClean="0"/>
              <a:t>st</a:t>
            </a:r>
            <a:r>
              <a:rPr lang="en-GB" baseline="0" dirty="0" smtClean="0"/>
              <a:t> 16 registered projects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81CB9-41E8-47D9-B0F9-9A1E3BFB4D9D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14102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Das</a:t>
            </a:r>
            <a:r>
              <a:rPr lang="en-GB" baseline="0" dirty="0" smtClean="0"/>
              <a:t> 1</a:t>
            </a:r>
            <a:r>
              <a:rPr lang="en-GB" baseline="30000" dirty="0" smtClean="0"/>
              <a:t>st</a:t>
            </a:r>
            <a:r>
              <a:rPr lang="en-GB" baseline="0" dirty="0" smtClean="0"/>
              <a:t> 1000, randomly (Boyd et al) comparing GS CDCF and CDM (38) (</a:t>
            </a:r>
            <a:r>
              <a:rPr lang="en-GB" baseline="0" dirty="0" err="1" smtClean="0"/>
              <a:t>Nussbaumer</a:t>
            </a:r>
            <a:r>
              <a:rPr lang="en-GB" baseline="0" dirty="0" smtClean="0"/>
              <a:t>)- finds labelled projects do not drastically outperform non-labelled ones.  Since comparing only covers RE and EE projects which are focus of GS- not controversial industrial gas or hydro for </a:t>
            </a:r>
            <a:r>
              <a:rPr lang="en-GB" baseline="0" dirty="0" err="1" smtClean="0"/>
              <a:t>e.g</a:t>
            </a:r>
            <a:endParaRPr lang="en-GB" baseline="0" dirty="0" smtClean="0"/>
          </a:p>
          <a:p>
            <a:r>
              <a:rPr lang="en-GB" baseline="0" dirty="0" err="1" smtClean="0"/>
              <a:t>Drupp</a:t>
            </a:r>
            <a:r>
              <a:rPr lang="en-GB" baseline="0" dirty="0" smtClean="0"/>
              <a:t> also compares GS and non-GS-looks at 48 projects. Finds GS slightly outperform normal CDM, direct comparisons of projects of same type inconclusive</a:t>
            </a:r>
          </a:p>
          <a:p>
            <a:r>
              <a:rPr lang="en-GB" baseline="0" dirty="0" smtClean="0"/>
              <a:t>Sutter + </a:t>
            </a:r>
            <a:r>
              <a:rPr lang="en-GB" baseline="0" dirty="0" err="1" smtClean="0"/>
              <a:t>Parreno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Nussbaumer</a:t>
            </a:r>
            <a:r>
              <a:rPr lang="en-GB" baseline="0" dirty="0" smtClean="0"/>
              <a:t>, </a:t>
            </a:r>
            <a:r>
              <a:rPr lang="en-GB" baseline="0" dirty="0" err="1" smtClean="0"/>
              <a:t>Lenzen</a:t>
            </a:r>
            <a:r>
              <a:rPr lang="en-GB" baseline="0" dirty="0" smtClean="0"/>
              <a:t> + Schaeffer (multi-criteria)- elicit preferences from stakeholder panels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81CB9-41E8-47D9-B0F9-9A1E3BFB4D9D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637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“CDM outcomes cannot be anticipated unless a </a:t>
            </a:r>
            <a:r>
              <a:rPr lang="en-GB" dirty="0" err="1" smtClean="0"/>
              <a:t>detiled</a:t>
            </a:r>
            <a:r>
              <a:rPr lang="en-GB" dirty="0" smtClean="0"/>
              <a:t> and contextualised analysis of </a:t>
            </a:r>
            <a:r>
              <a:rPr lang="en-GB" dirty="0" err="1" smtClean="0"/>
              <a:t>governanance</a:t>
            </a:r>
            <a:r>
              <a:rPr lang="en-GB" dirty="0" smtClean="0"/>
              <a:t> at national and local scales is undertaken” (2012 </a:t>
            </a:r>
            <a:r>
              <a:rPr lang="en-GB" dirty="0" err="1" smtClean="0"/>
              <a:t>Corbera</a:t>
            </a:r>
            <a:r>
              <a:rPr lang="en-GB" dirty="0" smtClean="0"/>
              <a:t> + </a:t>
            </a:r>
            <a:r>
              <a:rPr lang="en-GB" dirty="0" err="1" smtClean="0"/>
              <a:t>Jover</a:t>
            </a:r>
            <a:r>
              <a:rPr lang="en-GB" dirty="0" smtClean="0"/>
              <a:t>).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81CB9-41E8-47D9-B0F9-9A1E3BFB4D9D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49205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How stakeholders are identified,</a:t>
            </a:r>
            <a:r>
              <a:rPr lang="en-GB" baseline="0" dirty="0" smtClean="0"/>
              <a:t> consultations conducted </a:t>
            </a:r>
            <a:r>
              <a:rPr lang="en-GB" baseline="0" dirty="0" err="1" smtClean="0"/>
              <a:t>etc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81CB9-41E8-47D9-B0F9-9A1E3BFB4D9D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4409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CF assist</a:t>
            </a:r>
            <a:r>
              <a:rPr lang="en-GB" baseline="0" dirty="0" smtClean="0"/>
              <a:t> and others</a:t>
            </a:r>
            <a:endParaRPr lang="en-GB" dirty="0" smtClean="0"/>
          </a:p>
          <a:p>
            <a:r>
              <a:rPr lang="en-GB" dirty="0" smtClean="0"/>
              <a:t>Brazil:</a:t>
            </a:r>
            <a:r>
              <a:rPr lang="en-GB" baseline="0" dirty="0" smtClean="0"/>
              <a:t> employment + income generation</a:t>
            </a:r>
          </a:p>
          <a:p>
            <a:r>
              <a:rPr lang="en-GB" baseline="0" dirty="0" smtClean="0"/>
              <a:t>Peru: more local community development</a:t>
            </a:r>
          </a:p>
          <a:p>
            <a:r>
              <a:rPr lang="en-GB" dirty="0" smtClean="0"/>
              <a:t>Figures vary on what % likely to deliver SD benefits (less than 1% according to Sutter &amp; </a:t>
            </a:r>
            <a:r>
              <a:rPr lang="en-GB" dirty="0" err="1" smtClean="0"/>
              <a:t>Parreño</a:t>
            </a:r>
            <a:r>
              <a:rPr lang="en-GB" dirty="0" smtClean="0"/>
              <a:t> 2007)</a:t>
            </a:r>
          </a:p>
          <a:p>
            <a:r>
              <a:rPr lang="en-GB" dirty="0" smtClean="0"/>
              <a:t>Trade-offs between tonnes of CO2e avoided/CERs issued and SD benefits (HFC + methane avoidance- highest TT claimed, RE and biomass the lowest) </a:t>
            </a:r>
          </a:p>
          <a:p>
            <a:r>
              <a:rPr lang="en-GB" baseline="0" dirty="0" err="1" smtClean="0"/>
              <a:t>Disch</a:t>
            </a:r>
            <a:r>
              <a:rPr lang="en-GB" baseline="0" dirty="0" smtClean="0"/>
              <a:t> 122 projects looks at DNA approaches- finds most unable to deliver ‘development dividend’</a:t>
            </a:r>
          </a:p>
          <a:p>
            <a:r>
              <a:rPr lang="en-GB" baseline="0" dirty="0" smtClean="0"/>
              <a:t>GS: sustainability matrix + EIA + stakeholder consultation</a:t>
            </a:r>
          </a:p>
          <a:p>
            <a:r>
              <a:rPr lang="en-GB" baseline="0" dirty="0" smtClean="0"/>
              <a:t>China: energy policy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81CB9-41E8-47D9-B0F9-9A1E3BFB4D9D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8550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Subbaro</a:t>
            </a:r>
            <a:r>
              <a:rPr lang="en-GB" dirty="0" smtClean="0"/>
              <a:t> and</a:t>
            </a:r>
            <a:r>
              <a:rPr lang="en-GB" baseline="0" dirty="0" smtClean="0"/>
              <a:t> Lloyd (2010) ‘successful projects’ have high levels of community involvement + typically managed by cooperatives- focus on India. Looked at 500 small-scale projects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81CB9-41E8-47D9-B0F9-9A1E3BFB4D9D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04984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Voluntary guidelines</a:t>
            </a:r>
          </a:p>
          <a:p>
            <a:r>
              <a:rPr lang="en-GB" dirty="0" smtClean="0"/>
              <a:t>Minimal: employment, tax revenues-</a:t>
            </a:r>
            <a:r>
              <a:rPr lang="en-GB" baseline="0" dirty="0" smtClean="0"/>
              <a:t> similar to GS standards</a:t>
            </a:r>
          </a:p>
          <a:p>
            <a:r>
              <a:rPr lang="en-GB" baseline="0" dirty="0" smtClean="0"/>
              <a:t>Minimal no. of points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81CB9-41E8-47D9-B0F9-9A1E3BFB4D9D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12787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Peru insists that SD benefits</a:t>
            </a:r>
            <a:r>
              <a:rPr lang="en-GB" baseline="0" dirty="0" smtClean="0"/>
              <a:t> are included in project monitoring plans</a:t>
            </a:r>
          </a:p>
          <a:p>
            <a:r>
              <a:rPr lang="en-GB" baseline="0" dirty="0" smtClean="0"/>
              <a:t>Meaningful public comment periods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481CB9-41E8-47D9-B0F9-9A1E3BFB4D9D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62751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3919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286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364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127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584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418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138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7329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8315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162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9246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EFCF05-A3FA-4E09-A1A4-78DB48850B41}" type="datetimeFigureOut">
              <a:rPr lang="en-GB" smtClean="0"/>
              <a:pPr/>
              <a:t>21/05/2012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D7F66-EA15-4D22-9481-B04D289AA8A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03971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8032" y="1052736"/>
            <a:ext cx="7772400" cy="1656184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tx2"/>
                </a:solidFill>
              </a:rPr>
              <a:t>The CDM and Sustainable Development: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941168"/>
            <a:ext cx="7920880" cy="648072"/>
          </a:xfrm>
        </p:spPr>
        <p:txBody>
          <a:bodyPr>
            <a:normAutofit/>
          </a:bodyPr>
          <a:lstStyle/>
          <a:p>
            <a:r>
              <a:rPr lang="en-GB" sz="2000" dirty="0" smtClean="0">
                <a:solidFill>
                  <a:srgbClr val="006666"/>
                </a:solidFill>
              </a:rPr>
              <a:t>CDM Policy Dialogue Event Bonn, May 21</a:t>
            </a:r>
            <a:r>
              <a:rPr lang="en-GB" sz="2000" baseline="30000" dirty="0" smtClean="0">
                <a:solidFill>
                  <a:srgbClr val="006666"/>
                </a:solidFill>
              </a:rPr>
              <a:t>st</a:t>
            </a:r>
            <a:r>
              <a:rPr lang="en-GB" sz="2000" dirty="0" smtClean="0">
                <a:solidFill>
                  <a:srgbClr val="006666"/>
                </a:solidFill>
              </a:rPr>
              <a:t> 2012</a:t>
            </a:r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5517232"/>
            <a:ext cx="1944216" cy="777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123728" y="5415607"/>
            <a:ext cx="31154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006666"/>
                </a:solidFill>
              </a:rPr>
              <a:t>Professor Peter Newell </a:t>
            </a:r>
          </a:p>
        </p:txBody>
      </p:sp>
      <p:sp>
        <p:nvSpPr>
          <p:cNvPr id="6" name="Rectangle 5"/>
          <p:cNvSpPr/>
          <p:nvPr/>
        </p:nvSpPr>
        <p:spPr>
          <a:xfrm>
            <a:off x="2195736" y="3348281"/>
            <a:ext cx="4373124" cy="584775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r"/>
            <a:r>
              <a:rPr lang="en-GB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What do we </a:t>
            </a:r>
            <a:r>
              <a:rPr lang="en-GB" sz="3200" b="1" i="1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not</a:t>
            </a:r>
            <a:r>
              <a:rPr lang="en-GB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 know?</a:t>
            </a:r>
            <a:endParaRPr lang="en-GB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3808" y="2636912"/>
            <a:ext cx="3727501" cy="584775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pPr algn="r"/>
            <a:r>
              <a:rPr lang="en-GB" sz="3200" dirty="0" smtClean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rPr>
              <a:t>What do we know?</a:t>
            </a:r>
            <a:endParaRPr lang="en-GB" sz="3200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244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4217"/>
            <a:ext cx="8229600" cy="3484983"/>
          </a:xfrm>
        </p:spPr>
        <p:txBody>
          <a:bodyPr>
            <a:normAutofit/>
          </a:bodyPr>
          <a:lstStyle/>
          <a:p>
            <a:r>
              <a:rPr lang="en-GB" sz="1800" dirty="0" smtClean="0"/>
              <a:t>Clearly positives and limitations concerned with each proposal (capacity, practicability, sovereignty, resources, deterring investment etc.)</a:t>
            </a:r>
          </a:p>
          <a:p>
            <a:endParaRPr lang="en-GB" sz="1800" dirty="0" smtClean="0"/>
          </a:p>
          <a:p>
            <a:r>
              <a:rPr lang="en-GB" sz="1800" dirty="0" smtClean="0"/>
              <a:t>But the CDM was set up with </a:t>
            </a:r>
            <a:r>
              <a:rPr lang="en-GB" sz="1800" b="1" dirty="0" smtClean="0">
                <a:solidFill>
                  <a:srgbClr val="FF0000"/>
                </a:solidFill>
              </a:rPr>
              <a:t>2 key mandates</a:t>
            </a:r>
            <a:r>
              <a:rPr lang="en-GB" sz="1800" dirty="0" smtClean="0"/>
              <a:t>: reducing GHG emissions in a cost-effective way and delivering sustainable development benefits. </a:t>
            </a:r>
          </a:p>
          <a:p>
            <a:endParaRPr lang="en-GB" sz="1800" dirty="0" smtClean="0"/>
          </a:p>
          <a:p>
            <a:endParaRPr lang="en-GB" sz="1800" dirty="0" smtClean="0"/>
          </a:p>
          <a:p>
            <a:r>
              <a:rPr lang="en-GB" sz="1800" dirty="0" smtClean="0"/>
              <a:t>Especially as rationale of policy strategy of some key actors (EU) is to only source CERs from least developing countries to improve the </a:t>
            </a:r>
            <a:r>
              <a:rPr lang="en-GB" sz="1800" b="1" dirty="0" smtClean="0">
                <a:solidFill>
                  <a:schemeClr val="tx2"/>
                </a:solidFill>
              </a:rPr>
              <a:t>development dividend</a:t>
            </a:r>
            <a:endParaRPr lang="en-GB" sz="18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3768" y="-27384"/>
            <a:ext cx="4176464" cy="1323439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endParaRPr lang="en-GB" sz="4000" b="1" dirty="0" smtClean="0">
              <a:solidFill>
                <a:schemeClr val="tx2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Conclusions</a:t>
            </a:r>
            <a:endParaRPr lang="en-GB" sz="4000" dirty="0">
              <a:solidFill>
                <a:schemeClr val="bg1"/>
              </a:solidFill>
            </a:endParaRPr>
          </a:p>
        </p:txBody>
      </p:sp>
      <p:pic>
        <p:nvPicPr>
          <p:cNvPr id="4" name="Picture 3" descr="Plenary.jpg"/>
          <p:cNvPicPr>
            <a:picLocks noChangeAspect="1"/>
          </p:cNvPicPr>
          <p:nvPr/>
        </p:nvPicPr>
        <p:blipFill>
          <a:blip r:embed="rId3" cstate="print"/>
          <a:srcRect l="7087" t="16451" r="50000" b="63436"/>
          <a:stretch>
            <a:fillRect/>
          </a:stretch>
        </p:blipFill>
        <p:spPr>
          <a:xfrm>
            <a:off x="432048" y="5301208"/>
            <a:ext cx="3923928" cy="1224136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6" name="Picture 5" descr="Rwanda Meeting.jpg"/>
          <p:cNvPicPr>
            <a:picLocks noChangeAspect="1"/>
          </p:cNvPicPr>
          <p:nvPr/>
        </p:nvPicPr>
        <p:blipFill>
          <a:blip r:embed="rId4" cstate="print"/>
          <a:srcRect l="8671" r="25608" b="2295"/>
          <a:stretch>
            <a:fillRect/>
          </a:stretch>
        </p:blipFill>
        <p:spPr>
          <a:xfrm>
            <a:off x="4542778" y="5301208"/>
            <a:ext cx="4169174" cy="1224136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7" name="Rectangle 6"/>
          <p:cNvSpPr/>
          <p:nvPr/>
        </p:nvSpPr>
        <p:spPr>
          <a:xfrm>
            <a:off x="1979712" y="3356992"/>
            <a:ext cx="5184576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en-GB" b="1" dirty="0" smtClean="0">
                <a:solidFill>
                  <a:schemeClr val="bg1"/>
                </a:solidFill>
              </a:rPr>
              <a:t>We have to make sure it meaningfully does both.</a:t>
            </a:r>
          </a:p>
        </p:txBody>
      </p:sp>
    </p:spTree>
    <p:extLst>
      <p:ext uri="{BB962C8B-B14F-4D97-AF65-F5344CB8AC3E}">
        <p14:creationId xmlns:p14="http://schemas.microsoft.com/office/powerpoint/2010/main" val="2711159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1264096" y="1240080"/>
            <a:ext cx="7772400" cy="4349160"/>
            <a:chOff x="904056" y="1052736"/>
            <a:chExt cx="7772400" cy="4349160"/>
          </a:xfrm>
        </p:grpSpPr>
        <p:pic>
          <p:nvPicPr>
            <p:cNvPr id="4" name="Picture 3" descr="Solar Farm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31640" y="4293096"/>
              <a:ext cx="1108800" cy="1108800"/>
            </a:xfrm>
            <a:prstGeom prst="rect">
              <a:avLst/>
            </a:prstGeom>
          </p:spPr>
        </p:pic>
        <p:pic>
          <p:nvPicPr>
            <p:cNvPr id="5" name="Picture 4" descr="Landfill_m.jpg"/>
            <p:cNvPicPr>
              <a:picLocks/>
            </p:cNvPicPr>
            <p:nvPr/>
          </p:nvPicPr>
          <p:blipFill>
            <a:blip r:embed="rId4" cstate="print"/>
            <a:srcRect r="32408"/>
            <a:stretch>
              <a:fillRect/>
            </a:stretch>
          </p:blipFill>
          <p:spPr>
            <a:xfrm>
              <a:off x="4283968" y="4293096"/>
              <a:ext cx="1108800" cy="1108800"/>
            </a:xfrm>
            <a:prstGeom prst="rect">
              <a:avLst/>
            </a:prstGeom>
          </p:spPr>
        </p:pic>
        <p:pic>
          <p:nvPicPr>
            <p:cNvPr id="6" name="Picture 5" descr="Panchayat_Square medium.jpg"/>
            <p:cNvPicPr>
              <a:picLocks noChangeAspect="1"/>
            </p:cNvPicPr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71800" y="4293096"/>
              <a:ext cx="1108800" cy="1108800"/>
            </a:xfrm>
            <a:prstGeom prst="rect">
              <a:avLst/>
            </a:prstGeom>
          </p:spPr>
        </p:pic>
        <p:pic>
          <p:nvPicPr>
            <p:cNvPr id="7" name="Picture 6" descr="Conference Hall_m.jpg"/>
            <p:cNvPicPr>
              <a:picLocks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5724128" y="4293096"/>
              <a:ext cx="1108800" cy="1107936"/>
            </a:xfrm>
            <a:prstGeom prst="rect">
              <a:avLst/>
            </a:prstGeom>
          </p:spPr>
        </p:pic>
        <p:sp>
          <p:nvSpPr>
            <p:cNvPr id="12" name="Title 1"/>
            <p:cNvSpPr txBox="1">
              <a:spLocks/>
            </p:cNvSpPr>
            <p:nvPr/>
          </p:nvSpPr>
          <p:spPr>
            <a:xfrm>
              <a:off x="904056" y="1052736"/>
              <a:ext cx="7772400" cy="1656184"/>
            </a:xfrm>
            <a:prstGeom prst="rect">
              <a:avLst/>
            </a:prstGeom>
            <a:noFill/>
            <a:ln>
              <a:noFill/>
            </a:ln>
          </p:spPr>
          <p:txBody>
            <a:bodyPr vert="horz" lIns="91440" tIns="45720" rIns="91440" bIns="45720" rtlCol="0" anchor="ctr">
              <a:norm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3200" b="1" i="0" u="none" strike="noStrike" kern="1200" cap="none" spc="0" normalizeH="0" baseline="0" noProof="0" dirty="0" smtClean="0">
                  <a:ln>
                    <a:noFill/>
                  </a:ln>
                  <a:solidFill>
                    <a:schemeClr val="tx2"/>
                  </a:solidFill>
                  <a:effectLst/>
                  <a:uLnTx/>
                  <a:uFillTx/>
                  <a:latin typeface="+mj-lt"/>
                  <a:ea typeface="+mj-ea"/>
                  <a:cs typeface="+mj-cs"/>
                </a:rPr>
                <a:t>Thank you for listening!</a:t>
              </a:r>
              <a:endParaRPr kumimoji="0" lang="en-GB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2123728" y="2700209"/>
              <a:ext cx="4663605" cy="584775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GB" sz="32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p.j.newell@sussex.ac.uk</a:t>
              </a:r>
              <a:endParaRPr lang="en-GB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331640" y="3429000"/>
              <a:ext cx="5464077" cy="584775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>
              <a:spAutoFit/>
            </a:bodyPr>
            <a:lstStyle/>
            <a:p>
              <a:pPr algn="r"/>
              <a:r>
                <a:rPr lang="en-GB" sz="3200" dirty="0" smtClean="0">
                  <a:ln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www.clean-development.com</a:t>
              </a:r>
              <a:endParaRPr lang="en-GB" sz="3200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2724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9793" y="-27384"/>
            <a:ext cx="3384376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endParaRPr lang="en-GB" sz="4000" b="1" dirty="0" smtClean="0">
              <a:solidFill>
                <a:schemeClr val="tx2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Evidence Base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84168" y="622429"/>
            <a:ext cx="2376264" cy="646331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Review of 38 studies, 2007 to date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012160" y="1268760"/>
            <a:ext cx="216024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539552" y="1412776"/>
            <a:ext cx="7992888" cy="4725144"/>
          </a:xfrm>
        </p:spPr>
        <p:txBody>
          <a:bodyPr>
            <a:noAutofit/>
          </a:bodyPr>
          <a:lstStyle/>
          <a:p>
            <a:endParaRPr lang="en-GB" sz="1600" dirty="0" smtClean="0"/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1600" dirty="0" smtClean="0"/>
              <a:t>No clear agreed measures of </a:t>
            </a:r>
            <a:r>
              <a:rPr lang="en-GB" sz="2000" b="1" dirty="0" smtClean="0">
                <a:solidFill>
                  <a:srgbClr val="C00000"/>
                </a:solidFill>
              </a:rPr>
              <a:t>what we mean by SD </a:t>
            </a:r>
            <a:r>
              <a:rPr lang="en-GB" sz="1600" dirty="0" smtClean="0"/>
              <a:t>or common unit of measurement</a:t>
            </a:r>
            <a:endParaRPr lang="en-GB" sz="1600" b="1" dirty="0" smtClean="0">
              <a:solidFill>
                <a:schemeClr val="tx2"/>
              </a:solidFill>
            </a:endParaRP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1600" dirty="0" smtClean="0"/>
              <a:t>Some studies </a:t>
            </a:r>
            <a:r>
              <a:rPr lang="en-GB" sz="2000" b="1" dirty="0" smtClean="0">
                <a:solidFill>
                  <a:srgbClr val="C00000"/>
                </a:solidFill>
              </a:rPr>
              <a:t>compare across PDDs </a:t>
            </a:r>
            <a:r>
              <a:rPr lang="en-GB" sz="1600" dirty="0" smtClean="0"/>
              <a:t>but many PDDs contain sparse or vague information about SD benefits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1600" dirty="0" smtClean="0"/>
              <a:t>Others have </a:t>
            </a:r>
            <a:r>
              <a:rPr lang="en-GB" sz="2000" b="1" dirty="0" smtClean="0">
                <a:solidFill>
                  <a:srgbClr val="C00000"/>
                </a:solidFill>
              </a:rPr>
              <a:t>country</a:t>
            </a:r>
            <a:r>
              <a:rPr lang="en-GB" sz="2000" dirty="0" smtClean="0">
                <a:solidFill>
                  <a:srgbClr val="C00000"/>
                </a:solidFill>
              </a:rPr>
              <a:t>, </a:t>
            </a:r>
            <a:r>
              <a:rPr lang="en-GB" sz="2000" b="1" dirty="0" smtClean="0">
                <a:solidFill>
                  <a:srgbClr val="C00000"/>
                </a:solidFill>
              </a:rPr>
              <a:t>regional</a:t>
            </a:r>
            <a:r>
              <a:rPr lang="en-GB" sz="2000" dirty="0" smtClean="0">
                <a:solidFill>
                  <a:srgbClr val="C00000"/>
                </a:solidFill>
              </a:rPr>
              <a:t>, </a:t>
            </a:r>
            <a:r>
              <a:rPr lang="en-GB" sz="2000" b="1" dirty="0" err="1" smtClean="0">
                <a:solidFill>
                  <a:srgbClr val="C00000"/>
                </a:solidFill>
              </a:rPr>
              <a:t>sectoral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dirty="0" smtClean="0"/>
              <a:t>or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</a:rPr>
              <a:t>technology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1600" dirty="0" smtClean="0"/>
              <a:t>focus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1600" dirty="0" smtClean="0"/>
              <a:t>Much showcasing of ‘positive’ or ‘negative’ </a:t>
            </a:r>
            <a:r>
              <a:rPr lang="en-GB" sz="2000" b="1" dirty="0" smtClean="0">
                <a:solidFill>
                  <a:srgbClr val="C00000"/>
                </a:solidFill>
              </a:rPr>
              <a:t>case studies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1600" dirty="0" smtClean="0"/>
              <a:t>Greater attention to </a:t>
            </a:r>
            <a:r>
              <a:rPr lang="en-GB" sz="2000" b="1" dirty="0" smtClean="0">
                <a:solidFill>
                  <a:srgbClr val="C00000"/>
                </a:solidFill>
              </a:rPr>
              <a:t>what is more measurable</a:t>
            </a:r>
            <a:r>
              <a:rPr lang="en-GB" sz="1600" dirty="0" smtClean="0"/>
              <a:t>: types of TT hardware + diffusion (&gt; extent of indigenous tech development) rather than less tangible health or environmental benefits etc.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1600" dirty="0" smtClean="0"/>
              <a:t>More attention to </a:t>
            </a:r>
            <a:r>
              <a:rPr lang="en-GB" sz="2000" b="1" dirty="0" smtClean="0">
                <a:solidFill>
                  <a:srgbClr val="C00000"/>
                </a:solidFill>
              </a:rPr>
              <a:t>direct benefits </a:t>
            </a:r>
            <a:r>
              <a:rPr lang="en-GB" sz="1600" dirty="0" smtClean="0"/>
              <a:t>(jobs </a:t>
            </a:r>
            <a:r>
              <a:rPr lang="en-GB" sz="1600" dirty="0" err="1" smtClean="0"/>
              <a:t>etc</a:t>
            </a:r>
            <a:r>
              <a:rPr lang="en-GB" sz="1600" dirty="0" smtClean="0"/>
              <a:t>) </a:t>
            </a:r>
            <a:r>
              <a:rPr lang="en-GB" sz="2000" b="1" dirty="0" smtClean="0">
                <a:solidFill>
                  <a:srgbClr val="C00000"/>
                </a:solidFill>
              </a:rPr>
              <a:t>&gt;</a:t>
            </a:r>
            <a:r>
              <a:rPr lang="en-GB" sz="1600" dirty="0" smtClean="0">
                <a:solidFill>
                  <a:srgbClr val="C00000"/>
                </a:solidFill>
              </a:rPr>
              <a:t> </a:t>
            </a:r>
            <a:r>
              <a:rPr lang="en-GB" sz="2000" b="1" dirty="0" smtClean="0">
                <a:solidFill>
                  <a:srgbClr val="C00000"/>
                </a:solidFill>
              </a:rPr>
              <a:t>indirect benefits</a:t>
            </a:r>
            <a:r>
              <a:rPr lang="en-GB" sz="2000" dirty="0" smtClean="0">
                <a:solidFill>
                  <a:srgbClr val="C00000"/>
                </a:solidFill>
              </a:rPr>
              <a:t> </a:t>
            </a:r>
            <a:r>
              <a:rPr lang="en-GB" sz="1600" dirty="0" smtClean="0"/>
              <a:t>(knock-on effects in local economy from EE)</a:t>
            </a:r>
          </a:p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1600" dirty="0" smtClean="0"/>
              <a:t>Inevitably give a </a:t>
            </a:r>
            <a:r>
              <a:rPr lang="en-GB" sz="2000" b="1" dirty="0" smtClean="0">
                <a:solidFill>
                  <a:srgbClr val="C00000"/>
                </a:solidFill>
              </a:rPr>
              <a:t>snap-shot view </a:t>
            </a:r>
            <a:r>
              <a:rPr lang="en-GB" sz="1600" dirty="0" smtClean="0"/>
              <a:t>rather than a longer-term picture required to assess employment, health benefits etc.</a:t>
            </a:r>
          </a:p>
        </p:txBody>
      </p:sp>
      <p:sp>
        <p:nvSpPr>
          <p:cNvPr id="9" name="Rectangle 8"/>
          <p:cNvSpPr/>
          <p:nvPr/>
        </p:nvSpPr>
        <p:spPr>
          <a:xfrm>
            <a:off x="420005" y="6021288"/>
            <a:ext cx="8256451" cy="52322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sz="2000" dirty="0" smtClean="0">
                <a:solidFill>
                  <a:schemeClr val="bg1"/>
                </a:solidFill>
              </a:rPr>
              <a:t>Apart from individual case studies, all </a:t>
            </a:r>
            <a:r>
              <a:rPr lang="en-GB" sz="2800" b="1" dirty="0" smtClean="0">
                <a:solidFill>
                  <a:schemeClr val="bg1"/>
                </a:solidFill>
              </a:rPr>
              <a:t>ex-ante analysis</a:t>
            </a:r>
            <a:r>
              <a:rPr lang="en-GB" sz="2000" b="1" dirty="0" smtClean="0">
                <a:solidFill>
                  <a:schemeClr val="bg1"/>
                </a:solidFill>
              </a:rPr>
              <a:t> </a:t>
            </a:r>
            <a:r>
              <a:rPr lang="en-GB" sz="2000" dirty="0" smtClean="0">
                <a:solidFill>
                  <a:schemeClr val="bg1"/>
                </a:solidFill>
              </a:rPr>
              <a:t>of SD potential!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89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9632" y="1700808"/>
            <a:ext cx="2448272" cy="5760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GB" sz="2000" b="1" dirty="0" smtClean="0"/>
              <a:t>Reviewing PDDs </a:t>
            </a:r>
          </a:p>
          <a:p>
            <a:endParaRPr lang="en-GB" sz="2000" dirty="0" smtClean="0"/>
          </a:p>
          <a:p>
            <a:endParaRPr lang="en-GB" sz="2000" b="1" dirty="0" smtClean="0">
              <a:solidFill>
                <a:schemeClr val="tx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6016" y="1700808"/>
            <a:ext cx="3466728" cy="460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dirty="0" smtClean="0"/>
              <a:t>Understandable but limited</a:t>
            </a:r>
          </a:p>
          <a:p>
            <a:pPr marL="0" indent="0">
              <a:buNone/>
            </a:pPr>
            <a:endParaRPr lang="en-GB" sz="2000" dirty="0" smtClean="0"/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5" name="Right Arrow 4"/>
          <p:cNvSpPr/>
          <p:nvPr/>
        </p:nvSpPr>
        <p:spPr>
          <a:xfrm>
            <a:off x="3275856" y="1772816"/>
            <a:ext cx="1296144" cy="216024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1259632" y="2204864"/>
            <a:ext cx="70567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Text analysis features prominently (chronologically or randomly or comparing CDM with Gold Standard)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31640" y="4150821"/>
            <a:ext cx="799288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Reviewing PDDs and then asking project developers if claimed benefits were delivered (EB approach)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51520" y="5229200"/>
            <a:ext cx="341987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Multi criteria assessments</a:t>
            </a:r>
            <a:endParaRPr lang="en-GB" sz="2000" dirty="0" smtClean="0"/>
          </a:p>
        </p:txBody>
      </p:sp>
      <p:sp>
        <p:nvSpPr>
          <p:cNvPr id="14" name="Rectangle 13"/>
          <p:cNvSpPr/>
          <p:nvPr/>
        </p:nvSpPr>
        <p:spPr>
          <a:xfrm>
            <a:off x="4762872" y="5157192"/>
            <a:ext cx="438112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Speculative, resting on subjective assumptions, limited indicator range</a:t>
            </a:r>
            <a:endParaRPr lang="en-GB" sz="2000" b="1" dirty="0"/>
          </a:p>
        </p:txBody>
      </p:sp>
      <p:sp>
        <p:nvSpPr>
          <p:cNvPr id="16" name="Rectangle 15"/>
          <p:cNvSpPr/>
          <p:nvPr/>
        </p:nvSpPr>
        <p:spPr>
          <a:xfrm>
            <a:off x="1691680" y="-27384"/>
            <a:ext cx="5904656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endParaRPr lang="en-GB" sz="4000" b="1" dirty="0" smtClean="0">
              <a:solidFill>
                <a:schemeClr val="tx2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Different Methodologies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3275856" y="5301208"/>
            <a:ext cx="1296144" cy="216024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4798368" y="3451647"/>
            <a:ext cx="388843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 smtClean="0"/>
              <a:t>Improvement but not entirely reliable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3275856" y="3523655"/>
            <a:ext cx="1296144" cy="216024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79512" y="3451647"/>
            <a:ext cx="3563888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Follow up</a:t>
            </a:r>
            <a:r>
              <a:rPr kumimoji="0" lang="en-GB" sz="20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with developers</a:t>
            </a:r>
            <a:endParaRPr kumimoji="0" lang="en-GB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1331640" y="5949280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Assessing multiple-attributes  of sustainability, combined with regression analysis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619672" y="-27384"/>
            <a:ext cx="6048672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endParaRPr lang="en-GB" sz="4000" b="1" dirty="0" smtClean="0">
              <a:solidFill>
                <a:schemeClr val="tx2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Different Methodologies </a:t>
            </a:r>
            <a:r>
              <a:rPr lang="en-GB" sz="3200" b="1" dirty="0" smtClean="0">
                <a:solidFill>
                  <a:schemeClr val="bg1"/>
                </a:solidFill>
              </a:rPr>
              <a:t>(1)</a:t>
            </a:r>
            <a:endParaRPr lang="en-GB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091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1" descr="12818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5028322"/>
            <a:ext cx="2843809" cy="1829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9"/>
          <p:cNvSpPr/>
          <p:nvPr/>
        </p:nvSpPr>
        <p:spPr>
          <a:xfrm>
            <a:off x="1619672" y="-27384"/>
            <a:ext cx="6048672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endParaRPr lang="en-GB" sz="4000" b="1" dirty="0" smtClean="0">
              <a:solidFill>
                <a:schemeClr val="tx2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Different Methodologies </a:t>
            </a:r>
            <a:r>
              <a:rPr lang="en-GB" sz="3200" b="1" dirty="0" smtClean="0">
                <a:solidFill>
                  <a:schemeClr val="bg1"/>
                </a:solidFill>
              </a:rPr>
              <a:t>(2)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1691680" y="1700808"/>
            <a:ext cx="244827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Site Visits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777680" y="1772816"/>
            <a:ext cx="346672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Critical but costly</a:t>
            </a:r>
            <a:r>
              <a:rPr kumimoji="0" lang="en-GB" sz="80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and hard to do at scale</a:t>
            </a:r>
            <a:endParaRPr kumimoji="0" lang="en-GB" sz="80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3203848" y="1844824"/>
            <a:ext cx="1296144" cy="216024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1691680" y="2348880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In-depth analysis by researchers and interviews with host communities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691680" y="3429000"/>
            <a:ext cx="2448272" cy="5760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Qualitative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GB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Content Placeholder 3"/>
          <p:cNvSpPr txBox="1">
            <a:spLocks/>
          </p:cNvSpPr>
          <p:nvPr/>
        </p:nvSpPr>
        <p:spPr>
          <a:xfrm>
            <a:off x="4788024" y="3501008"/>
            <a:ext cx="3466728" cy="64807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GB" sz="8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Ex-post validation of PDD claims is still required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7" name="Right Arrow 16"/>
          <p:cNvSpPr/>
          <p:nvPr/>
        </p:nvSpPr>
        <p:spPr>
          <a:xfrm>
            <a:off x="3203848" y="3573016"/>
            <a:ext cx="1296144" cy="216024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/>
          <p:cNvSpPr/>
          <p:nvPr/>
        </p:nvSpPr>
        <p:spPr>
          <a:xfrm>
            <a:off x="1763688" y="4149080"/>
            <a:ext cx="69847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Interviews with keys actors from Executive Board members to DNA to community level</a:t>
            </a:r>
          </a:p>
        </p:txBody>
      </p:sp>
    </p:spTree>
    <p:extLst>
      <p:ext uri="{BB962C8B-B14F-4D97-AF65-F5344CB8AC3E}">
        <p14:creationId xmlns:p14="http://schemas.microsoft.com/office/powerpoint/2010/main" val="92130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699793" y="-27384"/>
            <a:ext cx="3384376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endParaRPr lang="en-GB" sz="4000" b="1" dirty="0" smtClean="0">
              <a:solidFill>
                <a:schemeClr val="tx2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Limitations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8208912" cy="4824536"/>
          </a:xfrm>
        </p:spPr>
        <p:txBody>
          <a:bodyPr>
            <a:noAutofit/>
          </a:bodyPr>
          <a:lstStyle/>
          <a:p>
            <a:r>
              <a:rPr lang="en-GB" sz="2000" dirty="0" smtClean="0"/>
              <a:t>Clear tension between </a:t>
            </a:r>
            <a:r>
              <a:rPr lang="en-GB" sz="2000" b="1" dirty="0" smtClean="0">
                <a:solidFill>
                  <a:schemeClr val="tx2"/>
                </a:solidFill>
              </a:rPr>
              <a:t>breadth</a:t>
            </a:r>
            <a:r>
              <a:rPr lang="en-GB" sz="2000" dirty="0" smtClean="0"/>
              <a:t> (searching through many PDDs) v </a:t>
            </a:r>
            <a:r>
              <a:rPr lang="en-GB" sz="2000" b="1" dirty="0" smtClean="0">
                <a:solidFill>
                  <a:schemeClr val="tx2"/>
                </a:solidFill>
              </a:rPr>
              <a:t>depth</a:t>
            </a:r>
            <a:r>
              <a:rPr lang="en-GB" sz="2000" dirty="0" smtClean="0"/>
              <a:t> (looking at actual projects &amp; talking to claimed beneficiaries)</a:t>
            </a:r>
          </a:p>
          <a:p>
            <a:endParaRPr lang="en-GB" sz="2000" dirty="0" smtClean="0"/>
          </a:p>
          <a:p>
            <a:r>
              <a:rPr lang="en-GB" sz="2000" dirty="0" smtClean="0"/>
              <a:t>Given what we know about how PDDs are sometimes produced &amp; the weak capacity and/or willingness at DNA level to check claims of SD benefits at validation stage…</a:t>
            </a:r>
          </a:p>
          <a:p>
            <a:pPr marL="720000" indent="0">
              <a:buNone/>
            </a:pPr>
            <a:r>
              <a:rPr lang="en-GB" sz="2000" b="1" dirty="0" smtClean="0">
                <a:solidFill>
                  <a:schemeClr val="tx2"/>
                </a:solidFill>
              </a:rPr>
              <a:t>…comparing across PDDs </a:t>
            </a:r>
            <a:r>
              <a:rPr lang="en-GB" sz="2000" dirty="0" smtClean="0"/>
              <a:t>or </a:t>
            </a:r>
            <a:r>
              <a:rPr lang="en-GB" sz="2000" b="1" dirty="0" smtClean="0">
                <a:solidFill>
                  <a:schemeClr val="tx2"/>
                </a:solidFill>
              </a:rPr>
              <a:t>asking developers </a:t>
            </a:r>
            <a:r>
              <a:rPr lang="en-GB" sz="2000" dirty="0" smtClean="0"/>
              <a:t>involved in them </a:t>
            </a:r>
            <a:r>
              <a:rPr lang="en-GB" sz="2000" b="1" dirty="0" smtClean="0">
                <a:solidFill>
                  <a:schemeClr val="tx2"/>
                </a:solidFill>
              </a:rPr>
              <a:t>ex-post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C00000"/>
                </a:solidFill>
              </a:rPr>
              <a:t>does not allow us to assess whether SD benefits are being delivered or not</a:t>
            </a:r>
          </a:p>
          <a:p>
            <a:endParaRPr lang="en-GB" sz="2000" dirty="0" smtClean="0"/>
          </a:p>
          <a:p>
            <a:r>
              <a:rPr lang="en-GB" sz="2000" dirty="0" smtClean="0"/>
              <a:t>Onus then falls on those managing projects or DOEs to prove this, as </a:t>
            </a:r>
            <a:r>
              <a:rPr lang="en-GB" sz="2000" b="1" i="1" dirty="0" smtClean="0">
                <a:solidFill>
                  <a:srgbClr val="C00000"/>
                </a:solidFill>
              </a:rPr>
              <a:t>neither EB, nor DNAs, nor civil society organisations have the responsibility or capacity to monitor delivery of SD benefits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428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59632" y="-27384"/>
            <a:ext cx="6768752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endParaRPr lang="en-GB" sz="4000" b="1" dirty="0" smtClean="0">
              <a:solidFill>
                <a:schemeClr val="tx2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Key findings in the literature </a:t>
            </a:r>
            <a:r>
              <a:rPr lang="en-GB" sz="3200" b="1" dirty="0" smtClean="0">
                <a:solidFill>
                  <a:schemeClr val="bg1"/>
                </a:solidFill>
              </a:rPr>
              <a:t>(1)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547664" y="2348880"/>
            <a:ext cx="6984776" cy="4176464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Capacity of DNA </a:t>
            </a:r>
            <a:r>
              <a:rPr lang="en-GB" sz="1800" dirty="0" smtClean="0"/>
              <a:t>(to screen for SD benefits)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Attractiveness of country </a:t>
            </a:r>
            <a:r>
              <a:rPr lang="en-GB" sz="1800" dirty="0" smtClean="0"/>
              <a:t>as investment location </a:t>
            </a:r>
            <a:r>
              <a:rPr lang="en-GB" sz="1800" dirty="0"/>
              <a:t>(whether </a:t>
            </a:r>
            <a:r>
              <a:rPr lang="en-GB" sz="1800" dirty="0" smtClean="0"/>
              <a:t>it can steer investors to priority areas ); Ability to use policy tools (tax/local producer requirements </a:t>
            </a:r>
            <a:r>
              <a:rPr lang="en-GB" sz="1800" dirty="0" err="1" smtClean="0"/>
              <a:t>etc</a:t>
            </a:r>
            <a:r>
              <a:rPr lang="en-GB" sz="1800" dirty="0" smtClean="0"/>
              <a:t>) to secure benefits (China)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How ‘hands-on’ the DNA is</a:t>
            </a:r>
            <a:r>
              <a:rPr lang="en-GB" sz="1800" dirty="0" smtClean="0"/>
              <a:t>: site visits (Peru) v check-list approaches  (most DNAs)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Coordination</a:t>
            </a:r>
            <a:r>
              <a:rPr lang="en-GB" sz="1800" dirty="0" smtClean="0"/>
              <a:t> with local development priorities 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Project type</a:t>
            </a:r>
            <a:r>
              <a:rPr lang="en-GB" sz="1800" dirty="0" smtClean="0"/>
              <a:t>: </a:t>
            </a:r>
            <a:r>
              <a:rPr lang="en-GB" sz="1800" b="1" i="1" dirty="0" smtClean="0"/>
              <a:t>Sector</a:t>
            </a:r>
            <a:r>
              <a:rPr lang="en-GB" sz="1800" dirty="0" smtClean="0"/>
              <a:t>: Methane </a:t>
            </a:r>
            <a:r>
              <a:rPr lang="en-GB" sz="1800" dirty="0"/>
              <a:t>projects showed higher potential SD benefits than </a:t>
            </a:r>
            <a:r>
              <a:rPr lang="en-GB" sz="1800" dirty="0" smtClean="0"/>
              <a:t>EE; </a:t>
            </a:r>
            <a:r>
              <a:rPr lang="en-GB" sz="1800" b="1" i="1" dirty="0" smtClean="0"/>
              <a:t>Scale</a:t>
            </a:r>
            <a:r>
              <a:rPr lang="en-GB" sz="1800" dirty="0" smtClean="0"/>
              <a:t>: smaller </a:t>
            </a:r>
            <a:r>
              <a:rPr lang="en-GB" sz="1800" dirty="0"/>
              <a:t>scale projects higher no. of SD benefits than large-scale projects (Olsen &amp; </a:t>
            </a:r>
            <a:r>
              <a:rPr lang="en-GB" sz="1800" dirty="0" err="1"/>
              <a:t>Fenhann</a:t>
            </a:r>
            <a:r>
              <a:rPr lang="en-GB" sz="1800" dirty="0"/>
              <a:t> 2008</a:t>
            </a:r>
            <a:r>
              <a:rPr lang="en-GB" sz="1800" dirty="0" smtClean="0"/>
              <a:t>)</a:t>
            </a:r>
          </a:p>
          <a:p>
            <a:pPr marL="0" indent="0"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1800" b="1" dirty="0" smtClean="0">
                <a:solidFill>
                  <a:schemeClr val="accent1"/>
                </a:solidFill>
              </a:rPr>
              <a:t>Social inequalities</a:t>
            </a:r>
            <a:r>
              <a:rPr lang="en-GB" sz="1800" dirty="0" smtClean="0"/>
              <a:t>: which social groups are represented in consultations, have access to the resources, revenues </a:t>
            </a:r>
            <a:r>
              <a:rPr lang="en-GB" sz="1800" dirty="0" err="1" smtClean="0"/>
              <a:t>etc</a:t>
            </a:r>
            <a:endParaRPr lang="en-GB" sz="1800" dirty="0" smtClean="0"/>
          </a:p>
        </p:txBody>
      </p:sp>
      <p:sp>
        <p:nvSpPr>
          <p:cNvPr id="7" name="Rectangle 6"/>
          <p:cNvSpPr/>
          <p:nvPr/>
        </p:nvSpPr>
        <p:spPr>
          <a:xfrm>
            <a:off x="323528" y="1700808"/>
            <a:ext cx="5616624" cy="369332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Ability to improve SD benefits depends on factors such as: </a:t>
            </a:r>
          </a:p>
        </p:txBody>
      </p:sp>
      <p:sp>
        <p:nvSpPr>
          <p:cNvPr id="8" name="Right Arrow 7"/>
          <p:cNvSpPr/>
          <p:nvPr/>
        </p:nvSpPr>
        <p:spPr>
          <a:xfrm>
            <a:off x="-108520" y="2348880"/>
            <a:ext cx="1656184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-108520" y="2780928"/>
            <a:ext cx="1656184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-108520" y="3717032"/>
            <a:ext cx="1656184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-108520" y="4365104"/>
            <a:ext cx="1656184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-108520" y="4797152"/>
            <a:ext cx="1656184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-108520" y="5733256"/>
            <a:ext cx="1656184" cy="360040"/>
          </a:xfrm>
          <a:prstGeom prst="rightArrow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ln>
                <a:solidFill>
                  <a:srgbClr val="FF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41294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-27384"/>
            <a:ext cx="6768752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endParaRPr lang="en-GB" sz="4000" b="1" dirty="0" smtClean="0">
              <a:solidFill>
                <a:schemeClr val="tx2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Key findings in the literature </a:t>
            </a:r>
            <a:r>
              <a:rPr lang="en-GB" sz="3200" b="1" dirty="0" smtClean="0">
                <a:solidFill>
                  <a:schemeClr val="bg1"/>
                </a:solidFill>
              </a:rPr>
              <a:t>(2)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491880" y="1556792"/>
            <a:ext cx="2088232" cy="4608512"/>
          </a:xfrm>
          <a:prstGeom prst="downArrow">
            <a:avLst/>
          </a:prstGeom>
          <a:solidFill>
            <a:srgbClr val="FF000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1043608" y="3573016"/>
            <a:ext cx="7920880" cy="8640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000" indent="0">
              <a:spcBef>
                <a:spcPts val="0"/>
              </a:spcBef>
              <a:buNone/>
            </a:pPr>
            <a:r>
              <a:rPr lang="en-GB" sz="2200" b="1" dirty="0" smtClean="0">
                <a:solidFill>
                  <a:srgbClr val="0070C0"/>
                </a:solidFill>
              </a:rPr>
              <a:t>Fall off the radar screen of most developers</a:t>
            </a:r>
            <a:endParaRPr lang="en-GB" sz="2200" dirty="0" smtClean="0">
              <a:solidFill>
                <a:srgbClr val="0070C0"/>
              </a:solidFill>
            </a:endParaRPr>
          </a:p>
          <a:p>
            <a:pPr marL="342000" indent="0">
              <a:spcBef>
                <a:spcPts val="0"/>
              </a:spcBef>
              <a:buNone/>
            </a:pPr>
            <a:r>
              <a:rPr lang="en-GB" sz="1600" dirty="0" smtClean="0"/>
              <a:t>Anticipated CER returns key driver which forces attention to low-hanging fruit projects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-540568" y="1700808"/>
            <a:ext cx="7920880" cy="792088"/>
          </a:xfrm>
        </p:spPr>
        <p:txBody>
          <a:bodyPr>
            <a:normAutofit fontScale="92500"/>
          </a:bodyPr>
          <a:lstStyle/>
          <a:p>
            <a:pPr marL="900000" indent="0">
              <a:spcBef>
                <a:spcPts val="0"/>
              </a:spcBef>
              <a:buNone/>
            </a:pPr>
            <a:r>
              <a:rPr lang="en-GB" sz="2400" b="1" dirty="0" smtClean="0">
                <a:solidFill>
                  <a:srgbClr val="0070C0"/>
                </a:solidFill>
              </a:rPr>
              <a:t>SD benefits are not measured, rewarded or monitored </a:t>
            </a:r>
          </a:p>
          <a:p>
            <a:pPr marL="900000" indent="0">
              <a:spcBef>
                <a:spcPts val="0"/>
              </a:spcBef>
              <a:buNone/>
            </a:pPr>
            <a:r>
              <a:rPr lang="en-GB" sz="1700" dirty="0" smtClean="0"/>
              <a:t>apart from through Gold Standard (even here uses a ‘tick-box’ methodology)</a:t>
            </a:r>
          </a:p>
          <a:p>
            <a:pPr indent="0">
              <a:spcBef>
                <a:spcPts val="0"/>
              </a:spcBef>
              <a:buNone/>
            </a:pPr>
            <a:endParaRPr lang="en-GB" sz="1800" dirty="0" smtClean="0"/>
          </a:p>
          <a:p>
            <a:pPr indent="0">
              <a:spcBef>
                <a:spcPts val="0"/>
              </a:spcBef>
              <a:buNone/>
            </a:pPr>
            <a:endParaRPr lang="en-GB" sz="1800" dirty="0"/>
          </a:p>
          <a:p>
            <a:pPr indent="0">
              <a:spcBef>
                <a:spcPts val="0"/>
              </a:spcBef>
              <a:buNone/>
            </a:pPr>
            <a:endParaRPr lang="en-GB" sz="1800" dirty="0"/>
          </a:p>
          <a:p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755576" y="5733256"/>
            <a:ext cx="7632848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spcAft>
                <a:spcPts val="1000"/>
              </a:spcAft>
            </a:pPr>
            <a:r>
              <a:rPr lang="en-GB" sz="2200" dirty="0" smtClean="0"/>
              <a:t>If more benefits are being achieved, without ex-post verification…</a:t>
            </a:r>
            <a:endParaRPr lang="en-GB" sz="2200" b="1" dirty="0">
              <a:solidFill>
                <a:srgbClr val="FF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195736" y="4365104"/>
            <a:ext cx="6624736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200" b="1" dirty="0" smtClean="0">
                <a:solidFill>
                  <a:srgbClr val="0070C0"/>
                </a:solidFill>
              </a:rPr>
              <a:t>Greater interest where NGOs and donors are involved </a:t>
            </a:r>
          </a:p>
          <a:p>
            <a:r>
              <a:rPr lang="en-GB" sz="1600" dirty="0" smtClean="0"/>
              <a:t>since this SD benefits are often a primary motivation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67544" y="2492896"/>
            <a:ext cx="8424936" cy="9361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60000" indent="0">
              <a:spcBef>
                <a:spcPts val="0"/>
              </a:spcBef>
              <a:buNone/>
            </a:pPr>
            <a:r>
              <a:rPr lang="en-GB" sz="2300" b="1" dirty="0" smtClean="0">
                <a:solidFill>
                  <a:srgbClr val="0070C0"/>
                </a:solidFill>
              </a:rPr>
              <a:t>Big discrepancies between design &amp; implementation</a:t>
            </a:r>
            <a:endParaRPr lang="en-GB" sz="2300" dirty="0" smtClean="0">
              <a:solidFill>
                <a:srgbClr val="0070C0"/>
              </a:solidFill>
            </a:endParaRPr>
          </a:p>
          <a:p>
            <a:pPr marL="360000" indent="0">
              <a:spcBef>
                <a:spcPts val="0"/>
              </a:spcBef>
              <a:buNone/>
            </a:pPr>
            <a:r>
              <a:rPr lang="en-GB" sz="1600" dirty="0" smtClean="0"/>
              <a:t>Only 10% of project activities were reported to have the same benefits as those reported prior to implementation (CDM EB 2011)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203848" y="6165304"/>
            <a:ext cx="2748573" cy="430887"/>
          </a:xfrm>
          <a:prstGeom prst="rect">
            <a:avLst/>
          </a:prstGeom>
          <a:solidFill>
            <a:srgbClr val="FF0000"/>
          </a:solidFill>
        </p:spPr>
        <p:txBody>
          <a:bodyPr wrap="none">
            <a:spAutoFit/>
          </a:bodyPr>
          <a:lstStyle/>
          <a:p>
            <a:r>
              <a:rPr lang="en-GB" sz="2200" b="1" dirty="0" smtClean="0">
                <a:solidFill>
                  <a:schemeClr val="bg1"/>
                </a:solidFill>
              </a:rPr>
              <a:t>how would we know?</a:t>
            </a:r>
            <a:endParaRPr lang="en-GB" sz="2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8125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259632" y="-27384"/>
            <a:ext cx="6768752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endParaRPr lang="en-GB" sz="4000" b="1" dirty="0" smtClean="0">
              <a:solidFill>
                <a:schemeClr val="tx2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Some Proposed Solutions…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07504" y="5577880"/>
            <a:ext cx="8964488" cy="947464"/>
          </a:xfrm>
        </p:spPr>
        <p:txBody>
          <a:bodyPr>
            <a:normAutofit/>
          </a:bodyPr>
          <a:lstStyle/>
          <a:p>
            <a:pPr indent="0">
              <a:buNone/>
            </a:pPr>
            <a:r>
              <a:rPr lang="en-GB" sz="1800" dirty="0" smtClean="0"/>
              <a:t>Option 2 of </a:t>
            </a:r>
            <a:r>
              <a:rPr lang="en-GB" sz="1800" i="1" dirty="0" smtClean="0">
                <a:solidFill>
                  <a:srgbClr val="0070C0"/>
                </a:solidFill>
              </a:rPr>
              <a:t>Concept Note on Highlighting Sustainable Development Co-Benefits  </a:t>
            </a:r>
            <a:r>
              <a:rPr lang="en-GB" sz="1800" dirty="0" smtClean="0"/>
              <a:t>which calls for initial declaration, voluntary updating, no validation or verification, no possibility of challenging this or of sanctions if benefits are not delivered.</a:t>
            </a:r>
            <a:endParaRPr lang="en-GB" sz="1800" dirty="0"/>
          </a:p>
        </p:txBody>
      </p:sp>
      <p:grpSp>
        <p:nvGrpSpPr>
          <p:cNvPr id="7" name="Group 6"/>
          <p:cNvGrpSpPr/>
          <p:nvPr/>
        </p:nvGrpSpPr>
        <p:grpSpPr>
          <a:xfrm>
            <a:off x="179512" y="1484784"/>
            <a:ext cx="4248472" cy="1440160"/>
            <a:chOff x="539552" y="2924944"/>
            <a:chExt cx="4248472" cy="1440160"/>
          </a:xfrm>
        </p:grpSpPr>
        <p:sp>
          <p:nvSpPr>
            <p:cNvPr id="8" name="Rectangle 7"/>
            <p:cNvSpPr/>
            <p:nvPr/>
          </p:nvSpPr>
          <p:spPr>
            <a:xfrm>
              <a:off x="648072" y="2996952"/>
              <a:ext cx="4139952" cy="135421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200" b="1" dirty="0" smtClean="0">
                  <a:solidFill>
                    <a:schemeClr val="accent1"/>
                  </a:solidFill>
                </a:rPr>
                <a:t>Positive points </a:t>
              </a:r>
              <a:r>
                <a:rPr lang="en-GB" sz="1600" dirty="0" smtClean="0"/>
                <a:t>system to reward range of SD benefits (with some floors) or </a:t>
              </a:r>
            </a:p>
            <a:p>
              <a:r>
                <a:rPr lang="en-GB" sz="2200" b="1" dirty="0" smtClean="0">
                  <a:solidFill>
                    <a:schemeClr val="accent1"/>
                  </a:solidFill>
                </a:rPr>
                <a:t>withhold fixed % of CERs</a:t>
              </a:r>
              <a:r>
                <a:rPr lang="en-GB" sz="2800" b="1" dirty="0" smtClean="0">
                  <a:solidFill>
                    <a:schemeClr val="accent1"/>
                  </a:solidFill>
                </a:rPr>
                <a:t> </a:t>
              </a:r>
              <a:r>
                <a:rPr lang="en-GB" sz="1600" dirty="0" smtClean="0"/>
                <a:t>where clear failure to demonstrate they have been achieved</a:t>
              </a:r>
              <a:endParaRPr lang="en-GB" dirty="0" smtClean="0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39552" y="2924944"/>
              <a:ext cx="0" cy="144016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6624737" y="3667671"/>
            <a:ext cx="2483767" cy="769441"/>
            <a:chOff x="5292080" y="4365104"/>
            <a:chExt cx="2483767" cy="769441"/>
          </a:xfrm>
        </p:grpSpPr>
        <p:sp>
          <p:nvSpPr>
            <p:cNvPr id="11" name="Rectangle 10"/>
            <p:cNvSpPr/>
            <p:nvPr/>
          </p:nvSpPr>
          <p:spPr>
            <a:xfrm>
              <a:off x="5364088" y="4365104"/>
              <a:ext cx="2411759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200" b="1" dirty="0" smtClean="0">
                  <a:solidFill>
                    <a:schemeClr val="accent1"/>
                  </a:solidFill>
                </a:rPr>
                <a:t>Consultations</a:t>
              </a:r>
              <a:r>
                <a:rPr lang="en-GB" sz="2800" dirty="0" smtClean="0"/>
                <a:t> </a:t>
              </a:r>
              <a:r>
                <a:rPr lang="en-GB" sz="1600" dirty="0" smtClean="0"/>
                <a:t>with hosts before CERs released</a:t>
              </a:r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5292080" y="4365104"/>
              <a:ext cx="0" cy="72008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12"/>
          <p:cNvGrpSpPr/>
          <p:nvPr/>
        </p:nvGrpSpPr>
        <p:grpSpPr>
          <a:xfrm>
            <a:off x="323528" y="3140968"/>
            <a:ext cx="4104456" cy="864096"/>
            <a:chOff x="107504" y="1556792"/>
            <a:chExt cx="4104456" cy="864096"/>
          </a:xfrm>
        </p:grpSpPr>
        <p:sp>
          <p:nvSpPr>
            <p:cNvPr id="14" name="Rectangle 13"/>
            <p:cNvSpPr/>
            <p:nvPr/>
          </p:nvSpPr>
          <p:spPr>
            <a:xfrm>
              <a:off x="179512" y="1556792"/>
              <a:ext cx="4032448" cy="86177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 smtClean="0"/>
                <a:t>Common </a:t>
              </a:r>
              <a:r>
                <a:rPr lang="en-GB" sz="2200" b="1" dirty="0" smtClean="0">
                  <a:solidFill>
                    <a:schemeClr val="accent1"/>
                  </a:solidFill>
                </a:rPr>
                <a:t>global checklists </a:t>
              </a:r>
              <a:r>
                <a:rPr lang="en-GB" sz="1600" dirty="0" smtClean="0"/>
                <a:t>or minimal SD </a:t>
              </a:r>
              <a:r>
                <a:rPr lang="en-GB" sz="2200" b="1" dirty="0" smtClean="0">
                  <a:solidFill>
                    <a:schemeClr val="accent1"/>
                  </a:solidFill>
                </a:rPr>
                <a:t>standards</a:t>
              </a:r>
              <a:r>
                <a:rPr lang="en-GB" sz="2800" b="1" dirty="0" smtClean="0">
                  <a:solidFill>
                    <a:schemeClr val="tx2"/>
                  </a:solidFill>
                </a:rPr>
                <a:t> </a:t>
              </a:r>
              <a:r>
                <a:rPr lang="en-GB" sz="1600" dirty="0" smtClean="0"/>
                <a:t>and</a:t>
              </a:r>
              <a:r>
                <a:rPr lang="en-GB" sz="1600" dirty="0" smtClean="0">
                  <a:solidFill>
                    <a:schemeClr val="accent6">
                      <a:lumMod val="75000"/>
                    </a:schemeClr>
                  </a:solidFill>
                </a:rPr>
                <a:t> </a:t>
              </a:r>
              <a:r>
                <a:rPr lang="en-GB" sz="2200" b="1" dirty="0" smtClean="0">
                  <a:solidFill>
                    <a:schemeClr val="accent1"/>
                  </a:solidFill>
                </a:rPr>
                <a:t>benchmarks</a:t>
              </a:r>
            </a:p>
          </p:txBody>
        </p:sp>
        <p:cxnSp>
          <p:nvCxnSpPr>
            <p:cNvPr id="15" name="Straight Connector 14"/>
            <p:cNvCxnSpPr/>
            <p:nvPr/>
          </p:nvCxnSpPr>
          <p:spPr>
            <a:xfrm>
              <a:off x="107504" y="1556792"/>
              <a:ext cx="0" cy="864096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 15"/>
          <p:cNvGrpSpPr/>
          <p:nvPr/>
        </p:nvGrpSpPr>
        <p:grpSpPr>
          <a:xfrm>
            <a:off x="4608512" y="1556792"/>
            <a:ext cx="4644008" cy="1041504"/>
            <a:chOff x="4499992" y="1556792"/>
            <a:chExt cx="4644008" cy="1041504"/>
          </a:xfrm>
        </p:grpSpPr>
        <p:sp>
          <p:nvSpPr>
            <p:cNvPr id="17" name="Rectangle 16"/>
            <p:cNvSpPr/>
            <p:nvPr/>
          </p:nvSpPr>
          <p:spPr>
            <a:xfrm>
              <a:off x="4572000" y="1628800"/>
              <a:ext cx="4572000" cy="969496"/>
            </a:xfrm>
            <a:prstGeom prst="rect">
              <a:avLst/>
            </a:prstGeom>
          </p:spPr>
          <p:txBody>
            <a:bodyPr>
              <a:spAutoFit/>
            </a:bodyPr>
            <a:lstStyle/>
            <a:p>
              <a:r>
                <a:rPr lang="en-GB" sz="2200" b="1" dirty="0" smtClean="0">
                  <a:solidFill>
                    <a:schemeClr val="accent1"/>
                  </a:solidFill>
                </a:rPr>
                <a:t>Exclude projects</a:t>
              </a:r>
              <a:r>
                <a:rPr lang="en-GB" sz="2500" b="1" dirty="0" smtClean="0">
                  <a:solidFill>
                    <a:schemeClr val="accent1"/>
                  </a:solidFill>
                </a:rPr>
                <a:t> </a:t>
              </a:r>
              <a:r>
                <a:rPr lang="en-GB" sz="1600" dirty="0" smtClean="0"/>
                <a:t>that bring few SD benefits (industrial gas projects/large </a:t>
              </a:r>
              <a:r>
                <a:rPr lang="en-GB" sz="1600" dirty="0" err="1" smtClean="0"/>
                <a:t>hyrdo</a:t>
              </a:r>
              <a:r>
                <a:rPr lang="en-GB" sz="1600" dirty="0" smtClean="0"/>
                <a:t>) or which cause harm</a:t>
              </a:r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4499992" y="1556792"/>
              <a:ext cx="0" cy="100811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/>
          <p:cNvGrpSpPr/>
          <p:nvPr/>
        </p:nvGrpSpPr>
        <p:grpSpPr>
          <a:xfrm>
            <a:off x="4067944" y="3667671"/>
            <a:ext cx="2520280" cy="769441"/>
            <a:chOff x="1043608" y="4581128"/>
            <a:chExt cx="2520280" cy="769441"/>
          </a:xfrm>
        </p:grpSpPr>
        <p:sp>
          <p:nvSpPr>
            <p:cNvPr id="20" name="Rectangle 19"/>
            <p:cNvSpPr/>
            <p:nvPr/>
          </p:nvSpPr>
          <p:spPr>
            <a:xfrm>
              <a:off x="1115617" y="4581128"/>
              <a:ext cx="244827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1600" dirty="0" smtClean="0"/>
                <a:t>On-going</a:t>
              </a:r>
              <a:r>
                <a:rPr lang="en-GB" sz="1400" dirty="0" smtClean="0"/>
                <a:t> </a:t>
              </a:r>
              <a:r>
                <a:rPr lang="en-GB" sz="2200" b="1" dirty="0" smtClean="0">
                  <a:solidFill>
                    <a:schemeClr val="accent1"/>
                  </a:solidFill>
                </a:rPr>
                <a:t>monitoring</a:t>
              </a:r>
              <a:r>
                <a:rPr lang="en-GB" sz="2800" dirty="0" smtClean="0"/>
                <a:t> </a:t>
              </a:r>
              <a:r>
                <a:rPr lang="en-GB" sz="1600" dirty="0" smtClean="0"/>
                <a:t>of projects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1043608" y="4581128"/>
              <a:ext cx="0" cy="720080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/>
          <p:cNvGrpSpPr/>
          <p:nvPr/>
        </p:nvGrpSpPr>
        <p:grpSpPr>
          <a:xfrm>
            <a:off x="5148064" y="2708920"/>
            <a:ext cx="4104456" cy="677108"/>
            <a:chOff x="4644008" y="4365104"/>
            <a:chExt cx="4104456" cy="677108"/>
          </a:xfrm>
        </p:grpSpPr>
        <p:sp>
          <p:nvSpPr>
            <p:cNvPr id="23" name="Rectangle 22"/>
            <p:cNvSpPr/>
            <p:nvPr/>
          </p:nvSpPr>
          <p:spPr>
            <a:xfrm>
              <a:off x="4716016" y="4365104"/>
              <a:ext cx="4032448" cy="67710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GB" sz="2200" b="1" dirty="0" smtClean="0">
                  <a:solidFill>
                    <a:schemeClr val="accent1"/>
                  </a:solidFill>
                </a:rPr>
                <a:t>Build DNA capacity </a:t>
              </a:r>
              <a:r>
                <a:rPr lang="en-GB" sz="1600" dirty="0" smtClean="0"/>
                <a:t>to screen more effectively in the first place when approving</a:t>
              </a:r>
              <a:endParaRPr lang="en-GB" dirty="0" smtClean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4644008" y="4365104"/>
              <a:ext cx="0" cy="648072"/>
            </a:xfrm>
            <a:prstGeom prst="line">
              <a:avLst/>
            </a:prstGeom>
            <a:ln w="508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Rectangle 24"/>
          <p:cNvSpPr/>
          <p:nvPr/>
        </p:nvSpPr>
        <p:spPr>
          <a:xfrm>
            <a:off x="539552" y="5086345"/>
            <a:ext cx="6264696" cy="430887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indent="0">
              <a:buNone/>
            </a:pPr>
            <a:r>
              <a:rPr lang="en-GB" sz="2200" b="1" dirty="0" smtClean="0">
                <a:solidFill>
                  <a:schemeClr val="bg1"/>
                </a:solidFill>
              </a:rPr>
              <a:t>…but the Executive Board’s selection falls way short:</a:t>
            </a:r>
          </a:p>
        </p:txBody>
      </p:sp>
    </p:spTree>
    <p:extLst>
      <p:ext uri="{BB962C8B-B14F-4D97-AF65-F5344CB8AC3E}">
        <p14:creationId xmlns:p14="http://schemas.microsoft.com/office/powerpoint/2010/main" val="1503008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475656" y="1772816"/>
            <a:ext cx="2520280" cy="1008112"/>
          </a:xfrm>
          <a:prstGeom prst="rect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Clear national clean development strategies</a:t>
            </a:r>
            <a:r>
              <a:rPr lang="en-GB" sz="1600" dirty="0" smtClean="0">
                <a:solidFill>
                  <a:schemeClr val="bg1"/>
                </a:solidFill>
              </a:rPr>
              <a:t>: priorities, preferred sectors and regions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475656" y="3068960"/>
            <a:ext cx="2520280" cy="1080120"/>
          </a:xfrm>
          <a:prstGeom prst="rect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Common guidance </a:t>
            </a:r>
            <a:r>
              <a:rPr lang="en-GB" sz="1600" dirty="0" smtClean="0">
                <a:solidFill>
                  <a:schemeClr val="bg1"/>
                </a:solidFill>
              </a:rPr>
              <a:t>on</a:t>
            </a:r>
            <a:r>
              <a:rPr lang="en-GB" sz="1600" b="1" dirty="0" smtClean="0">
                <a:solidFill>
                  <a:schemeClr val="bg1"/>
                </a:solidFill>
              </a:rPr>
              <a:t> </a:t>
            </a:r>
            <a:r>
              <a:rPr lang="en-GB" sz="1600" dirty="0" smtClean="0">
                <a:solidFill>
                  <a:schemeClr val="bg1"/>
                </a:solidFill>
              </a:rPr>
              <a:t> publicising and managing consultation processes (observers, facilitators)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1475656" y="4437112"/>
            <a:ext cx="2520280" cy="691659"/>
          </a:xfrm>
          <a:prstGeom prst="rect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Strengthened DNA capacity </a:t>
            </a:r>
            <a:r>
              <a:rPr lang="en-GB" sz="1600" dirty="0" smtClean="0">
                <a:solidFill>
                  <a:schemeClr val="bg1"/>
                </a:solidFill>
              </a:rPr>
              <a:t>to evaluate claimed benefits 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475656" y="5551149"/>
            <a:ext cx="2520280" cy="830179"/>
          </a:xfrm>
          <a:prstGeom prst="rect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b="1" dirty="0" smtClean="0">
                <a:solidFill>
                  <a:schemeClr val="bg1"/>
                </a:solidFill>
              </a:rPr>
              <a:t>On-going monitoring </a:t>
            </a:r>
            <a:r>
              <a:rPr lang="en-GB" sz="1600" dirty="0" smtClean="0">
                <a:solidFill>
                  <a:schemeClr val="bg1"/>
                </a:solidFill>
              </a:rPr>
              <a:t>and ex-post verification of SD by DOEs before CERs issued</a:t>
            </a:r>
            <a:endParaRPr lang="en-GB" sz="1600" dirty="0">
              <a:solidFill>
                <a:schemeClr val="bg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59632" y="-27384"/>
            <a:ext cx="6768752" cy="1323439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endParaRPr lang="en-GB" sz="4000" b="1" dirty="0" smtClean="0">
              <a:solidFill>
                <a:schemeClr val="tx2"/>
              </a:solidFill>
            </a:endParaRPr>
          </a:p>
          <a:p>
            <a:pPr algn="ctr"/>
            <a:r>
              <a:rPr lang="en-GB" sz="4000" b="1" dirty="0" smtClean="0">
                <a:solidFill>
                  <a:schemeClr val="bg1"/>
                </a:solidFill>
              </a:rPr>
              <a:t>An Alternative Process?</a:t>
            </a:r>
            <a:endParaRPr lang="en-GB" sz="4000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4932040" y="1844824"/>
            <a:ext cx="2909036" cy="4553026"/>
            <a:chOff x="5189377" y="1844824"/>
            <a:chExt cx="2909036" cy="4553026"/>
          </a:xfrm>
        </p:grpSpPr>
        <p:sp>
          <p:nvSpPr>
            <p:cNvPr id="3" name="Rounded Rectangle 2"/>
            <p:cNvSpPr/>
            <p:nvPr/>
          </p:nvSpPr>
          <p:spPr>
            <a:xfrm>
              <a:off x="5220072" y="1844824"/>
              <a:ext cx="2844316" cy="792088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 smtClean="0">
                  <a:solidFill>
                    <a:srgbClr val="FFFF00"/>
                  </a:solidFill>
                </a:rPr>
                <a:t>Design Stage</a:t>
              </a:r>
              <a:endParaRPr lang="en-GB" sz="2800" b="1" dirty="0">
                <a:solidFill>
                  <a:srgbClr val="FFFF00"/>
                </a:solidFill>
              </a:endParaRP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5220072" y="3140968"/>
              <a:ext cx="2781109" cy="83583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400" b="1" dirty="0" smtClean="0">
                  <a:solidFill>
                    <a:srgbClr val="FFFF00"/>
                  </a:solidFill>
                </a:rPr>
                <a:t>Consultation</a:t>
              </a:r>
              <a:r>
                <a:rPr lang="en-GB" sz="1400" b="1" dirty="0" smtClean="0">
                  <a:solidFill>
                    <a:srgbClr val="FFFF00"/>
                  </a:solidFill>
                </a:rPr>
                <a:t> </a:t>
              </a:r>
              <a:r>
                <a:rPr lang="en-GB" sz="2400" b="1" dirty="0" smtClean="0">
                  <a:solidFill>
                    <a:srgbClr val="FFFF00"/>
                  </a:solidFill>
                </a:rPr>
                <a:t>&amp; Participation</a:t>
              </a:r>
              <a:endParaRPr lang="en-GB" sz="2400" b="1" dirty="0">
                <a:solidFill>
                  <a:srgbClr val="FFFF00"/>
                </a:solidFill>
              </a:endParaRPr>
            </a:p>
          </p:txBody>
        </p:sp>
        <p:sp>
          <p:nvSpPr>
            <p:cNvPr id="11" name="Rounded Rectangle 10"/>
            <p:cNvSpPr/>
            <p:nvPr/>
          </p:nvSpPr>
          <p:spPr>
            <a:xfrm>
              <a:off x="5210663" y="4437112"/>
              <a:ext cx="2845829" cy="698620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 smtClean="0">
                  <a:solidFill>
                    <a:srgbClr val="FFFF00"/>
                  </a:solidFill>
                </a:rPr>
                <a:t>Approval</a:t>
              </a:r>
              <a:endParaRPr lang="en-GB" sz="2800" b="1" dirty="0">
                <a:solidFill>
                  <a:srgbClr val="FFFF00"/>
                </a:solidFill>
              </a:endParaRPr>
            </a:p>
          </p:txBody>
        </p:sp>
        <p:sp>
          <p:nvSpPr>
            <p:cNvPr id="14" name="Rounded Rectangle 13"/>
            <p:cNvSpPr/>
            <p:nvPr/>
          </p:nvSpPr>
          <p:spPr>
            <a:xfrm>
              <a:off x="5189377" y="5661248"/>
              <a:ext cx="2909036" cy="73660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800" b="1" dirty="0" smtClean="0">
                  <a:solidFill>
                    <a:srgbClr val="FFFF00"/>
                  </a:solidFill>
                </a:rPr>
                <a:t>Monitoring</a:t>
              </a:r>
              <a:endParaRPr lang="en-GB" sz="2800" b="1" dirty="0">
                <a:solidFill>
                  <a:srgbClr val="FFFF00"/>
                </a:solidFill>
              </a:endParaRPr>
            </a:p>
          </p:txBody>
        </p:sp>
        <p:sp>
          <p:nvSpPr>
            <p:cNvPr id="29" name="Down Arrow 28"/>
            <p:cNvSpPr/>
            <p:nvPr/>
          </p:nvSpPr>
          <p:spPr>
            <a:xfrm>
              <a:off x="6372200" y="2564904"/>
              <a:ext cx="576064" cy="648072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" name="Down Arrow 29"/>
            <p:cNvSpPr/>
            <p:nvPr/>
          </p:nvSpPr>
          <p:spPr>
            <a:xfrm>
              <a:off x="6372200" y="3861048"/>
              <a:ext cx="576064" cy="648072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Down Arrow 30"/>
            <p:cNvSpPr/>
            <p:nvPr/>
          </p:nvSpPr>
          <p:spPr>
            <a:xfrm>
              <a:off x="6372200" y="5085184"/>
              <a:ext cx="576064" cy="648072"/>
            </a:xfrm>
            <a:prstGeom prst="downArrow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6" name="Right Arrow 15"/>
          <p:cNvSpPr/>
          <p:nvPr/>
        </p:nvSpPr>
        <p:spPr>
          <a:xfrm>
            <a:off x="3995936" y="2060848"/>
            <a:ext cx="1224136" cy="432048"/>
          </a:xfrm>
          <a:prstGeom prst="rightArrow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ight Arrow 17"/>
          <p:cNvSpPr/>
          <p:nvPr/>
        </p:nvSpPr>
        <p:spPr>
          <a:xfrm>
            <a:off x="3995936" y="3356992"/>
            <a:ext cx="1224136" cy="432048"/>
          </a:xfrm>
          <a:prstGeom prst="rightArrow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ight Arrow 19"/>
          <p:cNvSpPr/>
          <p:nvPr/>
        </p:nvSpPr>
        <p:spPr>
          <a:xfrm>
            <a:off x="3995936" y="4581128"/>
            <a:ext cx="1224136" cy="432048"/>
          </a:xfrm>
          <a:prstGeom prst="rightArrow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Right Arrow 20"/>
          <p:cNvSpPr/>
          <p:nvPr/>
        </p:nvSpPr>
        <p:spPr>
          <a:xfrm>
            <a:off x="3995936" y="5805264"/>
            <a:ext cx="1224136" cy="432048"/>
          </a:xfrm>
          <a:prstGeom prst="rightArrow">
            <a:avLst/>
          </a:prstGeom>
          <a:solidFill>
            <a:srgbClr val="FF5B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8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1248</Words>
  <Application>Microsoft Office PowerPoint</Application>
  <PresentationFormat>On-screen Show (4:3)</PresentationFormat>
  <Paragraphs>133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The CDM and Sustainable Development: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Sussex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CDM and Sustainable Development: What do we Know (and what do we not know)</dc:title>
  <dc:creator>Peter Newell</dc:creator>
  <cp:lastModifiedBy>Eva</cp:lastModifiedBy>
  <cp:revision>60</cp:revision>
  <dcterms:created xsi:type="dcterms:W3CDTF">2012-05-11T15:08:10Z</dcterms:created>
  <dcterms:modified xsi:type="dcterms:W3CDTF">2012-05-21T10:00:02Z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</Properties>
</file>