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1" r:id="rId3"/>
    <p:sldId id="274" r:id="rId4"/>
    <p:sldId id="275" r:id="rId5"/>
    <p:sldId id="277" r:id="rId6"/>
    <p:sldId id="273" r:id="rId7"/>
    <p:sldId id="276" r:id="rId8"/>
    <p:sldId id="278" r:id="rId9"/>
    <p:sldId id="272" r:id="rId10"/>
  </p:sldIdLst>
  <p:sldSz cx="9906000" cy="6858000" type="A4"/>
  <p:notesSz cx="6858000" cy="9144000"/>
  <p:defaultTextStyle>
    <a:defPPr>
      <a:defRPr lang="en-US"/>
    </a:defPPr>
    <a:lvl1pPr marL="0" algn="l" defTabSz="9665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269" algn="l" defTabSz="9665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538" algn="l" defTabSz="9665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807" algn="l" defTabSz="9665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076" algn="l" defTabSz="9665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346" algn="l" defTabSz="9665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616" algn="l" defTabSz="9665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2885" algn="l" defTabSz="9665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154" algn="l" defTabSz="9665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00"/>
    <a:srgbClr val="FF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3" autoAdjust="0"/>
    <p:restoredTop sz="96356" autoAdjust="0"/>
  </p:normalViewPr>
  <p:slideViewPr>
    <p:cSldViewPr showGuides="1">
      <p:cViewPr>
        <p:scale>
          <a:sx n="66" d="100"/>
          <a:sy n="66" d="100"/>
        </p:scale>
        <p:origin x="-1572" y="-210"/>
      </p:cViewPr>
      <p:guideLst>
        <p:guide orient="horz" pos="444"/>
        <p:guide orient="horz" pos="3974"/>
        <p:guide orient="horz" pos="1390"/>
        <p:guide orient="horz" pos="913"/>
        <p:guide pos="1032"/>
        <p:guide pos="684"/>
        <p:guide pos="58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6" d="100"/>
          <a:sy n="116" d="100"/>
        </p:scale>
        <p:origin x="-4648" y="-120"/>
      </p:cViewPr>
      <p:guideLst>
        <p:guide orient="horz" pos="27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2667000" y="275493"/>
            <a:ext cx="3733800" cy="463061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r>
              <a:rPr lang="en-US" dirty="0" smtClean="0"/>
              <a:t>Eindhoven December 12, 2011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943600" y="8685213"/>
            <a:ext cx="457200" cy="45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A247EA4F-1711-4D0F-8CC6-0EBBDBEEE34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Afbeelding 3" descr="logo_zondertag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9" y="251520"/>
            <a:ext cx="1584176" cy="5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5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8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2667000" y="275493"/>
            <a:ext cx="3733800" cy="463061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r>
              <a:rPr lang="en-US" smtClean="0"/>
              <a:t>Eindhoven December 12, 2011</a:t>
            </a:r>
            <a:endParaRPr lang="en-US" dirty="0"/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5"/>
          </p:nvPr>
        </p:nvSpPr>
        <p:spPr>
          <a:xfrm>
            <a:off x="5943600" y="8685213"/>
            <a:ext cx="457200" cy="45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A247EA4F-1711-4D0F-8CC6-0EBBDBEEE34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Afbeelding 8" descr="logo_zonder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9" y="251520"/>
            <a:ext cx="1584176" cy="5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234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171437" indent="-171437" algn="l" defTabSz="914331" rtl="0" eaLnBrk="1" latinLnBrk="0" hangingPunct="1">
      <a:buClr>
        <a:schemeClr val="bg2"/>
      </a:buClr>
      <a:buFont typeface="Arial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01" indent="-171437" algn="l" defTabSz="914331" rtl="0" eaLnBrk="1" latinLnBrk="0" hangingPunct="1">
      <a:buFont typeface="Lucida Grande"/>
      <a:buChar char="−"/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1085767" indent="-171437" algn="l" defTabSz="914331" rtl="0" eaLnBrk="1" latinLnBrk="0" hangingPunct="1">
      <a:buFont typeface="Lucida Grande"/>
      <a:buChar char="−"/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542932" indent="-171437" algn="l" defTabSz="914331" rtl="0" eaLnBrk="1" latinLnBrk="0" hangingPunct="1">
      <a:buFont typeface="Lucida Grande"/>
      <a:buChar char="−"/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2000098" indent="-171437" algn="l" defTabSz="914331" rtl="0" eaLnBrk="1" latinLnBrk="0" hangingPunct="1">
      <a:buFont typeface="Lucida Grande"/>
      <a:buChar char="−"/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582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1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beeld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62"/>
            <a:ext cx="9906000" cy="4643438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7221252" y="116632"/>
            <a:ext cx="2448272" cy="97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24948" y="1232757"/>
            <a:ext cx="6280380" cy="123555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5000"/>
              </a:lnSpc>
              <a:defRPr sz="36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1638301" y="2816932"/>
            <a:ext cx="4682852" cy="972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8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12" name="Afbeelding 11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5" y="407203"/>
            <a:ext cx="1980220" cy="645534"/>
          </a:xfrm>
          <a:prstGeom prst="rect">
            <a:avLst/>
          </a:prstGeom>
        </p:spPr>
      </p:pic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9889" y="3933826"/>
            <a:ext cx="2665040" cy="32326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nl-NL"/>
              <a:t>Plaatsnaam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39890" y="4221089"/>
            <a:ext cx="2665040" cy="3600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nl-NL" sz="1800"/>
              <a:t>Datum</a:t>
            </a:r>
            <a:endParaRPr lang="nl-NL"/>
          </a:p>
        </p:txBody>
      </p:sp>
      <p:sp>
        <p:nvSpPr>
          <p:cNvPr id="9" name="Tijdelijke aanduiding voor tekst 8"/>
          <p:cNvSpPr txBox="1">
            <a:spLocks/>
          </p:cNvSpPr>
          <p:nvPr userDrawn="1"/>
        </p:nvSpPr>
        <p:spPr>
          <a:xfrm>
            <a:off x="1639890" y="6345324"/>
            <a:ext cx="2665040" cy="3600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6661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Verdana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511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7146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bg1">
                    <a:lumMod val="85000"/>
                  </a:schemeClr>
                </a:solidFill>
              </a:rPr>
              <a:t>www.ecn.nl</a:t>
            </a:r>
          </a:p>
        </p:txBody>
      </p:sp>
    </p:spTree>
    <p:extLst>
      <p:ext uri="{BB962C8B-B14F-4D97-AF65-F5344CB8AC3E}">
        <p14:creationId xmlns:p14="http://schemas.microsoft.com/office/powerpoint/2010/main" val="89225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eld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535"/>
            <a:ext cx="9906000" cy="4643438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7221252" y="116632"/>
            <a:ext cx="2448272" cy="97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24948" y="1232757"/>
            <a:ext cx="6280380" cy="123555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5000"/>
              </a:lnSpc>
              <a:defRPr sz="36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1638301" y="2816932"/>
            <a:ext cx="4682852" cy="972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8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13" name="Afbeelding 12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5" y="407203"/>
            <a:ext cx="1980220" cy="645534"/>
          </a:xfrm>
          <a:prstGeom prst="rect">
            <a:avLst/>
          </a:prstGeom>
        </p:spPr>
      </p:pic>
      <p:sp>
        <p:nvSpPr>
          <p:cNvPr id="16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9889" y="3933826"/>
            <a:ext cx="2665040" cy="32326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nl-NL"/>
              <a:t>Plaatsnaam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39890" y="4221089"/>
            <a:ext cx="2665040" cy="3600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nl-NL" sz="1800"/>
              <a:t>Datum</a:t>
            </a:r>
            <a:endParaRPr lang="nl-NL"/>
          </a:p>
        </p:txBody>
      </p:sp>
      <p:sp>
        <p:nvSpPr>
          <p:cNvPr id="9" name="Tijdelijke aanduiding voor tekst 8"/>
          <p:cNvSpPr txBox="1">
            <a:spLocks/>
          </p:cNvSpPr>
          <p:nvPr userDrawn="1"/>
        </p:nvSpPr>
        <p:spPr>
          <a:xfrm>
            <a:off x="1639890" y="6345324"/>
            <a:ext cx="2665040" cy="3600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6661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Verdana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511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7146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bg1">
                    <a:lumMod val="85000"/>
                  </a:schemeClr>
                </a:solidFill>
              </a:rPr>
              <a:t>www.ecn.nl</a:t>
            </a:r>
          </a:p>
        </p:txBody>
      </p:sp>
    </p:spTree>
    <p:extLst>
      <p:ext uri="{BB962C8B-B14F-4D97-AF65-F5344CB8AC3E}">
        <p14:creationId xmlns:p14="http://schemas.microsoft.com/office/powerpoint/2010/main" val="123526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eld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8837"/>
            <a:ext cx="9906000" cy="4643438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7221252" y="116632"/>
            <a:ext cx="2448272" cy="97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24948" y="1232757"/>
            <a:ext cx="6280380" cy="123555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5000"/>
              </a:lnSpc>
              <a:defRPr sz="36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1638301" y="2816932"/>
            <a:ext cx="4682852" cy="972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8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13" name="Afbeelding 12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5" y="407203"/>
            <a:ext cx="1980220" cy="645534"/>
          </a:xfrm>
          <a:prstGeom prst="rect">
            <a:avLst/>
          </a:prstGeom>
        </p:spPr>
      </p:pic>
      <p:sp>
        <p:nvSpPr>
          <p:cNvPr id="16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9889" y="3933826"/>
            <a:ext cx="2665040" cy="32326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nl-NL"/>
              <a:t>Plaatsnaam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39890" y="4221089"/>
            <a:ext cx="2665040" cy="3600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nl-NL" sz="1800"/>
              <a:t>Datum</a:t>
            </a:r>
            <a:endParaRPr lang="nl-NL"/>
          </a:p>
        </p:txBody>
      </p:sp>
      <p:sp>
        <p:nvSpPr>
          <p:cNvPr id="9" name="Tijdelijke aanduiding voor tekst 8"/>
          <p:cNvSpPr txBox="1">
            <a:spLocks/>
          </p:cNvSpPr>
          <p:nvPr userDrawn="1"/>
        </p:nvSpPr>
        <p:spPr>
          <a:xfrm>
            <a:off x="1639890" y="6345324"/>
            <a:ext cx="2665040" cy="3600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6661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Verdana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511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7146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bg1"/>
                </a:solidFill>
              </a:rPr>
              <a:t>www.ecn.nl</a:t>
            </a:r>
          </a:p>
        </p:txBody>
      </p:sp>
    </p:spTree>
    <p:extLst>
      <p:ext uri="{BB962C8B-B14F-4D97-AF65-F5344CB8AC3E}">
        <p14:creationId xmlns:p14="http://schemas.microsoft.com/office/powerpoint/2010/main" val="123526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eld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855"/>
            <a:ext cx="9906000" cy="4643438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7221252" y="116632"/>
            <a:ext cx="2448272" cy="97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4948" y="1232757"/>
            <a:ext cx="6280380" cy="123555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5000"/>
              </a:lnSpc>
              <a:defRPr sz="36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38301" y="2816932"/>
            <a:ext cx="4682852" cy="972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8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9" name="Afbeelding 8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5" y="407203"/>
            <a:ext cx="1980220" cy="645534"/>
          </a:xfrm>
          <a:prstGeom prst="rect">
            <a:avLst/>
          </a:prstGeom>
        </p:spPr>
      </p:pic>
      <p:sp>
        <p:nvSpPr>
          <p:cNvPr id="11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9889" y="3933826"/>
            <a:ext cx="2665040" cy="32326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nl-NL"/>
              <a:t>Plaatsnaam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39890" y="4221089"/>
            <a:ext cx="2665040" cy="3600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nl-NL" sz="1800"/>
              <a:t>Datum</a:t>
            </a:r>
            <a:endParaRPr lang="nl-NL"/>
          </a:p>
        </p:txBody>
      </p:sp>
      <p:sp>
        <p:nvSpPr>
          <p:cNvPr id="10" name="Tijdelijke aanduiding voor tekst 8"/>
          <p:cNvSpPr txBox="1">
            <a:spLocks/>
          </p:cNvSpPr>
          <p:nvPr userDrawn="1"/>
        </p:nvSpPr>
        <p:spPr>
          <a:xfrm>
            <a:off x="1639890" y="6345324"/>
            <a:ext cx="2665040" cy="3600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6661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Verdana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511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7146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bg1">
                    <a:lumMod val="85000"/>
                  </a:schemeClr>
                </a:solidFill>
              </a:rPr>
              <a:t>www.ecn.nl</a:t>
            </a:r>
          </a:p>
        </p:txBody>
      </p:sp>
    </p:spTree>
    <p:extLst>
      <p:ext uri="{BB962C8B-B14F-4D97-AF65-F5344CB8AC3E}">
        <p14:creationId xmlns:p14="http://schemas.microsoft.com/office/powerpoint/2010/main" val="123526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ivi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62"/>
            <a:ext cx="9906000" cy="464343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1624948" y="1393422"/>
            <a:ext cx="5920340" cy="18618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36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3301" y="252001"/>
            <a:ext cx="6066000" cy="118758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5000"/>
              </a:lnSpc>
              <a:defRPr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1083601" y="1881188"/>
            <a:ext cx="8207375" cy="44275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1085850" y="1609200"/>
            <a:ext cx="820578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79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3301" y="252001"/>
            <a:ext cx="6066000" cy="118758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1083600" y="1881188"/>
            <a:ext cx="3960000" cy="44275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5331639" y="1881188"/>
            <a:ext cx="3960000" cy="4427537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085850" y="1609200"/>
            <a:ext cx="820578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78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/>
          <p:cNvSpPr>
            <a:spLocks noGrp="1"/>
          </p:cNvSpPr>
          <p:nvPr>
            <p:ph type="pic" sz="quarter" idx="14" hasCustomPrompt="1"/>
          </p:nvPr>
        </p:nvSpPr>
        <p:spPr>
          <a:xfrm>
            <a:off x="-51569" y="1"/>
            <a:ext cx="9957570" cy="695739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Hier een afbeelding invoegen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5"/>
          </p:nvPr>
        </p:nvSpPr>
        <p:spPr>
          <a:xfrm>
            <a:off x="1081038" y="4905275"/>
            <a:ext cx="5040000" cy="1403450"/>
          </a:xfrm>
          <a:blipFill dpi="0" rotWithShape="1">
            <a:blip r:embed="rId2"/>
            <a:srcRect/>
            <a:stretch>
              <a:fillRect/>
            </a:stretch>
          </a:blipFill>
          <a:ln w="76200" cap="sq">
            <a:noFill/>
            <a:prstDash val="solid"/>
          </a:ln>
        </p:spPr>
        <p:txBody>
          <a:bodyPr lIns="179986" rIns="71995" anchor="ctr" anchorCtr="0"/>
          <a:lstStyle>
            <a:lvl1pPr marL="0" indent="0">
              <a:lnSpc>
                <a:spcPct val="110000"/>
              </a:lnSpc>
              <a:spcAft>
                <a:spcPts val="0"/>
              </a:spcAft>
              <a:buFontTx/>
              <a:buNone/>
              <a:defRPr sz="2100">
                <a:ln>
                  <a:noFill/>
                </a:ln>
                <a:latin typeface="Georgia" pitchFamily="18" charset="0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033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ph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1085850" y="3068961"/>
            <a:ext cx="8205789" cy="3601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="1"/>
            </a:lvl1pPr>
            <a:lvl2pPr marL="271442" indent="0">
              <a:buNone/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2"/>
          </p:nvPr>
        </p:nvSpPr>
        <p:spPr>
          <a:xfrm>
            <a:off x="1085850" y="4545125"/>
            <a:ext cx="8205789" cy="1763602"/>
          </a:xfrm>
        </p:spPr>
        <p:txBody>
          <a:bodyPr/>
          <a:lstStyle>
            <a:lvl1pPr marL="0" indent="0">
              <a:lnSpc>
                <a:spcPct val="105000"/>
              </a:lnSpc>
              <a:buFontTx/>
              <a:buNone/>
              <a:defRPr sz="1200" b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1085850" y="1609200"/>
            <a:ext cx="820578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9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1083600" y="252000"/>
            <a:ext cx="6065644" cy="11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idx="1"/>
          </p:nvPr>
        </p:nvSpPr>
        <p:spPr>
          <a:xfrm>
            <a:off x="1083600" y="1882800"/>
            <a:ext cx="8208000" cy="4428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4"/>
          </p:nvPr>
        </p:nvSpPr>
        <p:spPr>
          <a:xfrm>
            <a:off x="8769424" y="6356352"/>
            <a:ext cx="52221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B008CD-0871-4BAA-AB4D-4B60B7A522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Afbeelding 11" descr="logo_zondertaglin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05" y="531747"/>
            <a:ext cx="154622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2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650" r:id="rId6"/>
    <p:sldLayoutId id="2147483658" r:id="rId7"/>
    <p:sldLayoutId id="2147483657" r:id="rId8"/>
    <p:sldLayoutId id="214748365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66538" rtl="0" eaLnBrk="1" latinLnBrk="0" hangingPunct="1">
        <a:lnSpc>
          <a:spcPct val="105000"/>
        </a:lnSpc>
        <a:spcBef>
          <a:spcPct val="0"/>
        </a:spcBef>
        <a:buNone/>
        <a:defRPr sz="3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271443" indent="-271443" algn="l" defTabSz="966538" rtl="0" eaLnBrk="1" latinLnBrk="0" hangingPunct="1">
        <a:lnSpc>
          <a:spcPts val="2599"/>
        </a:lnSpc>
        <a:spcBef>
          <a:spcPts val="0"/>
        </a:spcBef>
        <a:spcAft>
          <a:spcPts val="200"/>
        </a:spcAft>
        <a:buClr>
          <a:schemeClr val="bg2"/>
        </a:buClr>
        <a:buSzPct val="100000"/>
        <a:buFont typeface="Verdana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359" indent="-261918" algn="l" defTabSz="966538" rtl="0" eaLnBrk="1" latinLnBrk="0" hangingPunct="1">
        <a:lnSpc>
          <a:spcPts val="2200"/>
        </a:lnSpc>
        <a:spcBef>
          <a:spcPts val="0"/>
        </a:spcBef>
        <a:spcAft>
          <a:spcPts val="200"/>
        </a:spcAft>
        <a:buClr>
          <a:schemeClr val="tx2"/>
        </a:buClr>
        <a:buFont typeface="Calibri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7976" indent="-265093" algn="l" defTabSz="966538" rtl="0" eaLnBrk="1" latinLnBrk="0" hangingPunct="1">
        <a:lnSpc>
          <a:spcPts val="2200"/>
        </a:lnSpc>
        <a:spcBef>
          <a:spcPts val="0"/>
        </a:spcBef>
        <a:spcAft>
          <a:spcPts val="200"/>
        </a:spcAft>
        <a:buClr>
          <a:schemeClr val="tx2"/>
        </a:buClr>
        <a:buFont typeface="Calibri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243" indent="-268268" algn="l" defTabSz="966538" rtl="0" eaLnBrk="1" latinLnBrk="0" hangingPunct="1">
        <a:lnSpc>
          <a:spcPts val="2200"/>
        </a:lnSpc>
        <a:spcBef>
          <a:spcPts val="0"/>
        </a:spcBef>
        <a:spcAft>
          <a:spcPts val="200"/>
        </a:spcAft>
        <a:buClr>
          <a:schemeClr val="tx2"/>
        </a:buClr>
        <a:buFont typeface="Calibri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42922" indent="-271443" algn="l" defTabSz="966538" rtl="0" eaLnBrk="1" latinLnBrk="0" hangingPunct="1">
        <a:lnSpc>
          <a:spcPts val="2200"/>
        </a:lnSpc>
        <a:spcBef>
          <a:spcPts val="0"/>
        </a:spcBef>
        <a:spcAft>
          <a:spcPts val="200"/>
        </a:spcAft>
        <a:buClr>
          <a:schemeClr val="tx2"/>
        </a:buClr>
        <a:buFont typeface="Calibri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657981" indent="-241634" algn="l" defTabSz="9665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251" indent="-241634" algn="l" defTabSz="9665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520" indent="-241634" algn="l" defTabSz="9665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789" indent="-241634" algn="l" defTabSz="9665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269" algn="l" defTabSz="966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538" algn="l" defTabSz="966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807" algn="l" defTabSz="966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076" algn="l" defTabSz="966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346" algn="l" defTabSz="966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616" algn="l" defTabSz="966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885" algn="l" defTabSz="966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154" algn="l" defTabSz="966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Perspectives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Technology </a:t>
            </a:r>
            <a:r>
              <a:rPr lang="nl-NL" dirty="0" err="1" smtClean="0"/>
              <a:t>Mechanism</a:t>
            </a:r>
            <a:endParaRPr lang="nl-NL" dirty="0"/>
          </a:p>
        </p:txBody>
      </p:sp>
      <p:sp>
        <p:nvSpPr>
          <p:cNvPr id="7" name="Sub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Heleen de </a:t>
            </a:r>
            <a:r>
              <a:rPr lang="nl-NL" dirty="0" err="1" smtClean="0"/>
              <a:t>Coninck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Bonn, SB-36 side-event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May 23rd, 2012</a:t>
            </a:r>
            <a:endParaRPr lang="nl-NL" dirty="0"/>
          </a:p>
        </p:txBody>
      </p:sp>
      <p:pic>
        <p:nvPicPr>
          <p:cNvPr id="10" name="Picture 5" descr="M:\My Documents\Congressen\2012\SB Bonn\Climate%20technology%20development%20logo%20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1340768"/>
            <a:ext cx="2016224" cy="200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Mechanism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z="2200" dirty="0" smtClean="0"/>
              <a:t>Established under AWG-LCA in Cancun to facilitate the enhanced action on technology development and transfer in order to support action on mitigation and adaptation</a:t>
            </a:r>
          </a:p>
          <a:p>
            <a:endParaRPr lang="en-US" sz="2200" dirty="0" smtClean="0"/>
          </a:p>
          <a:p>
            <a:r>
              <a:rPr lang="en-US" sz="2200" dirty="0" smtClean="0"/>
              <a:t>Technology Mechanism has two “arms”:</a:t>
            </a:r>
          </a:p>
          <a:p>
            <a:pPr lvl="1"/>
            <a:r>
              <a:rPr lang="en-US" sz="1900" dirty="0" smtClean="0"/>
              <a:t>Technology Executive Committee operational</a:t>
            </a:r>
          </a:p>
          <a:p>
            <a:pPr lvl="1"/>
            <a:r>
              <a:rPr lang="en-US" sz="1900" dirty="0" smtClean="0"/>
              <a:t>CTC&amp;N under development (competitive bidding, proposals being evaluated)</a:t>
            </a:r>
          </a:p>
          <a:p>
            <a:endParaRPr lang="en-US" sz="2200" dirty="0" smtClean="0"/>
          </a:p>
          <a:p>
            <a:r>
              <a:rPr lang="en-US" sz="2200" dirty="0" smtClean="0"/>
              <a:t>How will they work towards the aim of supporting mitigation and adaptation?</a:t>
            </a:r>
            <a:endParaRPr lang="en-US" sz="2200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M:\My Documents\Congressen\2012\SB Bonn\Climate%20technology%20development%20logo%20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88640"/>
            <a:ext cx="1087322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interpretation</a:t>
            </a:r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28145" r="17505" b="14958"/>
          <a:stretch>
            <a:fillRect/>
          </a:stretch>
        </p:blipFill>
        <p:spPr bwMode="auto">
          <a:xfrm>
            <a:off x="632345" y="1773510"/>
            <a:ext cx="8932433" cy="46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3420" y="6455276"/>
            <a:ext cx="11124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GB" sz="1400" i="0" dirty="0">
                <a:latin typeface="Arial" charset="0"/>
              </a:rPr>
              <a:t>Grubb (2008</a:t>
            </a:r>
            <a:r>
              <a:rPr lang="en-US" sz="1400" i="0" dirty="0">
                <a:latin typeface="Arial" charset="0"/>
              </a:rPr>
              <a:t> )</a:t>
            </a:r>
          </a:p>
        </p:txBody>
      </p:sp>
      <p:pic>
        <p:nvPicPr>
          <p:cNvPr id="8" name="Picture 7" descr="M:\My Documents\Congressen\2012\SB Bonn\Climate%20technology%20development%20logo%20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88640"/>
            <a:ext cx="1087322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interpretation</a:t>
            </a:r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3420" y="6455276"/>
            <a:ext cx="16318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GB" sz="1400" i="0" dirty="0" err="1" smtClean="0">
                <a:latin typeface="Arial" charset="0"/>
              </a:rPr>
              <a:t>Bazilian</a:t>
            </a:r>
            <a:r>
              <a:rPr lang="en-GB" sz="1400" i="0" dirty="0" smtClean="0">
                <a:latin typeface="Arial" charset="0"/>
              </a:rPr>
              <a:t> et al (2009</a:t>
            </a:r>
            <a:r>
              <a:rPr lang="en-US" sz="1400" i="0" dirty="0" smtClean="0">
                <a:latin typeface="Arial" charset="0"/>
              </a:rPr>
              <a:t>)</a:t>
            </a:r>
            <a:endParaRPr lang="en-US" sz="1400" i="0" dirty="0">
              <a:latin typeface="Arial" charset="0"/>
            </a:endParaRPr>
          </a:p>
        </p:txBody>
      </p:sp>
      <p:sp>
        <p:nvSpPr>
          <p:cNvPr id="3" name="Rectangle 94"/>
          <p:cNvSpPr>
            <a:spLocks noChangeArrowheads="1"/>
          </p:cNvSpPr>
          <p:nvPr/>
        </p:nvSpPr>
        <p:spPr bwMode="auto">
          <a:xfrm>
            <a:off x="152400" y="1524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00" name="Group 99"/>
          <p:cNvGrpSpPr/>
          <p:nvPr/>
        </p:nvGrpSpPr>
        <p:grpSpPr>
          <a:xfrm>
            <a:off x="1264237" y="1877186"/>
            <a:ext cx="8081251" cy="4578090"/>
            <a:chOff x="1264237" y="1877186"/>
            <a:chExt cx="8081251" cy="4578090"/>
          </a:xfrm>
        </p:grpSpPr>
        <p:sp>
          <p:nvSpPr>
            <p:cNvPr id="6" name="AutoShape 93"/>
            <p:cNvSpPr>
              <a:spLocks noChangeArrowheads="1" noTextEdit="1"/>
            </p:cNvSpPr>
            <p:nvPr/>
          </p:nvSpPr>
          <p:spPr bwMode="auto">
            <a:xfrm>
              <a:off x="1264237" y="1877186"/>
              <a:ext cx="8081251" cy="457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264237" y="1877186"/>
              <a:ext cx="8081251" cy="4578090"/>
              <a:chOff x="2464" y="3339"/>
              <a:chExt cx="6831" cy="4632"/>
            </a:xfrm>
          </p:grpSpPr>
          <p:sp>
            <p:nvSpPr>
              <p:cNvPr id="12" name="AutoShape 92"/>
              <p:cNvSpPr>
                <a:spLocks noChangeArrowheads="1"/>
              </p:cNvSpPr>
              <p:nvPr/>
            </p:nvSpPr>
            <p:spPr bwMode="auto">
              <a:xfrm>
                <a:off x="2464" y="3339"/>
                <a:ext cx="6831" cy="4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3" name="Rectangle 91"/>
              <p:cNvSpPr>
                <a:spLocks noChangeArrowheads="1"/>
              </p:cNvSpPr>
              <p:nvPr/>
            </p:nvSpPr>
            <p:spPr bwMode="auto">
              <a:xfrm>
                <a:off x="3446" y="3679"/>
                <a:ext cx="3541" cy="355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4" name="Rectangle 90"/>
              <p:cNvSpPr>
                <a:spLocks noChangeArrowheads="1"/>
              </p:cNvSpPr>
              <p:nvPr/>
            </p:nvSpPr>
            <p:spPr bwMode="auto">
              <a:xfrm>
                <a:off x="3666" y="3339"/>
                <a:ext cx="32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R&amp;D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89"/>
              <p:cNvSpPr>
                <a:spLocks noChangeArrowheads="1"/>
              </p:cNvSpPr>
              <p:nvPr/>
            </p:nvSpPr>
            <p:spPr bwMode="auto">
              <a:xfrm>
                <a:off x="4500" y="3349"/>
                <a:ext cx="100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Demonstration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>
                <a:off x="6161" y="3349"/>
                <a:ext cx="826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Deployment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87"/>
              <p:cNvSpPr>
                <a:spLocks noChangeArrowheads="1"/>
              </p:cNvSpPr>
              <p:nvPr/>
            </p:nvSpPr>
            <p:spPr bwMode="auto">
              <a:xfrm>
                <a:off x="7519" y="3339"/>
                <a:ext cx="603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Diffusion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86"/>
              <p:cNvSpPr>
                <a:spLocks noChangeArrowheads="1"/>
              </p:cNvSpPr>
              <p:nvPr/>
            </p:nvSpPr>
            <p:spPr bwMode="auto">
              <a:xfrm>
                <a:off x="2464" y="3783"/>
                <a:ext cx="5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High -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85"/>
              <p:cNvSpPr>
                <a:spLocks noChangeArrowheads="1"/>
              </p:cNvSpPr>
              <p:nvPr/>
            </p:nvSpPr>
            <p:spPr bwMode="auto">
              <a:xfrm>
                <a:off x="2858" y="3772"/>
                <a:ext cx="50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income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84"/>
              <p:cNvSpPr>
                <a:spLocks noChangeArrowheads="1"/>
              </p:cNvSpPr>
              <p:nvPr/>
            </p:nvSpPr>
            <p:spPr bwMode="auto">
              <a:xfrm>
                <a:off x="2464" y="3981"/>
                <a:ext cx="62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countries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83"/>
              <p:cNvSpPr>
                <a:spLocks noChangeArrowheads="1"/>
              </p:cNvSpPr>
              <p:nvPr/>
            </p:nvSpPr>
            <p:spPr bwMode="auto">
              <a:xfrm>
                <a:off x="2464" y="6784"/>
                <a:ext cx="284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Low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82"/>
              <p:cNvSpPr>
                <a:spLocks noChangeArrowheads="1"/>
              </p:cNvSpPr>
              <p:nvPr/>
            </p:nvSpPr>
            <p:spPr bwMode="auto">
              <a:xfrm>
                <a:off x="2767" y="6784"/>
                <a:ext cx="5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-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81"/>
              <p:cNvSpPr>
                <a:spLocks noChangeArrowheads="1"/>
              </p:cNvSpPr>
              <p:nvPr/>
            </p:nvSpPr>
            <p:spPr bwMode="auto">
              <a:xfrm>
                <a:off x="2822" y="6784"/>
                <a:ext cx="49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income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80"/>
              <p:cNvSpPr>
                <a:spLocks noChangeArrowheads="1"/>
              </p:cNvSpPr>
              <p:nvPr/>
            </p:nvSpPr>
            <p:spPr bwMode="auto">
              <a:xfrm>
                <a:off x="2464" y="6993"/>
                <a:ext cx="62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countries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79"/>
              <p:cNvSpPr>
                <a:spLocks/>
              </p:cNvSpPr>
              <p:nvPr/>
            </p:nvSpPr>
            <p:spPr bwMode="auto">
              <a:xfrm>
                <a:off x="3446" y="3679"/>
                <a:ext cx="2394" cy="2423"/>
              </a:xfrm>
              <a:custGeom>
                <a:avLst/>
                <a:gdLst>
                  <a:gd name="T0" fmla="*/ 1104 w 1104"/>
                  <a:gd name="T1" fmla="*/ 0 h 1083"/>
                  <a:gd name="T2" fmla="*/ 0 w 1104"/>
                  <a:gd name="T3" fmla="*/ 1083 h 1083"/>
                  <a:gd name="T4" fmla="*/ 0 w 1104"/>
                  <a:gd name="T5" fmla="*/ 0 h 1083"/>
                  <a:gd name="T6" fmla="*/ 1104 w 1104"/>
                  <a:gd name="T7" fmla="*/ 0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4" h="1083">
                    <a:moveTo>
                      <a:pt x="1104" y="0"/>
                    </a:moveTo>
                    <a:lnTo>
                      <a:pt x="0" y="1083"/>
                    </a:lnTo>
                    <a:lnTo>
                      <a:pt x="0" y="0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" name="Rectangle 78"/>
              <p:cNvSpPr>
                <a:spLocks noChangeArrowheads="1"/>
              </p:cNvSpPr>
              <p:nvPr/>
            </p:nvSpPr>
            <p:spPr bwMode="auto">
              <a:xfrm>
                <a:off x="3739" y="4011"/>
                <a:ext cx="954" cy="4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7" name="Rectangle 77"/>
              <p:cNvSpPr>
                <a:spLocks noChangeArrowheads="1"/>
              </p:cNvSpPr>
              <p:nvPr/>
            </p:nvSpPr>
            <p:spPr bwMode="auto">
              <a:xfrm>
                <a:off x="3804" y="4048"/>
                <a:ext cx="85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 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76"/>
              <p:cNvSpPr>
                <a:spLocks noChangeArrowheads="1"/>
              </p:cNvSpPr>
              <p:nvPr/>
            </p:nvSpPr>
            <p:spPr bwMode="auto">
              <a:xfrm>
                <a:off x="3895" y="4048"/>
                <a:ext cx="60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Capacity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75"/>
              <p:cNvSpPr>
                <a:spLocks noChangeArrowheads="1"/>
              </p:cNvSpPr>
              <p:nvPr/>
            </p:nvSpPr>
            <p:spPr bwMode="auto">
              <a:xfrm>
                <a:off x="3804" y="4257"/>
                <a:ext cx="12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to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74"/>
              <p:cNvSpPr>
                <a:spLocks noChangeArrowheads="1"/>
              </p:cNvSpPr>
              <p:nvPr/>
            </p:nvSpPr>
            <p:spPr bwMode="auto">
              <a:xfrm>
                <a:off x="3988" y="4257"/>
                <a:ext cx="584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innovate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73"/>
              <p:cNvSpPr>
                <a:spLocks noChangeArrowheads="1"/>
              </p:cNvSpPr>
              <p:nvPr/>
            </p:nvSpPr>
            <p:spPr bwMode="auto">
              <a:xfrm>
                <a:off x="4693" y="5080"/>
                <a:ext cx="1193" cy="6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32" name="Rectangle 72"/>
              <p:cNvSpPr>
                <a:spLocks noChangeArrowheads="1"/>
              </p:cNvSpPr>
              <p:nvPr/>
            </p:nvSpPr>
            <p:spPr bwMode="auto">
              <a:xfrm>
                <a:off x="4758" y="5118"/>
                <a:ext cx="128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II 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71"/>
              <p:cNvSpPr>
                <a:spLocks noChangeArrowheads="1"/>
              </p:cNvSpPr>
              <p:nvPr/>
            </p:nvSpPr>
            <p:spPr bwMode="auto">
              <a:xfrm>
                <a:off x="4895" y="5118"/>
                <a:ext cx="603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Capacity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70"/>
              <p:cNvSpPr>
                <a:spLocks noChangeArrowheads="1"/>
              </p:cNvSpPr>
              <p:nvPr/>
            </p:nvSpPr>
            <p:spPr bwMode="auto">
              <a:xfrm>
                <a:off x="5583" y="5118"/>
                <a:ext cx="127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to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69"/>
              <p:cNvSpPr>
                <a:spLocks noChangeArrowheads="1"/>
              </p:cNvSpPr>
              <p:nvPr/>
            </p:nvSpPr>
            <p:spPr bwMode="auto">
              <a:xfrm>
                <a:off x="4758" y="5325"/>
                <a:ext cx="386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adopt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68"/>
              <p:cNvSpPr>
                <a:spLocks noChangeArrowheads="1"/>
              </p:cNvSpPr>
              <p:nvPr/>
            </p:nvSpPr>
            <p:spPr bwMode="auto">
              <a:xfrm>
                <a:off x="5216" y="5325"/>
                <a:ext cx="299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and 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67"/>
              <p:cNvSpPr>
                <a:spLocks noChangeArrowheads="1"/>
              </p:cNvSpPr>
              <p:nvPr/>
            </p:nvSpPr>
            <p:spPr bwMode="auto">
              <a:xfrm>
                <a:off x="4758" y="5525"/>
                <a:ext cx="586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replicate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66"/>
              <p:cNvSpPr>
                <a:spLocks noChangeArrowheads="1"/>
              </p:cNvSpPr>
              <p:nvPr/>
            </p:nvSpPr>
            <p:spPr bwMode="auto">
              <a:xfrm>
                <a:off x="3666" y="3339"/>
                <a:ext cx="32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R&amp;D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65"/>
              <p:cNvSpPr>
                <a:spLocks noChangeArrowheads="1"/>
              </p:cNvSpPr>
              <p:nvPr/>
            </p:nvSpPr>
            <p:spPr bwMode="auto">
              <a:xfrm>
                <a:off x="4500" y="3349"/>
                <a:ext cx="100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Demonstration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64"/>
              <p:cNvSpPr>
                <a:spLocks noChangeArrowheads="1"/>
              </p:cNvSpPr>
              <p:nvPr/>
            </p:nvSpPr>
            <p:spPr bwMode="auto">
              <a:xfrm>
                <a:off x="6161" y="3349"/>
                <a:ext cx="826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Deployment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63"/>
              <p:cNvSpPr>
                <a:spLocks noChangeArrowheads="1"/>
              </p:cNvSpPr>
              <p:nvPr/>
            </p:nvSpPr>
            <p:spPr bwMode="auto">
              <a:xfrm>
                <a:off x="7519" y="3339"/>
                <a:ext cx="603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Diffusion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62"/>
              <p:cNvSpPr>
                <a:spLocks noChangeArrowheads="1"/>
              </p:cNvSpPr>
              <p:nvPr/>
            </p:nvSpPr>
            <p:spPr bwMode="auto">
              <a:xfrm>
                <a:off x="2858" y="3772"/>
                <a:ext cx="50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income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61"/>
              <p:cNvSpPr>
                <a:spLocks noChangeArrowheads="1"/>
              </p:cNvSpPr>
              <p:nvPr/>
            </p:nvSpPr>
            <p:spPr bwMode="auto">
              <a:xfrm>
                <a:off x="2464" y="3981"/>
                <a:ext cx="62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countries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60"/>
              <p:cNvSpPr>
                <a:spLocks noChangeArrowheads="1"/>
              </p:cNvSpPr>
              <p:nvPr/>
            </p:nvSpPr>
            <p:spPr bwMode="auto">
              <a:xfrm>
                <a:off x="2464" y="6784"/>
                <a:ext cx="284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Low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59"/>
              <p:cNvSpPr>
                <a:spLocks noChangeArrowheads="1"/>
              </p:cNvSpPr>
              <p:nvPr/>
            </p:nvSpPr>
            <p:spPr bwMode="auto">
              <a:xfrm>
                <a:off x="2767" y="6784"/>
                <a:ext cx="5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-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58"/>
              <p:cNvSpPr>
                <a:spLocks noChangeArrowheads="1"/>
              </p:cNvSpPr>
              <p:nvPr/>
            </p:nvSpPr>
            <p:spPr bwMode="auto">
              <a:xfrm>
                <a:off x="2822" y="6784"/>
                <a:ext cx="49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income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2464" y="6993"/>
                <a:ext cx="62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countries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56"/>
              <p:cNvSpPr>
                <a:spLocks noChangeArrowheads="1"/>
              </p:cNvSpPr>
              <p:nvPr/>
            </p:nvSpPr>
            <p:spPr bwMode="auto">
              <a:xfrm>
                <a:off x="3739" y="4011"/>
                <a:ext cx="954" cy="4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9" name="Rectangle 55"/>
              <p:cNvSpPr>
                <a:spLocks noChangeArrowheads="1"/>
              </p:cNvSpPr>
              <p:nvPr/>
            </p:nvSpPr>
            <p:spPr bwMode="auto">
              <a:xfrm>
                <a:off x="3804" y="4048"/>
                <a:ext cx="85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 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54"/>
              <p:cNvSpPr>
                <a:spLocks noChangeArrowheads="1"/>
              </p:cNvSpPr>
              <p:nvPr/>
            </p:nvSpPr>
            <p:spPr bwMode="auto">
              <a:xfrm>
                <a:off x="3895" y="4048"/>
                <a:ext cx="60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Capacity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3"/>
              <p:cNvSpPr>
                <a:spLocks noChangeArrowheads="1"/>
              </p:cNvSpPr>
              <p:nvPr/>
            </p:nvSpPr>
            <p:spPr bwMode="auto">
              <a:xfrm>
                <a:off x="3804" y="4257"/>
                <a:ext cx="12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to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52"/>
              <p:cNvSpPr>
                <a:spLocks noChangeArrowheads="1"/>
              </p:cNvSpPr>
              <p:nvPr/>
            </p:nvSpPr>
            <p:spPr bwMode="auto">
              <a:xfrm>
                <a:off x="3988" y="4257"/>
                <a:ext cx="584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innovate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51"/>
              <p:cNvSpPr>
                <a:spLocks noChangeArrowheads="1"/>
              </p:cNvSpPr>
              <p:nvPr/>
            </p:nvSpPr>
            <p:spPr bwMode="auto">
              <a:xfrm>
                <a:off x="4693" y="5080"/>
                <a:ext cx="1193" cy="6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 dirty="0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758" y="5118"/>
                <a:ext cx="128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II 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49"/>
              <p:cNvSpPr>
                <a:spLocks noChangeArrowheads="1"/>
              </p:cNvSpPr>
              <p:nvPr/>
            </p:nvSpPr>
            <p:spPr bwMode="auto">
              <a:xfrm>
                <a:off x="4895" y="5118"/>
                <a:ext cx="603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Capacity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Rectangle 48"/>
              <p:cNvSpPr>
                <a:spLocks noChangeArrowheads="1"/>
              </p:cNvSpPr>
              <p:nvPr/>
            </p:nvSpPr>
            <p:spPr bwMode="auto">
              <a:xfrm>
                <a:off x="5583" y="5118"/>
                <a:ext cx="127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to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Rectangle 47"/>
              <p:cNvSpPr>
                <a:spLocks noChangeArrowheads="1"/>
              </p:cNvSpPr>
              <p:nvPr/>
            </p:nvSpPr>
            <p:spPr bwMode="auto">
              <a:xfrm>
                <a:off x="4758" y="5325"/>
                <a:ext cx="386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adapt,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Rectangle 46"/>
              <p:cNvSpPr>
                <a:spLocks noChangeArrowheads="1"/>
              </p:cNvSpPr>
              <p:nvPr/>
            </p:nvSpPr>
            <p:spPr bwMode="auto">
              <a:xfrm>
                <a:off x="5216" y="5325"/>
                <a:ext cx="299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and 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ectangle 45"/>
              <p:cNvSpPr>
                <a:spLocks noChangeArrowheads="1"/>
              </p:cNvSpPr>
              <p:nvPr/>
            </p:nvSpPr>
            <p:spPr bwMode="auto">
              <a:xfrm>
                <a:off x="4758" y="5525"/>
                <a:ext cx="926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manufacture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44"/>
              <p:cNvSpPr>
                <a:spLocks/>
              </p:cNvSpPr>
              <p:nvPr/>
            </p:nvSpPr>
            <p:spPr bwMode="auto">
              <a:xfrm rot="-16200000">
                <a:off x="5660" y="3602"/>
                <a:ext cx="3042" cy="3049"/>
              </a:xfrm>
              <a:custGeom>
                <a:avLst/>
                <a:gdLst>
                  <a:gd name="T0" fmla="*/ 1104 w 1104"/>
                  <a:gd name="T1" fmla="*/ 0 h 1083"/>
                  <a:gd name="T2" fmla="*/ 0 w 1104"/>
                  <a:gd name="T3" fmla="*/ 1083 h 1083"/>
                  <a:gd name="T4" fmla="*/ 0 w 1104"/>
                  <a:gd name="T5" fmla="*/ 0 h 1083"/>
                  <a:gd name="T6" fmla="*/ 1104 w 1104"/>
                  <a:gd name="T7" fmla="*/ 0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4" h="1083">
                    <a:moveTo>
                      <a:pt x="1104" y="0"/>
                    </a:moveTo>
                    <a:lnTo>
                      <a:pt x="0" y="1083"/>
                    </a:lnTo>
                    <a:lnTo>
                      <a:pt x="0" y="0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1" name="AutoShape 43"/>
              <p:cNvSpPr>
                <a:spLocks noChangeArrowheads="1"/>
              </p:cNvSpPr>
              <p:nvPr/>
            </p:nvSpPr>
            <p:spPr bwMode="auto">
              <a:xfrm rot="2683097">
                <a:off x="6541" y="4012"/>
                <a:ext cx="1722" cy="111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2" name="Rectangle 42"/>
              <p:cNvSpPr>
                <a:spLocks noChangeArrowheads="1"/>
              </p:cNvSpPr>
              <p:nvPr/>
            </p:nvSpPr>
            <p:spPr bwMode="auto">
              <a:xfrm>
                <a:off x="6934" y="3709"/>
                <a:ext cx="1574" cy="3550"/>
              </a:xfrm>
              <a:prstGeom prst="rect">
                <a:avLst/>
              </a:prstGeom>
              <a:pattFill prst="wdUpDiag">
                <a:fgClr>
                  <a:srgbClr val="990000">
                    <a:alpha val="67999"/>
                  </a:srgbClr>
                </a:fgClr>
                <a:bgClr>
                  <a:srgbClr val="FFFFFF">
                    <a:alpha val="67999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3" name="AutoShape 41"/>
              <p:cNvSpPr>
                <a:spLocks noChangeArrowheads="1"/>
              </p:cNvSpPr>
              <p:nvPr/>
            </p:nvSpPr>
            <p:spPr bwMode="auto">
              <a:xfrm rot="-587720">
                <a:off x="5374" y="4932"/>
                <a:ext cx="3635" cy="2639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4" name="AutoShape 40"/>
              <p:cNvSpPr>
                <a:spLocks noChangeArrowheads="1"/>
              </p:cNvSpPr>
              <p:nvPr/>
            </p:nvSpPr>
            <p:spPr bwMode="auto">
              <a:xfrm rot="505865">
                <a:off x="4943" y="4923"/>
                <a:ext cx="3732" cy="2637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5" name="Rectangle 39"/>
              <p:cNvSpPr>
                <a:spLocks noChangeArrowheads="1"/>
              </p:cNvSpPr>
              <p:nvPr/>
            </p:nvSpPr>
            <p:spPr bwMode="auto">
              <a:xfrm>
                <a:off x="4869" y="7259"/>
                <a:ext cx="4426" cy="7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6" name="Rectangle 38"/>
              <p:cNvSpPr>
                <a:spLocks noChangeArrowheads="1"/>
              </p:cNvSpPr>
              <p:nvPr/>
            </p:nvSpPr>
            <p:spPr bwMode="auto">
              <a:xfrm>
                <a:off x="8508" y="6447"/>
                <a:ext cx="690" cy="8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7" name="Rectangle 37"/>
              <p:cNvSpPr>
                <a:spLocks noChangeArrowheads="1"/>
              </p:cNvSpPr>
              <p:nvPr/>
            </p:nvSpPr>
            <p:spPr bwMode="auto">
              <a:xfrm>
                <a:off x="6638" y="3706"/>
                <a:ext cx="296" cy="812"/>
              </a:xfrm>
              <a:prstGeom prst="rect">
                <a:avLst/>
              </a:prstGeom>
              <a:pattFill prst="wdUpDiag">
                <a:fgClr>
                  <a:srgbClr val="990000">
                    <a:alpha val="67999"/>
                  </a:srgbClr>
                </a:fgClr>
                <a:bgClr>
                  <a:srgbClr val="FFFFFF">
                    <a:alpha val="67999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8" name="AutoShape 36"/>
              <p:cNvSpPr>
                <a:spLocks noChangeArrowheads="1"/>
              </p:cNvSpPr>
              <p:nvPr/>
            </p:nvSpPr>
            <p:spPr bwMode="auto">
              <a:xfrm rot="-10800000">
                <a:off x="6541" y="4518"/>
                <a:ext cx="492" cy="405"/>
              </a:xfrm>
              <a:prstGeom prst="rtTriangle">
                <a:avLst/>
              </a:prstGeom>
              <a:pattFill prst="wdUpDiag">
                <a:fgClr>
                  <a:srgbClr val="990000">
                    <a:alpha val="67999"/>
                  </a:srgbClr>
                </a:fgClr>
                <a:bgClr>
                  <a:srgbClr val="FFFFFF">
                    <a:alpha val="67999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9" name="Rectangle 35"/>
              <p:cNvSpPr>
                <a:spLocks noChangeArrowheads="1"/>
              </p:cNvSpPr>
              <p:nvPr/>
            </p:nvSpPr>
            <p:spPr bwMode="auto">
              <a:xfrm>
                <a:off x="6638" y="3709"/>
                <a:ext cx="1870" cy="3550"/>
              </a:xfrm>
              <a:prstGeom prst="rect">
                <a:avLst/>
              </a:prstGeom>
              <a:pattFill prst="wdUpDiag">
                <a:fgClr>
                  <a:srgbClr val="990000">
                    <a:alpha val="31000"/>
                  </a:srgbClr>
                </a:fgClr>
                <a:bgClr>
                  <a:srgbClr val="FFFFFF">
                    <a:alpha val="31000"/>
                  </a:srgbClr>
                </a:bgClr>
              </a:pattFill>
              <a:ln w="9525">
                <a:solidFill>
                  <a:srgbClr val="990000">
                    <a:alpha val="56000"/>
                  </a:srgb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grpSp>
            <p:nvGrpSpPr>
              <p:cNvPr id="70" name="Group 18"/>
              <p:cNvGrpSpPr>
                <a:grpSpLocks/>
              </p:cNvGrpSpPr>
              <p:nvPr/>
            </p:nvGrpSpPr>
            <p:grpSpPr bwMode="auto">
              <a:xfrm>
                <a:off x="6148" y="6347"/>
                <a:ext cx="1180" cy="811"/>
                <a:chOff x="4332" y="2568"/>
                <a:chExt cx="544" cy="363"/>
              </a:xfrm>
            </p:grpSpPr>
            <p:sp>
              <p:nvSpPr>
                <p:cNvPr id="84" name="Rectangle 34"/>
                <p:cNvSpPr>
                  <a:spLocks noChangeArrowheads="1"/>
                </p:cNvSpPr>
                <p:nvPr/>
              </p:nvSpPr>
              <p:spPr bwMode="auto">
                <a:xfrm>
                  <a:off x="4332" y="2568"/>
                  <a:ext cx="544" cy="36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 sz="3600"/>
                </a:p>
              </p:txBody>
            </p:sp>
            <p:grpSp>
              <p:nvGrpSpPr>
                <p:cNvPr id="85" name="Group 19"/>
                <p:cNvGrpSpPr>
                  <a:grpSpLocks/>
                </p:cNvGrpSpPr>
                <p:nvPr/>
              </p:nvGrpSpPr>
              <p:grpSpPr bwMode="auto">
                <a:xfrm>
                  <a:off x="4339" y="2582"/>
                  <a:ext cx="537" cy="304"/>
                  <a:chOff x="2828" y="3595"/>
                  <a:chExt cx="537" cy="304"/>
                </a:xfrm>
              </p:grpSpPr>
              <p:sp>
                <p:nvSpPr>
                  <p:cNvPr id="8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828" y="3595"/>
                    <a:ext cx="537" cy="30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3600"/>
                  </a:p>
                </p:txBody>
              </p:sp>
              <p:sp>
                <p:nvSpPr>
                  <p:cNvPr id="87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858" y="3612"/>
                    <a:ext cx="79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III 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947" y="3612"/>
                    <a:ext cx="279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Capacity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3612"/>
                    <a:ext cx="59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to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858" y="3705"/>
                    <a:ext cx="241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operate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137" y="3705"/>
                    <a:ext cx="138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and 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858" y="3798"/>
                    <a:ext cx="270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maintain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828" y="3595"/>
                    <a:ext cx="537" cy="30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3600"/>
                  </a:p>
                </p:txBody>
              </p:sp>
              <p:sp>
                <p:nvSpPr>
                  <p:cNvPr id="94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858" y="3612"/>
                    <a:ext cx="79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III 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947" y="3612"/>
                    <a:ext cx="279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Capacity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6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3612"/>
                    <a:ext cx="59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to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7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858" y="3705"/>
                    <a:ext cx="241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operate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137" y="3705"/>
                    <a:ext cx="138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and 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58" y="3798"/>
                    <a:ext cx="270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maintain</a:t>
                    </a: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71" name="Group 5"/>
              <p:cNvGrpSpPr>
                <a:grpSpLocks/>
              </p:cNvGrpSpPr>
              <p:nvPr/>
            </p:nvGrpSpPr>
            <p:grpSpPr bwMode="auto">
              <a:xfrm>
                <a:off x="7033" y="4112"/>
                <a:ext cx="1082" cy="610"/>
                <a:chOff x="4059" y="2296"/>
                <a:chExt cx="499" cy="272"/>
              </a:xfrm>
            </p:grpSpPr>
            <p:sp>
              <p:nvSpPr>
                <p:cNvPr id="72" name="Rectangle 17"/>
                <p:cNvSpPr>
                  <a:spLocks noChangeArrowheads="1"/>
                </p:cNvSpPr>
                <p:nvPr/>
              </p:nvSpPr>
              <p:spPr bwMode="auto">
                <a:xfrm>
                  <a:off x="4059" y="2296"/>
                  <a:ext cx="499" cy="27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 sz="3600"/>
                </a:p>
              </p:txBody>
            </p:sp>
            <p:grpSp>
              <p:nvGrpSpPr>
                <p:cNvPr id="73" name="Group 6"/>
                <p:cNvGrpSpPr>
                  <a:grpSpLocks/>
                </p:cNvGrpSpPr>
                <p:nvPr/>
              </p:nvGrpSpPr>
              <p:grpSpPr bwMode="auto">
                <a:xfrm>
                  <a:off x="4059" y="2296"/>
                  <a:ext cx="499" cy="272"/>
                  <a:chOff x="4195" y="2931"/>
                  <a:chExt cx="499" cy="272"/>
                </a:xfrm>
              </p:grpSpPr>
              <p:sp>
                <p:nvSpPr>
                  <p:cNvPr id="7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2931"/>
                    <a:ext cx="499" cy="27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3600"/>
                  </a:p>
                </p:txBody>
              </p:sp>
              <p:grpSp>
                <p:nvGrpSpPr>
                  <p:cNvPr id="7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241" y="2969"/>
                    <a:ext cx="371" cy="181"/>
                    <a:chOff x="3298" y="2723"/>
                    <a:chExt cx="371" cy="181"/>
                  </a:xfrm>
                </p:grpSpPr>
                <p:sp>
                  <p:nvSpPr>
                    <p:cNvPr id="76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8" y="2723"/>
                      <a:ext cx="87" cy="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1" y="2723"/>
                      <a:ext cx="278" cy="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Capacity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8" y="2816"/>
                      <a:ext cx="59" cy="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82" y="2816"/>
                      <a:ext cx="258" cy="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regulate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0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8" y="2723"/>
                      <a:ext cx="87" cy="8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1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1" y="2723"/>
                      <a:ext cx="278" cy="8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Capacity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8" y="2816"/>
                      <a:ext cx="59" cy="8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82" y="2816"/>
                      <a:ext cx="258" cy="8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regulate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2442531" y="2224101"/>
              <a:ext cx="60523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1" name="Line 2"/>
            <p:cNvSpPr>
              <a:spLocks noChangeShapeType="1"/>
            </p:cNvSpPr>
            <p:nvPr/>
          </p:nvSpPr>
          <p:spPr bwMode="auto">
            <a:xfrm rot="5400000">
              <a:off x="750359" y="3916176"/>
              <a:ext cx="3383161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</p:grpSp>
      <p:pic>
        <p:nvPicPr>
          <p:cNvPr id="101" name="Picture 100" descr="M:\My Documents\Congressen\2012\SB Bonn\Climate%20technology%20development%20logo%20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88640"/>
            <a:ext cx="1087322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innovation systems</a:t>
            </a:r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3420" y="6455276"/>
            <a:ext cx="1570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GB" sz="1400" i="0" dirty="0" err="1" smtClean="0">
                <a:latin typeface="Arial" charset="0"/>
              </a:rPr>
              <a:t>Bergek</a:t>
            </a:r>
            <a:r>
              <a:rPr lang="en-GB" sz="1400" i="0" dirty="0" smtClean="0">
                <a:latin typeface="Arial" charset="0"/>
              </a:rPr>
              <a:t> et al (2008</a:t>
            </a:r>
            <a:r>
              <a:rPr lang="en-US" sz="1400" i="0" dirty="0" smtClean="0">
                <a:latin typeface="Arial" charset="0"/>
              </a:rPr>
              <a:t> </a:t>
            </a:r>
            <a:r>
              <a:rPr lang="en-US" sz="1400" i="0" dirty="0">
                <a:latin typeface="Arial" charset="0"/>
              </a:rPr>
              <a:t>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6" y="1628800"/>
            <a:ext cx="7470588" cy="48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:\My Documents\Congressen\2012\SB Bonn\Climate%20technology%20development%20logo%20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88640"/>
            <a:ext cx="1087322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incorporate academic insights in the TM?</a:t>
            </a:r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2560" y="1834480"/>
            <a:ext cx="7824787" cy="4114800"/>
          </a:xfrm>
          <a:prstGeom prst="rect">
            <a:avLst/>
          </a:prstGeom>
        </p:spPr>
        <p:txBody>
          <a:bodyPr/>
          <a:lstStyle>
            <a:lvl1pPr marL="271443" indent="-271443" algn="l" defTabSz="966538" rtl="0" eaLnBrk="1" latinLnBrk="0" hangingPunct="1">
              <a:lnSpc>
                <a:spcPts val="2599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Verdana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359" indent="-261918" algn="l" defTabSz="966538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7976" indent="-265093" algn="l" defTabSz="966538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243" indent="-268268" algn="l" defTabSz="966538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2922" indent="-271443" algn="l" defTabSz="966538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57981" indent="-241634" algn="l" defTabSz="9665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251" indent="-241634" algn="l" defTabSz="9665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520" indent="-241634" algn="l" defTabSz="9665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7789" indent="-241634" algn="l" defTabSz="9665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Starting point: capabilities </a:t>
            </a:r>
            <a:r>
              <a:rPr lang="en-GB" sz="2200" dirty="0" smtClean="0"/>
              <a:t>differ greatly by country and region; many countries are characterised by weak institutions</a:t>
            </a:r>
          </a:p>
          <a:p>
            <a:r>
              <a:rPr lang="en-GB" sz="2200" dirty="0" smtClean="0"/>
              <a:t>“Innovation systems” underdeveloped, but emerging in larger economies</a:t>
            </a:r>
          </a:p>
          <a:p>
            <a:r>
              <a:rPr lang="en-GB" sz="2200" dirty="0" smtClean="0"/>
              <a:t>In least-developed countries low levels of capacity</a:t>
            </a:r>
          </a:p>
          <a:p>
            <a:pPr lvl="1"/>
            <a:r>
              <a:rPr lang="en-US" sz="2200" dirty="0" smtClean="0"/>
              <a:t>Bottleneck is often not capacity to operate and maintain, but more advanced capacities to regulate and innovate</a:t>
            </a:r>
            <a:endParaRPr lang="en-GB" sz="2200" dirty="0" smtClean="0"/>
          </a:p>
          <a:p>
            <a:pPr lvl="1"/>
            <a:r>
              <a:rPr lang="en-GB" sz="2200" dirty="0" smtClean="0"/>
              <a:t>Often there are universities, smaller NGOs where knowledge and capabilities reside</a:t>
            </a:r>
          </a:p>
          <a:p>
            <a:pPr lvl="1"/>
            <a:r>
              <a:rPr lang="en-GB" sz="2200" dirty="0" smtClean="0"/>
              <a:t>Weak links lead to small trickle-through to private sector and government</a:t>
            </a:r>
          </a:p>
          <a:p>
            <a:r>
              <a:rPr lang="en-GB" sz="2200" dirty="0" smtClean="0"/>
              <a:t>Technology Mechanism should address both the capability and the market side of the “enabling environment”. </a:t>
            </a:r>
            <a:endParaRPr lang="en-GB" sz="2000" dirty="0" smtClean="0"/>
          </a:p>
        </p:txBody>
      </p:sp>
      <p:pic>
        <p:nvPicPr>
          <p:cNvPr id="7" name="Picture 6" descr="M:\My Documents\Congressen\2012\SB Bonn\Climate%20technology%20development%20logo%20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88640"/>
            <a:ext cx="1087322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should the TM do?</a:t>
            </a:r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8646219" y="6356352"/>
            <a:ext cx="522214" cy="365125"/>
          </a:xfrm>
        </p:spPr>
        <p:txBody>
          <a:bodyPr/>
          <a:lstStyle/>
          <a:p>
            <a:fld id="{C3B008CD-0871-4BAA-AB4D-4B60B7A5225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516" y="6575363"/>
            <a:ext cx="31695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GB" sz="1400" i="0" dirty="0" smtClean="0">
                <a:latin typeface="Arial" charset="0"/>
              </a:rPr>
              <a:t>Based on </a:t>
            </a:r>
            <a:r>
              <a:rPr lang="en-GB" sz="1400" i="0" dirty="0" err="1" smtClean="0">
                <a:latin typeface="Arial" charset="0"/>
              </a:rPr>
              <a:t>Coninck</a:t>
            </a:r>
            <a:r>
              <a:rPr lang="en-GB" sz="1400" i="0" dirty="0" smtClean="0">
                <a:latin typeface="Arial" charset="0"/>
              </a:rPr>
              <a:t> and De Vita (2010</a:t>
            </a:r>
            <a:r>
              <a:rPr lang="en-US" sz="1400" i="0" dirty="0" smtClean="0">
                <a:latin typeface="Arial" charset="0"/>
              </a:rPr>
              <a:t> </a:t>
            </a:r>
            <a:r>
              <a:rPr lang="en-US" sz="1400" i="0" dirty="0">
                <a:latin typeface="Arial" charset="0"/>
              </a:rPr>
              <a:t>)</a:t>
            </a: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>
            <a:off x="5044007" y="2199288"/>
            <a:ext cx="27410" cy="378224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1784649" y="4027537"/>
            <a:ext cx="633670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907158" y="2199288"/>
            <a:ext cx="2829818" cy="149271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i="0" dirty="0">
                <a:latin typeface="Arial" pitchFamily="34" charset="0"/>
              </a:rPr>
              <a:t> Network of technology-specific, internationally-oriented R&amp;D centres to advance technologies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i="0" dirty="0">
                <a:latin typeface="Arial" pitchFamily="34" charset="0"/>
              </a:rPr>
              <a:t> International collaboration on </a:t>
            </a:r>
            <a:r>
              <a:rPr lang="en-GB" sz="1400" i="0" dirty="0" smtClean="0">
                <a:latin typeface="Arial" pitchFamily="34" charset="0"/>
              </a:rPr>
              <a:t>technology R&amp;D and demonstration </a:t>
            </a:r>
            <a:endParaRPr lang="en-GB" sz="1400" i="0" dirty="0">
              <a:latin typeface="Arial" pitchFamily="34" charset="0"/>
            </a:endParaRP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907158" y="4316462"/>
            <a:ext cx="2829818" cy="166507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1400" i="0" dirty="0">
                <a:latin typeface="Arial" pitchFamily="34" charset="0"/>
              </a:rPr>
              <a:t>National or regional centres for local demonstration and capacity development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1400" i="0" dirty="0">
                <a:latin typeface="Arial" pitchFamily="34" charset="0"/>
              </a:rPr>
              <a:t> </a:t>
            </a:r>
            <a:r>
              <a:rPr lang="en-GB" sz="1400" i="0" dirty="0" smtClean="0">
                <a:latin typeface="Arial" pitchFamily="34" charset="0"/>
              </a:rPr>
              <a:t>Capacity to adapt, manufacture, innovate (knowledge centres)</a:t>
            </a:r>
            <a:endParaRPr lang="en-GB" sz="1400" i="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1400" i="0" dirty="0">
                <a:latin typeface="Arial" pitchFamily="34" charset="0"/>
              </a:rPr>
              <a:t> Capacity </a:t>
            </a:r>
            <a:r>
              <a:rPr lang="en-GB" sz="1400" i="0" dirty="0" smtClean="0">
                <a:latin typeface="Arial" pitchFamily="34" charset="0"/>
              </a:rPr>
              <a:t>to maintain and operate (technical schools</a:t>
            </a:r>
            <a:r>
              <a:rPr lang="en-GB" sz="1400" i="0" dirty="0">
                <a:latin typeface="Arial" pitchFamily="34" charset="0"/>
              </a:rPr>
              <a:t>)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3440534" y="6188794"/>
            <a:ext cx="316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i="0" dirty="0">
                <a:latin typeface="Arial" pitchFamily="34" charset="0"/>
              </a:rPr>
              <a:t>Country- or region-specific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3677121" y="1819796"/>
            <a:ext cx="2736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i="0" dirty="0">
                <a:latin typeface="Arial" pitchFamily="34" charset="0"/>
              </a:rPr>
              <a:t>Global reach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57001" y="3187948"/>
            <a:ext cx="18716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i="0" dirty="0">
                <a:latin typeface="Arial" pitchFamily="34" charset="0"/>
              </a:rPr>
              <a:t>Early phases of technological development (R&amp;D, demonstration)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5385618" y="2199288"/>
            <a:ext cx="2663726" cy="149271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i="0" dirty="0">
                <a:latin typeface="Arial" pitchFamily="34" charset="0"/>
              </a:rPr>
              <a:t>Internationally agreed </a:t>
            </a:r>
            <a:r>
              <a:rPr lang="en-GB" sz="1400" i="0" dirty="0" smtClean="0">
                <a:latin typeface="Arial" pitchFamily="34" charset="0"/>
              </a:rPr>
              <a:t>technology/</a:t>
            </a:r>
            <a:r>
              <a:rPr lang="en-GB" sz="1400" i="0" dirty="0" err="1" smtClean="0">
                <a:latin typeface="Arial" pitchFamily="34" charset="0"/>
              </a:rPr>
              <a:t>sectoral</a:t>
            </a:r>
            <a:r>
              <a:rPr lang="en-GB" sz="1400" i="0" dirty="0" smtClean="0">
                <a:latin typeface="Arial" pitchFamily="34" charset="0"/>
              </a:rPr>
              <a:t> standards, </a:t>
            </a:r>
            <a:r>
              <a:rPr lang="en-GB" sz="1400" i="0" dirty="0">
                <a:latin typeface="Arial" pitchFamily="34" charset="0"/>
              </a:rPr>
              <a:t>e.g., </a:t>
            </a:r>
            <a:r>
              <a:rPr lang="en-GB" sz="1400" i="0" dirty="0" smtClean="0">
                <a:latin typeface="Arial" pitchFamily="34" charset="0"/>
              </a:rPr>
              <a:t>energy-efficient appliances, personal vehicles</a:t>
            </a:r>
            <a:endParaRPr lang="en-GB" sz="1400" i="0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i="0" dirty="0" smtClean="0">
                <a:latin typeface="Arial" pitchFamily="34" charset="0"/>
              </a:rPr>
              <a:t>Publicly available technology data and information</a:t>
            </a:r>
            <a:endParaRPr lang="en-GB" sz="1400" i="0" dirty="0">
              <a:latin typeface="Arial" pitchFamily="34" charset="0"/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85048" y="4327298"/>
            <a:ext cx="2664296" cy="162198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1400" i="0" dirty="0">
                <a:latin typeface="Arial" pitchFamily="34" charset="0"/>
              </a:rPr>
              <a:t>National/regional hubs aimed at enabling environments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1400" i="0" dirty="0">
                <a:latin typeface="Arial" pitchFamily="34" charset="0"/>
              </a:rPr>
              <a:t> </a:t>
            </a:r>
            <a:r>
              <a:rPr lang="en-GB" sz="1400" i="0" dirty="0" smtClean="0">
                <a:latin typeface="Arial" pitchFamily="34" charset="0"/>
              </a:rPr>
              <a:t>Capacity to regulate and form markets</a:t>
            </a:r>
            <a:endParaRPr lang="en-GB" sz="1400" i="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1400" i="0" dirty="0">
                <a:latin typeface="Arial" pitchFamily="34" charset="0"/>
              </a:rPr>
              <a:t> Entrepreneurial </a:t>
            </a:r>
            <a:r>
              <a:rPr lang="en-GB" sz="1400" i="0" dirty="0" smtClean="0">
                <a:latin typeface="Arial" pitchFamily="34" charset="0"/>
              </a:rPr>
              <a:t>activities</a:t>
            </a:r>
            <a:endParaRPr lang="en-GB" sz="1400" i="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1400" i="0" dirty="0" smtClean="0">
                <a:latin typeface="Arial" pitchFamily="34" charset="0"/>
              </a:rPr>
              <a:t> Enable finance </a:t>
            </a:r>
            <a:r>
              <a:rPr lang="en-GB" sz="1400" i="0" dirty="0">
                <a:latin typeface="Arial" pitchFamily="34" charset="0"/>
              </a:rPr>
              <a:t>and </a:t>
            </a:r>
            <a:r>
              <a:rPr lang="en-GB" sz="1400" i="0" dirty="0" smtClean="0">
                <a:latin typeface="Arial" pitchFamily="34" charset="0"/>
              </a:rPr>
              <a:t>investment</a:t>
            </a:r>
            <a:endParaRPr lang="en-GB" sz="1200" i="0" dirty="0">
              <a:latin typeface="Arial" pitchFamily="34" charset="0"/>
            </a:endParaRPr>
          </a:p>
        </p:txBody>
      </p:sp>
      <p:sp>
        <p:nvSpPr>
          <p:cNvPr id="18" name="AutoShape 42"/>
          <p:cNvSpPr>
            <a:spLocks noChangeArrowheads="1"/>
          </p:cNvSpPr>
          <p:nvPr/>
        </p:nvSpPr>
        <p:spPr bwMode="auto">
          <a:xfrm>
            <a:off x="4758258" y="2948434"/>
            <a:ext cx="574675" cy="287337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4756670" y="4964658"/>
            <a:ext cx="574675" cy="287338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AutoShape 44"/>
          <p:cNvSpPr>
            <a:spLocks noChangeArrowheads="1"/>
          </p:cNvSpPr>
          <p:nvPr/>
        </p:nvSpPr>
        <p:spPr bwMode="auto">
          <a:xfrm rot="16200000">
            <a:off x="3009826" y="3885579"/>
            <a:ext cx="574675" cy="287337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 rot="16200000">
            <a:off x="6609531" y="3883869"/>
            <a:ext cx="574675" cy="287337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8121352" y="3259956"/>
            <a:ext cx="15633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i="0" dirty="0">
                <a:latin typeface="Arial" pitchFamily="34" charset="0"/>
              </a:rPr>
              <a:t>Advanced phases of technological development (diffusion)</a:t>
            </a:r>
          </a:p>
        </p:txBody>
      </p:sp>
      <p:pic>
        <p:nvPicPr>
          <p:cNvPr id="23" name="Picture 22" descr="M:\My Documents\Congressen\2012\SB Bonn\Climate%20technology%20development%20logo%20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88640"/>
            <a:ext cx="1087322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event…</a:t>
            </a:r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2560" y="1834480"/>
            <a:ext cx="7824787" cy="4114800"/>
          </a:xfrm>
          <a:prstGeom prst="rect">
            <a:avLst/>
          </a:prstGeom>
        </p:spPr>
        <p:txBody>
          <a:bodyPr/>
          <a:lstStyle>
            <a:lvl1pPr marL="271443" indent="-271443" algn="l" defTabSz="966538" rtl="0" eaLnBrk="1" latinLnBrk="0" hangingPunct="1">
              <a:lnSpc>
                <a:spcPts val="2599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Verdana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359" indent="-261918" algn="l" defTabSz="966538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7976" indent="-265093" algn="l" defTabSz="966538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243" indent="-268268" algn="l" defTabSz="966538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2922" indent="-271443" algn="l" defTabSz="966538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57981" indent="-241634" algn="l" defTabSz="9665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251" indent="-241634" algn="l" defTabSz="9665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520" indent="-241634" algn="l" defTabSz="9665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7789" indent="-241634" algn="l" defTabSz="9665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Provides an introduction to the technology theme in the climate negotiations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Gives examples of activities already going on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Gives a positive vision for what the TEC </a:t>
            </a:r>
            <a:r>
              <a:rPr lang="en-US" sz="2800" dirty="0"/>
              <a:t>c</a:t>
            </a:r>
            <a:r>
              <a:rPr lang="en-US" sz="2800" dirty="0" smtClean="0"/>
              <a:t>ould do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Hopes to evoke a broader discussion on how the Technology Mechanism should achieve its aims</a:t>
            </a:r>
            <a:endParaRPr lang="en-GB" sz="2800" dirty="0" smtClean="0"/>
          </a:p>
        </p:txBody>
      </p:sp>
      <p:pic>
        <p:nvPicPr>
          <p:cNvPr id="7" name="Picture 6" descr="M:\My Documents\Congressen\2012\SB Bonn\Climate%20technology%20development%20logo%20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88640"/>
            <a:ext cx="1087322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294967295"/>
          </p:nvPr>
        </p:nvSpPr>
        <p:spPr>
          <a:xfrm>
            <a:off x="8769424" y="6356352"/>
            <a:ext cx="522214" cy="365125"/>
          </a:xfrm>
        </p:spPr>
        <p:txBody>
          <a:bodyPr/>
          <a:lstStyle/>
          <a:p>
            <a:fld id="{C3B008CD-0871-4BAA-AB4D-4B60B7A5225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This presentation was developed jointly with </a:t>
            </a:r>
          </a:p>
          <a:p>
            <a:endParaRPr lang="en-US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2"/>
          </p:nvPr>
        </p:nvSpPr>
        <p:spPr>
          <a:xfrm>
            <a:off x="1085850" y="4545125"/>
            <a:ext cx="3327090" cy="1763602"/>
          </a:xfrm>
        </p:spPr>
        <p:txBody>
          <a:bodyPr/>
          <a:lstStyle/>
          <a:p>
            <a:pPr>
              <a:tabLst>
                <a:tab pos="1523883" algn="l"/>
              </a:tabLst>
            </a:pPr>
            <a:r>
              <a:rPr lang="en-US" b="1" dirty="0" smtClean="0"/>
              <a:t>ECN Policy Studies</a:t>
            </a:r>
            <a:br>
              <a:rPr lang="en-US" b="1" dirty="0" smtClean="0"/>
            </a:br>
            <a:r>
              <a:rPr lang="en-US" dirty="0" err="1" smtClean="0"/>
              <a:t>Radarweg</a:t>
            </a:r>
            <a:r>
              <a:rPr lang="en-US" dirty="0" smtClean="0"/>
              <a:t> 60	P.O. Box 1</a:t>
            </a:r>
          </a:p>
          <a:p>
            <a:pPr>
              <a:tabLst>
                <a:tab pos="1523883" algn="l"/>
              </a:tabLst>
            </a:pPr>
            <a:r>
              <a:rPr lang="en-US" dirty="0" smtClean="0"/>
              <a:t>1043 NT Amsterdam	1755 ZG </a:t>
            </a:r>
            <a:r>
              <a:rPr lang="en-US" dirty="0" err="1" smtClean="0"/>
              <a:t>Petten</a:t>
            </a:r>
            <a:endParaRPr lang="en-US" dirty="0" smtClean="0"/>
          </a:p>
          <a:p>
            <a:pPr>
              <a:tabLst>
                <a:tab pos="1523883" algn="l"/>
              </a:tabLst>
            </a:pPr>
            <a:r>
              <a:rPr lang="en-US" dirty="0" smtClean="0"/>
              <a:t>The Netherlands	The Netherlands</a:t>
            </a:r>
          </a:p>
          <a:p>
            <a:pPr>
              <a:tabLst>
                <a:tab pos="1523883" algn="l"/>
              </a:tabLst>
            </a:pPr>
            <a:r>
              <a:rPr lang="en-US" dirty="0" smtClean="0"/>
              <a:t> </a:t>
            </a:r>
          </a:p>
          <a:p>
            <a:pPr>
              <a:tabLst>
                <a:tab pos="1523883" algn="l"/>
              </a:tabLst>
            </a:pPr>
            <a:r>
              <a:rPr lang="en-US" dirty="0" smtClean="0"/>
              <a:t>T +31 224 56 4316	deconinck@ecn.nl</a:t>
            </a:r>
          </a:p>
          <a:p>
            <a:pPr>
              <a:tabLst>
                <a:tab pos="1523883" algn="l"/>
              </a:tabLst>
            </a:pPr>
            <a:r>
              <a:rPr lang="en-US" dirty="0" smtClean="0"/>
              <a:t>F +31 224 56 8339</a:t>
            </a:r>
            <a:r>
              <a:rPr lang="en-US" dirty="0"/>
              <a:t>	</a:t>
            </a:r>
            <a:r>
              <a:rPr lang="en-US" b="1" dirty="0"/>
              <a:t>www.ecn.nl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4149452"/>
            <a:ext cx="2390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:\My Documents\Congressen\2012\SB Bonn\just-logo-365x3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2204863"/>
            <a:ext cx="1522289" cy="15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M:\My Documents\Congressen\2012\SB Bonn\Climate%20technology%20development%20logo%20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26" y="2204863"/>
            <a:ext cx="1682413" cy="167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3983225"/>
            <a:ext cx="19716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2560" y="6165304"/>
            <a:ext cx="74295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http://www.climatestrategies.org/research/current-projects/climate-technology-and-development-project.html</a:t>
            </a:r>
          </a:p>
        </p:txBody>
      </p:sp>
    </p:spTree>
    <p:extLst>
      <p:ext uri="{BB962C8B-B14F-4D97-AF65-F5344CB8AC3E}">
        <p14:creationId xmlns:p14="http://schemas.microsoft.com/office/powerpoint/2010/main" val="33766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n_template">
  <a:themeElements>
    <a:clrScheme name="Aangepast 2">
      <a:dk1>
        <a:sysClr val="windowText" lastClr="000000"/>
      </a:dk1>
      <a:lt1>
        <a:srgbClr val="FFFFFF"/>
      </a:lt1>
      <a:dk2>
        <a:srgbClr val="5F6062"/>
      </a:dk2>
      <a:lt2>
        <a:srgbClr val="FF0000"/>
      </a:lt2>
      <a:accent1>
        <a:srgbClr val="000000"/>
      </a:accent1>
      <a:accent2>
        <a:srgbClr val="FFFF34"/>
      </a:accent2>
      <a:accent3>
        <a:srgbClr val="535353"/>
      </a:accent3>
      <a:accent4>
        <a:srgbClr val="8EC03F"/>
      </a:accent4>
      <a:accent5>
        <a:srgbClr val="999999"/>
      </a:accent5>
      <a:accent6>
        <a:srgbClr val="63B151"/>
      </a:accent6>
      <a:hlink>
        <a:srgbClr val="CCCCCC"/>
      </a:hlink>
      <a:folHlink>
        <a:srgbClr val="00964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Aangepast 5">
      <a:dk1>
        <a:sysClr val="windowText" lastClr="000000"/>
      </a:dk1>
      <a:lt1>
        <a:sysClr val="window" lastClr="FFFFFF"/>
      </a:lt1>
      <a:dk2>
        <a:srgbClr val="5F6062"/>
      </a:dk2>
      <a:lt2>
        <a:srgbClr val="FF0000"/>
      </a:lt2>
      <a:accent1>
        <a:srgbClr val="000000"/>
      </a:accent1>
      <a:accent2>
        <a:srgbClr val="E3E334"/>
      </a:accent2>
      <a:accent3>
        <a:srgbClr val="535353"/>
      </a:accent3>
      <a:accent4>
        <a:srgbClr val="8EC03F"/>
      </a:accent4>
      <a:accent5>
        <a:srgbClr val="999999"/>
      </a:accent5>
      <a:accent6>
        <a:srgbClr val="63B151"/>
      </a:accent6>
      <a:hlink>
        <a:srgbClr val="CCCCCC"/>
      </a:hlink>
      <a:folHlink>
        <a:srgbClr val="00964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Aangepast 4">
      <a:dk1>
        <a:sysClr val="windowText" lastClr="000000"/>
      </a:dk1>
      <a:lt1>
        <a:sysClr val="window" lastClr="FFFFFF"/>
      </a:lt1>
      <a:dk2>
        <a:srgbClr val="5F6062"/>
      </a:dk2>
      <a:lt2>
        <a:srgbClr val="FF0000"/>
      </a:lt2>
      <a:accent1>
        <a:srgbClr val="000000"/>
      </a:accent1>
      <a:accent2>
        <a:srgbClr val="FFFF34"/>
      </a:accent2>
      <a:accent3>
        <a:srgbClr val="535353"/>
      </a:accent3>
      <a:accent4>
        <a:srgbClr val="8EC03F"/>
      </a:accent4>
      <a:accent5>
        <a:srgbClr val="999999"/>
      </a:accent5>
      <a:accent6>
        <a:srgbClr val="63B151"/>
      </a:accent6>
      <a:hlink>
        <a:srgbClr val="CCCCCC"/>
      </a:hlink>
      <a:folHlink>
        <a:srgbClr val="00964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ecn_template</Template>
  <TotalTime>130</TotalTime>
  <Words>467</Words>
  <Application>Microsoft Office PowerPoint</Application>
  <PresentationFormat>A4 Paper (210x297 mm)</PresentationFormat>
  <Paragraphs>126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ecn_template</vt:lpstr>
      <vt:lpstr>Perspectives for the Technology Mechanism</vt:lpstr>
      <vt:lpstr>Technology Mechanism</vt:lpstr>
      <vt:lpstr>Policy interpretation</vt:lpstr>
      <vt:lpstr>Capability interpretation</vt:lpstr>
      <vt:lpstr>Technological innovation systems</vt:lpstr>
      <vt:lpstr>How can we incorporate academic insights in the TM?</vt:lpstr>
      <vt:lpstr>So what should the TM do?</vt:lpstr>
      <vt:lpstr>This event…</vt:lpstr>
      <vt:lpstr>Thank you for your attention</vt:lpstr>
    </vt:vector>
  </TitlesOfParts>
  <Company>ECN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Krot</dc:creator>
  <cp:lastModifiedBy>Coninck,mw H.C. de (Heleen)</cp:lastModifiedBy>
  <cp:revision>17</cp:revision>
  <dcterms:created xsi:type="dcterms:W3CDTF">2012-03-06T13:38:13Z</dcterms:created>
  <dcterms:modified xsi:type="dcterms:W3CDTF">2012-05-23T10:08:32Z</dcterms:modified>
</cp:coreProperties>
</file>