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717" r:id="rId2"/>
    <p:sldMasterId id="2147483687" r:id="rId3"/>
    <p:sldMasterId id="2147483702" r:id="rId4"/>
    <p:sldMasterId id="2147483732" r:id="rId5"/>
  </p:sldMasterIdLst>
  <p:notesMasterIdLst>
    <p:notesMasterId r:id="rId7"/>
  </p:notesMasterIdLst>
  <p:handoutMasterIdLst>
    <p:handoutMasterId r:id="rId8"/>
  </p:handoutMasterIdLst>
  <p:sldIdLst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86437"/>
  </p:normalViewPr>
  <p:slideViewPr>
    <p:cSldViewPr snapToGrid="0" snapToObject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85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6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BCB4A-E738-BB48-8378-CD9707B3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30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CEE1C-75E6-D341-8D5F-42B38F654A0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7EF38-6217-9942-BFD0-31654888C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7317" y="2978524"/>
            <a:ext cx="4719357" cy="12572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63" y="333374"/>
            <a:ext cx="5761038" cy="5724526"/>
          </a:xfrm>
          <a:prstGeom prst="rect">
            <a:avLst/>
          </a:prstGeom>
        </p:spPr>
      </p:pic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>
          <a:xfrm>
            <a:off x="6777319" y="333375"/>
            <a:ext cx="4719355" cy="2645150"/>
          </a:xfrm>
        </p:spPr>
        <p:txBody>
          <a:bodyPr anchor="b" anchorCtr="0"/>
          <a:lstStyle>
            <a:lvl1pPr algn="l">
              <a:defRPr sz="6000" baseline="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1" name="TextBox 40"/>
          <p:cNvSpPr txBox="1"/>
          <p:nvPr userDrawn="1"/>
        </p:nvSpPr>
        <p:spPr>
          <a:xfrm>
            <a:off x="1397467" y="6241439"/>
            <a:ext cx="644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5"/>
                </a:solidFill>
              </a:rPr>
              <a:t>NORDIC</a:t>
            </a:r>
            <a:r>
              <a:rPr lang="en-US" sz="600" baseline="0" dirty="0" smtClean="0">
                <a:solidFill>
                  <a:schemeClr val="accent5"/>
                </a:solidFill>
              </a:rPr>
              <a:t> ENVIRONMENT FINANCE CORPORATION </a:t>
            </a:r>
            <a:endParaRPr lang="en-US" sz="600" dirty="0">
              <a:solidFill>
                <a:schemeClr val="accent5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6" y="6042714"/>
            <a:ext cx="1263403" cy="710664"/>
          </a:xfrm>
          <a:prstGeom prst="rect">
            <a:avLst/>
          </a:prstGeom>
        </p:spPr>
      </p:pic>
      <p:cxnSp>
        <p:nvCxnSpPr>
          <p:cNvPr id="43" name="Straight Connector 42"/>
          <p:cNvCxnSpPr/>
          <p:nvPr userDrawn="1"/>
        </p:nvCxnSpPr>
        <p:spPr>
          <a:xfrm flipV="1">
            <a:off x="1315844" y="6247377"/>
            <a:ext cx="0" cy="356163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46"/>
          <p:cNvSpPr>
            <a:spLocks noGrp="1"/>
          </p:cNvSpPr>
          <p:nvPr>
            <p:ph type="body" sz="quarter" idx="11"/>
          </p:nvPr>
        </p:nvSpPr>
        <p:spPr>
          <a:xfrm>
            <a:off x="6777121" y="4753536"/>
            <a:ext cx="4719554" cy="1196414"/>
          </a:xfrm>
        </p:spPr>
        <p:txBody>
          <a:bodyPr anchor="b" anchorCtr="0"/>
          <a:lstStyle>
            <a:lvl1pPr marL="4762" indent="0">
              <a:lnSpc>
                <a:spcPct val="90000"/>
              </a:lnSpc>
              <a:spcBef>
                <a:spcPts val="500"/>
              </a:spcBef>
              <a:buNone/>
              <a:defRPr sz="1800">
                <a:solidFill>
                  <a:schemeClr val="accent5"/>
                </a:solidFill>
              </a:defRPr>
            </a:lvl1pPr>
            <a:lvl2pPr marL="355600" indent="0">
              <a:buNone/>
              <a:defRPr sz="1800">
                <a:solidFill>
                  <a:schemeClr val="accent5"/>
                </a:solidFill>
              </a:defRPr>
            </a:lvl2pPr>
            <a:lvl3pPr marL="801687" indent="0">
              <a:buNone/>
              <a:defRPr sz="1800">
                <a:solidFill>
                  <a:schemeClr val="accent5"/>
                </a:solidFill>
              </a:defRPr>
            </a:lvl3pPr>
            <a:lvl4pPr marL="1246187" indent="0">
              <a:buNone/>
              <a:defRPr sz="1800">
                <a:solidFill>
                  <a:schemeClr val="accent5"/>
                </a:solidFill>
              </a:defRPr>
            </a:lvl4pPr>
            <a:lvl5pPr marL="1690687" indent="0">
              <a:buNone/>
              <a:defRPr sz="18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5682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9650" y="1692545"/>
            <a:ext cx="3536950" cy="43576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31619" y="6418218"/>
            <a:ext cx="525420" cy="205494"/>
          </a:xfrm>
        </p:spPr>
        <p:txBody>
          <a:bodyPr/>
          <a:lstStyle/>
          <a:p>
            <a:r>
              <a:rPr lang="fi-FI" smtClean="0"/>
              <a:t>22.8.2016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35616" y="6418218"/>
            <a:ext cx="4710200" cy="198861"/>
          </a:xfrm>
        </p:spPr>
        <p:txBody>
          <a:bodyPr/>
          <a:lstStyle/>
          <a:p>
            <a:r>
              <a:rPr lang="en-US" smtClean="0"/>
              <a:t>NEFCO template – A sample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096000" y="1692544"/>
            <a:ext cx="5407772" cy="43576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73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79651" y="333375"/>
            <a:ext cx="9577388" cy="57245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2485" y="996575"/>
            <a:ext cx="7691718" cy="429017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Font typeface="Arial" charset="0"/>
              <a:buNone/>
              <a:defRPr sz="40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52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AA4D0D1-8F57-194B-B612-663ED69E3F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397467" y="6241439"/>
            <a:ext cx="644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5"/>
                </a:solidFill>
              </a:rPr>
              <a:t>NORDIC</a:t>
            </a:r>
            <a:r>
              <a:rPr lang="en-US" sz="600" baseline="0" dirty="0" smtClean="0">
                <a:solidFill>
                  <a:schemeClr val="accent5"/>
                </a:solidFill>
              </a:rPr>
              <a:t> ENVIRONMENT FINANCE CORPORATION </a:t>
            </a:r>
            <a:endParaRPr lang="en-US" sz="600" dirty="0">
              <a:solidFill>
                <a:schemeClr val="accent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6" y="6042714"/>
            <a:ext cx="1263403" cy="71066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1315844" y="6247377"/>
            <a:ext cx="0" cy="356163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047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Case 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4914900" y="333374"/>
            <a:ext cx="6942138" cy="5724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7970" y="980515"/>
            <a:ext cx="6236697" cy="1008624"/>
          </a:xfrm>
        </p:spPr>
        <p:txBody>
          <a:bodyPr anchor="t" anchorCtr="0"/>
          <a:lstStyle>
            <a:lvl1pPr>
              <a:defRPr sz="3200" b="0" u="none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4963" y="333374"/>
            <a:ext cx="4297756" cy="5724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7971" y="1989138"/>
            <a:ext cx="6236696" cy="3793595"/>
          </a:xfrm>
        </p:spPr>
        <p:txBody>
          <a:bodyPr numCol="1"/>
          <a:lstStyle>
            <a:lvl1pPr marL="285750" indent="-285750">
              <a:buFont typeface="Arial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397467" y="6241439"/>
            <a:ext cx="644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5"/>
                </a:solidFill>
              </a:rPr>
              <a:t>NORDIC</a:t>
            </a:r>
            <a:r>
              <a:rPr lang="en-US" sz="600" baseline="0" dirty="0" smtClean="0">
                <a:solidFill>
                  <a:schemeClr val="accent5"/>
                </a:solidFill>
              </a:rPr>
              <a:t> ENVIRONMENT FINANCE CORPORATION </a:t>
            </a:r>
            <a:endParaRPr lang="en-US" sz="600" dirty="0">
              <a:solidFill>
                <a:schemeClr val="accent5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6" y="6042714"/>
            <a:ext cx="1263403" cy="710664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 flipV="1">
            <a:off x="1315844" y="6247377"/>
            <a:ext cx="0" cy="356163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5277970" y="592810"/>
            <a:ext cx="155331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200" b="1" u="none" spc="0" dirty="0" smtClean="0">
                <a:solidFill>
                  <a:schemeClr val="accent5"/>
                </a:solidFill>
              </a:rPr>
              <a:t>CASE STUDY</a:t>
            </a:r>
            <a:endParaRPr lang="en-US" sz="1200" b="1" u="none" spc="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05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443133" y="333374"/>
            <a:ext cx="5413905" cy="57245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63" y="333374"/>
            <a:ext cx="5761038" cy="5724526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6777319" y="333375"/>
            <a:ext cx="4719355" cy="2645150"/>
          </a:xfrm>
        </p:spPr>
        <p:txBody>
          <a:bodyPr anchor="b" anchorCtr="0"/>
          <a:lstStyle>
            <a:lvl1pPr algn="l">
              <a:defRPr sz="6000" baseline="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Thank you for listening!</a:t>
            </a:r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397467" y="6241439"/>
            <a:ext cx="644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5"/>
                </a:solidFill>
              </a:rPr>
              <a:t>NORDIC</a:t>
            </a:r>
            <a:r>
              <a:rPr lang="en-US" sz="600" baseline="0" dirty="0" smtClean="0">
                <a:solidFill>
                  <a:schemeClr val="accent5"/>
                </a:solidFill>
              </a:rPr>
              <a:t> ENVIRONMENT FINANCE CORPORATION </a:t>
            </a:r>
            <a:endParaRPr lang="en-US" sz="600" dirty="0">
              <a:solidFill>
                <a:schemeClr val="accent5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6" y="6042714"/>
            <a:ext cx="1263403" cy="710664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 flipV="1">
            <a:off x="1315844" y="6247377"/>
            <a:ext cx="0" cy="356163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46"/>
          <p:cNvSpPr>
            <a:spLocks noGrp="1"/>
          </p:cNvSpPr>
          <p:nvPr>
            <p:ph type="body" sz="quarter" idx="11"/>
          </p:nvPr>
        </p:nvSpPr>
        <p:spPr>
          <a:xfrm>
            <a:off x="6777121" y="4548654"/>
            <a:ext cx="4719554" cy="1196414"/>
          </a:xfrm>
        </p:spPr>
        <p:txBody>
          <a:bodyPr anchor="b" anchorCtr="0"/>
          <a:lstStyle>
            <a:lvl1pPr marL="4762" indent="0">
              <a:lnSpc>
                <a:spcPct val="90000"/>
              </a:lnSpc>
              <a:spcBef>
                <a:spcPts val="500"/>
              </a:spcBef>
              <a:buNone/>
              <a:defRPr sz="1800">
                <a:solidFill>
                  <a:schemeClr val="accent5"/>
                </a:solidFill>
              </a:defRPr>
            </a:lvl1pPr>
            <a:lvl2pPr marL="355600" indent="0">
              <a:buNone/>
              <a:defRPr sz="1800">
                <a:solidFill>
                  <a:schemeClr val="accent5"/>
                </a:solidFill>
              </a:defRPr>
            </a:lvl2pPr>
            <a:lvl3pPr marL="801687" indent="0">
              <a:buNone/>
              <a:defRPr sz="1800">
                <a:solidFill>
                  <a:schemeClr val="accent5"/>
                </a:solidFill>
              </a:defRPr>
            </a:lvl3pPr>
            <a:lvl4pPr marL="1246187" indent="0">
              <a:buNone/>
              <a:defRPr sz="1800">
                <a:solidFill>
                  <a:schemeClr val="accent5"/>
                </a:solidFill>
              </a:defRPr>
            </a:lvl4pPr>
            <a:lvl5pPr marL="1690687" indent="0">
              <a:buNone/>
              <a:defRPr sz="18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11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7317" y="2978524"/>
            <a:ext cx="4719357" cy="12572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>
          <a:xfrm>
            <a:off x="6777319" y="333375"/>
            <a:ext cx="4719355" cy="2645150"/>
          </a:xfrm>
        </p:spPr>
        <p:txBody>
          <a:bodyPr anchor="b" anchorCtr="0"/>
          <a:lstStyle>
            <a:lvl1pPr algn="l">
              <a:defRPr sz="6000" baseline="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1" name="TextBox 40"/>
          <p:cNvSpPr txBox="1"/>
          <p:nvPr userDrawn="1"/>
        </p:nvSpPr>
        <p:spPr>
          <a:xfrm>
            <a:off x="1397467" y="6241439"/>
            <a:ext cx="644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5"/>
                </a:solidFill>
              </a:rPr>
              <a:t>NORDIC</a:t>
            </a:r>
            <a:r>
              <a:rPr lang="en-US" sz="600" baseline="0" dirty="0" smtClean="0">
                <a:solidFill>
                  <a:schemeClr val="accent5"/>
                </a:solidFill>
              </a:rPr>
              <a:t> ENVIRONMENT FINANCE CORPORATION </a:t>
            </a:r>
            <a:endParaRPr lang="en-US" sz="600" dirty="0">
              <a:solidFill>
                <a:schemeClr val="accent5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6" y="6042714"/>
            <a:ext cx="1263403" cy="710664"/>
          </a:xfrm>
          <a:prstGeom prst="rect">
            <a:avLst/>
          </a:prstGeom>
        </p:spPr>
      </p:pic>
      <p:cxnSp>
        <p:nvCxnSpPr>
          <p:cNvPr id="43" name="Straight Connector 42"/>
          <p:cNvCxnSpPr/>
          <p:nvPr userDrawn="1"/>
        </p:nvCxnSpPr>
        <p:spPr>
          <a:xfrm flipV="1">
            <a:off x="1315844" y="6247377"/>
            <a:ext cx="0" cy="356163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46"/>
          <p:cNvSpPr>
            <a:spLocks noGrp="1"/>
          </p:cNvSpPr>
          <p:nvPr>
            <p:ph type="body" sz="quarter" idx="11"/>
          </p:nvPr>
        </p:nvSpPr>
        <p:spPr>
          <a:xfrm>
            <a:off x="6777121" y="4753536"/>
            <a:ext cx="4719554" cy="1196414"/>
          </a:xfrm>
        </p:spPr>
        <p:txBody>
          <a:bodyPr anchor="b" anchorCtr="0"/>
          <a:lstStyle>
            <a:lvl1pPr marL="4762" indent="0">
              <a:lnSpc>
                <a:spcPct val="90000"/>
              </a:lnSpc>
              <a:spcBef>
                <a:spcPts val="500"/>
              </a:spcBef>
              <a:buNone/>
              <a:defRPr sz="1800">
                <a:solidFill>
                  <a:schemeClr val="accent5"/>
                </a:solidFill>
              </a:defRPr>
            </a:lvl1pPr>
            <a:lvl2pPr marL="355600" indent="0">
              <a:buNone/>
              <a:defRPr sz="1800">
                <a:solidFill>
                  <a:schemeClr val="accent5"/>
                </a:solidFill>
              </a:defRPr>
            </a:lvl2pPr>
            <a:lvl3pPr marL="801687" indent="0">
              <a:buNone/>
              <a:defRPr sz="1800">
                <a:solidFill>
                  <a:schemeClr val="accent5"/>
                </a:solidFill>
              </a:defRPr>
            </a:lvl3pPr>
            <a:lvl4pPr marL="1246187" indent="0">
              <a:buNone/>
              <a:defRPr sz="1800">
                <a:solidFill>
                  <a:schemeClr val="accent5"/>
                </a:solidFill>
              </a:defRPr>
            </a:lvl4pPr>
            <a:lvl5pPr marL="1690687" indent="0">
              <a:buNone/>
              <a:defRPr sz="18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62" y="333374"/>
            <a:ext cx="5761037" cy="57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65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10856" y="333374"/>
            <a:ext cx="7546181" cy="5724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5447" y="333375"/>
            <a:ext cx="6307838" cy="1160691"/>
          </a:xfrm>
        </p:spPr>
        <p:txBody>
          <a:bodyPr anchor="b" anchorCtr="0"/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Contents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85447" y="1494067"/>
            <a:ext cx="6307978" cy="4455883"/>
          </a:xfrm>
        </p:spPr>
        <p:txBody>
          <a:bodyPr/>
          <a:lstStyle>
            <a:lvl1pPr marL="461962" indent="-457200">
              <a:buFont typeface="+mj-lt"/>
              <a:buAutoNum type="arabicPeriod"/>
              <a:defRPr>
                <a:solidFill>
                  <a:schemeClr val="accent5"/>
                </a:solidFill>
              </a:defRPr>
            </a:lvl1pPr>
            <a:lvl2pPr marL="812800" indent="-457200">
              <a:buFont typeface="+mj-lt"/>
              <a:buAutoNum type="arabicPeriod"/>
              <a:defRPr>
                <a:solidFill>
                  <a:schemeClr val="accent5"/>
                </a:solidFill>
              </a:defRPr>
            </a:lvl2pPr>
            <a:lvl3pPr marL="1144587" indent="-342900">
              <a:buFont typeface="+mj-lt"/>
              <a:buAutoNum type="arabicPeriod"/>
              <a:defRPr>
                <a:solidFill>
                  <a:schemeClr val="accent5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accent5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397467" y="6241439"/>
            <a:ext cx="644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5"/>
                </a:solidFill>
              </a:rPr>
              <a:t>NORDIC</a:t>
            </a:r>
            <a:r>
              <a:rPr lang="en-US" sz="600" baseline="0" dirty="0" smtClean="0">
                <a:solidFill>
                  <a:schemeClr val="accent5"/>
                </a:solidFill>
              </a:rPr>
              <a:t> ENVIRONMENT FINANCE CORPORATION </a:t>
            </a:r>
            <a:endParaRPr lang="en-US" sz="600" dirty="0">
              <a:solidFill>
                <a:schemeClr val="accent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6" y="6042714"/>
            <a:ext cx="1263403" cy="71066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1315844" y="6247377"/>
            <a:ext cx="0" cy="356163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63" y="333375"/>
            <a:ext cx="3652091" cy="57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2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553" y="1692547"/>
            <a:ext cx="8539910" cy="436535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2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553" y="1700213"/>
            <a:ext cx="4817016" cy="42539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7309262" y="1692547"/>
            <a:ext cx="4547777" cy="42616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15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2305" y="1830159"/>
            <a:ext cx="5890979" cy="2623006"/>
          </a:xfrm>
        </p:spPr>
        <p:txBody>
          <a:bodyPr anchor="ctr" anchorCtr="0"/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97467" y="6241439"/>
            <a:ext cx="644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5"/>
                </a:solidFill>
              </a:rPr>
              <a:t>NORDIC</a:t>
            </a:r>
            <a:r>
              <a:rPr lang="en-US" sz="600" baseline="0" dirty="0" smtClean="0">
                <a:solidFill>
                  <a:schemeClr val="accent5"/>
                </a:solidFill>
              </a:rPr>
              <a:t> ENVIRONMENT FINANCE CORPORATION </a:t>
            </a:r>
            <a:endParaRPr lang="en-US" sz="600" dirty="0">
              <a:solidFill>
                <a:schemeClr val="accent5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6" y="6042714"/>
            <a:ext cx="1263403" cy="710664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V="1">
            <a:off x="1315844" y="6247377"/>
            <a:ext cx="0" cy="356163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63" y="333375"/>
            <a:ext cx="3652091" cy="57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35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10856" y="333374"/>
            <a:ext cx="7546181" cy="57245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62" y="333375"/>
            <a:ext cx="3652091" cy="5724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5447" y="333375"/>
            <a:ext cx="6307838" cy="1160691"/>
          </a:xfrm>
        </p:spPr>
        <p:txBody>
          <a:bodyPr anchor="b" anchorCtr="0"/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Contents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85447" y="1494067"/>
            <a:ext cx="6307978" cy="4455883"/>
          </a:xfrm>
        </p:spPr>
        <p:txBody>
          <a:bodyPr/>
          <a:lstStyle>
            <a:lvl1pPr marL="461962" indent="-457200">
              <a:buFont typeface="+mj-lt"/>
              <a:buAutoNum type="arabicPeriod"/>
              <a:defRPr>
                <a:solidFill>
                  <a:schemeClr val="accent5"/>
                </a:solidFill>
              </a:defRPr>
            </a:lvl1pPr>
            <a:lvl2pPr marL="812800" indent="-457200">
              <a:buFont typeface="+mj-lt"/>
              <a:buAutoNum type="arabicPeriod"/>
              <a:defRPr>
                <a:solidFill>
                  <a:schemeClr val="accent5"/>
                </a:solidFill>
              </a:defRPr>
            </a:lvl2pPr>
            <a:lvl3pPr marL="1144587" indent="-342900">
              <a:buFont typeface="+mj-lt"/>
              <a:buAutoNum type="arabicPeriod"/>
              <a:defRPr>
                <a:solidFill>
                  <a:schemeClr val="accent5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accent5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397467" y="6241439"/>
            <a:ext cx="644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5"/>
                </a:solidFill>
              </a:rPr>
              <a:t>NORDIC</a:t>
            </a:r>
            <a:r>
              <a:rPr lang="en-US" sz="600" baseline="0" dirty="0" smtClean="0">
                <a:solidFill>
                  <a:schemeClr val="accent5"/>
                </a:solidFill>
              </a:rPr>
              <a:t> ENVIRONMENT FINANCE CORPORATION </a:t>
            </a:r>
            <a:endParaRPr lang="en-US" sz="600" dirty="0">
              <a:solidFill>
                <a:schemeClr val="accent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6" y="6042714"/>
            <a:ext cx="1263403" cy="71066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1315844" y="6247377"/>
            <a:ext cx="0" cy="356163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094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650" y="333375"/>
            <a:ext cx="9217025" cy="135782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9648" y="1691202"/>
            <a:ext cx="4451351" cy="43666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91202"/>
            <a:ext cx="4486275" cy="43666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51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650" y="333375"/>
            <a:ext cx="9213748" cy="647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9651" y="981076"/>
            <a:ext cx="4442882" cy="1008062"/>
          </a:xfrm>
          <a:noFill/>
        </p:spPr>
        <p:txBody>
          <a:bodyPr lIns="108000" tIns="108000" rIns="108000" bIns="108000"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9650" y="1989139"/>
            <a:ext cx="4442883" cy="4068762"/>
          </a:xfrm>
          <a:noFill/>
        </p:spPr>
        <p:txBody>
          <a:bodyPr lIns="108000" tIns="108000" rIns="108000" bIns="108000"/>
          <a:lstStyle>
            <a:lvl1pPr>
              <a:spcBef>
                <a:spcPts val="500"/>
              </a:spcBef>
              <a:defRPr sz="1200"/>
            </a:lvl1pPr>
            <a:lvl2pPr>
              <a:spcBef>
                <a:spcPts val="500"/>
              </a:spcBef>
              <a:defRPr sz="1200"/>
            </a:lvl2pPr>
            <a:lvl3pPr>
              <a:spcBef>
                <a:spcPts val="500"/>
              </a:spcBef>
              <a:defRPr sz="1200"/>
            </a:lvl3pPr>
            <a:lvl4pPr>
              <a:spcBef>
                <a:spcPts val="500"/>
              </a:spcBef>
              <a:defRPr sz="1200"/>
            </a:lvl4pPr>
            <a:lvl5pPr>
              <a:spcBef>
                <a:spcPts val="5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6993468" y="981076"/>
            <a:ext cx="4503207" cy="1008062"/>
          </a:xfrm>
          <a:noFill/>
        </p:spPr>
        <p:txBody>
          <a:bodyPr lIns="108000" tIns="108000" rIns="108000" bIns="108000"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6993468" y="1989139"/>
            <a:ext cx="4503208" cy="4068762"/>
          </a:xfrm>
          <a:noFill/>
        </p:spPr>
        <p:txBody>
          <a:bodyPr lIns="108000" tIns="108000" rIns="108000" bIns="108000"/>
          <a:lstStyle>
            <a:lvl1pPr>
              <a:spcBef>
                <a:spcPts val="500"/>
              </a:spcBef>
              <a:defRPr sz="1200"/>
            </a:lvl1pPr>
            <a:lvl2pPr>
              <a:spcBef>
                <a:spcPts val="500"/>
              </a:spcBef>
              <a:defRPr sz="1200"/>
            </a:lvl2pPr>
            <a:lvl3pPr>
              <a:spcBef>
                <a:spcPts val="500"/>
              </a:spcBef>
              <a:defRPr sz="1200"/>
            </a:lvl3pPr>
            <a:lvl4pPr>
              <a:spcBef>
                <a:spcPts val="500"/>
              </a:spcBef>
              <a:defRPr sz="1200"/>
            </a:lvl4pPr>
            <a:lvl5pPr>
              <a:spcBef>
                <a:spcPts val="5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19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952129" y="1700214"/>
            <a:ext cx="4544546" cy="4357686"/>
          </a:xfr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400">
                <a:solidFill>
                  <a:schemeClr val="accent5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9650" y="1700213"/>
            <a:ext cx="4343026" cy="4357687"/>
          </a:xfrm>
        </p:spPr>
        <p:txBody>
          <a:bodyPr/>
          <a:lstStyle>
            <a:lvl1pPr marL="0" indent="0"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79650" y="342386"/>
            <a:ext cx="9217025" cy="135782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2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2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9650" y="1692545"/>
            <a:ext cx="3536950" cy="43576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31619" y="6418218"/>
            <a:ext cx="525420" cy="205494"/>
          </a:xfrm>
        </p:spPr>
        <p:txBody>
          <a:bodyPr/>
          <a:lstStyle/>
          <a:p>
            <a:r>
              <a:rPr lang="fi-FI" smtClean="0"/>
              <a:t>22.8.2016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35616" y="6418218"/>
            <a:ext cx="4710200" cy="198861"/>
          </a:xfrm>
        </p:spPr>
        <p:txBody>
          <a:bodyPr/>
          <a:lstStyle/>
          <a:p>
            <a:r>
              <a:rPr lang="en-US" smtClean="0"/>
              <a:t>NEFCO template – A sample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096000" y="1692544"/>
            <a:ext cx="5407772" cy="43576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27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79651" y="333375"/>
            <a:ext cx="9577388" cy="5724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2485" y="996575"/>
            <a:ext cx="7691718" cy="429017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Font typeface="Arial" charset="0"/>
              <a:buNone/>
              <a:defRPr sz="40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081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AA4D0D1-8F57-194B-B612-663ED69E3F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397467" y="6241439"/>
            <a:ext cx="644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5"/>
                </a:solidFill>
              </a:rPr>
              <a:t>NORDIC</a:t>
            </a:r>
            <a:r>
              <a:rPr lang="en-US" sz="600" baseline="0" dirty="0" smtClean="0">
                <a:solidFill>
                  <a:schemeClr val="accent5"/>
                </a:solidFill>
              </a:rPr>
              <a:t> ENVIRONMENT FINANCE CORPORATION </a:t>
            </a:r>
            <a:endParaRPr lang="en-US" sz="600" dirty="0">
              <a:solidFill>
                <a:schemeClr val="accent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6" y="6042714"/>
            <a:ext cx="1263403" cy="71066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1315844" y="6247377"/>
            <a:ext cx="0" cy="356163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834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Case 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4914900" y="333374"/>
            <a:ext cx="6942138" cy="5724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7970" y="980515"/>
            <a:ext cx="6236697" cy="1008624"/>
          </a:xfrm>
        </p:spPr>
        <p:txBody>
          <a:bodyPr anchor="t" anchorCtr="0"/>
          <a:lstStyle>
            <a:lvl1pPr>
              <a:defRPr sz="3200" b="0" u="none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4963" y="333374"/>
            <a:ext cx="4297756" cy="5724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7971" y="1989138"/>
            <a:ext cx="6236696" cy="3793595"/>
          </a:xfrm>
        </p:spPr>
        <p:txBody>
          <a:bodyPr numCol="1"/>
          <a:lstStyle>
            <a:lvl1pPr marL="285750" indent="-285750">
              <a:buFont typeface="Arial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397467" y="6241439"/>
            <a:ext cx="644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5"/>
                </a:solidFill>
              </a:rPr>
              <a:t>NORDIC</a:t>
            </a:r>
            <a:r>
              <a:rPr lang="en-US" sz="600" baseline="0" dirty="0" smtClean="0">
                <a:solidFill>
                  <a:schemeClr val="accent5"/>
                </a:solidFill>
              </a:rPr>
              <a:t> ENVIRONMENT FINANCE CORPORATION </a:t>
            </a:r>
            <a:endParaRPr lang="en-US" sz="600" dirty="0">
              <a:solidFill>
                <a:schemeClr val="accent5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6" y="6042714"/>
            <a:ext cx="1263403" cy="710664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 flipV="1">
            <a:off x="1315844" y="6247377"/>
            <a:ext cx="0" cy="356163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5277970" y="592810"/>
            <a:ext cx="155331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200" b="1" u="none" spc="0" dirty="0" smtClean="0">
                <a:solidFill>
                  <a:schemeClr val="accent5"/>
                </a:solidFill>
              </a:rPr>
              <a:t>CASE STUDY</a:t>
            </a:r>
            <a:endParaRPr lang="en-US" sz="1200" b="1" u="none" spc="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73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443133" y="333374"/>
            <a:ext cx="5413905" cy="5724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6777319" y="333375"/>
            <a:ext cx="4719355" cy="2645150"/>
          </a:xfrm>
        </p:spPr>
        <p:txBody>
          <a:bodyPr anchor="b" anchorCtr="0"/>
          <a:lstStyle>
            <a:lvl1pPr algn="l">
              <a:defRPr sz="6000" baseline="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Thank you for listening!</a:t>
            </a:r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397467" y="6241439"/>
            <a:ext cx="644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5"/>
                </a:solidFill>
              </a:rPr>
              <a:t>NORDIC</a:t>
            </a:r>
            <a:r>
              <a:rPr lang="en-US" sz="600" baseline="0" dirty="0" smtClean="0">
                <a:solidFill>
                  <a:schemeClr val="accent5"/>
                </a:solidFill>
              </a:rPr>
              <a:t> ENVIRONMENT FINANCE CORPORATION </a:t>
            </a:r>
            <a:endParaRPr lang="en-US" sz="600" dirty="0">
              <a:solidFill>
                <a:schemeClr val="accent5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6" y="6042714"/>
            <a:ext cx="1263403" cy="710664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 flipV="1">
            <a:off x="1315844" y="6247377"/>
            <a:ext cx="0" cy="356163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46"/>
          <p:cNvSpPr>
            <a:spLocks noGrp="1"/>
          </p:cNvSpPr>
          <p:nvPr>
            <p:ph type="body" sz="quarter" idx="11"/>
          </p:nvPr>
        </p:nvSpPr>
        <p:spPr>
          <a:xfrm>
            <a:off x="6777121" y="4548654"/>
            <a:ext cx="4719554" cy="1196414"/>
          </a:xfrm>
        </p:spPr>
        <p:txBody>
          <a:bodyPr anchor="b" anchorCtr="0"/>
          <a:lstStyle>
            <a:lvl1pPr marL="4762" indent="0">
              <a:lnSpc>
                <a:spcPct val="90000"/>
              </a:lnSpc>
              <a:spcBef>
                <a:spcPts val="500"/>
              </a:spcBef>
              <a:buNone/>
              <a:defRPr sz="1800">
                <a:solidFill>
                  <a:schemeClr val="accent5"/>
                </a:solidFill>
              </a:defRPr>
            </a:lvl1pPr>
            <a:lvl2pPr marL="355600" indent="0">
              <a:buNone/>
              <a:defRPr sz="1800">
                <a:solidFill>
                  <a:schemeClr val="accent5"/>
                </a:solidFill>
              </a:defRPr>
            </a:lvl2pPr>
            <a:lvl3pPr marL="801687" indent="0">
              <a:buNone/>
              <a:defRPr sz="1800">
                <a:solidFill>
                  <a:schemeClr val="accent5"/>
                </a:solidFill>
              </a:defRPr>
            </a:lvl3pPr>
            <a:lvl4pPr marL="1246187" indent="0">
              <a:buNone/>
              <a:defRPr sz="1800">
                <a:solidFill>
                  <a:schemeClr val="accent5"/>
                </a:solidFill>
              </a:defRPr>
            </a:lvl4pPr>
            <a:lvl5pPr marL="1690687" indent="0">
              <a:buNone/>
              <a:defRPr sz="18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62" y="333374"/>
            <a:ext cx="5761037" cy="57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7317" y="2978524"/>
            <a:ext cx="4719357" cy="12572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>
          <a:xfrm>
            <a:off x="6777319" y="333375"/>
            <a:ext cx="4719355" cy="2645150"/>
          </a:xfrm>
        </p:spPr>
        <p:txBody>
          <a:bodyPr anchor="b" anchorCtr="0"/>
          <a:lstStyle>
            <a:lvl1pPr algn="l">
              <a:defRPr sz="6000"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1" name="TextBox 40"/>
          <p:cNvSpPr txBox="1"/>
          <p:nvPr userDrawn="1"/>
        </p:nvSpPr>
        <p:spPr>
          <a:xfrm>
            <a:off x="1397467" y="6241439"/>
            <a:ext cx="644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5"/>
                </a:solidFill>
              </a:rPr>
              <a:t>NORDIC</a:t>
            </a:r>
            <a:r>
              <a:rPr lang="en-US" sz="600" baseline="0" dirty="0" smtClean="0">
                <a:solidFill>
                  <a:schemeClr val="accent5"/>
                </a:solidFill>
              </a:rPr>
              <a:t> ENVIRONMENT FINANCE CORPORATION </a:t>
            </a:r>
            <a:endParaRPr lang="en-US" sz="600" dirty="0">
              <a:solidFill>
                <a:schemeClr val="accent5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6" y="6042714"/>
            <a:ext cx="1263403" cy="710664"/>
          </a:xfrm>
          <a:prstGeom prst="rect">
            <a:avLst/>
          </a:prstGeom>
        </p:spPr>
      </p:pic>
      <p:cxnSp>
        <p:nvCxnSpPr>
          <p:cNvPr id="43" name="Straight Connector 42"/>
          <p:cNvCxnSpPr/>
          <p:nvPr userDrawn="1"/>
        </p:nvCxnSpPr>
        <p:spPr>
          <a:xfrm flipV="1">
            <a:off x="1315844" y="6247377"/>
            <a:ext cx="0" cy="356163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46"/>
          <p:cNvSpPr>
            <a:spLocks noGrp="1"/>
          </p:cNvSpPr>
          <p:nvPr>
            <p:ph type="body" sz="quarter" idx="11"/>
          </p:nvPr>
        </p:nvSpPr>
        <p:spPr>
          <a:xfrm>
            <a:off x="6777121" y="4753536"/>
            <a:ext cx="4719554" cy="1196414"/>
          </a:xfrm>
        </p:spPr>
        <p:txBody>
          <a:bodyPr anchor="b" anchorCtr="0"/>
          <a:lstStyle>
            <a:lvl1pPr marL="4762" indent="0">
              <a:lnSpc>
                <a:spcPct val="90000"/>
              </a:lnSpc>
              <a:spcBef>
                <a:spcPts val="500"/>
              </a:spcBef>
              <a:buNone/>
              <a:defRPr sz="1800">
                <a:solidFill>
                  <a:schemeClr val="accent6"/>
                </a:solidFill>
              </a:defRPr>
            </a:lvl1pPr>
            <a:lvl2pPr marL="355600" indent="0">
              <a:buNone/>
              <a:defRPr sz="1800">
                <a:solidFill>
                  <a:schemeClr val="accent5"/>
                </a:solidFill>
              </a:defRPr>
            </a:lvl2pPr>
            <a:lvl3pPr marL="801687" indent="0">
              <a:buNone/>
              <a:defRPr sz="1800">
                <a:solidFill>
                  <a:schemeClr val="accent5"/>
                </a:solidFill>
              </a:defRPr>
            </a:lvl3pPr>
            <a:lvl4pPr marL="1246187" indent="0">
              <a:buNone/>
              <a:defRPr sz="1800">
                <a:solidFill>
                  <a:schemeClr val="accent5"/>
                </a:solidFill>
              </a:defRPr>
            </a:lvl4pPr>
            <a:lvl5pPr marL="1690687" indent="0">
              <a:buNone/>
              <a:defRPr sz="18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62" y="333375"/>
            <a:ext cx="5761037" cy="57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79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553" y="1692547"/>
            <a:ext cx="8539910" cy="436535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97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10856" y="333374"/>
            <a:ext cx="7546181" cy="57245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5447" y="333375"/>
            <a:ext cx="6307838" cy="1160691"/>
          </a:xfrm>
        </p:spPr>
        <p:txBody>
          <a:bodyPr anchor="b" anchorCtr="0"/>
          <a:lstStyle>
            <a:lvl1pPr algn="l"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85447" y="1494067"/>
            <a:ext cx="6307978" cy="4455883"/>
          </a:xfrm>
        </p:spPr>
        <p:txBody>
          <a:bodyPr/>
          <a:lstStyle>
            <a:lvl1pPr marL="461962" indent="-457200">
              <a:buFont typeface="+mj-lt"/>
              <a:buAutoNum type="arabicPeriod"/>
              <a:defRPr>
                <a:solidFill>
                  <a:schemeClr val="accent6"/>
                </a:solidFill>
              </a:defRPr>
            </a:lvl1pPr>
            <a:lvl2pPr marL="812800" indent="-457200">
              <a:buFont typeface="+mj-lt"/>
              <a:buAutoNum type="arabicPeriod"/>
              <a:defRPr>
                <a:solidFill>
                  <a:schemeClr val="accent5"/>
                </a:solidFill>
              </a:defRPr>
            </a:lvl2pPr>
            <a:lvl3pPr marL="1144587" indent="-342900">
              <a:buFont typeface="+mj-lt"/>
              <a:buAutoNum type="arabicPeriod"/>
              <a:defRPr>
                <a:solidFill>
                  <a:schemeClr val="accent5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accent5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397467" y="6241439"/>
            <a:ext cx="644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5"/>
                </a:solidFill>
              </a:rPr>
              <a:t>NORDIC</a:t>
            </a:r>
            <a:r>
              <a:rPr lang="en-US" sz="600" baseline="0" dirty="0" smtClean="0">
                <a:solidFill>
                  <a:schemeClr val="accent5"/>
                </a:solidFill>
              </a:rPr>
              <a:t> ENVIRONMENT FINANCE CORPORATION </a:t>
            </a:r>
            <a:endParaRPr lang="en-US" sz="600" dirty="0">
              <a:solidFill>
                <a:schemeClr val="accent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6" y="6042714"/>
            <a:ext cx="1263403" cy="71066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1315844" y="6247377"/>
            <a:ext cx="0" cy="356163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63" y="333375"/>
            <a:ext cx="3652091" cy="57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6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553" y="1692547"/>
            <a:ext cx="8539910" cy="436535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0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553" y="1700213"/>
            <a:ext cx="4817016" cy="42539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7309262" y="1692547"/>
            <a:ext cx="4547777" cy="42616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1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2305" y="1830159"/>
            <a:ext cx="5890979" cy="2623006"/>
          </a:xfrm>
        </p:spPr>
        <p:txBody>
          <a:bodyPr anchor="ctr" anchorCtr="0"/>
          <a:lstStyle>
            <a:lvl1pPr algn="l"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97467" y="6241439"/>
            <a:ext cx="644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5"/>
                </a:solidFill>
              </a:rPr>
              <a:t>NORDIC</a:t>
            </a:r>
            <a:r>
              <a:rPr lang="en-US" sz="600" baseline="0" dirty="0" smtClean="0">
                <a:solidFill>
                  <a:schemeClr val="accent5"/>
                </a:solidFill>
              </a:rPr>
              <a:t> ENVIRONMENT FINANCE CORPORATION </a:t>
            </a:r>
            <a:endParaRPr lang="en-US" sz="600" dirty="0">
              <a:solidFill>
                <a:schemeClr val="accent5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6" y="6042714"/>
            <a:ext cx="1263403" cy="710664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V="1">
            <a:off x="1315844" y="6247377"/>
            <a:ext cx="0" cy="356163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63" y="333375"/>
            <a:ext cx="3652091" cy="57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04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650" y="333375"/>
            <a:ext cx="9217025" cy="135782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9648" y="1691202"/>
            <a:ext cx="4451351" cy="43666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91202"/>
            <a:ext cx="4486275" cy="43666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34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650" y="333375"/>
            <a:ext cx="9213748" cy="647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9651" y="981076"/>
            <a:ext cx="4442882" cy="1008062"/>
          </a:xfrm>
          <a:noFill/>
        </p:spPr>
        <p:txBody>
          <a:bodyPr lIns="108000" tIns="108000" rIns="108000" bIns="108000"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9650" y="1989139"/>
            <a:ext cx="4442883" cy="4068762"/>
          </a:xfrm>
          <a:noFill/>
        </p:spPr>
        <p:txBody>
          <a:bodyPr lIns="108000" tIns="108000" rIns="108000" bIns="108000"/>
          <a:lstStyle>
            <a:lvl1pPr>
              <a:spcBef>
                <a:spcPts val="500"/>
              </a:spcBef>
              <a:defRPr sz="1200"/>
            </a:lvl1pPr>
            <a:lvl2pPr>
              <a:spcBef>
                <a:spcPts val="500"/>
              </a:spcBef>
              <a:defRPr sz="1200"/>
            </a:lvl2pPr>
            <a:lvl3pPr>
              <a:spcBef>
                <a:spcPts val="500"/>
              </a:spcBef>
              <a:defRPr sz="1200"/>
            </a:lvl3pPr>
            <a:lvl4pPr>
              <a:spcBef>
                <a:spcPts val="500"/>
              </a:spcBef>
              <a:defRPr sz="1200"/>
            </a:lvl4pPr>
            <a:lvl5pPr>
              <a:spcBef>
                <a:spcPts val="5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6993468" y="981076"/>
            <a:ext cx="4503207" cy="1008062"/>
          </a:xfrm>
          <a:noFill/>
        </p:spPr>
        <p:txBody>
          <a:bodyPr lIns="108000" tIns="108000" rIns="108000" bIns="108000"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6993468" y="1989139"/>
            <a:ext cx="4503208" cy="4068762"/>
          </a:xfrm>
          <a:noFill/>
        </p:spPr>
        <p:txBody>
          <a:bodyPr lIns="108000" tIns="108000" rIns="108000" bIns="108000"/>
          <a:lstStyle>
            <a:lvl1pPr>
              <a:spcBef>
                <a:spcPts val="500"/>
              </a:spcBef>
              <a:defRPr sz="1200"/>
            </a:lvl1pPr>
            <a:lvl2pPr>
              <a:spcBef>
                <a:spcPts val="500"/>
              </a:spcBef>
              <a:defRPr sz="1200"/>
            </a:lvl2pPr>
            <a:lvl3pPr>
              <a:spcBef>
                <a:spcPts val="500"/>
              </a:spcBef>
              <a:defRPr sz="1200"/>
            </a:lvl3pPr>
            <a:lvl4pPr>
              <a:spcBef>
                <a:spcPts val="500"/>
              </a:spcBef>
              <a:defRPr sz="1200"/>
            </a:lvl4pPr>
            <a:lvl5pPr>
              <a:spcBef>
                <a:spcPts val="5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952129" y="1700214"/>
            <a:ext cx="4544546" cy="4357686"/>
          </a:xfrm>
        </p:spPr>
        <p:txBody>
          <a:bodyPr/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9650" y="1700213"/>
            <a:ext cx="4343026" cy="4357687"/>
          </a:xfrm>
        </p:spPr>
        <p:txBody>
          <a:bodyPr/>
          <a:lstStyle>
            <a:lvl1pPr marL="0" indent="0"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79650" y="342386"/>
            <a:ext cx="9217025" cy="135782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77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9650" y="1692545"/>
            <a:ext cx="3536950" cy="43576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31619" y="6418218"/>
            <a:ext cx="525420" cy="205494"/>
          </a:xfrm>
        </p:spPr>
        <p:txBody>
          <a:bodyPr/>
          <a:lstStyle/>
          <a:p>
            <a:r>
              <a:rPr lang="fi-FI" smtClean="0"/>
              <a:t>22.8.2016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35616" y="6418218"/>
            <a:ext cx="4710200" cy="198861"/>
          </a:xfrm>
        </p:spPr>
        <p:txBody>
          <a:bodyPr/>
          <a:lstStyle/>
          <a:p>
            <a:r>
              <a:rPr lang="en-US" smtClean="0"/>
              <a:t>NEFCO template – A sample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096000" y="1692544"/>
            <a:ext cx="5407772" cy="43576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45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79651" y="333375"/>
            <a:ext cx="9577388" cy="57245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2485" y="996575"/>
            <a:ext cx="7691718" cy="429017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Font typeface="Arial" charset="0"/>
              <a:buNone/>
              <a:defRPr sz="4000" b="0" i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058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553" y="1700213"/>
            <a:ext cx="4817016" cy="425395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7309262" y="1692547"/>
            <a:ext cx="4547777" cy="42616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397467" y="6241439"/>
            <a:ext cx="644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5"/>
                </a:solidFill>
              </a:rPr>
              <a:t>NORDIC</a:t>
            </a:r>
            <a:r>
              <a:rPr lang="en-US" sz="600" baseline="0" dirty="0" smtClean="0">
                <a:solidFill>
                  <a:schemeClr val="accent5"/>
                </a:solidFill>
              </a:rPr>
              <a:t> ENVIRONMENT FINANCE CORPORATION </a:t>
            </a:r>
            <a:endParaRPr lang="en-US" sz="600" dirty="0">
              <a:solidFill>
                <a:schemeClr val="accent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6" y="6042714"/>
            <a:ext cx="1263403" cy="71066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1315844" y="6247377"/>
            <a:ext cx="0" cy="356163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78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Case 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4914900" y="333374"/>
            <a:ext cx="6942138" cy="5724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7970" y="980515"/>
            <a:ext cx="6236697" cy="1008624"/>
          </a:xfrm>
        </p:spPr>
        <p:txBody>
          <a:bodyPr anchor="t" anchorCtr="0"/>
          <a:lstStyle>
            <a:lvl1pPr>
              <a:defRPr sz="3200" b="0" u="none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4963" y="333374"/>
            <a:ext cx="4297756" cy="5724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7971" y="1989138"/>
            <a:ext cx="6236696" cy="3793595"/>
          </a:xfrm>
        </p:spPr>
        <p:txBody>
          <a:bodyPr numCol="1"/>
          <a:lstStyle>
            <a:lvl1pPr marL="285750" indent="-285750">
              <a:buFont typeface="Arial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397467" y="6241439"/>
            <a:ext cx="644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5"/>
                </a:solidFill>
              </a:rPr>
              <a:t>NORDIC</a:t>
            </a:r>
            <a:r>
              <a:rPr lang="en-US" sz="600" baseline="0" dirty="0" smtClean="0">
                <a:solidFill>
                  <a:schemeClr val="accent5"/>
                </a:solidFill>
              </a:rPr>
              <a:t> ENVIRONMENT FINANCE CORPORATION </a:t>
            </a:r>
            <a:endParaRPr lang="en-US" sz="600" dirty="0">
              <a:solidFill>
                <a:schemeClr val="accent5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6" y="6042714"/>
            <a:ext cx="1263403" cy="710664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 flipV="1">
            <a:off x="1315844" y="6247377"/>
            <a:ext cx="0" cy="356163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5277970" y="592810"/>
            <a:ext cx="155331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200" b="1" u="none" spc="0" dirty="0" smtClean="0">
                <a:solidFill>
                  <a:schemeClr val="accent6"/>
                </a:solidFill>
              </a:rPr>
              <a:t>CASE STUDY</a:t>
            </a:r>
            <a:endParaRPr lang="en-US" sz="1200" b="1" u="none" spc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63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443133" y="333374"/>
            <a:ext cx="5413905" cy="57245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6777319" y="333375"/>
            <a:ext cx="4719355" cy="2645150"/>
          </a:xfrm>
        </p:spPr>
        <p:txBody>
          <a:bodyPr anchor="b" anchorCtr="0"/>
          <a:lstStyle>
            <a:lvl1pPr algn="l">
              <a:defRPr sz="6000"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Thank you for listening!</a:t>
            </a:r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397467" y="6241439"/>
            <a:ext cx="644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5"/>
                </a:solidFill>
              </a:rPr>
              <a:t>NORDIC</a:t>
            </a:r>
            <a:r>
              <a:rPr lang="en-US" sz="600" baseline="0" dirty="0" smtClean="0">
                <a:solidFill>
                  <a:schemeClr val="accent5"/>
                </a:solidFill>
              </a:rPr>
              <a:t> ENVIRONMENT FINANCE CORPORATION </a:t>
            </a:r>
            <a:endParaRPr lang="en-US" sz="600" dirty="0">
              <a:solidFill>
                <a:schemeClr val="accent5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6" y="6042714"/>
            <a:ext cx="1263403" cy="710664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 flipV="1">
            <a:off x="1315844" y="6247377"/>
            <a:ext cx="0" cy="356163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46"/>
          <p:cNvSpPr>
            <a:spLocks noGrp="1"/>
          </p:cNvSpPr>
          <p:nvPr>
            <p:ph type="body" sz="quarter" idx="11"/>
          </p:nvPr>
        </p:nvSpPr>
        <p:spPr>
          <a:xfrm>
            <a:off x="6777121" y="4548654"/>
            <a:ext cx="4719554" cy="1196414"/>
          </a:xfrm>
        </p:spPr>
        <p:txBody>
          <a:bodyPr anchor="b" anchorCtr="0"/>
          <a:lstStyle>
            <a:lvl1pPr marL="4762" indent="0">
              <a:lnSpc>
                <a:spcPct val="90000"/>
              </a:lnSpc>
              <a:spcBef>
                <a:spcPts val="500"/>
              </a:spcBef>
              <a:buNone/>
              <a:defRPr sz="1800">
                <a:solidFill>
                  <a:schemeClr val="accent6"/>
                </a:solidFill>
              </a:defRPr>
            </a:lvl1pPr>
            <a:lvl2pPr marL="355600" indent="0">
              <a:buNone/>
              <a:defRPr sz="1800">
                <a:solidFill>
                  <a:schemeClr val="accent5"/>
                </a:solidFill>
              </a:defRPr>
            </a:lvl2pPr>
            <a:lvl3pPr marL="801687" indent="0">
              <a:buNone/>
              <a:defRPr sz="1800">
                <a:solidFill>
                  <a:schemeClr val="accent5"/>
                </a:solidFill>
              </a:defRPr>
            </a:lvl3pPr>
            <a:lvl4pPr marL="1246187" indent="0">
              <a:buNone/>
              <a:defRPr sz="1800">
                <a:solidFill>
                  <a:schemeClr val="accent5"/>
                </a:solidFill>
              </a:defRPr>
            </a:lvl4pPr>
            <a:lvl5pPr marL="1690687" indent="0">
              <a:buNone/>
              <a:defRPr sz="18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62" y="333375"/>
            <a:ext cx="5761037" cy="57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1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7317" y="2978524"/>
            <a:ext cx="4719357" cy="12572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>
          <a:xfrm>
            <a:off x="6777319" y="333375"/>
            <a:ext cx="4719355" cy="2645150"/>
          </a:xfrm>
        </p:spPr>
        <p:txBody>
          <a:bodyPr anchor="b" anchorCtr="0"/>
          <a:lstStyle>
            <a:lvl1pPr algn="l">
              <a:defRPr sz="6000"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1" name="TextBox 40"/>
          <p:cNvSpPr txBox="1"/>
          <p:nvPr userDrawn="1"/>
        </p:nvSpPr>
        <p:spPr>
          <a:xfrm>
            <a:off x="1397467" y="6241439"/>
            <a:ext cx="644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5"/>
                </a:solidFill>
              </a:rPr>
              <a:t>NORDIC</a:t>
            </a:r>
            <a:r>
              <a:rPr lang="en-US" sz="600" baseline="0" dirty="0" smtClean="0">
                <a:solidFill>
                  <a:schemeClr val="accent5"/>
                </a:solidFill>
              </a:rPr>
              <a:t> ENVIRONMENT FINANCE CORPORATION </a:t>
            </a:r>
            <a:endParaRPr lang="en-US" sz="600" dirty="0">
              <a:solidFill>
                <a:schemeClr val="accent5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6" y="6042714"/>
            <a:ext cx="1263403" cy="710664"/>
          </a:xfrm>
          <a:prstGeom prst="rect">
            <a:avLst/>
          </a:prstGeom>
        </p:spPr>
      </p:pic>
      <p:cxnSp>
        <p:nvCxnSpPr>
          <p:cNvPr id="43" name="Straight Connector 42"/>
          <p:cNvCxnSpPr/>
          <p:nvPr userDrawn="1"/>
        </p:nvCxnSpPr>
        <p:spPr>
          <a:xfrm flipV="1">
            <a:off x="1315844" y="6247377"/>
            <a:ext cx="0" cy="356163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46"/>
          <p:cNvSpPr>
            <a:spLocks noGrp="1"/>
          </p:cNvSpPr>
          <p:nvPr>
            <p:ph type="body" sz="quarter" idx="11"/>
          </p:nvPr>
        </p:nvSpPr>
        <p:spPr>
          <a:xfrm>
            <a:off x="6777121" y="4753536"/>
            <a:ext cx="4719554" cy="1196414"/>
          </a:xfrm>
        </p:spPr>
        <p:txBody>
          <a:bodyPr anchor="b" anchorCtr="0"/>
          <a:lstStyle>
            <a:lvl1pPr marL="4762" indent="0">
              <a:lnSpc>
                <a:spcPct val="90000"/>
              </a:lnSpc>
              <a:spcBef>
                <a:spcPts val="500"/>
              </a:spcBef>
              <a:buNone/>
              <a:defRPr sz="1800">
                <a:solidFill>
                  <a:schemeClr val="accent6"/>
                </a:solidFill>
              </a:defRPr>
            </a:lvl1pPr>
            <a:lvl2pPr marL="355600" indent="0">
              <a:buNone/>
              <a:defRPr sz="1800">
                <a:solidFill>
                  <a:schemeClr val="accent5"/>
                </a:solidFill>
              </a:defRPr>
            </a:lvl2pPr>
            <a:lvl3pPr marL="801687" indent="0">
              <a:buNone/>
              <a:defRPr sz="1800">
                <a:solidFill>
                  <a:schemeClr val="accent5"/>
                </a:solidFill>
              </a:defRPr>
            </a:lvl3pPr>
            <a:lvl4pPr marL="1246187" indent="0">
              <a:buNone/>
              <a:defRPr sz="1800">
                <a:solidFill>
                  <a:schemeClr val="accent5"/>
                </a:solidFill>
              </a:defRPr>
            </a:lvl4pPr>
            <a:lvl5pPr marL="1690687" indent="0">
              <a:buNone/>
              <a:defRPr sz="18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62" y="333375"/>
            <a:ext cx="5761037" cy="57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97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10856" y="333374"/>
            <a:ext cx="7546181" cy="5724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5447" y="333375"/>
            <a:ext cx="6307838" cy="1160691"/>
          </a:xfrm>
        </p:spPr>
        <p:txBody>
          <a:bodyPr anchor="b" anchorCtr="0"/>
          <a:lstStyle>
            <a:lvl1pPr algn="l"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85447" y="1494067"/>
            <a:ext cx="6307978" cy="4455883"/>
          </a:xfrm>
        </p:spPr>
        <p:txBody>
          <a:bodyPr/>
          <a:lstStyle>
            <a:lvl1pPr marL="461962" indent="-457200">
              <a:buFont typeface="+mj-lt"/>
              <a:buAutoNum type="arabicPeriod"/>
              <a:defRPr>
                <a:solidFill>
                  <a:schemeClr val="accent6"/>
                </a:solidFill>
              </a:defRPr>
            </a:lvl1pPr>
            <a:lvl2pPr marL="812800" indent="-457200">
              <a:buFont typeface="+mj-lt"/>
              <a:buAutoNum type="arabicPeriod"/>
              <a:defRPr>
                <a:solidFill>
                  <a:schemeClr val="accent5"/>
                </a:solidFill>
              </a:defRPr>
            </a:lvl2pPr>
            <a:lvl3pPr marL="1144587" indent="-342900">
              <a:buFont typeface="+mj-lt"/>
              <a:buAutoNum type="arabicPeriod"/>
              <a:defRPr>
                <a:solidFill>
                  <a:schemeClr val="accent5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accent5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397467" y="6241439"/>
            <a:ext cx="644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5"/>
                </a:solidFill>
              </a:rPr>
              <a:t>NORDIC</a:t>
            </a:r>
            <a:r>
              <a:rPr lang="en-US" sz="600" baseline="0" dirty="0" smtClean="0">
                <a:solidFill>
                  <a:schemeClr val="accent5"/>
                </a:solidFill>
              </a:rPr>
              <a:t> ENVIRONMENT FINANCE CORPORATION </a:t>
            </a:r>
            <a:endParaRPr lang="en-US" sz="600" dirty="0">
              <a:solidFill>
                <a:schemeClr val="accent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6" y="6042714"/>
            <a:ext cx="1263403" cy="71066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1315844" y="6247377"/>
            <a:ext cx="0" cy="356163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63" y="333375"/>
            <a:ext cx="3652091" cy="57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55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553" y="1692547"/>
            <a:ext cx="8539910" cy="436535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78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553" y="1700213"/>
            <a:ext cx="4817016" cy="42539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7309262" y="1692547"/>
            <a:ext cx="4547777" cy="42616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6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2305" y="1830159"/>
            <a:ext cx="5890979" cy="2623006"/>
          </a:xfrm>
        </p:spPr>
        <p:txBody>
          <a:bodyPr anchor="ctr" anchorCtr="0"/>
          <a:lstStyle>
            <a:lvl1pPr algn="l"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97467" y="6241439"/>
            <a:ext cx="644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5"/>
                </a:solidFill>
              </a:rPr>
              <a:t>NORDIC</a:t>
            </a:r>
            <a:r>
              <a:rPr lang="en-US" sz="600" baseline="0" dirty="0" smtClean="0">
                <a:solidFill>
                  <a:schemeClr val="accent5"/>
                </a:solidFill>
              </a:rPr>
              <a:t> ENVIRONMENT FINANCE CORPORATION </a:t>
            </a:r>
            <a:endParaRPr lang="en-US" sz="600" dirty="0">
              <a:solidFill>
                <a:schemeClr val="accent5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6" y="6042714"/>
            <a:ext cx="1263403" cy="710664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V="1">
            <a:off x="1315844" y="6247377"/>
            <a:ext cx="0" cy="356163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63" y="333375"/>
            <a:ext cx="3652091" cy="57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68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650" y="333375"/>
            <a:ext cx="9217025" cy="135782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9648" y="1691202"/>
            <a:ext cx="4451351" cy="43666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91202"/>
            <a:ext cx="4486275" cy="43666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24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650" y="333375"/>
            <a:ext cx="9213748" cy="647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9651" y="981076"/>
            <a:ext cx="4442882" cy="1008062"/>
          </a:xfrm>
          <a:noFill/>
        </p:spPr>
        <p:txBody>
          <a:bodyPr lIns="108000" tIns="108000" rIns="108000" bIns="108000"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9650" y="1989139"/>
            <a:ext cx="4442883" cy="4068762"/>
          </a:xfrm>
          <a:noFill/>
        </p:spPr>
        <p:txBody>
          <a:bodyPr lIns="108000" tIns="108000" rIns="108000" bIns="108000"/>
          <a:lstStyle>
            <a:lvl1pPr>
              <a:spcBef>
                <a:spcPts val="500"/>
              </a:spcBef>
              <a:defRPr sz="1200"/>
            </a:lvl1pPr>
            <a:lvl2pPr>
              <a:spcBef>
                <a:spcPts val="500"/>
              </a:spcBef>
              <a:defRPr sz="1200"/>
            </a:lvl2pPr>
            <a:lvl3pPr>
              <a:spcBef>
                <a:spcPts val="500"/>
              </a:spcBef>
              <a:defRPr sz="1200"/>
            </a:lvl3pPr>
            <a:lvl4pPr>
              <a:spcBef>
                <a:spcPts val="500"/>
              </a:spcBef>
              <a:defRPr sz="1200"/>
            </a:lvl4pPr>
            <a:lvl5pPr>
              <a:spcBef>
                <a:spcPts val="5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6993468" y="981076"/>
            <a:ext cx="4503207" cy="1008062"/>
          </a:xfrm>
          <a:noFill/>
        </p:spPr>
        <p:txBody>
          <a:bodyPr lIns="108000" tIns="108000" rIns="108000" bIns="108000"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6993468" y="1989139"/>
            <a:ext cx="4503208" cy="4068762"/>
          </a:xfrm>
          <a:noFill/>
        </p:spPr>
        <p:txBody>
          <a:bodyPr lIns="108000" tIns="108000" rIns="108000" bIns="108000"/>
          <a:lstStyle>
            <a:lvl1pPr>
              <a:spcBef>
                <a:spcPts val="500"/>
              </a:spcBef>
              <a:defRPr sz="1200"/>
            </a:lvl1pPr>
            <a:lvl2pPr>
              <a:spcBef>
                <a:spcPts val="500"/>
              </a:spcBef>
              <a:defRPr sz="1200"/>
            </a:lvl2pPr>
            <a:lvl3pPr>
              <a:spcBef>
                <a:spcPts val="500"/>
              </a:spcBef>
              <a:defRPr sz="1200"/>
            </a:lvl3pPr>
            <a:lvl4pPr>
              <a:spcBef>
                <a:spcPts val="500"/>
              </a:spcBef>
              <a:defRPr sz="1200"/>
            </a:lvl4pPr>
            <a:lvl5pPr>
              <a:spcBef>
                <a:spcPts val="5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9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2305" y="1830159"/>
            <a:ext cx="5890979" cy="2623006"/>
          </a:xfrm>
        </p:spPr>
        <p:txBody>
          <a:bodyPr anchor="ctr" anchorCtr="0"/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62" y="333375"/>
            <a:ext cx="3652091" cy="572452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397467" y="6241439"/>
            <a:ext cx="644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5"/>
                </a:solidFill>
              </a:rPr>
              <a:t>NORDIC</a:t>
            </a:r>
            <a:r>
              <a:rPr lang="en-US" sz="600" baseline="0" dirty="0" smtClean="0">
                <a:solidFill>
                  <a:schemeClr val="accent5"/>
                </a:solidFill>
              </a:rPr>
              <a:t> ENVIRONMENT FINANCE CORPORATION </a:t>
            </a:r>
            <a:endParaRPr lang="en-US" sz="600" dirty="0">
              <a:solidFill>
                <a:schemeClr val="accent5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6" y="6042714"/>
            <a:ext cx="1263403" cy="710664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V="1">
            <a:off x="1315844" y="6247377"/>
            <a:ext cx="0" cy="356163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6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952129" y="1700214"/>
            <a:ext cx="4544546" cy="4357686"/>
          </a:xfrm>
        </p:spPr>
        <p:txBody>
          <a:bodyPr/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9650" y="1700213"/>
            <a:ext cx="4343026" cy="4357687"/>
          </a:xfrm>
        </p:spPr>
        <p:txBody>
          <a:bodyPr/>
          <a:lstStyle>
            <a:lvl1pPr marL="0" indent="0"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79650" y="342386"/>
            <a:ext cx="9217025" cy="135782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5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64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9650" y="1692545"/>
            <a:ext cx="3536950" cy="43576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31619" y="6418218"/>
            <a:ext cx="525420" cy="205494"/>
          </a:xfrm>
        </p:spPr>
        <p:txBody>
          <a:bodyPr/>
          <a:lstStyle/>
          <a:p>
            <a:r>
              <a:rPr lang="fi-FI" smtClean="0"/>
              <a:t>22.8.2016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35616" y="6418218"/>
            <a:ext cx="4710200" cy="198861"/>
          </a:xfrm>
        </p:spPr>
        <p:txBody>
          <a:bodyPr/>
          <a:lstStyle/>
          <a:p>
            <a:r>
              <a:rPr lang="en-US" smtClean="0"/>
              <a:t>NEFCO template – A sample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096000" y="1692544"/>
            <a:ext cx="5407772" cy="43576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45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79651" y="299508"/>
            <a:ext cx="9577388" cy="5724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2485" y="996575"/>
            <a:ext cx="7691718" cy="429017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Font typeface="Arial" charset="0"/>
              <a:buNone/>
              <a:defRPr sz="4000" b="0" i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76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397467" y="6241439"/>
            <a:ext cx="644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5"/>
                </a:solidFill>
              </a:rPr>
              <a:t>NORDIC</a:t>
            </a:r>
            <a:r>
              <a:rPr lang="en-US" sz="600" baseline="0" dirty="0" smtClean="0">
                <a:solidFill>
                  <a:schemeClr val="accent5"/>
                </a:solidFill>
              </a:rPr>
              <a:t> ENVIRONMENT FINANCE CORPORATION </a:t>
            </a:r>
            <a:endParaRPr lang="en-US" sz="600" dirty="0">
              <a:solidFill>
                <a:schemeClr val="accent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6" y="6042714"/>
            <a:ext cx="1263403" cy="71066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1315844" y="6247377"/>
            <a:ext cx="0" cy="356163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523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Case 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4914900" y="333374"/>
            <a:ext cx="6942138" cy="5724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7970" y="980515"/>
            <a:ext cx="6236697" cy="1008624"/>
          </a:xfrm>
        </p:spPr>
        <p:txBody>
          <a:bodyPr anchor="t" anchorCtr="0"/>
          <a:lstStyle>
            <a:lvl1pPr>
              <a:defRPr sz="3200" b="0" u="none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4963" y="333374"/>
            <a:ext cx="4297756" cy="5724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7971" y="1989138"/>
            <a:ext cx="6236696" cy="3793595"/>
          </a:xfrm>
        </p:spPr>
        <p:txBody>
          <a:bodyPr numCol="1"/>
          <a:lstStyle>
            <a:lvl1pPr marL="285750" indent="-285750">
              <a:buFont typeface="Arial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397467" y="6241439"/>
            <a:ext cx="644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5"/>
                </a:solidFill>
              </a:rPr>
              <a:t>NORDIC</a:t>
            </a:r>
            <a:r>
              <a:rPr lang="en-US" sz="600" baseline="0" dirty="0" smtClean="0">
                <a:solidFill>
                  <a:schemeClr val="accent5"/>
                </a:solidFill>
              </a:rPr>
              <a:t> ENVIRONMENT FINANCE CORPORATION </a:t>
            </a:r>
            <a:endParaRPr lang="en-US" sz="600" dirty="0">
              <a:solidFill>
                <a:schemeClr val="accent5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6" y="6042714"/>
            <a:ext cx="1263403" cy="710664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 flipV="1">
            <a:off x="1315844" y="6247377"/>
            <a:ext cx="0" cy="356163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5277970" y="592810"/>
            <a:ext cx="155331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200" b="1" u="none" spc="0" dirty="0" smtClean="0">
                <a:solidFill>
                  <a:schemeClr val="accent6"/>
                </a:solidFill>
              </a:rPr>
              <a:t>CASE STUDY</a:t>
            </a:r>
            <a:endParaRPr lang="en-US" sz="1200" b="1" u="none" spc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05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443133" y="333374"/>
            <a:ext cx="5413905" cy="5724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6777319" y="333375"/>
            <a:ext cx="4719355" cy="2645150"/>
          </a:xfrm>
        </p:spPr>
        <p:txBody>
          <a:bodyPr anchor="b" anchorCtr="0"/>
          <a:lstStyle>
            <a:lvl1pPr algn="l">
              <a:defRPr sz="6000"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Thank you for listening!</a:t>
            </a:r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397467" y="6241439"/>
            <a:ext cx="644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5"/>
                </a:solidFill>
              </a:rPr>
              <a:t>NORDIC</a:t>
            </a:r>
            <a:r>
              <a:rPr lang="en-US" sz="600" baseline="0" dirty="0" smtClean="0">
                <a:solidFill>
                  <a:schemeClr val="accent5"/>
                </a:solidFill>
              </a:rPr>
              <a:t> ENVIRONMENT FINANCE CORPORATION </a:t>
            </a:r>
            <a:endParaRPr lang="en-US" sz="600" dirty="0">
              <a:solidFill>
                <a:schemeClr val="accent5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6" y="6042714"/>
            <a:ext cx="1263403" cy="710664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 flipV="1">
            <a:off x="1315844" y="6247377"/>
            <a:ext cx="0" cy="356163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46"/>
          <p:cNvSpPr>
            <a:spLocks noGrp="1"/>
          </p:cNvSpPr>
          <p:nvPr>
            <p:ph type="body" sz="quarter" idx="11"/>
          </p:nvPr>
        </p:nvSpPr>
        <p:spPr>
          <a:xfrm>
            <a:off x="6777121" y="4548654"/>
            <a:ext cx="4719554" cy="1196414"/>
          </a:xfrm>
        </p:spPr>
        <p:txBody>
          <a:bodyPr anchor="b" anchorCtr="0"/>
          <a:lstStyle>
            <a:lvl1pPr marL="4762" indent="0">
              <a:lnSpc>
                <a:spcPct val="90000"/>
              </a:lnSpc>
              <a:spcBef>
                <a:spcPts val="500"/>
              </a:spcBef>
              <a:buNone/>
              <a:defRPr sz="1800">
                <a:solidFill>
                  <a:schemeClr val="accent6"/>
                </a:solidFill>
              </a:defRPr>
            </a:lvl1pPr>
            <a:lvl2pPr marL="355600" indent="0">
              <a:buNone/>
              <a:defRPr sz="1800">
                <a:solidFill>
                  <a:schemeClr val="accent5"/>
                </a:solidFill>
              </a:defRPr>
            </a:lvl2pPr>
            <a:lvl3pPr marL="801687" indent="0">
              <a:buNone/>
              <a:defRPr sz="1800">
                <a:solidFill>
                  <a:schemeClr val="accent5"/>
                </a:solidFill>
              </a:defRPr>
            </a:lvl3pPr>
            <a:lvl4pPr marL="1246187" indent="0">
              <a:buNone/>
              <a:defRPr sz="1800">
                <a:solidFill>
                  <a:schemeClr val="accent5"/>
                </a:solidFill>
              </a:defRPr>
            </a:lvl4pPr>
            <a:lvl5pPr marL="1690687" indent="0">
              <a:buNone/>
              <a:defRPr sz="18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62" y="333375"/>
            <a:ext cx="5761037" cy="57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60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i 9">
            <a:extLst>
              <a:ext uri="{FF2B5EF4-FFF2-40B4-BE49-F238E27FC236}">
                <a16:creationId xmlns:a16="http://schemas.microsoft.com/office/drawing/2014/main" id="{EB3BDBAB-89D2-144E-A912-3CBE8A83260D}"/>
              </a:ext>
            </a:extLst>
          </p:cNvPr>
          <p:cNvSpPr/>
          <p:nvPr userDrawn="1"/>
        </p:nvSpPr>
        <p:spPr>
          <a:xfrm>
            <a:off x="8834213" y="989442"/>
            <a:ext cx="2931737" cy="293173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    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3F3B9DB9-882A-2545-992D-78D39ACA6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972" y="1872806"/>
            <a:ext cx="6794123" cy="1379679"/>
          </a:xfrm>
          <a:prstGeom prst="rect">
            <a:avLst/>
          </a:prstGeom>
        </p:spPr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endParaRPr lang="en-US" dirty="0"/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77BA13F0-F069-8D4F-8513-04CF9880D00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891821" y="2050220"/>
            <a:ext cx="2810934" cy="1389063"/>
          </a:xfrm>
        </p:spPr>
        <p:txBody>
          <a:bodyPr/>
          <a:lstStyle>
            <a:lvl1pPr marL="4762" indent="0" algn="ctr">
              <a:buFontTx/>
              <a:buNone/>
              <a:defRPr b="1">
                <a:solidFill>
                  <a:schemeClr val="accent5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
</a:t>
            </a:r>
            <a:endParaRPr lang="en-US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3E922F5-5786-2F4B-BA64-2FD22C9467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897" y="3263399"/>
            <a:ext cx="5288293" cy="2153553"/>
          </a:xfrm>
        </p:spPr>
        <p:txBody>
          <a:bodyPr/>
          <a:lstStyle>
            <a:lvl1pPr marL="4762" indent="0">
              <a:buNone/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
</a:t>
            </a:r>
            <a:endParaRPr lang="en-US" dirty="0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B1B0C441-2186-C643-82F4-18136CC07DBC}"/>
              </a:ext>
            </a:extLst>
          </p:cNvPr>
          <p:cNvSpPr/>
          <p:nvPr userDrawn="1"/>
        </p:nvSpPr>
        <p:spPr>
          <a:xfrm>
            <a:off x="7053917" y="2980148"/>
            <a:ext cx="2931737" cy="293173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    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B0262473-ADCA-3A43-B9D2-F92F49DD7F1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111525" y="4040926"/>
            <a:ext cx="2810934" cy="1389063"/>
          </a:xfrm>
        </p:spPr>
        <p:txBody>
          <a:bodyPr/>
          <a:lstStyle>
            <a:lvl1pPr marL="4762" indent="0" algn="ctr">
              <a:buFontTx/>
              <a:buNone/>
              <a:defRPr b="1">
                <a:solidFill>
                  <a:schemeClr val="accent5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528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ext 1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i 9">
            <a:extLst>
              <a:ext uri="{FF2B5EF4-FFF2-40B4-BE49-F238E27FC236}">
                <a16:creationId xmlns:a16="http://schemas.microsoft.com/office/drawing/2014/main" id="{EB3BDBAB-89D2-144E-A912-3CBE8A83260D}"/>
              </a:ext>
            </a:extLst>
          </p:cNvPr>
          <p:cNvSpPr/>
          <p:nvPr userDrawn="1"/>
        </p:nvSpPr>
        <p:spPr>
          <a:xfrm>
            <a:off x="8834213" y="989442"/>
            <a:ext cx="2931737" cy="293173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    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3F3B9DB9-882A-2545-992D-78D39ACA6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972" y="1872806"/>
            <a:ext cx="6794123" cy="1379679"/>
          </a:xfrm>
          <a:prstGeom prst="rect">
            <a:avLst/>
          </a:prstGeom>
        </p:spPr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endParaRPr lang="en-US" dirty="0"/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77BA13F0-F069-8D4F-8513-04CF9880D00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891821" y="2050220"/>
            <a:ext cx="2810934" cy="1389063"/>
          </a:xfrm>
        </p:spPr>
        <p:txBody>
          <a:bodyPr/>
          <a:lstStyle>
            <a:lvl1pPr marL="4762" indent="0" algn="ctr">
              <a:buFontTx/>
              <a:buNone/>
              <a:defRPr b="1">
                <a:solidFill>
                  <a:schemeClr val="accent5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
</a:t>
            </a:r>
            <a:endParaRPr lang="en-US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3E922F5-5786-2F4B-BA64-2FD22C9467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897" y="3263399"/>
            <a:ext cx="5288293" cy="2153553"/>
          </a:xfrm>
        </p:spPr>
        <p:txBody>
          <a:bodyPr/>
          <a:lstStyle>
            <a:lvl1pPr marL="4762" indent="0">
              <a:buNone/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
</a:t>
            </a:r>
            <a:endParaRPr lang="en-US" dirty="0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B1B0C441-2186-C643-82F4-18136CC07DBC}"/>
              </a:ext>
            </a:extLst>
          </p:cNvPr>
          <p:cNvSpPr/>
          <p:nvPr userDrawn="1"/>
        </p:nvSpPr>
        <p:spPr>
          <a:xfrm>
            <a:off x="7053917" y="2980148"/>
            <a:ext cx="2931737" cy="293173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B0262473-ADCA-3A43-B9D2-F92F49DD7F1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111525" y="4040926"/>
            <a:ext cx="2810934" cy="1389063"/>
          </a:xfrm>
        </p:spPr>
        <p:txBody>
          <a:bodyPr/>
          <a:lstStyle>
            <a:lvl1pPr marL="4762" indent="0" algn="ctr">
              <a:buFontTx/>
              <a:buNone/>
              <a:defRPr b="1">
                <a:solidFill>
                  <a:schemeClr val="accent5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992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8F0FC9D8-06A5-CD49-B530-C695DF0CF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8788" y="472271"/>
            <a:ext cx="9224122" cy="1206058"/>
          </a:xfrm>
          <a:prstGeom prst="rect">
            <a:avLst/>
          </a:prstGeom>
        </p:spPr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endParaRPr lang="en-US" dirty="0"/>
          </a:p>
        </p:txBody>
      </p:sp>
      <p:sp>
        <p:nvSpPr>
          <p:cNvPr id="7" name="Tekstin paikkamerkki 5">
            <a:extLst>
              <a:ext uri="{FF2B5EF4-FFF2-40B4-BE49-F238E27FC236}">
                <a16:creationId xmlns:a16="http://schemas.microsoft.com/office/drawing/2014/main" id="{FA356F5F-16A2-F14F-AF14-90D0F0EEDB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9175" y="1701271"/>
            <a:ext cx="4764088" cy="3708400"/>
          </a:xfrm>
        </p:spPr>
        <p:txBody>
          <a:bodyPr/>
          <a:lstStyle>
            <a:lvl1pPr marL="347662" indent="-342900">
              <a:buFont typeface="Arial" panose="020B0604020202020204" pitchFamily="34" charset="0"/>
              <a:buChar char="•"/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
</a:t>
            </a:r>
            <a:endParaRPr lang="en-US" dirty="0"/>
          </a:p>
        </p:txBody>
      </p:sp>
      <p:sp>
        <p:nvSpPr>
          <p:cNvPr id="9" name="Tekstin paikkamerkki 5">
            <a:extLst>
              <a:ext uri="{FF2B5EF4-FFF2-40B4-BE49-F238E27FC236}">
                <a16:creationId xmlns:a16="http://schemas.microsoft.com/office/drawing/2014/main" id="{7172BE72-A369-C842-96E7-6DAF59B0A3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1271"/>
            <a:ext cx="4764088" cy="3708400"/>
          </a:xfrm>
        </p:spPr>
        <p:txBody>
          <a:bodyPr/>
          <a:lstStyle>
            <a:lvl1pPr marL="347662" indent="-342900">
              <a:buFont typeface="Arial" panose="020B0604020202020204" pitchFamily="34" charset="0"/>
              <a:buChar char="•"/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41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650" y="333375"/>
            <a:ext cx="9217025" cy="13578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9648" y="1691202"/>
            <a:ext cx="4451351" cy="43666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91202"/>
            <a:ext cx="4486275" cy="43666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3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ext 2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8F0FC9D8-06A5-CD49-B530-C695DF0CF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8788" y="472271"/>
            <a:ext cx="9224122" cy="1206058"/>
          </a:xfrm>
          <a:prstGeom prst="rect">
            <a:avLst/>
          </a:prstGeom>
        </p:spPr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endParaRPr lang="en-US" dirty="0"/>
          </a:p>
        </p:txBody>
      </p:sp>
      <p:sp>
        <p:nvSpPr>
          <p:cNvPr id="7" name="Tekstin paikkamerkki 5">
            <a:extLst>
              <a:ext uri="{FF2B5EF4-FFF2-40B4-BE49-F238E27FC236}">
                <a16:creationId xmlns:a16="http://schemas.microsoft.com/office/drawing/2014/main" id="{FA356F5F-16A2-F14F-AF14-90D0F0EEDB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9175" y="1701271"/>
            <a:ext cx="4764088" cy="3708400"/>
          </a:xfrm>
        </p:spPr>
        <p:txBody>
          <a:bodyPr/>
          <a:lstStyle>
            <a:lvl1pPr marL="347662" indent="-342900">
              <a:buFont typeface="Arial" panose="020B0604020202020204" pitchFamily="34" charset="0"/>
              <a:buChar char="•"/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
</a:t>
            </a:r>
            <a:endParaRPr lang="en-US" dirty="0"/>
          </a:p>
        </p:txBody>
      </p:sp>
      <p:sp>
        <p:nvSpPr>
          <p:cNvPr id="9" name="Tekstin paikkamerkki 5">
            <a:extLst>
              <a:ext uri="{FF2B5EF4-FFF2-40B4-BE49-F238E27FC236}">
                <a16:creationId xmlns:a16="http://schemas.microsoft.com/office/drawing/2014/main" id="{7172BE72-A369-C842-96E7-6DAF59B0A3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1271"/>
            <a:ext cx="4764088" cy="3708400"/>
          </a:xfrm>
        </p:spPr>
        <p:txBody>
          <a:bodyPr/>
          <a:lstStyle>
            <a:lvl1pPr marL="347662" indent="-342900">
              <a:buFont typeface="Arial" panose="020B0604020202020204" pitchFamily="34" charset="0"/>
              <a:buChar char="•"/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6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650" y="333375"/>
            <a:ext cx="9213748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9651" y="981076"/>
            <a:ext cx="4442882" cy="1008062"/>
          </a:xfrm>
          <a:noFill/>
        </p:spPr>
        <p:txBody>
          <a:bodyPr lIns="108000" tIns="108000" rIns="108000" bIns="108000"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9650" y="1989139"/>
            <a:ext cx="4442883" cy="4068762"/>
          </a:xfrm>
          <a:noFill/>
        </p:spPr>
        <p:txBody>
          <a:bodyPr lIns="108000" tIns="108000" rIns="108000" bIns="108000"/>
          <a:lstStyle>
            <a:lvl1pPr>
              <a:spcBef>
                <a:spcPts val="500"/>
              </a:spcBef>
              <a:defRPr sz="1200"/>
            </a:lvl1pPr>
            <a:lvl2pPr>
              <a:spcBef>
                <a:spcPts val="500"/>
              </a:spcBef>
              <a:defRPr sz="1200"/>
            </a:lvl2pPr>
            <a:lvl3pPr>
              <a:spcBef>
                <a:spcPts val="500"/>
              </a:spcBef>
              <a:defRPr sz="1200"/>
            </a:lvl3pPr>
            <a:lvl4pPr>
              <a:spcBef>
                <a:spcPts val="500"/>
              </a:spcBef>
              <a:defRPr sz="1200"/>
            </a:lvl4pPr>
            <a:lvl5pPr>
              <a:spcBef>
                <a:spcPts val="500"/>
              </a:spcBef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6993468" y="981076"/>
            <a:ext cx="4503207" cy="1008062"/>
          </a:xfrm>
          <a:noFill/>
        </p:spPr>
        <p:txBody>
          <a:bodyPr lIns="108000" tIns="108000" rIns="108000" bIns="108000"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6993468" y="1989139"/>
            <a:ext cx="4503208" cy="4068762"/>
          </a:xfrm>
          <a:noFill/>
        </p:spPr>
        <p:txBody>
          <a:bodyPr lIns="108000" tIns="108000" rIns="108000" bIns="108000"/>
          <a:lstStyle>
            <a:lvl1pPr>
              <a:spcBef>
                <a:spcPts val="500"/>
              </a:spcBef>
              <a:defRPr sz="1200"/>
            </a:lvl1pPr>
            <a:lvl2pPr>
              <a:spcBef>
                <a:spcPts val="500"/>
              </a:spcBef>
              <a:defRPr sz="1200"/>
            </a:lvl2pPr>
            <a:lvl3pPr>
              <a:spcBef>
                <a:spcPts val="500"/>
              </a:spcBef>
              <a:defRPr sz="1200"/>
            </a:lvl3pPr>
            <a:lvl4pPr>
              <a:spcBef>
                <a:spcPts val="500"/>
              </a:spcBef>
              <a:defRPr sz="1200"/>
            </a:lvl4pPr>
            <a:lvl5pPr>
              <a:spcBef>
                <a:spcPts val="500"/>
              </a:spcBef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3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952129" y="1700214"/>
            <a:ext cx="4544546" cy="4357686"/>
          </a:xfr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400">
                <a:solidFill>
                  <a:schemeClr val="accent5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9650" y="1700213"/>
            <a:ext cx="4343026" cy="4357687"/>
          </a:xfrm>
        </p:spPr>
        <p:txBody>
          <a:bodyPr/>
          <a:lstStyle>
            <a:lvl1pPr marL="0" indent="0"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79650" y="342386"/>
            <a:ext cx="9217025" cy="13578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22.8.2016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NEFCO template – A sample presentation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D0D1-8F57-194B-B612-663ED69E3F0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5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tif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tif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2.tiff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11.jpeg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2.tiff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4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63" y="333374"/>
            <a:ext cx="1657350" cy="572452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397467" y="6241439"/>
            <a:ext cx="644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5"/>
                </a:solidFill>
              </a:rPr>
              <a:t>NORDIC</a:t>
            </a:r>
            <a:r>
              <a:rPr lang="en-US" sz="600" baseline="0" dirty="0" smtClean="0">
                <a:solidFill>
                  <a:schemeClr val="accent5"/>
                </a:solidFill>
              </a:rPr>
              <a:t> ENVIRONMENT FINANCE CORPORATION </a:t>
            </a:r>
            <a:endParaRPr lang="en-US" sz="600" dirty="0">
              <a:solidFill>
                <a:schemeClr val="accent5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6" y="6042714"/>
            <a:ext cx="1263403" cy="71066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V="1">
            <a:off x="1315844" y="6247377"/>
            <a:ext cx="0" cy="356163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2553" y="333374"/>
            <a:ext cx="9224122" cy="1359172"/>
          </a:xfrm>
          <a:prstGeom prst="rect">
            <a:avLst/>
          </a:prstGeom>
        </p:spPr>
        <p:txBody>
          <a:bodyPr vert="horz" lIns="0" tIns="45720" rIns="0" bIns="10800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2553" y="1700213"/>
            <a:ext cx="8539910" cy="4357687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619" y="6418218"/>
            <a:ext cx="525420" cy="2054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22.8.2016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18032" y="6418218"/>
            <a:ext cx="4710200" cy="19886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NEFCO template – A sample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1" y="299508"/>
            <a:ext cx="503238" cy="184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5"/>
                </a:solidFill>
              </a:defRPr>
            </a:lvl1pPr>
          </a:lstStyle>
          <a:p>
            <a:fld id="{4AA4D0D1-8F57-194B-B612-663ED69E3F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1308173" y="6503867"/>
            <a:ext cx="0" cy="111369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0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74" r:id="rId3"/>
    <p:sldLayoutId id="2147483685" r:id="rId4"/>
    <p:sldLayoutId id="2147483675" r:id="rId5"/>
    <p:sldLayoutId id="2147483676" r:id="rId6"/>
    <p:sldLayoutId id="2147483677" r:id="rId7"/>
    <p:sldLayoutId id="2147483678" r:id="rId8"/>
    <p:sldLayoutId id="2147483680" r:id="rId9"/>
    <p:sldLayoutId id="2147483679" r:id="rId10"/>
    <p:sldLayoutId id="2147483681" r:id="rId11"/>
    <p:sldLayoutId id="2147483682" r:id="rId12"/>
    <p:sldLayoutId id="2147483683" r:id="rId13"/>
    <p:sldLayoutId id="2147483684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1pPr>
    </p:titleStyle>
    <p:bodyStyle>
      <a:lvl1pPr marL="355600" indent="-350838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SzPct val="100000"/>
        <a:buFont typeface="LucidaGrande" charset="0"/>
        <a:buChar char="●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02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SzPct val="100000"/>
        <a:buFont typeface="LucidaGrande" charset="0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341313" algn="l" defTabSz="914400" rtl="0" eaLnBrk="1" latinLnBrk="0" hangingPunct="1">
        <a:lnSpc>
          <a:spcPct val="110000"/>
        </a:lnSpc>
        <a:spcBef>
          <a:spcPts val="1000"/>
        </a:spcBef>
        <a:buSzPct val="100000"/>
        <a:buFont typeface="LucidaGrande" charset="0"/>
        <a:buChar char="●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354013" algn="l" defTabSz="914400" rtl="0" eaLnBrk="1" latinLnBrk="0" hangingPunct="1">
        <a:lnSpc>
          <a:spcPct val="110000"/>
        </a:lnSpc>
        <a:spcBef>
          <a:spcPts val="1000"/>
        </a:spcBef>
        <a:buSzPct val="100000"/>
        <a:buFont typeface="LucidaGrande" charset="0"/>
        <a:buChar char="●"/>
        <a:tabLst/>
        <a:defRPr sz="16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366713" algn="l" defTabSz="914400" rtl="0" eaLnBrk="1" latinLnBrk="0" hangingPunct="1">
        <a:lnSpc>
          <a:spcPct val="110000"/>
        </a:lnSpc>
        <a:spcBef>
          <a:spcPts val="1000"/>
        </a:spcBef>
        <a:buSzPct val="100000"/>
        <a:buFont typeface="LucidaGrande" charset="0"/>
        <a:buChar char="●"/>
        <a:tabLst/>
        <a:defRPr sz="14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071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  <p15:guide id="5" pos="7469">
          <p15:clr>
            <a:srgbClr val="F26B43"/>
          </p15:clr>
        </p15:guide>
        <p15:guide id="6" pos="21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618">
          <p15:clr>
            <a:srgbClr val="F26B43"/>
          </p15:clr>
        </p15:guide>
        <p15:guide id="9" orient="horz" pos="210">
          <p15:clr>
            <a:srgbClr val="F26B43"/>
          </p15:clr>
        </p15:guide>
        <p15:guide id="10" pos="1255" userDrawn="1">
          <p15:clr>
            <a:srgbClr val="F26B43"/>
          </p15:clr>
        </p15:guide>
        <p15:guide id="11" pos="7242">
          <p15:clr>
            <a:srgbClr val="F26B43"/>
          </p15:clr>
        </p15:guide>
        <p15:guide id="12" orient="horz" pos="3816" userDrawn="1">
          <p15:clr>
            <a:srgbClr val="F26B43"/>
          </p15:clr>
        </p15:guide>
        <p15:guide id="13" pos="869">
          <p15:clr>
            <a:srgbClr val="F26B43"/>
          </p15:clr>
        </p15:guide>
        <p15:guide id="14" pos="6811">
          <p15:clr>
            <a:srgbClr val="F26B43"/>
          </p15:clr>
        </p15:guide>
        <p15:guide id="15" pos="1436" userDrawn="1">
          <p15:clr>
            <a:srgbClr val="F26B43"/>
          </p15:clr>
        </p15:guide>
        <p15:guide id="16" pos="61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1397467" y="6241439"/>
            <a:ext cx="644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5"/>
                </a:solidFill>
              </a:rPr>
              <a:t>NORDIC</a:t>
            </a:r>
            <a:r>
              <a:rPr lang="en-US" sz="600" baseline="0" dirty="0" smtClean="0">
                <a:solidFill>
                  <a:schemeClr val="accent5"/>
                </a:solidFill>
              </a:rPr>
              <a:t> ENVIRONMENT FINANCE CORPORATION </a:t>
            </a:r>
            <a:endParaRPr lang="en-US" sz="600" dirty="0">
              <a:solidFill>
                <a:schemeClr val="accent5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6" y="6042714"/>
            <a:ext cx="1263403" cy="71066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V="1">
            <a:off x="1315844" y="6247377"/>
            <a:ext cx="0" cy="356163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2553" y="333374"/>
            <a:ext cx="9224122" cy="1359172"/>
          </a:xfrm>
          <a:prstGeom prst="rect">
            <a:avLst/>
          </a:prstGeom>
        </p:spPr>
        <p:txBody>
          <a:bodyPr vert="horz" lIns="0" tIns="45720" rIns="0" bIns="10800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2553" y="1700213"/>
            <a:ext cx="8539910" cy="4357687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619" y="6418218"/>
            <a:ext cx="525420" cy="2054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22.8.2016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18032" y="6418218"/>
            <a:ext cx="4710200" cy="19886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NEFCO template – A sample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1" y="299508"/>
            <a:ext cx="503238" cy="184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5"/>
                </a:solidFill>
              </a:defRPr>
            </a:lvl1pPr>
          </a:lstStyle>
          <a:p>
            <a:fld id="{4AA4D0D1-8F57-194B-B612-663ED69E3F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1308173" y="6503867"/>
            <a:ext cx="0" cy="111369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63" y="333374"/>
            <a:ext cx="1657350" cy="57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1pPr>
    </p:titleStyle>
    <p:bodyStyle>
      <a:lvl1pPr marL="355600" indent="-350838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SzPct val="100000"/>
        <a:buFont typeface="LucidaGrande" charset="0"/>
        <a:buChar char="●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02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SzPct val="100000"/>
        <a:buFont typeface="LucidaGrande" charset="0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341313" algn="l" defTabSz="914400" rtl="0" eaLnBrk="1" latinLnBrk="0" hangingPunct="1">
        <a:lnSpc>
          <a:spcPct val="110000"/>
        </a:lnSpc>
        <a:spcBef>
          <a:spcPts val="1000"/>
        </a:spcBef>
        <a:buSzPct val="100000"/>
        <a:buFont typeface="LucidaGrande" charset="0"/>
        <a:buChar char="●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354013" algn="l" defTabSz="914400" rtl="0" eaLnBrk="1" latinLnBrk="0" hangingPunct="1">
        <a:lnSpc>
          <a:spcPct val="110000"/>
        </a:lnSpc>
        <a:spcBef>
          <a:spcPts val="1000"/>
        </a:spcBef>
        <a:buSzPct val="100000"/>
        <a:buFont typeface="LucidaGrande" charset="0"/>
        <a:buChar char="●"/>
        <a:tabLst/>
        <a:defRPr sz="16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366713" algn="l" defTabSz="914400" rtl="0" eaLnBrk="1" latinLnBrk="0" hangingPunct="1">
        <a:lnSpc>
          <a:spcPct val="110000"/>
        </a:lnSpc>
        <a:spcBef>
          <a:spcPts val="1000"/>
        </a:spcBef>
        <a:buSzPct val="100000"/>
        <a:buFont typeface="LucidaGrande" charset="0"/>
        <a:buChar char="●"/>
        <a:tabLst/>
        <a:defRPr sz="14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4156">
          <p15:clr>
            <a:srgbClr val="F26B43"/>
          </p15:clr>
        </p15:guide>
        <p15:guide id="5" pos="7469">
          <p15:clr>
            <a:srgbClr val="F26B43"/>
          </p15:clr>
        </p15:guide>
        <p15:guide id="6" pos="211">
          <p15:clr>
            <a:srgbClr val="F26B43"/>
          </p15:clr>
        </p15:guide>
        <p15:guide id="7" orient="horz" pos="1253">
          <p15:clr>
            <a:srgbClr val="F26B43"/>
          </p15:clr>
        </p15:guide>
        <p15:guide id="8" orient="horz" pos="618">
          <p15:clr>
            <a:srgbClr val="F26B43"/>
          </p15:clr>
        </p15:guide>
        <p15:guide id="9" orient="horz" pos="210">
          <p15:clr>
            <a:srgbClr val="F26B43"/>
          </p15:clr>
        </p15:guide>
        <p15:guide id="10" pos="1255">
          <p15:clr>
            <a:srgbClr val="F26B43"/>
          </p15:clr>
        </p15:guide>
        <p15:guide id="11" pos="7242">
          <p15:clr>
            <a:srgbClr val="F26B43"/>
          </p15:clr>
        </p15:guide>
        <p15:guide id="12" orient="horz" pos="3816">
          <p15:clr>
            <a:srgbClr val="F26B43"/>
          </p15:clr>
        </p15:guide>
        <p15:guide id="13" pos="869">
          <p15:clr>
            <a:srgbClr val="F26B43"/>
          </p15:clr>
        </p15:guide>
        <p15:guide id="14" pos="6811">
          <p15:clr>
            <a:srgbClr val="F26B43"/>
          </p15:clr>
        </p15:guide>
        <p15:guide id="15" pos="1436">
          <p15:clr>
            <a:srgbClr val="F26B43"/>
          </p15:clr>
        </p15:guide>
        <p15:guide id="16" pos="610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1397467" y="6241439"/>
            <a:ext cx="644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5"/>
                </a:solidFill>
              </a:rPr>
              <a:t>NORDIC</a:t>
            </a:r>
            <a:r>
              <a:rPr lang="en-US" sz="600" baseline="0" dirty="0" smtClean="0">
                <a:solidFill>
                  <a:schemeClr val="accent5"/>
                </a:solidFill>
              </a:rPr>
              <a:t> ENVIRONMENT FINANCE CORPORATION </a:t>
            </a:r>
            <a:endParaRPr lang="en-US" sz="600" dirty="0">
              <a:solidFill>
                <a:schemeClr val="accent5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6" y="6042714"/>
            <a:ext cx="1263403" cy="71066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V="1">
            <a:off x="1315844" y="6247377"/>
            <a:ext cx="0" cy="356163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2553" y="333374"/>
            <a:ext cx="9224122" cy="1359172"/>
          </a:xfrm>
          <a:prstGeom prst="rect">
            <a:avLst/>
          </a:prstGeom>
        </p:spPr>
        <p:txBody>
          <a:bodyPr vert="horz" lIns="0" tIns="45720" rIns="0" bIns="10800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2553" y="1700213"/>
            <a:ext cx="8539910" cy="4357687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619" y="6418218"/>
            <a:ext cx="525420" cy="2054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>
                <a:solidFill>
                  <a:schemeClr val="accent6"/>
                </a:solidFill>
              </a:defRPr>
            </a:lvl1pPr>
          </a:lstStyle>
          <a:p>
            <a:r>
              <a:rPr lang="fi-FI" smtClean="0"/>
              <a:t>22.8.2016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18032" y="6418218"/>
            <a:ext cx="4710200" cy="19886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NEFCO template – A sample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1" y="299508"/>
            <a:ext cx="503238" cy="184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6"/>
                </a:solidFill>
              </a:defRPr>
            </a:lvl1pPr>
          </a:lstStyle>
          <a:p>
            <a:fld id="{4AA4D0D1-8F57-194B-B612-663ED69E3F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1308173" y="6503867"/>
            <a:ext cx="0" cy="111369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63" y="333375"/>
            <a:ext cx="1657350" cy="57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1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6"/>
          </a:solidFill>
          <a:latin typeface="Arial" charset="0"/>
          <a:ea typeface="Arial" charset="0"/>
          <a:cs typeface="Arial" charset="0"/>
        </a:defRPr>
      </a:lvl1pPr>
    </p:titleStyle>
    <p:bodyStyle>
      <a:lvl1pPr marL="355600" indent="-350838" algn="l" defTabSz="914400" rtl="0" eaLnBrk="1" latinLnBrk="0" hangingPunct="1">
        <a:lnSpc>
          <a:spcPct val="110000"/>
        </a:lnSpc>
        <a:spcBef>
          <a:spcPts val="1000"/>
        </a:spcBef>
        <a:buClr>
          <a:schemeClr val="accent6"/>
        </a:buClr>
        <a:buSzPct val="100000"/>
        <a:buFont typeface="LucidaGrande" charset="0"/>
        <a:buChar char="●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02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6"/>
        </a:buClr>
        <a:buSzPct val="100000"/>
        <a:buFont typeface="LucidaGrande" charset="0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341313" algn="l" defTabSz="914400" rtl="0" eaLnBrk="1" latinLnBrk="0" hangingPunct="1">
        <a:lnSpc>
          <a:spcPct val="110000"/>
        </a:lnSpc>
        <a:spcBef>
          <a:spcPts val="1000"/>
        </a:spcBef>
        <a:buSzPct val="100000"/>
        <a:buFont typeface="LucidaGrande" charset="0"/>
        <a:buChar char="●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354013" algn="l" defTabSz="914400" rtl="0" eaLnBrk="1" latinLnBrk="0" hangingPunct="1">
        <a:lnSpc>
          <a:spcPct val="110000"/>
        </a:lnSpc>
        <a:spcBef>
          <a:spcPts val="1000"/>
        </a:spcBef>
        <a:buSzPct val="100000"/>
        <a:buFont typeface="LucidaGrande" charset="0"/>
        <a:buChar char="●"/>
        <a:tabLst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66713" algn="l" defTabSz="914400" rtl="0" eaLnBrk="1" latinLnBrk="0" hangingPunct="1">
        <a:lnSpc>
          <a:spcPct val="110000"/>
        </a:lnSpc>
        <a:spcBef>
          <a:spcPts val="1000"/>
        </a:spcBef>
        <a:buSzPct val="100000"/>
        <a:buFont typeface="LucidaGrande" charset="0"/>
        <a:buChar char="●"/>
        <a:tabLst/>
        <a:defRPr sz="1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4156">
          <p15:clr>
            <a:srgbClr val="F26B43"/>
          </p15:clr>
        </p15:guide>
        <p15:guide id="5" pos="7469">
          <p15:clr>
            <a:srgbClr val="F26B43"/>
          </p15:clr>
        </p15:guide>
        <p15:guide id="6" pos="211">
          <p15:clr>
            <a:srgbClr val="F26B43"/>
          </p15:clr>
        </p15:guide>
        <p15:guide id="7" orient="horz" pos="1253">
          <p15:clr>
            <a:srgbClr val="F26B43"/>
          </p15:clr>
        </p15:guide>
        <p15:guide id="8" orient="horz" pos="618">
          <p15:clr>
            <a:srgbClr val="F26B43"/>
          </p15:clr>
        </p15:guide>
        <p15:guide id="9" orient="horz" pos="210">
          <p15:clr>
            <a:srgbClr val="F26B43"/>
          </p15:clr>
        </p15:guide>
        <p15:guide id="10" pos="1255">
          <p15:clr>
            <a:srgbClr val="F26B43"/>
          </p15:clr>
        </p15:guide>
        <p15:guide id="11" pos="7242">
          <p15:clr>
            <a:srgbClr val="F26B43"/>
          </p15:clr>
        </p15:guide>
        <p15:guide id="12" orient="horz" pos="3816">
          <p15:clr>
            <a:srgbClr val="F26B43"/>
          </p15:clr>
        </p15:guide>
        <p15:guide id="13" pos="869">
          <p15:clr>
            <a:srgbClr val="F26B43"/>
          </p15:clr>
        </p15:guide>
        <p15:guide id="14" pos="6811">
          <p15:clr>
            <a:srgbClr val="F26B43"/>
          </p15:clr>
        </p15:guide>
        <p15:guide id="15" pos="1436">
          <p15:clr>
            <a:srgbClr val="F26B43"/>
          </p15:clr>
        </p15:guide>
        <p15:guide id="16" pos="610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1397467" y="6241439"/>
            <a:ext cx="644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5"/>
                </a:solidFill>
              </a:rPr>
              <a:t>NORDIC</a:t>
            </a:r>
            <a:r>
              <a:rPr lang="en-US" sz="600" baseline="0" dirty="0" smtClean="0">
                <a:solidFill>
                  <a:schemeClr val="accent5"/>
                </a:solidFill>
              </a:rPr>
              <a:t> ENVIRONMENT FINANCE CORPORATION </a:t>
            </a:r>
            <a:endParaRPr lang="en-US" sz="600" dirty="0">
              <a:solidFill>
                <a:schemeClr val="accent5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6" y="6042714"/>
            <a:ext cx="1263403" cy="71066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V="1">
            <a:off x="1315844" y="6247377"/>
            <a:ext cx="0" cy="356163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2553" y="333374"/>
            <a:ext cx="9224122" cy="1359172"/>
          </a:xfrm>
          <a:prstGeom prst="rect">
            <a:avLst/>
          </a:prstGeom>
        </p:spPr>
        <p:txBody>
          <a:bodyPr vert="horz" lIns="0" tIns="45720" rIns="0" bIns="10800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2553" y="1700213"/>
            <a:ext cx="8539910" cy="4357687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619" y="6418218"/>
            <a:ext cx="525420" cy="2054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>
                <a:solidFill>
                  <a:schemeClr val="accent6"/>
                </a:solidFill>
              </a:defRPr>
            </a:lvl1pPr>
          </a:lstStyle>
          <a:p>
            <a:r>
              <a:rPr lang="fi-FI" smtClean="0"/>
              <a:t>22.8.2016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18032" y="6418218"/>
            <a:ext cx="4710200" cy="19886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NEFCO template – A sample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1" y="299508"/>
            <a:ext cx="503238" cy="184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6"/>
                </a:solidFill>
              </a:defRPr>
            </a:lvl1pPr>
          </a:lstStyle>
          <a:p>
            <a:fld id="{4AA4D0D1-8F57-194B-B612-663ED69E3F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1308173" y="6503867"/>
            <a:ext cx="0" cy="111369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63" y="333375"/>
            <a:ext cx="1657350" cy="57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2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6"/>
          </a:solidFill>
          <a:latin typeface="Arial" charset="0"/>
          <a:ea typeface="Arial" charset="0"/>
          <a:cs typeface="Arial" charset="0"/>
        </a:defRPr>
      </a:lvl1pPr>
    </p:titleStyle>
    <p:bodyStyle>
      <a:lvl1pPr marL="355600" indent="-350838" algn="l" defTabSz="914400" rtl="0" eaLnBrk="1" latinLnBrk="0" hangingPunct="1">
        <a:lnSpc>
          <a:spcPct val="110000"/>
        </a:lnSpc>
        <a:spcBef>
          <a:spcPts val="1000"/>
        </a:spcBef>
        <a:buClr>
          <a:schemeClr val="accent6"/>
        </a:buClr>
        <a:buSzPct val="100000"/>
        <a:buFont typeface="LucidaGrande" charset="0"/>
        <a:buChar char="●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02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6"/>
        </a:buClr>
        <a:buSzPct val="100000"/>
        <a:buFont typeface="LucidaGrande" charset="0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341313" algn="l" defTabSz="914400" rtl="0" eaLnBrk="1" latinLnBrk="0" hangingPunct="1">
        <a:lnSpc>
          <a:spcPct val="110000"/>
        </a:lnSpc>
        <a:spcBef>
          <a:spcPts val="1000"/>
        </a:spcBef>
        <a:buSzPct val="100000"/>
        <a:buFont typeface="LucidaGrande" charset="0"/>
        <a:buChar char="●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354013" algn="l" defTabSz="914400" rtl="0" eaLnBrk="1" latinLnBrk="0" hangingPunct="1">
        <a:lnSpc>
          <a:spcPct val="110000"/>
        </a:lnSpc>
        <a:spcBef>
          <a:spcPts val="1000"/>
        </a:spcBef>
        <a:buSzPct val="100000"/>
        <a:buFont typeface="LucidaGrande" charset="0"/>
        <a:buChar char="●"/>
        <a:tabLst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66713" algn="l" defTabSz="914400" rtl="0" eaLnBrk="1" latinLnBrk="0" hangingPunct="1">
        <a:lnSpc>
          <a:spcPct val="110000"/>
        </a:lnSpc>
        <a:spcBef>
          <a:spcPts val="1000"/>
        </a:spcBef>
        <a:buSzPct val="100000"/>
        <a:buFont typeface="LucidaGrande" charset="0"/>
        <a:buChar char="●"/>
        <a:tabLst/>
        <a:defRPr sz="1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4156">
          <p15:clr>
            <a:srgbClr val="F26B43"/>
          </p15:clr>
        </p15:guide>
        <p15:guide id="5" pos="7469">
          <p15:clr>
            <a:srgbClr val="F26B43"/>
          </p15:clr>
        </p15:guide>
        <p15:guide id="6" pos="211">
          <p15:clr>
            <a:srgbClr val="F26B43"/>
          </p15:clr>
        </p15:guide>
        <p15:guide id="7" orient="horz" pos="1253">
          <p15:clr>
            <a:srgbClr val="F26B43"/>
          </p15:clr>
        </p15:guide>
        <p15:guide id="8" orient="horz" pos="618">
          <p15:clr>
            <a:srgbClr val="F26B43"/>
          </p15:clr>
        </p15:guide>
        <p15:guide id="9" orient="horz" pos="210">
          <p15:clr>
            <a:srgbClr val="F26B43"/>
          </p15:clr>
        </p15:guide>
        <p15:guide id="10" pos="1255">
          <p15:clr>
            <a:srgbClr val="F26B43"/>
          </p15:clr>
        </p15:guide>
        <p15:guide id="11" pos="7242">
          <p15:clr>
            <a:srgbClr val="F26B43"/>
          </p15:clr>
        </p15:guide>
        <p15:guide id="12" orient="horz" pos="3816">
          <p15:clr>
            <a:srgbClr val="F26B43"/>
          </p15:clr>
        </p15:guide>
        <p15:guide id="13" pos="869">
          <p15:clr>
            <a:srgbClr val="F26B43"/>
          </p15:clr>
        </p15:guide>
        <p15:guide id="14" pos="6811">
          <p15:clr>
            <a:srgbClr val="F26B43"/>
          </p15:clr>
        </p15:guide>
        <p15:guide id="15" pos="1436">
          <p15:clr>
            <a:srgbClr val="F26B43"/>
          </p15:clr>
        </p15:guide>
        <p15:guide id="16" pos="610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FDA89333-E51D-924C-B39E-D510CF6B0B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354421" y="6221392"/>
            <a:ext cx="1687798" cy="389379"/>
            <a:chOff x="354421" y="6221392"/>
            <a:chExt cx="1687798" cy="389379"/>
          </a:xfrm>
        </p:grpSpPr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8C58FEFD-71B0-964E-9058-CD28C3C409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354421" y="6221392"/>
              <a:ext cx="861556" cy="35302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 userDrawn="1"/>
          </p:nvSpPr>
          <p:spPr>
            <a:xfrm>
              <a:off x="1397467" y="6241439"/>
              <a:ext cx="64475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>
                  <a:solidFill>
                    <a:schemeClr val="bg1"/>
                  </a:solidFill>
                </a:rPr>
                <a:t>NORDIC</a:t>
              </a:r>
              <a:r>
                <a:rPr lang="en-US" sz="600" baseline="0" dirty="0">
                  <a:solidFill>
                    <a:schemeClr val="bg1"/>
                  </a:solidFill>
                </a:rPr>
                <a:t> ENVIRONMENT FINANCE CORPORATION 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 flipV="1">
              <a:off x="1315844" y="6247377"/>
              <a:ext cx="0" cy="35616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9175" y="460696"/>
            <a:ext cx="9224122" cy="1359172"/>
          </a:xfrm>
          <a:prstGeom prst="rect">
            <a:avLst/>
          </a:prstGeom>
        </p:spPr>
        <p:txBody>
          <a:bodyPr vert="horz" lIns="0" tIns="45720" rIns="0" bIns="108000" rtlCol="0" anchor="t" anchorCtr="0">
            <a:no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9175" y="1700213"/>
            <a:ext cx="4628092" cy="4357687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3935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347662" indent="-3429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100000"/>
        <a:buFont typeface="Arial" panose="020B0604020202020204" pitchFamily="34" charset="0"/>
        <a:buChar char="•"/>
        <a:tabLst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98500" indent="-3429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100000"/>
        <a:buFont typeface="Arial" panose="020B0604020202020204" pitchFamily="34" charset="0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87437" indent="-28575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100000"/>
        <a:buFont typeface="Arial" panose="020B0604020202020204" pitchFamily="34" charset="0"/>
        <a:buChar char="•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354013" algn="l" defTabSz="914400" rtl="0" eaLnBrk="1" latinLnBrk="0" hangingPunct="1">
        <a:lnSpc>
          <a:spcPct val="110000"/>
        </a:lnSpc>
        <a:spcBef>
          <a:spcPts val="1000"/>
        </a:spcBef>
        <a:buSzPct val="100000"/>
        <a:buFont typeface="LucidaGrande" charset="0"/>
        <a:buChar char="●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366713" algn="l" defTabSz="914400" rtl="0" eaLnBrk="1" latinLnBrk="0" hangingPunct="1">
        <a:lnSpc>
          <a:spcPct val="110000"/>
        </a:lnSpc>
        <a:spcBef>
          <a:spcPts val="1000"/>
        </a:spcBef>
        <a:buSzPct val="100000"/>
        <a:buFont typeface="LucidaGrande" charset="0"/>
        <a:buChar char="●"/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4156">
          <p15:clr>
            <a:srgbClr val="F26B43"/>
          </p15:clr>
        </p15:guide>
        <p15:guide id="5" pos="7469">
          <p15:clr>
            <a:srgbClr val="F26B43"/>
          </p15:clr>
        </p15:guide>
        <p15:guide id="6" pos="211">
          <p15:clr>
            <a:srgbClr val="F26B43"/>
          </p15:clr>
        </p15:guide>
        <p15:guide id="7" orient="horz" pos="1253">
          <p15:clr>
            <a:srgbClr val="F26B43"/>
          </p15:clr>
        </p15:guide>
        <p15:guide id="8" orient="horz" pos="618">
          <p15:clr>
            <a:srgbClr val="F26B43"/>
          </p15:clr>
        </p15:guide>
        <p15:guide id="9" orient="horz" pos="210">
          <p15:clr>
            <a:srgbClr val="F26B43"/>
          </p15:clr>
        </p15:guide>
        <p15:guide id="10" pos="1255">
          <p15:clr>
            <a:srgbClr val="F26B43"/>
          </p15:clr>
        </p15:guide>
        <p15:guide id="11" pos="7242">
          <p15:clr>
            <a:srgbClr val="F26B43"/>
          </p15:clr>
        </p15:guide>
        <p15:guide id="12" orient="horz" pos="3816">
          <p15:clr>
            <a:srgbClr val="F26B43"/>
          </p15:clr>
        </p15:guide>
        <p15:guide id="13" pos="642">
          <p15:clr>
            <a:srgbClr val="F26B43"/>
          </p15:clr>
        </p15:guide>
        <p15:guide id="14" pos="6811">
          <p15:clr>
            <a:srgbClr val="F26B43"/>
          </p15:clr>
        </p15:guide>
        <p15:guide id="15" pos="1436">
          <p15:clr>
            <a:srgbClr val="F26B43"/>
          </p15:clr>
        </p15:guide>
        <p15:guide id="16" pos="61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Nordic Environment Finance Corporation</a:t>
            </a:r>
            <a:endParaRPr lang="en-GB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74" y="605602"/>
            <a:ext cx="6225308" cy="6225308"/>
          </a:xfr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11.12.2018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49098"/>
      </p:ext>
    </p:extLst>
  </p:cSld>
  <p:clrMapOvr>
    <a:masterClrMapping/>
  </p:clrMapOvr>
</p:sld>
</file>

<file path=ppt/theme/theme1.xml><?xml version="1.0" encoding="utf-8"?>
<a:theme xmlns:a="http://schemas.openxmlformats.org/drawingml/2006/main" name="1_Green Growth">
  <a:themeElements>
    <a:clrScheme name="NefcoF">
      <a:dk1>
        <a:srgbClr val="000000"/>
      </a:dk1>
      <a:lt1>
        <a:srgbClr val="FFFFFF"/>
      </a:lt1>
      <a:dk2>
        <a:srgbClr val="434343"/>
      </a:dk2>
      <a:lt2>
        <a:srgbClr val="DDF1EF"/>
      </a:lt2>
      <a:accent1>
        <a:srgbClr val="71BF44"/>
      </a:accent1>
      <a:accent2>
        <a:srgbClr val="B6DDA2"/>
      </a:accent2>
      <a:accent3>
        <a:srgbClr val="DAECE3"/>
      </a:accent3>
      <a:accent4>
        <a:srgbClr val="B5DAC6"/>
      </a:accent4>
      <a:accent5>
        <a:srgbClr val="008542"/>
      </a:accent5>
      <a:accent6>
        <a:srgbClr val="1184C7"/>
      </a:accent6>
      <a:hlink>
        <a:srgbClr val="228542"/>
      </a:hlink>
      <a:folHlink>
        <a:srgbClr val="95959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41597F8-CC97-4B99-94F9-1172CB7470B4}" vid="{4303D9D0-381C-44CE-8752-4F0A840A2FC3}"/>
    </a:ext>
  </a:extLst>
</a:theme>
</file>

<file path=ppt/theme/theme2.xml><?xml version="1.0" encoding="utf-8"?>
<a:theme xmlns:a="http://schemas.openxmlformats.org/drawingml/2006/main" name="Arctic">
  <a:themeElements>
    <a:clrScheme name="NefcoF">
      <a:dk1>
        <a:srgbClr val="000000"/>
      </a:dk1>
      <a:lt1>
        <a:srgbClr val="FFFFFF"/>
      </a:lt1>
      <a:dk2>
        <a:srgbClr val="434343"/>
      </a:dk2>
      <a:lt2>
        <a:srgbClr val="DDF1EF"/>
      </a:lt2>
      <a:accent1>
        <a:srgbClr val="71BF44"/>
      </a:accent1>
      <a:accent2>
        <a:srgbClr val="B6DDA2"/>
      </a:accent2>
      <a:accent3>
        <a:srgbClr val="DAECE3"/>
      </a:accent3>
      <a:accent4>
        <a:srgbClr val="B5DAC6"/>
      </a:accent4>
      <a:accent5>
        <a:srgbClr val="008542"/>
      </a:accent5>
      <a:accent6>
        <a:srgbClr val="1184C7"/>
      </a:accent6>
      <a:hlink>
        <a:srgbClr val="228542"/>
      </a:hlink>
      <a:folHlink>
        <a:srgbClr val="95959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41597F8-CC97-4B99-94F9-1172CB7470B4}" vid="{F6B89C12-2DF3-441A-937C-1B032AB0228E}"/>
    </a:ext>
  </a:extLst>
</a:theme>
</file>

<file path=ppt/theme/theme3.xml><?xml version="1.0" encoding="utf-8"?>
<a:theme xmlns:a="http://schemas.openxmlformats.org/drawingml/2006/main" name="Baltic">
  <a:themeElements>
    <a:clrScheme name="NEFCO blue">
      <a:dk1>
        <a:srgbClr val="000000"/>
      </a:dk1>
      <a:lt1>
        <a:srgbClr val="FFFFFF"/>
      </a:lt1>
      <a:dk2>
        <a:srgbClr val="434343"/>
      </a:dk2>
      <a:lt2>
        <a:srgbClr val="DDF1EF"/>
      </a:lt2>
      <a:accent1>
        <a:srgbClr val="71BF44"/>
      </a:accent1>
      <a:accent2>
        <a:srgbClr val="B6DDA2"/>
      </a:accent2>
      <a:accent3>
        <a:srgbClr val="DAECE3"/>
      </a:accent3>
      <a:accent4>
        <a:srgbClr val="B5DAC6"/>
      </a:accent4>
      <a:accent5>
        <a:srgbClr val="008542"/>
      </a:accent5>
      <a:accent6>
        <a:srgbClr val="1184C7"/>
      </a:accent6>
      <a:hlink>
        <a:srgbClr val="1084C7"/>
      </a:hlink>
      <a:folHlink>
        <a:srgbClr val="95959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41597F8-CC97-4B99-94F9-1172CB7470B4}" vid="{B37CBA42-B717-4CE6-95C6-9A1F02D32E2B}"/>
    </a:ext>
  </a:extLst>
</a:theme>
</file>

<file path=ppt/theme/theme4.xml><?xml version="1.0" encoding="utf-8"?>
<a:theme xmlns:a="http://schemas.openxmlformats.org/drawingml/2006/main" name="Climate">
  <a:themeElements>
    <a:clrScheme name="NEFCO blue">
      <a:dk1>
        <a:srgbClr val="000000"/>
      </a:dk1>
      <a:lt1>
        <a:srgbClr val="FFFFFF"/>
      </a:lt1>
      <a:dk2>
        <a:srgbClr val="434343"/>
      </a:dk2>
      <a:lt2>
        <a:srgbClr val="DDF1EF"/>
      </a:lt2>
      <a:accent1>
        <a:srgbClr val="71BF44"/>
      </a:accent1>
      <a:accent2>
        <a:srgbClr val="B6DDA2"/>
      </a:accent2>
      <a:accent3>
        <a:srgbClr val="DAECE3"/>
      </a:accent3>
      <a:accent4>
        <a:srgbClr val="B5DAC6"/>
      </a:accent4>
      <a:accent5>
        <a:srgbClr val="008542"/>
      </a:accent5>
      <a:accent6>
        <a:srgbClr val="1184C7"/>
      </a:accent6>
      <a:hlink>
        <a:srgbClr val="1084C7"/>
      </a:hlink>
      <a:folHlink>
        <a:srgbClr val="95959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41597F8-CC97-4B99-94F9-1172CB7470B4}" vid="{680D49C7-4DF5-4B8A-9D28-0C6B8474B6A4}"/>
    </a:ext>
  </a:extLst>
</a:theme>
</file>

<file path=ppt/theme/theme5.xml><?xml version="1.0" encoding="utf-8"?>
<a:theme xmlns:a="http://schemas.openxmlformats.org/drawingml/2006/main" name="White text">
  <a:themeElements>
    <a:clrScheme name="NEFCO blue">
      <a:dk1>
        <a:srgbClr val="000000"/>
      </a:dk1>
      <a:lt1>
        <a:srgbClr val="FFFFFF"/>
      </a:lt1>
      <a:dk2>
        <a:srgbClr val="434343"/>
      </a:dk2>
      <a:lt2>
        <a:srgbClr val="DDF1EF"/>
      </a:lt2>
      <a:accent1>
        <a:srgbClr val="71BF44"/>
      </a:accent1>
      <a:accent2>
        <a:srgbClr val="B6DDA2"/>
      </a:accent2>
      <a:accent3>
        <a:srgbClr val="DAECE3"/>
      </a:accent3>
      <a:accent4>
        <a:srgbClr val="B5DAC6"/>
      </a:accent4>
      <a:accent5>
        <a:srgbClr val="008542"/>
      </a:accent5>
      <a:accent6>
        <a:srgbClr val="1184C7"/>
      </a:accent6>
      <a:hlink>
        <a:srgbClr val="1084C7"/>
      </a:hlink>
      <a:folHlink>
        <a:srgbClr val="95959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41597F8-CC97-4B99-94F9-1172CB7470B4}" vid="{D52FF775-F768-41BA-9A35-9540E79B0F9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NEFCO_Green growth</Template>
  <TotalTime>7</TotalTime>
  <Words>5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LucidaGrande</vt:lpstr>
      <vt:lpstr>1_Green Growth</vt:lpstr>
      <vt:lpstr>Arctic</vt:lpstr>
      <vt:lpstr>Baltic</vt:lpstr>
      <vt:lpstr>Climate</vt:lpstr>
      <vt:lpstr>White text</vt:lpstr>
      <vt:lpstr>Nordic Environment Finance Corporation</vt:lpstr>
    </vt:vector>
  </TitlesOfParts>
  <Company>NIB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Nordic Environment Finance Corporation</dc:title>
  <dc:creator>Oker-Blom Lia</dc:creator>
  <cp:lastModifiedBy>Oker-Blom Lia</cp:lastModifiedBy>
  <cp:revision>1</cp:revision>
  <cp:lastPrinted>2016-08-17T08:04:26Z</cp:lastPrinted>
  <dcterms:created xsi:type="dcterms:W3CDTF">2018-12-10T13:32:34Z</dcterms:created>
  <dcterms:modified xsi:type="dcterms:W3CDTF">2018-12-10T13:39:41Z</dcterms:modified>
</cp:coreProperties>
</file>