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78" r:id="rId3"/>
    <p:sldId id="259" r:id="rId4"/>
    <p:sldId id="266" r:id="rId5"/>
    <p:sldId id="289" r:id="rId6"/>
    <p:sldId id="269" r:id="rId7"/>
    <p:sldId id="260" r:id="rId8"/>
    <p:sldId id="279" r:id="rId9"/>
    <p:sldId id="287" r:id="rId10"/>
    <p:sldId id="268" r:id="rId11"/>
    <p:sldId id="274" r:id="rId12"/>
    <p:sldId id="292" r:id="rId13"/>
    <p:sldId id="295" r:id="rId14"/>
    <p:sldId id="273" r:id="rId15"/>
    <p:sldId id="263" r:id="rId16"/>
    <p:sldId id="290" r:id="rId17"/>
    <p:sldId id="291" r:id="rId18"/>
    <p:sldId id="265" r:id="rId19"/>
    <p:sldId id="270" r:id="rId20"/>
    <p:sldId id="267" r:id="rId21"/>
  </p:sldIdLst>
  <p:sldSz cx="9144000" cy="6858000" type="screen4x3"/>
  <p:notesSz cx="6950075" cy="9167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6618"/>
    <a:srgbClr val="113537"/>
    <a:srgbClr val="FFFF99"/>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96" y="-3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C0103-C310-4836-8EFF-CAA2950B4DB6}"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2820AC4E-31FD-4887-86C4-D43131DDDC74}">
      <dgm:prSet phldrT="[Text]"/>
      <dgm:spPr/>
      <dgm:t>
        <a:bodyPr/>
        <a:lstStyle/>
        <a:p>
          <a:r>
            <a:rPr lang="en-US" b="1" dirty="0" smtClean="0">
              <a:latin typeface="Arial" pitchFamily="34" charset="0"/>
              <a:cs typeface="Arial" pitchFamily="34" charset="0"/>
            </a:rPr>
            <a:t>Declarations and Statements</a:t>
          </a:r>
          <a:endParaRPr lang="en-US" b="1" dirty="0">
            <a:latin typeface="Arial" pitchFamily="34" charset="0"/>
            <a:cs typeface="Arial" pitchFamily="34" charset="0"/>
          </a:endParaRPr>
        </a:p>
      </dgm:t>
    </dgm:pt>
    <dgm:pt modelId="{3BD72E77-FDC3-464B-9855-04D2F95EF571}" type="parTrans" cxnId="{B383FFE9-2D5B-44E8-B3C3-63E01B97827E}">
      <dgm:prSet/>
      <dgm:spPr/>
      <dgm:t>
        <a:bodyPr/>
        <a:lstStyle/>
        <a:p>
          <a:endParaRPr lang="en-US"/>
        </a:p>
      </dgm:t>
    </dgm:pt>
    <dgm:pt modelId="{F1E68471-70F9-4402-913D-59A077B4BB64}" type="sibTrans" cxnId="{B383FFE9-2D5B-44E8-B3C3-63E01B97827E}">
      <dgm:prSet/>
      <dgm:spPr/>
      <dgm:t>
        <a:bodyPr/>
        <a:lstStyle/>
        <a:p>
          <a:endParaRPr lang="en-US"/>
        </a:p>
      </dgm:t>
    </dgm:pt>
    <dgm:pt modelId="{9BA96A79-0BED-4A50-A323-944805696B8D}">
      <dgm:prSet phldrT="[Text]" custT="1"/>
      <dgm:spPr/>
      <dgm:t>
        <a:bodyPr/>
        <a:lstStyle/>
        <a:p>
          <a:r>
            <a:rPr lang="en-US" sz="1800" b="1" dirty="0" smtClean="0">
              <a:solidFill>
                <a:srgbClr val="113537"/>
              </a:solidFill>
            </a:rPr>
            <a:t>Local Empowerment</a:t>
          </a:r>
          <a:endParaRPr lang="en-US" sz="1800" b="1" dirty="0">
            <a:solidFill>
              <a:srgbClr val="113537"/>
            </a:solidFill>
          </a:endParaRPr>
        </a:p>
      </dgm:t>
    </dgm:pt>
    <dgm:pt modelId="{D0E87219-8AAE-47EB-AC37-400E5FF8F4A9}" type="parTrans" cxnId="{F7C06383-3485-4C4F-8E2F-621D7C2D7A49}">
      <dgm:prSet/>
      <dgm:spPr/>
      <dgm:t>
        <a:bodyPr/>
        <a:lstStyle/>
        <a:p>
          <a:endParaRPr lang="en-US"/>
        </a:p>
      </dgm:t>
    </dgm:pt>
    <dgm:pt modelId="{09FFAC0F-C448-426B-B458-66B8423BE144}" type="sibTrans" cxnId="{F7C06383-3485-4C4F-8E2F-621D7C2D7A49}">
      <dgm:prSet/>
      <dgm:spPr/>
      <dgm:t>
        <a:bodyPr/>
        <a:lstStyle/>
        <a:p>
          <a:endParaRPr lang="en-US"/>
        </a:p>
      </dgm:t>
    </dgm:pt>
    <dgm:pt modelId="{B51788F9-F750-4F26-812E-65C34AABC21D}">
      <dgm:prSet phldrT="[Text]"/>
      <dgm:spPr>
        <a:solidFill>
          <a:schemeClr val="accent2">
            <a:lumMod val="50000"/>
          </a:schemeClr>
        </a:solidFill>
      </dgm:spPr>
      <dgm:t>
        <a:bodyPr/>
        <a:lstStyle/>
        <a:p>
          <a:r>
            <a:rPr lang="en-US" b="1" dirty="0" smtClean="0">
              <a:latin typeface="Arial" pitchFamily="34" charset="0"/>
              <a:cs typeface="Arial" pitchFamily="34" charset="0"/>
            </a:rPr>
            <a:t>NAPS</a:t>
          </a:r>
          <a:endParaRPr lang="en-US" b="1" dirty="0">
            <a:latin typeface="Arial" pitchFamily="34" charset="0"/>
            <a:cs typeface="Arial" pitchFamily="34" charset="0"/>
          </a:endParaRPr>
        </a:p>
      </dgm:t>
    </dgm:pt>
    <dgm:pt modelId="{E2A847D9-72C5-47B0-8A54-E9ECC49B62D4}" type="parTrans" cxnId="{2FD42328-4734-4D94-AFC9-D1484AB9F64E}">
      <dgm:prSet/>
      <dgm:spPr/>
      <dgm:t>
        <a:bodyPr/>
        <a:lstStyle/>
        <a:p>
          <a:endParaRPr lang="en-US"/>
        </a:p>
      </dgm:t>
    </dgm:pt>
    <dgm:pt modelId="{2A5785C5-987E-45AC-B3E1-8514B7F8699F}" type="sibTrans" cxnId="{2FD42328-4734-4D94-AFC9-D1484AB9F64E}">
      <dgm:prSet/>
      <dgm:spPr/>
      <dgm:t>
        <a:bodyPr/>
        <a:lstStyle/>
        <a:p>
          <a:endParaRPr lang="en-US"/>
        </a:p>
      </dgm:t>
    </dgm:pt>
    <dgm:pt modelId="{A13E26D3-84B1-42F3-B8B1-C231A39E1095}">
      <dgm:prSet phldrT="[Text]" custT="1"/>
      <dgm:spPr/>
      <dgm:t>
        <a:bodyPr/>
        <a:lstStyle/>
        <a:p>
          <a:r>
            <a:rPr lang="en-US" sz="1800" b="1" dirty="0" smtClean="0">
              <a:solidFill>
                <a:srgbClr val="113537"/>
              </a:solidFill>
            </a:rPr>
            <a:t>LDCs building on experience with NAPAS</a:t>
          </a:r>
          <a:endParaRPr lang="en-US" sz="1800" b="1" dirty="0">
            <a:solidFill>
              <a:srgbClr val="113537"/>
            </a:solidFill>
          </a:endParaRPr>
        </a:p>
      </dgm:t>
    </dgm:pt>
    <dgm:pt modelId="{8BAD808A-DD62-4883-9B2B-09267C497AF8}" type="parTrans" cxnId="{E59CC762-64B5-4A0C-B65C-F23EC0203357}">
      <dgm:prSet/>
      <dgm:spPr/>
      <dgm:t>
        <a:bodyPr/>
        <a:lstStyle/>
        <a:p>
          <a:endParaRPr lang="en-US"/>
        </a:p>
      </dgm:t>
    </dgm:pt>
    <dgm:pt modelId="{A5012157-DAB1-4D10-BA70-AC63B4C76250}" type="sibTrans" cxnId="{E59CC762-64B5-4A0C-B65C-F23EC0203357}">
      <dgm:prSet/>
      <dgm:spPr/>
      <dgm:t>
        <a:bodyPr/>
        <a:lstStyle/>
        <a:p>
          <a:endParaRPr lang="en-US"/>
        </a:p>
      </dgm:t>
    </dgm:pt>
    <dgm:pt modelId="{EE2E6ADE-3261-4422-83D6-391CD1DF35F9}">
      <dgm:prSet phldrT="[Text]"/>
      <dgm:spPr>
        <a:solidFill>
          <a:srgbClr val="113537"/>
        </a:solidFill>
      </dgm:spPr>
      <dgm:t>
        <a:bodyPr/>
        <a:lstStyle/>
        <a:p>
          <a:r>
            <a:rPr lang="en-US" b="1" dirty="0" smtClean="0">
              <a:latin typeface="Arial" pitchFamily="34" charset="0"/>
              <a:cs typeface="Arial" pitchFamily="34" charset="0"/>
            </a:rPr>
            <a:t>Action Frameworks, Guidance Documents   &amp; Plans</a:t>
          </a:r>
          <a:endParaRPr lang="en-US" b="1" dirty="0">
            <a:latin typeface="Arial" pitchFamily="34" charset="0"/>
            <a:cs typeface="Arial" pitchFamily="34" charset="0"/>
          </a:endParaRPr>
        </a:p>
      </dgm:t>
    </dgm:pt>
    <dgm:pt modelId="{EA4B4057-50BC-4D02-BDB1-2D9457F09750}" type="parTrans" cxnId="{EA65B0E7-A62D-457D-B2EA-F7A20DCABDEC}">
      <dgm:prSet/>
      <dgm:spPr/>
      <dgm:t>
        <a:bodyPr/>
        <a:lstStyle/>
        <a:p>
          <a:endParaRPr lang="en-US"/>
        </a:p>
      </dgm:t>
    </dgm:pt>
    <dgm:pt modelId="{6D7915D8-7765-4AB0-9D60-FE66D27706CB}" type="sibTrans" cxnId="{EA65B0E7-A62D-457D-B2EA-F7A20DCABDEC}">
      <dgm:prSet/>
      <dgm:spPr/>
      <dgm:t>
        <a:bodyPr/>
        <a:lstStyle/>
        <a:p>
          <a:endParaRPr lang="en-US"/>
        </a:p>
      </dgm:t>
    </dgm:pt>
    <dgm:pt modelId="{C68C64FC-C213-436B-AAFC-7350CB99950A}">
      <dgm:prSet phldrT="[Text]" custT="1"/>
      <dgm:spPr/>
      <dgm:t>
        <a:bodyPr/>
        <a:lstStyle/>
        <a:p>
          <a:r>
            <a:rPr lang="en-US" sz="1900" b="1" dirty="0" smtClean="0">
              <a:solidFill>
                <a:srgbClr val="113537"/>
              </a:solidFill>
            </a:rPr>
            <a:t>Hyogo</a:t>
          </a:r>
          <a:endParaRPr lang="en-US" sz="2400" b="1" u="sng" dirty="0">
            <a:solidFill>
              <a:srgbClr val="113537"/>
            </a:solidFill>
          </a:endParaRPr>
        </a:p>
      </dgm:t>
    </dgm:pt>
    <dgm:pt modelId="{0826CDED-B80F-455B-93DE-412C16E44381}" type="parTrans" cxnId="{6E8105E1-6116-4C6A-AE3D-871BA7319983}">
      <dgm:prSet/>
      <dgm:spPr/>
      <dgm:t>
        <a:bodyPr/>
        <a:lstStyle/>
        <a:p>
          <a:endParaRPr lang="en-US"/>
        </a:p>
      </dgm:t>
    </dgm:pt>
    <dgm:pt modelId="{9AB1F149-FB27-41A7-93E9-4D803D511D97}" type="sibTrans" cxnId="{6E8105E1-6116-4C6A-AE3D-871BA7319983}">
      <dgm:prSet/>
      <dgm:spPr/>
      <dgm:t>
        <a:bodyPr/>
        <a:lstStyle/>
        <a:p>
          <a:endParaRPr lang="en-US"/>
        </a:p>
      </dgm:t>
    </dgm:pt>
    <dgm:pt modelId="{489C071E-F473-4F8A-B7FE-D3A982A4EA58}">
      <dgm:prSet phldrT="[Text]"/>
      <dgm:spPr>
        <a:solidFill>
          <a:srgbClr val="002060"/>
        </a:solidFill>
      </dgm:spPr>
      <dgm:t>
        <a:bodyPr/>
        <a:lstStyle/>
        <a:p>
          <a:r>
            <a:rPr lang="en-US" b="1" dirty="0" smtClean="0">
              <a:latin typeface="Arial" pitchFamily="34" charset="0"/>
              <a:cs typeface="Arial" pitchFamily="34" charset="0"/>
            </a:rPr>
            <a:t>MDGs</a:t>
          </a:r>
          <a:endParaRPr lang="en-US" b="1" dirty="0">
            <a:latin typeface="Arial" pitchFamily="34" charset="0"/>
            <a:cs typeface="Arial" pitchFamily="34" charset="0"/>
          </a:endParaRPr>
        </a:p>
      </dgm:t>
    </dgm:pt>
    <dgm:pt modelId="{EBDB394E-A4C9-4DD7-9ECE-A8B119B66B18}" type="parTrans" cxnId="{BE3DFA11-F58E-452E-96BA-CAFAF90AC46A}">
      <dgm:prSet/>
      <dgm:spPr/>
      <dgm:t>
        <a:bodyPr/>
        <a:lstStyle/>
        <a:p>
          <a:endParaRPr lang="en-US"/>
        </a:p>
      </dgm:t>
    </dgm:pt>
    <dgm:pt modelId="{5A6F34D3-16D5-45DD-BEF1-E8059A5B2F46}" type="sibTrans" cxnId="{BE3DFA11-F58E-452E-96BA-CAFAF90AC46A}">
      <dgm:prSet/>
      <dgm:spPr/>
      <dgm:t>
        <a:bodyPr/>
        <a:lstStyle/>
        <a:p>
          <a:endParaRPr lang="en-US"/>
        </a:p>
      </dgm:t>
    </dgm:pt>
    <dgm:pt modelId="{32CDBF02-628C-470E-88D8-4127B51D1A0A}">
      <dgm:prSet phldrT="[Text]"/>
      <dgm:spPr/>
      <dgm:t>
        <a:bodyPr/>
        <a:lstStyle/>
        <a:p>
          <a:r>
            <a:rPr lang="en-US" b="1" dirty="0" smtClean="0">
              <a:solidFill>
                <a:srgbClr val="113537"/>
              </a:solidFill>
            </a:rPr>
            <a:t>Ultimate Goal of Development – To Expand Peoples’ Choices – UNDP 2011</a:t>
          </a:r>
          <a:endParaRPr lang="en-US" b="1" dirty="0">
            <a:solidFill>
              <a:srgbClr val="113537"/>
            </a:solidFill>
          </a:endParaRPr>
        </a:p>
      </dgm:t>
    </dgm:pt>
    <dgm:pt modelId="{3599AF8F-88D9-423E-8FE5-F8BC13E5FC71}" type="parTrans" cxnId="{4AF28117-6D30-4FED-BE04-277B13F0E42E}">
      <dgm:prSet/>
      <dgm:spPr/>
      <dgm:t>
        <a:bodyPr/>
        <a:lstStyle/>
        <a:p>
          <a:endParaRPr lang="en-US"/>
        </a:p>
      </dgm:t>
    </dgm:pt>
    <dgm:pt modelId="{03A504EF-B54B-40E9-AA45-2261FEEB7FEC}" type="sibTrans" cxnId="{4AF28117-6D30-4FED-BE04-277B13F0E42E}">
      <dgm:prSet/>
      <dgm:spPr/>
      <dgm:t>
        <a:bodyPr/>
        <a:lstStyle/>
        <a:p>
          <a:endParaRPr lang="en-US"/>
        </a:p>
      </dgm:t>
    </dgm:pt>
    <dgm:pt modelId="{0B5FA340-0F93-4754-A1C0-76B734755894}">
      <dgm:prSet phldrT="[Text]"/>
      <dgm:spPr/>
      <dgm:t>
        <a:bodyPr/>
        <a:lstStyle/>
        <a:p>
          <a:r>
            <a:rPr lang="en-US" sz="1900" b="1" dirty="0" smtClean="0">
              <a:solidFill>
                <a:srgbClr val="113537"/>
              </a:solidFill>
            </a:rPr>
            <a:t>Nairobi Work Programme</a:t>
          </a:r>
          <a:endParaRPr lang="en-US" sz="1900" b="1" dirty="0">
            <a:solidFill>
              <a:srgbClr val="113537"/>
            </a:solidFill>
          </a:endParaRPr>
        </a:p>
      </dgm:t>
    </dgm:pt>
    <dgm:pt modelId="{64A72534-048F-43B9-8F5A-245D47453AA5}" type="parTrans" cxnId="{6DCC7882-EA2A-4A8F-BB84-315F91799588}">
      <dgm:prSet/>
      <dgm:spPr/>
      <dgm:t>
        <a:bodyPr/>
        <a:lstStyle/>
        <a:p>
          <a:endParaRPr lang="en-US"/>
        </a:p>
      </dgm:t>
    </dgm:pt>
    <dgm:pt modelId="{E8983D9D-D440-43F4-8563-BBA267702714}" type="sibTrans" cxnId="{6DCC7882-EA2A-4A8F-BB84-315F91799588}">
      <dgm:prSet/>
      <dgm:spPr/>
      <dgm:t>
        <a:bodyPr/>
        <a:lstStyle/>
        <a:p>
          <a:endParaRPr lang="en-US"/>
        </a:p>
      </dgm:t>
    </dgm:pt>
    <dgm:pt modelId="{199CD66F-22EA-49F3-A7D9-EA71937D8C1C}">
      <dgm:prSet phldrT="[Text]"/>
      <dgm:spPr/>
      <dgm:t>
        <a:bodyPr/>
        <a:lstStyle/>
        <a:p>
          <a:r>
            <a:rPr lang="en-US" sz="1900" b="1" dirty="0" smtClean="0">
              <a:solidFill>
                <a:srgbClr val="113537"/>
              </a:solidFill>
            </a:rPr>
            <a:t>AR5</a:t>
          </a:r>
          <a:endParaRPr lang="en-US" sz="1900" b="1" dirty="0">
            <a:solidFill>
              <a:srgbClr val="113537"/>
            </a:solidFill>
          </a:endParaRPr>
        </a:p>
      </dgm:t>
    </dgm:pt>
    <dgm:pt modelId="{7FF2785F-AF7F-492A-98C8-A3EDBAAA05F3}" type="parTrans" cxnId="{DA89D67A-2A32-447A-8BE9-1E65FB7FB787}">
      <dgm:prSet/>
      <dgm:spPr/>
      <dgm:t>
        <a:bodyPr/>
        <a:lstStyle/>
        <a:p>
          <a:endParaRPr lang="en-US"/>
        </a:p>
      </dgm:t>
    </dgm:pt>
    <dgm:pt modelId="{9497B223-2917-4A02-802E-04AFAAA06569}" type="sibTrans" cxnId="{DA89D67A-2A32-447A-8BE9-1E65FB7FB787}">
      <dgm:prSet/>
      <dgm:spPr/>
      <dgm:t>
        <a:bodyPr/>
        <a:lstStyle/>
        <a:p>
          <a:endParaRPr lang="en-US"/>
        </a:p>
      </dgm:t>
    </dgm:pt>
    <dgm:pt modelId="{5E1AA122-2073-4CF5-ABC1-3568358381D6}">
      <dgm:prSet phldrT="[Text]" custT="1"/>
      <dgm:spPr/>
      <dgm:t>
        <a:bodyPr/>
        <a:lstStyle/>
        <a:p>
          <a:r>
            <a:rPr lang="en-US" sz="1800" b="1" dirty="0" smtClean="0">
              <a:solidFill>
                <a:srgbClr val="113537"/>
              </a:solidFill>
            </a:rPr>
            <a:t>Engaging civil society with women’s organizations in particular</a:t>
          </a:r>
          <a:endParaRPr lang="en-US" sz="1800" b="1" dirty="0">
            <a:solidFill>
              <a:srgbClr val="113537"/>
            </a:solidFill>
          </a:endParaRPr>
        </a:p>
      </dgm:t>
    </dgm:pt>
    <dgm:pt modelId="{6CAE4635-0F7E-4B99-997D-DE4B44B4E273}" type="parTrans" cxnId="{0A9C8ABF-1BE1-4374-9AAC-40C5E37CEF8A}">
      <dgm:prSet/>
      <dgm:spPr/>
      <dgm:t>
        <a:bodyPr/>
        <a:lstStyle/>
        <a:p>
          <a:endParaRPr lang="en-US"/>
        </a:p>
      </dgm:t>
    </dgm:pt>
    <dgm:pt modelId="{37B5DA9C-5118-433D-88CA-114A66D3DDFC}" type="sibTrans" cxnId="{0A9C8ABF-1BE1-4374-9AAC-40C5E37CEF8A}">
      <dgm:prSet/>
      <dgm:spPr/>
      <dgm:t>
        <a:bodyPr/>
        <a:lstStyle/>
        <a:p>
          <a:endParaRPr lang="en-US"/>
        </a:p>
      </dgm:t>
    </dgm:pt>
    <dgm:pt modelId="{7C1D2B9A-96CF-41E8-B06A-900ABA92FA87}">
      <dgm:prSet phldrT="[Text]" custT="1"/>
      <dgm:spPr/>
      <dgm:t>
        <a:bodyPr/>
        <a:lstStyle/>
        <a:p>
          <a:r>
            <a:rPr lang="en-US" sz="1800" b="1" dirty="0" smtClean="0">
              <a:solidFill>
                <a:srgbClr val="113537"/>
              </a:solidFill>
            </a:rPr>
            <a:t>The NAP process is to be country-driven &amp; owned, transparent, strategic &amp;scalable</a:t>
          </a:r>
          <a:endParaRPr lang="en-US" sz="1800" b="1" dirty="0">
            <a:solidFill>
              <a:srgbClr val="113537"/>
            </a:solidFill>
          </a:endParaRPr>
        </a:p>
      </dgm:t>
    </dgm:pt>
    <dgm:pt modelId="{415B0ED0-5AA8-4A62-8019-25B71A3D4A3F}" type="parTrans" cxnId="{2E3AD4DD-84D2-4756-8407-A9AD0EFB86D2}">
      <dgm:prSet/>
      <dgm:spPr/>
      <dgm:t>
        <a:bodyPr/>
        <a:lstStyle/>
        <a:p>
          <a:endParaRPr lang="en-US"/>
        </a:p>
      </dgm:t>
    </dgm:pt>
    <dgm:pt modelId="{6B588A56-1418-49FF-A7EF-0FCE2EEF18C8}" type="sibTrans" cxnId="{2E3AD4DD-84D2-4756-8407-A9AD0EFB86D2}">
      <dgm:prSet/>
      <dgm:spPr/>
      <dgm:t>
        <a:bodyPr/>
        <a:lstStyle/>
        <a:p>
          <a:endParaRPr lang="en-US"/>
        </a:p>
      </dgm:t>
    </dgm:pt>
    <dgm:pt modelId="{1A47D362-74CF-447F-B145-EC52B475BAE8}">
      <dgm:prSet phldrT="[Text]"/>
      <dgm:spPr/>
      <dgm:t>
        <a:bodyPr/>
        <a:lstStyle/>
        <a:p>
          <a:r>
            <a:rPr lang="en-US" sz="1900" b="1" dirty="0" smtClean="0">
              <a:solidFill>
                <a:srgbClr val="113537"/>
              </a:solidFill>
            </a:rPr>
            <a:t>RIO+20</a:t>
          </a:r>
          <a:endParaRPr lang="en-US" sz="1900" b="1" dirty="0">
            <a:solidFill>
              <a:srgbClr val="113537"/>
            </a:solidFill>
          </a:endParaRPr>
        </a:p>
      </dgm:t>
    </dgm:pt>
    <dgm:pt modelId="{F9B945FD-D5AF-4BE1-B9E3-D6E9D9912655}" type="parTrans" cxnId="{F808D5D6-B8BF-4D6A-BAC6-BDA6995C2EA4}">
      <dgm:prSet/>
      <dgm:spPr/>
      <dgm:t>
        <a:bodyPr/>
        <a:lstStyle/>
        <a:p>
          <a:endParaRPr lang="en-US"/>
        </a:p>
      </dgm:t>
    </dgm:pt>
    <dgm:pt modelId="{27B01A62-8DFF-41F7-AF2B-D355274AF3C9}" type="sibTrans" cxnId="{F808D5D6-B8BF-4D6A-BAC6-BDA6995C2EA4}">
      <dgm:prSet/>
      <dgm:spPr/>
      <dgm:t>
        <a:bodyPr/>
        <a:lstStyle/>
        <a:p>
          <a:endParaRPr lang="en-US"/>
        </a:p>
      </dgm:t>
    </dgm:pt>
    <dgm:pt modelId="{D51C9C31-E8C2-4E19-871F-89DEC894F4B7}">
      <dgm:prSet phldrT="[Text]"/>
      <dgm:spPr/>
      <dgm:t>
        <a:bodyPr/>
        <a:lstStyle/>
        <a:p>
          <a:r>
            <a:rPr lang="en-US" sz="1900" b="1" dirty="0" smtClean="0">
              <a:solidFill>
                <a:srgbClr val="113537"/>
              </a:solidFill>
            </a:rPr>
            <a:t>PROVIA</a:t>
          </a:r>
          <a:endParaRPr lang="en-US" sz="1900" b="1" dirty="0">
            <a:solidFill>
              <a:srgbClr val="113537"/>
            </a:solidFill>
          </a:endParaRPr>
        </a:p>
      </dgm:t>
    </dgm:pt>
    <dgm:pt modelId="{A13F18BF-0EF4-4EDD-84A3-5FD9374DB0C9}" type="parTrans" cxnId="{37559B8E-BF41-4E5B-931E-59F5C3652235}">
      <dgm:prSet/>
      <dgm:spPr/>
      <dgm:t>
        <a:bodyPr/>
        <a:lstStyle/>
        <a:p>
          <a:endParaRPr lang="en-US"/>
        </a:p>
      </dgm:t>
    </dgm:pt>
    <dgm:pt modelId="{E6FDE84C-784C-468D-9D3D-D37CE8D4902D}" type="sibTrans" cxnId="{37559B8E-BF41-4E5B-931E-59F5C3652235}">
      <dgm:prSet/>
      <dgm:spPr/>
      <dgm:t>
        <a:bodyPr/>
        <a:lstStyle/>
        <a:p>
          <a:endParaRPr lang="en-US"/>
        </a:p>
      </dgm:t>
    </dgm:pt>
    <dgm:pt modelId="{06BD3CA8-6111-4560-BC45-A7125CA55073}" type="pres">
      <dgm:prSet presAssocID="{5F3C0103-C310-4836-8EFF-CAA2950B4DB6}" presName="cycleMatrixDiagram" presStyleCnt="0">
        <dgm:presLayoutVars>
          <dgm:chMax val="1"/>
          <dgm:dir/>
          <dgm:animLvl val="lvl"/>
          <dgm:resizeHandles val="exact"/>
        </dgm:presLayoutVars>
      </dgm:prSet>
      <dgm:spPr/>
      <dgm:t>
        <a:bodyPr/>
        <a:lstStyle/>
        <a:p>
          <a:endParaRPr lang="en-US"/>
        </a:p>
      </dgm:t>
    </dgm:pt>
    <dgm:pt modelId="{95B92263-D87A-4318-81AA-EE6B65837F34}" type="pres">
      <dgm:prSet presAssocID="{5F3C0103-C310-4836-8EFF-CAA2950B4DB6}" presName="children" presStyleCnt="0"/>
      <dgm:spPr/>
    </dgm:pt>
    <dgm:pt modelId="{422F50DF-4004-49C2-9D14-9D7D063C3EC6}" type="pres">
      <dgm:prSet presAssocID="{5F3C0103-C310-4836-8EFF-CAA2950B4DB6}" presName="child1group" presStyleCnt="0"/>
      <dgm:spPr/>
    </dgm:pt>
    <dgm:pt modelId="{520BD279-B383-42DF-B68D-2CF78E3F1E37}" type="pres">
      <dgm:prSet presAssocID="{5F3C0103-C310-4836-8EFF-CAA2950B4DB6}" presName="child1" presStyleLbl="bgAcc1" presStyleIdx="0" presStyleCnt="4" custScaleY="144713" custLinFactNeighborX="-25232" custLinFactNeighborY="35936"/>
      <dgm:spPr/>
      <dgm:t>
        <a:bodyPr/>
        <a:lstStyle/>
        <a:p>
          <a:endParaRPr lang="en-US"/>
        </a:p>
      </dgm:t>
    </dgm:pt>
    <dgm:pt modelId="{A063A81D-C124-432A-AB79-D38E765796A4}" type="pres">
      <dgm:prSet presAssocID="{5F3C0103-C310-4836-8EFF-CAA2950B4DB6}" presName="child1Text" presStyleLbl="bgAcc1" presStyleIdx="0" presStyleCnt="4">
        <dgm:presLayoutVars>
          <dgm:bulletEnabled val="1"/>
        </dgm:presLayoutVars>
      </dgm:prSet>
      <dgm:spPr/>
      <dgm:t>
        <a:bodyPr/>
        <a:lstStyle/>
        <a:p>
          <a:endParaRPr lang="en-US"/>
        </a:p>
      </dgm:t>
    </dgm:pt>
    <dgm:pt modelId="{7E3D0AE6-5B34-473B-B4BC-606722AF8392}" type="pres">
      <dgm:prSet presAssocID="{5F3C0103-C310-4836-8EFF-CAA2950B4DB6}" presName="child2group" presStyleCnt="0"/>
      <dgm:spPr/>
    </dgm:pt>
    <dgm:pt modelId="{C4A62AA9-FAF2-444E-B4CC-939A7FE5A277}" type="pres">
      <dgm:prSet presAssocID="{5F3C0103-C310-4836-8EFF-CAA2950B4DB6}" presName="child2" presStyleLbl="bgAcc1" presStyleIdx="1" presStyleCnt="4" custScaleY="148453" custLinFactNeighborX="20691" custLinFactNeighborY="33608"/>
      <dgm:spPr/>
      <dgm:t>
        <a:bodyPr/>
        <a:lstStyle/>
        <a:p>
          <a:endParaRPr lang="en-US"/>
        </a:p>
      </dgm:t>
    </dgm:pt>
    <dgm:pt modelId="{7FEB417A-2989-44E8-ACC4-A7B60EFA6BB7}" type="pres">
      <dgm:prSet presAssocID="{5F3C0103-C310-4836-8EFF-CAA2950B4DB6}" presName="child2Text" presStyleLbl="bgAcc1" presStyleIdx="1" presStyleCnt="4">
        <dgm:presLayoutVars>
          <dgm:bulletEnabled val="1"/>
        </dgm:presLayoutVars>
      </dgm:prSet>
      <dgm:spPr/>
      <dgm:t>
        <a:bodyPr/>
        <a:lstStyle/>
        <a:p>
          <a:endParaRPr lang="en-US"/>
        </a:p>
      </dgm:t>
    </dgm:pt>
    <dgm:pt modelId="{EED77CB8-798C-4995-8C72-213D0D197738}" type="pres">
      <dgm:prSet presAssocID="{5F3C0103-C310-4836-8EFF-CAA2950B4DB6}" presName="child3group" presStyleCnt="0"/>
      <dgm:spPr/>
    </dgm:pt>
    <dgm:pt modelId="{5994CAF0-469D-4750-A429-D33D1422FFF3}" type="pres">
      <dgm:prSet presAssocID="{5F3C0103-C310-4836-8EFF-CAA2950B4DB6}" presName="child3" presStyleLbl="bgAcc1" presStyleIdx="2" presStyleCnt="4" custScaleY="160211" custLinFactNeighborX="18139" custLinFactNeighborY="-27468"/>
      <dgm:spPr/>
      <dgm:t>
        <a:bodyPr/>
        <a:lstStyle/>
        <a:p>
          <a:endParaRPr lang="en-US"/>
        </a:p>
      </dgm:t>
    </dgm:pt>
    <dgm:pt modelId="{C0739AA8-5367-4108-B8DB-DEB7EC0570D8}" type="pres">
      <dgm:prSet presAssocID="{5F3C0103-C310-4836-8EFF-CAA2950B4DB6}" presName="child3Text" presStyleLbl="bgAcc1" presStyleIdx="2" presStyleCnt="4">
        <dgm:presLayoutVars>
          <dgm:bulletEnabled val="1"/>
        </dgm:presLayoutVars>
      </dgm:prSet>
      <dgm:spPr/>
      <dgm:t>
        <a:bodyPr/>
        <a:lstStyle/>
        <a:p>
          <a:endParaRPr lang="en-US"/>
        </a:p>
      </dgm:t>
    </dgm:pt>
    <dgm:pt modelId="{9DFF6C4A-0CDF-494F-B9BC-3BE329DC18EA}" type="pres">
      <dgm:prSet presAssocID="{5F3C0103-C310-4836-8EFF-CAA2950B4DB6}" presName="child4group" presStyleCnt="0"/>
      <dgm:spPr/>
    </dgm:pt>
    <dgm:pt modelId="{2D2B6602-1533-47E2-A493-D4C1FE4B46A7}" type="pres">
      <dgm:prSet presAssocID="{5F3C0103-C310-4836-8EFF-CAA2950B4DB6}" presName="child4" presStyleLbl="bgAcc1" presStyleIdx="3" presStyleCnt="4" custScaleX="116507" custScaleY="150927" custLinFactNeighborX="-17544" custLinFactNeighborY="-25317"/>
      <dgm:spPr/>
      <dgm:t>
        <a:bodyPr/>
        <a:lstStyle/>
        <a:p>
          <a:endParaRPr lang="en-US"/>
        </a:p>
      </dgm:t>
    </dgm:pt>
    <dgm:pt modelId="{D5A15DD9-942F-4E28-89B8-8AD285AD36FF}" type="pres">
      <dgm:prSet presAssocID="{5F3C0103-C310-4836-8EFF-CAA2950B4DB6}" presName="child4Text" presStyleLbl="bgAcc1" presStyleIdx="3" presStyleCnt="4">
        <dgm:presLayoutVars>
          <dgm:bulletEnabled val="1"/>
        </dgm:presLayoutVars>
      </dgm:prSet>
      <dgm:spPr/>
      <dgm:t>
        <a:bodyPr/>
        <a:lstStyle/>
        <a:p>
          <a:endParaRPr lang="en-US"/>
        </a:p>
      </dgm:t>
    </dgm:pt>
    <dgm:pt modelId="{AEF7E20A-2DDF-449D-B7B6-2A4DFEC7D46E}" type="pres">
      <dgm:prSet presAssocID="{5F3C0103-C310-4836-8EFF-CAA2950B4DB6}" presName="childPlaceholder" presStyleCnt="0"/>
      <dgm:spPr/>
    </dgm:pt>
    <dgm:pt modelId="{87801B92-992E-43BC-8F8E-8B5714459637}" type="pres">
      <dgm:prSet presAssocID="{5F3C0103-C310-4836-8EFF-CAA2950B4DB6}" presName="circle" presStyleCnt="0"/>
      <dgm:spPr/>
    </dgm:pt>
    <dgm:pt modelId="{E28EEEBC-7578-4B63-9B95-BBC7371CA5D8}" type="pres">
      <dgm:prSet presAssocID="{5F3C0103-C310-4836-8EFF-CAA2950B4DB6}" presName="quadrant1" presStyleLbl="node1" presStyleIdx="0" presStyleCnt="4">
        <dgm:presLayoutVars>
          <dgm:chMax val="1"/>
          <dgm:bulletEnabled val="1"/>
        </dgm:presLayoutVars>
      </dgm:prSet>
      <dgm:spPr/>
      <dgm:t>
        <a:bodyPr/>
        <a:lstStyle/>
        <a:p>
          <a:endParaRPr lang="en-US"/>
        </a:p>
      </dgm:t>
    </dgm:pt>
    <dgm:pt modelId="{0EBCA480-6D29-4B9E-ABE5-20B20E1A117C}" type="pres">
      <dgm:prSet presAssocID="{5F3C0103-C310-4836-8EFF-CAA2950B4DB6}" presName="quadrant2" presStyleLbl="node1" presStyleIdx="1" presStyleCnt="4">
        <dgm:presLayoutVars>
          <dgm:chMax val="1"/>
          <dgm:bulletEnabled val="1"/>
        </dgm:presLayoutVars>
      </dgm:prSet>
      <dgm:spPr/>
      <dgm:t>
        <a:bodyPr/>
        <a:lstStyle/>
        <a:p>
          <a:endParaRPr lang="en-US"/>
        </a:p>
      </dgm:t>
    </dgm:pt>
    <dgm:pt modelId="{7456DD29-60DB-4C6B-85AC-95C370254A89}" type="pres">
      <dgm:prSet presAssocID="{5F3C0103-C310-4836-8EFF-CAA2950B4DB6}" presName="quadrant3" presStyleLbl="node1" presStyleIdx="2" presStyleCnt="4">
        <dgm:presLayoutVars>
          <dgm:chMax val="1"/>
          <dgm:bulletEnabled val="1"/>
        </dgm:presLayoutVars>
      </dgm:prSet>
      <dgm:spPr/>
      <dgm:t>
        <a:bodyPr/>
        <a:lstStyle/>
        <a:p>
          <a:endParaRPr lang="en-US"/>
        </a:p>
      </dgm:t>
    </dgm:pt>
    <dgm:pt modelId="{E0380850-BD08-4378-9821-C12876DBBC70}" type="pres">
      <dgm:prSet presAssocID="{5F3C0103-C310-4836-8EFF-CAA2950B4DB6}" presName="quadrant4" presStyleLbl="node1" presStyleIdx="3" presStyleCnt="4">
        <dgm:presLayoutVars>
          <dgm:chMax val="1"/>
          <dgm:bulletEnabled val="1"/>
        </dgm:presLayoutVars>
      </dgm:prSet>
      <dgm:spPr/>
      <dgm:t>
        <a:bodyPr/>
        <a:lstStyle/>
        <a:p>
          <a:endParaRPr lang="en-US"/>
        </a:p>
      </dgm:t>
    </dgm:pt>
    <dgm:pt modelId="{91B00914-7C07-47CB-96FE-D51150A7C1D0}" type="pres">
      <dgm:prSet presAssocID="{5F3C0103-C310-4836-8EFF-CAA2950B4DB6}" presName="quadrantPlaceholder" presStyleCnt="0"/>
      <dgm:spPr/>
    </dgm:pt>
    <dgm:pt modelId="{60084C27-BBE6-454D-AC8B-BBA4637D9AAC}" type="pres">
      <dgm:prSet presAssocID="{5F3C0103-C310-4836-8EFF-CAA2950B4DB6}" presName="center1" presStyleLbl="fgShp" presStyleIdx="0" presStyleCnt="2"/>
      <dgm:spPr/>
    </dgm:pt>
    <dgm:pt modelId="{1F368554-9B9C-4528-AD7C-01A5132DAB50}" type="pres">
      <dgm:prSet presAssocID="{5F3C0103-C310-4836-8EFF-CAA2950B4DB6}" presName="center2" presStyleLbl="fgShp" presStyleIdx="1" presStyleCnt="2"/>
      <dgm:spPr/>
    </dgm:pt>
  </dgm:ptLst>
  <dgm:cxnLst>
    <dgm:cxn modelId="{0D9BA02C-2BFB-47E1-9BBC-BD641965A796}" type="presOf" srcId="{1A47D362-74CF-447F-B145-EC52B475BAE8}" destId="{C0739AA8-5367-4108-B8DB-DEB7EC0570D8}" srcOrd="1" destOrd="3" presId="urn:microsoft.com/office/officeart/2005/8/layout/cycle4"/>
    <dgm:cxn modelId="{6E8105E1-6116-4C6A-AE3D-871BA7319983}" srcId="{EE2E6ADE-3261-4422-83D6-391CD1DF35F9}" destId="{C68C64FC-C213-436B-AAFC-7350CB99950A}" srcOrd="0" destOrd="0" parTransId="{0826CDED-B80F-455B-93DE-412C16E44381}" sibTransId="{9AB1F149-FB27-41A7-93E9-4D803D511D97}"/>
    <dgm:cxn modelId="{4AF28117-6D30-4FED-BE04-277B13F0E42E}" srcId="{489C071E-F473-4F8A-B7FE-D3A982A4EA58}" destId="{32CDBF02-628C-470E-88D8-4127B51D1A0A}" srcOrd="0" destOrd="0" parTransId="{3599AF8F-88D9-423E-8FE5-F8BC13E5FC71}" sibTransId="{03A504EF-B54B-40E9-AA45-2261FEEB7FEC}"/>
    <dgm:cxn modelId="{F7C06383-3485-4C4F-8E2F-621D7C2D7A49}" srcId="{2820AC4E-31FD-4887-86C4-D43131DDDC74}" destId="{9BA96A79-0BED-4A50-A323-944805696B8D}" srcOrd="0" destOrd="0" parTransId="{D0E87219-8AAE-47EB-AC37-400E5FF8F4A9}" sibTransId="{09FFAC0F-C448-426B-B458-66B8423BE144}"/>
    <dgm:cxn modelId="{4EA923AF-1FD5-44F2-8DA2-4DF9DFD939CF}" type="presOf" srcId="{5E1AA122-2073-4CF5-ABC1-3568358381D6}" destId="{520BD279-B383-42DF-B68D-2CF78E3F1E37}" srcOrd="0" destOrd="1" presId="urn:microsoft.com/office/officeart/2005/8/layout/cycle4"/>
    <dgm:cxn modelId="{18C36DF1-65A9-44AE-AE73-E1D7E0E8DD4F}" type="presOf" srcId="{B51788F9-F750-4F26-812E-65C34AABC21D}" destId="{0EBCA480-6D29-4B9E-ABE5-20B20E1A117C}" srcOrd="0" destOrd="0" presId="urn:microsoft.com/office/officeart/2005/8/layout/cycle4"/>
    <dgm:cxn modelId="{02218B61-F799-4FC9-8310-6E1A9642A0DC}" type="presOf" srcId="{9BA96A79-0BED-4A50-A323-944805696B8D}" destId="{A063A81D-C124-432A-AB79-D38E765796A4}" srcOrd="1" destOrd="0" presId="urn:microsoft.com/office/officeart/2005/8/layout/cycle4"/>
    <dgm:cxn modelId="{561FE040-D6CA-4A15-880B-6D2C20AFD462}" type="presOf" srcId="{D51C9C31-E8C2-4E19-871F-89DEC894F4B7}" destId="{C0739AA8-5367-4108-B8DB-DEB7EC0570D8}" srcOrd="1" destOrd="4" presId="urn:microsoft.com/office/officeart/2005/8/layout/cycle4"/>
    <dgm:cxn modelId="{B383FFE9-2D5B-44E8-B3C3-63E01B97827E}" srcId="{5F3C0103-C310-4836-8EFF-CAA2950B4DB6}" destId="{2820AC4E-31FD-4887-86C4-D43131DDDC74}" srcOrd="0" destOrd="0" parTransId="{3BD72E77-FDC3-464B-9855-04D2F95EF571}" sibTransId="{F1E68471-70F9-4402-913D-59A077B4BB64}"/>
    <dgm:cxn modelId="{E08D33B6-D738-4F73-8301-7FB556FFE5ED}" type="presOf" srcId="{9BA96A79-0BED-4A50-A323-944805696B8D}" destId="{520BD279-B383-42DF-B68D-2CF78E3F1E37}" srcOrd="0" destOrd="0" presId="urn:microsoft.com/office/officeart/2005/8/layout/cycle4"/>
    <dgm:cxn modelId="{6219A898-2441-4BE9-BB55-C1EE8591511C}" type="presOf" srcId="{C68C64FC-C213-436B-AAFC-7350CB99950A}" destId="{C0739AA8-5367-4108-B8DB-DEB7EC0570D8}" srcOrd="1" destOrd="0" presId="urn:microsoft.com/office/officeart/2005/8/layout/cycle4"/>
    <dgm:cxn modelId="{8D0FB41E-3AA1-4A13-AE2A-9776AB7918AA}" type="presOf" srcId="{32CDBF02-628C-470E-88D8-4127B51D1A0A}" destId="{D5A15DD9-942F-4E28-89B8-8AD285AD36FF}" srcOrd="1" destOrd="0" presId="urn:microsoft.com/office/officeart/2005/8/layout/cycle4"/>
    <dgm:cxn modelId="{40FA470A-4765-4860-8B91-16728BABFDAB}" type="presOf" srcId="{7C1D2B9A-96CF-41E8-B06A-900ABA92FA87}" destId="{C4A62AA9-FAF2-444E-B4CC-939A7FE5A277}" srcOrd="0" destOrd="1" presId="urn:microsoft.com/office/officeart/2005/8/layout/cycle4"/>
    <dgm:cxn modelId="{8C1DF670-A444-4183-A332-183791A4B1EA}" type="presOf" srcId="{C68C64FC-C213-436B-AAFC-7350CB99950A}" destId="{5994CAF0-469D-4750-A429-D33D1422FFF3}" srcOrd="0" destOrd="0" presId="urn:microsoft.com/office/officeart/2005/8/layout/cycle4"/>
    <dgm:cxn modelId="{EA65B0E7-A62D-457D-B2EA-F7A20DCABDEC}" srcId="{5F3C0103-C310-4836-8EFF-CAA2950B4DB6}" destId="{EE2E6ADE-3261-4422-83D6-391CD1DF35F9}" srcOrd="2" destOrd="0" parTransId="{EA4B4057-50BC-4D02-BDB1-2D9457F09750}" sibTransId="{6D7915D8-7765-4AB0-9D60-FE66D27706CB}"/>
    <dgm:cxn modelId="{3C2C9B32-2FD2-482A-9690-7937BB2FBA62}" type="presOf" srcId="{0B5FA340-0F93-4754-A1C0-76B734755894}" destId="{5994CAF0-469D-4750-A429-D33D1422FFF3}" srcOrd="0" destOrd="1" presId="urn:microsoft.com/office/officeart/2005/8/layout/cycle4"/>
    <dgm:cxn modelId="{2FD42328-4734-4D94-AFC9-D1484AB9F64E}" srcId="{5F3C0103-C310-4836-8EFF-CAA2950B4DB6}" destId="{B51788F9-F750-4F26-812E-65C34AABC21D}" srcOrd="1" destOrd="0" parTransId="{E2A847D9-72C5-47B0-8A54-E9ECC49B62D4}" sibTransId="{2A5785C5-987E-45AC-B3E1-8514B7F8699F}"/>
    <dgm:cxn modelId="{E59CC762-64B5-4A0C-B65C-F23EC0203357}" srcId="{B51788F9-F750-4F26-812E-65C34AABC21D}" destId="{A13E26D3-84B1-42F3-B8B1-C231A39E1095}" srcOrd="0" destOrd="0" parTransId="{8BAD808A-DD62-4883-9B2B-09267C497AF8}" sibTransId="{A5012157-DAB1-4D10-BA70-AC63B4C76250}"/>
    <dgm:cxn modelId="{6DCC7882-EA2A-4A8F-BB84-315F91799588}" srcId="{EE2E6ADE-3261-4422-83D6-391CD1DF35F9}" destId="{0B5FA340-0F93-4754-A1C0-76B734755894}" srcOrd="1" destOrd="0" parTransId="{64A72534-048F-43B9-8F5A-245D47453AA5}" sibTransId="{E8983D9D-D440-43F4-8563-BBA267702714}"/>
    <dgm:cxn modelId="{3629E08B-70DA-49BB-A227-36A1923A796B}" type="presOf" srcId="{5E1AA122-2073-4CF5-ABC1-3568358381D6}" destId="{A063A81D-C124-432A-AB79-D38E765796A4}" srcOrd="1" destOrd="1" presId="urn:microsoft.com/office/officeart/2005/8/layout/cycle4"/>
    <dgm:cxn modelId="{DA89D67A-2A32-447A-8BE9-1E65FB7FB787}" srcId="{EE2E6ADE-3261-4422-83D6-391CD1DF35F9}" destId="{199CD66F-22EA-49F3-A7D9-EA71937D8C1C}" srcOrd="2" destOrd="0" parTransId="{7FF2785F-AF7F-492A-98C8-A3EDBAAA05F3}" sibTransId="{9497B223-2917-4A02-802E-04AFAAA06569}"/>
    <dgm:cxn modelId="{BE3DFA11-F58E-452E-96BA-CAFAF90AC46A}" srcId="{5F3C0103-C310-4836-8EFF-CAA2950B4DB6}" destId="{489C071E-F473-4F8A-B7FE-D3A982A4EA58}" srcOrd="3" destOrd="0" parTransId="{EBDB394E-A4C9-4DD7-9ECE-A8B119B66B18}" sibTransId="{5A6F34D3-16D5-45DD-BEF1-E8059A5B2F46}"/>
    <dgm:cxn modelId="{E0D35C93-0121-49AF-90A3-A979B7752C8E}" type="presOf" srcId="{EE2E6ADE-3261-4422-83D6-391CD1DF35F9}" destId="{7456DD29-60DB-4C6B-85AC-95C370254A89}" srcOrd="0" destOrd="0" presId="urn:microsoft.com/office/officeart/2005/8/layout/cycle4"/>
    <dgm:cxn modelId="{F808D5D6-B8BF-4D6A-BAC6-BDA6995C2EA4}" srcId="{EE2E6ADE-3261-4422-83D6-391CD1DF35F9}" destId="{1A47D362-74CF-447F-B145-EC52B475BAE8}" srcOrd="3" destOrd="0" parTransId="{F9B945FD-D5AF-4BE1-B9E3-D6E9D9912655}" sibTransId="{27B01A62-8DFF-41F7-AF2B-D355274AF3C9}"/>
    <dgm:cxn modelId="{0EDEE979-0A6A-4834-8946-5AF9FFEEB479}" type="presOf" srcId="{5F3C0103-C310-4836-8EFF-CAA2950B4DB6}" destId="{06BD3CA8-6111-4560-BC45-A7125CA55073}" srcOrd="0" destOrd="0" presId="urn:microsoft.com/office/officeart/2005/8/layout/cycle4"/>
    <dgm:cxn modelId="{B0D64BE0-6B76-4AB0-803E-9C35B5E7585E}" type="presOf" srcId="{A13E26D3-84B1-42F3-B8B1-C231A39E1095}" destId="{7FEB417A-2989-44E8-ACC4-A7B60EFA6BB7}" srcOrd="1" destOrd="0" presId="urn:microsoft.com/office/officeart/2005/8/layout/cycle4"/>
    <dgm:cxn modelId="{970849FF-BFC2-419D-B7A9-5554D1D16869}" type="presOf" srcId="{199CD66F-22EA-49F3-A7D9-EA71937D8C1C}" destId="{C0739AA8-5367-4108-B8DB-DEB7EC0570D8}" srcOrd="1" destOrd="2" presId="urn:microsoft.com/office/officeart/2005/8/layout/cycle4"/>
    <dgm:cxn modelId="{A504C8C4-7D57-4C7A-A6A3-12BD69FDA115}" type="presOf" srcId="{2820AC4E-31FD-4887-86C4-D43131DDDC74}" destId="{E28EEEBC-7578-4B63-9B95-BBC7371CA5D8}" srcOrd="0" destOrd="0" presId="urn:microsoft.com/office/officeart/2005/8/layout/cycle4"/>
    <dgm:cxn modelId="{287EB925-8B4A-41CD-ABE3-74E52689259B}" type="presOf" srcId="{A13E26D3-84B1-42F3-B8B1-C231A39E1095}" destId="{C4A62AA9-FAF2-444E-B4CC-939A7FE5A277}" srcOrd="0" destOrd="0" presId="urn:microsoft.com/office/officeart/2005/8/layout/cycle4"/>
    <dgm:cxn modelId="{64D029A1-32D5-4B1B-91CF-AA8900BAF767}" type="presOf" srcId="{199CD66F-22EA-49F3-A7D9-EA71937D8C1C}" destId="{5994CAF0-469D-4750-A429-D33D1422FFF3}" srcOrd="0" destOrd="2" presId="urn:microsoft.com/office/officeart/2005/8/layout/cycle4"/>
    <dgm:cxn modelId="{2E3AD4DD-84D2-4756-8407-A9AD0EFB86D2}" srcId="{B51788F9-F750-4F26-812E-65C34AABC21D}" destId="{7C1D2B9A-96CF-41E8-B06A-900ABA92FA87}" srcOrd="1" destOrd="0" parTransId="{415B0ED0-5AA8-4A62-8019-25B71A3D4A3F}" sibTransId="{6B588A56-1418-49FF-A7EF-0FCE2EEF18C8}"/>
    <dgm:cxn modelId="{0A9C8ABF-1BE1-4374-9AAC-40C5E37CEF8A}" srcId="{2820AC4E-31FD-4887-86C4-D43131DDDC74}" destId="{5E1AA122-2073-4CF5-ABC1-3568358381D6}" srcOrd="1" destOrd="0" parTransId="{6CAE4635-0F7E-4B99-997D-DE4B44B4E273}" sibTransId="{37B5DA9C-5118-433D-88CA-114A66D3DDFC}"/>
    <dgm:cxn modelId="{D4B0163A-AB5F-4C35-ACF3-F79035B06EA7}" type="presOf" srcId="{7C1D2B9A-96CF-41E8-B06A-900ABA92FA87}" destId="{7FEB417A-2989-44E8-ACC4-A7B60EFA6BB7}" srcOrd="1" destOrd="1" presId="urn:microsoft.com/office/officeart/2005/8/layout/cycle4"/>
    <dgm:cxn modelId="{F9D165C8-72E4-4CE0-BF0B-BB6E7B678B95}" type="presOf" srcId="{0B5FA340-0F93-4754-A1C0-76B734755894}" destId="{C0739AA8-5367-4108-B8DB-DEB7EC0570D8}" srcOrd="1" destOrd="1" presId="urn:microsoft.com/office/officeart/2005/8/layout/cycle4"/>
    <dgm:cxn modelId="{37559B8E-BF41-4E5B-931E-59F5C3652235}" srcId="{EE2E6ADE-3261-4422-83D6-391CD1DF35F9}" destId="{D51C9C31-E8C2-4E19-871F-89DEC894F4B7}" srcOrd="4" destOrd="0" parTransId="{A13F18BF-0EF4-4EDD-84A3-5FD9374DB0C9}" sibTransId="{E6FDE84C-784C-468D-9D3D-D37CE8D4902D}"/>
    <dgm:cxn modelId="{60379C9E-E941-4BB0-AF50-F4C26BC622E1}" type="presOf" srcId="{489C071E-F473-4F8A-B7FE-D3A982A4EA58}" destId="{E0380850-BD08-4378-9821-C12876DBBC70}" srcOrd="0" destOrd="0" presId="urn:microsoft.com/office/officeart/2005/8/layout/cycle4"/>
    <dgm:cxn modelId="{D1EACAA0-889F-4E89-AE21-C477BC3D76B7}" type="presOf" srcId="{32CDBF02-628C-470E-88D8-4127B51D1A0A}" destId="{2D2B6602-1533-47E2-A493-D4C1FE4B46A7}" srcOrd="0" destOrd="0" presId="urn:microsoft.com/office/officeart/2005/8/layout/cycle4"/>
    <dgm:cxn modelId="{0192B390-B5D0-4487-A7CB-87C253D70A7B}" type="presOf" srcId="{1A47D362-74CF-447F-B145-EC52B475BAE8}" destId="{5994CAF0-469D-4750-A429-D33D1422FFF3}" srcOrd="0" destOrd="3" presId="urn:microsoft.com/office/officeart/2005/8/layout/cycle4"/>
    <dgm:cxn modelId="{7759FCD9-AA2E-4BA8-8E63-D513519FA1CA}" type="presOf" srcId="{D51C9C31-E8C2-4E19-871F-89DEC894F4B7}" destId="{5994CAF0-469D-4750-A429-D33D1422FFF3}" srcOrd="0" destOrd="4" presId="urn:microsoft.com/office/officeart/2005/8/layout/cycle4"/>
    <dgm:cxn modelId="{1369896D-CD32-482C-81C9-226F4F927666}" type="presParOf" srcId="{06BD3CA8-6111-4560-BC45-A7125CA55073}" destId="{95B92263-D87A-4318-81AA-EE6B65837F34}" srcOrd="0" destOrd="0" presId="urn:microsoft.com/office/officeart/2005/8/layout/cycle4"/>
    <dgm:cxn modelId="{52F80449-13C8-4201-AA18-C8350DFF2E96}" type="presParOf" srcId="{95B92263-D87A-4318-81AA-EE6B65837F34}" destId="{422F50DF-4004-49C2-9D14-9D7D063C3EC6}" srcOrd="0" destOrd="0" presId="urn:microsoft.com/office/officeart/2005/8/layout/cycle4"/>
    <dgm:cxn modelId="{6EE81885-68FB-4FE6-8640-98D626EEE0DC}" type="presParOf" srcId="{422F50DF-4004-49C2-9D14-9D7D063C3EC6}" destId="{520BD279-B383-42DF-B68D-2CF78E3F1E37}" srcOrd="0" destOrd="0" presId="urn:microsoft.com/office/officeart/2005/8/layout/cycle4"/>
    <dgm:cxn modelId="{FFC4F50F-3568-469C-9053-5644B072B033}" type="presParOf" srcId="{422F50DF-4004-49C2-9D14-9D7D063C3EC6}" destId="{A063A81D-C124-432A-AB79-D38E765796A4}" srcOrd="1" destOrd="0" presId="urn:microsoft.com/office/officeart/2005/8/layout/cycle4"/>
    <dgm:cxn modelId="{8FFBCD52-44C5-41D9-9BF8-BEA39D319B24}" type="presParOf" srcId="{95B92263-D87A-4318-81AA-EE6B65837F34}" destId="{7E3D0AE6-5B34-473B-B4BC-606722AF8392}" srcOrd="1" destOrd="0" presId="urn:microsoft.com/office/officeart/2005/8/layout/cycle4"/>
    <dgm:cxn modelId="{22ED0511-F61B-420D-B535-99D9A5F00BF4}" type="presParOf" srcId="{7E3D0AE6-5B34-473B-B4BC-606722AF8392}" destId="{C4A62AA9-FAF2-444E-B4CC-939A7FE5A277}" srcOrd="0" destOrd="0" presId="urn:microsoft.com/office/officeart/2005/8/layout/cycle4"/>
    <dgm:cxn modelId="{62162CE2-6BFC-4385-A217-C8D2DF619111}" type="presParOf" srcId="{7E3D0AE6-5B34-473B-B4BC-606722AF8392}" destId="{7FEB417A-2989-44E8-ACC4-A7B60EFA6BB7}" srcOrd="1" destOrd="0" presId="urn:microsoft.com/office/officeart/2005/8/layout/cycle4"/>
    <dgm:cxn modelId="{E97445E2-5565-4641-86C9-30C8D508810E}" type="presParOf" srcId="{95B92263-D87A-4318-81AA-EE6B65837F34}" destId="{EED77CB8-798C-4995-8C72-213D0D197738}" srcOrd="2" destOrd="0" presId="urn:microsoft.com/office/officeart/2005/8/layout/cycle4"/>
    <dgm:cxn modelId="{9253D5E5-2861-4DDD-A11B-4E1D88CD4B71}" type="presParOf" srcId="{EED77CB8-798C-4995-8C72-213D0D197738}" destId="{5994CAF0-469D-4750-A429-D33D1422FFF3}" srcOrd="0" destOrd="0" presId="urn:microsoft.com/office/officeart/2005/8/layout/cycle4"/>
    <dgm:cxn modelId="{F221C944-0CC1-4416-9811-AE6ECC99D220}" type="presParOf" srcId="{EED77CB8-798C-4995-8C72-213D0D197738}" destId="{C0739AA8-5367-4108-B8DB-DEB7EC0570D8}" srcOrd="1" destOrd="0" presId="urn:microsoft.com/office/officeart/2005/8/layout/cycle4"/>
    <dgm:cxn modelId="{F9124DD6-94EE-440C-B02F-1315823B2A52}" type="presParOf" srcId="{95B92263-D87A-4318-81AA-EE6B65837F34}" destId="{9DFF6C4A-0CDF-494F-B9BC-3BE329DC18EA}" srcOrd="3" destOrd="0" presId="urn:microsoft.com/office/officeart/2005/8/layout/cycle4"/>
    <dgm:cxn modelId="{403FC075-4245-4CF5-8273-A87249E49527}" type="presParOf" srcId="{9DFF6C4A-0CDF-494F-B9BC-3BE329DC18EA}" destId="{2D2B6602-1533-47E2-A493-D4C1FE4B46A7}" srcOrd="0" destOrd="0" presId="urn:microsoft.com/office/officeart/2005/8/layout/cycle4"/>
    <dgm:cxn modelId="{D8F2A1DE-20DB-4738-848D-C10BDC60DD8B}" type="presParOf" srcId="{9DFF6C4A-0CDF-494F-B9BC-3BE329DC18EA}" destId="{D5A15DD9-942F-4E28-89B8-8AD285AD36FF}" srcOrd="1" destOrd="0" presId="urn:microsoft.com/office/officeart/2005/8/layout/cycle4"/>
    <dgm:cxn modelId="{C3A2E9F5-3E0E-4832-9491-A795F2EB6273}" type="presParOf" srcId="{95B92263-D87A-4318-81AA-EE6B65837F34}" destId="{AEF7E20A-2DDF-449D-B7B6-2A4DFEC7D46E}" srcOrd="4" destOrd="0" presId="urn:microsoft.com/office/officeart/2005/8/layout/cycle4"/>
    <dgm:cxn modelId="{FE0196E4-FC07-40A6-9087-BDE123DCF08B}" type="presParOf" srcId="{06BD3CA8-6111-4560-BC45-A7125CA55073}" destId="{87801B92-992E-43BC-8F8E-8B5714459637}" srcOrd="1" destOrd="0" presId="urn:microsoft.com/office/officeart/2005/8/layout/cycle4"/>
    <dgm:cxn modelId="{96FCD916-49BA-4FD6-B091-F51DFC3264DF}" type="presParOf" srcId="{87801B92-992E-43BC-8F8E-8B5714459637}" destId="{E28EEEBC-7578-4B63-9B95-BBC7371CA5D8}" srcOrd="0" destOrd="0" presId="urn:microsoft.com/office/officeart/2005/8/layout/cycle4"/>
    <dgm:cxn modelId="{2808C47C-3B79-44FB-8402-B0BF53DF1FC9}" type="presParOf" srcId="{87801B92-992E-43BC-8F8E-8B5714459637}" destId="{0EBCA480-6D29-4B9E-ABE5-20B20E1A117C}" srcOrd="1" destOrd="0" presId="urn:microsoft.com/office/officeart/2005/8/layout/cycle4"/>
    <dgm:cxn modelId="{4E1EDD4B-D1E0-411E-A03E-A73AC0BCBD51}" type="presParOf" srcId="{87801B92-992E-43BC-8F8E-8B5714459637}" destId="{7456DD29-60DB-4C6B-85AC-95C370254A89}" srcOrd="2" destOrd="0" presId="urn:microsoft.com/office/officeart/2005/8/layout/cycle4"/>
    <dgm:cxn modelId="{45410C71-80CF-4D35-8982-C928965616D8}" type="presParOf" srcId="{87801B92-992E-43BC-8F8E-8B5714459637}" destId="{E0380850-BD08-4378-9821-C12876DBBC70}" srcOrd="3" destOrd="0" presId="urn:microsoft.com/office/officeart/2005/8/layout/cycle4"/>
    <dgm:cxn modelId="{590808C9-E54C-46CA-9B07-17547F07C9A8}" type="presParOf" srcId="{87801B92-992E-43BC-8F8E-8B5714459637}" destId="{91B00914-7C07-47CB-96FE-D51150A7C1D0}" srcOrd="4" destOrd="0" presId="urn:microsoft.com/office/officeart/2005/8/layout/cycle4"/>
    <dgm:cxn modelId="{7EFBB6DD-46F7-4826-8CDA-035AC8389FFB}" type="presParOf" srcId="{06BD3CA8-6111-4560-BC45-A7125CA55073}" destId="{60084C27-BBE6-454D-AC8B-BBA4637D9AAC}" srcOrd="2" destOrd="0" presId="urn:microsoft.com/office/officeart/2005/8/layout/cycle4"/>
    <dgm:cxn modelId="{08374C49-1F59-44D5-BE0F-CA92298D977E}" type="presParOf" srcId="{06BD3CA8-6111-4560-BC45-A7125CA55073}" destId="{1F368554-9B9C-4528-AD7C-01A5132DAB50}" srcOrd="3" destOrd="0" presId="urn:microsoft.com/office/officeart/2005/8/layout/cycle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94CAF0-469D-4750-A429-D33D1422FFF3}">
      <dsp:nvSpPr>
        <dsp:cNvPr id="0" name=""/>
        <dsp:cNvSpPr/>
      </dsp:nvSpPr>
      <dsp:spPr>
        <a:xfrm>
          <a:off x="5698590" y="2743194"/>
          <a:ext cx="2759609" cy="28639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smtClean="0">
              <a:solidFill>
                <a:srgbClr val="113537"/>
              </a:solidFill>
            </a:rPr>
            <a:t>Hyogo</a:t>
          </a:r>
          <a:endParaRPr lang="en-US" sz="2400" b="1" u="sng" kern="1200" dirty="0">
            <a:solidFill>
              <a:srgbClr val="113537"/>
            </a:solidFill>
          </a:endParaRPr>
        </a:p>
        <a:p>
          <a:pPr marL="171450" lvl="1" indent="-171450" algn="l" defTabSz="844550">
            <a:lnSpc>
              <a:spcPct val="90000"/>
            </a:lnSpc>
            <a:spcBef>
              <a:spcPct val="0"/>
            </a:spcBef>
            <a:spcAft>
              <a:spcPct val="15000"/>
            </a:spcAft>
            <a:buChar char="••"/>
          </a:pPr>
          <a:r>
            <a:rPr lang="en-US" sz="1900" b="1" kern="1200" dirty="0" smtClean="0">
              <a:solidFill>
                <a:srgbClr val="113537"/>
              </a:solidFill>
            </a:rPr>
            <a:t>Nairobi Work Programme</a:t>
          </a:r>
          <a:endParaRPr lang="en-US" sz="1900" b="1" kern="1200" dirty="0">
            <a:solidFill>
              <a:srgbClr val="113537"/>
            </a:solidFill>
          </a:endParaRPr>
        </a:p>
        <a:p>
          <a:pPr marL="171450" lvl="1" indent="-171450" algn="l" defTabSz="844550">
            <a:lnSpc>
              <a:spcPct val="90000"/>
            </a:lnSpc>
            <a:spcBef>
              <a:spcPct val="0"/>
            </a:spcBef>
            <a:spcAft>
              <a:spcPct val="15000"/>
            </a:spcAft>
            <a:buChar char="••"/>
          </a:pPr>
          <a:r>
            <a:rPr lang="en-US" sz="1900" b="1" kern="1200" dirty="0" smtClean="0">
              <a:solidFill>
                <a:srgbClr val="113537"/>
              </a:solidFill>
            </a:rPr>
            <a:t>AR5</a:t>
          </a:r>
          <a:endParaRPr lang="en-US" sz="1900" b="1" kern="1200" dirty="0">
            <a:solidFill>
              <a:srgbClr val="113537"/>
            </a:solidFill>
          </a:endParaRPr>
        </a:p>
        <a:p>
          <a:pPr marL="171450" lvl="1" indent="-171450" algn="l" defTabSz="844550">
            <a:lnSpc>
              <a:spcPct val="90000"/>
            </a:lnSpc>
            <a:spcBef>
              <a:spcPct val="0"/>
            </a:spcBef>
            <a:spcAft>
              <a:spcPct val="15000"/>
            </a:spcAft>
            <a:buChar char="••"/>
          </a:pPr>
          <a:r>
            <a:rPr lang="en-US" sz="1900" b="1" kern="1200" dirty="0" smtClean="0">
              <a:solidFill>
                <a:srgbClr val="113537"/>
              </a:solidFill>
            </a:rPr>
            <a:t>RIO+20</a:t>
          </a:r>
          <a:endParaRPr lang="en-US" sz="1900" b="1" kern="1200" dirty="0">
            <a:solidFill>
              <a:srgbClr val="113537"/>
            </a:solidFill>
          </a:endParaRPr>
        </a:p>
        <a:p>
          <a:pPr marL="171450" lvl="1" indent="-171450" algn="l" defTabSz="844550">
            <a:lnSpc>
              <a:spcPct val="90000"/>
            </a:lnSpc>
            <a:spcBef>
              <a:spcPct val="0"/>
            </a:spcBef>
            <a:spcAft>
              <a:spcPct val="15000"/>
            </a:spcAft>
            <a:buChar char="••"/>
          </a:pPr>
          <a:r>
            <a:rPr lang="en-US" sz="1900" b="1" kern="1200" dirty="0" smtClean="0">
              <a:solidFill>
                <a:srgbClr val="113537"/>
              </a:solidFill>
            </a:rPr>
            <a:t>PROVIA</a:t>
          </a:r>
          <a:endParaRPr lang="en-US" sz="1900" b="1" kern="1200" dirty="0">
            <a:solidFill>
              <a:srgbClr val="113537"/>
            </a:solidFill>
          </a:endParaRPr>
        </a:p>
      </dsp:txBody>
      <dsp:txXfrm>
        <a:off x="6526473" y="3459177"/>
        <a:ext cx="1931726" cy="2147950"/>
      </dsp:txXfrm>
    </dsp:sp>
    <dsp:sp modelId="{2D2B6602-1533-47E2-A493-D4C1FE4B46A7}">
      <dsp:nvSpPr>
        <dsp:cNvPr id="0" name=""/>
        <dsp:cNvSpPr/>
      </dsp:nvSpPr>
      <dsp:spPr>
        <a:xfrm>
          <a:off x="7" y="2864626"/>
          <a:ext cx="3215137" cy="26979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solidFill>
                <a:srgbClr val="113537"/>
              </a:solidFill>
            </a:rPr>
            <a:t>Ultimate Goal of Development – To Expand Peoples’ Choices – UNDP 2011</a:t>
          </a:r>
          <a:endParaRPr lang="en-US" sz="2000" b="1" kern="1200" dirty="0">
            <a:solidFill>
              <a:srgbClr val="113537"/>
            </a:solidFill>
          </a:endParaRPr>
        </a:p>
      </dsp:txBody>
      <dsp:txXfrm>
        <a:off x="7" y="3539119"/>
        <a:ext cx="2250596" cy="2023479"/>
      </dsp:txXfrm>
    </dsp:sp>
    <dsp:sp modelId="{C4A62AA9-FAF2-444E-B4CC-939A7FE5A277}">
      <dsp:nvSpPr>
        <dsp:cNvPr id="0" name=""/>
        <dsp:cNvSpPr/>
      </dsp:nvSpPr>
      <dsp:spPr>
        <a:xfrm>
          <a:off x="5698590" y="141430"/>
          <a:ext cx="2759609" cy="26537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solidFill>
                <a:srgbClr val="113537"/>
              </a:solidFill>
            </a:rPr>
            <a:t>LDCs building on experience with NAPAS</a:t>
          </a:r>
          <a:endParaRPr lang="en-US" sz="1800" b="1" kern="1200" dirty="0">
            <a:solidFill>
              <a:srgbClr val="113537"/>
            </a:solidFill>
          </a:endParaRPr>
        </a:p>
        <a:p>
          <a:pPr marL="171450" lvl="1" indent="-171450" algn="l" defTabSz="800100">
            <a:lnSpc>
              <a:spcPct val="90000"/>
            </a:lnSpc>
            <a:spcBef>
              <a:spcPct val="0"/>
            </a:spcBef>
            <a:spcAft>
              <a:spcPct val="15000"/>
            </a:spcAft>
            <a:buChar char="••"/>
          </a:pPr>
          <a:r>
            <a:rPr lang="en-US" sz="1800" b="1" kern="1200" dirty="0" smtClean="0">
              <a:solidFill>
                <a:srgbClr val="113537"/>
              </a:solidFill>
            </a:rPr>
            <a:t>The NAP process is to be country-driven &amp; owned, transparent, strategic &amp;scalable</a:t>
          </a:r>
          <a:endParaRPr lang="en-US" sz="1800" b="1" kern="1200" dirty="0">
            <a:solidFill>
              <a:srgbClr val="113537"/>
            </a:solidFill>
          </a:endParaRPr>
        </a:p>
      </dsp:txBody>
      <dsp:txXfrm>
        <a:off x="6526473" y="141430"/>
        <a:ext cx="1931726" cy="1990310"/>
      </dsp:txXfrm>
    </dsp:sp>
    <dsp:sp modelId="{520BD279-B383-42DF-B68D-2CF78E3F1E37}">
      <dsp:nvSpPr>
        <dsp:cNvPr id="0" name=""/>
        <dsp:cNvSpPr/>
      </dsp:nvSpPr>
      <dsp:spPr>
        <a:xfrm>
          <a:off x="15612" y="216474"/>
          <a:ext cx="2759609" cy="25868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solidFill>
                <a:srgbClr val="113537"/>
              </a:solidFill>
            </a:rPr>
            <a:t>Local Empowerment</a:t>
          </a:r>
          <a:endParaRPr lang="en-US" sz="1800" b="1" kern="1200" dirty="0">
            <a:solidFill>
              <a:srgbClr val="113537"/>
            </a:solidFill>
          </a:endParaRPr>
        </a:p>
        <a:p>
          <a:pPr marL="171450" lvl="1" indent="-171450" algn="l" defTabSz="800100">
            <a:lnSpc>
              <a:spcPct val="90000"/>
            </a:lnSpc>
            <a:spcBef>
              <a:spcPct val="0"/>
            </a:spcBef>
            <a:spcAft>
              <a:spcPct val="15000"/>
            </a:spcAft>
            <a:buChar char="••"/>
          </a:pPr>
          <a:r>
            <a:rPr lang="en-US" sz="1800" b="1" kern="1200" dirty="0" smtClean="0">
              <a:solidFill>
                <a:srgbClr val="113537"/>
              </a:solidFill>
            </a:rPr>
            <a:t>Engaging civil society with women’s organizations in particular</a:t>
          </a:r>
          <a:endParaRPr lang="en-US" sz="1800" b="1" kern="1200" dirty="0">
            <a:solidFill>
              <a:srgbClr val="113537"/>
            </a:solidFill>
          </a:endParaRPr>
        </a:p>
      </dsp:txBody>
      <dsp:txXfrm>
        <a:off x="15612" y="216474"/>
        <a:ext cx="1931726" cy="1940168"/>
      </dsp:txXfrm>
    </dsp:sp>
    <dsp:sp modelId="{E28EEEBC-7578-4B63-9B95-BBC7371CA5D8}">
      <dsp:nvSpPr>
        <dsp:cNvPr id="0" name=""/>
        <dsp:cNvSpPr/>
      </dsp:nvSpPr>
      <dsp:spPr>
        <a:xfrm>
          <a:off x="1754389" y="344689"/>
          <a:ext cx="2418847" cy="2418847"/>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latin typeface="Arial" pitchFamily="34" charset="0"/>
              <a:cs typeface="Arial" pitchFamily="34" charset="0"/>
            </a:rPr>
            <a:t>Declarations and Statements</a:t>
          </a:r>
          <a:endParaRPr lang="en-US" sz="1800" b="1" kern="1200" dirty="0">
            <a:latin typeface="Arial" pitchFamily="34" charset="0"/>
            <a:cs typeface="Arial" pitchFamily="34" charset="0"/>
          </a:endParaRPr>
        </a:p>
      </dsp:txBody>
      <dsp:txXfrm>
        <a:off x="1754389" y="344689"/>
        <a:ext cx="2418847" cy="2418847"/>
      </dsp:txXfrm>
    </dsp:sp>
    <dsp:sp modelId="{0EBCA480-6D29-4B9E-ABE5-20B20E1A117C}">
      <dsp:nvSpPr>
        <dsp:cNvPr id="0" name=""/>
        <dsp:cNvSpPr/>
      </dsp:nvSpPr>
      <dsp:spPr>
        <a:xfrm rot="5400000">
          <a:off x="4284962" y="344689"/>
          <a:ext cx="2418847" cy="2418847"/>
        </a:xfrm>
        <a:prstGeom prst="pieWedge">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latin typeface="Arial" pitchFamily="34" charset="0"/>
              <a:cs typeface="Arial" pitchFamily="34" charset="0"/>
            </a:rPr>
            <a:t>NAPS</a:t>
          </a:r>
          <a:endParaRPr lang="en-US" sz="1800" b="1" kern="1200" dirty="0">
            <a:latin typeface="Arial" pitchFamily="34" charset="0"/>
            <a:cs typeface="Arial" pitchFamily="34" charset="0"/>
          </a:endParaRPr>
        </a:p>
      </dsp:txBody>
      <dsp:txXfrm rot="5400000">
        <a:off x="4284962" y="344689"/>
        <a:ext cx="2418847" cy="2418847"/>
      </dsp:txXfrm>
    </dsp:sp>
    <dsp:sp modelId="{7456DD29-60DB-4C6B-85AC-95C370254A89}">
      <dsp:nvSpPr>
        <dsp:cNvPr id="0" name=""/>
        <dsp:cNvSpPr/>
      </dsp:nvSpPr>
      <dsp:spPr>
        <a:xfrm rot="10800000">
          <a:off x="4284962" y="2875262"/>
          <a:ext cx="2418847" cy="2418847"/>
        </a:xfrm>
        <a:prstGeom prst="pieWedge">
          <a:avLst/>
        </a:prstGeom>
        <a:solidFill>
          <a:srgbClr val="1135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latin typeface="Arial" pitchFamily="34" charset="0"/>
              <a:cs typeface="Arial" pitchFamily="34" charset="0"/>
            </a:rPr>
            <a:t>Action Frameworks, Guidance Documents   &amp; Plans</a:t>
          </a:r>
          <a:endParaRPr lang="en-US" sz="1800" b="1" kern="1200" dirty="0">
            <a:latin typeface="Arial" pitchFamily="34" charset="0"/>
            <a:cs typeface="Arial" pitchFamily="34" charset="0"/>
          </a:endParaRPr>
        </a:p>
      </dsp:txBody>
      <dsp:txXfrm rot="10800000">
        <a:off x="4284962" y="2875262"/>
        <a:ext cx="2418847" cy="2418847"/>
      </dsp:txXfrm>
    </dsp:sp>
    <dsp:sp modelId="{E0380850-BD08-4378-9821-C12876DBBC70}">
      <dsp:nvSpPr>
        <dsp:cNvPr id="0" name=""/>
        <dsp:cNvSpPr/>
      </dsp:nvSpPr>
      <dsp:spPr>
        <a:xfrm rot="16200000">
          <a:off x="1754389" y="2875262"/>
          <a:ext cx="2418847" cy="2418847"/>
        </a:xfrm>
        <a:prstGeom prst="pieWedg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latin typeface="Arial" pitchFamily="34" charset="0"/>
              <a:cs typeface="Arial" pitchFamily="34" charset="0"/>
            </a:rPr>
            <a:t>MDGs</a:t>
          </a:r>
          <a:endParaRPr lang="en-US" sz="1800" b="1" kern="1200" dirty="0">
            <a:latin typeface="Arial" pitchFamily="34" charset="0"/>
            <a:cs typeface="Arial" pitchFamily="34" charset="0"/>
          </a:endParaRPr>
        </a:p>
      </dsp:txBody>
      <dsp:txXfrm rot="16200000">
        <a:off x="1754389" y="2875262"/>
        <a:ext cx="2418847" cy="2418847"/>
      </dsp:txXfrm>
    </dsp:sp>
    <dsp:sp modelId="{60084C27-BBE6-454D-AC8B-BBA4637D9AAC}">
      <dsp:nvSpPr>
        <dsp:cNvPr id="0" name=""/>
        <dsp:cNvSpPr/>
      </dsp:nvSpPr>
      <dsp:spPr>
        <a:xfrm>
          <a:off x="3811527" y="2316637"/>
          <a:ext cx="835144" cy="72621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368554-9B9C-4528-AD7C-01A5132DAB50}">
      <dsp:nvSpPr>
        <dsp:cNvPr id="0" name=""/>
        <dsp:cNvSpPr/>
      </dsp:nvSpPr>
      <dsp:spPr>
        <a:xfrm rot="10800000">
          <a:off x="3811527" y="2595949"/>
          <a:ext cx="835144" cy="72621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58788"/>
          </a:xfrm>
          <a:prstGeom prst="rect">
            <a:avLst/>
          </a:prstGeom>
        </p:spPr>
        <p:txBody>
          <a:bodyPr vert="horz" lIns="91440" tIns="45720" rIns="91440" bIns="45720" rtlCol="0"/>
          <a:lstStyle>
            <a:lvl1pPr algn="r">
              <a:defRPr sz="1200"/>
            </a:lvl1pPr>
          </a:lstStyle>
          <a:p>
            <a:fld id="{EEF6F3DA-6BAE-47B1-B5F2-8DA63004DE1E}" type="datetimeFigureOut">
              <a:rPr lang="en-US" smtClean="0"/>
              <a:pPr/>
              <a:t>12/27/2011</a:t>
            </a:fld>
            <a:endParaRPr lang="en-US"/>
          </a:p>
        </p:txBody>
      </p:sp>
      <p:sp>
        <p:nvSpPr>
          <p:cNvPr id="4" name="Footer Placeholder 3"/>
          <p:cNvSpPr>
            <a:spLocks noGrp="1"/>
          </p:cNvSpPr>
          <p:nvPr>
            <p:ph type="ftr" sz="quarter" idx="2"/>
          </p:nvPr>
        </p:nvSpPr>
        <p:spPr>
          <a:xfrm>
            <a:off x="0" y="8707438"/>
            <a:ext cx="3011488"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07438"/>
            <a:ext cx="3011488" cy="458787"/>
          </a:xfrm>
          <a:prstGeom prst="rect">
            <a:avLst/>
          </a:prstGeom>
        </p:spPr>
        <p:txBody>
          <a:bodyPr vert="horz" lIns="91440" tIns="45720" rIns="91440" bIns="45720" rtlCol="0" anchor="b"/>
          <a:lstStyle>
            <a:lvl1pPr algn="r">
              <a:defRPr sz="1200"/>
            </a:lvl1pPr>
          </a:lstStyle>
          <a:p>
            <a:fld id="{07C89BA2-7CFE-4499-846C-4AADEF0BC24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58391"/>
          </a:xfrm>
          <a:prstGeom prst="rect">
            <a:avLst/>
          </a:prstGeom>
        </p:spPr>
        <p:txBody>
          <a:bodyPr vert="horz" lIns="92098" tIns="46049" rIns="92098" bIns="46049" rtlCol="0"/>
          <a:lstStyle>
            <a:lvl1pPr algn="l">
              <a:defRPr sz="1200"/>
            </a:lvl1pPr>
          </a:lstStyle>
          <a:p>
            <a:endParaRPr lang="en-US"/>
          </a:p>
        </p:txBody>
      </p:sp>
      <p:sp>
        <p:nvSpPr>
          <p:cNvPr id="3" name="Date Placeholder 2"/>
          <p:cNvSpPr>
            <a:spLocks noGrp="1"/>
          </p:cNvSpPr>
          <p:nvPr>
            <p:ph type="dt" idx="1"/>
          </p:nvPr>
        </p:nvSpPr>
        <p:spPr>
          <a:xfrm>
            <a:off x="3936768" y="0"/>
            <a:ext cx="3011699" cy="458391"/>
          </a:xfrm>
          <a:prstGeom prst="rect">
            <a:avLst/>
          </a:prstGeom>
        </p:spPr>
        <p:txBody>
          <a:bodyPr vert="horz" lIns="92098" tIns="46049" rIns="92098" bIns="46049" rtlCol="0"/>
          <a:lstStyle>
            <a:lvl1pPr algn="r">
              <a:defRPr sz="1200"/>
            </a:lvl1pPr>
          </a:lstStyle>
          <a:p>
            <a:fld id="{9A65FDCB-D15E-4151-B9D6-2C426DDE5B3D}" type="datetimeFigureOut">
              <a:rPr lang="en-US" smtClean="0"/>
              <a:pPr/>
              <a:t>12/27/2011</a:t>
            </a:fld>
            <a:endParaRPr lang="en-US"/>
          </a:p>
        </p:txBody>
      </p:sp>
      <p:sp>
        <p:nvSpPr>
          <p:cNvPr id="4" name="Slide Image Placeholder 3"/>
          <p:cNvSpPr>
            <a:spLocks noGrp="1" noRot="1" noChangeAspect="1"/>
          </p:cNvSpPr>
          <p:nvPr>
            <p:ph type="sldImg" idx="2"/>
          </p:nvPr>
        </p:nvSpPr>
        <p:spPr>
          <a:xfrm>
            <a:off x="1182688" y="687388"/>
            <a:ext cx="4584700" cy="3438525"/>
          </a:xfrm>
          <a:prstGeom prst="rect">
            <a:avLst/>
          </a:prstGeom>
          <a:noFill/>
          <a:ln w="12700">
            <a:solidFill>
              <a:prstClr val="black"/>
            </a:solidFill>
          </a:ln>
        </p:spPr>
        <p:txBody>
          <a:bodyPr vert="horz" lIns="92098" tIns="46049" rIns="92098" bIns="46049" rtlCol="0" anchor="ctr"/>
          <a:lstStyle/>
          <a:p>
            <a:endParaRPr lang="en-US"/>
          </a:p>
        </p:txBody>
      </p:sp>
      <p:sp>
        <p:nvSpPr>
          <p:cNvPr id="5" name="Notes Placeholder 4"/>
          <p:cNvSpPr>
            <a:spLocks noGrp="1"/>
          </p:cNvSpPr>
          <p:nvPr>
            <p:ph type="body" sz="quarter" idx="3"/>
          </p:nvPr>
        </p:nvSpPr>
        <p:spPr>
          <a:xfrm>
            <a:off x="695008" y="4354711"/>
            <a:ext cx="5560060" cy="4125516"/>
          </a:xfrm>
          <a:prstGeom prst="rect">
            <a:avLst/>
          </a:prstGeom>
        </p:spPr>
        <p:txBody>
          <a:bodyPr vert="horz" lIns="92098" tIns="46049" rIns="92098" bIns="460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07831"/>
            <a:ext cx="3011699" cy="458391"/>
          </a:xfrm>
          <a:prstGeom prst="rect">
            <a:avLst/>
          </a:prstGeom>
        </p:spPr>
        <p:txBody>
          <a:bodyPr vert="horz" lIns="92098" tIns="46049" rIns="92098" bIns="46049"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07831"/>
            <a:ext cx="3011699" cy="458391"/>
          </a:xfrm>
          <a:prstGeom prst="rect">
            <a:avLst/>
          </a:prstGeom>
        </p:spPr>
        <p:txBody>
          <a:bodyPr vert="horz" lIns="92098" tIns="46049" rIns="92098" bIns="46049" rtlCol="0" anchor="b"/>
          <a:lstStyle>
            <a:lvl1pPr algn="r">
              <a:defRPr sz="1200"/>
            </a:lvl1pPr>
          </a:lstStyle>
          <a:p>
            <a:fld id="{1C7E0BAB-630B-42AD-8743-6CB7DCCE12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7A3EE1-9D97-4C7A-9E15-71230272D6BC}"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DCD572-707E-4C63-83C9-3BF436EE5E67}"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What is known/being done? </a:t>
            </a:r>
          </a:p>
          <a:p>
            <a:pPr eaLnBrk="1" hangingPunct="1">
              <a:spcBef>
                <a:spcPct val="0"/>
              </a:spcBef>
            </a:pPr>
            <a:endParaRPr lang="en-US" smtClean="0"/>
          </a:p>
          <a:p>
            <a:pPr eaLnBrk="1" hangingPunct="1">
              <a:spcBef>
                <a:spcPct val="0"/>
              </a:spcBef>
            </a:pPr>
            <a:r>
              <a:rPr lang="en-US" smtClean="0"/>
              <a:t>Each has strength and weaknesses</a:t>
            </a:r>
          </a:p>
          <a:p>
            <a:pPr eaLnBrk="1" hangingPunct="1">
              <a:spcBef>
                <a:spcPct val="0"/>
              </a:spcBef>
            </a:pPr>
            <a:endParaRPr lang="en-US" smtClean="0"/>
          </a:p>
          <a:p>
            <a:pPr eaLnBrk="1" hangingPunct="1">
              <a:spcBef>
                <a:spcPct val="0"/>
              </a:spcBef>
            </a:pPr>
            <a:r>
              <a:rPr lang="en-US" smtClean="0"/>
              <a:t>Like a device you buy “battery not included” – each is deprived of what the other has. Much of the scientific work centers how using one or the other model type, or in some cases how to blend them, to see  what to do </a:t>
            </a:r>
          </a:p>
          <a:p>
            <a:pPr eaLnBrk="1" hangingPunct="1">
              <a:spcBef>
                <a:spcPct val="0"/>
              </a:spcBef>
            </a:pPr>
            <a:endParaRPr lang="en-US" smtClean="0"/>
          </a:p>
          <a:p>
            <a:pPr eaLnBrk="1" hangingPunct="1">
              <a:spcBef>
                <a:spcPct val="0"/>
              </a:spcBef>
            </a:pPr>
            <a:r>
              <a:rPr lang="en-US" smtClean="0"/>
              <a:t>What I will introduce here is a way of putting the output of this process through LCA to compare impact from different adaptation choices</a:t>
            </a:r>
          </a:p>
        </p:txBody>
      </p:sp>
      <p:sp>
        <p:nvSpPr>
          <p:cNvPr id="7475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8299" indent="-287807">
              <a:defRPr>
                <a:solidFill>
                  <a:schemeClr val="tx1"/>
                </a:solidFill>
                <a:latin typeface="Calibri" pitchFamily="34" charset="0"/>
              </a:defRPr>
            </a:lvl2pPr>
            <a:lvl3pPr marL="1151230" indent="-230246">
              <a:defRPr>
                <a:solidFill>
                  <a:schemeClr val="tx1"/>
                </a:solidFill>
                <a:latin typeface="Calibri" pitchFamily="34" charset="0"/>
              </a:defRPr>
            </a:lvl3pPr>
            <a:lvl4pPr marL="1611721" indent="-230246">
              <a:defRPr>
                <a:solidFill>
                  <a:schemeClr val="tx1"/>
                </a:solidFill>
                <a:latin typeface="Calibri" pitchFamily="34" charset="0"/>
              </a:defRPr>
            </a:lvl4pPr>
            <a:lvl5pPr marL="2072213" indent="-230246">
              <a:defRPr>
                <a:solidFill>
                  <a:schemeClr val="tx1"/>
                </a:solidFill>
                <a:latin typeface="Calibri" pitchFamily="34" charset="0"/>
              </a:defRPr>
            </a:lvl5pPr>
            <a:lvl6pPr marL="2532705" indent="-230246" fontAlgn="base">
              <a:spcBef>
                <a:spcPct val="0"/>
              </a:spcBef>
              <a:spcAft>
                <a:spcPct val="0"/>
              </a:spcAft>
              <a:defRPr>
                <a:solidFill>
                  <a:schemeClr val="tx1"/>
                </a:solidFill>
                <a:latin typeface="Calibri" pitchFamily="34" charset="0"/>
              </a:defRPr>
            </a:lvl6pPr>
            <a:lvl7pPr marL="2993197" indent="-230246" fontAlgn="base">
              <a:spcBef>
                <a:spcPct val="0"/>
              </a:spcBef>
              <a:spcAft>
                <a:spcPct val="0"/>
              </a:spcAft>
              <a:defRPr>
                <a:solidFill>
                  <a:schemeClr val="tx1"/>
                </a:solidFill>
                <a:latin typeface="Calibri" pitchFamily="34" charset="0"/>
              </a:defRPr>
            </a:lvl7pPr>
            <a:lvl8pPr marL="3453689" indent="-230246" fontAlgn="base">
              <a:spcBef>
                <a:spcPct val="0"/>
              </a:spcBef>
              <a:spcAft>
                <a:spcPct val="0"/>
              </a:spcAft>
              <a:defRPr>
                <a:solidFill>
                  <a:schemeClr val="tx1"/>
                </a:solidFill>
                <a:latin typeface="Calibri" pitchFamily="34" charset="0"/>
              </a:defRPr>
            </a:lvl8pPr>
            <a:lvl9pPr marL="3914181" indent="-230246" fontAlgn="base">
              <a:spcBef>
                <a:spcPct val="0"/>
              </a:spcBef>
              <a:spcAft>
                <a:spcPct val="0"/>
              </a:spcAft>
              <a:defRPr>
                <a:solidFill>
                  <a:schemeClr val="tx1"/>
                </a:solidFill>
                <a:latin typeface="Calibri" pitchFamily="34" charset="0"/>
              </a:defRPr>
            </a:lvl9pPr>
          </a:lstStyle>
          <a:p>
            <a:pPr>
              <a:defRPr/>
            </a:pPr>
            <a:fld id="{7EA20B3D-A5A3-49AD-AF18-C7852CDCD905}" type="slidenum">
              <a:rPr lang="en-US" smtClean="0">
                <a:solidFill>
                  <a:prstClr val="black"/>
                </a:solidFill>
              </a:rPr>
              <a:pPr>
                <a:defRPr/>
              </a:pPr>
              <a:t>9</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31"/>
          <p:cNvSpPr>
            <a:spLocks noGrp="1" noChangeArrowheads="1"/>
          </p:cNvSpPr>
          <p:nvPr>
            <p:ph type="sldNum" sz="quarter" idx="5"/>
          </p:nvPr>
        </p:nvSpPr>
        <p:spPr>
          <a:noFill/>
        </p:spPr>
        <p:txBody>
          <a:bodyPr/>
          <a:lstStyle/>
          <a:p>
            <a:fld id="{DB2D9188-7074-42E0-B081-F47C8FF23DE9}" type="slidenum">
              <a:rPr lang="en-US" smtClean="0"/>
              <a:pPr/>
              <a:t>14</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a:buFontTx/>
              <a:buChar char="•"/>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2E594A-8A37-41A8-86C6-27BC62FBA294}"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53382C-36EB-4669-90E0-341644703DFC}" type="datetimeFigureOut">
              <a:rPr lang="en-US" smtClean="0"/>
              <a:pPr/>
              <a:t>12/27/2011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E79FE-2FAD-47A8-9B4E-FDF097E32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53382C-36EB-4669-90E0-341644703DFC}" type="datetimeFigureOut">
              <a:rPr lang="en-US" smtClean="0"/>
              <a:pPr/>
              <a:t>12/27/2011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E79FE-2FAD-47A8-9B4E-FDF097E32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53382C-36EB-4669-90E0-341644703DFC}" type="datetimeFigureOut">
              <a:rPr lang="en-US" smtClean="0"/>
              <a:pPr/>
              <a:t>12/27/2011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E79FE-2FAD-47A8-9B4E-FDF097E329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53382C-36EB-4669-90E0-341644703DFC}" type="datetimeFigureOut">
              <a:rPr lang="en-US" smtClean="0"/>
              <a:pPr/>
              <a:t>12/27/2011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E79FE-2FAD-47A8-9B4E-FDF097E329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53382C-36EB-4669-90E0-341644703DFC}" type="datetimeFigureOut">
              <a:rPr lang="en-US" smtClean="0"/>
              <a:pPr/>
              <a:t>12/27/2011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E79FE-2FAD-47A8-9B4E-FDF097E32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53382C-36EB-4669-90E0-341644703DFC}" type="datetimeFigureOut">
              <a:rPr lang="en-US" smtClean="0"/>
              <a:pPr/>
              <a:t>12/27/2011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E79FE-2FAD-47A8-9B4E-FDF097E32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53382C-36EB-4669-90E0-341644703DFC}" type="datetimeFigureOut">
              <a:rPr lang="en-US" smtClean="0"/>
              <a:pPr/>
              <a:t>12/27/2011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E79FE-2FAD-47A8-9B4E-FDF097E32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53382C-36EB-4669-90E0-341644703DFC}" type="datetimeFigureOut">
              <a:rPr lang="en-US" smtClean="0"/>
              <a:pPr/>
              <a:t>12/27/2011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E79FE-2FAD-47A8-9B4E-FDF097E32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3382C-36EB-4669-90E0-341644703DFC}" type="datetimeFigureOut">
              <a:rPr lang="en-US" smtClean="0"/>
              <a:pPr/>
              <a:t>12/27/2011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E79FE-2FAD-47A8-9B4E-FDF097E32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53382C-36EB-4669-90E0-341644703DFC}" type="datetimeFigureOut">
              <a:rPr lang="en-US" smtClean="0"/>
              <a:pPr/>
              <a:t>12/27/2011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E79FE-2FAD-47A8-9B4E-FDF097E32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53382C-36EB-4669-90E0-341644703DFC}" type="datetimeFigureOut">
              <a:rPr lang="en-US" smtClean="0"/>
              <a:pPr/>
              <a:t>12/27/2011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E79FE-2FAD-47A8-9B4E-FDF097E32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3382C-36EB-4669-90E0-341644703DFC}" type="datetimeFigureOut">
              <a:rPr lang="en-US" smtClean="0"/>
              <a:pPr/>
              <a:t>12/27/2011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E79FE-2FAD-47A8-9B4E-FDF097E32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ideo" Target="file:///I:\My%20Documents%20II\COP%2017\Side%20Event\NAPwavshort\NAPwavshort.wmv"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FFFF">
            <a:alpha val="0"/>
          </a:srgbClr>
        </a:solidFill>
        <a:effectLst/>
      </p:bgPr>
    </p:bg>
    <p:spTree>
      <p:nvGrpSpPr>
        <p:cNvPr id="1" name=""/>
        <p:cNvGrpSpPr/>
        <p:nvPr/>
      </p:nvGrpSpPr>
      <p:grpSpPr>
        <a:xfrm>
          <a:off x="0" y="0"/>
          <a:ext cx="0" cy="0"/>
          <a:chOff x="0" y="0"/>
          <a:chExt cx="0" cy="0"/>
        </a:xfrm>
      </p:grpSpPr>
      <p:grpSp>
        <p:nvGrpSpPr>
          <p:cNvPr id="6" name="Group 5"/>
          <p:cNvGrpSpPr/>
          <p:nvPr/>
        </p:nvGrpSpPr>
        <p:grpSpPr>
          <a:xfrm>
            <a:off x="1752600" y="2971800"/>
            <a:ext cx="5422392" cy="1621155"/>
            <a:chOff x="1981200" y="3657600"/>
            <a:chExt cx="5422392" cy="1621155"/>
          </a:xfrm>
        </p:grpSpPr>
        <p:pic>
          <p:nvPicPr>
            <p:cNvPr id="1026" name="Picture 2"/>
            <p:cNvPicPr>
              <a:picLocks noChangeAspect="1" noChangeArrowheads="1"/>
            </p:cNvPicPr>
            <p:nvPr/>
          </p:nvPicPr>
          <p:blipFill>
            <a:blip r:embed="rId2" cstate="print"/>
            <a:srcRect/>
            <a:stretch>
              <a:fillRect/>
            </a:stretch>
          </p:blipFill>
          <p:spPr bwMode="auto">
            <a:xfrm>
              <a:off x="1981200" y="3657600"/>
              <a:ext cx="1662723" cy="1621155"/>
            </a:xfrm>
            <a:prstGeom prst="rect">
              <a:avLst/>
            </a:prstGeom>
            <a:noFill/>
            <a:ln w="9525">
              <a:noFill/>
              <a:miter lim="800000"/>
              <a:headEnd/>
              <a:tailEnd/>
            </a:ln>
          </p:spPr>
        </p:pic>
        <p:pic>
          <p:nvPicPr>
            <p:cNvPr id="8" name="Picture 7" descr="SeaTrustLogo.jpg"/>
            <p:cNvPicPr>
              <a:picLocks noChangeAspect="1"/>
            </p:cNvPicPr>
            <p:nvPr/>
          </p:nvPicPr>
          <p:blipFill>
            <a:blip r:embed="rId3" cstate="print"/>
            <a:stretch>
              <a:fillRect/>
            </a:stretch>
          </p:blipFill>
          <p:spPr>
            <a:xfrm>
              <a:off x="4191000" y="3810000"/>
              <a:ext cx="3212592" cy="1360478"/>
            </a:xfrm>
            <a:prstGeom prst="rect">
              <a:avLst/>
            </a:prstGeom>
          </p:spPr>
        </p:pic>
      </p:grpSp>
      <p:sp>
        <p:nvSpPr>
          <p:cNvPr id="9" name="Rectangle 8"/>
          <p:cNvSpPr/>
          <p:nvPr/>
        </p:nvSpPr>
        <p:spPr>
          <a:xfrm>
            <a:off x="228600" y="990600"/>
            <a:ext cx="8534400" cy="2308324"/>
          </a:xfrm>
          <a:prstGeom prst="rect">
            <a:avLst/>
          </a:prstGeom>
        </p:spPr>
        <p:txBody>
          <a:bodyPr wrap="square">
            <a:spAutoFit/>
          </a:bodyPr>
          <a:lstStyle/>
          <a:p>
            <a:pPr algn="ctr"/>
            <a:r>
              <a:rPr lang="en-US" sz="3600" b="1" dirty="0" smtClean="0">
                <a:solidFill>
                  <a:schemeClr val="bg2">
                    <a:lumMod val="10000"/>
                  </a:schemeClr>
                </a:solidFill>
              </a:rPr>
              <a:t>Health as a Driver of Climate Change Policy </a:t>
            </a:r>
          </a:p>
          <a:p>
            <a:pPr algn="ctr"/>
            <a:r>
              <a:rPr lang="en-US" sz="3200" b="1" dirty="0" smtClean="0">
                <a:solidFill>
                  <a:schemeClr val="bg2">
                    <a:lumMod val="10000"/>
                  </a:schemeClr>
                </a:solidFill>
              </a:rPr>
              <a:t> </a:t>
            </a:r>
            <a:r>
              <a:rPr lang="en-US" sz="5400" b="1" i="1" dirty="0" smtClean="0">
                <a:solidFill>
                  <a:schemeClr val="tx2">
                    <a:lumMod val="75000"/>
                  </a:schemeClr>
                </a:solidFill>
              </a:rPr>
              <a:t>Local Efforts / Global Action</a:t>
            </a:r>
            <a:r>
              <a:rPr lang="en-US" sz="5400" dirty="0" smtClean="0"/>
              <a:t/>
            </a:r>
            <a:br>
              <a:rPr lang="en-US" sz="5400" dirty="0" smtClean="0"/>
            </a:br>
            <a:endParaRPr lang="en-US" sz="5400" dirty="0"/>
          </a:p>
        </p:txBody>
      </p:sp>
      <p:sp>
        <p:nvSpPr>
          <p:cNvPr id="10" name="TextBox 9"/>
          <p:cNvSpPr txBox="1"/>
          <p:nvPr/>
        </p:nvSpPr>
        <p:spPr>
          <a:xfrm>
            <a:off x="152400" y="6096000"/>
            <a:ext cx="8839200" cy="584775"/>
          </a:xfrm>
          <a:prstGeom prst="rect">
            <a:avLst/>
          </a:prstGeom>
          <a:noFill/>
        </p:spPr>
        <p:txBody>
          <a:bodyPr wrap="square" rtlCol="0">
            <a:spAutoFit/>
          </a:bodyPr>
          <a:lstStyle/>
          <a:p>
            <a:r>
              <a:rPr lang="en-US" sz="1600" b="1" dirty="0" smtClean="0">
                <a:solidFill>
                  <a:schemeClr val="accent5">
                    <a:lumMod val="50000"/>
                  </a:schemeClr>
                </a:solidFill>
                <a:latin typeface="David" pitchFamily="34" charset="-79"/>
                <a:cs typeface="David" pitchFamily="34" charset="-79"/>
              </a:rPr>
              <a:t>November 30, 2011                                          United Nations Framework Convention on Climate Change </a:t>
            </a:r>
          </a:p>
          <a:p>
            <a:r>
              <a:rPr lang="en-US" sz="1600" b="1" dirty="0" smtClean="0">
                <a:solidFill>
                  <a:schemeClr val="accent5">
                    <a:lumMod val="50000"/>
                  </a:schemeClr>
                </a:solidFill>
                <a:latin typeface="David" pitchFamily="34" charset="-79"/>
                <a:cs typeface="David" pitchFamily="34" charset="-79"/>
              </a:rPr>
              <a:t>Durban, South Africa                                                                                           COP17 </a:t>
            </a:r>
            <a:endParaRPr lang="en-US" sz="1600" b="1" dirty="0">
              <a:solidFill>
                <a:schemeClr val="accent5">
                  <a:lumMod val="50000"/>
                </a:schemeClr>
              </a:solidFill>
              <a:latin typeface="David" pitchFamily="34" charset="-79"/>
              <a:cs typeface="David" pitchFamily="34" charset="-79"/>
            </a:endParaRPr>
          </a:p>
        </p:txBody>
      </p:sp>
      <p:cxnSp>
        <p:nvCxnSpPr>
          <p:cNvPr id="11" name="Straight Connector 10"/>
          <p:cNvCxnSpPr/>
          <p:nvPr/>
        </p:nvCxnSpPr>
        <p:spPr>
          <a:xfrm>
            <a:off x="381000" y="5867400"/>
            <a:ext cx="8153400" cy="0"/>
          </a:xfrm>
          <a:prstGeom prst="line">
            <a:avLst/>
          </a:prstGeom>
          <a:ln w="539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28600"/>
            <a:ext cx="6096000" cy="2646878"/>
          </a:xfrm>
          <a:prstGeom prst="rect">
            <a:avLst/>
          </a:prstGeom>
          <a:noFill/>
        </p:spPr>
        <p:txBody>
          <a:bodyPr wrap="square" rtlCol="0">
            <a:spAutoFit/>
          </a:bodyPr>
          <a:lstStyle/>
          <a:p>
            <a:pPr algn="ctr"/>
            <a:r>
              <a:rPr lang="en-US" sz="2800" b="1" dirty="0" smtClean="0">
                <a:solidFill>
                  <a:schemeClr val="tx2">
                    <a:lumMod val="75000"/>
                  </a:schemeClr>
                </a:solidFill>
                <a:latin typeface="Arial" pitchFamily="34" charset="0"/>
                <a:cs typeface="Arial" pitchFamily="34" charset="0"/>
              </a:rPr>
              <a:t>Local Training for Climate Change and Health Adaptation:</a:t>
            </a:r>
          </a:p>
          <a:p>
            <a:pPr algn="ctr"/>
            <a:endParaRPr lang="en-US" sz="2800" b="1" dirty="0" smtClean="0">
              <a:solidFill>
                <a:schemeClr val="tx2">
                  <a:lumMod val="75000"/>
                </a:schemeClr>
              </a:solidFill>
              <a:latin typeface="Arial" pitchFamily="34" charset="0"/>
              <a:cs typeface="Arial" pitchFamily="34" charset="0"/>
            </a:endParaRPr>
          </a:p>
          <a:p>
            <a:pPr algn="ctr"/>
            <a:r>
              <a:rPr lang="en-US" sz="2800" b="1" u="sng" dirty="0" smtClean="0">
                <a:solidFill>
                  <a:srgbClr val="106618"/>
                </a:solidFill>
                <a:latin typeface="Arial" pitchFamily="34" charset="0"/>
                <a:cs typeface="Arial" pitchFamily="34" charset="0"/>
              </a:rPr>
              <a:t>Scenario Building</a:t>
            </a:r>
          </a:p>
          <a:p>
            <a:endParaRPr lang="en-US" dirty="0" smtClean="0"/>
          </a:p>
          <a:p>
            <a:endParaRPr lang="en-US" dirty="0" smtClean="0"/>
          </a:p>
          <a:p>
            <a:endParaRPr lang="en-US" dirty="0"/>
          </a:p>
        </p:txBody>
      </p:sp>
      <p:sp>
        <p:nvSpPr>
          <p:cNvPr id="5" name="TextBox 4"/>
          <p:cNvSpPr txBox="1"/>
          <p:nvPr/>
        </p:nvSpPr>
        <p:spPr>
          <a:xfrm>
            <a:off x="1143000" y="2438400"/>
            <a:ext cx="7010400" cy="369332"/>
          </a:xfrm>
          <a:prstGeom prst="rect">
            <a:avLst/>
          </a:prstGeom>
          <a:noFill/>
        </p:spPr>
        <p:txBody>
          <a:bodyPr wrap="square" rtlCol="0">
            <a:spAutoFit/>
          </a:bodyPr>
          <a:lstStyle/>
          <a:p>
            <a:endParaRPr lang="en-US" dirty="0"/>
          </a:p>
        </p:txBody>
      </p:sp>
      <p:sp>
        <p:nvSpPr>
          <p:cNvPr id="9" name="TextBox 8"/>
          <p:cNvSpPr txBox="1"/>
          <p:nvPr/>
        </p:nvSpPr>
        <p:spPr>
          <a:xfrm>
            <a:off x="990600" y="2438400"/>
            <a:ext cx="6705600" cy="4770537"/>
          </a:xfrm>
          <a:prstGeom prst="rect">
            <a:avLst/>
          </a:prstGeom>
          <a:noFill/>
        </p:spPr>
        <p:txBody>
          <a:bodyPr wrap="square" rtlCol="0">
            <a:spAutoFit/>
          </a:bodyPr>
          <a:lstStyle/>
          <a:p>
            <a:pPr lvl="0" fontAlgn="base">
              <a:spcBef>
                <a:spcPct val="0"/>
              </a:spcBef>
              <a:spcAft>
                <a:spcPct val="0"/>
              </a:spcAft>
              <a:buFont typeface="Arial" pitchFamily="34" charset="0"/>
              <a:buChar char="•"/>
            </a:pPr>
            <a:r>
              <a:rPr lang="en-US" b="1" dirty="0" smtClean="0">
                <a:solidFill>
                  <a:schemeClr val="tx2">
                    <a:lumMod val="75000"/>
                  </a:schemeClr>
                </a:solidFill>
                <a:latin typeface="Tahoma" pitchFamily="34" charset="0"/>
                <a:ea typeface="Calibri" pitchFamily="34" charset="0"/>
                <a:cs typeface="Tahoma" pitchFamily="34" charset="0"/>
              </a:rPr>
              <a:t>Using Local Questions and Concerns about Climate Change</a:t>
            </a:r>
          </a:p>
          <a:p>
            <a:pPr lvl="0" fontAlgn="base">
              <a:spcBef>
                <a:spcPct val="0"/>
              </a:spcBef>
              <a:spcAft>
                <a:spcPct val="0"/>
              </a:spcAft>
            </a:pPr>
            <a:endParaRPr lang="en-US" b="1" dirty="0" smtClean="0">
              <a:solidFill>
                <a:schemeClr val="tx2">
                  <a:lumMod val="75000"/>
                </a:schemeClr>
              </a:solidFill>
              <a:latin typeface="Tahoma" pitchFamily="34" charset="0"/>
              <a:ea typeface="Calibri" pitchFamily="34" charset="0"/>
              <a:cs typeface="Tahoma" pitchFamily="34" charset="0"/>
            </a:endParaRPr>
          </a:p>
          <a:p>
            <a:pPr lvl="0" fontAlgn="base">
              <a:spcBef>
                <a:spcPct val="0"/>
              </a:spcBef>
              <a:spcAft>
                <a:spcPct val="0"/>
              </a:spcAft>
              <a:buFont typeface="Arial" pitchFamily="34" charset="0"/>
              <a:buChar char="•"/>
            </a:pPr>
            <a:r>
              <a:rPr lang="en-US" b="1" dirty="0" smtClean="0">
                <a:solidFill>
                  <a:schemeClr val="tx2">
                    <a:lumMod val="75000"/>
                  </a:schemeClr>
                </a:solidFill>
                <a:latin typeface="Tahoma" pitchFamily="34" charset="0"/>
                <a:ea typeface="Calibri" pitchFamily="34" charset="0"/>
                <a:cs typeface="Tahoma" pitchFamily="34" charset="0"/>
              </a:rPr>
              <a:t>Determination of hazards and sensitivity /vulnerability</a:t>
            </a:r>
          </a:p>
          <a:p>
            <a:pPr lvl="0" fontAlgn="base">
              <a:spcBef>
                <a:spcPct val="0"/>
              </a:spcBef>
              <a:spcAft>
                <a:spcPct val="0"/>
              </a:spcAft>
            </a:pPr>
            <a:endParaRPr lang="en-US" dirty="0" smtClean="0">
              <a:solidFill>
                <a:schemeClr val="tx2">
                  <a:lumMod val="75000"/>
                </a:schemeClr>
              </a:solidFill>
              <a:latin typeface="Tahoma" pitchFamily="34" charset="0"/>
              <a:ea typeface="Calibri" pitchFamily="34" charset="0"/>
              <a:cs typeface="Tahoma" pitchFamily="34" charset="0"/>
            </a:endParaRPr>
          </a:p>
          <a:p>
            <a:pPr lvl="0" eaLnBrk="0" fontAlgn="base" hangingPunct="0">
              <a:spcBef>
                <a:spcPct val="0"/>
              </a:spcBef>
              <a:spcAft>
                <a:spcPct val="0"/>
              </a:spcAft>
              <a:buFont typeface="Arial" pitchFamily="34" charset="0"/>
              <a:buChar char="•"/>
            </a:pPr>
            <a:r>
              <a:rPr lang="en-US" b="1" dirty="0" smtClean="0">
                <a:solidFill>
                  <a:schemeClr val="tx2">
                    <a:lumMod val="75000"/>
                  </a:schemeClr>
                </a:solidFill>
                <a:latin typeface="Tahoma" pitchFamily="34" charset="0"/>
                <a:ea typeface="Calibri" pitchFamily="34" charset="0"/>
                <a:cs typeface="Tahoma" pitchFamily="34" charset="0"/>
              </a:rPr>
              <a:t>Determine and project adaptive capacity</a:t>
            </a:r>
          </a:p>
          <a:p>
            <a:pPr lvl="0" eaLnBrk="0" fontAlgn="base" hangingPunct="0">
              <a:spcBef>
                <a:spcPct val="0"/>
              </a:spcBef>
              <a:spcAft>
                <a:spcPct val="0"/>
              </a:spcAft>
            </a:pPr>
            <a:endParaRPr lang="en-US" dirty="0" smtClean="0">
              <a:solidFill>
                <a:schemeClr val="tx2">
                  <a:lumMod val="75000"/>
                </a:schemeClr>
              </a:solidFill>
              <a:latin typeface="Tahoma" pitchFamily="34" charset="0"/>
              <a:ea typeface="Calibri" pitchFamily="34" charset="0"/>
              <a:cs typeface="Tahoma" pitchFamily="34" charset="0"/>
            </a:endParaRPr>
          </a:p>
          <a:p>
            <a:pPr lvl="0" eaLnBrk="0" fontAlgn="base" hangingPunct="0">
              <a:spcBef>
                <a:spcPct val="0"/>
              </a:spcBef>
              <a:spcAft>
                <a:spcPct val="0"/>
              </a:spcAft>
              <a:buFont typeface="Arial" pitchFamily="34" charset="0"/>
              <a:buChar char="•"/>
            </a:pPr>
            <a:r>
              <a:rPr lang="en-US" b="1" dirty="0" smtClean="0">
                <a:solidFill>
                  <a:schemeClr val="tx2">
                    <a:lumMod val="75000"/>
                  </a:schemeClr>
                </a:solidFill>
                <a:latin typeface="Tahoma" pitchFamily="34" charset="0"/>
                <a:ea typeface="Calibri" pitchFamily="34" charset="0"/>
                <a:cs typeface="Tahoma" pitchFamily="34" charset="0"/>
              </a:rPr>
              <a:t>Integrate and Map vulnerability</a:t>
            </a:r>
            <a:r>
              <a:rPr lang="en-US" dirty="0" smtClean="0">
                <a:solidFill>
                  <a:schemeClr val="tx2">
                    <a:lumMod val="75000"/>
                  </a:schemeClr>
                </a:solidFill>
                <a:latin typeface="Tahoma" pitchFamily="34" charset="0"/>
                <a:ea typeface="Calibri" pitchFamily="34" charset="0"/>
                <a:cs typeface="Tahoma" pitchFamily="34" charset="0"/>
              </a:rPr>
              <a:t> </a:t>
            </a:r>
          </a:p>
          <a:p>
            <a:pPr lvl="0" eaLnBrk="0" fontAlgn="base" hangingPunct="0">
              <a:spcBef>
                <a:spcPct val="0"/>
              </a:spcBef>
              <a:spcAft>
                <a:spcPct val="0"/>
              </a:spcAft>
            </a:pPr>
            <a:endParaRPr lang="en-US" dirty="0" smtClean="0">
              <a:solidFill>
                <a:schemeClr val="tx2">
                  <a:lumMod val="75000"/>
                </a:schemeClr>
              </a:solidFill>
              <a:latin typeface="Tahoma" pitchFamily="34" charset="0"/>
              <a:ea typeface="Calibri" pitchFamily="34" charset="0"/>
              <a:cs typeface="Tahoma" pitchFamily="34" charset="0"/>
            </a:endParaRPr>
          </a:p>
          <a:p>
            <a:pPr lvl="0" eaLnBrk="0" fontAlgn="base" hangingPunct="0">
              <a:spcBef>
                <a:spcPct val="0"/>
              </a:spcBef>
              <a:spcAft>
                <a:spcPct val="0"/>
              </a:spcAft>
              <a:buFont typeface="Arial" pitchFamily="34" charset="0"/>
              <a:buChar char="•"/>
            </a:pPr>
            <a:r>
              <a:rPr lang="en-US" b="1" dirty="0" smtClean="0">
                <a:solidFill>
                  <a:schemeClr val="tx2">
                    <a:lumMod val="75000"/>
                  </a:schemeClr>
                </a:solidFill>
                <a:latin typeface="Tahoma" pitchFamily="34" charset="0"/>
                <a:ea typeface="Calibri" pitchFamily="34" charset="0"/>
                <a:cs typeface="Tahoma" pitchFamily="34" charset="0"/>
              </a:rPr>
              <a:t>Identify, assess and review adaptation options</a:t>
            </a:r>
          </a:p>
          <a:p>
            <a:pPr lvl="0" eaLnBrk="0" fontAlgn="base" hangingPunct="0">
              <a:spcBef>
                <a:spcPct val="0"/>
              </a:spcBef>
              <a:spcAft>
                <a:spcPct val="0"/>
              </a:spcAft>
            </a:pPr>
            <a:endParaRPr lang="en-US" b="1" dirty="0" smtClean="0">
              <a:solidFill>
                <a:schemeClr val="tx2">
                  <a:lumMod val="75000"/>
                </a:schemeClr>
              </a:solidFill>
              <a:latin typeface="Tahoma" pitchFamily="34" charset="0"/>
              <a:ea typeface="Calibri" pitchFamily="34" charset="0"/>
              <a:cs typeface="Tahoma" pitchFamily="34" charset="0"/>
            </a:endParaRPr>
          </a:p>
          <a:p>
            <a:pPr lvl="0" eaLnBrk="0" fontAlgn="base" hangingPunct="0">
              <a:spcBef>
                <a:spcPct val="0"/>
              </a:spcBef>
              <a:spcAft>
                <a:spcPct val="0"/>
              </a:spcAft>
              <a:buFont typeface="Arial" pitchFamily="34" charset="0"/>
              <a:buChar char="•"/>
            </a:pPr>
            <a:r>
              <a:rPr lang="en-US" b="1" dirty="0" smtClean="0">
                <a:solidFill>
                  <a:schemeClr val="tx2">
                    <a:lumMod val="75000"/>
                  </a:schemeClr>
                </a:solidFill>
                <a:latin typeface="Tahoma" pitchFamily="34" charset="0"/>
                <a:ea typeface="Calibri" pitchFamily="34" charset="0"/>
                <a:cs typeface="Tahoma" pitchFamily="34" charset="0"/>
              </a:rPr>
              <a:t>Construct local  scenarios</a:t>
            </a:r>
            <a:endParaRPr lang="en-US" dirty="0" smtClean="0">
              <a:solidFill>
                <a:schemeClr val="tx2">
                  <a:lumMod val="75000"/>
                </a:schemeClr>
              </a:solidFill>
              <a:latin typeface="Tahoma" pitchFamily="34" charset="0"/>
              <a:ea typeface="Calibri" pitchFamily="34" charset="0"/>
              <a:cs typeface="Tahoma" pitchFamily="34" charset="0"/>
            </a:endParaRPr>
          </a:p>
          <a:p>
            <a:pPr lvl="0" eaLnBrk="0" fontAlgn="base" hangingPunct="0">
              <a:spcBef>
                <a:spcPct val="0"/>
              </a:spcBef>
              <a:spcAft>
                <a:spcPct val="0"/>
              </a:spcAft>
            </a:pPr>
            <a:endParaRPr lang="en-US" sz="800" dirty="0" smtClean="0">
              <a:latin typeface="Arial" pitchFamily="34" charset="0"/>
              <a:cs typeface="Arial" pitchFamily="34" charset="0"/>
            </a:endParaRPr>
          </a:p>
          <a:p>
            <a:pPr lvl="0" eaLnBrk="0" fontAlgn="base" hangingPunct="0">
              <a:spcBef>
                <a:spcPct val="0"/>
              </a:spcBef>
              <a:spcAft>
                <a:spcPct val="0"/>
              </a:spcAft>
            </a:pPr>
            <a:r>
              <a:rPr lang="en-US" dirty="0" smtClean="0">
                <a:solidFill>
                  <a:srgbClr val="000000"/>
                </a:solidFill>
                <a:latin typeface="Tahoma" pitchFamily="34" charset="0"/>
                <a:ea typeface="Calibri" pitchFamily="34" charset="0"/>
                <a:cs typeface="Tahoma" pitchFamily="34" charset="0"/>
              </a:rPr>
              <a:t> </a:t>
            </a:r>
            <a:endParaRPr lang="en-US" sz="800" dirty="0" smtClean="0">
              <a:latin typeface="Arial" pitchFamily="34" charset="0"/>
              <a:cs typeface="Arial" pitchFamily="34" charset="0"/>
            </a:endParaRPr>
          </a:p>
          <a:p>
            <a:pPr lvl="0" fontAlgn="base">
              <a:spcBef>
                <a:spcPct val="0"/>
              </a:spcBef>
              <a:spcAft>
                <a:spcPct val="0"/>
              </a:spcAft>
            </a:pPr>
            <a:endParaRPr lang="en-US" b="1" dirty="0" smtClean="0">
              <a:solidFill>
                <a:srgbClr val="000000"/>
              </a:solidFill>
              <a:latin typeface="Tahoma" pitchFamily="34" charset="0"/>
              <a:ea typeface="Calibri" pitchFamily="34" charset="0"/>
              <a:cs typeface="Tahoma" pitchFamily="34" charset="0"/>
            </a:endParaRPr>
          </a:p>
          <a:p>
            <a:pPr lvl="0" fontAlgn="base">
              <a:spcBef>
                <a:spcPct val="0"/>
              </a:spcBef>
              <a:spcAft>
                <a:spcPct val="0"/>
              </a:spcAft>
            </a:pPr>
            <a:endParaRPr lang="en-US" b="1" dirty="0" smtClean="0">
              <a:solidFill>
                <a:srgbClr val="000000"/>
              </a:solidFill>
              <a:latin typeface="Tahoma" pitchFamily="34" charset="0"/>
              <a:ea typeface="Calibri" pitchFamily="34" charset="0"/>
              <a:cs typeface="Tahoma" pitchFamily="34" charset="0"/>
            </a:endParaRPr>
          </a:p>
          <a:p>
            <a:pPr lvl="0" fontAlgn="base">
              <a:spcBef>
                <a:spcPct val="0"/>
              </a:spcBef>
              <a:spcAft>
                <a:spcPct val="0"/>
              </a:spcAft>
            </a:pPr>
            <a:r>
              <a:rPr lang="en-US" b="1" dirty="0" smtClean="0">
                <a:solidFill>
                  <a:srgbClr val="000000"/>
                </a:solidFill>
                <a:latin typeface="Tahoma" pitchFamily="34" charset="0"/>
                <a:ea typeface="Calibri" pitchFamily="34" charset="0"/>
                <a:cs typeface="Tahoma" pitchFamily="34" charset="0"/>
              </a:rPr>
              <a:t> </a:t>
            </a:r>
          </a:p>
          <a:p>
            <a:pPr lvl="0" fontAlgn="base">
              <a:spcBef>
                <a:spcPct val="0"/>
              </a:spcBef>
              <a:spcAft>
                <a:spcPct val="0"/>
              </a:spcAft>
            </a:pPr>
            <a:endParaRPr lang="en-US" sz="800" dirty="0" smtClean="0">
              <a:latin typeface="Arial" pitchFamily="34" charset="0"/>
              <a:cs typeface="Arial" pitchFamily="34" charset="0"/>
            </a:endParaRPr>
          </a:p>
        </p:txBody>
      </p:sp>
      <p:sp>
        <p:nvSpPr>
          <p:cNvPr id="7" name="TextBox 6"/>
          <p:cNvSpPr txBox="1"/>
          <p:nvPr/>
        </p:nvSpPr>
        <p:spPr>
          <a:xfrm>
            <a:off x="152400" y="6096000"/>
            <a:ext cx="8839200" cy="646331"/>
          </a:xfrm>
          <a:prstGeom prst="rect">
            <a:avLst/>
          </a:prstGeom>
          <a:noFill/>
        </p:spPr>
        <p:txBody>
          <a:bodyPr wrap="square" rtlCol="0">
            <a:spAutoFit/>
          </a:bodyPr>
          <a:lstStyle/>
          <a:p>
            <a:r>
              <a:rPr lang="en-US" b="1" dirty="0" smtClean="0">
                <a:solidFill>
                  <a:schemeClr val="accent5">
                    <a:lumMod val="50000"/>
                  </a:schemeClr>
                </a:solidFill>
                <a:latin typeface="David" pitchFamily="34" charset="-79"/>
                <a:cs typeface="David" pitchFamily="34" charset="-79"/>
              </a:rPr>
              <a:t>SeaTrust Institute						Durban, South Africa                                                                                                                    November 30, 2011						  UNFCCC/ COP17 </a:t>
            </a:r>
            <a:endParaRPr lang="en-US" b="1" dirty="0">
              <a:solidFill>
                <a:schemeClr val="accent5">
                  <a:lumMod val="50000"/>
                </a:schemeClr>
              </a:solidFill>
              <a:latin typeface="David" pitchFamily="34" charset="-79"/>
              <a:cs typeface="David" pitchFamily="34" charset="-79"/>
            </a:endParaRPr>
          </a:p>
        </p:txBody>
      </p:sp>
      <p:pic>
        <p:nvPicPr>
          <p:cNvPr id="11" name="Picture 10" descr="SeaTrustLogo.jpg"/>
          <p:cNvPicPr>
            <a:picLocks noChangeAspect="1"/>
          </p:cNvPicPr>
          <p:nvPr/>
        </p:nvPicPr>
        <p:blipFill>
          <a:blip r:embed="rId2" cstate="print"/>
          <a:stretch>
            <a:fillRect/>
          </a:stretch>
        </p:blipFill>
        <p:spPr>
          <a:xfrm>
            <a:off x="6400800" y="1219200"/>
            <a:ext cx="2069592" cy="876437"/>
          </a:xfrm>
          <a:prstGeom prst="rect">
            <a:avLst/>
          </a:prstGeom>
        </p:spPr>
      </p:pic>
      <p:pic>
        <p:nvPicPr>
          <p:cNvPr id="12" name="Picture 2"/>
          <p:cNvPicPr>
            <a:picLocks noChangeAspect="1" noChangeArrowheads="1"/>
          </p:cNvPicPr>
          <p:nvPr/>
        </p:nvPicPr>
        <p:blipFill>
          <a:blip r:embed="rId3" cstate="print"/>
          <a:srcRect/>
          <a:stretch>
            <a:fillRect/>
          </a:stretch>
        </p:blipFill>
        <p:spPr bwMode="auto">
          <a:xfrm>
            <a:off x="304800" y="1219200"/>
            <a:ext cx="1037492" cy="10115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_ProcessOverview.jpg"/>
          <p:cNvPicPr>
            <a:picLocks noChangeAspect="1"/>
          </p:cNvPicPr>
          <p:nvPr/>
        </p:nvPicPr>
        <p:blipFill>
          <a:blip r:embed="rId2" cstate="print"/>
          <a:stretch>
            <a:fillRect/>
          </a:stretch>
        </p:blipFill>
        <p:spPr>
          <a:xfrm>
            <a:off x="0" y="516777"/>
            <a:ext cx="9144000" cy="5824446"/>
          </a:xfrm>
          <a:prstGeom prst="rect">
            <a:avLst/>
          </a:prstGeom>
        </p:spPr>
      </p:pic>
      <p:sp>
        <p:nvSpPr>
          <p:cNvPr id="4" name="TextBox 3"/>
          <p:cNvSpPr txBox="1"/>
          <p:nvPr/>
        </p:nvSpPr>
        <p:spPr>
          <a:xfrm>
            <a:off x="152400" y="6096000"/>
            <a:ext cx="8839200" cy="646331"/>
          </a:xfrm>
          <a:prstGeom prst="rect">
            <a:avLst/>
          </a:prstGeom>
          <a:noFill/>
        </p:spPr>
        <p:txBody>
          <a:bodyPr wrap="square" rtlCol="0">
            <a:spAutoFit/>
          </a:bodyPr>
          <a:lstStyle/>
          <a:p>
            <a:r>
              <a:rPr lang="en-US" b="1" dirty="0" smtClean="0">
                <a:solidFill>
                  <a:schemeClr val="accent5">
                    <a:lumMod val="50000"/>
                  </a:schemeClr>
                </a:solidFill>
                <a:latin typeface="David" pitchFamily="34" charset="-79"/>
                <a:cs typeface="David" pitchFamily="34" charset="-79"/>
              </a:rPr>
              <a:t>SeaTrust Institute						Durban, South Africa                                                                                                                    November 30, 2011						  UNFCCC/ COP17 </a:t>
            </a:r>
            <a:endParaRPr lang="en-US" b="1" dirty="0">
              <a:solidFill>
                <a:schemeClr val="accent5">
                  <a:lumMod val="50000"/>
                </a:schemeClr>
              </a:solidFill>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_Hazards_Sensitivity.jpg"/>
          <p:cNvPicPr>
            <a:picLocks noChangeAspect="1"/>
          </p:cNvPicPr>
          <p:nvPr/>
        </p:nvPicPr>
        <p:blipFill>
          <a:blip r:embed="rId2" cstate="print"/>
          <a:stretch>
            <a:fillRect/>
          </a:stretch>
        </p:blipFill>
        <p:spPr>
          <a:xfrm>
            <a:off x="0" y="685800"/>
            <a:ext cx="9144000" cy="4976635"/>
          </a:xfrm>
          <a:prstGeom prst="rect">
            <a:avLst/>
          </a:prstGeom>
        </p:spPr>
      </p:pic>
      <p:sp>
        <p:nvSpPr>
          <p:cNvPr id="3" name="TextBox 2"/>
          <p:cNvSpPr txBox="1"/>
          <p:nvPr/>
        </p:nvSpPr>
        <p:spPr>
          <a:xfrm>
            <a:off x="3124200" y="228600"/>
            <a:ext cx="2819400" cy="369332"/>
          </a:xfrm>
          <a:prstGeom prst="rect">
            <a:avLst/>
          </a:prstGeom>
          <a:noFill/>
        </p:spPr>
        <p:txBody>
          <a:bodyPr wrap="square" rtlCol="0">
            <a:spAutoFit/>
          </a:bodyPr>
          <a:lstStyle/>
          <a:p>
            <a:r>
              <a:rPr lang="en-US" b="1" dirty="0" smtClean="0"/>
              <a:t>Global and Local Data  </a:t>
            </a:r>
            <a:endParaRPr lang="en-US" b="1" dirty="0"/>
          </a:p>
        </p:txBody>
      </p:sp>
      <p:sp>
        <p:nvSpPr>
          <p:cNvPr id="4" name="TextBox 3"/>
          <p:cNvSpPr txBox="1"/>
          <p:nvPr/>
        </p:nvSpPr>
        <p:spPr>
          <a:xfrm>
            <a:off x="685800" y="3505200"/>
            <a:ext cx="6934200" cy="646331"/>
          </a:xfrm>
          <a:prstGeom prst="rect">
            <a:avLst/>
          </a:prstGeom>
          <a:noFill/>
        </p:spPr>
        <p:txBody>
          <a:bodyPr wrap="square" rtlCol="0">
            <a:spAutoFit/>
          </a:bodyPr>
          <a:lstStyle/>
          <a:p>
            <a:r>
              <a:rPr lang="en-US" b="1" dirty="0" smtClean="0"/>
              <a:t>DATA  AT ANY SCALE AND OF ANY TYPE (numerical or narrative)  CAN BE ADDED BY THE USER </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_Adaption.jpg"/>
          <p:cNvPicPr>
            <a:picLocks noChangeAspect="1"/>
          </p:cNvPicPr>
          <p:nvPr/>
        </p:nvPicPr>
        <p:blipFill>
          <a:blip r:embed="rId2" cstate="print"/>
          <a:stretch>
            <a:fillRect/>
          </a:stretch>
        </p:blipFill>
        <p:spPr>
          <a:xfrm>
            <a:off x="0" y="940682"/>
            <a:ext cx="9144000" cy="4976635"/>
          </a:xfrm>
          <a:prstGeom prst="rect">
            <a:avLst/>
          </a:prstGeom>
        </p:spPr>
      </p:pic>
      <p:sp>
        <p:nvSpPr>
          <p:cNvPr id="3" name="TextBox 2"/>
          <p:cNvSpPr txBox="1"/>
          <p:nvPr/>
        </p:nvSpPr>
        <p:spPr>
          <a:xfrm>
            <a:off x="1219200" y="3733800"/>
            <a:ext cx="6019800" cy="646331"/>
          </a:xfrm>
          <a:prstGeom prst="rect">
            <a:avLst/>
          </a:prstGeom>
          <a:noFill/>
        </p:spPr>
        <p:txBody>
          <a:bodyPr wrap="square" rtlCol="0">
            <a:spAutoFit/>
          </a:bodyPr>
          <a:lstStyle/>
          <a:p>
            <a:pPr algn="ctr"/>
            <a:r>
              <a:rPr lang="en-US" b="1" dirty="0" smtClean="0"/>
              <a:t>Adaptation Options Can Be Added by the User or Selected: Multiple Selections Allowed </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normAutofit fontScale="90000"/>
          </a:bodyPr>
          <a:lstStyle/>
          <a:p>
            <a:r>
              <a:rPr lang="en-US" sz="3600" b="1" dirty="0" smtClean="0">
                <a:solidFill>
                  <a:schemeClr val="accent5">
                    <a:lumMod val="50000"/>
                  </a:schemeClr>
                </a:solidFill>
              </a:rPr>
              <a:t>Applying Local Conditions to Scenarios &amp; Decisions </a:t>
            </a:r>
          </a:p>
        </p:txBody>
      </p:sp>
      <p:graphicFrame>
        <p:nvGraphicFramePr>
          <p:cNvPr id="2050" name="Object 3"/>
          <p:cNvGraphicFramePr>
            <a:graphicFrameLocks noChangeAspect="1"/>
          </p:cNvGraphicFramePr>
          <p:nvPr/>
        </p:nvGraphicFramePr>
        <p:xfrm>
          <a:off x="493713" y="2217738"/>
          <a:ext cx="8397875" cy="3500437"/>
        </p:xfrm>
        <a:graphic>
          <a:graphicData uri="http://schemas.openxmlformats.org/presentationml/2006/ole">
            <p:oleObj spid="_x0000_s1026" name="Document" r:id="rId4" imgW="8654148" imgH="3611278" progId="Word.Document.8">
              <p:embed/>
            </p:oleObj>
          </a:graphicData>
        </a:graphic>
      </p:graphicFrame>
      <p:sp>
        <p:nvSpPr>
          <p:cNvPr id="4" name="TextBox 3"/>
          <p:cNvSpPr txBox="1"/>
          <p:nvPr/>
        </p:nvSpPr>
        <p:spPr>
          <a:xfrm>
            <a:off x="152400" y="6096000"/>
            <a:ext cx="8839200" cy="646331"/>
          </a:xfrm>
          <a:prstGeom prst="rect">
            <a:avLst/>
          </a:prstGeom>
          <a:noFill/>
        </p:spPr>
        <p:txBody>
          <a:bodyPr wrap="square" rtlCol="0">
            <a:spAutoFit/>
          </a:bodyPr>
          <a:lstStyle/>
          <a:p>
            <a:r>
              <a:rPr lang="en-US" b="1" dirty="0" smtClean="0">
                <a:solidFill>
                  <a:schemeClr val="accent5">
                    <a:lumMod val="50000"/>
                  </a:schemeClr>
                </a:solidFill>
                <a:latin typeface="David" pitchFamily="34" charset="-79"/>
                <a:cs typeface="David" pitchFamily="34" charset="-79"/>
              </a:rPr>
              <a:t>SeaTrust Institute						Durban, South Africa                                                                                                                    November 30, 2011						  UNFCCC/ COP17 </a:t>
            </a:r>
            <a:endParaRPr lang="en-US" b="1" dirty="0">
              <a:solidFill>
                <a:schemeClr val="accent5">
                  <a:lumMod val="50000"/>
                </a:schemeClr>
              </a:solidFill>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gerian nurse headshot.JPG"/>
          <p:cNvPicPr>
            <a:picLocks noChangeAspect="1"/>
          </p:cNvPicPr>
          <p:nvPr/>
        </p:nvPicPr>
        <p:blipFill>
          <a:blip r:embed="rId2" cstate="print"/>
          <a:stretch>
            <a:fillRect/>
          </a:stretch>
        </p:blipFill>
        <p:spPr>
          <a:xfrm>
            <a:off x="685800" y="914400"/>
            <a:ext cx="1824038" cy="2678334"/>
          </a:xfrm>
          <a:prstGeom prst="rect">
            <a:avLst/>
          </a:prstGeom>
        </p:spPr>
      </p:pic>
      <p:sp>
        <p:nvSpPr>
          <p:cNvPr id="5" name="Rectangle 4"/>
          <p:cNvSpPr/>
          <p:nvPr/>
        </p:nvSpPr>
        <p:spPr>
          <a:xfrm>
            <a:off x="3581400" y="1905000"/>
            <a:ext cx="4572000" cy="2462213"/>
          </a:xfrm>
          <a:prstGeom prst="rect">
            <a:avLst/>
          </a:prstGeom>
        </p:spPr>
        <p:txBody>
          <a:bodyPr>
            <a:spAutoFit/>
          </a:bodyPr>
          <a:lstStyle/>
          <a:p>
            <a:r>
              <a:rPr lang="en-US" sz="3200" b="1" dirty="0" smtClean="0"/>
              <a:t>Nurses: the world’s most trusted profession </a:t>
            </a:r>
            <a:r>
              <a:rPr lang="en-US" dirty="0" smtClean="0"/>
              <a:t/>
            </a:r>
            <a:br>
              <a:rPr lang="en-US" dirty="0" smtClean="0"/>
            </a:br>
            <a:r>
              <a:rPr lang="en-US" dirty="0" smtClean="0"/>
              <a:t/>
            </a:r>
            <a:br>
              <a:rPr lang="en-US" dirty="0" smtClean="0"/>
            </a:br>
            <a:r>
              <a:rPr lang="en-US" dirty="0" smtClean="0"/>
              <a:t>Nurses were judged the most honest and ethical profession for the last 11 years. – Gallup 2010</a:t>
            </a:r>
            <a:br>
              <a:rPr lang="en-US" dirty="0" smtClean="0"/>
            </a:br>
            <a:endParaRPr lang="en-US" dirty="0"/>
          </a:p>
        </p:txBody>
      </p:sp>
      <p:sp>
        <p:nvSpPr>
          <p:cNvPr id="6" name="TextBox 5"/>
          <p:cNvSpPr txBox="1"/>
          <p:nvPr/>
        </p:nvSpPr>
        <p:spPr>
          <a:xfrm>
            <a:off x="152400" y="6096000"/>
            <a:ext cx="8839200" cy="646331"/>
          </a:xfrm>
          <a:prstGeom prst="rect">
            <a:avLst/>
          </a:prstGeom>
          <a:noFill/>
        </p:spPr>
        <p:txBody>
          <a:bodyPr wrap="square" rtlCol="0">
            <a:spAutoFit/>
          </a:bodyPr>
          <a:lstStyle/>
          <a:p>
            <a:r>
              <a:rPr lang="en-US" b="1" dirty="0" smtClean="0">
                <a:solidFill>
                  <a:schemeClr val="accent5">
                    <a:lumMod val="50000"/>
                  </a:schemeClr>
                </a:solidFill>
                <a:latin typeface="David" pitchFamily="34" charset="-79"/>
                <a:cs typeface="David" pitchFamily="34" charset="-79"/>
              </a:rPr>
              <a:t>SeaTrust Institute						Durban, South Africa                                                                                                                    November 30, 2011						  UNFCCC/ COP17 </a:t>
            </a:r>
            <a:endParaRPr lang="en-US" b="1" dirty="0">
              <a:solidFill>
                <a:schemeClr val="accent5">
                  <a:lumMod val="50000"/>
                </a:schemeClr>
              </a:solidFill>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6"/>
          <p:cNvGrpSpPr>
            <a:grpSpLocks/>
          </p:cNvGrpSpPr>
          <p:nvPr/>
        </p:nvGrpSpPr>
        <p:grpSpPr bwMode="auto">
          <a:xfrm>
            <a:off x="1447800" y="1447800"/>
            <a:ext cx="6376988" cy="4370388"/>
            <a:chOff x="1466193" y="1432034"/>
            <a:chExt cx="6377152" cy="4369676"/>
          </a:xfrm>
        </p:grpSpPr>
        <p:sp>
          <p:nvSpPr>
            <p:cNvPr id="87" name="Left Arrow 86"/>
            <p:cNvSpPr/>
            <p:nvPr/>
          </p:nvSpPr>
          <p:spPr>
            <a:xfrm rot="3007932">
              <a:off x="2433866" y="2858145"/>
              <a:ext cx="698386" cy="26512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Left Arrow 87"/>
            <p:cNvSpPr/>
            <p:nvPr/>
          </p:nvSpPr>
          <p:spPr>
            <a:xfrm rot="13562123">
              <a:off x="5932807" y="4129526"/>
              <a:ext cx="725369" cy="266707"/>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Left Arrow 88"/>
            <p:cNvSpPr/>
            <p:nvPr/>
          </p:nvSpPr>
          <p:spPr>
            <a:xfrm rot="18766093">
              <a:off x="2411642" y="4127939"/>
              <a:ext cx="725370" cy="266707"/>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Left Arrow 89"/>
            <p:cNvSpPr/>
            <p:nvPr/>
          </p:nvSpPr>
          <p:spPr>
            <a:xfrm rot="8024410">
              <a:off x="5909787" y="2857352"/>
              <a:ext cx="704735" cy="266707"/>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6"/>
                </a:solidFill>
              </a:endParaRPr>
            </a:p>
          </p:txBody>
        </p:sp>
        <p:grpSp>
          <p:nvGrpSpPr>
            <p:cNvPr id="14" name="Group 100"/>
            <p:cNvGrpSpPr>
              <a:grpSpLocks/>
            </p:cNvGrpSpPr>
            <p:nvPr/>
          </p:nvGrpSpPr>
          <p:grpSpPr bwMode="auto">
            <a:xfrm>
              <a:off x="1498627" y="1432034"/>
              <a:ext cx="1490663" cy="1339850"/>
              <a:chOff x="3581400" y="1676400"/>
              <a:chExt cx="1447800" cy="1295400"/>
            </a:xfrm>
            <a:solidFill>
              <a:schemeClr val="tx1"/>
            </a:solidFill>
          </p:grpSpPr>
          <p:sp>
            <p:nvSpPr>
              <p:cNvPr id="98" name="Oval 97"/>
              <p:cNvSpPr/>
              <p:nvPr/>
            </p:nvSpPr>
            <p:spPr>
              <a:xfrm>
                <a:off x="3581400" y="1676400"/>
                <a:ext cx="1447800" cy="1295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946" name="TextBox 98"/>
              <p:cNvSpPr txBox="1">
                <a:spLocks noChangeArrowheads="1"/>
              </p:cNvSpPr>
              <p:nvPr/>
            </p:nvSpPr>
            <p:spPr bwMode="auto">
              <a:xfrm>
                <a:off x="3650512" y="2057400"/>
                <a:ext cx="1295400" cy="461665"/>
              </a:xfrm>
              <a:prstGeom prst="rect">
                <a:avLst/>
              </a:prstGeom>
              <a:solidFill>
                <a:schemeClr val="bg1"/>
              </a:solidFill>
              <a:ln w="9525">
                <a:noFill/>
                <a:miter lim="800000"/>
                <a:headEnd/>
                <a:tailEnd/>
              </a:ln>
            </p:spPr>
            <p:txBody>
              <a:bodyPr>
                <a:spAutoFit/>
              </a:bodyPr>
              <a:lstStyle/>
              <a:p>
                <a:pPr algn="ctr" fontAlgn="auto">
                  <a:spcBef>
                    <a:spcPts val="0"/>
                  </a:spcBef>
                  <a:spcAft>
                    <a:spcPts val="0"/>
                  </a:spcAft>
                  <a:defRPr/>
                </a:pPr>
                <a:r>
                  <a:rPr lang="en-US" sz="1200" b="1" dirty="0">
                    <a:solidFill>
                      <a:srgbClr val="336600"/>
                    </a:solidFill>
                    <a:latin typeface="Calibri" pitchFamily="34" charset="0"/>
                  </a:rPr>
                  <a:t>Data Repository</a:t>
                </a:r>
              </a:p>
              <a:p>
                <a:pPr algn="ctr" fontAlgn="auto">
                  <a:spcBef>
                    <a:spcPts val="0"/>
                  </a:spcBef>
                  <a:spcAft>
                    <a:spcPts val="0"/>
                  </a:spcAft>
                  <a:defRPr/>
                </a:pPr>
                <a:r>
                  <a:rPr lang="en-US" sz="1200" b="1" dirty="0">
                    <a:solidFill>
                      <a:srgbClr val="336600"/>
                    </a:solidFill>
                    <a:latin typeface="Calibri" pitchFamily="34" charset="0"/>
                  </a:rPr>
                  <a:t>GIS Layers</a:t>
                </a:r>
              </a:p>
            </p:txBody>
          </p:sp>
        </p:grpSp>
        <p:grpSp>
          <p:nvGrpSpPr>
            <p:cNvPr id="15" name="Group 115"/>
            <p:cNvGrpSpPr>
              <a:grpSpLocks/>
            </p:cNvGrpSpPr>
            <p:nvPr/>
          </p:nvGrpSpPr>
          <p:grpSpPr bwMode="auto">
            <a:xfrm>
              <a:off x="6395545" y="4392010"/>
              <a:ext cx="1447800" cy="1295400"/>
              <a:chOff x="6383078" y="4391246"/>
              <a:chExt cx="1447800" cy="1295400"/>
            </a:xfrm>
          </p:grpSpPr>
          <p:grpSp>
            <p:nvGrpSpPr>
              <p:cNvPr id="16" name="Group 106"/>
              <p:cNvGrpSpPr>
                <a:grpSpLocks/>
              </p:cNvGrpSpPr>
              <p:nvPr/>
            </p:nvGrpSpPr>
            <p:grpSpPr bwMode="auto">
              <a:xfrm>
                <a:off x="6383078" y="4391246"/>
                <a:ext cx="1447800" cy="1295400"/>
                <a:chOff x="3581400" y="1676400"/>
                <a:chExt cx="1447800" cy="1295400"/>
              </a:xfrm>
            </p:grpSpPr>
            <p:sp>
              <p:nvSpPr>
                <p:cNvPr id="108" name="Oval 107"/>
                <p:cNvSpPr/>
                <p:nvPr/>
              </p:nvSpPr>
              <p:spPr>
                <a:xfrm>
                  <a:off x="3581363" y="1676630"/>
                  <a:ext cx="1447837" cy="12951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4" name="TextBox 108"/>
                <p:cNvSpPr txBox="1">
                  <a:spLocks noChangeArrowheads="1"/>
                </p:cNvSpPr>
                <p:nvPr/>
              </p:nvSpPr>
              <p:spPr bwMode="auto">
                <a:xfrm>
                  <a:off x="3657600" y="1828800"/>
                  <a:ext cx="1295400" cy="276999"/>
                </a:xfrm>
                <a:prstGeom prst="rect">
                  <a:avLst/>
                </a:prstGeom>
                <a:noFill/>
                <a:ln w="9525">
                  <a:noFill/>
                  <a:miter lim="800000"/>
                  <a:headEnd/>
                  <a:tailEnd/>
                </a:ln>
              </p:spPr>
              <p:txBody>
                <a:bodyPr>
                  <a:spAutoFit/>
                </a:bodyPr>
                <a:lstStyle/>
                <a:p>
                  <a:pPr algn="ctr"/>
                  <a:endParaRPr lang="en-US" sz="1200">
                    <a:solidFill>
                      <a:srgbClr val="336600"/>
                    </a:solidFill>
                    <a:latin typeface="Calibri" pitchFamily="34" charset="0"/>
                  </a:endParaRPr>
                </a:p>
              </p:txBody>
            </p:sp>
          </p:grpSp>
          <p:sp>
            <p:nvSpPr>
              <p:cNvPr id="2072" name="Rectangle 109"/>
              <p:cNvSpPr>
                <a:spLocks noChangeArrowheads="1"/>
              </p:cNvSpPr>
              <p:nvPr/>
            </p:nvSpPr>
            <p:spPr bwMode="auto">
              <a:xfrm>
                <a:off x="6457507" y="4634023"/>
                <a:ext cx="1295400" cy="830997"/>
              </a:xfrm>
              <a:prstGeom prst="rect">
                <a:avLst/>
              </a:prstGeom>
              <a:noFill/>
              <a:ln w="9525">
                <a:noFill/>
                <a:miter lim="800000"/>
                <a:headEnd/>
                <a:tailEnd/>
              </a:ln>
            </p:spPr>
            <p:txBody>
              <a:bodyPr>
                <a:spAutoFit/>
              </a:bodyPr>
              <a:lstStyle/>
              <a:p>
                <a:pPr algn="ctr"/>
                <a:r>
                  <a:rPr lang="en-US" sz="1200" b="1">
                    <a:solidFill>
                      <a:srgbClr val="336600"/>
                    </a:solidFill>
                    <a:latin typeface="Calibri" pitchFamily="34" charset="0"/>
                  </a:rPr>
                  <a:t>Map based/GIS</a:t>
                </a:r>
              </a:p>
              <a:p>
                <a:pPr algn="ctr"/>
                <a:r>
                  <a:rPr lang="en-US" sz="1200" b="1">
                    <a:solidFill>
                      <a:srgbClr val="336600"/>
                    </a:solidFill>
                    <a:latin typeface="Calibri" pitchFamily="34" charset="0"/>
                  </a:rPr>
                  <a:t>Project Hierarchy</a:t>
                </a:r>
              </a:p>
              <a:p>
                <a:pPr algn="ctr"/>
                <a:r>
                  <a:rPr lang="en-US" sz="1200" b="1">
                    <a:solidFill>
                      <a:srgbClr val="336600"/>
                    </a:solidFill>
                    <a:latin typeface="Calibri" pitchFamily="34" charset="0"/>
                  </a:rPr>
                  <a:t>Project Metrics</a:t>
                </a:r>
              </a:p>
              <a:p>
                <a:pPr algn="ctr"/>
                <a:r>
                  <a:rPr lang="en-US" sz="1200" b="1">
                    <a:solidFill>
                      <a:srgbClr val="336600"/>
                    </a:solidFill>
                    <a:latin typeface="Calibri" pitchFamily="34" charset="0"/>
                  </a:rPr>
                  <a:t>Configurable</a:t>
                </a:r>
              </a:p>
            </p:txBody>
          </p:sp>
        </p:grpSp>
        <p:grpSp>
          <p:nvGrpSpPr>
            <p:cNvPr id="17" name="Group 123"/>
            <p:cNvGrpSpPr>
              <a:grpSpLocks/>
            </p:cNvGrpSpPr>
            <p:nvPr/>
          </p:nvGrpSpPr>
          <p:grpSpPr bwMode="auto">
            <a:xfrm>
              <a:off x="6216869" y="1500352"/>
              <a:ext cx="1447800" cy="1484699"/>
              <a:chOff x="6216039" y="1497418"/>
              <a:chExt cx="1447467" cy="1484466"/>
            </a:xfrm>
            <a:solidFill>
              <a:schemeClr val="tx1"/>
            </a:solidFill>
          </p:grpSpPr>
          <p:sp>
            <p:nvSpPr>
              <p:cNvPr id="129" name="Oval 128"/>
              <p:cNvSpPr/>
              <p:nvPr/>
            </p:nvSpPr>
            <p:spPr bwMode="auto">
              <a:xfrm>
                <a:off x="6216039" y="1497418"/>
                <a:ext cx="1447467" cy="12951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936" name="TextBox 125"/>
              <p:cNvSpPr txBox="1">
                <a:spLocks noChangeArrowheads="1"/>
              </p:cNvSpPr>
              <p:nvPr/>
            </p:nvSpPr>
            <p:spPr bwMode="auto">
              <a:xfrm>
                <a:off x="6247029" y="1597332"/>
                <a:ext cx="1401830" cy="1384552"/>
              </a:xfrm>
              <a:prstGeom prst="rect">
                <a:avLst/>
              </a:prstGeom>
              <a:noFill/>
              <a:ln w="9525">
                <a:noFill/>
                <a:miter lim="800000"/>
                <a:headEnd/>
                <a:tailEnd/>
              </a:ln>
            </p:spPr>
            <p:txBody>
              <a:bodyPr>
                <a:spAutoFit/>
              </a:bodyPr>
              <a:lstStyle/>
              <a:p>
                <a:pPr algn="ctr" fontAlgn="auto">
                  <a:spcBef>
                    <a:spcPts val="0"/>
                  </a:spcBef>
                  <a:spcAft>
                    <a:spcPts val="0"/>
                  </a:spcAft>
                  <a:defRPr/>
                </a:pPr>
                <a:r>
                  <a:rPr lang="en-US" sz="1200" b="1" dirty="0">
                    <a:solidFill>
                      <a:srgbClr val="336600"/>
                    </a:solidFill>
                    <a:latin typeface="Calibri" pitchFamily="34" charset="0"/>
                  </a:rPr>
                  <a:t>Project Mgmt.</a:t>
                </a:r>
              </a:p>
              <a:p>
                <a:pPr algn="ctr" fontAlgn="auto">
                  <a:spcBef>
                    <a:spcPts val="0"/>
                  </a:spcBef>
                  <a:spcAft>
                    <a:spcPts val="0"/>
                  </a:spcAft>
                  <a:defRPr/>
                </a:pPr>
                <a:r>
                  <a:rPr lang="en-US" sz="1200" b="1" dirty="0">
                    <a:solidFill>
                      <a:srgbClr val="336600"/>
                    </a:solidFill>
                    <a:latin typeface="Calibri" pitchFamily="34" charset="0"/>
                  </a:rPr>
                  <a:t>Data Security</a:t>
                </a:r>
              </a:p>
              <a:p>
                <a:pPr algn="ctr" fontAlgn="auto">
                  <a:spcBef>
                    <a:spcPts val="0"/>
                  </a:spcBef>
                  <a:spcAft>
                    <a:spcPts val="0"/>
                  </a:spcAft>
                  <a:defRPr/>
                </a:pPr>
                <a:r>
                  <a:rPr lang="en-US" sz="1200" b="1" dirty="0">
                    <a:solidFill>
                      <a:srgbClr val="336600"/>
                    </a:solidFill>
                    <a:latin typeface="Calibri" pitchFamily="34" charset="0"/>
                  </a:rPr>
                  <a:t>Reporting</a:t>
                </a:r>
              </a:p>
              <a:p>
                <a:pPr algn="ctr" fontAlgn="auto">
                  <a:spcBef>
                    <a:spcPts val="0"/>
                  </a:spcBef>
                  <a:spcAft>
                    <a:spcPts val="0"/>
                  </a:spcAft>
                  <a:defRPr/>
                </a:pPr>
                <a:r>
                  <a:rPr lang="en-US" sz="1200" b="1" dirty="0">
                    <a:solidFill>
                      <a:srgbClr val="336600"/>
                    </a:solidFill>
                    <a:latin typeface="Calibri" pitchFamily="34" charset="0"/>
                  </a:rPr>
                  <a:t>Project Validation</a:t>
                </a:r>
              </a:p>
              <a:p>
                <a:pPr algn="ctr" fontAlgn="auto">
                  <a:spcBef>
                    <a:spcPts val="0"/>
                  </a:spcBef>
                  <a:spcAft>
                    <a:spcPts val="0"/>
                  </a:spcAft>
                  <a:defRPr/>
                </a:pPr>
                <a:r>
                  <a:rPr lang="en-US" sz="1200" b="1" dirty="0">
                    <a:solidFill>
                      <a:srgbClr val="336600"/>
                    </a:solidFill>
                    <a:latin typeface="Calibri" pitchFamily="34" charset="0"/>
                  </a:rPr>
                  <a:t>Photo/File Library</a:t>
                </a:r>
              </a:p>
              <a:p>
                <a:pPr algn="ctr" fontAlgn="auto">
                  <a:spcBef>
                    <a:spcPts val="0"/>
                  </a:spcBef>
                  <a:spcAft>
                    <a:spcPts val="0"/>
                  </a:spcAft>
                  <a:defRPr/>
                </a:pPr>
                <a:r>
                  <a:rPr lang="en-US" sz="1200" b="1" dirty="0">
                    <a:solidFill>
                      <a:srgbClr val="336600"/>
                    </a:solidFill>
                    <a:latin typeface="Calibri" pitchFamily="34" charset="0"/>
                  </a:rPr>
                  <a:t>Tasks</a:t>
                </a:r>
              </a:p>
              <a:p>
                <a:pPr algn="ctr" fontAlgn="auto">
                  <a:spcBef>
                    <a:spcPts val="0"/>
                  </a:spcBef>
                  <a:spcAft>
                    <a:spcPts val="0"/>
                  </a:spcAft>
                  <a:defRPr/>
                </a:pPr>
                <a:endParaRPr lang="en-US" sz="1200" dirty="0">
                  <a:solidFill>
                    <a:srgbClr val="336600"/>
                  </a:solidFill>
                  <a:latin typeface="Calibri" pitchFamily="34" charset="0"/>
                </a:endParaRPr>
              </a:p>
            </p:txBody>
          </p:sp>
        </p:grpSp>
        <p:grpSp>
          <p:nvGrpSpPr>
            <p:cNvPr id="18" name="Group 131"/>
            <p:cNvGrpSpPr>
              <a:grpSpLocks/>
            </p:cNvGrpSpPr>
            <p:nvPr/>
          </p:nvGrpSpPr>
          <p:grpSpPr bwMode="auto">
            <a:xfrm>
              <a:off x="1466193" y="4506310"/>
              <a:ext cx="1447800" cy="1295400"/>
              <a:chOff x="3581400" y="1676400"/>
              <a:chExt cx="1447800" cy="1295400"/>
            </a:xfrm>
            <a:solidFill>
              <a:schemeClr val="tx1"/>
            </a:solidFill>
          </p:grpSpPr>
          <p:sp>
            <p:nvSpPr>
              <p:cNvPr id="133" name="Oval 132"/>
              <p:cNvSpPr/>
              <p:nvPr/>
            </p:nvSpPr>
            <p:spPr>
              <a:xfrm>
                <a:off x="3581400" y="1676400"/>
                <a:ext cx="1447800" cy="1295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934" name="TextBox 133"/>
              <p:cNvSpPr txBox="1">
                <a:spLocks noChangeArrowheads="1"/>
              </p:cNvSpPr>
              <p:nvPr/>
            </p:nvSpPr>
            <p:spPr bwMode="auto">
              <a:xfrm>
                <a:off x="3646967" y="1906773"/>
                <a:ext cx="1295400" cy="1015498"/>
              </a:xfrm>
              <a:prstGeom prst="rect">
                <a:avLst/>
              </a:prstGeom>
              <a:noFill/>
              <a:ln w="9525">
                <a:noFill/>
                <a:miter lim="800000"/>
                <a:headEnd/>
                <a:tailEnd/>
              </a:ln>
            </p:spPr>
            <p:txBody>
              <a:bodyPr>
                <a:spAutoFit/>
              </a:bodyPr>
              <a:lstStyle/>
              <a:p>
                <a:pPr algn="ctr" fontAlgn="auto">
                  <a:spcBef>
                    <a:spcPts val="0"/>
                  </a:spcBef>
                  <a:spcAft>
                    <a:spcPts val="0"/>
                  </a:spcAft>
                  <a:defRPr/>
                </a:pPr>
                <a:r>
                  <a:rPr lang="en-US" sz="1200" b="1" dirty="0">
                    <a:solidFill>
                      <a:srgbClr val="336600"/>
                    </a:solidFill>
                    <a:latin typeface="Calibri" pitchFamily="34" charset="0"/>
                  </a:rPr>
                  <a:t>Web Accessible</a:t>
                </a:r>
              </a:p>
              <a:p>
                <a:pPr algn="ctr" fontAlgn="auto">
                  <a:spcBef>
                    <a:spcPts val="0"/>
                  </a:spcBef>
                  <a:spcAft>
                    <a:spcPts val="0"/>
                  </a:spcAft>
                  <a:defRPr/>
                </a:pPr>
                <a:r>
                  <a:rPr lang="en-US" sz="1200" b="1" dirty="0">
                    <a:solidFill>
                      <a:srgbClr val="336600"/>
                    </a:solidFill>
                    <a:latin typeface="Calibri" pitchFamily="34" charset="0"/>
                  </a:rPr>
                  <a:t>Simple data entry</a:t>
                </a:r>
              </a:p>
              <a:p>
                <a:pPr algn="ctr" fontAlgn="auto">
                  <a:spcBef>
                    <a:spcPts val="0"/>
                  </a:spcBef>
                  <a:spcAft>
                    <a:spcPts val="0"/>
                  </a:spcAft>
                  <a:defRPr/>
                </a:pPr>
                <a:r>
                  <a:rPr lang="en-US" sz="1200" b="1" dirty="0">
                    <a:solidFill>
                      <a:srgbClr val="336600"/>
                    </a:solidFill>
                    <a:latin typeface="Calibri" pitchFamily="34" charset="0"/>
                  </a:rPr>
                  <a:t>Project Map</a:t>
                </a:r>
              </a:p>
              <a:p>
                <a:pPr algn="ctr" fontAlgn="auto">
                  <a:spcBef>
                    <a:spcPts val="0"/>
                  </a:spcBef>
                  <a:spcAft>
                    <a:spcPts val="0"/>
                  </a:spcAft>
                  <a:defRPr/>
                </a:pPr>
                <a:r>
                  <a:rPr lang="en-US" sz="1200" b="1" dirty="0">
                    <a:solidFill>
                      <a:srgbClr val="336600"/>
                    </a:solidFill>
                    <a:latin typeface="Calibri" pitchFamily="34" charset="0"/>
                  </a:rPr>
                  <a:t>Public Portal</a:t>
                </a:r>
              </a:p>
            </p:txBody>
          </p:sp>
        </p:grpSp>
      </p:grpSp>
      <p:sp>
        <p:nvSpPr>
          <p:cNvPr id="66" name="Rectangle 65"/>
          <p:cNvSpPr/>
          <p:nvPr/>
        </p:nvSpPr>
        <p:spPr>
          <a:xfrm>
            <a:off x="-228600" y="0"/>
            <a:ext cx="9829800" cy="6858000"/>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Donut 33"/>
          <p:cNvSpPr/>
          <p:nvPr/>
        </p:nvSpPr>
        <p:spPr>
          <a:xfrm>
            <a:off x="1219200" y="685800"/>
            <a:ext cx="6629400" cy="5943600"/>
          </a:xfrm>
          <a:prstGeom prst="donut">
            <a:avLst>
              <a:gd name="adj" fmla="val 11102"/>
            </a:avLst>
          </a:prstGeom>
          <a:gradFill>
            <a:gsLst>
              <a:gs pos="39999">
                <a:srgbClr val="85C2FF">
                  <a:alpha val="93000"/>
                </a:srgbClr>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54" name="Rectangle 66"/>
          <p:cNvSpPr>
            <a:spLocks noChangeArrowheads="1"/>
          </p:cNvSpPr>
          <p:nvPr/>
        </p:nvSpPr>
        <p:spPr bwMode="auto">
          <a:xfrm>
            <a:off x="1757363" y="119063"/>
            <a:ext cx="5815012" cy="461962"/>
          </a:xfrm>
          <a:prstGeom prst="rect">
            <a:avLst/>
          </a:prstGeom>
          <a:noFill/>
          <a:ln w="9525">
            <a:noFill/>
            <a:miter lim="800000"/>
            <a:headEnd/>
            <a:tailEnd/>
          </a:ln>
        </p:spPr>
        <p:txBody>
          <a:bodyPr wrap="none">
            <a:spAutoFit/>
          </a:bodyPr>
          <a:lstStyle/>
          <a:p>
            <a:r>
              <a:rPr lang="en-US" sz="2400" b="1" u="sng">
                <a:solidFill>
                  <a:srgbClr val="808000"/>
                </a:solidFill>
                <a:latin typeface="Calibri" pitchFamily="34" charset="0"/>
              </a:rPr>
              <a:t>Collaborative Process Support/</a:t>
            </a:r>
            <a:r>
              <a:rPr lang="en-US" sz="2400" b="1" u="sng">
                <a:solidFill>
                  <a:srgbClr val="00B0F0"/>
                </a:solidFill>
                <a:latin typeface="Calibri" pitchFamily="34" charset="0"/>
              </a:rPr>
              <a:t>EKOSYSTEM*</a:t>
            </a:r>
          </a:p>
        </p:txBody>
      </p:sp>
      <p:grpSp>
        <p:nvGrpSpPr>
          <p:cNvPr id="2" name="Group 66"/>
          <p:cNvGrpSpPr>
            <a:grpSpLocks/>
          </p:cNvGrpSpPr>
          <p:nvPr/>
        </p:nvGrpSpPr>
        <p:grpSpPr bwMode="auto">
          <a:xfrm>
            <a:off x="1516063" y="1447800"/>
            <a:ext cx="1455737" cy="1301750"/>
            <a:chOff x="0" y="2057400"/>
            <a:chExt cx="1447800" cy="1295400"/>
          </a:xfrm>
          <a:solidFill>
            <a:schemeClr val="bg1"/>
          </a:solidFill>
        </p:grpSpPr>
        <p:sp>
          <p:nvSpPr>
            <p:cNvPr id="65" name="Oval 64"/>
            <p:cNvSpPr/>
            <p:nvPr/>
          </p:nvSpPr>
          <p:spPr>
            <a:xfrm>
              <a:off x="0" y="2057400"/>
              <a:ext cx="1447800" cy="1295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TextBox 34"/>
            <p:cNvSpPr txBox="1"/>
            <p:nvPr/>
          </p:nvSpPr>
          <p:spPr>
            <a:xfrm>
              <a:off x="28419" y="2147447"/>
              <a:ext cx="1372015" cy="1139004"/>
            </a:xfrm>
            <a:prstGeom prst="rect">
              <a:avLst/>
            </a:prstGeom>
            <a:noFill/>
            <a:ln w="38100">
              <a:noFill/>
            </a:ln>
          </p:spPr>
          <p:txBody>
            <a:bodyPr>
              <a:spAutoFit/>
            </a:bodyPr>
            <a:lstStyle/>
            <a:p>
              <a:pPr algn="ctr" fontAlgn="auto">
                <a:spcBef>
                  <a:spcPts val="0"/>
                </a:spcBef>
                <a:spcAft>
                  <a:spcPts val="0"/>
                </a:spcAft>
                <a:defRPr/>
              </a:pPr>
              <a:r>
                <a:rPr lang="en-US" sz="1700" b="1" u="sng" dirty="0">
                  <a:solidFill>
                    <a:srgbClr val="336600"/>
                  </a:solidFill>
                  <a:latin typeface="Calibri" pitchFamily="34" charset="0"/>
                </a:rPr>
                <a:t>SCIENCE</a:t>
              </a:r>
            </a:p>
            <a:p>
              <a:pPr algn="ctr" fontAlgn="auto">
                <a:spcBef>
                  <a:spcPts val="0"/>
                </a:spcBef>
                <a:spcAft>
                  <a:spcPts val="0"/>
                </a:spcAft>
                <a:defRPr/>
              </a:pPr>
              <a:r>
                <a:rPr lang="en-US" sz="1700" dirty="0">
                  <a:solidFill>
                    <a:srgbClr val="336600"/>
                  </a:solidFill>
                  <a:latin typeface="Calibri" pitchFamily="34" charset="0"/>
                </a:rPr>
                <a:t> Assessments    </a:t>
              </a:r>
            </a:p>
            <a:p>
              <a:pPr algn="ctr" fontAlgn="auto">
                <a:spcBef>
                  <a:spcPts val="0"/>
                </a:spcBef>
                <a:spcAft>
                  <a:spcPts val="0"/>
                </a:spcAft>
                <a:defRPr/>
              </a:pPr>
              <a:r>
                <a:rPr lang="en-US" sz="1700" dirty="0">
                  <a:solidFill>
                    <a:srgbClr val="336600"/>
                  </a:solidFill>
                  <a:latin typeface="Calibri" pitchFamily="34" charset="0"/>
                </a:rPr>
                <a:t> Inventories</a:t>
              </a:r>
            </a:p>
            <a:p>
              <a:pPr algn="ctr" fontAlgn="auto">
                <a:spcBef>
                  <a:spcPts val="0"/>
                </a:spcBef>
                <a:spcAft>
                  <a:spcPts val="0"/>
                </a:spcAft>
                <a:defRPr/>
              </a:pPr>
              <a:r>
                <a:rPr lang="en-US" sz="1700" dirty="0">
                  <a:solidFill>
                    <a:srgbClr val="336600"/>
                  </a:solidFill>
                  <a:latin typeface="Calibri" pitchFamily="34" charset="0"/>
                </a:rPr>
                <a:t>Research</a:t>
              </a:r>
              <a:r>
                <a:rPr lang="en-US" sz="1700" dirty="0">
                  <a:solidFill>
                    <a:schemeClr val="accent3">
                      <a:lumMod val="50000"/>
                    </a:schemeClr>
                  </a:solidFill>
                  <a:latin typeface="Calibri" pitchFamily="34" charset="0"/>
                </a:rPr>
                <a:t> </a:t>
              </a:r>
              <a:endParaRPr lang="en-US" sz="1700" dirty="0">
                <a:solidFill>
                  <a:schemeClr val="accent3">
                    <a:lumMod val="50000"/>
                  </a:schemeClr>
                </a:solidFill>
                <a:latin typeface="+mn-lt"/>
              </a:endParaRPr>
            </a:p>
          </p:txBody>
        </p:sp>
      </p:grpSp>
      <p:grpSp>
        <p:nvGrpSpPr>
          <p:cNvPr id="3" name="Group 91"/>
          <p:cNvGrpSpPr>
            <a:grpSpLocks/>
          </p:cNvGrpSpPr>
          <p:nvPr/>
        </p:nvGrpSpPr>
        <p:grpSpPr bwMode="auto">
          <a:xfrm>
            <a:off x="533400" y="2609850"/>
            <a:ext cx="2482785" cy="3192463"/>
            <a:chOff x="533400" y="2609840"/>
            <a:chExt cx="2482601" cy="3192473"/>
          </a:xfrm>
        </p:grpSpPr>
        <p:sp>
          <p:nvSpPr>
            <p:cNvPr id="2096" name="TextBox 21"/>
            <p:cNvSpPr txBox="1">
              <a:spLocks noChangeArrowheads="1"/>
            </p:cNvSpPr>
            <p:nvPr/>
          </p:nvSpPr>
          <p:spPr bwMode="auto">
            <a:xfrm>
              <a:off x="533400" y="3489418"/>
              <a:ext cx="2068272" cy="464125"/>
            </a:xfrm>
            <a:prstGeom prst="rect">
              <a:avLst/>
            </a:prstGeom>
            <a:noFill/>
            <a:ln w="9525">
              <a:noFill/>
              <a:miter lim="800000"/>
              <a:headEnd/>
              <a:tailEnd/>
            </a:ln>
          </p:spPr>
          <p:txBody>
            <a:bodyPr>
              <a:spAutoFit/>
            </a:bodyPr>
            <a:lstStyle/>
            <a:p>
              <a:pPr algn="ctr"/>
              <a:r>
                <a:rPr lang="en-US" sz="2400" b="1" i="1">
                  <a:solidFill>
                    <a:srgbClr val="336600"/>
                  </a:solidFill>
                  <a:latin typeface="Calibri" pitchFamily="34" charset="0"/>
                </a:rPr>
                <a:t>Communicate</a:t>
              </a:r>
            </a:p>
          </p:txBody>
        </p:sp>
        <p:sp>
          <p:nvSpPr>
            <p:cNvPr id="84" name="Chevron 83"/>
            <p:cNvSpPr/>
            <p:nvPr/>
          </p:nvSpPr>
          <p:spPr bwMode="auto">
            <a:xfrm rot="6731356">
              <a:off x="1380246" y="2572559"/>
              <a:ext cx="581027" cy="655589"/>
            </a:xfrm>
            <a:prstGeom prst="chevron">
              <a:avLst>
                <a:gd name="adj" fmla="val 5475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85" name="Chevron 84"/>
            <p:cNvSpPr/>
            <p:nvPr/>
          </p:nvSpPr>
          <p:spPr bwMode="auto">
            <a:xfrm rot="4169065">
              <a:off x="1380247" y="4029889"/>
              <a:ext cx="579439" cy="657176"/>
            </a:xfrm>
            <a:prstGeom prst="chevron">
              <a:avLst>
                <a:gd name="adj" fmla="val 5475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4" name="Group 79"/>
            <p:cNvGrpSpPr>
              <a:grpSpLocks/>
            </p:cNvGrpSpPr>
            <p:nvPr/>
          </p:nvGrpSpPr>
          <p:grpSpPr bwMode="auto">
            <a:xfrm>
              <a:off x="1447732" y="4506909"/>
              <a:ext cx="1568269" cy="1295404"/>
              <a:chOff x="1447732" y="4506909"/>
              <a:chExt cx="1568269" cy="1295404"/>
            </a:xfrm>
          </p:grpSpPr>
          <p:sp>
            <p:nvSpPr>
              <p:cNvPr id="68" name="Oval 67"/>
              <p:cNvSpPr/>
              <p:nvPr/>
            </p:nvSpPr>
            <p:spPr bwMode="auto">
              <a:xfrm>
                <a:off x="1465193" y="4506909"/>
                <a:ext cx="1447693" cy="12954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01" name="TextBox 35"/>
              <p:cNvSpPr txBox="1">
                <a:spLocks noChangeArrowheads="1"/>
              </p:cNvSpPr>
              <p:nvPr/>
            </p:nvSpPr>
            <p:spPr bwMode="auto">
              <a:xfrm>
                <a:off x="1447732" y="4571996"/>
                <a:ext cx="1568269" cy="1138777"/>
              </a:xfrm>
              <a:prstGeom prst="rect">
                <a:avLst/>
              </a:prstGeom>
              <a:noFill/>
              <a:ln w="9525">
                <a:noFill/>
                <a:miter lim="800000"/>
                <a:headEnd/>
                <a:tailEnd/>
              </a:ln>
            </p:spPr>
            <p:txBody>
              <a:bodyPr>
                <a:spAutoFit/>
              </a:bodyPr>
              <a:lstStyle/>
              <a:p>
                <a:pPr algn="ctr"/>
                <a:r>
                  <a:rPr lang="en-US" sz="1700" b="1" u="sng" dirty="0">
                    <a:solidFill>
                      <a:srgbClr val="336600"/>
                    </a:solidFill>
                    <a:latin typeface="Calibri" pitchFamily="34" charset="0"/>
                  </a:rPr>
                  <a:t>SPONSORS</a:t>
                </a:r>
              </a:p>
              <a:p>
                <a:pPr algn="ctr"/>
                <a:r>
                  <a:rPr lang="en-US" sz="1700" dirty="0" smtClean="0">
                    <a:solidFill>
                      <a:srgbClr val="336600"/>
                    </a:solidFill>
                    <a:latin typeface="Calibri" pitchFamily="34" charset="0"/>
                  </a:rPr>
                  <a:t>UN Agencies, Nations, Industry NGO’s</a:t>
                </a:r>
                <a:endParaRPr lang="en-US" sz="1700" dirty="0">
                  <a:solidFill>
                    <a:srgbClr val="336600"/>
                  </a:solidFill>
                  <a:latin typeface="Calibri" pitchFamily="34" charset="0"/>
                </a:endParaRPr>
              </a:p>
            </p:txBody>
          </p:sp>
        </p:grpSp>
      </p:grpSp>
      <p:grpSp>
        <p:nvGrpSpPr>
          <p:cNvPr id="5" name="Group 95"/>
          <p:cNvGrpSpPr>
            <a:grpSpLocks/>
          </p:cNvGrpSpPr>
          <p:nvPr/>
        </p:nvGrpSpPr>
        <p:grpSpPr bwMode="auto">
          <a:xfrm>
            <a:off x="2663825" y="879475"/>
            <a:ext cx="3824288" cy="911225"/>
            <a:chOff x="2663825" y="879475"/>
            <a:chExt cx="3824288" cy="911225"/>
          </a:xfrm>
        </p:grpSpPr>
        <p:sp>
          <p:nvSpPr>
            <p:cNvPr id="2093" name="TextBox 35"/>
            <p:cNvSpPr txBox="1">
              <a:spLocks noChangeArrowheads="1"/>
            </p:cNvSpPr>
            <p:nvPr/>
          </p:nvSpPr>
          <p:spPr bwMode="auto">
            <a:xfrm>
              <a:off x="3332780" y="879475"/>
              <a:ext cx="2439100" cy="461398"/>
            </a:xfrm>
            <a:prstGeom prst="rect">
              <a:avLst/>
            </a:prstGeom>
            <a:noFill/>
            <a:ln w="9525">
              <a:noFill/>
              <a:miter lim="800000"/>
              <a:headEnd/>
              <a:tailEnd/>
            </a:ln>
          </p:spPr>
          <p:txBody>
            <a:bodyPr wrap="none">
              <a:spAutoFit/>
            </a:bodyPr>
            <a:lstStyle/>
            <a:p>
              <a:r>
                <a:rPr lang="en-US" sz="2400" b="1" i="1">
                  <a:solidFill>
                    <a:srgbClr val="336600"/>
                  </a:solidFill>
                  <a:latin typeface="Calibri" pitchFamily="34" charset="0"/>
                </a:rPr>
                <a:t>Monitor &amp; Inform</a:t>
              </a:r>
            </a:p>
          </p:txBody>
        </p:sp>
        <p:sp>
          <p:nvSpPr>
            <p:cNvPr id="82" name="Chevron 81"/>
            <p:cNvSpPr/>
            <p:nvPr/>
          </p:nvSpPr>
          <p:spPr bwMode="auto">
            <a:xfrm rot="12874828">
              <a:off x="5911850" y="1155700"/>
              <a:ext cx="576263" cy="635000"/>
            </a:xfrm>
            <a:prstGeom prst="chevron">
              <a:avLst>
                <a:gd name="adj" fmla="val 5475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83" name="Chevron 82"/>
            <p:cNvSpPr/>
            <p:nvPr/>
          </p:nvSpPr>
          <p:spPr bwMode="auto">
            <a:xfrm rot="9349819">
              <a:off x="2663825" y="1098550"/>
              <a:ext cx="576263" cy="652463"/>
            </a:xfrm>
            <a:prstGeom prst="chevron">
              <a:avLst>
                <a:gd name="adj" fmla="val 5475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grpSp>
        <p:nvGrpSpPr>
          <p:cNvPr id="6" name="Group 92"/>
          <p:cNvGrpSpPr>
            <a:grpSpLocks/>
          </p:cNvGrpSpPr>
          <p:nvPr/>
        </p:nvGrpSpPr>
        <p:grpSpPr bwMode="auto">
          <a:xfrm>
            <a:off x="2557463" y="4376738"/>
            <a:ext cx="5332412" cy="2105025"/>
            <a:chOff x="2557463" y="4376583"/>
            <a:chExt cx="5333022" cy="2105180"/>
          </a:xfrm>
        </p:grpSpPr>
        <p:sp>
          <p:nvSpPr>
            <p:cNvPr id="2085" name="TextBox 22"/>
            <p:cNvSpPr txBox="1">
              <a:spLocks noChangeArrowheads="1"/>
            </p:cNvSpPr>
            <p:nvPr/>
          </p:nvSpPr>
          <p:spPr bwMode="auto">
            <a:xfrm>
              <a:off x="4076738" y="6020372"/>
              <a:ext cx="1164928" cy="461391"/>
            </a:xfrm>
            <a:prstGeom prst="rect">
              <a:avLst/>
            </a:prstGeom>
            <a:noFill/>
            <a:ln w="9525">
              <a:noFill/>
              <a:miter lim="800000"/>
              <a:headEnd/>
              <a:tailEnd/>
            </a:ln>
          </p:spPr>
          <p:txBody>
            <a:bodyPr wrap="none">
              <a:spAutoFit/>
            </a:bodyPr>
            <a:lstStyle/>
            <a:p>
              <a:r>
                <a:rPr lang="en-US" sz="2400" b="1" i="1">
                  <a:solidFill>
                    <a:srgbClr val="336600"/>
                  </a:solidFill>
                  <a:latin typeface="Calibri" pitchFamily="34" charset="0"/>
                </a:rPr>
                <a:t>Identify</a:t>
              </a:r>
            </a:p>
          </p:txBody>
        </p:sp>
        <p:sp>
          <p:nvSpPr>
            <p:cNvPr id="41" name="Chevron 40"/>
            <p:cNvSpPr/>
            <p:nvPr/>
          </p:nvSpPr>
          <p:spPr bwMode="auto">
            <a:xfrm rot="19740177">
              <a:off x="6140860" y="5386307"/>
              <a:ext cx="576329" cy="652510"/>
            </a:xfrm>
            <a:prstGeom prst="chevron">
              <a:avLst>
                <a:gd name="adj" fmla="val 4997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86" name="Chevron 85"/>
            <p:cNvSpPr/>
            <p:nvPr/>
          </p:nvSpPr>
          <p:spPr bwMode="auto">
            <a:xfrm rot="2278669">
              <a:off x="2557463" y="5521254"/>
              <a:ext cx="576328" cy="652511"/>
            </a:xfrm>
            <a:prstGeom prst="chevron">
              <a:avLst>
                <a:gd name="adj" fmla="val 5475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7" name="Group 72"/>
            <p:cNvGrpSpPr>
              <a:grpSpLocks/>
            </p:cNvGrpSpPr>
            <p:nvPr/>
          </p:nvGrpSpPr>
          <p:grpSpPr bwMode="auto">
            <a:xfrm>
              <a:off x="6289675" y="4376583"/>
              <a:ext cx="1600810" cy="1295555"/>
              <a:chOff x="4234231" y="4191000"/>
              <a:chExt cx="1601419" cy="1295400"/>
            </a:xfrm>
          </p:grpSpPr>
          <p:grpSp>
            <p:nvGrpSpPr>
              <p:cNvPr id="8" name="Group 69"/>
              <p:cNvGrpSpPr>
                <a:grpSpLocks/>
              </p:cNvGrpSpPr>
              <p:nvPr/>
            </p:nvGrpSpPr>
            <p:grpSpPr bwMode="auto">
              <a:xfrm>
                <a:off x="4267200" y="4191000"/>
                <a:ext cx="1568450" cy="1295400"/>
                <a:chOff x="2985977" y="2057400"/>
                <a:chExt cx="1568450" cy="1295400"/>
              </a:xfrm>
            </p:grpSpPr>
            <p:sp>
              <p:nvSpPr>
                <p:cNvPr id="71" name="Oval 70"/>
                <p:cNvSpPr/>
                <p:nvPr/>
              </p:nvSpPr>
              <p:spPr>
                <a:xfrm>
                  <a:off x="3048732" y="2057400"/>
                  <a:ext cx="1446929" cy="12953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2" name="TextBox 71"/>
                <p:cNvSpPr txBox="1">
                  <a:spLocks noChangeArrowheads="1"/>
                </p:cNvSpPr>
                <p:nvPr/>
              </p:nvSpPr>
              <p:spPr bwMode="auto">
                <a:xfrm>
                  <a:off x="2985977" y="2169042"/>
                  <a:ext cx="1568450" cy="353943"/>
                </a:xfrm>
                <a:prstGeom prst="rect">
                  <a:avLst/>
                </a:prstGeom>
                <a:noFill/>
                <a:ln w="9525">
                  <a:noFill/>
                  <a:miter lim="800000"/>
                  <a:headEnd/>
                  <a:tailEnd/>
                </a:ln>
              </p:spPr>
              <p:txBody>
                <a:bodyPr>
                  <a:spAutoFit/>
                </a:bodyPr>
                <a:lstStyle/>
                <a:p>
                  <a:pPr algn="ctr"/>
                  <a:endParaRPr lang="en-US" sz="1700">
                    <a:solidFill>
                      <a:srgbClr val="336600"/>
                    </a:solidFill>
                    <a:latin typeface="Calibri" pitchFamily="34" charset="0"/>
                  </a:endParaRPr>
                </a:p>
              </p:txBody>
            </p:sp>
          </p:grpSp>
          <p:sp>
            <p:nvSpPr>
              <p:cNvPr id="2090" name="TextBox 36"/>
              <p:cNvSpPr txBox="1">
                <a:spLocks noChangeArrowheads="1"/>
              </p:cNvSpPr>
              <p:nvPr/>
            </p:nvSpPr>
            <p:spPr bwMode="auto">
              <a:xfrm>
                <a:off x="4234231" y="4268381"/>
                <a:ext cx="1600200" cy="1092557"/>
              </a:xfrm>
              <a:prstGeom prst="rect">
                <a:avLst/>
              </a:prstGeom>
              <a:noFill/>
              <a:ln w="9525">
                <a:noFill/>
                <a:miter lim="800000"/>
                <a:headEnd/>
                <a:tailEnd/>
              </a:ln>
            </p:spPr>
            <p:txBody>
              <a:bodyPr>
                <a:spAutoFit/>
              </a:bodyPr>
              <a:lstStyle/>
              <a:p>
                <a:pPr algn="ctr"/>
                <a:r>
                  <a:rPr lang="en-US" sz="1700" b="1" u="sng" dirty="0">
                    <a:solidFill>
                      <a:srgbClr val="336600"/>
                    </a:solidFill>
                    <a:latin typeface="Calibri" pitchFamily="34" charset="0"/>
                  </a:rPr>
                  <a:t>PRIORITIES</a:t>
                </a:r>
              </a:p>
              <a:p>
                <a:pPr algn="ctr"/>
                <a:r>
                  <a:rPr lang="en-US" sz="1600" dirty="0" smtClean="0">
                    <a:solidFill>
                      <a:srgbClr val="336600"/>
                    </a:solidFill>
                    <a:latin typeface="Calibri" pitchFamily="34" charset="0"/>
                  </a:rPr>
                  <a:t>DRR, Adaptation, Data Surveillance</a:t>
                </a:r>
                <a:endParaRPr lang="en-US" sz="1600" dirty="0">
                  <a:solidFill>
                    <a:srgbClr val="336600"/>
                  </a:solidFill>
                  <a:latin typeface="Calibri" pitchFamily="34" charset="0"/>
                </a:endParaRPr>
              </a:p>
            </p:txBody>
          </p:sp>
        </p:grpSp>
      </p:grpSp>
      <p:grpSp>
        <p:nvGrpSpPr>
          <p:cNvPr id="9" name="Group 94"/>
          <p:cNvGrpSpPr>
            <a:grpSpLocks/>
          </p:cNvGrpSpPr>
          <p:nvPr/>
        </p:nvGrpSpPr>
        <p:grpSpPr bwMode="auto">
          <a:xfrm>
            <a:off x="6096000" y="1497013"/>
            <a:ext cx="2346324" cy="2949575"/>
            <a:chOff x="6096520" y="1497762"/>
            <a:chExt cx="2345805" cy="2948826"/>
          </a:xfrm>
        </p:grpSpPr>
        <p:grpSp>
          <p:nvGrpSpPr>
            <p:cNvPr id="10" name="Group 120"/>
            <p:cNvGrpSpPr>
              <a:grpSpLocks/>
            </p:cNvGrpSpPr>
            <p:nvPr/>
          </p:nvGrpSpPr>
          <p:grpSpPr bwMode="auto">
            <a:xfrm>
              <a:off x="6096520" y="1497762"/>
              <a:ext cx="1676029" cy="1294651"/>
              <a:chOff x="6096996" y="1497418"/>
              <a:chExt cx="1676181" cy="1295400"/>
            </a:xfrm>
          </p:grpSpPr>
          <p:grpSp>
            <p:nvGrpSpPr>
              <p:cNvPr id="11" name="Group 73"/>
              <p:cNvGrpSpPr>
                <a:grpSpLocks/>
              </p:cNvGrpSpPr>
              <p:nvPr/>
            </p:nvGrpSpPr>
            <p:grpSpPr bwMode="auto">
              <a:xfrm>
                <a:off x="6120809" y="1497418"/>
                <a:ext cx="1601419" cy="1295400"/>
                <a:chOff x="4234231" y="4191000"/>
                <a:chExt cx="1601419" cy="1295400"/>
              </a:xfrm>
            </p:grpSpPr>
            <p:grpSp>
              <p:nvGrpSpPr>
                <p:cNvPr id="12" name="Group 69"/>
                <p:cNvGrpSpPr>
                  <a:grpSpLocks/>
                </p:cNvGrpSpPr>
                <p:nvPr/>
              </p:nvGrpSpPr>
              <p:grpSpPr bwMode="auto">
                <a:xfrm>
                  <a:off x="4267200" y="4191000"/>
                  <a:ext cx="1568450" cy="1295400"/>
                  <a:chOff x="2985977" y="2057400"/>
                  <a:chExt cx="1568450" cy="1295400"/>
                </a:xfrm>
              </p:grpSpPr>
              <p:sp>
                <p:nvSpPr>
                  <p:cNvPr id="77" name="Oval 76"/>
                  <p:cNvSpPr/>
                  <p:nvPr/>
                </p:nvSpPr>
                <p:spPr>
                  <a:xfrm>
                    <a:off x="3048246" y="2057400"/>
                    <a:ext cx="1447612" cy="12958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84" name="TextBox 77"/>
                  <p:cNvSpPr txBox="1">
                    <a:spLocks noChangeArrowheads="1"/>
                  </p:cNvSpPr>
                  <p:nvPr/>
                </p:nvSpPr>
                <p:spPr bwMode="auto">
                  <a:xfrm>
                    <a:off x="2985977" y="2169042"/>
                    <a:ext cx="1568450" cy="353943"/>
                  </a:xfrm>
                  <a:prstGeom prst="rect">
                    <a:avLst/>
                  </a:prstGeom>
                  <a:noFill/>
                  <a:ln w="9525">
                    <a:noFill/>
                    <a:miter lim="800000"/>
                    <a:headEnd/>
                    <a:tailEnd/>
                  </a:ln>
                </p:spPr>
                <p:txBody>
                  <a:bodyPr>
                    <a:spAutoFit/>
                  </a:bodyPr>
                  <a:lstStyle/>
                  <a:p>
                    <a:pPr algn="ctr"/>
                    <a:endParaRPr lang="en-US" sz="1700">
                      <a:solidFill>
                        <a:srgbClr val="336600"/>
                      </a:solidFill>
                      <a:latin typeface="Calibri" pitchFamily="34" charset="0"/>
                    </a:endParaRPr>
                  </a:p>
                </p:txBody>
              </p:sp>
            </p:grpSp>
            <p:sp>
              <p:nvSpPr>
                <p:cNvPr id="2082" name="TextBox 75"/>
                <p:cNvSpPr txBox="1">
                  <a:spLocks noChangeArrowheads="1"/>
                </p:cNvSpPr>
                <p:nvPr/>
              </p:nvSpPr>
              <p:spPr bwMode="auto">
                <a:xfrm>
                  <a:off x="4234231" y="4268382"/>
                  <a:ext cx="1600200" cy="353943"/>
                </a:xfrm>
                <a:prstGeom prst="rect">
                  <a:avLst/>
                </a:prstGeom>
                <a:noFill/>
                <a:ln w="9525">
                  <a:noFill/>
                  <a:miter lim="800000"/>
                  <a:headEnd/>
                  <a:tailEnd/>
                </a:ln>
              </p:spPr>
              <p:txBody>
                <a:bodyPr>
                  <a:spAutoFit/>
                </a:bodyPr>
                <a:lstStyle/>
                <a:p>
                  <a:pPr algn="ctr"/>
                  <a:endParaRPr lang="en-US" sz="1700">
                    <a:solidFill>
                      <a:srgbClr val="336600"/>
                    </a:solidFill>
                    <a:latin typeface="Calibri" pitchFamily="34" charset="0"/>
                  </a:endParaRPr>
                </a:p>
              </p:txBody>
            </p:sp>
          </p:grpSp>
          <p:sp>
            <p:nvSpPr>
              <p:cNvPr id="2080" name="TextBox 37"/>
              <p:cNvSpPr txBox="1">
                <a:spLocks noChangeArrowheads="1"/>
              </p:cNvSpPr>
              <p:nvPr/>
            </p:nvSpPr>
            <p:spPr bwMode="auto">
              <a:xfrm>
                <a:off x="6096996" y="1524414"/>
                <a:ext cx="1676181" cy="1185324"/>
              </a:xfrm>
              <a:prstGeom prst="rect">
                <a:avLst/>
              </a:prstGeom>
              <a:noFill/>
              <a:ln w="9525">
                <a:noFill/>
                <a:miter lim="800000"/>
                <a:headEnd/>
                <a:tailEnd/>
              </a:ln>
            </p:spPr>
            <p:txBody>
              <a:bodyPr wrap="square">
                <a:spAutoFit/>
              </a:bodyPr>
              <a:lstStyle/>
              <a:p>
                <a:pPr algn="ctr"/>
                <a:r>
                  <a:rPr lang="en-US" sz="1700" b="1" u="sng" dirty="0">
                    <a:solidFill>
                      <a:srgbClr val="336600"/>
                    </a:solidFill>
                    <a:latin typeface="Calibri" pitchFamily="34" charset="0"/>
                  </a:rPr>
                  <a:t>ACTIONS</a:t>
                </a:r>
              </a:p>
              <a:p>
                <a:pPr algn="ctr"/>
                <a:r>
                  <a:rPr lang="en-US" dirty="0" smtClean="0">
                    <a:solidFill>
                      <a:srgbClr val="336600"/>
                    </a:solidFill>
                    <a:latin typeface="Calibri" pitchFamily="34" charset="0"/>
                  </a:rPr>
                  <a:t>Capacity Building, Policy Action</a:t>
                </a:r>
                <a:endParaRPr lang="en-US" dirty="0">
                  <a:solidFill>
                    <a:srgbClr val="336600"/>
                  </a:solidFill>
                  <a:latin typeface="Calibri" pitchFamily="34" charset="0"/>
                </a:endParaRPr>
              </a:p>
            </p:txBody>
          </p:sp>
        </p:grpSp>
        <p:sp>
          <p:nvSpPr>
            <p:cNvPr id="2076" name="TextBox 42"/>
            <p:cNvSpPr txBox="1">
              <a:spLocks noChangeArrowheads="1"/>
            </p:cNvSpPr>
            <p:nvPr/>
          </p:nvSpPr>
          <p:spPr bwMode="auto">
            <a:xfrm>
              <a:off x="6877748" y="3441413"/>
              <a:ext cx="1564577" cy="461720"/>
            </a:xfrm>
            <a:prstGeom prst="rect">
              <a:avLst/>
            </a:prstGeom>
            <a:noFill/>
            <a:ln w="9525">
              <a:noFill/>
              <a:miter lim="800000"/>
              <a:headEnd/>
              <a:tailEnd/>
            </a:ln>
          </p:spPr>
          <p:txBody>
            <a:bodyPr wrap="none">
              <a:spAutoFit/>
            </a:bodyPr>
            <a:lstStyle/>
            <a:p>
              <a:r>
                <a:rPr lang="en-US" sz="2400" b="1" i="1">
                  <a:solidFill>
                    <a:srgbClr val="336600"/>
                  </a:solidFill>
                  <a:latin typeface="Calibri" pitchFamily="34" charset="0"/>
                </a:rPr>
                <a:t>Implement</a:t>
              </a:r>
            </a:p>
          </p:txBody>
        </p:sp>
        <p:sp>
          <p:nvSpPr>
            <p:cNvPr id="81" name="Chevron 80"/>
            <p:cNvSpPr/>
            <p:nvPr/>
          </p:nvSpPr>
          <p:spPr bwMode="auto">
            <a:xfrm rot="15557678">
              <a:off x="7131351" y="2634112"/>
              <a:ext cx="576116" cy="652319"/>
            </a:xfrm>
            <a:prstGeom prst="chevron">
              <a:avLst>
                <a:gd name="adj" fmla="val 5475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4" name="Chevron 93"/>
            <p:cNvSpPr/>
            <p:nvPr/>
          </p:nvSpPr>
          <p:spPr bwMode="auto">
            <a:xfrm rot="17178730">
              <a:off x="7183725" y="3832371"/>
              <a:ext cx="576117" cy="652318"/>
            </a:xfrm>
            <a:prstGeom prst="chevron">
              <a:avLst>
                <a:gd name="adj" fmla="val 5475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pic>
        <p:nvPicPr>
          <p:cNvPr id="59" name="Picture 55" descr="C:\Documents and Settings\cdaniel\My Documents\My Pictures\EKO2clrpc.gif"/>
          <p:cNvPicPr>
            <a:picLocks noChangeAspect="1" noChangeArrowheads="1"/>
          </p:cNvPicPr>
          <p:nvPr/>
        </p:nvPicPr>
        <p:blipFill>
          <a:blip r:embed="rId2" cstate="print"/>
          <a:srcRect/>
          <a:stretch>
            <a:fillRect/>
          </a:stretch>
        </p:blipFill>
        <p:spPr bwMode="auto">
          <a:xfrm>
            <a:off x="3200400" y="3352800"/>
            <a:ext cx="2703513" cy="663575"/>
          </a:xfrm>
          <a:prstGeom prst="rect">
            <a:avLst/>
          </a:prstGeom>
          <a:noFill/>
          <a:ln w="9525">
            <a:noFill/>
            <a:miter lim="800000"/>
            <a:headEnd/>
            <a:tailEnd/>
          </a:ln>
        </p:spPr>
      </p:pic>
      <p:sp>
        <p:nvSpPr>
          <p:cNvPr id="2062" name="TextBox 3"/>
          <p:cNvSpPr txBox="1">
            <a:spLocks noChangeArrowheads="1"/>
          </p:cNvSpPr>
          <p:nvPr/>
        </p:nvSpPr>
        <p:spPr bwMode="auto">
          <a:xfrm>
            <a:off x="5783263" y="6315075"/>
            <a:ext cx="3825875" cy="368300"/>
          </a:xfrm>
          <a:prstGeom prst="rect">
            <a:avLst/>
          </a:prstGeom>
          <a:noFill/>
          <a:ln w="9525">
            <a:noFill/>
            <a:miter lim="800000"/>
            <a:headEnd/>
            <a:tailEnd/>
          </a:ln>
        </p:spPr>
        <p:txBody>
          <a:bodyPr wrap="none">
            <a:spAutoFit/>
          </a:bodyPr>
          <a:lstStyle/>
          <a:p>
            <a:r>
              <a:rPr lang="en-US"/>
              <a:t>*Powered by Paladin Data Systems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 calcmode="lin" valueType="num">
                                      <p:cBhvr>
                                        <p:cTn id="29" dur="500" fill="hold"/>
                                        <p:tgtEl>
                                          <p:spTgt spid="59"/>
                                        </p:tgtEl>
                                        <p:attrNameLst>
                                          <p:attrName>style.rotation</p:attrName>
                                        </p:attrNameLst>
                                      </p:cBhvr>
                                      <p:tavLst>
                                        <p:tav tm="0">
                                          <p:val>
                                            <p:fltVal val="360"/>
                                          </p:val>
                                        </p:tav>
                                        <p:tav tm="100000">
                                          <p:val>
                                            <p:fltVal val="0"/>
                                          </p:val>
                                        </p:tav>
                                      </p:tavLst>
                                    </p:anim>
                                    <p:animEffect transition="in" filter="fade">
                                      <p:cBhvr>
                                        <p:cTn id="30" dur="500"/>
                                        <p:tgtEl>
                                          <p:spTgt spid="5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175" y="0"/>
            <a:ext cx="9829800" cy="6858000"/>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Donut 4"/>
          <p:cNvSpPr/>
          <p:nvPr/>
        </p:nvSpPr>
        <p:spPr>
          <a:xfrm>
            <a:off x="1219200" y="685800"/>
            <a:ext cx="6629400" cy="5943600"/>
          </a:xfrm>
          <a:prstGeom prst="donut">
            <a:avLst>
              <a:gd name="adj" fmla="val 11102"/>
            </a:avLst>
          </a:prstGeom>
          <a:gradFill>
            <a:gsLst>
              <a:gs pos="39999">
                <a:srgbClr val="85C2FF">
                  <a:alpha val="93000"/>
                </a:srgbClr>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pic>
        <p:nvPicPr>
          <p:cNvPr id="6" name="Picture 55" descr="C:\Documents and Settings\cdaniel\My Documents\My Pictures\EKO2clrpc.gif"/>
          <p:cNvPicPr>
            <a:picLocks noChangeAspect="1" noChangeArrowheads="1"/>
          </p:cNvPicPr>
          <p:nvPr/>
        </p:nvPicPr>
        <p:blipFill>
          <a:blip r:embed="rId2" cstate="print"/>
          <a:srcRect/>
          <a:stretch>
            <a:fillRect/>
          </a:stretch>
        </p:blipFill>
        <p:spPr bwMode="auto">
          <a:xfrm>
            <a:off x="3281363" y="5410200"/>
            <a:ext cx="2703512" cy="663575"/>
          </a:xfrm>
          <a:prstGeom prst="rect">
            <a:avLst/>
          </a:prstGeom>
          <a:noFill/>
          <a:ln w="9525">
            <a:noFill/>
            <a:miter lim="800000"/>
            <a:headEnd/>
            <a:tailEnd/>
          </a:ln>
        </p:spPr>
      </p:pic>
      <p:sp>
        <p:nvSpPr>
          <p:cNvPr id="3079" name="TextBox 1"/>
          <p:cNvSpPr txBox="1">
            <a:spLocks noChangeArrowheads="1"/>
          </p:cNvSpPr>
          <p:nvPr/>
        </p:nvSpPr>
        <p:spPr bwMode="auto">
          <a:xfrm>
            <a:off x="3697288" y="3136900"/>
            <a:ext cx="1711325" cy="584200"/>
          </a:xfrm>
          <a:prstGeom prst="rect">
            <a:avLst/>
          </a:prstGeom>
          <a:solidFill>
            <a:schemeClr val="tx1"/>
          </a:solidFill>
          <a:ln w="9525">
            <a:noFill/>
            <a:miter lim="800000"/>
            <a:headEnd/>
            <a:tailEnd/>
          </a:ln>
        </p:spPr>
        <p:txBody>
          <a:bodyPr wrap="none">
            <a:spAutoFit/>
          </a:bodyPr>
          <a:lstStyle/>
          <a:p>
            <a:r>
              <a:rPr lang="en-US" sz="3200">
                <a:solidFill>
                  <a:srgbClr val="00B0F0"/>
                </a:solidFill>
                <a:latin typeface="Franklin Gothic Heavy" pitchFamily="34" charset="0"/>
              </a:rPr>
              <a:t>Outputs</a:t>
            </a:r>
          </a:p>
        </p:txBody>
      </p:sp>
      <p:sp>
        <p:nvSpPr>
          <p:cNvPr id="3080" name="TextBox 2"/>
          <p:cNvSpPr txBox="1">
            <a:spLocks noChangeArrowheads="1"/>
          </p:cNvSpPr>
          <p:nvPr/>
        </p:nvSpPr>
        <p:spPr bwMode="auto">
          <a:xfrm>
            <a:off x="1143000" y="2057400"/>
            <a:ext cx="1670050" cy="461963"/>
          </a:xfrm>
          <a:prstGeom prst="rect">
            <a:avLst/>
          </a:prstGeom>
          <a:noFill/>
          <a:ln w="9525">
            <a:noFill/>
            <a:miter lim="800000"/>
            <a:headEnd/>
            <a:tailEnd/>
          </a:ln>
        </p:spPr>
        <p:txBody>
          <a:bodyPr wrap="none">
            <a:spAutoFit/>
          </a:bodyPr>
          <a:lstStyle/>
          <a:p>
            <a:r>
              <a:rPr lang="en-US" sz="2400" b="1"/>
              <a:t>Education</a:t>
            </a:r>
          </a:p>
        </p:txBody>
      </p:sp>
      <p:sp>
        <p:nvSpPr>
          <p:cNvPr id="3081" name="TextBox 6"/>
          <p:cNvSpPr txBox="1">
            <a:spLocks noChangeArrowheads="1"/>
          </p:cNvSpPr>
          <p:nvPr/>
        </p:nvSpPr>
        <p:spPr bwMode="auto">
          <a:xfrm>
            <a:off x="228600" y="4741863"/>
            <a:ext cx="3194050" cy="461962"/>
          </a:xfrm>
          <a:prstGeom prst="rect">
            <a:avLst/>
          </a:prstGeom>
          <a:noFill/>
          <a:ln w="9525">
            <a:noFill/>
            <a:miter lim="800000"/>
            <a:headEnd/>
            <a:tailEnd/>
          </a:ln>
        </p:spPr>
        <p:txBody>
          <a:bodyPr wrap="none">
            <a:spAutoFit/>
          </a:bodyPr>
          <a:lstStyle/>
          <a:p>
            <a:r>
              <a:rPr lang="en-US" sz="2400" b="1"/>
              <a:t>Local Empowerment</a:t>
            </a:r>
          </a:p>
        </p:txBody>
      </p:sp>
      <p:sp>
        <p:nvSpPr>
          <p:cNvPr id="3082" name="TextBox 7"/>
          <p:cNvSpPr txBox="1">
            <a:spLocks noChangeArrowheads="1"/>
          </p:cNvSpPr>
          <p:nvPr/>
        </p:nvSpPr>
        <p:spPr bwMode="auto">
          <a:xfrm>
            <a:off x="5729288" y="4741863"/>
            <a:ext cx="2995612" cy="461962"/>
          </a:xfrm>
          <a:prstGeom prst="rect">
            <a:avLst/>
          </a:prstGeom>
          <a:noFill/>
          <a:ln w="9525">
            <a:noFill/>
            <a:miter lim="800000"/>
            <a:headEnd/>
            <a:tailEnd/>
          </a:ln>
        </p:spPr>
        <p:txBody>
          <a:bodyPr wrap="none">
            <a:spAutoFit/>
          </a:bodyPr>
          <a:lstStyle/>
          <a:p>
            <a:r>
              <a:rPr lang="en-US" sz="2400" b="1"/>
              <a:t>Data Augmentation</a:t>
            </a:r>
          </a:p>
        </p:txBody>
      </p:sp>
      <p:sp>
        <p:nvSpPr>
          <p:cNvPr id="3083" name="TextBox 8"/>
          <p:cNvSpPr txBox="1">
            <a:spLocks noChangeArrowheads="1"/>
          </p:cNvSpPr>
          <p:nvPr/>
        </p:nvSpPr>
        <p:spPr bwMode="auto">
          <a:xfrm>
            <a:off x="6019800" y="2057400"/>
            <a:ext cx="2165350" cy="461963"/>
          </a:xfrm>
          <a:prstGeom prst="rect">
            <a:avLst/>
          </a:prstGeom>
          <a:noFill/>
          <a:ln w="9525">
            <a:noFill/>
            <a:miter lim="800000"/>
            <a:headEnd/>
            <a:tailEnd/>
          </a:ln>
        </p:spPr>
        <p:txBody>
          <a:bodyPr wrap="none">
            <a:spAutoFit/>
          </a:bodyPr>
          <a:lstStyle/>
          <a:p>
            <a:r>
              <a:rPr lang="en-US" sz="2400" b="1"/>
              <a:t>Collaboration</a:t>
            </a:r>
          </a:p>
        </p:txBody>
      </p:sp>
      <p:sp>
        <p:nvSpPr>
          <p:cNvPr id="3084" name="TextBox 9"/>
          <p:cNvSpPr txBox="1">
            <a:spLocks noChangeArrowheads="1"/>
          </p:cNvSpPr>
          <p:nvPr/>
        </p:nvSpPr>
        <p:spPr bwMode="auto">
          <a:xfrm>
            <a:off x="3376613" y="838200"/>
            <a:ext cx="2352675" cy="461963"/>
          </a:xfrm>
          <a:prstGeom prst="rect">
            <a:avLst/>
          </a:prstGeom>
          <a:noFill/>
          <a:ln w="9525">
            <a:noFill/>
            <a:miter lim="800000"/>
            <a:headEnd/>
            <a:tailEnd/>
          </a:ln>
        </p:spPr>
        <p:txBody>
          <a:bodyPr wrap="none">
            <a:spAutoFit/>
          </a:bodyPr>
          <a:lstStyle/>
          <a:p>
            <a:r>
              <a:rPr lang="en-US" sz="2400" b="1"/>
              <a:t>Policy Support</a:t>
            </a:r>
          </a:p>
        </p:txBody>
      </p:sp>
      <p:cxnSp>
        <p:nvCxnSpPr>
          <p:cNvPr id="3" name="Straight Arrow Connector 2"/>
          <p:cNvCxnSpPr/>
          <p:nvPr/>
        </p:nvCxnSpPr>
        <p:spPr>
          <a:xfrm flipH="1" flipV="1">
            <a:off x="2667000" y="2519363"/>
            <a:ext cx="1030288" cy="617537"/>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408613" y="3754438"/>
            <a:ext cx="992187" cy="1046162"/>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27663" y="2519363"/>
            <a:ext cx="973137" cy="606425"/>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552950" y="1676400"/>
            <a:ext cx="19050" cy="1449388"/>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813050" y="3743325"/>
            <a:ext cx="884238" cy="998538"/>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a:xfrm>
            <a:off x="304800" y="1447800"/>
            <a:ext cx="8534400" cy="4648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304800" y="1066800"/>
            <a:ext cx="8534400" cy="369888"/>
          </a:xfrm>
          <a:prstGeom prst="rect">
            <a:avLst/>
          </a:prstGeom>
          <a:solidFill>
            <a:schemeClr val="tx2">
              <a:lumMod val="75000"/>
            </a:schemeClr>
          </a:solidFill>
        </p:spPr>
        <p:txBody>
          <a:bodyPr>
            <a:spAutoFit/>
          </a:bodyPr>
          <a:lstStyle/>
          <a:p>
            <a:pPr fontAlgn="auto">
              <a:spcBef>
                <a:spcPts val="0"/>
              </a:spcBef>
              <a:spcAft>
                <a:spcPts val="0"/>
              </a:spcAft>
              <a:defRPr/>
            </a:pPr>
            <a:r>
              <a:rPr lang="en-US" b="1" dirty="0">
                <a:solidFill>
                  <a:schemeClr val="bg1"/>
                </a:solidFill>
                <a:latin typeface="+mn-lt"/>
                <a:cs typeface="+mn-cs"/>
              </a:rPr>
              <a:t>Linking Process Decisions &amp; Human Health Outcomes</a:t>
            </a:r>
          </a:p>
        </p:txBody>
      </p:sp>
      <p:sp>
        <p:nvSpPr>
          <p:cNvPr id="36867" name="TextBox 5"/>
          <p:cNvSpPr txBox="1">
            <a:spLocks noChangeArrowheads="1"/>
          </p:cNvSpPr>
          <p:nvPr/>
        </p:nvSpPr>
        <p:spPr bwMode="auto">
          <a:xfrm>
            <a:off x="304800" y="2667000"/>
            <a:ext cx="1371600" cy="1200150"/>
          </a:xfrm>
          <a:prstGeom prst="rect">
            <a:avLst/>
          </a:prstGeom>
          <a:noFill/>
          <a:ln w="9525">
            <a:noFill/>
            <a:miter lim="800000"/>
            <a:headEnd/>
            <a:tailEnd/>
          </a:ln>
        </p:spPr>
        <p:txBody>
          <a:bodyPr>
            <a:spAutoFit/>
          </a:bodyPr>
          <a:lstStyle/>
          <a:p>
            <a:r>
              <a:rPr lang="en-US" b="1" dirty="0">
                <a:latin typeface="Calibri" pitchFamily="34" charset="0"/>
              </a:rPr>
              <a:t>Informed process</a:t>
            </a:r>
          </a:p>
          <a:p>
            <a:r>
              <a:rPr lang="en-US" b="1" dirty="0">
                <a:latin typeface="Calibri" pitchFamily="34" charset="0"/>
              </a:rPr>
              <a:t>Selection &amp; Design</a:t>
            </a:r>
          </a:p>
        </p:txBody>
      </p:sp>
      <p:sp>
        <p:nvSpPr>
          <p:cNvPr id="36868" name="TextBox 6"/>
          <p:cNvSpPr txBox="1">
            <a:spLocks noChangeArrowheads="1"/>
          </p:cNvSpPr>
          <p:nvPr/>
        </p:nvSpPr>
        <p:spPr bwMode="auto">
          <a:xfrm>
            <a:off x="2057400" y="2438400"/>
            <a:ext cx="1676400" cy="1323975"/>
          </a:xfrm>
          <a:prstGeom prst="rect">
            <a:avLst/>
          </a:prstGeom>
          <a:noFill/>
          <a:ln w="9525">
            <a:noFill/>
            <a:miter lim="800000"/>
            <a:headEnd/>
            <a:tailEnd/>
          </a:ln>
        </p:spPr>
        <p:txBody>
          <a:bodyPr>
            <a:spAutoFit/>
          </a:bodyPr>
          <a:lstStyle/>
          <a:p>
            <a:r>
              <a:rPr lang="en-US" sz="1600" b="1" dirty="0">
                <a:latin typeface="Calibri" pitchFamily="34" charset="0"/>
              </a:rPr>
              <a:t>Interventions, activities &amp; resource extraction changes</a:t>
            </a:r>
          </a:p>
        </p:txBody>
      </p:sp>
      <p:sp>
        <p:nvSpPr>
          <p:cNvPr id="36869" name="TextBox 7"/>
          <p:cNvSpPr txBox="1">
            <a:spLocks noChangeArrowheads="1"/>
          </p:cNvSpPr>
          <p:nvPr/>
        </p:nvSpPr>
        <p:spPr bwMode="auto">
          <a:xfrm>
            <a:off x="3505200" y="1905000"/>
            <a:ext cx="1295400" cy="584200"/>
          </a:xfrm>
          <a:prstGeom prst="rect">
            <a:avLst/>
          </a:prstGeom>
          <a:noFill/>
          <a:ln w="9525">
            <a:noFill/>
            <a:miter lim="800000"/>
            <a:headEnd/>
            <a:tailEnd/>
          </a:ln>
        </p:spPr>
        <p:txBody>
          <a:bodyPr>
            <a:spAutoFit/>
          </a:bodyPr>
          <a:lstStyle/>
          <a:p>
            <a:r>
              <a:rPr lang="en-US" sz="1600" b="1" dirty="0">
                <a:latin typeface="Calibri" pitchFamily="34" charset="0"/>
              </a:rPr>
              <a:t>Emissions reductions</a:t>
            </a:r>
          </a:p>
        </p:txBody>
      </p:sp>
      <p:sp>
        <p:nvSpPr>
          <p:cNvPr id="36870" name="TextBox 8"/>
          <p:cNvSpPr txBox="1">
            <a:spLocks noChangeArrowheads="1"/>
          </p:cNvSpPr>
          <p:nvPr/>
        </p:nvSpPr>
        <p:spPr bwMode="auto">
          <a:xfrm>
            <a:off x="3352800" y="3352800"/>
            <a:ext cx="1447800" cy="830997"/>
          </a:xfrm>
          <a:prstGeom prst="rect">
            <a:avLst/>
          </a:prstGeom>
          <a:noFill/>
          <a:ln w="9525">
            <a:noFill/>
            <a:miter lim="800000"/>
            <a:headEnd/>
            <a:tailEnd/>
          </a:ln>
        </p:spPr>
        <p:txBody>
          <a:bodyPr>
            <a:spAutoFit/>
          </a:bodyPr>
          <a:lstStyle/>
          <a:p>
            <a:r>
              <a:rPr lang="en-US" sz="1600" b="1" dirty="0">
                <a:latin typeface="Calibri" pitchFamily="34" charset="0"/>
              </a:rPr>
              <a:t>Employment &amp; wages increase</a:t>
            </a:r>
          </a:p>
        </p:txBody>
      </p:sp>
      <p:sp>
        <p:nvSpPr>
          <p:cNvPr id="36871" name="TextBox 9"/>
          <p:cNvSpPr txBox="1">
            <a:spLocks noChangeArrowheads="1"/>
          </p:cNvSpPr>
          <p:nvPr/>
        </p:nvSpPr>
        <p:spPr bwMode="auto">
          <a:xfrm>
            <a:off x="3657600" y="4495800"/>
            <a:ext cx="1066800" cy="1077913"/>
          </a:xfrm>
          <a:prstGeom prst="rect">
            <a:avLst/>
          </a:prstGeom>
          <a:noFill/>
          <a:ln w="9525">
            <a:noFill/>
            <a:miter lim="800000"/>
            <a:headEnd/>
            <a:tailEnd/>
          </a:ln>
        </p:spPr>
        <p:txBody>
          <a:bodyPr>
            <a:spAutoFit/>
          </a:bodyPr>
          <a:lstStyle/>
          <a:p>
            <a:r>
              <a:rPr lang="en-US" sz="1600" b="1" dirty="0">
                <a:latin typeface="Calibri" pitchFamily="34" charset="0"/>
              </a:rPr>
              <a:t>Taxes &amp; social revenue increase</a:t>
            </a:r>
          </a:p>
        </p:txBody>
      </p:sp>
      <p:sp>
        <p:nvSpPr>
          <p:cNvPr id="36872" name="TextBox 10"/>
          <p:cNvSpPr txBox="1">
            <a:spLocks noChangeArrowheads="1"/>
          </p:cNvSpPr>
          <p:nvPr/>
        </p:nvSpPr>
        <p:spPr bwMode="auto">
          <a:xfrm>
            <a:off x="5105400" y="1828800"/>
            <a:ext cx="1219200" cy="830263"/>
          </a:xfrm>
          <a:prstGeom prst="rect">
            <a:avLst/>
          </a:prstGeom>
          <a:noFill/>
          <a:ln w="9525">
            <a:noFill/>
            <a:miter lim="800000"/>
            <a:headEnd/>
            <a:tailEnd/>
          </a:ln>
        </p:spPr>
        <p:txBody>
          <a:bodyPr>
            <a:spAutoFit/>
          </a:bodyPr>
          <a:lstStyle/>
          <a:p>
            <a:r>
              <a:rPr lang="en-US" sz="1600" b="1" dirty="0">
                <a:latin typeface="Calibri" pitchFamily="34" charset="0"/>
              </a:rPr>
              <a:t>Pollutant exposure reduction</a:t>
            </a:r>
          </a:p>
        </p:txBody>
      </p:sp>
      <p:sp>
        <p:nvSpPr>
          <p:cNvPr id="36873" name="TextBox 11"/>
          <p:cNvSpPr txBox="1">
            <a:spLocks noChangeArrowheads="1"/>
          </p:cNvSpPr>
          <p:nvPr/>
        </p:nvSpPr>
        <p:spPr bwMode="auto">
          <a:xfrm>
            <a:off x="5105400" y="3048000"/>
            <a:ext cx="1371600" cy="1077913"/>
          </a:xfrm>
          <a:prstGeom prst="rect">
            <a:avLst/>
          </a:prstGeom>
          <a:noFill/>
          <a:ln w="9525">
            <a:noFill/>
            <a:miter lim="800000"/>
            <a:headEnd/>
            <a:tailEnd/>
          </a:ln>
        </p:spPr>
        <p:txBody>
          <a:bodyPr>
            <a:spAutoFit/>
          </a:bodyPr>
          <a:lstStyle/>
          <a:p>
            <a:r>
              <a:rPr lang="en-US" sz="1600" b="1" dirty="0">
                <a:latin typeface="Calibri" pitchFamily="34" charset="0"/>
              </a:rPr>
              <a:t>Poverty </a:t>
            </a:r>
          </a:p>
          <a:p>
            <a:r>
              <a:rPr lang="en-US" sz="1600" b="1" dirty="0">
                <a:latin typeface="Calibri" pitchFamily="34" charset="0"/>
              </a:rPr>
              <a:t>Reduction / life quality improvement</a:t>
            </a:r>
          </a:p>
        </p:txBody>
      </p:sp>
      <p:sp>
        <p:nvSpPr>
          <p:cNvPr id="36874" name="TextBox 12"/>
          <p:cNvSpPr txBox="1">
            <a:spLocks noChangeArrowheads="1"/>
          </p:cNvSpPr>
          <p:nvPr/>
        </p:nvSpPr>
        <p:spPr bwMode="auto">
          <a:xfrm>
            <a:off x="5181600" y="4495800"/>
            <a:ext cx="1295400" cy="1077218"/>
          </a:xfrm>
          <a:prstGeom prst="rect">
            <a:avLst/>
          </a:prstGeom>
          <a:noFill/>
          <a:ln w="9525">
            <a:noFill/>
            <a:miter lim="800000"/>
            <a:headEnd/>
            <a:tailEnd/>
          </a:ln>
        </p:spPr>
        <p:txBody>
          <a:bodyPr>
            <a:spAutoFit/>
          </a:bodyPr>
          <a:lstStyle/>
          <a:p>
            <a:r>
              <a:rPr lang="en-US" sz="1600" b="1" dirty="0">
                <a:latin typeface="Calibri" pitchFamily="34" charset="0"/>
              </a:rPr>
              <a:t>Public sector spending </a:t>
            </a:r>
            <a:r>
              <a:rPr lang="en-US" sz="1600" b="1" dirty="0" smtClean="0">
                <a:latin typeface="Calibri" pitchFamily="34" charset="0"/>
              </a:rPr>
              <a:t>increase &amp;</a:t>
            </a:r>
          </a:p>
          <a:p>
            <a:r>
              <a:rPr lang="en-US" sz="1600" b="1" dirty="0" smtClean="0">
                <a:latin typeface="Calibri" pitchFamily="34" charset="0"/>
              </a:rPr>
              <a:t>focus</a:t>
            </a:r>
            <a:endParaRPr lang="en-US" sz="1600" b="1" dirty="0">
              <a:latin typeface="Calibri" pitchFamily="34" charset="0"/>
            </a:endParaRPr>
          </a:p>
        </p:txBody>
      </p:sp>
      <p:sp>
        <p:nvSpPr>
          <p:cNvPr id="36875" name="TextBox 13"/>
          <p:cNvSpPr txBox="1">
            <a:spLocks noChangeArrowheads="1"/>
          </p:cNvSpPr>
          <p:nvPr/>
        </p:nvSpPr>
        <p:spPr bwMode="auto">
          <a:xfrm>
            <a:off x="6477000" y="3505200"/>
            <a:ext cx="1676400" cy="830263"/>
          </a:xfrm>
          <a:prstGeom prst="rect">
            <a:avLst/>
          </a:prstGeom>
          <a:noFill/>
          <a:ln w="9525">
            <a:noFill/>
            <a:miter lim="800000"/>
            <a:headEnd/>
            <a:tailEnd/>
          </a:ln>
        </p:spPr>
        <p:txBody>
          <a:bodyPr>
            <a:spAutoFit/>
          </a:bodyPr>
          <a:lstStyle/>
          <a:p>
            <a:pPr algn="ctr"/>
            <a:r>
              <a:rPr lang="en-US" sz="1600" b="1" dirty="0">
                <a:latin typeface="Calibri" pitchFamily="34" charset="0"/>
              </a:rPr>
              <a:t>Health status of individuals improves</a:t>
            </a:r>
          </a:p>
        </p:txBody>
      </p:sp>
      <p:sp>
        <p:nvSpPr>
          <p:cNvPr id="36876" name="TextBox 14"/>
          <p:cNvSpPr txBox="1">
            <a:spLocks noChangeArrowheads="1"/>
          </p:cNvSpPr>
          <p:nvPr/>
        </p:nvSpPr>
        <p:spPr bwMode="auto">
          <a:xfrm>
            <a:off x="7162800" y="1447800"/>
            <a:ext cx="1752600" cy="830263"/>
          </a:xfrm>
          <a:prstGeom prst="rect">
            <a:avLst/>
          </a:prstGeom>
          <a:noFill/>
          <a:ln w="9525">
            <a:noFill/>
            <a:miter lim="800000"/>
            <a:headEnd/>
            <a:tailEnd/>
          </a:ln>
        </p:spPr>
        <p:txBody>
          <a:bodyPr>
            <a:spAutoFit/>
          </a:bodyPr>
          <a:lstStyle/>
          <a:p>
            <a:r>
              <a:rPr lang="en-US" sz="1600" b="1">
                <a:latin typeface="Calibri" pitchFamily="34" charset="0"/>
              </a:rPr>
              <a:t>Improved life expectancy (mortality)</a:t>
            </a:r>
          </a:p>
        </p:txBody>
      </p:sp>
      <p:sp>
        <p:nvSpPr>
          <p:cNvPr id="36877" name="TextBox 15"/>
          <p:cNvSpPr txBox="1">
            <a:spLocks noChangeArrowheads="1"/>
          </p:cNvSpPr>
          <p:nvPr/>
        </p:nvSpPr>
        <p:spPr bwMode="auto">
          <a:xfrm>
            <a:off x="7086600" y="5181600"/>
            <a:ext cx="1981200" cy="830263"/>
          </a:xfrm>
          <a:prstGeom prst="rect">
            <a:avLst/>
          </a:prstGeom>
          <a:noFill/>
          <a:ln w="9525">
            <a:noFill/>
            <a:miter lim="800000"/>
            <a:headEnd/>
            <a:tailEnd/>
          </a:ln>
        </p:spPr>
        <p:txBody>
          <a:bodyPr>
            <a:spAutoFit/>
          </a:bodyPr>
          <a:lstStyle/>
          <a:p>
            <a:r>
              <a:rPr lang="en-US" sz="1600" b="1">
                <a:latin typeface="Calibri" pitchFamily="34" charset="0"/>
              </a:rPr>
              <a:t>Reduced rate of health impairment (morbidity)</a:t>
            </a:r>
          </a:p>
        </p:txBody>
      </p:sp>
      <p:cxnSp>
        <p:nvCxnSpPr>
          <p:cNvPr id="18" name="Straight Arrow Connector 17"/>
          <p:cNvCxnSpPr/>
          <p:nvPr/>
        </p:nvCxnSpPr>
        <p:spPr>
          <a:xfrm>
            <a:off x="1447800" y="3276600"/>
            <a:ext cx="685800" cy="158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hape 21"/>
          <p:cNvCxnSpPr>
            <a:stCxn id="36868" idx="0"/>
            <a:endCxn id="36869" idx="1"/>
          </p:cNvCxnSpPr>
          <p:nvPr/>
        </p:nvCxnSpPr>
        <p:spPr>
          <a:xfrm rot="5400000" flipH="1" flipV="1">
            <a:off x="3079750" y="2012950"/>
            <a:ext cx="241300" cy="609600"/>
          </a:xfrm>
          <a:prstGeom prst="curvedConnector2">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hape 23"/>
          <p:cNvCxnSpPr/>
          <p:nvPr/>
        </p:nvCxnSpPr>
        <p:spPr>
          <a:xfrm>
            <a:off x="6096000" y="2362200"/>
            <a:ext cx="1066800" cy="1214438"/>
          </a:xfrm>
          <a:prstGeom prst="curvedConnector2">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hape 25"/>
          <p:cNvCxnSpPr>
            <a:endCxn id="36871" idx="1"/>
          </p:cNvCxnSpPr>
          <p:nvPr/>
        </p:nvCxnSpPr>
        <p:spPr>
          <a:xfrm rot="16200000" flipH="1">
            <a:off x="2512218" y="3888582"/>
            <a:ext cx="1300163" cy="990600"/>
          </a:xfrm>
          <a:prstGeom prst="curved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724400" y="3657600"/>
            <a:ext cx="381000" cy="3175"/>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724400" y="2362200"/>
            <a:ext cx="381000" cy="3175"/>
          </a:xfrm>
          <a:prstGeom prst="straightConnector1">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724400" y="5105400"/>
            <a:ext cx="381000" cy="3175"/>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hape 34"/>
          <p:cNvCxnSpPr>
            <a:endCxn id="36870" idx="1"/>
          </p:cNvCxnSpPr>
          <p:nvPr/>
        </p:nvCxnSpPr>
        <p:spPr>
          <a:xfrm>
            <a:off x="2895600" y="3505200"/>
            <a:ext cx="457200" cy="263099"/>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7" name="Shape 46"/>
          <p:cNvCxnSpPr/>
          <p:nvPr/>
        </p:nvCxnSpPr>
        <p:spPr>
          <a:xfrm>
            <a:off x="6172200" y="3657600"/>
            <a:ext cx="533400" cy="228600"/>
          </a:xfrm>
          <a:prstGeom prst="curvedConnector3">
            <a:avLst>
              <a:gd name="adj1" fmla="val -480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9" name="Shape 58"/>
          <p:cNvCxnSpPr>
            <a:endCxn id="36875" idx="2"/>
          </p:cNvCxnSpPr>
          <p:nvPr/>
        </p:nvCxnSpPr>
        <p:spPr>
          <a:xfrm flipV="1">
            <a:off x="6019800" y="4335463"/>
            <a:ext cx="1295400" cy="769937"/>
          </a:xfrm>
          <a:prstGeom prst="curved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2" name="Shape 71"/>
          <p:cNvCxnSpPr>
            <a:endCxn id="36877" idx="0"/>
          </p:cNvCxnSpPr>
          <p:nvPr/>
        </p:nvCxnSpPr>
        <p:spPr>
          <a:xfrm rot="5400000">
            <a:off x="7392988" y="4495800"/>
            <a:ext cx="1370012" cy="1588"/>
          </a:xfrm>
          <a:prstGeom prst="curvedConnector3">
            <a:avLst>
              <a:gd name="adj1" fmla="val 50000"/>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Shape 80"/>
          <p:cNvCxnSpPr>
            <a:stCxn id="36875" idx="0"/>
            <a:endCxn id="36876" idx="2"/>
          </p:cNvCxnSpPr>
          <p:nvPr/>
        </p:nvCxnSpPr>
        <p:spPr>
          <a:xfrm rot="5400000" flipH="1" flipV="1">
            <a:off x="7063581" y="2529682"/>
            <a:ext cx="1227137" cy="723900"/>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8" name="Shape 80"/>
          <p:cNvCxnSpPr/>
          <p:nvPr/>
        </p:nvCxnSpPr>
        <p:spPr>
          <a:xfrm rot="5400000" flipH="1" flipV="1">
            <a:off x="7277100" y="2552700"/>
            <a:ext cx="1447800" cy="609600"/>
          </a:xfrm>
          <a:prstGeom prst="curvedConnector3">
            <a:avLst>
              <a:gd name="adj1" fmla="val 30328"/>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4" name="Curved Connector 103"/>
          <p:cNvCxnSpPr/>
          <p:nvPr/>
        </p:nvCxnSpPr>
        <p:spPr>
          <a:xfrm rot="5400000" flipH="1">
            <a:off x="4757737" y="1490663"/>
            <a:ext cx="466725" cy="4953000"/>
          </a:xfrm>
          <a:prstGeom prst="curvedConnector4">
            <a:avLst>
              <a:gd name="adj1" fmla="val -364199"/>
              <a:gd name="adj2" fmla="val 127617"/>
            </a:avLst>
          </a:prstGeom>
          <a:ln w="34925">
            <a:solidFill>
              <a:srgbClr val="0066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2400" y="6096000"/>
            <a:ext cx="8839200" cy="646331"/>
          </a:xfrm>
          <a:prstGeom prst="rect">
            <a:avLst/>
          </a:prstGeom>
          <a:noFill/>
        </p:spPr>
        <p:txBody>
          <a:bodyPr wrap="square" rtlCol="0">
            <a:spAutoFit/>
          </a:bodyPr>
          <a:lstStyle/>
          <a:p>
            <a:r>
              <a:rPr lang="en-US" b="1" dirty="0" smtClean="0">
                <a:solidFill>
                  <a:schemeClr val="accent5">
                    <a:lumMod val="50000"/>
                  </a:schemeClr>
                </a:solidFill>
                <a:latin typeface="David" pitchFamily="34" charset="-79"/>
                <a:cs typeface="David" pitchFamily="34" charset="-79"/>
              </a:rPr>
              <a:t>SeaTrust Institute						Durban, South Africa                                                                                                                    November 30, 2011						  UNFCCC/ COP17 </a:t>
            </a:r>
            <a:endParaRPr lang="en-US" b="1" dirty="0">
              <a:solidFill>
                <a:schemeClr val="accent5">
                  <a:lumMod val="50000"/>
                </a:schemeClr>
              </a:solidFill>
              <a:latin typeface="David" pitchFamily="34" charset="-79"/>
              <a:cs typeface="David" pitchFamily="34" charset="-79"/>
            </a:endParaRPr>
          </a:p>
        </p:txBody>
      </p:sp>
      <p:grpSp>
        <p:nvGrpSpPr>
          <p:cNvPr id="30" name="Group 29"/>
          <p:cNvGrpSpPr/>
          <p:nvPr/>
        </p:nvGrpSpPr>
        <p:grpSpPr>
          <a:xfrm>
            <a:off x="5334000" y="228600"/>
            <a:ext cx="3352800" cy="838200"/>
            <a:chOff x="1981200" y="3657600"/>
            <a:chExt cx="5422392" cy="1621155"/>
          </a:xfrm>
        </p:grpSpPr>
        <p:pic>
          <p:nvPicPr>
            <p:cNvPr id="32" name="Picture 2"/>
            <p:cNvPicPr>
              <a:picLocks noChangeAspect="1" noChangeArrowheads="1"/>
            </p:cNvPicPr>
            <p:nvPr/>
          </p:nvPicPr>
          <p:blipFill>
            <a:blip r:embed="rId3" cstate="print"/>
            <a:srcRect/>
            <a:stretch>
              <a:fillRect/>
            </a:stretch>
          </p:blipFill>
          <p:spPr bwMode="auto">
            <a:xfrm>
              <a:off x="1981200" y="3657600"/>
              <a:ext cx="1662723" cy="1621155"/>
            </a:xfrm>
            <a:prstGeom prst="rect">
              <a:avLst/>
            </a:prstGeom>
            <a:noFill/>
            <a:ln w="9525">
              <a:noFill/>
              <a:miter lim="800000"/>
              <a:headEnd/>
              <a:tailEnd/>
            </a:ln>
          </p:spPr>
        </p:pic>
        <p:pic>
          <p:nvPicPr>
            <p:cNvPr id="36" name="Picture 35" descr="SeaTrustLogo.jpg"/>
            <p:cNvPicPr>
              <a:picLocks noChangeAspect="1"/>
            </p:cNvPicPr>
            <p:nvPr/>
          </p:nvPicPr>
          <p:blipFill>
            <a:blip r:embed="rId4" cstate="print"/>
            <a:stretch>
              <a:fillRect/>
            </a:stretch>
          </p:blipFill>
          <p:spPr>
            <a:xfrm>
              <a:off x="4191000" y="3810000"/>
              <a:ext cx="3212592" cy="1360478"/>
            </a:xfrm>
            <a:prstGeom prst="rect">
              <a:avLst/>
            </a:prstGeom>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096000"/>
            <a:ext cx="8839200" cy="646331"/>
          </a:xfrm>
          <a:prstGeom prst="rect">
            <a:avLst/>
          </a:prstGeom>
          <a:noFill/>
        </p:spPr>
        <p:txBody>
          <a:bodyPr wrap="square" rtlCol="0">
            <a:spAutoFit/>
          </a:bodyPr>
          <a:lstStyle/>
          <a:p>
            <a:r>
              <a:rPr lang="en-US" b="1" dirty="0" smtClean="0">
                <a:solidFill>
                  <a:schemeClr val="accent5">
                    <a:lumMod val="50000"/>
                  </a:schemeClr>
                </a:solidFill>
                <a:latin typeface="David" pitchFamily="34" charset="-79"/>
                <a:cs typeface="David" pitchFamily="34" charset="-79"/>
              </a:rPr>
              <a:t>SeaTrust Institute						Durban, South Africa                                                                                                                    November 30, 2011						  UNFCCC/ COP17 </a:t>
            </a:r>
            <a:endParaRPr lang="en-US" b="1" dirty="0">
              <a:solidFill>
                <a:schemeClr val="accent5">
                  <a:lumMod val="50000"/>
                </a:schemeClr>
              </a:solidFill>
              <a:latin typeface="David" pitchFamily="34" charset="-79"/>
              <a:cs typeface="David" pitchFamily="34" charset="-79"/>
            </a:endParaRPr>
          </a:p>
        </p:txBody>
      </p:sp>
      <p:pic>
        <p:nvPicPr>
          <p:cNvPr id="11" name="NAPwavshort.wmv">
            <a:hlinkClick r:id="" action="ppaction://media"/>
          </p:cNvPr>
          <p:cNvPicPr>
            <a:picLocks noRot="1" noChangeAspect="1"/>
          </p:cNvPicPr>
          <p:nvPr>
            <a:videoFile r:link="rId1"/>
          </p:nvPr>
        </p:nvPicPr>
        <p:blipFill>
          <a:blip r:embed="rId3" cstate="print"/>
          <a:stretch>
            <a:fillRect/>
          </a:stretch>
        </p:blipFill>
        <p:spPr>
          <a:xfrm>
            <a:off x="279042" y="915353"/>
            <a:ext cx="8712558" cy="3866197"/>
          </a:xfrm>
          <a:prstGeom prst="rect">
            <a:avLst/>
          </a:prstGeom>
        </p:spPr>
      </p:pic>
      <p:pic>
        <p:nvPicPr>
          <p:cNvPr id="12" name="Picture 11" descr="Title_NAPwavshort.png"/>
          <p:cNvPicPr>
            <a:picLocks noChangeAspect="1"/>
          </p:cNvPicPr>
          <p:nvPr/>
        </p:nvPicPr>
        <p:blipFill>
          <a:blip r:embed="rId4" cstate="print"/>
          <a:stretch>
            <a:fillRect/>
          </a:stretch>
        </p:blipFill>
        <p:spPr>
          <a:xfrm>
            <a:off x="166419" y="838200"/>
            <a:ext cx="8977581" cy="40721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3000"/>
                                  </p:stCondLst>
                                  <p:childTnLst>
                                    <p:animEffect transition="out" filter="fade">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par>
                          <p:cTn id="8" fill="hold">
                            <p:stCondLst>
                              <p:cond delay="5000"/>
                            </p:stCondLst>
                            <p:childTnLst>
                              <p:par>
                                <p:cTn id="9" presetID="1" presetClass="mediacall" presetSubtype="0" fill="hold" nodeType="afterEffect">
                                  <p:stCondLst>
                                    <p:cond delay="0"/>
                                  </p:stCondLst>
                                  <p:childTnLst>
                                    <p:cmd type="call" cmd="playFrom(0.0)">
                                      <p:cBhvr>
                                        <p:cTn id="10" dur="3273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11"/>
                </p:tgtEl>
              </p:cMediaNode>
            </p:video>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209800"/>
            <a:ext cx="6019800" cy="1446550"/>
          </a:xfrm>
          <a:prstGeom prst="rect">
            <a:avLst/>
          </a:prstGeom>
          <a:noFill/>
        </p:spPr>
        <p:txBody>
          <a:bodyPr wrap="square" rtlCol="0">
            <a:spAutoFit/>
          </a:bodyPr>
          <a:lstStyle/>
          <a:p>
            <a:pPr algn="ctr"/>
            <a:r>
              <a:rPr lang="en-US" sz="4400" b="1" i="1" dirty="0" smtClean="0">
                <a:solidFill>
                  <a:schemeClr val="accent2">
                    <a:lumMod val="50000"/>
                  </a:schemeClr>
                </a:solidFill>
                <a:latin typeface="Tekton Pro" pitchFamily="34" charset="0"/>
              </a:rPr>
              <a:t>From Local to Global  -- and Back Again</a:t>
            </a:r>
            <a:endParaRPr lang="en-US" sz="4400" b="1" i="1" dirty="0">
              <a:solidFill>
                <a:schemeClr val="accent2">
                  <a:lumMod val="50000"/>
                </a:schemeClr>
              </a:solidFill>
              <a:latin typeface="Tekton Pro" pitchFamily="34" charset="0"/>
            </a:endParaRPr>
          </a:p>
        </p:txBody>
      </p:sp>
      <p:pic>
        <p:nvPicPr>
          <p:cNvPr id="2" name="Picture 1" descr="SeaTrustLogo.jpg"/>
          <p:cNvPicPr>
            <a:picLocks noChangeAspect="1"/>
          </p:cNvPicPr>
          <p:nvPr/>
        </p:nvPicPr>
        <p:blipFill>
          <a:blip r:embed="rId2" cstate="print"/>
          <a:stretch>
            <a:fillRect/>
          </a:stretch>
        </p:blipFill>
        <p:spPr>
          <a:xfrm>
            <a:off x="228600" y="133702"/>
            <a:ext cx="2743200" cy="1161698"/>
          </a:xfrm>
          <a:prstGeom prst="rect">
            <a:avLst/>
          </a:prstGeom>
        </p:spPr>
      </p:pic>
      <p:cxnSp>
        <p:nvCxnSpPr>
          <p:cNvPr id="8" name="Straight Connector 7"/>
          <p:cNvCxnSpPr/>
          <p:nvPr/>
        </p:nvCxnSpPr>
        <p:spPr>
          <a:xfrm>
            <a:off x="381000" y="5867400"/>
            <a:ext cx="8153400" cy="0"/>
          </a:xfrm>
          <a:prstGeom prst="line">
            <a:avLst/>
          </a:prstGeom>
          <a:ln w="539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2400" y="6096000"/>
            <a:ext cx="8839200" cy="646331"/>
          </a:xfrm>
          <a:prstGeom prst="rect">
            <a:avLst/>
          </a:prstGeom>
          <a:noFill/>
        </p:spPr>
        <p:txBody>
          <a:bodyPr wrap="square" rtlCol="0">
            <a:spAutoFit/>
          </a:bodyPr>
          <a:lstStyle/>
          <a:p>
            <a:r>
              <a:rPr lang="en-US" b="1" dirty="0" smtClean="0">
                <a:solidFill>
                  <a:schemeClr val="accent5">
                    <a:lumMod val="50000"/>
                  </a:schemeClr>
                </a:solidFill>
                <a:latin typeface="David" pitchFamily="34" charset="-79"/>
                <a:cs typeface="David" pitchFamily="34" charset="-79"/>
              </a:rPr>
              <a:t>SeaTrust Institute						Durban, South Africa                                                                                                                    November 30, 2011						  UNFCCC/ COP17 </a:t>
            </a:r>
            <a:endParaRPr lang="en-US" b="1" dirty="0">
              <a:solidFill>
                <a:schemeClr val="accent5">
                  <a:lumMod val="50000"/>
                </a:schemeClr>
              </a:solidFill>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uth Africa do not sit on fence.jpg"/>
          <p:cNvPicPr>
            <a:picLocks noChangeAspect="1"/>
          </p:cNvPicPr>
          <p:nvPr/>
        </p:nvPicPr>
        <p:blipFill>
          <a:blip r:embed="rId2" cstate="print"/>
          <a:stretch>
            <a:fillRect/>
          </a:stretch>
        </p:blipFill>
        <p:spPr>
          <a:xfrm>
            <a:off x="276225" y="909637"/>
            <a:ext cx="8591550" cy="5038725"/>
          </a:xfrm>
          <a:prstGeom prst="rect">
            <a:avLst/>
          </a:prstGeom>
        </p:spPr>
      </p:pic>
      <p:sp>
        <p:nvSpPr>
          <p:cNvPr id="3" name="TextBox 2"/>
          <p:cNvSpPr txBox="1"/>
          <p:nvPr/>
        </p:nvSpPr>
        <p:spPr>
          <a:xfrm>
            <a:off x="152400" y="6096000"/>
            <a:ext cx="8839200" cy="646331"/>
          </a:xfrm>
          <a:prstGeom prst="rect">
            <a:avLst/>
          </a:prstGeom>
          <a:noFill/>
        </p:spPr>
        <p:txBody>
          <a:bodyPr wrap="square" rtlCol="0">
            <a:spAutoFit/>
          </a:bodyPr>
          <a:lstStyle/>
          <a:p>
            <a:r>
              <a:rPr lang="en-US" b="1" dirty="0" smtClean="0">
                <a:solidFill>
                  <a:schemeClr val="accent5">
                    <a:lumMod val="50000"/>
                  </a:schemeClr>
                </a:solidFill>
                <a:latin typeface="David" pitchFamily="34" charset="-79"/>
                <a:cs typeface="David" pitchFamily="34" charset="-79"/>
              </a:rPr>
              <a:t>SeaTrust Institute						Durban, South Africa                                                                                                                    November 30, 2011						  UNFCCC/ COP17 </a:t>
            </a:r>
            <a:endParaRPr lang="en-US" b="1" dirty="0">
              <a:solidFill>
                <a:schemeClr val="accent5">
                  <a:lumMod val="50000"/>
                </a:schemeClr>
              </a:solidFill>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077200" cy="830997"/>
          </a:xfrm>
          <a:prstGeom prst="rect">
            <a:avLst/>
          </a:prstGeom>
          <a:noFill/>
        </p:spPr>
        <p:txBody>
          <a:bodyPr wrap="square" rtlCol="0">
            <a:spAutoFit/>
          </a:bodyPr>
          <a:lstStyle/>
          <a:p>
            <a:pPr algn="ctr"/>
            <a:r>
              <a:rPr lang="en-US" sz="2400" b="1" dirty="0" smtClean="0">
                <a:solidFill>
                  <a:srgbClr val="113537"/>
                </a:solidFill>
              </a:rPr>
              <a:t>Global Recognition of the Necessity for Local Empowerment, Knowledge Building, and Policy Engagement</a:t>
            </a:r>
            <a:endParaRPr lang="en-US" sz="2400" b="1" dirty="0">
              <a:solidFill>
                <a:srgbClr val="113537"/>
              </a:solidFill>
            </a:endParaRPr>
          </a:p>
        </p:txBody>
      </p:sp>
      <p:graphicFrame>
        <p:nvGraphicFramePr>
          <p:cNvPr id="6" name="Diagram 5"/>
          <p:cNvGraphicFramePr/>
          <p:nvPr/>
        </p:nvGraphicFramePr>
        <p:xfrm>
          <a:off x="381000" y="685800"/>
          <a:ext cx="8458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315200" y="3962400"/>
            <a:ext cx="1219200" cy="381000"/>
          </a:xfrm>
          <a:prstGeom prst="rect">
            <a:avLst/>
          </a:prstGeom>
          <a:noFill/>
        </p:spPr>
        <p:txBody>
          <a:bodyPr wrap="square" rtlCol="0">
            <a:spAutoFit/>
          </a:bodyPr>
          <a:lstStyle/>
          <a:p>
            <a:r>
              <a:rPr lang="en-US" b="1" dirty="0" smtClean="0">
                <a:solidFill>
                  <a:schemeClr val="accent5">
                    <a:lumMod val="50000"/>
                  </a:schemeClr>
                </a:solidFill>
              </a:rPr>
              <a:t>Examples</a:t>
            </a:r>
            <a:endParaRPr lang="en-US" b="1" dirty="0">
              <a:solidFill>
                <a:schemeClr val="accent5">
                  <a:lumMod val="50000"/>
                </a:schemeClr>
              </a:solidFill>
            </a:endParaRPr>
          </a:p>
        </p:txBody>
      </p:sp>
      <p:sp>
        <p:nvSpPr>
          <p:cNvPr id="8" name="TextBox 7"/>
          <p:cNvSpPr txBox="1"/>
          <p:nvPr/>
        </p:nvSpPr>
        <p:spPr>
          <a:xfrm>
            <a:off x="304800" y="6211669"/>
            <a:ext cx="8839200" cy="646331"/>
          </a:xfrm>
          <a:prstGeom prst="rect">
            <a:avLst/>
          </a:prstGeom>
          <a:noFill/>
        </p:spPr>
        <p:txBody>
          <a:bodyPr wrap="square" rtlCol="0">
            <a:spAutoFit/>
          </a:bodyPr>
          <a:lstStyle/>
          <a:p>
            <a:r>
              <a:rPr lang="en-US" b="1" dirty="0" smtClean="0">
                <a:solidFill>
                  <a:schemeClr val="accent5">
                    <a:lumMod val="50000"/>
                  </a:schemeClr>
                </a:solidFill>
                <a:latin typeface="David" pitchFamily="34" charset="-79"/>
                <a:cs typeface="David" pitchFamily="34" charset="-79"/>
              </a:rPr>
              <a:t>SeaTrust Institute						Durban, South Africa                                                                                                                    November 30, 2011						  UNFCCC/ COP17 </a:t>
            </a:r>
            <a:endParaRPr lang="en-US" b="1" dirty="0">
              <a:solidFill>
                <a:schemeClr val="accent5">
                  <a:lumMod val="50000"/>
                </a:schemeClr>
              </a:solidFill>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5" descr="j0438615"/>
          <p:cNvSpPr>
            <a:spLocks/>
          </p:cNvSpPr>
          <p:nvPr/>
        </p:nvSpPr>
        <p:spPr bwMode="auto">
          <a:xfrm>
            <a:off x="304800" y="-381000"/>
            <a:ext cx="4235450" cy="3686175"/>
          </a:xfrm>
          <a:custGeom>
            <a:avLst/>
            <a:gdLst>
              <a:gd name="T0" fmla="*/ 0 w 709"/>
              <a:gd name="T1" fmla="*/ 433 h 800"/>
              <a:gd name="T2" fmla="*/ 709 w 709"/>
              <a:gd name="T3" fmla="*/ 800 h 800"/>
              <a:gd name="T4" fmla="*/ 709 w 709"/>
              <a:gd name="T5" fmla="*/ 0 h 800"/>
              <a:gd name="T6" fmla="*/ 0 w 709"/>
              <a:gd name="T7" fmla="*/ 433 h 800"/>
              <a:gd name="T8" fmla="*/ 0 60000 65536"/>
              <a:gd name="T9" fmla="*/ 0 60000 65536"/>
              <a:gd name="T10" fmla="*/ 0 60000 65536"/>
              <a:gd name="T11" fmla="*/ 0 60000 65536"/>
              <a:gd name="T12" fmla="*/ 0 w 709"/>
              <a:gd name="T13" fmla="*/ 0 h 800"/>
              <a:gd name="T14" fmla="*/ 709 w 709"/>
              <a:gd name="T15" fmla="*/ 800 h 800"/>
            </a:gdLst>
            <a:ahLst/>
            <a:cxnLst>
              <a:cxn ang="T8">
                <a:pos x="T0" y="T1"/>
              </a:cxn>
              <a:cxn ang="T9">
                <a:pos x="T2" y="T3"/>
              </a:cxn>
              <a:cxn ang="T10">
                <a:pos x="T4" y="T5"/>
              </a:cxn>
              <a:cxn ang="T11">
                <a:pos x="T6" y="T7"/>
              </a:cxn>
            </a:cxnLst>
            <a:rect l="T12" t="T13" r="T14" b="T15"/>
            <a:pathLst>
              <a:path w="709" h="800">
                <a:moveTo>
                  <a:pt x="0" y="433"/>
                </a:moveTo>
                <a:cubicBezTo>
                  <a:pt x="709" y="800"/>
                  <a:pt x="709" y="800"/>
                  <a:pt x="709" y="800"/>
                </a:cubicBezTo>
                <a:cubicBezTo>
                  <a:pt x="709" y="0"/>
                  <a:pt x="709" y="0"/>
                  <a:pt x="709" y="0"/>
                </a:cubicBezTo>
                <a:cubicBezTo>
                  <a:pt x="403" y="6"/>
                  <a:pt x="137" y="179"/>
                  <a:pt x="0" y="433"/>
                </a:cubicBezTo>
                <a:close/>
              </a:path>
            </a:pathLst>
          </a:custGeom>
          <a:blipFill>
            <a:blip r:embed="rId4" cstate="print"/>
            <a:stretch>
              <a:fillRect/>
            </a:stretch>
          </a:blipFill>
          <a:ln w="9525">
            <a:noFill/>
            <a:round/>
            <a:headEnd/>
            <a:tailEnd/>
          </a:ln>
        </p:spPr>
        <p:txBody>
          <a:bodyPr/>
          <a:lstStyle/>
          <a:p>
            <a:pPr algn="r" fontAlgn="auto">
              <a:spcBef>
                <a:spcPts val="0"/>
              </a:spcBef>
              <a:spcAft>
                <a:spcPts val="0"/>
              </a:spcAft>
              <a:defRPr/>
            </a:pPr>
            <a:r>
              <a:rPr lang="en-US" dirty="0">
                <a:latin typeface="+mn-lt"/>
                <a:cs typeface="+mn-cs"/>
              </a:rPr>
              <a:t>			</a:t>
            </a:r>
          </a:p>
          <a:p>
            <a:pPr algn="r" fontAlgn="auto">
              <a:spcBef>
                <a:spcPts val="0"/>
              </a:spcBef>
              <a:spcAft>
                <a:spcPts val="0"/>
              </a:spcAft>
              <a:defRPr/>
            </a:pPr>
            <a:endParaRPr lang="en-US" dirty="0">
              <a:solidFill>
                <a:schemeClr val="bg1"/>
              </a:solidFill>
              <a:latin typeface="+mn-lt"/>
              <a:cs typeface="+mn-cs"/>
            </a:endParaRPr>
          </a:p>
          <a:p>
            <a:pPr algn="r" fontAlgn="auto">
              <a:spcBef>
                <a:spcPts val="0"/>
              </a:spcBef>
              <a:spcAft>
                <a:spcPts val="0"/>
              </a:spcAft>
              <a:defRPr/>
            </a:pPr>
            <a:endParaRPr lang="en-US" sz="2800" b="1" dirty="0" smtClean="0">
              <a:solidFill>
                <a:schemeClr val="bg1"/>
              </a:solidFill>
              <a:latin typeface="+mn-lt"/>
              <a:cs typeface="+mn-cs"/>
            </a:endParaRPr>
          </a:p>
        </p:txBody>
      </p:sp>
      <p:sp>
        <p:nvSpPr>
          <p:cNvPr id="14339" name="Freeform 6" descr="j0439550"/>
          <p:cNvSpPr>
            <a:spLocks/>
          </p:cNvSpPr>
          <p:nvPr/>
        </p:nvSpPr>
        <p:spPr bwMode="auto">
          <a:xfrm>
            <a:off x="-228600" y="1676400"/>
            <a:ext cx="4724400" cy="3733800"/>
          </a:xfrm>
          <a:custGeom>
            <a:avLst/>
            <a:gdLst>
              <a:gd name="T0" fmla="*/ 0 w 794"/>
              <a:gd name="T1" fmla="*/ 363 h 781"/>
              <a:gd name="T2" fmla="*/ 114 w 794"/>
              <a:gd name="T3" fmla="*/ 781 h 781"/>
              <a:gd name="T4" fmla="*/ 794 w 794"/>
              <a:gd name="T5" fmla="*/ 367 h 781"/>
              <a:gd name="T6" fmla="*/ 85 w 794"/>
              <a:gd name="T7" fmla="*/ 0 h 781"/>
              <a:gd name="T8" fmla="*/ 0 w 794"/>
              <a:gd name="T9" fmla="*/ 363 h 781"/>
              <a:gd name="T10" fmla="*/ 0 60000 65536"/>
              <a:gd name="T11" fmla="*/ 0 60000 65536"/>
              <a:gd name="T12" fmla="*/ 0 60000 65536"/>
              <a:gd name="T13" fmla="*/ 0 60000 65536"/>
              <a:gd name="T14" fmla="*/ 0 60000 65536"/>
              <a:gd name="T15" fmla="*/ 0 w 794"/>
              <a:gd name="T16" fmla="*/ 0 h 781"/>
              <a:gd name="T17" fmla="*/ 794 w 794"/>
              <a:gd name="T18" fmla="*/ 781 h 781"/>
            </a:gdLst>
            <a:ahLst/>
            <a:cxnLst>
              <a:cxn ang="T10">
                <a:pos x="T0" y="T1"/>
              </a:cxn>
              <a:cxn ang="T11">
                <a:pos x="T2" y="T3"/>
              </a:cxn>
              <a:cxn ang="T12">
                <a:pos x="T4" y="T5"/>
              </a:cxn>
              <a:cxn ang="T13">
                <a:pos x="T6" y="T7"/>
              </a:cxn>
              <a:cxn ang="T14">
                <a:pos x="T8" y="T9"/>
              </a:cxn>
            </a:cxnLst>
            <a:rect l="T15" t="T16" r="T17" b="T18"/>
            <a:pathLst>
              <a:path w="794" h="781">
                <a:moveTo>
                  <a:pt x="0" y="363"/>
                </a:moveTo>
                <a:cubicBezTo>
                  <a:pt x="0" y="515"/>
                  <a:pt x="42" y="658"/>
                  <a:pt x="114" y="781"/>
                </a:cubicBezTo>
                <a:cubicBezTo>
                  <a:pt x="794" y="367"/>
                  <a:pt x="794" y="367"/>
                  <a:pt x="794" y="367"/>
                </a:cubicBezTo>
                <a:cubicBezTo>
                  <a:pt x="85" y="0"/>
                  <a:pt x="85" y="0"/>
                  <a:pt x="85" y="0"/>
                </a:cubicBezTo>
                <a:cubicBezTo>
                  <a:pt x="31" y="109"/>
                  <a:pt x="0" y="232"/>
                  <a:pt x="0" y="363"/>
                </a:cubicBezTo>
                <a:close/>
              </a:path>
            </a:pathLst>
          </a:custGeom>
          <a:blipFill>
            <a:blip r:embed="rId5" cstate="print"/>
            <a:stretch>
              <a:fillRect/>
            </a:stretch>
          </a:blipFill>
          <a:ln w="9525">
            <a:noFill/>
            <a:round/>
            <a:headEnd/>
            <a:tailEnd/>
          </a:ln>
        </p:spPr>
        <p:txBody>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smtClean="0">
              <a:latin typeface="+mn-lt"/>
              <a:cs typeface="+mn-cs"/>
            </a:endParaRPr>
          </a:p>
          <a:p>
            <a:pPr fontAlgn="auto">
              <a:spcBef>
                <a:spcPts val="0"/>
              </a:spcBef>
              <a:spcAft>
                <a:spcPts val="0"/>
              </a:spcAft>
              <a:defRPr/>
            </a:pPr>
            <a:endParaRPr lang="en-US" sz="1600" b="1" dirty="0">
              <a:solidFill>
                <a:srgbClr val="FFFF00"/>
              </a:solidFill>
              <a:latin typeface="+mn-lt"/>
              <a:cs typeface="+mn-cs"/>
            </a:endParaRPr>
          </a:p>
        </p:txBody>
      </p:sp>
      <p:sp>
        <p:nvSpPr>
          <p:cNvPr id="14340" name="Freeform 7" descr="j0438363"/>
          <p:cNvSpPr>
            <a:spLocks/>
          </p:cNvSpPr>
          <p:nvPr/>
        </p:nvSpPr>
        <p:spPr bwMode="auto">
          <a:xfrm>
            <a:off x="4625975" y="-381000"/>
            <a:ext cx="4213225" cy="3657601"/>
          </a:xfrm>
          <a:custGeom>
            <a:avLst/>
            <a:gdLst>
              <a:gd name="T0" fmla="*/ 0 w 682"/>
              <a:gd name="T1" fmla="*/ 0 h 800"/>
              <a:gd name="T2" fmla="*/ 0 w 682"/>
              <a:gd name="T3" fmla="*/ 800 h 800"/>
              <a:gd name="T4" fmla="*/ 682 w 682"/>
              <a:gd name="T5" fmla="*/ 385 h 800"/>
              <a:gd name="T6" fmla="*/ 0 w 682"/>
              <a:gd name="T7" fmla="*/ 0 h 800"/>
              <a:gd name="T8" fmla="*/ 0 60000 65536"/>
              <a:gd name="T9" fmla="*/ 0 60000 65536"/>
              <a:gd name="T10" fmla="*/ 0 60000 65536"/>
              <a:gd name="T11" fmla="*/ 0 60000 65536"/>
              <a:gd name="T12" fmla="*/ 0 w 682"/>
              <a:gd name="T13" fmla="*/ 0 h 800"/>
              <a:gd name="T14" fmla="*/ 682 w 682"/>
              <a:gd name="T15" fmla="*/ 800 h 800"/>
            </a:gdLst>
            <a:ahLst/>
            <a:cxnLst>
              <a:cxn ang="T8">
                <a:pos x="T0" y="T1"/>
              </a:cxn>
              <a:cxn ang="T9">
                <a:pos x="T2" y="T3"/>
              </a:cxn>
              <a:cxn ang="T10">
                <a:pos x="T4" y="T5"/>
              </a:cxn>
              <a:cxn ang="T11">
                <a:pos x="T6" y="T7"/>
              </a:cxn>
            </a:cxnLst>
            <a:rect l="T12" t="T13" r="T14" b="T15"/>
            <a:pathLst>
              <a:path w="682" h="800">
                <a:moveTo>
                  <a:pt x="0" y="0"/>
                </a:moveTo>
                <a:cubicBezTo>
                  <a:pt x="0" y="800"/>
                  <a:pt x="0" y="800"/>
                  <a:pt x="0" y="800"/>
                </a:cubicBezTo>
                <a:cubicBezTo>
                  <a:pt x="682" y="385"/>
                  <a:pt x="682" y="385"/>
                  <a:pt x="682" y="385"/>
                </a:cubicBezTo>
                <a:cubicBezTo>
                  <a:pt x="538" y="158"/>
                  <a:pt x="287" y="6"/>
                  <a:pt x="0" y="0"/>
                </a:cubicBezTo>
                <a:close/>
              </a:path>
            </a:pathLst>
          </a:custGeom>
          <a:blipFill>
            <a:blip r:embed="rId6" cstate="print"/>
            <a:stretch>
              <a:fillRect/>
            </a:stretch>
          </a:blipFill>
          <a:ln w="9525">
            <a:noFill/>
            <a:round/>
            <a:headEnd/>
            <a:tailEnd/>
          </a:ln>
        </p:spPr>
        <p:txBody>
          <a:bodyPr/>
          <a:lstStyle/>
          <a:p>
            <a:pP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b="1" dirty="0">
              <a:latin typeface="+mn-lt"/>
              <a:cs typeface="+mn-cs"/>
            </a:endParaRPr>
          </a:p>
          <a:p>
            <a:pPr algn="ctr" fontAlgn="auto">
              <a:spcBef>
                <a:spcPts val="0"/>
              </a:spcBef>
              <a:spcAft>
                <a:spcPts val="0"/>
              </a:spcAft>
              <a:defRPr/>
            </a:pPr>
            <a:endParaRPr lang="en-US" sz="2000" b="1" dirty="0" smtClean="0">
              <a:solidFill>
                <a:schemeClr val="bg1"/>
              </a:solidFill>
              <a:latin typeface="+mn-lt"/>
              <a:cs typeface="+mn-cs"/>
            </a:endParaRPr>
          </a:p>
          <a:p>
            <a:pPr algn="ctr" fontAlgn="auto">
              <a:spcBef>
                <a:spcPts val="0"/>
              </a:spcBef>
              <a:spcAft>
                <a:spcPts val="0"/>
              </a:spcAft>
              <a:defRPr/>
            </a:pPr>
            <a:r>
              <a:rPr lang="en-US" sz="3200" b="1" dirty="0" smtClean="0">
                <a:solidFill>
                  <a:schemeClr val="bg1"/>
                </a:solidFill>
                <a:latin typeface="+mn-lt"/>
                <a:cs typeface="+mn-cs"/>
              </a:rPr>
              <a:t>Climate </a:t>
            </a:r>
            <a:r>
              <a:rPr lang="en-US" sz="3200" b="1" dirty="0">
                <a:solidFill>
                  <a:schemeClr val="bg1"/>
                </a:solidFill>
                <a:latin typeface="+mn-lt"/>
                <a:cs typeface="+mn-cs"/>
              </a:rPr>
              <a:t>Science</a:t>
            </a:r>
          </a:p>
          <a:p>
            <a:pPr fontAlgn="auto">
              <a:spcBef>
                <a:spcPts val="0"/>
              </a:spcBef>
              <a:spcAft>
                <a:spcPts val="0"/>
              </a:spcAft>
              <a:defRPr/>
            </a:pPr>
            <a:endParaRPr lang="en-US" sz="1600" dirty="0">
              <a:latin typeface="+mn-lt"/>
              <a:cs typeface="+mn-cs"/>
            </a:endParaRPr>
          </a:p>
          <a:p>
            <a:pPr fontAlgn="auto">
              <a:spcBef>
                <a:spcPts val="0"/>
              </a:spcBef>
              <a:spcAft>
                <a:spcPts val="0"/>
              </a:spcAft>
              <a:defRPr/>
            </a:pPr>
            <a:endParaRPr lang="en-US" sz="1600" b="1" dirty="0">
              <a:latin typeface="+mn-lt"/>
              <a:cs typeface="+mn-cs"/>
            </a:endParaRPr>
          </a:p>
          <a:p>
            <a:pPr fontAlgn="auto">
              <a:spcBef>
                <a:spcPts val="0"/>
              </a:spcBef>
              <a:spcAft>
                <a:spcPts val="0"/>
              </a:spcAft>
              <a:defRPr/>
            </a:pPr>
            <a:endParaRPr lang="en-US" b="1" dirty="0">
              <a:latin typeface="+mn-lt"/>
              <a:cs typeface="+mn-cs"/>
            </a:endParaRPr>
          </a:p>
        </p:txBody>
      </p:sp>
      <p:sp>
        <p:nvSpPr>
          <p:cNvPr id="14342" name="Freeform 9" descr="j0305818"/>
          <p:cNvSpPr>
            <a:spLocks/>
          </p:cNvSpPr>
          <p:nvPr/>
        </p:nvSpPr>
        <p:spPr bwMode="auto">
          <a:xfrm>
            <a:off x="4683125" y="1524000"/>
            <a:ext cx="4918075" cy="3505200"/>
          </a:xfrm>
          <a:custGeom>
            <a:avLst/>
            <a:gdLst>
              <a:gd name="T0" fmla="*/ 680 w 790"/>
              <a:gd name="T1" fmla="*/ 0 h 778"/>
              <a:gd name="T2" fmla="*/ 0 w 790"/>
              <a:gd name="T3" fmla="*/ 414 h 778"/>
              <a:gd name="T4" fmla="*/ 704 w 790"/>
              <a:gd name="T5" fmla="*/ 778 h 778"/>
              <a:gd name="T6" fmla="*/ 790 w 790"/>
              <a:gd name="T7" fmla="*/ 412 h 778"/>
              <a:gd name="T8" fmla="*/ 680 w 790"/>
              <a:gd name="T9" fmla="*/ 0 h 778"/>
              <a:gd name="T10" fmla="*/ 0 60000 65536"/>
              <a:gd name="T11" fmla="*/ 0 60000 65536"/>
              <a:gd name="T12" fmla="*/ 0 60000 65536"/>
              <a:gd name="T13" fmla="*/ 0 60000 65536"/>
              <a:gd name="T14" fmla="*/ 0 60000 65536"/>
              <a:gd name="T15" fmla="*/ 0 w 790"/>
              <a:gd name="T16" fmla="*/ 0 h 778"/>
              <a:gd name="T17" fmla="*/ 790 w 790"/>
              <a:gd name="T18" fmla="*/ 778 h 778"/>
            </a:gdLst>
            <a:ahLst/>
            <a:cxnLst>
              <a:cxn ang="T10">
                <a:pos x="T0" y="T1"/>
              </a:cxn>
              <a:cxn ang="T11">
                <a:pos x="T2" y="T3"/>
              </a:cxn>
              <a:cxn ang="T12">
                <a:pos x="T4" y="T5"/>
              </a:cxn>
              <a:cxn ang="T13">
                <a:pos x="T6" y="T7"/>
              </a:cxn>
              <a:cxn ang="T14">
                <a:pos x="T8" y="T9"/>
              </a:cxn>
            </a:cxnLst>
            <a:rect l="T15" t="T16" r="T17" b="T18"/>
            <a:pathLst>
              <a:path w="790" h="778">
                <a:moveTo>
                  <a:pt x="680" y="0"/>
                </a:moveTo>
                <a:cubicBezTo>
                  <a:pt x="0" y="414"/>
                  <a:pt x="0" y="414"/>
                  <a:pt x="0" y="414"/>
                </a:cubicBezTo>
                <a:cubicBezTo>
                  <a:pt x="704" y="778"/>
                  <a:pt x="704" y="778"/>
                  <a:pt x="704" y="778"/>
                </a:cubicBezTo>
                <a:cubicBezTo>
                  <a:pt x="759" y="668"/>
                  <a:pt x="790" y="544"/>
                  <a:pt x="790" y="412"/>
                </a:cubicBezTo>
                <a:cubicBezTo>
                  <a:pt x="790" y="262"/>
                  <a:pt x="750" y="121"/>
                  <a:pt x="680" y="0"/>
                </a:cubicBezTo>
                <a:close/>
              </a:path>
            </a:pathLst>
          </a:custGeom>
          <a:blipFill>
            <a:blip r:embed="rId7" cstate="print"/>
            <a:stretch>
              <a:fillRect/>
            </a:stretch>
          </a:blipFill>
          <a:ln w="9525">
            <a:noFill/>
            <a:round/>
            <a:headEnd/>
            <a:tailEnd/>
          </a:ln>
        </p:spPr>
        <p:txBody>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algn="r" fontAlgn="auto">
              <a:spcBef>
                <a:spcPts val="0"/>
              </a:spcBef>
              <a:spcAft>
                <a:spcPts val="0"/>
              </a:spcAft>
              <a:defRPr/>
            </a:pPr>
            <a:r>
              <a:rPr lang="en-US" sz="1600" b="1" dirty="0" smtClean="0">
                <a:ln>
                  <a:solidFill>
                    <a:schemeClr val="accent1">
                      <a:shade val="50000"/>
                    </a:schemeClr>
                  </a:solidFill>
                </a:ln>
                <a:solidFill>
                  <a:schemeClr val="bg1"/>
                </a:solidFill>
                <a:latin typeface="+mn-lt"/>
                <a:cs typeface="+mn-cs"/>
              </a:rPr>
              <a:t>(</a:t>
            </a:r>
            <a:endParaRPr lang="en-US" sz="1600" dirty="0">
              <a:ln>
                <a:solidFill>
                  <a:schemeClr val="accent1">
                    <a:shade val="50000"/>
                  </a:schemeClr>
                </a:solidFill>
              </a:ln>
              <a:solidFill>
                <a:schemeClr val="bg1"/>
              </a:solidFill>
              <a:latin typeface="+mn-lt"/>
              <a:cs typeface="+mn-cs"/>
            </a:endParaRPr>
          </a:p>
        </p:txBody>
      </p:sp>
      <p:sp>
        <p:nvSpPr>
          <p:cNvPr id="14343" name="Freeform 10" descr="j0442359"/>
          <p:cNvSpPr>
            <a:spLocks/>
          </p:cNvSpPr>
          <p:nvPr/>
        </p:nvSpPr>
        <p:spPr bwMode="auto">
          <a:xfrm>
            <a:off x="4648200" y="3429000"/>
            <a:ext cx="4343400" cy="3810000"/>
          </a:xfrm>
          <a:custGeom>
            <a:avLst/>
            <a:gdLst>
              <a:gd name="T0" fmla="*/ 0 w 708"/>
              <a:gd name="T1" fmla="*/ 0 h 796"/>
              <a:gd name="T2" fmla="*/ 0 w 708"/>
              <a:gd name="T3" fmla="*/ 796 h 796"/>
              <a:gd name="T4" fmla="*/ 708 w 708"/>
              <a:gd name="T5" fmla="*/ 367 h 796"/>
              <a:gd name="T6" fmla="*/ 0 w 708"/>
              <a:gd name="T7" fmla="*/ 0 h 796"/>
              <a:gd name="T8" fmla="*/ 0 60000 65536"/>
              <a:gd name="T9" fmla="*/ 0 60000 65536"/>
              <a:gd name="T10" fmla="*/ 0 60000 65536"/>
              <a:gd name="T11" fmla="*/ 0 60000 65536"/>
              <a:gd name="T12" fmla="*/ 0 w 708"/>
              <a:gd name="T13" fmla="*/ 0 h 796"/>
              <a:gd name="T14" fmla="*/ 708 w 708"/>
              <a:gd name="T15" fmla="*/ 796 h 796"/>
            </a:gdLst>
            <a:ahLst/>
            <a:cxnLst>
              <a:cxn ang="T8">
                <a:pos x="T0" y="T1"/>
              </a:cxn>
              <a:cxn ang="T9">
                <a:pos x="T2" y="T3"/>
              </a:cxn>
              <a:cxn ang="T10">
                <a:pos x="T4" y="T5"/>
              </a:cxn>
              <a:cxn ang="T11">
                <a:pos x="T6" y="T7"/>
              </a:cxn>
            </a:cxnLst>
            <a:rect l="T12" t="T13" r="T14" b="T15"/>
            <a:pathLst>
              <a:path w="708" h="796">
                <a:moveTo>
                  <a:pt x="0" y="0"/>
                </a:moveTo>
                <a:cubicBezTo>
                  <a:pt x="0" y="796"/>
                  <a:pt x="0" y="796"/>
                  <a:pt x="0" y="796"/>
                </a:cubicBezTo>
                <a:cubicBezTo>
                  <a:pt x="305" y="791"/>
                  <a:pt x="570" y="619"/>
                  <a:pt x="708" y="367"/>
                </a:cubicBezTo>
                <a:lnTo>
                  <a:pt x="0" y="0"/>
                </a:lnTo>
                <a:close/>
              </a:path>
            </a:pathLst>
          </a:custGeom>
          <a:blipFill>
            <a:blip r:embed="rId8" cstate="print"/>
            <a:stretch>
              <a:fillRect/>
            </a:stretch>
          </a:blipFill>
          <a:ln w="9525">
            <a:noFill/>
            <a:round/>
            <a:headEnd/>
            <a:tailEnd/>
          </a:ln>
        </p:spPr>
        <p:txBody>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10" name="TextBox 9"/>
          <p:cNvSpPr txBox="1"/>
          <p:nvPr/>
        </p:nvSpPr>
        <p:spPr>
          <a:xfrm>
            <a:off x="3124200" y="1143000"/>
            <a:ext cx="1447800" cy="1323439"/>
          </a:xfrm>
          <a:prstGeom prst="rect">
            <a:avLst/>
          </a:prstGeom>
          <a:noFill/>
        </p:spPr>
        <p:txBody>
          <a:bodyPr wrap="square" rtlCol="0">
            <a:spAutoFit/>
          </a:bodyPr>
          <a:lstStyle/>
          <a:p>
            <a:pPr>
              <a:buFont typeface="Arial" pitchFamily="34" charset="0"/>
              <a:buChar char="•"/>
            </a:pPr>
            <a:r>
              <a:rPr lang="en-US" sz="2000" b="1" dirty="0" smtClean="0">
                <a:solidFill>
                  <a:schemeClr val="bg1"/>
                </a:solidFill>
              </a:rPr>
              <a:t>Training</a:t>
            </a:r>
          </a:p>
          <a:p>
            <a:pPr>
              <a:buFont typeface="Arial" pitchFamily="34" charset="0"/>
              <a:buChar char="•"/>
            </a:pPr>
            <a:r>
              <a:rPr lang="en-US" sz="2000" b="1" dirty="0" smtClean="0">
                <a:solidFill>
                  <a:schemeClr val="bg1"/>
                </a:solidFill>
              </a:rPr>
              <a:t>Mentoring</a:t>
            </a:r>
          </a:p>
          <a:p>
            <a:pPr>
              <a:buFont typeface="Arial" pitchFamily="34" charset="0"/>
              <a:buChar char="•"/>
            </a:pPr>
            <a:r>
              <a:rPr lang="en-US" sz="2000" b="1" dirty="0" smtClean="0">
                <a:solidFill>
                  <a:schemeClr val="bg1"/>
                </a:solidFill>
              </a:rPr>
              <a:t>Data Collection</a:t>
            </a:r>
            <a:endParaRPr lang="en-US" sz="2000" b="1" dirty="0">
              <a:solidFill>
                <a:schemeClr val="bg1"/>
              </a:solidFill>
            </a:endParaRPr>
          </a:p>
        </p:txBody>
      </p:sp>
      <p:sp>
        <p:nvSpPr>
          <p:cNvPr id="11" name="TextBox 10"/>
          <p:cNvSpPr txBox="1"/>
          <p:nvPr/>
        </p:nvSpPr>
        <p:spPr>
          <a:xfrm>
            <a:off x="5257800" y="1295400"/>
            <a:ext cx="2362200" cy="1015663"/>
          </a:xfrm>
          <a:prstGeom prst="rect">
            <a:avLst/>
          </a:prstGeom>
          <a:noFill/>
        </p:spPr>
        <p:txBody>
          <a:bodyPr wrap="square" rtlCol="0">
            <a:spAutoFit/>
          </a:bodyPr>
          <a:lstStyle/>
          <a:p>
            <a:pPr>
              <a:buFont typeface="Arial" pitchFamily="34" charset="0"/>
              <a:buChar char="•"/>
            </a:pPr>
            <a:r>
              <a:rPr lang="en-US" sz="2000" b="1" dirty="0" smtClean="0">
                <a:solidFill>
                  <a:schemeClr val="bg1"/>
                </a:solidFill>
              </a:rPr>
              <a:t>Climate Change</a:t>
            </a:r>
          </a:p>
          <a:p>
            <a:pPr>
              <a:buFont typeface="Arial" pitchFamily="34" charset="0"/>
              <a:buChar char="•"/>
            </a:pPr>
            <a:r>
              <a:rPr lang="en-US" sz="2000" b="1" dirty="0" smtClean="0">
                <a:solidFill>
                  <a:schemeClr val="bg1"/>
                </a:solidFill>
              </a:rPr>
              <a:t>Food/ Agriculture</a:t>
            </a:r>
          </a:p>
          <a:p>
            <a:pPr>
              <a:buFont typeface="Arial" pitchFamily="34" charset="0"/>
              <a:buChar char="•"/>
            </a:pPr>
            <a:r>
              <a:rPr lang="en-US" sz="2000" b="1" dirty="0" smtClean="0">
                <a:solidFill>
                  <a:schemeClr val="bg1"/>
                </a:solidFill>
              </a:rPr>
              <a:t>Water</a:t>
            </a:r>
            <a:endParaRPr lang="en-US" sz="2000" b="1" dirty="0">
              <a:solidFill>
                <a:schemeClr val="bg1"/>
              </a:solidFill>
            </a:endParaRPr>
          </a:p>
        </p:txBody>
      </p:sp>
      <p:sp>
        <p:nvSpPr>
          <p:cNvPr id="12" name="TextBox 11"/>
          <p:cNvSpPr txBox="1"/>
          <p:nvPr/>
        </p:nvSpPr>
        <p:spPr>
          <a:xfrm>
            <a:off x="2590800" y="304800"/>
            <a:ext cx="1981200" cy="584775"/>
          </a:xfrm>
          <a:prstGeom prst="rect">
            <a:avLst/>
          </a:prstGeom>
          <a:solidFill>
            <a:schemeClr val="bg2">
              <a:lumMod val="10000"/>
            </a:schemeClr>
          </a:solidFill>
        </p:spPr>
        <p:txBody>
          <a:bodyPr wrap="square" rtlCol="0">
            <a:spAutoFit/>
          </a:bodyPr>
          <a:lstStyle/>
          <a:p>
            <a:r>
              <a:rPr lang="en-US" sz="3200" b="1" dirty="0" smtClean="0">
                <a:solidFill>
                  <a:schemeClr val="bg1"/>
                </a:solidFill>
              </a:rPr>
              <a:t>Nurses</a:t>
            </a:r>
            <a:endParaRPr lang="en-US" sz="3200" b="1" dirty="0">
              <a:solidFill>
                <a:schemeClr val="bg1"/>
              </a:solidFill>
            </a:endParaRPr>
          </a:p>
        </p:txBody>
      </p:sp>
      <p:sp>
        <p:nvSpPr>
          <p:cNvPr id="13" name="TextBox 12"/>
          <p:cNvSpPr txBox="1"/>
          <p:nvPr/>
        </p:nvSpPr>
        <p:spPr>
          <a:xfrm>
            <a:off x="7543800" y="1981200"/>
            <a:ext cx="1981200" cy="1077218"/>
          </a:xfrm>
          <a:prstGeom prst="rect">
            <a:avLst/>
          </a:prstGeom>
          <a:noFill/>
        </p:spPr>
        <p:txBody>
          <a:bodyPr wrap="square" rtlCol="0">
            <a:spAutoFit/>
          </a:bodyPr>
          <a:lstStyle/>
          <a:p>
            <a:r>
              <a:rPr lang="en-US" sz="3200" b="1" dirty="0" smtClean="0">
                <a:solidFill>
                  <a:schemeClr val="bg1"/>
                </a:solidFill>
              </a:rPr>
              <a:t>Health Science</a:t>
            </a:r>
            <a:endParaRPr lang="en-US" sz="3200" b="1" dirty="0">
              <a:solidFill>
                <a:schemeClr val="bg1"/>
              </a:solidFill>
            </a:endParaRPr>
          </a:p>
        </p:txBody>
      </p:sp>
      <p:sp>
        <p:nvSpPr>
          <p:cNvPr id="14" name="TextBox 13"/>
          <p:cNvSpPr txBox="1"/>
          <p:nvPr/>
        </p:nvSpPr>
        <p:spPr>
          <a:xfrm>
            <a:off x="7162800" y="3124200"/>
            <a:ext cx="2362200" cy="1015663"/>
          </a:xfrm>
          <a:prstGeom prst="rect">
            <a:avLst/>
          </a:prstGeom>
          <a:noFill/>
        </p:spPr>
        <p:txBody>
          <a:bodyPr wrap="square" rtlCol="0">
            <a:spAutoFit/>
          </a:bodyPr>
          <a:lstStyle/>
          <a:p>
            <a:pPr>
              <a:buFont typeface="Arial" pitchFamily="34" charset="0"/>
              <a:buChar char="•"/>
            </a:pPr>
            <a:r>
              <a:rPr lang="en-US" sz="2000" b="1" dirty="0" smtClean="0">
                <a:solidFill>
                  <a:schemeClr val="bg1"/>
                </a:solidFill>
              </a:rPr>
              <a:t>Interventions</a:t>
            </a:r>
          </a:p>
          <a:p>
            <a:pPr>
              <a:buFont typeface="Arial" pitchFamily="34" charset="0"/>
              <a:buChar char="•"/>
            </a:pPr>
            <a:r>
              <a:rPr lang="en-US" sz="2000" b="1" dirty="0" smtClean="0">
                <a:solidFill>
                  <a:schemeClr val="bg1"/>
                </a:solidFill>
              </a:rPr>
              <a:t>Community Training</a:t>
            </a:r>
            <a:endParaRPr lang="en-US" sz="2000" b="1" dirty="0">
              <a:solidFill>
                <a:schemeClr val="bg1"/>
              </a:solidFill>
            </a:endParaRPr>
          </a:p>
        </p:txBody>
      </p:sp>
      <p:sp>
        <p:nvSpPr>
          <p:cNvPr id="15" name="TextBox 14"/>
          <p:cNvSpPr txBox="1"/>
          <p:nvPr/>
        </p:nvSpPr>
        <p:spPr>
          <a:xfrm>
            <a:off x="0" y="3810000"/>
            <a:ext cx="2819400" cy="707886"/>
          </a:xfrm>
          <a:prstGeom prst="rect">
            <a:avLst/>
          </a:prstGeom>
          <a:solidFill>
            <a:schemeClr val="bg2">
              <a:lumMod val="10000"/>
              <a:alpha val="52000"/>
            </a:schemeClr>
          </a:solidFill>
        </p:spPr>
        <p:txBody>
          <a:bodyPr wrap="square" rtlCol="0">
            <a:spAutoFit/>
          </a:bodyPr>
          <a:lstStyle/>
          <a:p>
            <a:pPr>
              <a:buFont typeface="Arial" pitchFamily="34" charset="0"/>
              <a:buChar char="•"/>
            </a:pPr>
            <a:r>
              <a:rPr lang="en-US" sz="2000" b="1" dirty="0" smtClean="0">
                <a:solidFill>
                  <a:schemeClr val="bg1"/>
                </a:solidFill>
              </a:rPr>
              <a:t>Adaptation/Mitigation</a:t>
            </a:r>
          </a:p>
          <a:p>
            <a:pPr>
              <a:buFont typeface="Arial" pitchFamily="34" charset="0"/>
              <a:buChar char="•"/>
            </a:pPr>
            <a:r>
              <a:rPr lang="en-US" sz="2000" b="1" dirty="0" smtClean="0">
                <a:solidFill>
                  <a:schemeClr val="bg1"/>
                </a:solidFill>
              </a:rPr>
              <a:t>Policy Engagement</a:t>
            </a:r>
            <a:endParaRPr lang="en-US" sz="2000" b="1" dirty="0">
              <a:solidFill>
                <a:schemeClr val="bg1"/>
              </a:solidFill>
            </a:endParaRPr>
          </a:p>
        </p:txBody>
      </p:sp>
      <p:sp>
        <p:nvSpPr>
          <p:cNvPr id="14341" name="Freeform 8" descr="j0442208"/>
          <p:cNvSpPr>
            <a:spLocks/>
          </p:cNvSpPr>
          <p:nvPr/>
        </p:nvSpPr>
        <p:spPr bwMode="auto">
          <a:xfrm>
            <a:off x="-685800" y="4343400"/>
            <a:ext cx="5257800" cy="3429000"/>
          </a:xfrm>
          <a:custGeom>
            <a:avLst/>
            <a:gdLst>
              <a:gd name="T0" fmla="*/ 678 w 678"/>
              <a:gd name="T1" fmla="*/ 792 h 792"/>
              <a:gd name="T2" fmla="*/ 678 w 678"/>
              <a:gd name="T3" fmla="*/ 0 h 792"/>
              <a:gd name="T4" fmla="*/ 0 w 678"/>
              <a:gd name="T5" fmla="*/ 412 h 792"/>
              <a:gd name="T6" fmla="*/ 678 w 678"/>
              <a:gd name="T7" fmla="*/ 792 h 792"/>
              <a:gd name="T8" fmla="*/ 0 60000 65536"/>
              <a:gd name="T9" fmla="*/ 0 60000 65536"/>
              <a:gd name="T10" fmla="*/ 0 60000 65536"/>
              <a:gd name="T11" fmla="*/ 0 60000 65536"/>
              <a:gd name="T12" fmla="*/ 0 w 678"/>
              <a:gd name="T13" fmla="*/ 0 h 792"/>
              <a:gd name="T14" fmla="*/ 678 w 678"/>
              <a:gd name="T15" fmla="*/ 792 h 792"/>
            </a:gdLst>
            <a:ahLst/>
            <a:cxnLst>
              <a:cxn ang="T8">
                <a:pos x="T0" y="T1"/>
              </a:cxn>
              <a:cxn ang="T9">
                <a:pos x="T2" y="T3"/>
              </a:cxn>
              <a:cxn ang="T10">
                <a:pos x="T4" y="T5"/>
              </a:cxn>
              <a:cxn ang="T11">
                <a:pos x="T6" y="T7"/>
              </a:cxn>
            </a:cxnLst>
            <a:rect l="T12" t="T13" r="T14" b="T15"/>
            <a:pathLst>
              <a:path w="678" h="792">
                <a:moveTo>
                  <a:pt x="678" y="792"/>
                </a:moveTo>
                <a:cubicBezTo>
                  <a:pt x="678" y="0"/>
                  <a:pt x="678" y="0"/>
                  <a:pt x="678" y="0"/>
                </a:cubicBezTo>
                <a:cubicBezTo>
                  <a:pt x="0" y="412"/>
                  <a:pt x="0" y="412"/>
                  <a:pt x="0" y="412"/>
                </a:cubicBezTo>
                <a:cubicBezTo>
                  <a:pt x="144" y="636"/>
                  <a:pt x="394" y="786"/>
                  <a:pt x="678" y="792"/>
                </a:cubicBezTo>
                <a:close/>
              </a:path>
            </a:pathLst>
          </a:custGeom>
          <a:blipFill>
            <a:blip r:embed="rId9" cstate="print"/>
            <a:stretch>
              <a:fillRect/>
            </a:stretch>
          </a:blipFill>
          <a:ln w="9525">
            <a:noFill/>
            <a:round/>
            <a:headEnd/>
            <a:tailEnd/>
          </a:ln>
        </p:spPr>
        <p:txBody>
          <a:bodyPr/>
          <a:lstStyle/>
          <a:p>
            <a:pPr algn="r" fontAlgn="auto">
              <a:spcBef>
                <a:spcPts val="0"/>
              </a:spcBef>
              <a:spcAft>
                <a:spcPts val="0"/>
              </a:spcAft>
              <a:defRPr/>
            </a:pPr>
            <a:r>
              <a:rPr lang="en-US" dirty="0">
                <a:latin typeface="+mn-lt"/>
                <a:cs typeface="+mn-cs"/>
              </a:rPr>
              <a:t>				</a:t>
            </a:r>
            <a:endParaRPr lang="en-US" sz="2800" b="1" dirty="0">
              <a:latin typeface="+mn-lt"/>
              <a:cs typeface="+mn-cs"/>
            </a:endParaRPr>
          </a:p>
        </p:txBody>
      </p:sp>
      <p:sp>
        <p:nvSpPr>
          <p:cNvPr id="16" name="TextBox 15"/>
          <p:cNvSpPr txBox="1"/>
          <p:nvPr/>
        </p:nvSpPr>
        <p:spPr>
          <a:xfrm>
            <a:off x="0" y="2286000"/>
            <a:ext cx="3048000" cy="1077218"/>
          </a:xfrm>
          <a:prstGeom prst="rect">
            <a:avLst/>
          </a:prstGeom>
          <a:noFill/>
        </p:spPr>
        <p:txBody>
          <a:bodyPr wrap="square" rtlCol="0">
            <a:spAutoFit/>
          </a:bodyPr>
          <a:lstStyle/>
          <a:p>
            <a:r>
              <a:rPr lang="en-US" sz="3200" b="1" dirty="0" smtClean="0">
                <a:solidFill>
                  <a:srgbClr val="FFFF00"/>
                </a:solidFill>
              </a:rPr>
              <a:t>Local Capacity Building</a:t>
            </a:r>
            <a:endParaRPr lang="en-US" sz="3200" b="1" dirty="0">
              <a:solidFill>
                <a:srgbClr val="FFFF00"/>
              </a:solidFill>
            </a:endParaRPr>
          </a:p>
        </p:txBody>
      </p:sp>
      <p:sp>
        <p:nvSpPr>
          <p:cNvPr id="17" name="TextBox 16"/>
          <p:cNvSpPr txBox="1"/>
          <p:nvPr/>
        </p:nvSpPr>
        <p:spPr>
          <a:xfrm>
            <a:off x="2438400" y="5638800"/>
            <a:ext cx="2133600" cy="923330"/>
          </a:xfrm>
          <a:prstGeom prst="rect">
            <a:avLst/>
          </a:prstGeom>
          <a:noFill/>
        </p:spPr>
        <p:txBody>
          <a:bodyPr wrap="square" rtlCol="0">
            <a:spAutoFit/>
          </a:bodyPr>
          <a:lstStyle/>
          <a:p>
            <a:pPr algn="r" fontAlgn="auto">
              <a:spcBef>
                <a:spcPts val="0"/>
              </a:spcBef>
              <a:spcAft>
                <a:spcPts val="0"/>
              </a:spcAft>
              <a:buFont typeface="Arial" pitchFamily="34" charset="0"/>
              <a:buChar char="•"/>
              <a:defRPr/>
            </a:pPr>
            <a:r>
              <a:rPr lang="en-US" dirty="0" smtClean="0">
                <a:ln>
                  <a:solidFill>
                    <a:schemeClr val="accent1">
                      <a:shade val="50000"/>
                    </a:schemeClr>
                  </a:solidFill>
                </a:ln>
              </a:rPr>
              <a:t>Data Collection -</a:t>
            </a:r>
          </a:p>
          <a:p>
            <a:pPr algn="r" fontAlgn="auto">
              <a:spcBef>
                <a:spcPts val="0"/>
              </a:spcBef>
              <a:spcAft>
                <a:spcPts val="0"/>
              </a:spcAft>
              <a:buFont typeface="Arial" pitchFamily="34" charset="0"/>
              <a:buChar char="•"/>
              <a:defRPr/>
            </a:pPr>
            <a:r>
              <a:rPr lang="en-US" dirty="0" smtClean="0">
                <a:ln>
                  <a:solidFill>
                    <a:schemeClr val="accent1">
                      <a:shade val="50000"/>
                    </a:schemeClr>
                  </a:solidFill>
                </a:ln>
              </a:rPr>
              <a:t>Analysis &amp; Distribution</a:t>
            </a:r>
            <a:endParaRPr lang="en-US" dirty="0">
              <a:ln>
                <a:solidFill>
                  <a:schemeClr val="accent1">
                    <a:shade val="50000"/>
                  </a:schemeClr>
                </a:solidFill>
              </a:ln>
            </a:endParaRPr>
          </a:p>
        </p:txBody>
      </p:sp>
      <p:sp>
        <p:nvSpPr>
          <p:cNvPr id="18" name="TextBox 17"/>
          <p:cNvSpPr txBox="1"/>
          <p:nvPr/>
        </p:nvSpPr>
        <p:spPr>
          <a:xfrm>
            <a:off x="2209800" y="4038600"/>
            <a:ext cx="2362200" cy="1569660"/>
          </a:xfrm>
          <a:prstGeom prst="rect">
            <a:avLst/>
          </a:prstGeom>
          <a:noFill/>
        </p:spPr>
        <p:txBody>
          <a:bodyPr wrap="square" rtlCol="0">
            <a:spAutoFit/>
          </a:bodyPr>
          <a:lstStyle/>
          <a:p>
            <a:pPr algn="r"/>
            <a:r>
              <a:rPr lang="en-US" sz="3200" b="1" dirty="0" smtClean="0">
                <a:solidFill>
                  <a:schemeClr val="accent1">
                    <a:lumMod val="50000"/>
                  </a:schemeClr>
                </a:solidFill>
              </a:rPr>
              <a:t>Health &amp; Climate Data Surveillance</a:t>
            </a:r>
            <a:endParaRPr lang="en-US" sz="3200" b="1" dirty="0">
              <a:solidFill>
                <a:schemeClr val="accent1">
                  <a:lumMod val="50000"/>
                </a:schemeClr>
              </a:solidFill>
            </a:endParaRPr>
          </a:p>
        </p:txBody>
      </p:sp>
      <p:sp>
        <p:nvSpPr>
          <p:cNvPr id="19" name="TextBox 18"/>
          <p:cNvSpPr txBox="1"/>
          <p:nvPr/>
        </p:nvSpPr>
        <p:spPr>
          <a:xfrm>
            <a:off x="4724400" y="5257800"/>
            <a:ext cx="4419600" cy="1323439"/>
          </a:xfrm>
          <a:prstGeom prst="rect">
            <a:avLst/>
          </a:prstGeom>
          <a:noFill/>
        </p:spPr>
        <p:txBody>
          <a:bodyPr wrap="square" rtlCol="0">
            <a:spAutoFit/>
          </a:bodyPr>
          <a:lstStyle/>
          <a:p>
            <a:pPr>
              <a:buFont typeface="Arial" pitchFamily="34" charset="0"/>
              <a:buChar char="•"/>
            </a:pPr>
            <a:r>
              <a:rPr lang="en-US" sz="2000" b="1" dirty="0" smtClean="0">
                <a:solidFill>
                  <a:schemeClr val="bg1"/>
                </a:solidFill>
              </a:rPr>
              <a:t>Coalition on Health &amp; Environment: Climate Change Initiative</a:t>
            </a:r>
          </a:p>
          <a:p>
            <a:pPr>
              <a:buFont typeface="Arial" pitchFamily="34" charset="0"/>
              <a:buChar char="•"/>
            </a:pPr>
            <a:r>
              <a:rPr lang="en-US" sz="2000" b="1" dirty="0" smtClean="0">
                <a:solidFill>
                  <a:schemeClr val="bg1"/>
                </a:solidFill>
              </a:rPr>
              <a:t>Disaster Risk Reduction</a:t>
            </a:r>
          </a:p>
          <a:p>
            <a:pPr>
              <a:buFont typeface="Arial" pitchFamily="34" charset="0"/>
              <a:buChar char="•"/>
            </a:pPr>
            <a:r>
              <a:rPr lang="en-US" sz="2000" b="1" dirty="0" smtClean="0">
                <a:solidFill>
                  <a:schemeClr val="bg1"/>
                </a:solidFill>
              </a:rPr>
              <a:t>Consultation &amp; Research</a:t>
            </a:r>
            <a:endParaRPr lang="en-US" sz="2000" b="1" dirty="0">
              <a:solidFill>
                <a:schemeClr val="bg1"/>
              </a:solidFill>
            </a:endParaRPr>
          </a:p>
        </p:txBody>
      </p:sp>
      <p:sp>
        <p:nvSpPr>
          <p:cNvPr id="20" name="TextBox 19"/>
          <p:cNvSpPr txBox="1"/>
          <p:nvPr/>
        </p:nvSpPr>
        <p:spPr>
          <a:xfrm>
            <a:off x="4648200" y="3886200"/>
            <a:ext cx="2209800" cy="1077218"/>
          </a:xfrm>
          <a:prstGeom prst="rect">
            <a:avLst/>
          </a:prstGeom>
          <a:noFill/>
        </p:spPr>
        <p:txBody>
          <a:bodyPr wrap="square" rtlCol="0">
            <a:spAutoFit/>
          </a:bodyPr>
          <a:lstStyle/>
          <a:p>
            <a:pPr fontAlgn="auto">
              <a:spcBef>
                <a:spcPts val="0"/>
              </a:spcBef>
              <a:spcAft>
                <a:spcPts val="0"/>
              </a:spcAft>
              <a:defRPr/>
            </a:pPr>
            <a:r>
              <a:rPr lang="en-US" sz="3200" b="1" dirty="0" smtClean="0">
                <a:solidFill>
                  <a:srgbClr val="FFFF00"/>
                </a:solidFill>
              </a:rPr>
              <a:t>Global Governance</a:t>
            </a:r>
            <a:endParaRPr lang="en-US" sz="3200" b="1" dirty="0">
              <a:solidFill>
                <a:srgbClr val="FFFF00"/>
              </a:solidFill>
            </a:endParaRPr>
          </a:p>
        </p:txBody>
      </p:sp>
      <p:sp>
        <p:nvSpPr>
          <p:cNvPr id="21" name="TextBox 20"/>
          <p:cNvSpPr txBox="1"/>
          <p:nvPr/>
        </p:nvSpPr>
        <p:spPr>
          <a:xfrm>
            <a:off x="152400" y="6096000"/>
            <a:ext cx="8839200" cy="646331"/>
          </a:xfrm>
          <a:prstGeom prst="rect">
            <a:avLst/>
          </a:prstGeom>
          <a:noFill/>
        </p:spPr>
        <p:txBody>
          <a:bodyPr wrap="square" rtlCol="0">
            <a:spAutoFit/>
          </a:bodyPr>
          <a:lstStyle/>
          <a:p>
            <a:r>
              <a:rPr lang="en-US" b="1" dirty="0" smtClean="0">
                <a:solidFill>
                  <a:schemeClr val="accent5">
                    <a:lumMod val="50000"/>
                  </a:schemeClr>
                </a:solidFill>
                <a:latin typeface="David" pitchFamily="34" charset="-79"/>
                <a:cs typeface="David" pitchFamily="34" charset="-79"/>
              </a:rPr>
              <a:t>SeaTrust Institute			                                                                                                                    November 30, 2011						  	  COP17 </a:t>
            </a:r>
            <a:endParaRPr lang="en-US" b="1" dirty="0">
              <a:solidFill>
                <a:schemeClr val="accent5">
                  <a:lumMod val="50000"/>
                </a:schemeClr>
              </a:solidFill>
              <a:latin typeface="David" pitchFamily="34" charset="-79"/>
              <a:cs typeface="David" pitchFamily="34" charset="-79"/>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5.sphotos.ak.fbcdn.net/hphotos-ak-snc6/188759_1938532342437_1216238628_32342080_2344533_n.jpg"/>
          <p:cNvPicPr>
            <a:picLocks noChangeAspect="1" noChangeArrowheads="1"/>
          </p:cNvPicPr>
          <p:nvPr/>
        </p:nvPicPr>
        <p:blipFill>
          <a:blip r:embed="rId2" cstate="print"/>
          <a:srcRect/>
          <a:stretch>
            <a:fillRect/>
          </a:stretch>
        </p:blipFill>
        <p:spPr bwMode="auto">
          <a:xfrm>
            <a:off x="1066800" y="990600"/>
            <a:ext cx="6858000" cy="51435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descr="DSCN2410.JPG"/>
          <p:cNvPicPr>
            <a:picLocks noChangeAspect="1"/>
          </p:cNvPicPr>
          <p:nvPr/>
        </p:nvPicPr>
        <p:blipFill>
          <a:blip r:embed="rId3" cstate="print"/>
          <a:srcRect/>
          <a:stretch>
            <a:fillRect/>
          </a:stretch>
        </p:blipFill>
        <p:spPr bwMode="auto">
          <a:xfrm>
            <a:off x="533400" y="228600"/>
            <a:ext cx="2682875" cy="3576638"/>
          </a:xfrm>
          <a:prstGeom prst="rect">
            <a:avLst/>
          </a:prstGeom>
          <a:noFill/>
          <a:ln w="9525">
            <a:noFill/>
            <a:miter lim="800000"/>
            <a:headEnd/>
            <a:tailEnd/>
          </a:ln>
        </p:spPr>
      </p:pic>
      <p:pic>
        <p:nvPicPr>
          <p:cNvPr id="51203" name="Picture 2" descr="P1080738.JPG"/>
          <p:cNvPicPr>
            <a:picLocks noChangeAspect="1"/>
          </p:cNvPicPr>
          <p:nvPr/>
        </p:nvPicPr>
        <p:blipFill>
          <a:blip r:embed="rId4" cstate="print"/>
          <a:srcRect/>
          <a:stretch>
            <a:fillRect/>
          </a:stretch>
        </p:blipFill>
        <p:spPr bwMode="auto">
          <a:xfrm>
            <a:off x="3657600" y="0"/>
            <a:ext cx="5486400" cy="4114800"/>
          </a:xfrm>
          <a:prstGeom prst="rect">
            <a:avLst/>
          </a:prstGeom>
          <a:noFill/>
          <a:ln w="9525">
            <a:noFill/>
            <a:miter lim="800000"/>
            <a:headEnd/>
            <a:tailEnd/>
          </a:ln>
        </p:spPr>
      </p:pic>
      <p:pic>
        <p:nvPicPr>
          <p:cNvPr id="51204" name="Picture 6" descr="P1080766.JPG"/>
          <p:cNvPicPr>
            <a:picLocks noChangeAspect="1"/>
          </p:cNvPicPr>
          <p:nvPr/>
        </p:nvPicPr>
        <p:blipFill>
          <a:blip r:embed="rId5" cstate="print"/>
          <a:srcRect/>
          <a:stretch>
            <a:fillRect/>
          </a:stretch>
        </p:blipFill>
        <p:spPr bwMode="auto">
          <a:xfrm>
            <a:off x="304800" y="4343400"/>
            <a:ext cx="3149600" cy="2362200"/>
          </a:xfrm>
          <a:prstGeom prst="rect">
            <a:avLst/>
          </a:prstGeom>
          <a:noFill/>
          <a:ln w="9525">
            <a:noFill/>
            <a:miter lim="800000"/>
            <a:headEnd/>
            <a:tailEnd/>
          </a:ln>
        </p:spPr>
      </p:pic>
      <p:sp>
        <p:nvSpPr>
          <p:cNvPr id="6" name="TextBox 5"/>
          <p:cNvSpPr txBox="1"/>
          <p:nvPr/>
        </p:nvSpPr>
        <p:spPr>
          <a:xfrm>
            <a:off x="152400" y="6096000"/>
            <a:ext cx="8839200" cy="646331"/>
          </a:xfrm>
          <a:prstGeom prst="rect">
            <a:avLst/>
          </a:prstGeom>
          <a:noFill/>
        </p:spPr>
        <p:txBody>
          <a:bodyPr wrap="square" rtlCol="0">
            <a:spAutoFit/>
          </a:bodyPr>
          <a:lstStyle/>
          <a:p>
            <a:r>
              <a:rPr lang="en-US" b="1" dirty="0" smtClean="0">
                <a:solidFill>
                  <a:schemeClr val="accent5">
                    <a:lumMod val="50000"/>
                  </a:schemeClr>
                </a:solidFill>
                <a:latin typeface="David" pitchFamily="34" charset="-79"/>
                <a:cs typeface="David" pitchFamily="34" charset="-79"/>
              </a:rPr>
              <a:t>SeaTrust Institute						Durban, South Africa                                                                                                                    November 30, 2011						  UNFCCC/ COP17 </a:t>
            </a:r>
            <a:endParaRPr lang="en-US" b="1" dirty="0">
              <a:solidFill>
                <a:schemeClr val="accent5">
                  <a:lumMod val="50000"/>
                </a:schemeClr>
              </a:solidFill>
              <a:latin typeface="David" pitchFamily="34" charset="-79"/>
              <a:cs typeface="David" pitchFamily="34" charset="-79"/>
            </a:endParaRPr>
          </a:p>
        </p:txBody>
      </p:sp>
      <p:pic>
        <p:nvPicPr>
          <p:cNvPr id="7" name="Picture 6" descr="Mentor Nurses.jpg"/>
          <p:cNvPicPr>
            <a:picLocks noChangeAspect="1"/>
          </p:cNvPicPr>
          <p:nvPr/>
        </p:nvPicPr>
        <p:blipFill>
          <a:blip r:embed="rId6" cstate="print"/>
          <a:stretch>
            <a:fillRect/>
          </a:stretch>
        </p:blipFill>
        <p:spPr>
          <a:xfrm>
            <a:off x="4038600" y="4267200"/>
            <a:ext cx="2044996" cy="2590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worldresourcesreport.org/files/wrr/WRR_2010_11_cover.jpg"/>
          <p:cNvPicPr>
            <a:picLocks noChangeAspect="1" noChangeArrowheads="1"/>
          </p:cNvPicPr>
          <p:nvPr/>
        </p:nvPicPr>
        <p:blipFill>
          <a:blip r:embed="rId2" cstate="print"/>
          <a:srcRect/>
          <a:stretch>
            <a:fillRect/>
          </a:stretch>
        </p:blipFill>
        <p:spPr bwMode="auto">
          <a:xfrm>
            <a:off x="152399" y="457200"/>
            <a:ext cx="4118919" cy="5334000"/>
          </a:xfrm>
          <a:prstGeom prst="rect">
            <a:avLst/>
          </a:prstGeom>
          <a:noFill/>
        </p:spPr>
      </p:pic>
      <p:pic>
        <p:nvPicPr>
          <p:cNvPr id="4" name="Picture 3" descr="Lobo_2010.png"/>
          <p:cNvPicPr>
            <a:picLocks noChangeAspect="1"/>
          </p:cNvPicPr>
          <p:nvPr/>
        </p:nvPicPr>
        <p:blipFill>
          <a:blip r:embed="rId3" cstate="print"/>
          <a:stretch>
            <a:fillRect/>
          </a:stretch>
        </p:blipFill>
        <p:spPr>
          <a:xfrm>
            <a:off x="4495800" y="457199"/>
            <a:ext cx="4419601" cy="5410201"/>
          </a:xfrm>
          <a:prstGeom prst="rect">
            <a:avLst/>
          </a:prstGeom>
        </p:spPr>
      </p:pic>
      <p:sp>
        <p:nvSpPr>
          <p:cNvPr id="5" name="TextBox 4"/>
          <p:cNvSpPr txBox="1"/>
          <p:nvPr/>
        </p:nvSpPr>
        <p:spPr>
          <a:xfrm>
            <a:off x="152400" y="6096000"/>
            <a:ext cx="8839200" cy="646331"/>
          </a:xfrm>
          <a:prstGeom prst="rect">
            <a:avLst/>
          </a:prstGeom>
          <a:noFill/>
        </p:spPr>
        <p:txBody>
          <a:bodyPr wrap="square" rtlCol="0">
            <a:spAutoFit/>
          </a:bodyPr>
          <a:lstStyle/>
          <a:p>
            <a:r>
              <a:rPr lang="en-US" b="1" dirty="0" smtClean="0">
                <a:solidFill>
                  <a:schemeClr val="accent5">
                    <a:lumMod val="50000"/>
                  </a:schemeClr>
                </a:solidFill>
                <a:latin typeface="David" pitchFamily="34" charset="-79"/>
                <a:cs typeface="David" pitchFamily="34" charset="-79"/>
              </a:rPr>
              <a:t>SeaTrust Institute						Durban, South Africa                                                                                                                    November 30, 2011						  UNFCCC/ COP17 </a:t>
            </a:r>
            <a:endParaRPr lang="en-US" b="1" dirty="0">
              <a:solidFill>
                <a:schemeClr val="accent5">
                  <a:lumMod val="50000"/>
                </a:schemeClr>
              </a:solidFill>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153400" cy="2123658"/>
          </a:xfrm>
          <a:prstGeom prst="rect">
            <a:avLst/>
          </a:prstGeom>
        </p:spPr>
        <p:txBody>
          <a:bodyPr wrap="square">
            <a:spAutoFit/>
          </a:bodyPr>
          <a:lstStyle/>
          <a:p>
            <a:pPr algn="ctr"/>
            <a:r>
              <a:rPr lang="en-US" sz="2800" b="1" dirty="0" smtClean="0">
                <a:solidFill>
                  <a:schemeClr val="tx2">
                    <a:lumMod val="75000"/>
                  </a:schemeClr>
                </a:solidFill>
                <a:latin typeface="Arial" pitchFamily="34" charset="0"/>
                <a:cs typeface="Arial" pitchFamily="34" charset="0"/>
              </a:rPr>
              <a:t>Local Capacity Building through Training &amp; Support Systems for Climate Change and Health Adaptation: </a:t>
            </a:r>
          </a:p>
          <a:p>
            <a:pPr algn="ctr"/>
            <a:r>
              <a:rPr lang="en-US" sz="2400" b="1" dirty="0" smtClean="0">
                <a:solidFill>
                  <a:schemeClr val="tx2">
                    <a:lumMod val="75000"/>
                  </a:schemeClr>
                </a:solidFill>
                <a:latin typeface="Arial" pitchFamily="34" charset="0"/>
                <a:cs typeface="Arial" pitchFamily="34" charset="0"/>
              </a:rPr>
              <a:t>Knowledge Creation, Data Surveillance/Collection, </a:t>
            </a:r>
          </a:p>
          <a:p>
            <a:pPr algn="ctr"/>
            <a:r>
              <a:rPr lang="en-US" sz="2400" b="1" dirty="0" smtClean="0">
                <a:solidFill>
                  <a:schemeClr val="tx2">
                    <a:lumMod val="75000"/>
                  </a:schemeClr>
                </a:solidFill>
                <a:latin typeface="Arial" pitchFamily="34" charset="0"/>
                <a:cs typeface="Arial" pitchFamily="34" charset="0"/>
              </a:rPr>
              <a:t>Scenario Building, &amp; Policy Action</a:t>
            </a:r>
          </a:p>
        </p:txBody>
      </p:sp>
      <p:grpSp>
        <p:nvGrpSpPr>
          <p:cNvPr id="3" name="Group 2"/>
          <p:cNvGrpSpPr/>
          <p:nvPr/>
        </p:nvGrpSpPr>
        <p:grpSpPr>
          <a:xfrm>
            <a:off x="1752600" y="3581400"/>
            <a:ext cx="5422392" cy="1621155"/>
            <a:chOff x="1981200" y="3657600"/>
            <a:chExt cx="5422392" cy="1621155"/>
          </a:xfrm>
        </p:grpSpPr>
        <p:pic>
          <p:nvPicPr>
            <p:cNvPr id="4" name="Picture 2"/>
            <p:cNvPicPr>
              <a:picLocks noChangeAspect="1" noChangeArrowheads="1"/>
            </p:cNvPicPr>
            <p:nvPr/>
          </p:nvPicPr>
          <p:blipFill>
            <a:blip r:embed="rId2" cstate="print"/>
            <a:srcRect/>
            <a:stretch>
              <a:fillRect/>
            </a:stretch>
          </p:blipFill>
          <p:spPr bwMode="auto">
            <a:xfrm>
              <a:off x="1981200" y="3657600"/>
              <a:ext cx="1662723" cy="1621155"/>
            </a:xfrm>
            <a:prstGeom prst="rect">
              <a:avLst/>
            </a:prstGeom>
            <a:noFill/>
            <a:ln w="9525">
              <a:noFill/>
              <a:miter lim="800000"/>
              <a:headEnd/>
              <a:tailEnd/>
            </a:ln>
          </p:spPr>
        </p:pic>
        <p:pic>
          <p:nvPicPr>
            <p:cNvPr id="5" name="Picture 4" descr="SeaTrustLogo.jpg"/>
            <p:cNvPicPr>
              <a:picLocks noChangeAspect="1"/>
            </p:cNvPicPr>
            <p:nvPr/>
          </p:nvPicPr>
          <p:blipFill>
            <a:blip r:embed="rId3" cstate="print"/>
            <a:stretch>
              <a:fillRect/>
            </a:stretch>
          </p:blipFill>
          <p:spPr>
            <a:xfrm>
              <a:off x="4191000" y="3810000"/>
              <a:ext cx="3212592" cy="1360478"/>
            </a:xfrm>
            <a:prstGeom prst="rect">
              <a:avLst/>
            </a:prstGeom>
          </p:spPr>
        </p:pic>
      </p:grpSp>
      <p:sp>
        <p:nvSpPr>
          <p:cNvPr id="6" name="TextBox 5"/>
          <p:cNvSpPr txBox="1"/>
          <p:nvPr/>
        </p:nvSpPr>
        <p:spPr>
          <a:xfrm>
            <a:off x="152400" y="6096000"/>
            <a:ext cx="8839200" cy="646331"/>
          </a:xfrm>
          <a:prstGeom prst="rect">
            <a:avLst/>
          </a:prstGeom>
          <a:noFill/>
        </p:spPr>
        <p:txBody>
          <a:bodyPr wrap="square" rtlCol="0">
            <a:spAutoFit/>
          </a:bodyPr>
          <a:lstStyle/>
          <a:p>
            <a:r>
              <a:rPr lang="en-US" b="1" dirty="0" smtClean="0">
                <a:solidFill>
                  <a:schemeClr val="accent5">
                    <a:lumMod val="50000"/>
                  </a:schemeClr>
                </a:solidFill>
                <a:latin typeface="David" pitchFamily="34" charset="-79"/>
                <a:cs typeface="David" pitchFamily="34" charset="-79"/>
              </a:rPr>
              <a:t>SeaTrust Institute						Durban, South Africa                                                                                                                    November 30, 2011						  UNFCCC/ COP17 </a:t>
            </a:r>
            <a:endParaRPr lang="en-US" b="1" dirty="0">
              <a:solidFill>
                <a:schemeClr val="accent5">
                  <a:lumMod val="50000"/>
                </a:schemeClr>
              </a:solidFill>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228600" y="2362200"/>
            <a:ext cx="358140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fontAlgn="base">
              <a:spcBef>
                <a:spcPct val="0"/>
              </a:spcBef>
              <a:spcAft>
                <a:spcPct val="0"/>
              </a:spcAft>
            </a:pPr>
            <a:r>
              <a:rPr lang="en-US" sz="1200">
                <a:solidFill>
                  <a:prstClr val="black"/>
                </a:solidFill>
                <a:latin typeface="Arial" charset="0"/>
                <a:cs typeface="Calibri" pitchFamily="34" charset="0"/>
              </a:rPr>
              <a:t>R</a:t>
            </a:r>
            <a:r>
              <a:rPr lang="en-US" sz="1200" baseline="-30000">
                <a:solidFill>
                  <a:prstClr val="black"/>
                </a:solidFill>
                <a:latin typeface="Arial" charset="0"/>
                <a:cs typeface="Calibri" pitchFamily="34" charset="0"/>
              </a:rPr>
              <a:t>0 </a:t>
            </a:r>
            <a:r>
              <a:rPr lang="en-US" sz="1200">
                <a:solidFill>
                  <a:prstClr val="black"/>
                </a:solidFill>
                <a:latin typeface="Arial" charset="0"/>
                <a:cs typeface="Calibri" pitchFamily="34" charset="0"/>
              </a:rPr>
              <a:t>= </a:t>
            </a:r>
            <a:r>
              <a:rPr lang="en-US" sz="1200" u="sng">
                <a:solidFill>
                  <a:prstClr val="black"/>
                </a:solidFill>
                <a:latin typeface="Arial" charset="0"/>
                <a:cs typeface="Calibri" pitchFamily="34" charset="0"/>
              </a:rPr>
              <a:t>mbca</a:t>
            </a:r>
            <a:r>
              <a:rPr lang="en-US" sz="1200" u="sng" baseline="30000">
                <a:solidFill>
                  <a:prstClr val="black"/>
                </a:solidFill>
                <a:latin typeface="Arial" charset="0"/>
                <a:cs typeface="Calibri" pitchFamily="34" charset="0"/>
              </a:rPr>
              <a:t>2</a:t>
            </a:r>
            <a:r>
              <a:rPr lang="en-US" sz="1200" u="sng">
                <a:solidFill>
                  <a:prstClr val="black"/>
                </a:solidFill>
                <a:latin typeface="Arial" charset="0"/>
                <a:cs typeface="Calibri" pitchFamily="34" charset="0"/>
              </a:rPr>
              <a:t>e</a:t>
            </a:r>
            <a:r>
              <a:rPr lang="en-US" sz="1200" u="sng" baseline="30000">
                <a:solidFill>
                  <a:prstClr val="black"/>
                </a:solidFill>
                <a:latin typeface="Arial" charset="0"/>
                <a:cs typeface="Calibri" pitchFamily="34" charset="0"/>
              </a:rPr>
              <a:t>-</a:t>
            </a:r>
            <a:r>
              <a:rPr lang="en-US" sz="1200" u="sng" baseline="30000">
                <a:solidFill>
                  <a:prstClr val="black"/>
                </a:solidFill>
                <a:cs typeface="Calibri" pitchFamily="34" charset="0"/>
              </a:rPr>
              <a:t>µ</a:t>
            </a:r>
            <a:r>
              <a:rPr lang="en-US" sz="1200" u="sng" baseline="30000">
                <a:solidFill>
                  <a:prstClr val="black"/>
                </a:solidFill>
                <a:latin typeface="Arial" charset="0"/>
                <a:cs typeface="Calibri" pitchFamily="34" charset="0"/>
              </a:rPr>
              <a:t>T</a:t>
            </a:r>
            <a:endParaRPr lang="en-US" sz="600">
              <a:solidFill>
                <a:prstClr val="black"/>
              </a:solidFill>
              <a:latin typeface="Arial" charset="0"/>
              <a:cs typeface="Calibri" pitchFamily="34" charset="0"/>
            </a:endParaRPr>
          </a:p>
          <a:p>
            <a:pPr eaLnBrk="0" fontAlgn="base" hangingPunct="0">
              <a:spcBef>
                <a:spcPct val="0"/>
              </a:spcBef>
              <a:spcAft>
                <a:spcPct val="0"/>
              </a:spcAft>
            </a:pPr>
            <a:r>
              <a:rPr lang="en-US" sz="1200">
                <a:solidFill>
                  <a:prstClr val="black"/>
                </a:solidFill>
                <a:latin typeface="Arial" charset="0"/>
                <a:cs typeface="Calibri" pitchFamily="34" charset="0"/>
              </a:rPr>
              <a:t>         </a:t>
            </a:r>
            <a:r>
              <a:rPr lang="en-US" sz="1200">
                <a:solidFill>
                  <a:prstClr val="black"/>
                </a:solidFill>
                <a:cs typeface="Calibri" pitchFamily="34" charset="0"/>
              </a:rPr>
              <a:t>µ</a:t>
            </a:r>
            <a:r>
              <a:rPr lang="en-US" sz="1200">
                <a:solidFill>
                  <a:prstClr val="black"/>
                </a:solidFill>
                <a:latin typeface="Arial" charset="0"/>
                <a:cs typeface="Calibri" pitchFamily="34" charset="0"/>
              </a:rPr>
              <a:t>r</a:t>
            </a:r>
            <a:endParaRPr lang="en-US" sz="600">
              <a:solidFill>
                <a:prstClr val="black"/>
              </a:solidFill>
              <a:latin typeface="Arial" charset="0"/>
              <a:cs typeface="Calibri" pitchFamily="34" charset="0"/>
            </a:endParaRPr>
          </a:p>
          <a:p>
            <a:pPr eaLnBrk="0" fontAlgn="base" hangingPunct="0">
              <a:spcBef>
                <a:spcPct val="0"/>
              </a:spcBef>
              <a:spcAft>
                <a:spcPct val="0"/>
              </a:spcAft>
            </a:pPr>
            <a:r>
              <a:rPr lang="en-US" sz="1200">
                <a:solidFill>
                  <a:prstClr val="black"/>
                </a:solidFill>
                <a:latin typeface="Arial" charset="0"/>
                <a:cs typeface="Calibri" pitchFamily="34" charset="0"/>
              </a:rPr>
              <a:t>R</a:t>
            </a:r>
            <a:r>
              <a:rPr lang="en-US" sz="1200" baseline="-30000">
                <a:solidFill>
                  <a:prstClr val="black"/>
                </a:solidFill>
                <a:latin typeface="Arial" charset="0"/>
                <a:cs typeface="Calibri" pitchFamily="34" charset="0"/>
              </a:rPr>
              <a:t>0    </a:t>
            </a:r>
            <a:r>
              <a:rPr lang="en-US" sz="1200">
                <a:solidFill>
                  <a:prstClr val="black"/>
                </a:solidFill>
                <a:latin typeface="Arial" charset="0"/>
                <a:cs typeface="Calibri" pitchFamily="34" charset="0"/>
              </a:rPr>
              <a:t>= basic reproductive number of the disease</a:t>
            </a:r>
            <a:endParaRPr lang="en-US" sz="600">
              <a:solidFill>
                <a:prstClr val="black"/>
              </a:solidFill>
              <a:latin typeface="Arial" charset="0"/>
              <a:cs typeface="Arial" charset="0"/>
            </a:endParaRPr>
          </a:p>
          <a:p>
            <a:pPr eaLnBrk="0" fontAlgn="base" hangingPunct="0">
              <a:spcBef>
                <a:spcPct val="0"/>
              </a:spcBef>
              <a:spcAft>
                <a:spcPct val="0"/>
              </a:spcAft>
            </a:pPr>
            <a:r>
              <a:rPr lang="en-US" sz="1200">
                <a:solidFill>
                  <a:prstClr val="black"/>
                </a:solidFill>
                <a:latin typeface="Arial" charset="0"/>
                <a:cs typeface="Calibri" pitchFamily="34" charset="0"/>
              </a:rPr>
              <a:t>m = vector/host ratio</a:t>
            </a:r>
            <a:endParaRPr lang="en-US" sz="600">
              <a:solidFill>
                <a:prstClr val="black"/>
              </a:solidFill>
              <a:latin typeface="Arial" charset="0"/>
              <a:cs typeface="Arial" charset="0"/>
            </a:endParaRPr>
          </a:p>
          <a:p>
            <a:pPr eaLnBrk="0" fontAlgn="base" hangingPunct="0">
              <a:spcBef>
                <a:spcPct val="0"/>
              </a:spcBef>
              <a:spcAft>
                <a:spcPct val="0"/>
              </a:spcAft>
            </a:pPr>
            <a:r>
              <a:rPr lang="en-US" sz="1200">
                <a:solidFill>
                  <a:prstClr val="black"/>
                </a:solidFill>
                <a:latin typeface="Arial" charset="0"/>
                <a:cs typeface="Calibri" pitchFamily="34" charset="0"/>
              </a:rPr>
              <a:t>b,c  = transmission coefficients</a:t>
            </a:r>
            <a:endParaRPr lang="en-US" sz="600">
              <a:solidFill>
                <a:prstClr val="black"/>
              </a:solidFill>
              <a:latin typeface="Arial" charset="0"/>
              <a:cs typeface="Arial" charset="0"/>
            </a:endParaRPr>
          </a:p>
          <a:p>
            <a:pPr eaLnBrk="0" fontAlgn="base" hangingPunct="0">
              <a:spcBef>
                <a:spcPct val="0"/>
              </a:spcBef>
              <a:spcAft>
                <a:spcPct val="0"/>
              </a:spcAft>
            </a:pPr>
            <a:r>
              <a:rPr lang="en-US" sz="1200">
                <a:solidFill>
                  <a:prstClr val="black"/>
                </a:solidFill>
                <a:latin typeface="Arial" charset="0"/>
                <a:cs typeface="Calibri" pitchFamily="34" charset="0"/>
              </a:rPr>
              <a:t>a = human biting rate</a:t>
            </a:r>
            <a:endParaRPr lang="en-US" sz="600">
              <a:solidFill>
                <a:prstClr val="black"/>
              </a:solidFill>
              <a:latin typeface="Arial" charset="0"/>
              <a:cs typeface="Arial" charset="0"/>
            </a:endParaRPr>
          </a:p>
          <a:p>
            <a:pPr eaLnBrk="0" fontAlgn="base" hangingPunct="0">
              <a:spcBef>
                <a:spcPct val="0"/>
              </a:spcBef>
              <a:spcAft>
                <a:spcPct val="0"/>
              </a:spcAft>
            </a:pPr>
            <a:r>
              <a:rPr lang="en-US" sz="1200">
                <a:solidFill>
                  <a:prstClr val="black"/>
                </a:solidFill>
                <a:cs typeface="Calibri" pitchFamily="34" charset="0"/>
              </a:rPr>
              <a:t>µ</a:t>
            </a:r>
            <a:r>
              <a:rPr lang="en-US" sz="1200">
                <a:solidFill>
                  <a:prstClr val="black"/>
                </a:solidFill>
                <a:latin typeface="Arial" charset="0"/>
                <a:cs typeface="Calibri" pitchFamily="34" charset="0"/>
              </a:rPr>
              <a:t> = daily mortality rate</a:t>
            </a:r>
            <a:endParaRPr lang="en-US" sz="600">
              <a:solidFill>
                <a:prstClr val="black"/>
              </a:solidFill>
              <a:latin typeface="Arial" charset="0"/>
              <a:cs typeface="Arial" charset="0"/>
            </a:endParaRPr>
          </a:p>
          <a:p>
            <a:pPr eaLnBrk="0" fontAlgn="base" hangingPunct="0">
              <a:spcBef>
                <a:spcPct val="0"/>
              </a:spcBef>
              <a:spcAft>
                <a:spcPct val="0"/>
              </a:spcAft>
            </a:pPr>
            <a:r>
              <a:rPr lang="en-US" sz="1200">
                <a:solidFill>
                  <a:prstClr val="black"/>
                </a:solidFill>
                <a:latin typeface="Arial" charset="0"/>
                <a:cs typeface="Calibri" pitchFamily="34" charset="0"/>
              </a:rPr>
              <a:t>T =  extrinsic incubation period (days)</a:t>
            </a:r>
            <a:endParaRPr lang="en-US" sz="600">
              <a:solidFill>
                <a:prstClr val="black"/>
              </a:solidFill>
              <a:latin typeface="Arial" charset="0"/>
              <a:cs typeface="Arial" charset="0"/>
            </a:endParaRPr>
          </a:p>
          <a:p>
            <a:pPr eaLnBrk="0" fontAlgn="base" hangingPunct="0">
              <a:spcBef>
                <a:spcPct val="0"/>
              </a:spcBef>
              <a:spcAft>
                <a:spcPct val="0"/>
              </a:spcAft>
            </a:pPr>
            <a:r>
              <a:rPr lang="en-US" sz="1200">
                <a:solidFill>
                  <a:prstClr val="black"/>
                </a:solidFill>
                <a:latin typeface="Arial" charset="0"/>
                <a:cs typeface="Calibri" pitchFamily="34" charset="0"/>
              </a:rPr>
              <a:t>r = rate of recovery from infection</a:t>
            </a:r>
            <a:endParaRPr lang="en-US">
              <a:solidFill>
                <a:prstClr val="black"/>
              </a:solidFill>
              <a:latin typeface="Arial" charset="0"/>
              <a:cs typeface="Arial" charset="0"/>
            </a:endParaRPr>
          </a:p>
        </p:txBody>
      </p:sp>
      <p:sp>
        <p:nvSpPr>
          <p:cNvPr id="45059" name="Rectangle 5"/>
          <p:cNvSpPr>
            <a:spLocks noChangeArrowheads="1"/>
          </p:cNvSpPr>
          <p:nvPr/>
        </p:nvSpPr>
        <p:spPr bwMode="auto">
          <a:xfrm>
            <a:off x="3810000" y="669925"/>
            <a:ext cx="5257800" cy="581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fontAlgn="base">
              <a:spcBef>
                <a:spcPct val="0"/>
              </a:spcBef>
              <a:spcAft>
                <a:spcPct val="0"/>
              </a:spcAft>
            </a:pPr>
            <a:r>
              <a:rPr lang="en-US" sz="1200" b="1">
                <a:solidFill>
                  <a:prstClr val="black"/>
                </a:solidFill>
                <a:latin typeface="Arial" charset="0"/>
                <a:cs typeface="Calibri" pitchFamily="34" charset="0"/>
              </a:rPr>
              <a:t>Combining biological and statistical models for disease, vulnerability</a:t>
            </a:r>
          </a:p>
          <a:p>
            <a:pPr fontAlgn="base">
              <a:spcBef>
                <a:spcPct val="0"/>
              </a:spcBef>
              <a:spcAft>
                <a:spcPct val="0"/>
              </a:spcAft>
            </a:pPr>
            <a:r>
              <a:rPr lang="en-US" sz="1200" b="1">
                <a:solidFill>
                  <a:prstClr val="black"/>
                </a:solidFill>
                <a:latin typeface="Arial" charset="0"/>
                <a:cs typeface="Calibri" pitchFamily="34" charset="0"/>
              </a:rPr>
              <a:t> and risk</a:t>
            </a:r>
            <a:endParaRPr lang="en-US" sz="600">
              <a:solidFill>
                <a:prstClr val="black"/>
              </a:solidFill>
              <a:latin typeface="Arial" charset="0"/>
              <a:cs typeface="Calibri" pitchFamily="34" charset="0"/>
            </a:endParaRPr>
          </a:p>
          <a:p>
            <a:pPr lvl="1" eaLnBrk="0" fontAlgn="base" hangingPunct="0">
              <a:spcBef>
                <a:spcPct val="0"/>
              </a:spcBef>
              <a:spcAft>
                <a:spcPct val="0"/>
              </a:spcAft>
              <a:buFont typeface="Symbol" pitchFamily="18" charset="2"/>
              <a:buChar char=""/>
            </a:pPr>
            <a:r>
              <a:rPr lang="en-US" sz="1200">
                <a:solidFill>
                  <a:prstClr val="black"/>
                </a:solidFill>
                <a:latin typeface="Arial" charset="0"/>
                <a:cs typeface="Calibri" pitchFamily="34" charset="0"/>
              </a:rPr>
              <a:t>Biological (explanatory/intensive data use/ dynamic)</a:t>
            </a:r>
            <a:endParaRPr lang="en-US" sz="600">
              <a:solidFill>
                <a:prstClr val="black"/>
              </a:solidFill>
              <a:latin typeface="Arial" charset="0"/>
              <a:cs typeface="Calibri" pitchFamily="34" charset="0"/>
            </a:endParaRPr>
          </a:p>
          <a:p>
            <a:pPr lvl="2" eaLnBrk="0" fontAlgn="base" hangingPunct="0">
              <a:spcBef>
                <a:spcPct val="0"/>
              </a:spcBef>
              <a:spcAft>
                <a:spcPct val="0"/>
              </a:spcAft>
              <a:buFont typeface="Courier New" pitchFamily="49" charset="0"/>
              <a:buChar char="o"/>
            </a:pPr>
            <a:r>
              <a:rPr lang="en-US" sz="1200">
                <a:solidFill>
                  <a:prstClr val="black"/>
                </a:solidFill>
                <a:latin typeface="Arial" charset="0"/>
                <a:cs typeface="Calibri" pitchFamily="34" charset="0"/>
              </a:rPr>
              <a:t>Disease process</a:t>
            </a:r>
            <a:endParaRPr lang="en-US" sz="600">
              <a:solidFill>
                <a:prstClr val="black"/>
              </a:solidFill>
              <a:latin typeface="Arial" charset="0"/>
              <a:cs typeface="Calibri" pitchFamily="34" charset="0"/>
            </a:endParaRPr>
          </a:p>
          <a:p>
            <a:pPr lvl="2" eaLnBrk="0" fontAlgn="base" hangingPunct="0">
              <a:spcBef>
                <a:spcPct val="0"/>
              </a:spcBef>
              <a:spcAft>
                <a:spcPct val="0"/>
              </a:spcAft>
              <a:buFont typeface="Courier New" pitchFamily="49" charset="0"/>
              <a:buChar char="o"/>
            </a:pPr>
            <a:r>
              <a:rPr lang="en-US" sz="1200">
                <a:solidFill>
                  <a:prstClr val="black"/>
                </a:solidFill>
                <a:latin typeface="Arial" charset="0"/>
                <a:cs typeface="Calibri" pitchFamily="34" charset="0"/>
              </a:rPr>
              <a:t>Transmission</a:t>
            </a:r>
            <a:endParaRPr lang="en-US" sz="600">
              <a:solidFill>
                <a:prstClr val="black"/>
              </a:solidFill>
              <a:latin typeface="Arial" charset="0"/>
              <a:cs typeface="Calibri" pitchFamily="34" charset="0"/>
            </a:endParaRPr>
          </a:p>
          <a:p>
            <a:pPr lvl="2" eaLnBrk="0" fontAlgn="base" hangingPunct="0">
              <a:spcBef>
                <a:spcPct val="0"/>
              </a:spcBef>
              <a:spcAft>
                <a:spcPct val="0"/>
              </a:spcAft>
              <a:buFont typeface="Courier New" pitchFamily="49" charset="0"/>
              <a:buChar char="o"/>
            </a:pPr>
            <a:r>
              <a:rPr lang="en-US" sz="1200">
                <a:solidFill>
                  <a:prstClr val="black"/>
                </a:solidFill>
                <a:latin typeface="Arial" charset="0"/>
                <a:cs typeface="Calibri" pitchFamily="34" charset="0"/>
              </a:rPr>
              <a:t>Seasonal variations</a:t>
            </a:r>
            <a:endParaRPr lang="en-US" sz="600">
              <a:solidFill>
                <a:prstClr val="black"/>
              </a:solidFill>
              <a:latin typeface="Arial" charset="0"/>
              <a:cs typeface="Arial" charset="0"/>
            </a:endParaRPr>
          </a:p>
          <a:p>
            <a:pPr lvl="2" eaLnBrk="0" fontAlgn="base" hangingPunct="0">
              <a:spcBef>
                <a:spcPct val="0"/>
              </a:spcBef>
              <a:spcAft>
                <a:spcPct val="0"/>
              </a:spcAft>
              <a:buFont typeface="Courier New" pitchFamily="49" charset="0"/>
              <a:buChar char="o"/>
            </a:pPr>
            <a:r>
              <a:rPr lang="en-US" sz="1200">
                <a:solidFill>
                  <a:prstClr val="black"/>
                </a:solidFill>
                <a:latin typeface="Arial" charset="0"/>
                <a:cs typeface="Calibri" pitchFamily="34" charset="0"/>
              </a:rPr>
              <a:t>What the models are good at/ and not</a:t>
            </a:r>
            <a:endParaRPr lang="en-US" sz="600">
              <a:solidFill>
                <a:prstClr val="black"/>
              </a:solidFill>
              <a:latin typeface="Arial" charset="0"/>
              <a:cs typeface="Arial" charset="0"/>
            </a:endParaRPr>
          </a:p>
          <a:p>
            <a:pPr lvl="1" eaLnBrk="0" fontAlgn="base" hangingPunct="0">
              <a:spcBef>
                <a:spcPct val="0"/>
              </a:spcBef>
              <a:spcAft>
                <a:spcPct val="0"/>
              </a:spcAft>
              <a:buFont typeface="Symbol" pitchFamily="18" charset="2"/>
              <a:buChar char=""/>
            </a:pPr>
            <a:r>
              <a:rPr lang="en-US" sz="1200">
                <a:solidFill>
                  <a:prstClr val="black"/>
                </a:solidFill>
                <a:latin typeface="Arial" charset="0"/>
                <a:cs typeface="Calibri" pitchFamily="34" charset="0"/>
              </a:rPr>
              <a:t>Statistical ( descriptive/ correlations/ static)</a:t>
            </a:r>
            <a:endParaRPr lang="en-US" sz="600">
              <a:solidFill>
                <a:prstClr val="black"/>
              </a:solidFill>
              <a:latin typeface="Arial" charset="0"/>
              <a:cs typeface="Arial" charset="0"/>
            </a:endParaRPr>
          </a:p>
          <a:p>
            <a:pPr lvl="2" eaLnBrk="0" fontAlgn="base" hangingPunct="0">
              <a:spcBef>
                <a:spcPct val="0"/>
              </a:spcBef>
              <a:spcAft>
                <a:spcPct val="0"/>
              </a:spcAft>
              <a:buFont typeface="Courier New" pitchFamily="49" charset="0"/>
              <a:buChar char="o"/>
            </a:pPr>
            <a:r>
              <a:rPr lang="en-US" sz="1200">
                <a:solidFill>
                  <a:prstClr val="black"/>
                </a:solidFill>
                <a:latin typeface="Arial" charset="0"/>
                <a:cs typeface="Calibri" pitchFamily="34" charset="0"/>
              </a:rPr>
              <a:t>Climate monitoring</a:t>
            </a:r>
            <a:endParaRPr lang="en-US" sz="600">
              <a:solidFill>
                <a:prstClr val="black"/>
              </a:solidFill>
              <a:latin typeface="Arial" charset="0"/>
              <a:cs typeface="Arial" charset="0"/>
            </a:endParaRPr>
          </a:p>
          <a:p>
            <a:pPr lvl="2" eaLnBrk="0" fontAlgn="base" hangingPunct="0">
              <a:spcBef>
                <a:spcPct val="0"/>
              </a:spcBef>
              <a:spcAft>
                <a:spcPct val="0"/>
              </a:spcAft>
              <a:buFont typeface="Courier New" pitchFamily="49" charset="0"/>
              <a:buChar char="o"/>
            </a:pPr>
            <a:r>
              <a:rPr lang="en-US" sz="1200">
                <a:solidFill>
                  <a:prstClr val="black"/>
                </a:solidFill>
                <a:latin typeface="Arial" charset="0"/>
                <a:cs typeface="Calibri" pitchFamily="34" charset="0"/>
              </a:rPr>
              <a:t>Habitat satellite data</a:t>
            </a:r>
            <a:endParaRPr lang="en-US" sz="600">
              <a:solidFill>
                <a:prstClr val="black"/>
              </a:solidFill>
              <a:latin typeface="Arial" charset="0"/>
              <a:cs typeface="Arial" charset="0"/>
            </a:endParaRPr>
          </a:p>
          <a:p>
            <a:pPr lvl="2" eaLnBrk="0" fontAlgn="base" hangingPunct="0">
              <a:spcBef>
                <a:spcPct val="0"/>
              </a:spcBef>
              <a:spcAft>
                <a:spcPct val="0"/>
              </a:spcAft>
              <a:buFont typeface="Courier New" pitchFamily="49" charset="0"/>
              <a:buChar char="o"/>
            </a:pPr>
            <a:r>
              <a:rPr lang="en-US" sz="1200">
                <a:solidFill>
                  <a:prstClr val="black"/>
                </a:solidFill>
                <a:latin typeface="Arial" charset="0"/>
                <a:cs typeface="Calibri" pitchFamily="34" charset="0"/>
              </a:rPr>
              <a:t>4 year herd immunity time scale (malaria specific)</a:t>
            </a:r>
            <a:endParaRPr lang="en-US" sz="600">
              <a:solidFill>
                <a:prstClr val="black"/>
              </a:solidFill>
              <a:latin typeface="Arial" charset="0"/>
              <a:cs typeface="Arial" charset="0"/>
            </a:endParaRPr>
          </a:p>
          <a:p>
            <a:pPr lvl="2" eaLnBrk="0" fontAlgn="base" hangingPunct="0">
              <a:spcBef>
                <a:spcPct val="0"/>
              </a:spcBef>
              <a:spcAft>
                <a:spcPct val="0"/>
              </a:spcAft>
              <a:buFont typeface="Courier New" pitchFamily="49" charset="0"/>
              <a:buChar char="o"/>
            </a:pPr>
            <a:r>
              <a:rPr lang="en-US" sz="1200">
                <a:solidFill>
                  <a:prstClr val="black"/>
                </a:solidFill>
                <a:latin typeface="Arial" charset="0"/>
                <a:cs typeface="Calibri" pitchFamily="34" charset="0"/>
              </a:rPr>
              <a:t> Entomological inoculation rates</a:t>
            </a:r>
            <a:endParaRPr lang="en-US" sz="600">
              <a:solidFill>
                <a:prstClr val="black"/>
              </a:solidFill>
              <a:latin typeface="Arial" charset="0"/>
              <a:cs typeface="Arial" charset="0"/>
            </a:endParaRPr>
          </a:p>
          <a:p>
            <a:pPr lvl="3" eaLnBrk="0" fontAlgn="base" hangingPunct="0">
              <a:spcBef>
                <a:spcPct val="0"/>
              </a:spcBef>
              <a:spcAft>
                <a:spcPct val="0"/>
              </a:spcAft>
              <a:buFont typeface="Wingdings" pitchFamily="2" charset="2"/>
              <a:buChar char=""/>
            </a:pPr>
            <a:r>
              <a:rPr lang="en-US" sz="1200">
                <a:solidFill>
                  <a:prstClr val="black"/>
                </a:solidFill>
                <a:latin typeface="Arial" charset="0"/>
                <a:cs typeface="Calibri" pitchFamily="34" charset="0"/>
              </a:rPr>
              <a:t># of bites per unit of time X infection rate</a:t>
            </a:r>
            <a:endParaRPr lang="en-US" sz="600">
              <a:solidFill>
                <a:prstClr val="black"/>
              </a:solidFill>
              <a:latin typeface="Arial" charset="0"/>
              <a:cs typeface="Arial" charset="0"/>
            </a:endParaRPr>
          </a:p>
          <a:p>
            <a:pPr lvl="3" eaLnBrk="0" fontAlgn="base" hangingPunct="0">
              <a:spcBef>
                <a:spcPct val="0"/>
              </a:spcBef>
              <a:spcAft>
                <a:spcPct val="0"/>
              </a:spcAft>
              <a:buFont typeface="Wingdings" pitchFamily="2" charset="2"/>
              <a:buChar char=""/>
            </a:pPr>
            <a:r>
              <a:rPr lang="en-US" sz="1200">
                <a:solidFill>
                  <a:prstClr val="black"/>
                </a:solidFill>
                <a:latin typeface="Arial" charset="0"/>
                <a:cs typeface="Calibri" pitchFamily="34" charset="0"/>
              </a:rPr>
              <a:t>Very little data available</a:t>
            </a:r>
            <a:endParaRPr lang="en-US" sz="600">
              <a:solidFill>
                <a:prstClr val="black"/>
              </a:solidFill>
              <a:latin typeface="Arial" charset="0"/>
              <a:cs typeface="Arial" charset="0"/>
            </a:endParaRPr>
          </a:p>
          <a:p>
            <a:pPr lvl="2" eaLnBrk="0" fontAlgn="base" hangingPunct="0">
              <a:spcBef>
                <a:spcPct val="0"/>
              </a:spcBef>
              <a:spcAft>
                <a:spcPct val="0"/>
              </a:spcAft>
              <a:buFont typeface="Courier New" pitchFamily="49" charset="0"/>
              <a:buChar char="o"/>
            </a:pPr>
            <a:r>
              <a:rPr lang="en-US" sz="1200">
                <a:solidFill>
                  <a:prstClr val="black"/>
                </a:solidFill>
                <a:latin typeface="Arial" charset="0"/>
                <a:cs typeface="Calibri" pitchFamily="34" charset="0"/>
              </a:rPr>
              <a:t>Distribution of vectors </a:t>
            </a:r>
            <a:endParaRPr lang="en-US" sz="600">
              <a:solidFill>
                <a:prstClr val="black"/>
              </a:solidFill>
              <a:latin typeface="Arial" charset="0"/>
              <a:cs typeface="Arial" charset="0"/>
            </a:endParaRPr>
          </a:p>
          <a:p>
            <a:pPr lvl="3" eaLnBrk="0" fontAlgn="base" hangingPunct="0">
              <a:spcBef>
                <a:spcPct val="0"/>
              </a:spcBef>
              <a:spcAft>
                <a:spcPct val="0"/>
              </a:spcAft>
              <a:buFont typeface="Wingdings" pitchFamily="2" charset="2"/>
              <a:buChar char=""/>
            </a:pPr>
            <a:r>
              <a:rPr lang="en-US" sz="1200">
                <a:solidFill>
                  <a:prstClr val="black"/>
                </a:solidFill>
                <a:latin typeface="Arial" charset="0"/>
                <a:cs typeface="Calibri" pitchFamily="34" charset="0"/>
              </a:rPr>
              <a:t>Subspecies of mosquitoes and respective habitats</a:t>
            </a:r>
            <a:endParaRPr lang="en-US" sz="600">
              <a:solidFill>
                <a:prstClr val="black"/>
              </a:solidFill>
              <a:latin typeface="Arial" charset="0"/>
              <a:cs typeface="Arial" charset="0"/>
            </a:endParaRPr>
          </a:p>
          <a:p>
            <a:pPr lvl="2" eaLnBrk="0" fontAlgn="base" hangingPunct="0">
              <a:spcBef>
                <a:spcPct val="0"/>
              </a:spcBef>
              <a:spcAft>
                <a:spcPct val="0"/>
              </a:spcAft>
              <a:buFont typeface="Courier New" pitchFamily="49" charset="0"/>
              <a:buChar char="o"/>
            </a:pPr>
            <a:r>
              <a:rPr lang="en-US" sz="1200">
                <a:solidFill>
                  <a:prstClr val="black"/>
                </a:solidFill>
                <a:latin typeface="Arial" charset="0"/>
                <a:cs typeface="Calibri" pitchFamily="34" charset="0"/>
              </a:rPr>
              <a:t>What the models are good at/and not</a:t>
            </a:r>
            <a:endParaRPr lang="en-US" sz="600">
              <a:solidFill>
                <a:prstClr val="black"/>
              </a:solidFill>
              <a:latin typeface="Arial" charset="0"/>
              <a:cs typeface="Arial" charset="0"/>
            </a:endParaRPr>
          </a:p>
          <a:p>
            <a:pPr eaLnBrk="0" fontAlgn="base" hangingPunct="0">
              <a:spcBef>
                <a:spcPct val="0"/>
              </a:spcBef>
              <a:spcAft>
                <a:spcPct val="0"/>
              </a:spcAft>
            </a:pPr>
            <a:endParaRPr lang="en-US" sz="1200" b="1">
              <a:solidFill>
                <a:prstClr val="black"/>
              </a:solidFill>
              <a:latin typeface="Arial" charset="0"/>
              <a:cs typeface="Calibri" pitchFamily="34" charset="0"/>
            </a:endParaRPr>
          </a:p>
          <a:p>
            <a:pPr eaLnBrk="0" fontAlgn="base" hangingPunct="0">
              <a:spcBef>
                <a:spcPct val="0"/>
              </a:spcBef>
              <a:spcAft>
                <a:spcPct val="0"/>
              </a:spcAft>
            </a:pPr>
            <a:r>
              <a:rPr lang="en-US" sz="1200" b="1">
                <a:solidFill>
                  <a:prstClr val="black"/>
                </a:solidFill>
                <a:latin typeface="Arial" charset="0"/>
                <a:cs typeface="Calibri" pitchFamily="34" charset="0"/>
              </a:rPr>
              <a:t>Integrating other factors beyond data captured in the above models</a:t>
            </a:r>
            <a:endParaRPr lang="en-US" sz="600">
              <a:solidFill>
                <a:prstClr val="black"/>
              </a:solidFill>
              <a:latin typeface="Arial" charset="0"/>
              <a:cs typeface="Arial" charset="0"/>
            </a:endParaRPr>
          </a:p>
          <a:p>
            <a:pPr lvl="1" eaLnBrk="0" fontAlgn="base" hangingPunct="0">
              <a:spcBef>
                <a:spcPct val="0"/>
              </a:spcBef>
              <a:spcAft>
                <a:spcPct val="0"/>
              </a:spcAft>
              <a:buFont typeface="Symbol" pitchFamily="18" charset="2"/>
              <a:buChar char=""/>
            </a:pPr>
            <a:r>
              <a:rPr lang="en-US" sz="1200">
                <a:solidFill>
                  <a:prstClr val="black"/>
                </a:solidFill>
                <a:latin typeface="Arial" charset="0"/>
                <a:cs typeface="Calibri" pitchFamily="34" charset="0"/>
              </a:rPr>
              <a:t>Other issues</a:t>
            </a:r>
            <a:endParaRPr lang="en-US" sz="600">
              <a:solidFill>
                <a:prstClr val="black"/>
              </a:solidFill>
              <a:latin typeface="Arial" charset="0"/>
              <a:cs typeface="Arial" charset="0"/>
            </a:endParaRPr>
          </a:p>
          <a:p>
            <a:pPr lvl="2" eaLnBrk="0" fontAlgn="base" hangingPunct="0">
              <a:spcBef>
                <a:spcPct val="0"/>
              </a:spcBef>
              <a:spcAft>
                <a:spcPct val="0"/>
              </a:spcAft>
              <a:buFont typeface="Courier New" pitchFamily="49" charset="0"/>
              <a:buChar char="o"/>
            </a:pPr>
            <a:r>
              <a:rPr lang="en-US" sz="1200">
                <a:solidFill>
                  <a:prstClr val="black"/>
                </a:solidFill>
                <a:latin typeface="Arial" charset="0"/>
                <a:cs typeface="Calibri" pitchFamily="34" charset="0"/>
              </a:rPr>
              <a:t>Drug resistance</a:t>
            </a:r>
            <a:endParaRPr lang="en-US" sz="600">
              <a:solidFill>
                <a:prstClr val="black"/>
              </a:solidFill>
              <a:latin typeface="Arial" charset="0"/>
              <a:cs typeface="Arial" charset="0"/>
            </a:endParaRPr>
          </a:p>
          <a:p>
            <a:pPr lvl="2" eaLnBrk="0" fontAlgn="base" hangingPunct="0">
              <a:spcBef>
                <a:spcPct val="0"/>
              </a:spcBef>
              <a:spcAft>
                <a:spcPct val="0"/>
              </a:spcAft>
              <a:buFont typeface="Courier New" pitchFamily="49" charset="0"/>
              <a:buChar char="o"/>
            </a:pPr>
            <a:r>
              <a:rPr lang="en-US" sz="1200">
                <a:solidFill>
                  <a:prstClr val="black"/>
                </a:solidFill>
                <a:latin typeface="Arial" charset="0"/>
                <a:cs typeface="Calibri" pitchFamily="34" charset="0"/>
              </a:rPr>
              <a:t>Habitat change other than from climate change (ie land use, </a:t>
            </a:r>
          </a:p>
          <a:p>
            <a:pPr lvl="2" eaLnBrk="0" fontAlgn="base" hangingPunct="0">
              <a:spcBef>
                <a:spcPct val="0"/>
              </a:spcBef>
              <a:spcAft>
                <a:spcPct val="0"/>
              </a:spcAft>
              <a:buFont typeface="Courier New" pitchFamily="49" charset="0"/>
              <a:buChar char="o"/>
            </a:pPr>
            <a:r>
              <a:rPr lang="en-US" sz="1200">
                <a:solidFill>
                  <a:prstClr val="black"/>
                </a:solidFill>
                <a:latin typeface="Arial" charset="0"/>
                <a:cs typeface="Calibri" pitchFamily="34" charset="0"/>
              </a:rPr>
              <a:t>war, development/deforestation)</a:t>
            </a:r>
            <a:endParaRPr lang="en-US" sz="600">
              <a:solidFill>
                <a:prstClr val="black"/>
              </a:solidFill>
              <a:latin typeface="Arial" charset="0"/>
              <a:cs typeface="Arial" charset="0"/>
            </a:endParaRPr>
          </a:p>
          <a:p>
            <a:pPr lvl="2" eaLnBrk="0" fontAlgn="base" hangingPunct="0">
              <a:spcBef>
                <a:spcPct val="0"/>
              </a:spcBef>
              <a:spcAft>
                <a:spcPct val="0"/>
              </a:spcAft>
              <a:buFont typeface="Courier New" pitchFamily="49" charset="0"/>
              <a:buChar char="o"/>
            </a:pPr>
            <a:r>
              <a:rPr lang="en-US" sz="1200">
                <a:solidFill>
                  <a:prstClr val="black"/>
                </a:solidFill>
                <a:latin typeface="Arial" charset="0"/>
                <a:cs typeface="Calibri" pitchFamily="34" charset="0"/>
              </a:rPr>
              <a:t>Agricultural patterns and proximity to host animals</a:t>
            </a:r>
            <a:endParaRPr lang="en-US" sz="600">
              <a:solidFill>
                <a:prstClr val="black"/>
              </a:solidFill>
              <a:latin typeface="Arial" charset="0"/>
              <a:cs typeface="Arial" charset="0"/>
            </a:endParaRPr>
          </a:p>
          <a:p>
            <a:pPr lvl="1" eaLnBrk="0" fontAlgn="base" hangingPunct="0">
              <a:spcBef>
                <a:spcPct val="0"/>
              </a:spcBef>
              <a:spcAft>
                <a:spcPct val="0"/>
              </a:spcAft>
              <a:buFont typeface="Symbol" pitchFamily="18" charset="2"/>
              <a:buChar char=""/>
            </a:pPr>
            <a:r>
              <a:rPr lang="en-US" sz="1200">
                <a:solidFill>
                  <a:prstClr val="black"/>
                </a:solidFill>
                <a:latin typeface="Arial" charset="0"/>
                <a:cs typeface="Calibri" pitchFamily="34" charset="0"/>
              </a:rPr>
              <a:t>Other data</a:t>
            </a:r>
            <a:endParaRPr lang="en-US" sz="600">
              <a:solidFill>
                <a:prstClr val="black"/>
              </a:solidFill>
              <a:latin typeface="Arial" charset="0"/>
              <a:cs typeface="Arial" charset="0"/>
            </a:endParaRPr>
          </a:p>
          <a:p>
            <a:pPr lvl="2" eaLnBrk="0" fontAlgn="base" hangingPunct="0">
              <a:spcBef>
                <a:spcPct val="0"/>
              </a:spcBef>
              <a:spcAft>
                <a:spcPct val="0"/>
              </a:spcAft>
              <a:buFont typeface="Courier New" pitchFamily="49" charset="0"/>
              <a:buChar char="o"/>
            </a:pPr>
            <a:r>
              <a:rPr lang="en-US" sz="1200">
                <a:solidFill>
                  <a:prstClr val="black"/>
                </a:solidFill>
                <a:latin typeface="Arial" charset="0"/>
                <a:cs typeface="Calibri" pitchFamily="34" charset="0"/>
              </a:rPr>
              <a:t>Social</a:t>
            </a:r>
            <a:endParaRPr lang="en-US" sz="600">
              <a:solidFill>
                <a:prstClr val="black"/>
              </a:solidFill>
              <a:latin typeface="Arial" charset="0"/>
              <a:cs typeface="Arial" charset="0"/>
            </a:endParaRPr>
          </a:p>
          <a:p>
            <a:pPr lvl="2" eaLnBrk="0" fontAlgn="base" hangingPunct="0">
              <a:spcBef>
                <a:spcPct val="0"/>
              </a:spcBef>
              <a:spcAft>
                <a:spcPct val="0"/>
              </a:spcAft>
              <a:buFont typeface="Courier New" pitchFamily="49" charset="0"/>
              <a:buChar char="o"/>
            </a:pPr>
            <a:r>
              <a:rPr lang="en-US" sz="1200">
                <a:solidFill>
                  <a:prstClr val="black"/>
                </a:solidFill>
                <a:latin typeface="Arial" charset="0"/>
                <a:cs typeface="Calibri" pitchFamily="34" charset="0"/>
              </a:rPr>
              <a:t>Economic </a:t>
            </a:r>
            <a:r>
              <a:rPr lang="en-US" sz="1200">
                <a:solidFill>
                  <a:prstClr val="black"/>
                </a:solidFill>
                <a:cs typeface="Calibri" pitchFamily="34" charset="0"/>
              </a:rPr>
              <a:t>“</a:t>
            </a:r>
            <a:r>
              <a:rPr lang="en-US" sz="1200">
                <a:solidFill>
                  <a:prstClr val="black"/>
                </a:solidFill>
                <a:latin typeface="Arial" charset="0"/>
                <a:cs typeface="Calibri" pitchFamily="34" charset="0"/>
              </a:rPr>
              <a:t>cycle of poverty</a:t>
            </a:r>
            <a:r>
              <a:rPr lang="en-US" sz="1200">
                <a:solidFill>
                  <a:prstClr val="black"/>
                </a:solidFill>
                <a:cs typeface="Calibri" pitchFamily="34" charset="0"/>
              </a:rPr>
              <a:t>”</a:t>
            </a:r>
            <a:endParaRPr lang="en-US" sz="600">
              <a:solidFill>
                <a:prstClr val="black"/>
              </a:solidFill>
              <a:latin typeface="Arial" charset="0"/>
              <a:cs typeface="Arial" charset="0"/>
            </a:endParaRPr>
          </a:p>
          <a:p>
            <a:pPr lvl="2" eaLnBrk="0" fontAlgn="base" hangingPunct="0">
              <a:spcBef>
                <a:spcPct val="0"/>
              </a:spcBef>
              <a:spcAft>
                <a:spcPct val="0"/>
              </a:spcAft>
              <a:buFont typeface="Courier New" pitchFamily="49" charset="0"/>
              <a:buChar char="o"/>
            </a:pPr>
            <a:r>
              <a:rPr lang="en-US" sz="1200">
                <a:solidFill>
                  <a:prstClr val="black"/>
                </a:solidFill>
                <a:latin typeface="Arial" charset="0"/>
                <a:cs typeface="Calibri" pitchFamily="34" charset="0"/>
              </a:rPr>
              <a:t>Role of medical informatics</a:t>
            </a:r>
            <a:endParaRPr lang="en-US" sz="600">
              <a:solidFill>
                <a:prstClr val="black"/>
              </a:solidFill>
              <a:latin typeface="Arial" charset="0"/>
              <a:cs typeface="Arial" charset="0"/>
            </a:endParaRPr>
          </a:p>
          <a:p>
            <a:pPr lvl="1" eaLnBrk="0" fontAlgn="base" hangingPunct="0">
              <a:spcBef>
                <a:spcPct val="0"/>
              </a:spcBef>
              <a:spcAft>
                <a:spcPct val="0"/>
              </a:spcAft>
              <a:buFont typeface="Symbol" pitchFamily="18" charset="2"/>
              <a:buChar char=""/>
            </a:pPr>
            <a:r>
              <a:rPr lang="en-US" sz="1200">
                <a:solidFill>
                  <a:prstClr val="black"/>
                </a:solidFill>
                <a:latin typeface="Arial" charset="0"/>
                <a:cs typeface="Calibri" pitchFamily="34" charset="0"/>
              </a:rPr>
              <a:t>Other methods (example models)</a:t>
            </a:r>
            <a:endParaRPr lang="en-US" sz="600">
              <a:solidFill>
                <a:prstClr val="black"/>
              </a:solidFill>
              <a:latin typeface="Arial" charset="0"/>
              <a:cs typeface="Arial" charset="0"/>
            </a:endParaRPr>
          </a:p>
          <a:p>
            <a:pPr lvl="2" eaLnBrk="0" fontAlgn="base" hangingPunct="0">
              <a:spcBef>
                <a:spcPct val="0"/>
              </a:spcBef>
              <a:spcAft>
                <a:spcPct val="0"/>
              </a:spcAft>
              <a:buFont typeface="Courier New" pitchFamily="49" charset="0"/>
              <a:buChar char="o"/>
            </a:pPr>
            <a:r>
              <a:rPr lang="en-US" sz="1200">
                <a:solidFill>
                  <a:prstClr val="black"/>
                </a:solidFill>
                <a:latin typeface="Arial" charset="0"/>
                <a:cs typeface="Calibri" pitchFamily="34" charset="0"/>
              </a:rPr>
              <a:t>DPSEEA </a:t>
            </a:r>
            <a:r>
              <a:rPr lang="en-US" sz="1200">
                <a:solidFill>
                  <a:prstClr val="black"/>
                </a:solidFill>
                <a:cs typeface="Calibri" pitchFamily="34" charset="0"/>
              </a:rPr>
              <a:t>–</a:t>
            </a:r>
            <a:r>
              <a:rPr lang="en-US" sz="1200">
                <a:solidFill>
                  <a:prstClr val="black"/>
                </a:solidFill>
                <a:latin typeface="Arial" charset="0"/>
                <a:cs typeface="Calibri" pitchFamily="34" charset="0"/>
              </a:rPr>
              <a:t> correlates with this as it is built on stressors</a:t>
            </a:r>
            <a:endParaRPr lang="en-US" sz="600">
              <a:solidFill>
                <a:prstClr val="black"/>
              </a:solidFill>
              <a:latin typeface="Arial" charset="0"/>
              <a:cs typeface="Arial" charset="0"/>
            </a:endParaRPr>
          </a:p>
          <a:p>
            <a:pPr lvl="2" eaLnBrk="0" fontAlgn="base" hangingPunct="0">
              <a:spcBef>
                <a:spcPct val="0"/>
              </a:spcBef>
              <a:spcAft>
                <a:spcPct val="0"/>
              </a:spcAft>
              <a:buFont typeface="Courier New" pitchFamily="49" charset="0"/>
              <a:buChar char="o"/>
            </a:pPr>
            <a:r>
              <a:rPr lang="en-US" sz="1200">
                <a:solidFill>
                  <a:prstClr val="black"/>
                </a:solidFill>
                <a:latin typeface="Arial" charset="0"/>
                <a:cs typeface="Calibri" pitchFamily="34" charset="0"/>
              </a:rPr>
              <a:t>EFA</a:t>
            </a:r>
            <a:endParaRPr lang="en-US">
              <a:solidFill>
                <a:prstClr val="black"/>
              </a:solidFill>
              <a:latin typeface="Arial" charset="0"/>
              <a:cs typeface="Arial" charset="0"/>
            </a:endParaRPr>
          </a:p>
        </p:txBody>
      </p:sp>
      <p:sp>
        <p:nvSpPr>
          <p:cNvPr id="45060" name="Rectangle 9"/>
          <p:cNvSpPr>
            <a:spLocks noChangeArrowheads="1"/>
          </p:cNvSpPr>
          <p:nvPr/>
        </p:nvSpPr>
        <p:spPr bwMode="auto">
          <a:xfrm>
            <a:off x="152400" y="1371600"/>
            <a:ext cx="33528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fontAlgn="base">
              <a:spcBef>
                <a:spcPct val="0"/>
              </a:spcBef>
              <a:spcAft>
                <a:spcPct val="0"/>
              </a:spcAft>
            </a:pPr>
            <a:r>
              <a:rPr lang="en-US" b="1">
                <a:solidFill>
                  <a:prstClr val="black"/>
                </a:solidFill>
                <a:cs typeface="Arial" charset="0"/>
              </a:rPr>
              <a:t>Reproductive Model for Malaria</a:t>
            </a:r>
          </a:p>
          <a:p>
            <a:pPr algn="ctr" fontAlgn="base">
              <a:spcBef>
                <a:spcPct val="0"/>
              </a:spcBef>
              <a:spcAft>
                <a:spcPct val="0"/>
              </a:spcAft>
            </a:pPr>
            <a:r>
              <a:rPr lang="en-US" b="1">
                <a:solidFill>
                  <a:prstClr val="black"/>
                </a:solidFill>
                <a:cs typeface="Arial" charset="0"/>
              </a:rPr>
              <a:t>(all except R and r may be affected by climate/weather) </a:t>
            </a:r>
          </a:p>
          <a:p>
            <a:pPr fontAlgn="base">
              <a:spcBef>
                <a:spcPct val="0"/>
              </a:spcBef>
              <a:spcAft>
                <a:spcPct val="0"/>
              </a:spcAft>
            </a:pPr>
            <a:endParaRPr lang="en-US">
              <a:solidFill>
                <a:prstClr val="black"/>
              </a:solidFill>
              <a:cs typeface="Arial" charset="0"/>
            </a:endParaRPr>
          </a:p>
        </p:txBody>
      </p:sp>
      <p:sp>
        <p:nvSpPr>
          <p:cNvPr id="11" name="TextBox 10"/>
          <p:cNvSpPr txBox="1"/>
          <p:nvPr/>
        </p:nvSpPr>
        <p:spPr>
          <a:xfrm>
            <a:off x="0" y="0"/>
            <a:ext cx="9144000" cy="646113"/>
          </a:xfrm>
          <a:prstGeom prst="rect">
            <a:avLst/>
          </a:prstGeom>
          <a:solidFill>
            <a:schemeClr val="tx2">
              <a:lumMod val="75000"/>
            </a:schemeClr>
          </a:solidFill>
        </p:spPr>
        <p:txBody>
          <a:bodyPr>
            <a:spAutoFit/>
          </a:bodyPr>
          <a:lstStyle/>
          <a:p>
            <a:pPr>
              <a:defRPr/>
            </a:pPr>
            <a:r>
              <a:rPr lang="en-US" b="1" dirty="0">
                <a:solidFill>
                  <a:srgbClr val="FFFF00"/>
                </a:solidFill>
                <a:cs typeface="Arial" charset="0"/>
              </a:rPr>
              <a:t>Models  - Biological and Statistical</a:t>
            </a:r>
          </a:p>
          <a:p>
            <a:pPr>
              <a:defRPr/>
            </a:pPr>
            <a:r>
              <a:rPr lang="en-US" b="1" dirty="0">
                <a:solidFill>
                  <a:prstClr val="white"/>
                </a:solidFill>
                <a:cs typeface="Arial" charset="0"/>
              </a:rPr>
              <a:t>How do we use them for adaption choices that leads to greater self-sufficiency? </a:t>
            </a:r>
          </a:p>
        </p:txBody>
      </p:sp>
    </p:spTree>
    <p:extLst>
      <p:ext uri="{BB962C8B-B14F-4D97-AF65-F5344CB8AC3E}">
        <p14:creationId xmlns:p14="http://schemas.microsoft.com/office/powerpoint/2010/main" xmlns="" val="34277279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0fd8867b-a874-48d5-8616-754baa2611a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4114</TotalTime>
  <Words>794</Words>
  <Application>Microsoft Office PowerPoint</Application>
  <PresentationFormat>On-screen Show (4:3)</PresentationFormat>
  <Paragraphs>203</Paragraphs>
  <Slides>20</Slides>
  <Notes>5</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Applying Local Conditions to Scenarios &amp; Decisions </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dc:creator>
  <cp:lastModifiedBy>l</cp:lastModifiedBy>
  <cp:revision>360</cp:revision>
  <dcterms:created xsi:type="dcterms:W3CDTF">2011-10-27T02:05:40Z</dcterms:created>
  <dcterms:modified xsi:type="dcterms:W3CDTF">2011-12-27T23:38:41Z</dcterms:modified>
</cp:coreProperties>
</file>