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5.xml" ContentType="application/vnd.openxmlformats-officedocument.drawingml.diagramLayout+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diagrams/colors4.xml" ContentType="application/vnd.openxmlformats-officedocument.drawingml.diagramColors+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Default Extension="png" ContentType="image/png"/>
  <Override PartName="/ppt/diagrams/drawing3.xml" ContentType="application/vnd.ms-office.drawingml.diagramDrawing+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Default Extension="emf" ContentType="image/x-emf"/>
  <Override PartName="/ppt/presentation.xml" ContentType="application/vnd.openxmlformats-officedocument.presentationml.presentation.main+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diagrams/layout4.xml" ContentType="application/vnd.openxmlformats-officedocument.drawingml.diagramLayout+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diagrams/layout2.xml" ContentType="application/vnd.openxmlformats-officedocument.drawingml.diagramLayout+xml"/>
  <Override PartName="/ppt/diagrams/data5.xml" ContentType="application/vnd.openxmlformats-officedocument.drawingml.diagramData+xml"/>
  <Override PartName="/ppt/slideMasters/slideMaster7.xml" ContentType="application/vnd.openxmlformats-officedocument.presentationml.slideMaster+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diagrams/drawing1.xml" ContentType="application/vnd.ms-office.drawingml.diagramDrawing+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diagrams/quickStyle1.xml" ContentType="application/vnd.openxmlformats-officedocument.drawingml.diagramStyl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Lst>
  <p:notesMasterIdLst>
    <p:notesMasterId r:id="rId24"/>
  </p:notesMasterIdLst>
  <p:sldIdLst>
    <p:sldId id="284" r:id="rId8"/>
    <p:sldId id="297" r:id="rId9"/>
    <p:sldId id="259" r:id="rId10"/>
    <p:sldId id="303" r:id="rId11"/>
    <p:sldId id="308" r:id="rId12"/>
    <p:sldId id="302" r:id="rId13"/>
    <p:sldId id="304" r:id="rId14"/>
    <p:sldId id="311" r:id="rId15"/>
    <p:sldId id="298" r:id="rId16"/>
    <p:sldId id="294" r:id="rId17"/>
    <p:sldId id="281" r:id="rId18"/>
    <p:sldId id="293" r:id="rId19"/>
    <p:sldId id="278" r:id="rId20"/>
    <p:sldId id="309" r:id="rId21"/>
    <p:sldId id="274" r:id="rId22"/>
    <p:sldId id="267" r:id="rId23"/>
  </p:sldIdLst>
  <p:sldSz cx="9144000" cy="6858000" type="screen4x3"/>
  <p:notesSz cx="6805613"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40" autoAdjust="0"/>
    <p:restoredTop sz="78169" autoAdjust="0"/>
  </p:normalViewPr>
  <p:slideViewPr>
    <p:cSldViewPr>
      <p:cViewPr varScale="1">
        <p:scale>
          <a:sx n="71" d="100"/>
          <a:sy n="71" d="100"/>
        </p:scale>
        <p:origin x="-444" y="-90"/>
      </p:cViewPr>
      <p:guideLst>
        <p:guide orient="horz" pos="2160"/>
        <p:guide pos="2880"/>
      </p:guideLst>
    </p:cSldViewPr>
  </p:slideViewPr>
  <p:notesTextViewPr>
    <p:cViewPr>
      <p:scale>
        <a:sx n="100" d="100"/>
        <a:sy n="100" d="100"/>
      </p:scale>
      <p:origin x="0" y="0"/>
    </p:cViewPr>
  </p:notesTextViewPr>
  <p:notesViewPr>
    <p:cSldViewPr>
      <p:cViewPr varScale="1">
        <p:scale>
          <a:sx n="54" d="100"/>
          <a:sy n="54" d="100"/>
        </p:scale>
        <p:origin x="-1770" y="-78"/>
      </p:cViewPr>
      <p:guideLst>
        <p:guide orient="horz" pos="3131"/>
        <p:guide pos="2144"/>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131259-2759-4BD7-9CC1-0709934B8B0E}" type="doc">
      <dgm:prSet loTypeId="urn:microsoft.com/office/officeart/2005/8/layout/hProcess9" loCatId="process" qsTypeId="urn:microsoft.com/office/officeart/2005/8/quickstyle/simple1" qsCatId="simple" csTypeId="urn:microsoft.com/office/officeart/2005/8/colors/accent2_3" csCatId="accent2" phldr="1"/>
      <dgm:spPr/>
    </dgm:pt>
    <dgm:pt modelId="{EA053583-2655-4277-809A-F02973BC1EB7}">
      <dgm:prSet phldrT="[テキスト]" custT="1"/>
      <dgm:spPr/>
      <dgm:t>
        <a:bodyPr/>
        <a:lstStyle/>
        <a:p>
          <a:r>
            <a:rPr kumimoji="1" lang="en-US" altLang="ja-JP" sz="1400" b="1" dirty="0" smtClean="0">
              <a:effectLst/>
              <a:latin typeface="Calibri" pitchFamily="34" charset="0"/>
            </a:rPr>
            <a:t>Policy formulation</a:t>
          </a:r>
          <a:endParaRPr kumimoji="1" lang="ja-JP" altLang="en-US" sz="1400" b="1" dirty="0">
            <a:effectLst/>
            <a:latin typeface="Calibri" pitchFamily="34" charset="0"/>
          </a:endParaRPr>
        </a:p>
      </dgm:t>
    </dgm:pt>
    <dgm:pt modelId="{F62E474C-3110-4121-A71C-2588585E76A2}" type="parTrans" cxnId="{E67B0DED-DE0E-4E5C-BD5E-73192B8AB1D7}">
      <dgm:prSet/>
      <dgm:spPr/>
      <dgm:t>
        <a:bodyPr/>
        <a:lstStyle/>
        <a:p>
          <a:endParaRPr kumimoji="1" lang="ja-JP" altLang="en-US"/>
        </a:p>
      </dgm:t>
    </dgm:pt>
    <dgm:pt modelId="{23373645-7759-46E6-A755-B7C1108F2E12}" type="sibTrans" cxnId="{E67B0DED-DE0E-4E5C-BD5E-73192B8AB1D7}">
      <dgm:prSet/>
      <dgm:spPr/>
      <dgm:t>
        <a:bodyPr/>
        <a:lstStyle/>
        <a:p>
          <a:endParaRPr kumimoji="1" lang="ja-JP" altLang="en-US"/>
        </a:p>
      </dgm:t>
    </dgm:pt>
    <dgm:pt modelId="{1E3B067F-7B1D-48D1-A445-C2A665F1A04C}">
      <dgm:prSet phldrT="[テキスト]" custT="1"/>
      <dgm:spPr/>
      <dgm:t>
        <a:bodyPr/>
        <a:lstStyle/>
        <a:p>
          <a:r>
            <a:rPr kumimoji="1" lang="en-US" altLang="ja-JP" sz="1400" b="1" dirty="0" smtClean="0">
              <a:effectLst/>
              <a:latin typeface="Calibri" pitchFamily="34" charset="0"/>
            </a:rPr>
            <a:t>Policy evaluation</a:t>
          </a:r>
          <a:endParaRPr kumimoji="1" lang="ja-JP" altLang="en-US" sz="1400" b="1" dirty="0">
            <a:effectLst/>
            <a:latin typeface="Calibri" pitchFamily="34" charset="0"/>
          </a:endParaRPr>
        </a:p>
      </dgm:t>
    </dgm:pt>
    <dgm:pt modelId="{E28528C0-F125-48A0-AE8B-BB7450376802}" type="parTrans" cxnId="{D9615D48-8006-4614-A955-DA0C1BB3ECEF}">
      <dgm:prSet/>
      <dgm:spPr/>
      <dgm:t>
        <a:bodyPr/>
        <a:lstStyle/>
        <a:p>
          <a:endParaRPr kumimoji="1" lang="ja-JP" altLang="en-US"/>
        </a:p>
      </dgm:t>
    </dgm:pt>
    <dgm:pt modelId="{B7B42F74-2FC3-4D7A-AFEC-F2BFB1410141}" type="sibTrans" cxnId="{D9615D48-8006-4614-A955-DA0C1BB3ECEF}">
      <dgm:prSet/>
      <dgm:spPr/>
      <dgm:t>
        <a:bodyPr/>
        <a:lstStyle/>
        <a:p>
          <a:endParaRPr kumimoji="1" lang="ja-JP" altLang="en-US"/>
        </a:p>
      </dgm:t>
    </dgm:pt>
    <dgm:pt modelId="{E69AEC95-721E-4B1D-ADE8-12D3DAFA7EB7}">
      <dgm:prSet phldrT="[テキスト]" custT="1"/>
      <dgm:spPr/>
      <dgm:t>
        <a:bodyPr/>
        <a:lstStyle/>
        <a:p>
          <a:r>
            <a:rPr kumimoji="1" lang="en-US" altLang="ja-JP" sz="1400" b="1" dirty="0" smtClean="0">
              <a:effectLst/>
              <a:latin typeface="Calibri" pitchFamily="34" charset="0"/>
            </a:rPr>
            <a:t>Implementation on the ground</a:t>
          </a:r>
          <a:endParaRPr kumimoji="1" lang="ja-JP" altLang="en-US" sz="1400" b="1" dirty="0">
            <a:effectLst/>
            <a:latin typeface="Calibri" pitchFamily="34" charset="0"/>
          </a:endParaRPr>
        </a:p>
      </dgm:t>
    </dgm:pt>
    <dgm:pt modelId="{F50B1C2A-9DA8-415F-9DE4-B153F5568C6F}" type="parTrans" cxnId="{439BA8AA-FE72-4785-BCD3-6721C23652A9}">
      <dgm:prSet/>
      <dgm:spPr/>
      <dgm:t>
        <a:bodyPr/>
        <a:lstStyle/>
        <a:p>
          <a:endParaRPr kumimoji="1" lang="ja-JP" altLang="en-US"/>
        </a:p>
      </dgm:t>
    </dgm:pt>
    <dgm:pt modelId="{7B2B6C80-F06F-4154-A7A4-7A195012B2C9}" type="sibTrans" cxnId="{439BA8AA-FE72-4785-BCD3-6721C23652A9}">
      <dgm:prSet/>
      <dgm:spPr/>
      <dgm:t>
        <a:bodyPr/>
        <a:lstStyle/>
        <a:p>
          <a:endParaRPr kumimoji="1" lang="ja-JP" altLang="en-US"/>
        </a:p>
      </dgm:t>
    </dgm:pt>
    <dgm:pt modelId="{8CD26C9A-4C59-4E13-843B-0481D3BDA32D}">
      <dgm:prSet phldrT="[テキスト]" custT="1"/>
      <dgm:spPr/>
      <dgm:t>
        <a:bodyPr/>
        <a:lstStyle/>
        <a:p>
          <a:r>
            <a:rPr kumimoji="1" lang="en-US" altLang="ja-JP" sz="1400" b="1" dirty="0" smtClean="0">
              <a:effectLst/>
              <a:latin typeface="Calibri" pitchFamily="34" charset="0"/>
            </a:rPr>
            <a:t>Monitoring</a:t>
          </a:r>
          <a:endParaRPr kumimoji="1" lang="ja-JP" altLang="en-US" sz="1400" b="1" dirty="0">
            <a:effectLst/>
            <a:latin typeface="Calibri" pitchFamily="34" charset="0"/>
          </a:endParaRPr>
        </a:p>
      </dgm:t>
    </dgm:pt>
    <dgm:pt modelId="{E8A0FF9B-F2DE-4440-9F25-75E18CF9784C}" type="parTrans" cxnId="{8ECBD7C6-2C27-40FA-A02C-346B82EBAD8A}">
      <dgm:prSet/>
      <dgm:spPr/>
      <dgm:t>
        <a:bodyPr/>
        <a:lstStyle/>
        <a:p>
          <a:endParaRPr kumimoji="1" lang="ja-JP" altLang="en-US"/>
        </a:p>
      </dgm:t>
    </dgm:pt>
    <dgm:pt modelId="{C6C5397D-E9FB-42C9-869D-617E6FDC3F33}" type="sibTrans" cxnId="{8ECBD7C6-2C27-40FA-A02C-346B82EBAD8A}">
      <dgm:prSet/>
      <dgm:spPr/>
      <dgm:t>
        <a:bodyPr/>
        <a:lstStyle/>
        <a:p>
          <a:endParaRPr kumimoji="1" lang="ja-JP" altLang="en-US"/>
        </a:p>
      </dgm:t>
    </dgm:pt>
    <dgm:pt modelId="{CCBEF1B9-43FF-468A-888E-9316BC2E9155}" type="pres">
      <dgm:prSet presAssocID="{41131259-2759-4BD7-9CC1-0709934B8B0E}" presName="CompostProcess" presStyleCnt="0">
        <dgm:presLayoutVars>
          <dgm:dir val="rev"/>
          <dgm:resizeHandles val="exact"/>
        </dgm:presLayoutVars>
      </dgm:prSet>
      <dgm:spPr/>
    </dgm:pt>
    <dgm:pt modelId="{AEABC5D0-688D-44B9-8504-3B99C3BD9175}" type="pres">
      <dgm:prSet presAssocID="{41131259-2759-4BD7-9CC1-0709934B8B0E}" presName="arrow" presStyleLbl="bgShp" presStyleIdx="0" presStyleCnt="1" custScaleX="117647" custScaleY="9087" custLinFactNeighborX="276" custLinFactNeighborY="778">
        <dgm:style>
          <a:lnRef idx="1">
            <a:schemeClr val="accent1"/>
          </a:lnRef>
          <a:fillRef idx="3">
            <a:schemeClr val="accent1"/>
          </a:fillRef>
          <a:effectRef idx="2">
            <a:schemeClr val="accent1"/>
          </a:effectRef>
          <a:fontRef idx="minor">
            <a:schemeClr val="lt1"/>
          </a:fontRef>
        </dgm:style>
      </dgm:prSet>
      <dgm:spPr>
        <a:prstGeom prst="rect">
          <a:avLst/>
        </a:prstGeom>
      </dgm:spPr>
    </dgm:pt>
    <dgm:pt modelId="{A87F6973-0705-4CE4-9CBC-4321C03E6624}" type="pres">
      <dgm:prSet presAssocID="{41131259-2759-4BD7-9CC1-0709934B8B0E}" presName="linearProcess" presStyleCnt="0"/>
      <dgm:spPr/>
    </dgm:pt>
    <dgm:pt modelId="{FE3865E1-EC47-4A11-A712-4C826F4AC5BC}" type="pres">
      <dgm:prSet presAssocID="{EA053583-2655-4277-809A-F02973BC1EB7}" presName="textNode" presStyleLbl="node1" presStyleIdx="0" presStyleCnt="4">
        <dgm:presLayoutVars>
          <dgm:bulletEnabled val="1"/>
        </dgm:presLayoutVars>
      </dgm:prSet>
      <dgm:spPr/>
      <dgm:t>
        <a:bodyPr/>
        <a:lstStyle/>
        <a:p>
          <a:endParaRPr kumimoji="1" lang="ja-JP" altLang="en-US"/>
        </a:p>
      </dgm:t>
    </dgm:pt>
    <dgm:pt modelId="{30D683F5-4E6A-46DC-85E6-E1AC64169263}" type="pres">
      <dgm:prSet presAssocID="{23373645-7759-46E6-A755-B7C1108F2E12}" presName="sibTrans" presStyleCnt="0"/>
      <dgm:spPr/>
    </dgm:pt>
    <dgm:pt modelId="{9A9CD102-64BD-4EBE-99D3-2E70351BB34C}" type="pres">
      <dgm:prSet presAssocID="{1E3B067F-7B1D-48D1-A445-C2A665F1A04C}" presName="textNode" presStyleLbl="node1" presStyleIdx="1" presStyleCnt="4">
        <dgm:presLayoutVars>
          <dgm:bulletEnabled val="1"/>
        </dgm:presLayoutVars>
      </dgm:prSet>
      <dgm:spPr/>
      <dgm:t>
        <a:bodyPr/>
        <a:lstStyle/>
        <a:p>
          <a:endParaRPr kumimoji="1" lang="ja-JP" altLang="en-US"/>
        </a:p>
      </dgm:t>
    </dgm:pt>
    <dgm:pt modelId="{B0E692D8-7F3D-470A-969E-60663461B907}" type="pres">
      <dgm:prSet presAssocID="{B7B42F74-2FC3-4D7A-AFEC-F2BFB1410141}" presName="sibTrans" presStyleCnt="0"/>
      <dgm:spPr/>
    </dgm:pt>
    <dgm:pt modelId="{28F2AB3F-E8FB-4BFB-B4AC-F4A241309A8E}" type="pres">
      <dgm:prSet presAssocID="{E69AEC95-721E-4B1D-ADE8-12D3DAFA7EB7}" presName="textNode" presStyleLbl="node1" presStyleIdx="2" presStyleCnt="4">
        <dgm:presLayoutVars>
          <dgm:bulletEnabled val="1"/>
        </dgm:presLayoutVars>
      </dgm:prSet>
      <dgm:spPr/>
      <dgm:t>
        <a:bodyPr/>
        <a:lstStyle/>
        <a:p>
          <a:endParaRPr kumimoji="1" lang="ja-JP" altLang="en-US"/>
        </a:p>
      </dgm:t>
    </dgm:pt>
    <dgm:pt modelId="{8849991F-63AD-4C8E-938F-11DCAE8DA5AC}" type="pres">
      <dgm:prSet presAssocID="{7B2B6C80-F06F-4154-A7A4-7A195012B2C9}" presName="sibTrans" presStyleCnt="0"/>
      <dgm:spPr/>
    </dgm:pt>
    <dgm:pt modelId="{7F8B2C3D-97CF-4534-9956-754BFA540A28}" type="pres">
      <dgm:prSet presAssocID="{8CD26C9A-4C59-4E13-843B-0481D3BDA32D}" presName="textNode" presStyleLbl="node1" presStyleIdx="3" presStyleCnt="4">
        <dgm:presLayoutVars>
          <dgm:bulletEnabled val="1"/>
        </dgm:presLayoutVars>
      </dgm:prSet>
      <dgm:spPr/>
      <dgm:t>
        <a:bodyPr/>
        <a:lstStyle/>
        <a:p>
          <a:endParaRPr kumimoji="1" lang="ja-JP" altLang="en-US"/>
        </a:p>
      </dgm:t>
    </dgm:pt>
  </dgm:ptLst>
  <dgm:cxnLst>
    <dgm:cxn modelId="{1624B9D0-831F-4653-91BF-62C40E5E85D1}" type="presOf" srcId="{8CD26C9A-4C59-4E13-843B-0481D3BDA32D}" destId="{7F8B2C3D-97CF-4534-9956-754BFA540A28}" srcOrd="0" destOrd="0" presId="urn:microsoft.com/office/officeart/2005/8/layout/hProcess9"/>
    <dgm:cxn modelId="{E67B0DED-DE0E-4E5C-BD5E-73192B8AB1D7}" srcId="{41131259-2759-4BD7-9CC1-0709934B8B0E}" destId="{EA053583-2655-4277-809A-F02973BC1EB7}" srcOrd="0" destOrd="0" parTransId="{F62E474C-3110-4121-A71C-2588585E76A2}" sibTransId="{23373645-7759-46E6-A755-B7C1108F2E12}"/>
    <dgm:cxn modelId="{98641278-DE06-4E97-B987-638075E0B3FC}" type="presOf" srcId="{41131259-2759-4BD7-9CC1-0709934B8B0E}" destId="{CCBEF1B9-43FF-468A-888E-9316BC2E9155}" srcOrd="0" destOrd="0" presId="urn:microsoft.com/office/officeart/2005/8/layout/hProcess9"/>
    <dgm:cxn modelId="{A8203665-8CE9-496E-A267-2E432558DD40}" type="presOf" srcId="{E69AEC95-721E-4B1D-ADE8-12D3DAFA7EB7}" destId="{28F2AB3F-E8FB-4BFB-B4AC-F4A241309A8E}" srcOrd="0" destOrd="0" presId="urn:microsoft.com/office/officeart/2005/8/layout/hProcess9"/>
    <dgm:cxn modelId="{439BA8AA-FE72-4785-BCD3-6721C23652A9}" srcId="{41131259-2759-4BD7-9CC1-0709934B8B0E}" destId="{E69AEC95-721E-4B1D-ADE8-12D3DAFA7EB7}" srcOrd="2" destOrd="0" parTransId="{F50B1C2A-9DA8-415F-9DE4-B153F5568C6F}" sibTransId="{7B2B6C80-F06F-4154-A7A4-7A195012B2C9}"/>
    <dgm:cxn modelId="{EE635E1E-7C49-4088-BD61-3FF328CEA194}" type="presOf" srcId="{EA053583-2655-4277-809A-F02973BC1EB7}" destId="{FE3865E1-EC47-4A11-A712-4C826F4AC5BC}" srcOrd="0" destOrd="0" presId="urn:microsoft.com/office/officeart/2005/8/layout/hProcess9"/>
    <dgm:cxn modelId="{8ECBD7C6-2C27-40FA-A02C-346B82EBAD8A}" srcId="{41131259-2759-4BD7-9CC1-0709934B8B0E}" destId="{8CD26C9A-4C59-4E13-843B-0481D3BDA32D}" srcOrd="3" destOrd="0" parTransId="{E8A0FF9B-F2DE-4440-9F25-75E18CF9784C}" sibTransId="{C6C5397D-E9FB-42C9-869D-617E6FDC3F33}"/>
    <dgm:cxn modelId="{1986ED60-9660-4B57-B1BA-6634E5014AFF}" type="presOf" srcId="{1E3B067F-7B1D-48D1-A445-C2A665F1A04C}" destId="{9A9CD102-64BD-4EBE-99D3-2E70351BB34C}" srcOrd="0" destOrd="0" presId="urn:microsoft.com/office/officeart/2005/8/layout/hProcess9"/>
    <dgm:cxn modelId="{D9615D48-8006-4614-A955-DA0C1BB3ECEF}" srcId="{41131259-2759-4BD7-9CC1-0709934B8B0E}" destId="{1E3B067F-7B1D-48D1-A445-C2A665F1A04C}" srcOrd="1" destOrd="0" parTransId="{E28528C0-F125-48A0-AE8B-BB7450376802}" sibTransId="{B7B42F74-2FC3-4D7A-AFEC-F2BFB1410141}"/>
    <dgm:cxn modelId="{DFAD8F81-18F8-478A-8AF7-8A2FA610D53D}" type="presParOf" srcId="{CCBEF1B9-43FF-468A-888E-9316BC2E9155}" destId="{AEABC5D0-688D-44B9-8504-3B99C3BD9175}" srcOrd="0" destOrd="0" presId="urn:microsoft.com/office/officeart/2005/8/layout/hProcess9"/>
    <dgm:cxn modelId="{64262075-D176-411B-B6FB-07067D0655F8}" type="presParOf" srcId="{CCBEF1B9-43FF-468A-888E-9316BC2E9155}" destId="{A87F6973-0705-4CE4-9CBC-4321C03E6624}" srcOrd="1" destOrd="0" presId="urn:microsoft.com/office/officeart/2005/8/layout/hProcess9"/>
    <dgm:cxn modelId="{51406CBB-FFD3-4533-BE42-1A82404426F8}" type="presParOf" srcId="{A87F6973-0705-4CE4-9CBC-4321C03E6624}" destId="{FE3865E1-EC47-4A11-A712-4C826F4AC5BC}" srcOrd="0" destOrd="0" presId="urn:microsoft.com/office/officeart/2005/8/layout/hProcess9"/>
    <dgm:cxn modelId="{593A2307-3FEB-4389-8E98-75D0FA8E9CF0}" type="presParOf" srcId="{A87F6973-0705-4CE4-9CBC-4321C03E6624}" destId="{30D683F5-4E6A-46DC-85E6-E1AC64169263}" srcOrd="1" destOrd="0" presId="urn:microsoft.com/office/officeart/2005/8/layout/hProcess9"/>
    <dgm:cxn modelId="{903ED70B-8754-4AF2-9304-EBDF4625AD5B}" type="presParOf" srcId="{A87F6973-0705-4CE4-9CBC-4321C03E6624}" destId="{9A9CD102-64BD-4EBE-99D3-2E70351BB34C}" srcOrd="2" destOrd="0" presId="urn:microsoft.com/office/officeart/2005/8/layout/hProcess9"/>
    <dgm:cxn modelId="{FA173074-5634-4E9F-8777-F927F67A55E2}" type="presParOf" srcId="{A87F6973-0705-4CE4-9CBC-4321C03E6624}" destId="{B0E692D8-7F3D-470A-969E-60663461B907}" srcOrd="3" destOrd="0" presId="urn:microsoft.com/office/officeart/2005/8/layout/hProcess9"/>
    <dgm:cxn modelId="{258931D5-153F-415E-BFAB-5BA254B95961}" type="presParOf" srcId="{A87F6973-0705-4CE4-9CBC-4321C03E6624}" destId="{28F2AB3F-E8FB-4BFB-B4AC-F4A241309A8E}" srcOrd="4" destOrd="0" presId="urn:microsoft.com/office/officeart/2005/8/layout/hProcess9"/>
    <dgm:cxn modelId="{396C7441-DD6C-4390-B769-CCBD33DD7EB6}" type="presParOf" srcId="{A87F6973-0705-4CE4-9CBC-4321C03E6624}" destId="{8849991F-63AD-4C8E-938F-11DCAE8DA5AC}" srcOrd="5" destOrd="0" presId="urn:microsoft.com/office/officeart/2005/8/layout/hProcess9"/>
    <dgm:cxn modelId="{5776FBA6-7A1E-42FC-BFF4-6404C2CD8B1D}" type="presParOf" srcId="{A87F6973-0705-4CE4-9CBC-4321C03E6624}" destId="{7F8B2C3D-97CF-4534-9956-754BFA540A28}" srcOrd="6"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228DD5-0D2E-4E02-9264-09B6A1E6C84F}"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kumimoji="1" lang="ja-JP" altLang="en-US"/>
        </a:p>
      </dgm:t>
    </dgm:pt>
    <dgm:pt modelId="{CDC05854-3759-4F97-8109-1CC541B09D22}">
      <dgm:prSet phldrT="[テキスト]"/>
      <dgm:spPr/>
      <dgm:t>
        <a:bodyPr/>
        <a:lstStyle/>
        <a:p>
          <a:r>
            <a:rPr kumimoji="1" lang="en-US" altLang="ja-JP" dirty="0" smtClean="0"/>
            <a:t>RI</a:t>
          </a:r>
          <a:endParaRPr kumimoji="1" lang="ja-JP" altLang="en-US" dirty="0"/>
        </a:p>
      </dgm:t>
    </dgm:pt>
    <dgm:pt modelId="{65E623A3-ED3C-45CC-9B23-328B36BFF308}" type="parTrans" cxnId="{FD2E1F4E-5D62-41E4-AD1F-77F012BE79DF}">
      <dgm:prSet/>
      <dgm:spPr/>
      <dgm:t>
        <a:bodyPr/>
        <a:lstStyle/>
        <a:p>
          <a:endParaRPr kumimoji="1" lang="ja-JP" altLang="en-US"/>
        </a:p>
      </dgm:t>
    </dgm:pt>
    <dgm:pt modelId="{C4BA4751-A814-4676-B0AD-5AE9CA3D2A7F}" type="sibTrans" cxnId="{FD2E1F4E-5D62-41E4-AD1F-77F012BE79DF}">
      <dgm:prSet/>
      <dgm:spPr/>
      <dgm:t>
        <a:bodyPr/>
        <a:lstStyle/>
        <a:p>
          <a:endParaRPr kumimoji="1" lang="ja-JP" altLang="en-US"/>
        </a:p>
      </dgm:t>
    </dgm:pt>
    <dgm:pt modelId="{42C90B6C-10CE-4150-9E19-516524AF8933}">
      <dgm:prSet phldrT="[テキスト]"/>
      <dgm:spPr/>
      <dgm:t>
        <a:bodyPr/>
        <a:lstStyle/>
        <a:p>
          <a:r>
            <a:rPr kumimoji="1" lang="en-US" altLang="ja-JP" dirty="0" smtClean="0"/>
            <a:t>RI</a:t>
          </a:r>
          <a:endParaRPr kumimoji="1" lang="ja-JP" altLang="en-US" dirty="0"/>
        </a:p>
      </dgm:t>
    </dgm:pt>
    <dgm:pt modelId="{A0BD2FAF-B136-4766-9F39-3FAFDF390B26}" type="parTrans" cxnId="{7AAA3AE9-146F-463A-B5A9-AF5EE7066D9F}">
      <dgm:prSet/>
      <dgm:spPr/>
      <dgm:t>
        <a:bodyPr/>
        <a:lstStyle/>
        <a:p>
          <a:endParaRPr kumimoji="1" lang="ja-JP" altLang="en-US"/>
        </a:p>
      </dgm:t>
    </dgm:pt>
    <dgm:pt modelId="{5295ECF1-5D48-4DEF-8088-073558A2BF79}" type="sibTrans" cxnId="{7AAA3AE9-146F-463A-B5A9-AF5EE7066D9F}">
      <dgm:prSet/>
      <dgm:spPr/>
      <dgm:t>
        <a:bodyPr/>
        <a:lstStyle/>
        <a:p>
          <a:endParaRPr kumimoji="1" lang="ja-JP" altLang="en-US"/>
        </a:p>
      </dgm:t>
    </dgm:pt>
    <dgm:pt modelId="{6B9D1005-8DC9-4DC4-83EB-1367963C8D93}">
      <dgm:prSet phldrT="[テキスト]"/>
      <dgm:spPr/>
      <dgm:t>
        <a:bodyPr/>
        <a:lstStyle/>
        <a:p>
          <a:r>
            <a:rPr kumimoji="1" lang="en-US" altLang="ja-JP" dirty="0" smtClean="0"/>
            <a:t>RI</a:t>
          </a:r>
          <a:endParaRPr kumimoji="1" lang="ja-JP" altLang="en-US" dirty="0"/>
        </a:p>
      </dgm:t>
    </dgm:pt>
    <dgm:pt modelId="{74349B3F-6643-4733-AE3D-D6EB6686DADA}" type="parTrans" cxnId="{E874B0C8-8591-411C-BC02-2A3F5C6D1F24}">
      <dgm:prSet/>
      <dgm:spPr/>
      <dgm:t>
        <a:bodyPr/>
        <a:lstStyle/>
        <a:p>
          <a:endParaRPr kumimoji="1" lang="ja-JP" altLang="en-US"/>
        </a:p>
      </dgm:t>
    </dgm:pt>
    <dgm:pt modelId="{D359F022-F300-40D8-BEFE-356448749EDF}" type="sibTrans" cxnId="{E874B0C8-8591-411C-BC02-2A3F5C6D1F24}">
      <dgm:prSet/>
      <dgm:spPr/>
      <dgm:t>
        <a:bodyPr/>
        <a:lstStyle/>
        <a:p>
          <a:endParaRPr kumimoji="1" lang="ja-JP" altLang="en-US"/>
        </a:p>
      </dgm:t>
    </dgm:pt>
    <dgm:pt modelId="{21B25490-78F3-4C8D-A385-944B99AE8BA0}">
      <dgm:prSet phldrT="[テキスト]"/>
      <dgm:spPr/>
      <dgm:t>
        <a:bodyPr/>
        <a:lstStyle/>
        <a:p>
          <a:r>
            <a:rPr kumimoji="1" lang="en-US" altLang="ja-JP" dirty="0" smtClean="0"/>
            <a:t>RI</a:t>
          </a:r>
          <a:endParaRPr kumimoji="1" lang="ja-JP" altLang="en-US" dirty="0"/>
        </a:p>
      </dgm:t>
    </dgm:pt>
    <dgm:pt modelId="{91CC389F-E859-4A7F-AC9F-F81E49B18E18}" type="parTrans" cxnId="{DB9B51D0-7929-42D3-906F-E3C158D3BDFC}">
      <dgm:prSet/>
      <dgm:spPr/>
      <dgm:t>
        <a:bodyPr/>
        <a:lstStyle/>
        <a:p>
          <a:endParaRPr kumimoji="1" lang="ja-JP" altLang="en-US"/>
        </a:p>
      </dgm:t>
    </dgm:pt>
    <dgm:pt modelId="{B9787649-3D3E-4B74-80A1-6B39C1452976}" type="sibTrans" cxnId="{DB9B51D0-7929-42D3-906F-E3C158D3BDFC}">
      <dgm:prSet/>
      <dgm:spPr/>
      <dgm:t>
        <a:bodyPr/>
        <a:lstStyle/>
        <a:p>
          <a:endParaRPr kumimoji="1" lang="ja-JP" altLang="en-US"/>
        </a:p>
      </dgm:t>
    </dgm:pt>
    <dgm:pt modelId="{B358E45E-E9C7-462F-A7FC-79836033646E}">
      <dgm:prSet phldrT="[テキスト]"/>
      <dgm:spPr/>
      <dgm:t>
        <a:bodyPr/>
        <a:lstStyle/>
        <a:p>
          <a:r>
            <a:rPr kumimoji="1" lang="en-US" altLang="ja-JP" dirty="0" smtClean="0"/>
            <a:t>Gov.</a:t>
          </a:r>
          <a:endParaRPr kumimoji="1" lang="ja-JP" altLang="en-US" dirty="0"/>
        </a:p>
      </dgm:t>
    </dgm:pt>
    <dgm:pt modelId="{ECF8E301-CB9E-4262-ADFD-EB3186829955}" type="parTrans" cxnId="{088B4B82-C17F-4111-8C7B-053E1F882894}">
      <dgm:prSet/>
      <dgm:spPr/>
      <dgm:t>
        <a:bodyPr/>
        <a:lstStyle/>
        <a:p>
          <a:endParaRPr kumimoji="1" lang="ja-JP" altLang="en-US"/>
        </a:p>
      </dgm:t>
    </dgm:pt>
    <dgm:pt modelId="{34D9BEDE-C944-4172-A348-513DDE9E3098}" type="sibTrans" cxnId="{088B4B82-C17F-4111-8C7B-053E1F882894}">
      <dgm:prSet/>
      <dgm:spPr/>
      <dgm:t>
        <a:bodyPr/>
        <a:lstStyle/>
        <a:p>
          <a:endParaRPr kumimoji="1" lang="ja-JP" altLang="en-US"/>
        </a:p>
      </dgm:t>
    </dgm:pt>
    <dgm:pt modelId="{DDF201F9-9F89-4C26-B50F-9FCF457BB6D8}" type="pres">
      <dgm:prSet presAssocID="{D3228DD5-0D2E-4E02-9264-09B6A1E6C84F}" presName="cycle" presStyleCnt="0">
        <dgm:presLayoutVars>
          <dgm:dir/>
          <dgm:resizeHandles val="exact"/>
        </dgm:presLayoutVars>
      </dgm:prSet>
      <dgm:spPr/>
      <dgm:t>
        <a:bodyPr/>
        <a:lstStyle/>
        <a:p>
          <a:endParaRPr kumimoji="1" lang="ja-JP" altLang="en-US"/>
        </a:p>
      </dgm:t>
    </dgm:pt>
    <dgm:pt modelId="{21574E36-0E52-4242-8206-36094DB7E975}" type="pres">
      <dgm:prSet presAssocID="{CDC05854-3759-4F97-8109-1CC541B09D22}" presName="node" presStyleLbl="node1" presStyleIdx="0" presStyleCnt="5">
        <dgm:presLayoutVars>
          <dgm:bulletEnabled val="1"/>
        </dgm:presLayoutVars>
      </dgm:prSet>
      <dgm:spPr/>
      <dgm:t>
        <a:bodyPr/>
        <a:lstStyle/>
        <a:p>
          <a:endParaRPr kumimoji="1" lang="ja-JP" altLang="en-US"/>
        </a:p>
      </dgm:t>
    </dgm:pt>
    <dgm:pt modelId="{8C58E947-E9F8-40E5-9A29-0938682A3EDE}" type="pres">
      <dgm:prSet presAssocID="{CDC05854-3759-4F97-8109-1CC541B09D22}" presName="spNode" presStyleCnt="0"/>
      <dgm:spPr/>
    </dgm:pt>
    <dgm:pt modelId="{C7E8D032-3557-4250-9341-5607FD5AEBA7}" type="pres">
      <dgm:prSet presAssocID="{C4BA4751-A814-4676-B0AD-5AE9CA3D2A7F}" presName="sibTrans" presStyleLbl="sibTrans1D1" presStyleIdx="0" presStyleCnt="5"/>
      <dgm:spPr/>
      <dgm:t>
        <a:bodyPr/>
        <a:lstStyle/>
        <a:p>
          <a:endParaRPr kumimoji="1" lang="ja-JP" altLang="en-US"/>
        </a:p>
      </dgm:t>
    </dgm:pt>
    <dgm:pt modelId="{6B472740-573D-4368-AF49-86A5470FADBE}" type="pres">
      <dgm:prSet presAssocID="{42C90B6C-10CE-4150-9E19-516524AF8933}" presName="node" presStyleLbl="node1" presStyleIdx="1" presStyleCnt="5">
        <dgm:presLayoutVars>
          <dgm:bulletEnabled val="1"/>
        </dgm:presLayoutVars>
      </dgm:prSet>
      <dgm:spPr/>
      <dgm:t>
        <a:bodyPr/>
        <a:lstStyle/>
        <a:p>
          <a:endParaRPr kumimoji="1" lang="ja-JP" altLang="en-US"/>
        </a:p>
      </dgm:t>
    </dgm:pt>
    <dgm:pt modelId="{7EFA1294-9F41-42DA-9F33-C982DBFE2EB6}" type="pres">
      <dgm:prSet presAssocID="{42C90B6C-10CE-4150-9E19-516524AF8933}" presName="spNode" presStyleCnt="0"/>
      <dgm:spPr/>
    </dgm:pt>
    <dgm:pt modelId="{61B7C3F1-7286-485B-A4A1-E5D56038D609}" type="pres">
      <dgm:prSet presAssocID="{5295ECF1-5D48-4DEF-8088-073558A2BF79}" presName="sibTrans" presStyleLbl="sibTrans1D1" presStyleIdx="1" presStyleCnt="5"/>
      <dgm:spPr/>
      <dgm:t>
        <a:bodyPr/>
        <a:lstStyle/>
        <a:p>
          <a:endParaRPr kumimoji="1" lang="ja-JP" altLang="en-US"/>
        </a:p>
      </dgm:t>
    </dgm:pt>
    <dgm:pt modelId="{C4127D27-4BB2-45A4-AA5A-CC43B0D8178C}" type="pres">
      <dgm:prSet presAssocID="{6B9D1005-8DC9-4DC4-83EB-1367963C8D93}" presName="node" presStyleLbl="node1" presStyleIdx="2" presStyleCnt="5">
        <dgm:presLayoutVars>
          <dgm:bulletEnabled val="1"/>
        </dgm:presLayoutVars>
      </dgm:prSet>
      <dgm:spPr/>
      <dgm:t>
        <a:bodyPr/>
        <a:lstStyle/>
        <a:p>
          <a:endParaRPr kumimoji="1" lang="ja-JP" altLang="en-US"/>
        </a:p>
      </dgm:t>
    </dgm:pt>
    <dgm:pt modelId="{6FBFB9E4-34F2-4A3D-A0E6-1F35C1C114D0}" type="pres">
      <dgm:prSet presAssocID="{6B9D1005-8DC9-4DC4-83EB-1367963C8D93}" presName="spNode" presStyleCnt="0"/>
      <dgm:spPr/>
    </dgm:pt>
    <dgm:pt modelId="{FC719727-0063-4DCE-9921-8129982CC4EB}" type="pres">
      <dgm:prSet presAssocID="{D359F022-F300-40D8-BEFE-356448749EDF}" presName="sibTrans" presStyleLbl="sibTrans1D1" presStyleIdx="2" presStyleCnt="5"/>
      <dgm:spPr/>
      <dgm:t>
        <a:bodyPr/>
        <a:lstStyle/>
        <a:p>
          <a:endParaRPr kumimoji="1" lang="ja-JP" altLang="en-US"/>
        </a:p>
      </dgm:t>
    </dgm:pt>
    <dgm:pt modelId="{EC71985B-9504-490D-8591-9AE976B63B45}" type="pres">
      <dgm:prSet presAssocID="{21B25490-78F3-4C8D-A385-944B99AE8BA0}" presName="node" presStyleLbl="node1" presStyleIdx="3" presStyleCnt="5">
        <dgm:presLayoutVars>
          <dgm:bulletEnabled val="1"/>
        </dgm:presLayoutVars>
      </dgm:prSet>
      <dgm:spPr/>
      <dgm:t>
        <a:bodyPr/>
        <a:lstStyle/>
        <a:p>
          <a:endParaRPr kumimoji="1" lang="ja-JP" altLang="en-US"/>
        </a:p>
      </dgm:t>
    </dgm:pt>
    <dgm:pt modelId="{A6A007B8-7B3C-4974-86D2-875B687C4402}" type="pres">
      <dgm:prSet presAssocID="{21B25490-78F3-4C8D-A385-944B99AE8BA0}" presName="spNode" presStyleCnt="0"/>
      <dgm:spPr/>
    </dgm:pt>
    <dgm:pt modelId="{EE0221E1-46F6-46A1-B21F-CFB90CFB9A86}" type="pres">
      <dgm:prSet presAssocID="{B9787649-3D3E-4B74-80A1-6B39C1452976}" presName="sibTrans" presStyleLbl="sibTrans1D1" presStyleIdx="3" presStyleCnt="5"/>
      <dgm:spPr/>
      <dgm:t>
        <a:bodyPr/>
        <a:lstStyle/>
        <a:p>
          <a:endParaRPr kumimoji="1" lang="ja-JP" altLang="en-US"/>
        </a:p>
      </dgm:t>
    </dgm:pt>
    <dgm:pt modelId="{30CAE9BE-7171-4894-819E-D48354766F0B}" type="pres">
      <dgm:prSet presAssocID="{B358E45E-E9C7-462F-A7FC-79836033646E}" presName="node" presStyleLbl="node1" presStyleIdx="4" presStyleCnt="5">
        <dgm:presLayoutVars>
          <dgm:bulletEnabled val="1"/>
        </dgm:presLayoutVars>
      </dgm:prSet>
      <dgm:spPr/>
      <dgm:t>
        <a:bodyPr/>
        <a:lstStyle/>
        <a:p>
          <a:endParaRPr kumimoji="1" lang="ja-JP" altLang="en-US"/>
        </a:p>
      </dgm:t>
    </dgm:pt>
    <dgm:pt modelId="{11FC145C-9D43-42D9-B06E-A7B50458DF3F}" type="pres">
      <dgm:prSet presAssocID="{B358E45E-E9C7-462F-A7FC-79836033646E}" presName="spNode" presStyleCnt="0"/>
      <dgm:spPr/>
    </dgm:pt>
    <dgm:pt modelId="{64C6BE36-5467-4534-8519-1F7EA265AF78}" type="pres">
      <dgm:prSet presAssocID="{34D9BEDE-C944-4172-A348-513DDE9E3098}" presName="sibTrans" presStyleLbl="sibTrans1D1" presStyleIdx="4" presStyleCnt="5"/>
      <dgm:spPr/>
      <dgm:t>
        <a:bodyPr/>
        <a:lstStyle/>
        <a:p>
          <a:endParaRPr kumimoji="1" lang="ja-JP" altLang="en-US"/>
        </a:p>
      </dgm:t>
    </dgm:pt>
  </dgm:ptLst>
  <dgm:cxnLst>
    <dgm:cxn modelId="{7AAA3AE9-146F-463A-B5A9-AF5EE7066D9F}" srcId="{D3228DD5-0D2E-4E02-9264-09B6A1E6C84F}" destId="{42C90B6C-10CE-4150-9E19-516524AF8933}" srcOrd="1" destOrd="0" parTransId="{A0BD2FAF-B136-4766-9F39-3FAFDF390B26}" sibTransId="{5295ECF1-5D48-4DEF-8088-073558A2BF79}"/>
    <dgm:cxn modelId="{16EC4C8C-2452-4204-B542-F953778A299E}" type="presOf" srcId="{42C90B6C-10CE-4150-9E19-516524AF8933}" destId="{6B472740-573D-4368-AF49-86A5470FADBE}" srcOrd="0" destOrd="0" presId="urn:microsoft.com/office/officeart/2005/8/layout/cycle6"/>
    <dgm:cxn modelId="{5B180A48-65E8-40C0-80D2-F3BE329407E0}" type="presOf" srcId="{B358E45E-E9C7-462F-A7FC-79836033646E}" destId="{30CAE9BE-7171-4894-819E-D48354766F0B}" srcOrd="0" destOrd="0" presId="urn:microsoft.com/office/officeart/2005/8/layout/cycle6"/>
    <dgm:cxn modelId="{E874B0C8-8591-411C-BC02-2A3F5C6D1F24}" srcId="{D3228DD5-0D2E-4E02-9264-09B6A1E6C84F}" destId="{6B9D1005-8DC9-4DC4-83EB-1367963C8D93}" srcOrd="2" destOrd="0" parTransId="{74349B3F-6643-4733-AE3D-D6EB6686DADA}" sibTransId="{D359F022-F300-40D8-BEFE-356448749EDF}"/>
    <dgm:cxn modelId="{DB9B51D0-7929-42D3-906F-E3C158D3BDFC}" srcId="{D3228DD5-0D2E-4E02-9264-09B6A1E6C84F}" destId="{21B25490-78F3-4C8D-A385-944B99AE8BA0}" srcOrd="3" destOrd="0" parTransId="{91CC389F-E859-4A7F-AC9F-F81E49B18E18}" sibTransId="{B9787649-3D3E-4B74-80A1-6B39C1452976}"/>
    <dgm:cxn modelId="{FD2E1F4E-5D62-41E4-AD1F-77F012BE79DF}" srcId="{D3228DD5-0D2E-4E02-9264-09B6A1E6C84F}" destId="{CDC05854-3759-4F97-8109-1CC541B09D22}" srcOrd="0" destOrd="0" parTransId="{65E623A3-ED3C-45CC-9B23-328B36BFF308}" sibTransId="{C4BA4751-A814-4676-B0AD-5AE9CA3D2A7F}"/>
    <dgm:cxn modelId="{A508E147-0D62-46B5-887C-FC81A27364F8}" type="presOf" srcId="{21B25490-78F3-4C8D-A385-944B99AE8BA0}" destId="{EC71985B-9504-490D-8591-9AE976B63B45}" srcOrd="0" destOrd="0" presId="urn:microsoft.com/office/officeart/2005/8/layout/cycle6"/>
    <dgm:cxn modelId="{8E2EF864-257A-413C-82BE-641E3EA965B3}" type="presOf" srcId="{CDC05854-3759-4F97-8109-1CC541B09D22}" destId="{21574E36-0E52-4242-8206-36094DB7E975}" srcOrd="0" destOrd="0" presId="urn:microsoft.com/office/officeart/2005/8/layout/cycle6"/>
    <dgm:cxn modelId="{6156B668-B1DC-49A5-ABFE-2831FE0025A7}" type="presOf" srcId="{B9787649-3D3E-4B74-80A1-6B39C1452976}" destId="{EE0221E1-46F6-46A1-B21F-CFB90CFB9A86}" srcOrd="0" destOrd="0" presId="urn:microsoft.com/office/officeart/2005/8/layout/cycle6"/>
    <dgm:cxn modelId="{BE612AE4-DE54-4876-BE57-967FA2B92D24}" type="presOf" srcId="{34D9BEDE-C944-4172-A348-513DDE9E3098}" destId="{64C6BE36-5467-4534-8519-1F7EA265AF78}" srcOrd="0" destOrd="0" presId="urn:microsoft.com/office/officeart/2005/8/layout/cycle6"/>
    <dgm:cxn modelId="{C5A145FD-8D5B-4784-A547-410DA83D2365}" type="presOf" srcId="{5295ECF1-5D48-4DEF-8088-073558A2BF79}" destId="{61B7C3F1-7286-485B-A4A1-E5D56038D609}" srcOrd="0" destOrd="0" presId="urn:microsoft.com/office/officeart/2005/8/layout/cycle6"/>
    <dgm:cxn modelId="{22E6401D-8892-409E-AF1D-C2B15C5D707A}" type="presOf" srcId="{C4BA4751-A814-4676-B0AD-5AE9CA3D2A7F}" destId="{C7E8D032-3557-4250-9341-5607FD5AEBA7}" srcOrd="0" destOrd="0" presId="urn:microsoft.com/office/officeart/2005/8/layout/cycle6"/>
    <dgm:cxn modelId="{1F2C828E-57FF-4150-ACB7-5A7263B89AFA}" type="presOf" srcId="{D359F022-F300-40D8-BEFE-356448749EDF}" destId="{FC719727-0063-4DCE-9921-8129982CC4EB}" srcOrd="0" destOrd="0" presId="urn:microsoft.com/office/officeart/2005/8/layout/cycle6"/>
    <dgm:cxn modelId="{088B4B82-C17F-4111-8C7B-053E1F882894}" srcId="{D3228DD5-0D2E-4E02-9264-09B6A1E6C84F}" destId="{B358E45E-E9C7-462F-A7FC-79836033646E}" srcOrd="4" destOrd="0" parTransId="{ECF8E301-CB9E-4262-ADFD-EB3186829955}" sibTransId="{34D9BEDE-C944-4172-A348-513DDE9E3098}"/>
    <dgm:cxn modelId="{88DC639E-C1AD-4296-8235-418079E387E1}" type="presOf" srcId="{D3228DD5-0D2E-4E02-9264-09B6A1E6C84F}" destId="{DDF201F9-9F89-4C26-B50F-9FCF457BB6D8}" srcOrd="0" destOrd="0" presId="urn:microsoft.com/office/officeart/2005/8/layout/cycle6"/>
    <dgm:cxn modelId="{BC451339-C033-4C8A-BF2B-065FF4B0B916}" type="presOf" srcId="{6B9D1005-8DC9-4DC4-83EB-1367963C8D93}" destId="{C4127D27-4BB2-45A4-AA5A-CC43B0D8178C}" srcOrd="0" destOrd="0" presId="urn:microsoft.com/office/officeart/2005/8/layout/cycle6"/>
    <dgm:cxn modelId="{F348032B-8BF3-44A1-95D0-F6A89A61AEE1}" type="presParOf" srcId="{DDF201F9-9F89-4C26-B50F-9FCF457BB6D8}" destId="{21574E36-0E52-4242-8206-36094DB7E975}" srcOrd="0" destOrd="0" presId="urn:microsoft.com/office/officeart/2005/8/layout/cycle6"/>
    <dgm:cxn modelId="{22FEE13E-5012-41CB-A00F-E92CF8E8460F}" type="presParOf" srcId="{DDF201F9-9F89-4C26-B50F-9FCF457BB6D8}" destId="{8C58E947-E9F8-40E5-9A29-0938682A3EDE}" srcOrd="1" destOrd="0" presId="urn:microsoft.com/office/officeart/2005/8/layout/cycle6"/>
    <dgm:cxn modelId="{3D55E7F3-BE7F-48B5-98F8-D45BE265F017}" type="presParOf" srcId="{DDF201F9-9F89-4C26-B50F-9FCF457BB6D8}" destId="{C7E8D032-3557-4250-9341-5607FD5AEBA7}" srcOrd="2" destOrd="0" presId="urn:microsoft.com/office/officeart/2005/8/layout/cycle6"/>
    <dgm:cxn modelId="{7A624BA8-802B-42FC-A6F7-89D6EA034396}" type="presParOf" srcId="{DDF201F9-9F89-4C26-B50F-9FCF457BB6D8}" destId="{6B472740-573D-4368-AF49-86A5470FADBE}" srcOrd="3" destOrd="0" presId="urn:microsoft.com/office/officeart/2005/8/layout/cycle6"/>
    <dgm:cxn modelId="{1BAA8F79-35FD-4FFE-95A5-02AE67380534}" type="presParOf" srcId="{DDF201F9-9F89-4C26-B50F-9FCF457BB6D8}" destId="{7EFA1294-9F41-42DA-9F33-C982DBFE2EB6}" srcOrd="4" destOrd="0" presId="urn:microsoft.com/office/officeart/2005/8/layout/cycle6"/>
    <dgm:cxn modelId="{D02ACD91-8387-480E-9084-ED861089451F}" type="presParOf" srcId="{DDF201F9-9F89-4C26-B50F-9FCF457BB6D8}" destId="{61B7C3F1-7286-485B-A4A1-E5D56038D609}" srcOrd="5" destOrd="0" presId="urn:microsoft.com/office/officeart/2005/8/layout/cycle6"/>
    <dgm:cxn modelId="{EC862335-665A-45A8-9F2C-49199C6B83CA}" type="presParOf" srcId="{DDF201F9-9F89-4C26-B50F-9FCF457BB6D8}" destId="{C4127D27-4BB2-45A4-AA5A-CC43B0D8178C}" srcOrd="6" destOrd="0" presId="urn:microsoft.com/office/officeart/2005/8/layout/cycle6"/>
    <dgm:cxn modelId="{1346457C-FC3C-48BE-A32E-C66F140F1CD9}" type="presParOf" srcId="{DDF201F9-9F89-4C26-B50F-9FCF457BB6D8}" destId="{6FBFB9E4-34F2-4A3D-A0E6-1F35C1C114D0}" srcOrd="7" destOrd="0" presId="urn:microsoft.com/office/officeart/2005/8/layout/cycle6"/>
    <dgm:cxn modelId="{76ED698C-6C68-4232-8EAB-4AC2381C1980}" type="presParOf" srcId="{DDF201F9-9F89-4C26-B50F-9FCF457BB6D8}" destId="{FC719727-0063-4DCE-9921-8129982CC4EB}" srcOrd="8" destOrd="0" presId="urn:microsoft.com/office/officeart/2005/8/layout/cycle6"/>
    <dgm:cxn modelId="{D2C0F4BB-195B-48BD-80C5-72EF14F4325A}" type="presParOf" srcId="{DDF201F9-9F89-4C26-B50F-9FCF457BB6D8}" destId="{EC71985B-9504-490D-8591-9AE976B63B45}" srcOrd="9" destOrd="0" presId="urn:microsoft.com/office/officeart/2005/8/layout/cycle6"/>
    <dgm:cxn modelId="{E2C1F427-EAAC-4F94-A800-597D7194CA81}" type="presParOf" srcId="{DDF201F9-9F89-4C26-B50F-9FCF457BB6D8}" destId="{A6A007B8-7B3C-4974-86D2-875B687C4402}" srcOrd="10" destOrd="0" presId="urn:microsoft.com/office/officeart/2005/8/layout/cycle6"/>
    <dgm:cxn modelId="{A688FD9A-5205-4331-9B29-FF0678000707}" type="presParOf" srcId="{DDF201F9-9F89-4C26-B50F-9FCF457BB6D8}" destId="{EE0221E1-46F6-46A1-B21F-CFB90CFB9A86}" srcOrd="11" destOrd="0" presId="urn:microsoft.com/office/officeart/2005/8/layout/cycle6"/>
    <dgm:cxn modelId="{B176C7CB-DB20-4FA8-8263-45329D43DF6D}" type="presParOf" srcId="{DDF201F9-9F89-4C26-B50F-9FCF457BB6D8}" destId="{30CAE9BE-7171-4894-819E-D48354766F0B}" srcOrd="12" destOrd="0" presId="urn:microsoft.com/office/officeart/2005/8/layout/cycle6"/>
    <dgm:cxn modelId="{19CA2E30-9F7B-4770-82AA-2BC44679892B}" type="presParOf" srcId="{DDF201F9-9F89-4C26-B50F-9FCF457BB6D8}" destId="{11FC145C-9D43-42D9-B06E-A7B50458DF3F}" srcOrd="13" destOrd="0" presId="urn:microsoft.com/office/officeart/2005/8/layout/cycle6"/>
    <dgm:cxn modelId="{09429E50-542E-4A01-9901-971C93DD7F2E}" type="presParOf" srcId="{DDF201F9-9F89-4C26-B50F-9FCF457BB6D8}" destId="{64C6BE36-5467-4534-8519-1F7EA265AF78}" srcOrd="14" destOrd="0" presId="urn:microsoft.com/office/officeart/2005/8/layout/cycle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228DD5-0D2E-4E02-9264-09B6A1E6C84F}" type="doc">
      <dgm:prSet loTypeId="urn:microsoft.com/office/officeart/2005/8/layout/cycle6" loCatId="cycle" qsTypeId="urn:microsoft.com/office/officeart/2005/8/quickstyle/simple1" qsCatId="simple" csTypeId="urn:microsoft.com/office/officeart/2005/8/colors/accent6_2" csCatId="accent6" phldr="1"/>
      <dgm:spPr/>
      <dgm:t>
        <a:bodyPr/>
        <a:lstStyle/>
        <a:p>
          <a:endParaRPr kumimoji="1" lang="ja-JP" altLang="en-US"/>
        </a:p>
      </dgm:t>
    </dgm:pt>
    <dgm:pt modelId="{CDC05854-3759-4F97-8109-1CC541B09D22}">
      <dgm:prSet phldrT="[テキスト]"/>
      <dgm:spPr/>
      <dgm:t>
        <a:bodyPr/>
        <a:lstStyle/>
        <a:p>
          <a:r>
            <a:rPr kumimoji="1" lang="en-US" altLang="ja-JP" dirty="0" smtClean="0"/>
            <a:t>RI</a:t>
          </a:r>
          <a:endParaRPr kumimoji="1" lang="ja-JP" altLang="en-US" dirty="0"/>
        </a:p>
      </dgm:t>
    </dgm:pt>
    <dgm:pt modelId="{65E623A3-ED3C-45CC-9B23-328B36BFF308}" type="parTrans" cxnId="{FD2E1F4E-5D62-41E4-AD1F-77F012BE79DF}">
      <dgm:prSet/>
      <dgm:spPr/>
      <dgm:t>
        <a:bodyPr/>
        <a:lstStyle/>
        <a:p>
          <a:endParaRPr kumimoji="1" lang="ja-JP" altLang="en-US"/>
        </a:p>
      </dgm:t>
    </dgm:pt>
    <dgm:pt modelId="{C4BA4751-A814-4676-B0AD-5AE9CA3D2A7F}" type="sibTrans" cxnId="{FD2E1F4E-5D62-41E4-AD1F-77F012BE79DF}">
      <dgm:prSet/>
      <dgm:spPr/>
      <dgm:t>
        <a:bodyPr/>
        <a:lstStyle/>
        <a:p>
          <a:endParaRPr kumimoji="1" lang="ja-JP" altLang="en-US"/>
        </a:p>
      </dgm:t>
    </dgm:pt>
    <dgm:pt modelId="{42C90B6C-10CE-4150-9E19-516524AF8933}">
      <dgm:prSet phldrT="[テキスト]"/>
      <dgm:spPr/>
      <dgm:t>
        <a:bodyPr/>
        <a:lstStyle/>
        <a:p>
          <a:r>
            <a:rPr kumimoji="1" lang="en-US" altLang="ja-JP" dirty="0" smtClean="0"/>
            <a:t>RI</a:t>
          </a:r>
          <a:endParaRPr kumimoji="1" lang="ja-JP" altLang="en-US" dirty="0"/>
        </a:p>
      </dgm:t>
    </dgm:pt>
    <dgm:pt modelId="{A0BD2FAF-B136-4766-9F39-3FAFDF390B26}" type="parTrans" cxnId="{7AAA3AE9-146F-463A-B5A9-AF5EE7066D9F}">
      <dgm:prSet/>
      <dgm:spPr/>
      <dgm:t>
        <a:bodyPr/>
        <a:lstStyle/>
        <a:p>
          <a:endParaRPr kumimoji="1" lang="ja-JP" altLang="en-US"/>
        </a:p>
      </dgm:t>
    </dgm:pt>
    <dgm:pt modelId="{5295ECF1-5D48-4DEF-8088-073558A2BF79}" type="sibTrans" cxnId="{7AAA3AE9-146F-463A-B5A9-AF5EE7066D9F}">
      <dgm:prSet/>
      <dgm:spPr/>
      <dgm:t>
        <a:bodyPr/>
        <a:lstStyle/>
        <a:p>
          <a:endParaRPr kumimoji="1" lang="ja-JP" altLang="en-US"/>
        </a:p>
      </dgm:t>
    </dgm:pt>
    <dgm:pt modelId="{6B9D1005-8DC9-4DC4-83EB-1367963C8D93}">
      <dgm:prSet phldrT="[テキスト]"/>
      <dgm:spPr/>
      <dgm:t>
        <a:bodyPr/>
        <a:lstStyle/>
        <a:p>
          <a:r>
            <a:rPr kumimoji="1" lang="en-US" altLang="ja-JP" dirty="0" smtClean="0"/>
            <a:t>RI</a:t>
          </a:r>
          <a:endParaRPr kumimoji="1" lang="ja-JP" altLang="en-US" dirty="0"/>
        </a:p>
      </dgm:t>
    </dgm:pt>
    <dgm:pt modelId="{74349B3F-6643-4733-AE3D-D6EB6686DADA}" type="parTrans" cxnId="{E874B0C8-8591-411C-BC02-2A3F5C6D1F24}">
      <dgm:prSet/>
      <dgm:spPr/>
      <dgm:t>
        <a:bodyPr/>
        <a:lstStyle/>
        <a:p>
          <a:endParaRPr kumimoji="1" lang="ja-JP" altLang="en-US"/>
        </a:p>
      </dgm:t>
    </dgm:pt>
    <dgm:pt modelId="{D359F022-F300-40D8-BEFE-356448749EDF}" type="sibTrans" cxnId="{E874B0C8-8591-411C-BC02-2A3F5C6D1F24}">
      <dgm:prSet/>
      <dgm:spPr/>
      <dgm:t>
        <a:bodyPr/>
        <a:lstStyle/>
        <a:p>
          <a:endParaRPr kumimoji="1" lang="ja-JP" altLang="en-US"/>
        </a:p>
      </dgm:t>
    </dgm:pt>
    <dgm:pt modelId="{21B25490-78F3-4C8D-A385-944B99AE8BA0}">
      <dgm:prSet phldrT="[テキスト]"/>
      <dgm:spPr/>
      <dgm:t>
        <a:bodyPr/>
        <a:lstStyle/>
        <a:p>
          <a:r>
            <a:rPr kumimoji="1" lang="en-US" altLang="ja-JP" dirty="0" smtClean="0"/>
            <a:t>RI</a:t>
          </a:r>
          <a:endParaRPr kumimoji="1" lang="ja-JP" altLang="en-US" dirty="0"/>
        </a:p>
      </dgm:t>
    </dgm:pt>
    <dgm:pt modelId="{91CC389F-E859-4A7F-AC9F-F81E49B18E18}" type="parTrans" cxnId="{DB9B51D0-7929-42D3-906F-E3C158D3BDFC}">
      <dgm:prSet/>
      <dgm:spPr/>
      <dgm:t>
        <a:bodyPr/>
        <a:lstStyle/>
        <a:p>
          <a:endParaRPr kumimoji="1" lang="ja-JP" altLang="en-US"/>
        </a:p>
      </dgm:t>
    </dgm:pt>
    <dgm:pt modelId="{B9787649-3D3E-4B74-80A1-6B39C1452976}" type="sibTrans" cxnId="{DB9B51D0-7929-42D3-906F-E3C158D3BDFC}">
      <dgm:prSet/>
      <dgm:spPr/>
      <dgm:t>
        <a:bodyPr/>
        <a:lstStyle/>
        <a:p>
          <a:endParaRPr kumimoji="1" lang="ja-JP" altLang="en-US"/>
        </a:p>
      </dgm:t>
    </dgm:pt>
    <dgm:pt modelId="{B358E45E-E9C7-462F-A7FC-79836033646E}">
      <dgm:prSet phldrT="[テキスト]"/>
      <dgm:spPr/>
      <dgm:t>
        <a:bodyPr/>
        <a:lstStyle/>
        <a:p>
          <a:r>
            <a:rPr kumimoji="1" lang="en-US" altLang="ja-JP" dirty="0" smtClean="0"/>
            <a:t>Gov.</a:t>
          </a:r>
          <a:endParaRPr kumimoji="1" lang="ja-JP" altLang="en-US" dirty="0"/>
        </a:p>
      </dgm:t>
    </dgm:pt>
    <dgm:pt modelId="{ECF8E301-CB9E-4262-ADFD-EB3186829955}" type="parTrans" cxnId="{088B4B82-C17F-4111-8C7B-053E1F882894}">
      <dgm:prSet/>
      <dgm:spPr/>
      <dgm:t>
        <a:bodyPr/>
        <a:lstStyle/>
        <a:p>
          <a:endParaRPr kumimoji="1" lang="ja-JP" altLang="en-US"/>
        </a:p>
      </dgm:t>
    </dgm:pt>
    <dgm:pt modelId="{34D9BEDE-C944-4172-A348-513DDE9E3098}" type="sibTrans" cxnId="{088B4B82-C17F-4111-8C7B-053E1F882894}">
      <dgm:prSet/>
      <dgm:spPr/>
      <dgm:t>
        <a:bodyPr/>
        <a:lstStyle/>
        <a:p>
          <a:endParaRPr kumimoji="1" lang="ja-JP" altLang="en-US"/>
        </a:p>
      </dgm:t>
    </dgm:pt>
    <dgm:pt modelId="{DDF201F9-9F89-4C26-B50F-9FCF457BB6D8}" type="pres">
      <dgm:prSet presAssocID="{D3228DD5-0D2E-4E02-9264-09B6A1E6C84F}" presName="cycle" presStyleCnt="0">
        <dgm:presLayoutVars>
          <dgm:dir/>
          <dgm:resizeHandles val="exact"/>
        </dgm:presLayoutVars>
      </dgm:prSet>
      <dgm:spPr/>
      <dgm:t>
        <a:bodyPr/>
        <a:lstStyle/>
        <a:p>
          <a:endParaRPr kumimoji="1" lang="ja-JP" altLang="en-US"/>
        </a:p>
      </dgm:t>
    </dgm:pt>
    <dgm:pt modelId="{21574E36-0E52-4242-8206-36094DB7E975}" type="pres">
      <dgm:prSet presAssocID="{CDC05854-3759-4F97-8109-1CC541B09D22}" presName="node" presStyleLbl="node1" presStyleIdx="0" presStyleCnt="5">
        <dgm:presLayoutVars>
          <dgm:bulletEnabled val="1"/>
        </dgm:presLayoutVars>
      </dgm:prSet>
      <dgm:spPr/>
      <dgm:t>
        <a:bodyPr/>
        <a:lstStyle/>
        <a:p>
          <a:endParaRPr kumimoji="1" lang="ja-JP" altLang="en-US"/>
        </a:p>
      </dgm:t>
    </dgm:pt>
    <dgm:pt modelId="{8C58E947-E9F8-40E5-9A29-0938682A3EDE}" type="pres">
      <dgm:prSet presAssocID="{CDC05854-3759-4F97-8109-1CC541B09D22}" presName="spNode" presStyleCnt="0"/>
      <dgm:spPr/>
    </dgm:pt>
    <dgm:pt modelId="{C7E8D032-3557-4250-9341-5607FD5AEBA7}" type="pres">
      <dgm:prSet presAssocID="{C4BA4751-A814-4676-B0AD-5AE9CA3D2A7F}" presName="sibTrans" presStyleLbl="sibTrans1D1" presStyleIdx="0" presStyleCnt="5"/>
      <dgm:spPr/>
      <dgm:t>
        <a:bodyPr/>
        <a:lstStyle/>
        <a:p>
          <a:endParaRPr kumimoji="1" lang="ja-JP" altLang="en-US"/>
        </a:p>
      </dgm:t>
    </dgm:pt>
    <dgm:pt modelId="{6B472740-573D-4368-AF49-86A5470FADBE}" type="pres">
      <dgm:prSet presAssocID="{42C90B6C-10CE-4150-9E19-516524AF8933}" presName="node" presStyleLbl="node1" presStyleIdx="1" presStyleCnt="5">
        <dgm:presLayoutVars>
          <dgm:bulletEnabled val="1"/>
        </dgm:presLayoutVars>
      </dgm:prSet>
      <dgm:spPr/>
      <dgm:t>
        <a:bodyPr/>
        <a:lstStyle/>
        <a:p>
          <a:endParaRPr kumimoji="1" lang="ja-JP" altLang="en-US"/>
        </a:p>
      </dgm:t>
    </dgm:pt>
    <dgm:pt modelId="{7EFA1294-9F41-42DA-9F33-C982DBFE2EB6}" type="pres">
      <dgm:prSet presAssocID="{42C90B6C-10CE-4150-9E19-516524AF8933}" presName="spNode" presStyleCnt="0"/>
      <dgm:spPr/>
    </dgm:pt>
    <dgm:pt modelId="{61B7C3F1-7286-485B-A4A1-E5D56038D609}" type="pres">
      <dgm:prSet presAssocID="{5295ECF1-5D48-4DEF-8088-073558A2BF79}" presName="sibTrans" presStyleLbl="sibTrans1D1" presStyleIdx="1" presStyleCnt="5"/>
      <dgm:spPr/>
      <dgm:t>
        <a:bodyPr/>
        <a:lstStyle/>
        <a:p>
          <a:endParaRPr kumimoji="1" lang="ja-JP" altLang="en-US"/>
        </a:p>
      </dgm:t>
    </dgm:pt>
    <dgm:pt modelId="{C4127D27-4BB2-45A4-AA5A-CC43B0D8178C}" type="pres">
      <dgm:prSet presAssocID="{6B9D1005-8DC9-4DC4-83EB-1367963C8D93}" presName="node" presStyleLbl="node1" presStyleIdx="2" presStyleCnt="5">
        <dgm:presLayoutVars>
          <dgm:bulletEnabled val="1"/>
        </dgm:presLayoutVars>
      </dgm:prSet>
      <dgm:spPr/>
      <dgm:t>
        <a:bodyPr/>
        <a:lstStyle/>
        <a:p>
          <a:endParaRPr kumimoji="1" lang="ja-JP" altLang="en-US"/>
        </a:p>
      </dgm:t>
    </dgm:pt>
    <dgm:pt modelId="{6FBFB9E4-34F2-4A3D-A0E6-1F35C1C114D0}" type="pres">
      <dgm:prSet presAssocID="{6B9D1005-8DC9-4DC4-83EB-1367963C8D93}" presName="spNode" presStyleCnt="0"/>
      <dgm:spPr/>
    </dgm:pt>
    <dgm:pt modelId="{FC719727-0063-4DCE-9921-8129982CC4EB}" type="pres">
      <dgm:prSet presAssocID="{D359F022-F300-40D8-BEFE-356448749EDF}" presName="sibTrans" presStyleLbl="sibTrans1D1" presStyleIdx="2" presStyleCnt="5"/>
      <dgm:spPr/>
      <dgm:t>
        <a:bodyPr/>
        <a:lstStyle/>
        <a:p>
          <a:endParaRPr kumimoji="1" lang="ja-JP" altLang="en-US"/>
        </a:p>
      </dgm:t>
    </dgm:pt>
    <dgm:pt modelId="{EC71985B-9504-490D-8591-9AE976B63B45}" type="pres">
      <dgm:prSet presAssocID="{21B25490-78F3-4C8D-A385-944B99AE8BA0}" presName="node" presStyleLbl="node1" presStyleIdx="3" presStyleCnt="5">
        <dgm:presLayoutVars>
          <dgm:bulletEnabled val="1"/>
        </dgm:presLayoutVars>
      </dgm:prSet>
      <dgm:spPr/>
      <dgm:t>
        <a:bodyPr/>
        <a:lstStyle/>
        <a:p>
          <a:endParaRPr kumimoji="1" lang="ja-JP" altLang="en-US"/>
        </a:p>
      </dgm:t>
    </dgm:pt>
    <dgm:pt modelId="{A6A007B8-7B3C-4974-86D2-875B687C4402}" type="pres">
      <dgm:prSet presAssocID="{21B25490-78F3-4C8D-A385-944B99AE8BA0}" presName="spNode" presStyleCnt="0"/>
      <dgm:spPr/>
    </dgm:pt>
    <dgm:pt modelId="{EE0221E1-46F6-46A1-B21F-CFB90CFB9A86}" type="pres">
      <dgm:prSet presAssocID="{B9787649-3D3E-4B74-80A1-6B39C1452976}" presName="sibTrans" presStyleLbl="sibTrans1D1" presStyleIdx="3" presStyleCnt="5"/>
      <dgm:spPr/>
      <dgm:t>
        <a:bodyPr/>
        <a:lstStyle/>
        <a:p>
          <a:endParaRPr kumimoji="1" lang="ja-JP" altLang="en-US"/>
        </a:p>
      </dgm:t>
    </dgm:pt>
    <dgm:pt modelId="{30CAE9BE-7171-4894-819E-D48354766F0B}" type="pres">
      <dgm:prSet presAssocID="{B358E45E-E9C7-462F-A7FC-79836033646E}" presName="node" presStyleLbl="node1" presStyleIdx="4" presStyleCnt="5">
        <dgm:presLayoutVars>
          <dgm:bulletEnabled val="1"/>
        </dgm:presLayoutVars>
      </dgm:prSet>
      <dgm:spPr/>
      <dgm:t>
        <a:bodyPr/>
        <a:lstStyle/>
        <a:p>
          <a:endParaRPr kumimoji="1" lang="ja-JP" altLang="en-US"/>
        </a:p>
      </dgm:t>
    </dgm:pt>
    <dgm:pt modelId="{11FC145C-9D43-42D9-B06E-A7B50458DF3F}" type="pres">
      <dgm:prSet presAssocID="{B358E45E-E9C7-462F-A7FC-79836033646E}" presName="spNode" presStyleCnt="0"/>
      <dgm:spPr/>
    </dgm:pt>
    <dgm:pt modelId="{64C6BE36-5467-4534-8519-1F7EA265AF78}" type="pres">
      <dgm:prSet presAssocID="{34D9BEDE-C944-4172-A348-513DDE9E3098}" presName="sibTrans" presStyleLbl="sibTrans1D1" presStyleIdx="4" presStyleCnt="5"/>
      <dgm:spPr/>
      <dgm:t>
        <a:bodyPr/>
        <a:lstStyle/>
        <a:p>
          <a:endParaRPr kumimoji="1" lang="ja-JP" altLang="en-US"/>
        </a:p>
      </dgm:t>
    </dgm:pt>
  </dgm:ptLst>
  <dgm:cxnLst>
    <dgm:cxn modelId="{FF950C2F-4917-43CA-9A5D-1EF2C78F1A66}" type="presOf" srcId="{D359F022-F300-40D8-BEFE-356448749EDF}" destId="{FC719727-0063-4DCE-9921-8129982CC4EB}" srcOrd="0" destOrd="0" presId="urn:microsoft.com/office/officeart/2005/8/layout/cycle6"/>
    <dgm:cxn modelId="{7AAA3AE9-146F-463A-B5A9-AF5EE7066D9F}" srcId="{D3228DD5-0D2E-4E02-9264-09B6A1E6C84F}" destId="{42C90B6C-10CE-4150-9E19-516524AF8933}" srcOrd="1" destOrd="0" parTransId="{A0BD2FAF-B136-4766-9F39-3FAFDF390B26}" sibTransId="{5295ECF1-5D48-4DEF-8088-073558A2BF79}"/>
    <dgm:cxn modelId="{4C062A1D-57EA-4280-9817-06FEBC5CBF8E}" type="presOf" srcId="{5295ECF1-5D48-4DEF-8088-073558A2BF79}" destId="{61B7C3F1-7286-485B-A4A1-E5D56038D609}" srcOrd="0" destOrd="0" presId="urn:microsoft.com/office/officeart/2005/8/layout/cycle6"/>
    <dgm:cxn modelId="{E874B0C8-8591-411C-BC02-2A3F5C6D1F24}" srcId="{D3228DD5-0D2E-4E02-9264-09B6A1E6C84F}" destId="{6B9D1005-8DC9-4DC4-83EB-1367963C8D93}" srcOrd="2" destOrd="0" parTransId="{74349B3F-6643-4733-AE3D-D6EB6686DADA}" sibTransId="{D359F022-F300-40D8-BEFE-356448749EDF}"/>
    <dgm:cxn modelId="{DB9B51D0-7929-42D3-906F-E3C158D3BDFC}" srcId="{D3228DD5-0D2E-4E02-9264-09B6A1E6C84F}" destId="{21B25490-78F3-4C8D-A385-944B99AE8BA0}" srcOrd="3" destOrd="0" parTransId="{91CC389F-E859-4A7F-AC9F-F81E49B18E18}" sibTransId="{B9787649-3D3E-4B74-80A1-6B39C1452976}"/>
    <dgm:cxn modelId="{666908E1-41AE-4F21-956C-CE40A3ECD6B6}" type="presOf" srcId="{D3228DD5-0D2E-4E02-9264-09B6A1E6C84F}" destId="{DDF201F9-9F89-4C26-B50F-9FCF457BB6D8}" srcOrd="0" destOrd="0" presId="urn:microsoft.com/office/officeart/2005/8/layout/cycle6"/>
    <dgm:cxn modelId="{FD2E1F4E-5D62-41E4-AD1F-77F012BE79DF}" srcId="{D3228DD5-0D2E-4E02-9264-09B6A1E6C84F}" destId="{CDC05854-3759-4F97-8109-1CC541B09D22}" srcOrd="0" destOrd="0" parTransId="{65E623A3-ED3C-45CC-9B23-328B36BFF308}" sibTransId="{C4BA4751-A814-4676-B0AD-5AE9CA3D2A7F}"/>
    <dgm:cxn modelId="{67F25962-88A0-4498-8810-B3688FE170DB}" type="presOf" srcId="{CDC05854-3759-4F97-8109-1CC541B09D22}" destId="{21574E36-0E52-4242-8206-36094DB7E975}" srcOrd="0" destOrd="0" presId="urn:microsoft.com/office/officeart/2005/8/layout/cycle6"/>
    <dgm:cxn modelId="{088B4B82-C17F-4111-8C7B-053E1F882894}" srcId="{D3228DD5-0D2E-4E02-9264-09B6A1E6C84F}" destId="{B358E45E-E9C7-462F-A7FC-79836033646E}" srcOrd="4" destOrd="0" parTransId="{ECF8E301-CB9E-4262-ADFD-EB3186829955}" sibTransId="{34D9BEDE-C944-4172-A348-513DDE9E3098}"/>
    <dgm:cxn modelId="{2C2A7E34-59ED-4DF9-9ECA-1B51883A779F}" type="presOf" srcId="{34D9BEDE-C944-4172-A348-513DDE9E3098}" destId="{64C6BE36-5467-4534-8519-1F7EA265AF78}" srcOrd="0" destOrd="0" presId="urn:microsoft.com/office/officeart/2005/8/layout/cycle6"/>
    <dgm:cxn modelId="{71E75470-3684-472A-AF8D-6CA84EA430C8}" type="presOf" srcId="{B9787649-3D3E-4B74-80A1-6B39C1452976}" destId="{EE0221E1-46F6-46A1-B21F-CFB90CFB9A86}" srcOrd="0" destOrd="0" presId="urn:microsoft.com/office/officeart/2005/8/layout/cycle6"/>
    <dgm:cxn modelId="{59F7DC78-56DD-4CA6-A278-C2CA80E6FCEC}" type="presOf" srcId="{21B25490-78F3-4C8D-A385-944B99AE8BA0}" destId="{EC71985B-9504-490D-8591-9AE976B63B45}" srcOrd="0" destOrd="0" presId="urn:microsoft.com/office/officeart/2005/8/layout/cycle6"/>
    <dgm:cxn modelId="{BD8918CD-5456-4A43-84AD-B5A435EBCD15}" type="presOf" srcId="{B358E45E-E9C7-462F-A7FC-79836033646E}" destId="{30CAE9BE-7171-4894-819E-D48354766F0B}" srcOrd="0" destOrd="0" presId="urn:microsoft.com/office/officeart/2005/8/layout/cycle6"/>
    <dgm:cxn modelId="{F05A48FA-6A4F-4B9F-B085-548077329530}" type="presOf" srcId="{42C90B6C-10CE-4150-9E19-516524AF8933}" destId="{6B472740-573D-4368-AF49-86A5470FADBE}" srcOrd="0" destOrd="0" presId="urn:microsoft.com/office/officeart/2005/8/layout/cycle6"/>
    <dgm:cxn modelId="{F657FB13-2FD9-48C7-8194-02280D49FB44}" type="presOf" srcId="{C4BA4751-A814-4676-B0AD-5AE9CA3D2A7F}" destId="{C7E8D032-3557-4250-9341-5607FD5AEBA7}" srcOrd="0" destOrd="0" presId="urn:microsoft.com/office/officeart/2005/8/layout/cycle6"/>
    <dgm:cxn modelId="{BDABA4A7-3BF5-46C9-92F6-DF28CB10EBBA}" type="presOf" srcId="{6B9D1005-8DC9-4DC4-83EB-1367963C8D93}" destId="{C4127D27-4BB2-45A4-AA5A-CC43B0D8178C}" srcOrd="0" destOrd="0" presId="urn:microsoft.com/office/officeart/2005/8/layout/cycle6"/>
    <dgm:cxn modelId="{B18E491F-B9B5-4320-9B21-369EE02FBCDC}" type="presParOf" srcId="{DDF201F9-9F89-4C26-B50F-9FCF457BB6D8}" destId="{21574E36-0E52-4242-8206-36094DB7E975}" srcOrd="0" destOrd="0" presId="urn:microsoft.com/office/officeart/2005/8/layout/cycle6"/>
    <dgm:cxn modelId="{8C38536E-D257-4109-809F-9B88AC7CF634}" type="presParOf" srcId="{DDF201F9-9F89-4C26-B50F-9FCF457BB6D8}" destId="{8C58E947-E9F8-40E5-9A29-0938682A3EDE}" srcOrd="1" destOrd="0" presId="urn:microsoft.com/office/officeart/2005/8/layout/cycle6"/>
    <dgm:cxn modelId="{E66DE101-BB1A-46DD-8F63-FD0156C1D637}" type="presParOf" srcId="{DDF201F9-9F89-4C26-B50F-9FCF457BB6D8}" destId="{C7E8D032-3557-4250-9341-5607FD5AEBA7}" srcOrd="2" destOrd="0" presId="urn:microsoft.com/office/officeart/2005/8/layout/cycle6"/>
    <dgm:cxn modelId="{FC96D1EA-8A08-4762-A216-A6028852E94B}" type="presParOf" srcId="{DDF201F9-9F89-4C26-B50F-9FCF457BB6D8}" destId="{6B472740-573D-4368-AF49-86A5470FADBE}" srcOrd="3" destOrd="0" presId="urn:microsoft.com/office/officeart/2005/8/layout/cycle6"/>
    <dgm:cxn modelId="{4839B9CB-1DE3-49C2-973C-136859E5F3D0}" type="presParOf" srcId="{DDF201F9-9F89-4C26-B50F-9FCF457BB6D8}" destId="{7EFA1294-9F41-42DA-9F33-C982DBFE2EB6}" srcOrd="4" destOrd="0" presId="urn:microsoft.com/office/officeart/2005/8/layout/cycle6"/>
    <dgm:cxn modelId="{30530766-490D-4BF6-B50E-9E1C38A7F065}" type="presParOf" srcId="{DDF201F9-9F89-4C26-B50F-9FCF457BB6D8}" destId="{61B7C3F1-7286-485B-A4A1-E5D56038D609}" srcOrd="5" destOrd="0" presId="urn:microsoft.com/office/officeart/2005/8/layout/cycle6"/>
    <dgm:cxn modelId="{F94D6761-D9A0-4989-B081-3D17D48F9FC1}" type="presParOf" srcId="{DDF201F9-9F89-4C26-B50F-9FCF457BB6D8}" destId="{C4127D27-4BB2-45A4-AA5A-CC43B0D8178C}" srcOrd="6" destOrd="0" presId="urn:microsoft.com/office/officeart/2005/8/layout/cycle6"/>
    <dgm:cxn modelId="{A24EDFCB-31EE-486B-94E4-40F34DD8B5D6}" type="presParOf" srcId="{DDF201F9-9F89-4C26-B50F-9FCF457BB6D8}" destId="{6FBFB9E4-34F2-4A3D-A0E6-1F35C1C114D0}" srcOrd="7" destOrd="0" presId="urn:microsoft.com/office/officeart/2005/8/layout/cycle6"/>
    <dgm:cxn modelId="{BA0EDA81-59FC-4438-B965-2F2007028FEB}" type="presParOf" srcId="{DDF201F9-9F89-4C26-B50F-9FCF457BB6D8}" destId="{FC719727-0063-4DCE-9921-8129982CC4EB}" srcOrd="8" destOrd="0" presId="urn:microsoft.com/office/officeart/2005/8/layout/cycle6"/>
    <dgm:cxn modelId="{DCC33D9F-38DE-4D7C-9AC8-79B82E89C8E1}" type="presParOf" srcId="{DDF201F9-9F89-4C26-B50F-9FCF457BB6D8}" destId="{EC71985B-9504-490D-8591-9AE976B63B45}" srcOrd="9" destOrd="0" presId="urn:microsoft.com/office/officeart/2005/8/layout/cycle6"/>
    <dgm:cxn modelId="{3B9446A3-D395-45C4-9C2B-FBCC96300AFD}" type="presParOf" srcId="{DDF201F9-9F89-4C26-B50F-9FCF457BB6D8}" destId="{A6A007B8-7B3C-4974-86D2-875B687C4402}" srcOrd="10" destOrd="0" presId="urn:microsoft.com/office/officeart/2005/8/layout/cycle6"/>
    <dgm:cxn modelId="{CD183526-19BD-424C-9FAE-D701F3BE11F7}" type="presParOf" srcId="{DDF201F9-9F89-4C26-B50F-9FCF457BB6D8}" destId="{EE0221E1-46F6-46A1-B21F-CFB90CFB9A86}" srcOrd="11" destOrd="0" presId="urn:microsoft.com/office/officeart/2005/8/layout/cycle6"/>
    <dgm:cxn modelId="{7E1B7987-D355-42D0-A440-9AC646DED8D4}" type="presParOf" srcId="{DDF201F9-9F89-4C26-B50F-9FCF457BB6D8}" destId="{30CAE9BE-7171-4894-819E-D48354766F0B}" srcOrd="12" destOrd="0" presId="urn:microsoft.com/office/officeart/2005/8/layout/cycle6"/>
    <dgm:cxn modelId="{B7C62523-2224-44D0-B859-1A15BD32ACA7}" type="presParOf" srcId="{DDF201F9-9F89-4C26-B50F-9FCF457BB6D8}" destId="{11FC145C-9D43-42D9-B06E-A7B50458DF3F}" srcOrd="13" destOrd="0" presId="urn:microsoft.com/office/officeart/2005/8/layout/cycle6"/>
    <dgm:cxn modelId="{D57A7F4E-F0DD-4CF1-94B8-F0D79C2E7CFB}" type="presParOf" srcId="{DDF201F9-9F89-4C26-B50F-9FCF457BB6D8}" destId="{64C6BE36-5467-4534-8519-1F7EA265AF78}" srcOrd="14" destOrd="0" presId="urn:microsoft.com/office/officeart/2005/8/layout/cycle6"/>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3228DD5-0D2E-4E02-9264-09B6A1E6C84F}" type="doc">
      <dgm:prSet loTypeId="urn:microsoft.com/office/officeart/2005/8/layout/cycle6" loCatId="cycle" qsTypeId="urn:microsoft.com/office/officeart/2005/8/quickstyle/simple1" qsCatId="simple" csTypeId="urn:microsoft.com/office/officeart/2005/8/colors/accent3_2" csCatId="accent3" phldr="1"/>
      <dgm:spPr/>
      <dgm:t>
        <a:bodyPr/>
        <a:lstStyle/>
        <a:p>
          <a:endParaRPr kumimoji="1" lang="ja-JP" altLang="en-US"/>
        </a:p>
      </dgm:t>
    </dgm:pt>
    <dgm:pt modelId="{CDC05854-3759-4F97-8109-1CC541B09D22}">
      <dgm:prSet phldrT="[テキスト]"/>
      <dgm:spPr/>
      <dgm:t>
        <a:bodyPr/>
        <a:lstStyle/>
        <a:p>
          <a:r>
            <a:rPr kumimoji="1" lang="en-US" altLang="ja-JP" dirty="0" smtClean="0"/>
            <a:t>RI</a:t>
          </a:r>
          <a:endParaRPr kumimoji="1" lang="ja-JP" altLang="en-US" dirty="0"/>
        </a:p>
      </dgm:t>
    </dgm:pt>
    <dgm:pt modelId="{65E623A3-ED3C-45CC-9B23-328B36BFF308}" type="parTrans" cxnId="{FD2E1F4E-5D62-41E4-AD1F-77F012BE79DF}">
      <dgm:prSet/>
      <dgm:spPr/>
      <dgm:t>
        <a:bodyPr/>
        <a:lstStyle/>
        <a:p>
          <a:endParaRPr kumimoji="1" lang="ja-JP" altLang="en-US"/>
        </a:p>
      </dgm:t>
    </dgm:pt>
    <dgm:pt modelId="{C4BA4751-A814-4676-B0AD-5AE9CA3D2A7F}" type="sibTrans" cxnId="{FD2E1F4E-5D62-41E4-AD1F-77F012BE79DF}">
      <dgm:prSet/>
      <dgm:spPr/>
      <dgm:t>
        <a:bodyPr/>
        <a:lstStyle/>
        <a:p>
          <a:endParaRPr kumimoji="1" lang="ja-JP" altLang="en-US"/>
        </a:p>
      </dgm:t>
    </dgm:pt>
    <dgm:pt modelId="{42C90B6C-10CE-4150-9E19-516524AF8933}">
      <dgm:prSet phldrT="[テキスト]"/>
      <dgm:spPr/>
      <dgm:t>
        <a:bodyPr/>
        <a:lstStyle/>
        <a:p>
          <a:r>
            <a:rPr kumimoji="1" lang="en-US" altLang="ja-JP" dirty="0" smtClean="0"/>
            <a:t>Gov.</a:t>
          </a:r>
          <a:endParaRPr kumimoji="1" lang="ja-JP" altLang="en-US" dirty="0"/>
        </a:p>
      </dgm:t>
    </dgm:pt>
    <dgm:pt modelId="{A0BD2FAF-B136-4766-9F39-3FAFDF390B26}" type="parTrans" cxnId="{7AAA3AE9-146F-463A-B5A9-AF5EE7066D9F}">
      <dgm:prSet/>
      <dgm:spPr/>
      <dgm:t>
        <a:bodyPr/>
        <a:lstStyle/>
        <a:p>
          <a:endParaRPr kumimoji="1" lang="ja-JP" altLang="en-US"/>
        </a:p>
      </dgm:t>
    </dgm:pt>
    <dgm:pt modelId="{5295ECF1-5D48-4DEF-8088-073558A2BF79}" type="sibTrans" cxnId="{7AAA3AE9-146F-463A-B5A9-AF5EE7066D9F}">
      <dgm:prSet/>
      <dgm:spPr/>
      <dgm:t>
        <a:bodyPr/>
        <a:lstStyle/>
        <a:p>
          <a:endParaRPr kumimoji="1" lang="ja-JP" altLang="en-US"/>
        </a:p>
      </dgm:t>
    </dgm:pt>
    <dgm:pt modelId="{6B9D1005-8DC9-4DC4-83EB-1367963C8D93}">
      <dgm:prSet phldrT="[テキスト]"/>
      <dgm:spPr/>
      <dgm:t>
        <a:bodyPr/>
        <a:lstStyle/>
        <a:p>
          <a:r>
            <a:rPr kumimoji="1" lang="en-US" altLang="ja-JP" dirty="0" smtClean="0"/>
            <a:t>RI</a:t>
          </a:r>
          <a:endParaRPr kumimoji="1" lang="ja-JP" altLang="en-US" dirty="0"/>
        </a:p>
      </dgm:t>
    </dgm:pt>
    <dgm:pt modelId="{74349B3F-6643-4733-AE3D-D6EB6686DADA}" type="parTrans" cxnId="{E874B0C8-8591-411C-BC02-2A3F5C6D1F24}">
      <dgm:prSet/>
      <dgm:spPr/>
      <dgm:t>
        <a:bodyPr/>
        <a:lstStyle/>
        <a:p>
          <a:endParaRPr kumimoji="1" lang="ja-JP" altLang="en-US"/>
        </a:p>
      </dgm:t>
    </dgm:pt>
    <dgm:pt modelId="{D359F022-F300-40D8-BEFE-356448749EDF}" type="sibTrans" cxnId="{E874B0C8-8591-411C-BC02-2A3F5C6D1F24}">
      <dgm:prSet/>
      <dgm:spPr/>
      <dgm:t>
        <a:bodyPr/>
        <a:lstStyle/>
        <a:p>
          <a:endParaRPr kumimoji="1" lang="ja-JP" altLang="en-US"/>
        </a:p>
      </dgm:t>
    </dgm:pt>
    <dgm:pt modelId="{21B25490-78F3-4C8D-A385-944B99AE8BA0}">
      <dgm:prSet phldrT="[テキスト]"/>
      <dgm:spPr/>
      <dgm:t>
        <a:bodyPr/>
        <a:lstStyle/>
        <a:p>
          <a:r>
            <a:rPr kumimoji="1" lang="en-US" altLang="ja-JP" dirty="0" smtClean="0"/>
            <a:t>RI</a:t>
          </a:r>
          <a:endParaRPr kumimoji="1" lang="ja-JP" altLang="en-US" dirty="0"/>
        </a:p>
      </dgm:t>
    </dgm:pt>
    <dgm:pt modelId="{91CC389F-E859-4A7F-AC9F-F81E49B18E18}" type="parTrans" cxnId="{DB9B51D0-7929-42D3-906F-E3C158D3BDFC}">
      <dgm:prSet/>
      <dgm:spPr/>
      <dgm:t>
        <a:bodyPr/>
        <a:lstStyle/>
        <a:p>
          <a:endParaRPr kumimoji="1" lang="ja-JP" altLang="en-US"/>
        </a:p>
      </dgm:t>
    </dgm:pt>
    <dgm:pt modelId="{B9787649-3D3E-4B74-80A1-6B39C1452976}" type="sibTrans" cxnId="{DB9B51D0-7929-42D3-906F-E3C158D3BDFC}">
      <dgm:prSet/>
      <dgm:spPr/>
      <dgm:t>
        <a:bodyPr/>
        <a:lstStyle/>
        <a:p>
          <a:endParaRPr kumimoji="1" lang="ja-JP" altLang="en-US"/>
        </a:p>
      </dgm:t>
    </dgm:pt>
    <dgm:pt modelId="{B358E45E-E9C7-462F-A7FC-79836033646E}">
      <dgm:prSet phldrT="[テキスト]"/>
      <dgm:spPr/>
      <dgm:t>
        <a:bodyPr/>
        <a:lstStyle/>
        <a:p>
          <a:r>
            <a:rPr kumimoji="1" lang="en-US" altLang="ja-JP" dirty="0" smtClean="0"/>
            <a:t>RI</a:t>
          </a:r>
          <a:endParaRPr kumimoji="1" lang="ja-JP" altLang="en-US" dirty="0"/>
        </a:p>
      </dgm:t>
    </dgm:pt>
    <dgm:pt modelId="{34D9BEDE-C944-4172-A348-513DDE9E3098}" type="sibTrans" cxnId="{088B4B82-C17F-4111-8C7B-053E1F882894}">
      <dgm:prSet/>
      <dgm:spPr/>
      <dgm:t>
        <a:bodyPr/>
        <a:lstStyle/>
        <a:p>
          <a:endParaRPr kumimoji="1" lang="ja-JP" altLang="en-US"/>
        </a:p>
      </dgm:t>
    </dgm:pt>
    <dgm:pt modelId="{ECF8E301-CB9E-4262-ADFD-EB3186829955}" type="parTrans" cxnId="{088B4B82-C17F-4111-8C7B-053E1F882894}">
      <dgm:prSet/>
      <dgm:spPr/>
      <dgm:t>
        <a:bodyPr/>
        <a:lstStyle/>
        <a:p>
          <a:endParaRPr kumimoji="1" lang="ja-JP" altLang="en-US"/>
        </a:p>
      </dgm:t>
    </dgm:pt>
    <dgm:pt modelId="{DDF201F9-9F89-4C26-B50F-9FCF457BB6D8}" type="pres">
      <dgm:prSet presAssocID="{D3228DD5-0D2E-4E02-9264-09B6A1E6C84F}" presName="cycle" presStyleCnt="0">
        <dgm:presLayoutVars>
          <dgm:dir/>
          <dgm:resizeHandles val="exact"/>
        </dgm:presLayoutVars>
      </dgm:prSet>
      <dgm:spPr/>
      <dgm:t>
        <a:bodyPr/>
        <a:lstStyle/>
        <a:p>
          <a:endParaRPr kumimoji="1" lang="ja-JP" altLang="en-US"/>
        </a:p>
      </dgm:t>
    </dgm:pt>
    <dgm:pt modelId="{21574E36-0E52-4242-8206-36094DB7E975}" type="pres">
      <dgm:prSet presAssocID="{CDC05854-3759-4F97-8109-1CC541B09D22}" presName="node" presStyleLbl="node1" presStyleIdx="0" presStyleCnt="5">
        <dgm:presLayoutVars>
          <dgm:bulletEnabled val="1"/>
        </dgm:presLayoutVars>
      </dgm:prSet>
      <dgm:spPr/>
      <dgm:t>
        <a:bodyPr/>
        <a:lstStyle/>
        <a:p>
          <a:endParaRPr kumimoji="1" lang="ja-JP" altLang="en-US"/>
        </a:p>
      </dgm:t>
    </dgm:pt>
    <dgm:pt modelId="{8C58E947-E9F8-40E5-9A29-0938682A3EDE}" type="pres">
      <dgm:prSet presAssocID="{CDC05854-3759-4F97-8109-1CC541B09D22}" presName="spNode" presStyleCnt="0"/>
      <dgm:spPr/>
    </dgm:pt>
    <dgm:pt modelId="{C7E8D032-3557-4250-9341-5607FD5AEBA7}" type="pres">
      <dgm:prSet presAssocID="{C4BA4751-A814-4676-B0AD-5AE9CA3D2A7F}" presName="sibTrans" presStyleLbl="sibTrans1D1" presStyleIdx="0" presStyleCnt="5"/>
      <dgm:spPr/>
      <dgm:t>
        <a:bodyPr/>
        <a:lstStyle/>
        <a:p>
          <a:endParaRPr kumimoji="1" lang="ja-JP" altLang="en-US"/>
        </a:p>
      </dgm:t>
    </dgm:pt>
    <dgm:pt modelId="{6B472740-573D-4368-AF49-86A5470FADBE}" type="pres">
      <dgm:prSet presAssocID="{42C90B6C-10CE-4150-9E19-516524AF8933}" presName="node" presStyleLbl="node1" presStyleIdx="1" presStyleCnt="5">
        <dgm:presLayoutVars>
          <dgm:bulletEnabled val="1"/>
        </dgm:presLayoutVars>
      </dgm:prSet>
      <dgm:spPr/>
      <dgm:t>
        <a:bodyPr/>
        <a:lstStyle/>
        <a:p>
          <a:endParaRPr kumimoji="1" lang="ja-JP" altLang="en-US"/>
        </a:p>
      </dgm:t>
    </dgm:pt>
    <dgm:pt modelId="{7EFA1294-9F41-42DA-9F33-C982DBFE2EB6}" type="pres">
      <dgm:prSet presAssocID="{42C90B6C-10CE-4150-9E19-516524AF8933}" presName="spNode" presStyleCnt="0"/>
      <dgm:spPr/>
    </dgm:pt>
    <dgm:pt modelId="{61B7C3F1-7286-485B-A4A1-E5D56038D609}" type="pres">
      <dgm:prSet presAssocID="{5295ECF1-5D48-4DEF-8088-073558A2BF79}" presName="sibTrans" presStyleLbl="sibTrans1D1" presStyleIdx="1" presStyleCnt="5"/>
      <dgm:spPr/>
      <dgm:t>
        <a:bodyPr/>
        <a:lstStyle/>
        <a:p>
          <a:endParaRPr kumimoji="1" lang="ja-JP" altLang="en-US"/>
        </a:p>
      </dgm:t>
    </dgm:pt>
    <dgm:pt modelId="{C4127D27-4BB2-45A4-AA5A-CC43B0D8178C}" type="pres">
      <dgm:prSet presAssocID="{6B9D1005-8DC9-4DC4-83EB-1367963C8D93}" presName="node" presStyleLbl="node1" presStyleIdx="2" presStyleCnt="5">
        <dgm:presLayoutVars>
          <dgm:bulletEnabled val="1"/>
        </dgm:presLayoutVars>
      </dgm:prSet>
      <dgm:spPr/>
      <dgm:t>
        <a:bodyPr/>
        <a:lstStyle/>
        <a:p>
          <a:endParaRPr kumimoji="1" lang="ja-JP" altLang="en-US"/>
        </a:p>
      </dgm:t>
    </dgm:pt>
    <dgm:pt modelId="{6FBFB9E4-34F2-4A3D-A0E6-1F35C1C114D0}" type="pres">
      <dgm:prSet presAssocID="{6B9D1005-8DC9-4DC4-83EB-1367963C8D93}" presName="spNode" presStyleCnt="0"/>
      <dgm:spPr/>
    </dgm:pt>
    <dgm:pt modelId="{FC719727-0063-4DCE-9921-8129982CC4EB}" type="pres">
      <dgm:prSet presAssocID="{D359F022-F300-40D8-BEFE-356448749EDF}" presName="sibTrans" presStyleLbl="sibTrans1D1" presStyleIdx="2" presStyleCnt="5"/>
      <dgm:spPr/>
      <dgm:t>
        <a:bodyPr/>
        <a:lstStyle/>
        <a:p>
          <a:endParaRPr kumimoji="1" lang="ja-JP" altLang="en-US"/>
        </a:p>
      </dgm:t>
    </dgm:pt>
    <dgm:pt modelId="{EC71985B-9504-490D-8591-9AE976B63B45}" type="pres">
      <dgm:prSet presAssocID="{21B25490-78F3-4C8D-A385-944B99AE8BA0}" presName="node" presStyleLbl="node1" presStyleIdx="3" presStyleCnt="5">
        <dgm:presLayoutVars>
          <dgm:bulletEnabled val="1"/>
        </dgm:presLayoutVars>
      </dgm:prSet>
      <dgm:spPr/>
      <dgm:t>
        <a:bodyPr/>
        <a:lstStyle/>
        <a:p>
          <a:endParaRPr kumimoji="1" lang="ja-JP" altLang="en-US"/>
        </a:p>
      </dgm:t>
    </dgm:pt>
    <dgm:pt modelId="{A6A007B8-7B3C-4974-86D2-875B687C4402}" type="pres">
      <dgm:prSet presAssocID="{21B25490-78F3-4C8D-A385-944B99AE8BA0}" presName="spNode" presStyleCnt="0"/>
      <dgm:spPr/>
    </dgm:pt>
    <dgm:pt modelId="{EE0221E1-46F6-46A1-B21F-CFB90CFB9A86}" type="pres">
      <dgm:prSet presAssocID="{B9787649-3D3E-4B74-80A1-6B39C1452976}" presName="sibTrans" presStyleLbl="sibTrans1D1" presStyleIdx="3" presStyleCnt="5"/>
      <dgm:spPr/>
      <dgm:t>
        <a:bodyPr/>
        <a:lstStyle/>
        <a:p>
          <a:endParaRPr kumimoji="1" lang="ja-JP" altLang="en-US"/>
        </a:p>
      </dgm:t>
    </dgm:pt>
    <dgm:pt modelId="{30CAE9BE-7171-4894-819E-D48354766F0B}" type="pres">
      <dgm:prSet presAssocID="{B358E45E-E9C7-462F-A7FC-79836033646E}" presName="node" presStyleLbl="node1" presStyleIdx="4" presStyleCnt="5">
        <dgm:presLayoutVars>
          <dgm:bulletEnabled val="1"/>
        </dgm:presLayoutVars>
      </dgm:prSet>
      <dgm:spPr/>
      <dgm:t>
        <a:bodyPr/>
        <a:lstStyle/>
        <a:p>
          <a:endParaRPr kumimoji="1" lang="ja-JP" altLang="en-US"/>
        </a:p>
      </dgm:t>
    </dgm:pt>
    <dgm:pt modelId="{11FC145C-9D43-42D9-B06E-A7B50458DF3F}" type="pres">
      <dgm:prSet presAssocID="{B358E45E-E9C7-462F-A7FC-79836033646E}" presName="spNode" presStyleCnt="0"/>
      <dgm:spPr/>
    </dgm:pt>
    <dgm:pt modelId="{64C6BE36-5467-4534-8519-1F7EA265AF78}" type="pres">
      <dgm:prSet presAssocID="{34D9BEDE-C944-4172-A348-513DDE9E3098}" presName="sibTrans" presStyleLbl="sibTrans1D1" presStyleIdx="4" presStyleCnt="5"/>
      <dgm:spPr/>
      <dgm:t>
        <a:bodyPr/>
        <a:lstStyle/>
        <a:p>
          <a:endParaRPr kumimoji="1" lang="ja-JP" altLang="en-US"/>
        </a:p>
      </dgm:t>
    </dgm:pt>
  </dgm:ptLst>
  <dgm:cxnLst>
    <dgm:cxn modelId="{81812AC7-E75A-4972-A5CE-A38AA3F7538F}" type="presOf" srcId="{D359F022-F300-40D8-BEFE-356448749EDF}" destId="{FC719727-0063-4DCE-9921-8129982CC4EB}" srcOrd="0" destOrd="0" presId="urn:microsoft.com/office/officeart/2005/8/layout/cycle6"/>
    <dgm:cxn modelId="{7AAA3AE9-146F-463A-B5A9-AF5EE7066D9F}" srcId="{D3228DD5-0D2E-4E02-9264-09B6A1E6C84F}" destId="{42C90B6C-10CE-4150-9E19-516524AF8933}" srcOrd="1" destOrd="0" parTransId="{A0BD2FAF-B136-4766-9F39-3FAFDF390B26}" sibTransId="{5295ECF1-5D48-4DEF-8088-073558A2BF79}"/>
    <dgm:cxn modelId="{DF7AA50B-B0CB-4BC9-A0E2-EBAE01D8F015}" type="presOf" srcId="{21B25490-78F3-4C8D-A385-944B99AE8BA0}" destId="{EC71985B-9504-490D-8591-9AE976B63B45}" srcOrd="0" destOrd="0" presId="urn:microsoft.com/office/officeart/2005/8/layout/cycle6"/>
    <dgm:cxn modelId="{D1AE5B52-9B77-47D9-955A-7BB10970C7DC}" type="presOf" srcId="{CDC05854-3759-4F97-8109-1CC541B09D22}" destId="{21574E36-0E52-4242-8206-36094DB7E975}" srcOrd="0" destOrd="0" presId="urn:microsoft.com/office/officeart/2005/8/layout/cycle6"/>
    <dgm:cxn modelId="{3BE3C25A-C92A-4125-BAD4-4B601A654FA6}" type="presOf" srcId="{B358E45E-E9C7-462F-A7FC-79836033646E}" destId="{30CAE9BE-7171-4894-819E-D48354766F0B}" srcOrd="0" destOrd="0" presId="urn:microsoft.com/office/officeart/2005/8/layout/cycle6"/>
    <dgm:cxn modelId="{E874B0C8-8591-411C-BC02-2A3F5C6D1F24}" srcId="{D3228DD5-0D2E-4E02-9264-09B6A1E6C84F}" destId="{6B9D1005-8DC9-4DC4-83EB-1367963C8D93}" srcOrd="2" destOrd="0" parTransId="{74349B3F-6643-4733-AE3D-D6EB6686DADA}" sibTransId="{D359F022-F300-40D8-BEFE-356448749EDF}"/>
    <dgm:cxn modelId="{DB9B51D0-7929-42D3-906F-E3C158D3BDFC}" srcId="{D3228DD5-0D2E-4E02-9264-09B6A1E6C84F}" destId="{21B25490-78F3-4C8D-A385-944B99AE8BA0}" srcOrd="3" destOrd="0" parTransId="{91CC389F-E859-4A7F-AC9F-F81E49B18E18}" sibTransId="{B9787649-3D3E-4B74-80A1-6B39C1452976}"/>
    <dgm:cxn modelId="{4C0888A5-CE3A-4658-ACD1-29DA5BC0CA41}" type="presOf" srcId="{6B9D1005-8DC9-4DC4-83EB-1367963C8D93}" destId="{C4127D27-4BB2-45A4-AA5A-CC43B0D8178C}" srcOrd="0" destOrd="0" presId="urn:microsoft.com/office/officeart/2005/8/layout/cycle6"/>
    <dgm:cxn modelId="{FD2E1F4E-5D62-41E4-AD1F-77F012BE79DF}" srcId="{D3228DD5-0D2E-4E02-9264-09B6A1E6C84F}" destId="{CDC05854-3759-4F97-8109-1CC541B09D22}" srcOrd="0" destOrd="0" parTransId="{65E623A3-ED3C-45CC-9B23-328B36BFF308}" sibTransId="{C4BA4751-A814-4676-B0AD-5AE9CA3D2A7F}"/>
    <dgm:cxn modelId="{44980CFF-2AF5-4371-BF2C-C1765EB2ED6C}" type="presOf" srcId="{42C90B6C-10CE-4150-9E19-516524AF8933}" destId="{6B472740-573D-4368-AF49-86A5470FADBE}" srcOrd="0" destOrd="0" presId="urn:microsoft.com/office/officeart/2005/8/layout/cycle6"/>
    <dgm:cxn modelId="{FCF33700-D5DA-497D-B1DF-426931503BD5}" type="presOf" srcId="{B9787649-3D3E-4B74-80A1-6B39C1452976}" destId="{EE0221E1-46F6-46A1-B21F-CFB90CFB9A86}" srcOrd="0" destOrd="0" presId="urn:microsoft.com/office/officeart/2005/8/layout/cycle6"/>
    <dgm:cxn modelId="{DE23630D-784F-4463-9C7E-E03E0C0B856D}" type="presOf" srcId="{D3228DD5-0D2E-4E02-9264-09B6A1E6C84F}" destId="{DDF201F9-9F89-4C26-B50F-9FCF457BB6D8}" srcOrd="0" destOrd="0" presId="urn:microsoft.com/office/officeart/2005/8/layout/cycle6"/>
    <dgm:cxn modelId="{35690BFA-8A89-4F18-8AAA-50FA08D5AB6D}" type="presOf" srcId="{5295ECF1-5D48-4DEF-8088-073558A2BF79}" destId="{61B7C3F1-7286-485B-A4A1-E5D56038D609}" srcOrd="0" destOrd="0" presId="urn:microsoft.com/office/officeart/2005/8/layout/cycle6"/>
    <dgm:cxn modelId="{088B4B82-C17F-4111-8C7B-053E1F882894}" srcId="{D3228DD5-0D2E-4E02-9264-09B6A1E6C84F}" destId="{B358E45E-E9C7-462F-A7FC-79836033646E}" srcOrd="4" destOrd="0" parTransId="{ECF8E301-CB9E-4262-ADFD-EB3186829955}" sibTransId="{34D9BEDE-C944-4172-A348-513DDE9E3098}"/>
    <dgm:cxn modelId="{60418E7E-E5EA-468B-91B1-B3245B4B2EAC}" type="presOf" srcId="{C4BA4751-A814-4676-B0AD-5AE9CA3D2A7F}" destId="{C7E8D032-3557-4250-9341-5607FD5AEBA7}" srcOrd="0" destOrd="0" presId="urn:microsoft.com/office/officeart/2005/8/layout/cycle6"/>
    <dgm:cxn modelId="{4C994342-93AC-412E-A455-0B8FFDBCB782}" type="presOf" srcId="{34D9BEDE-C944-4172-A348-513DDE9E3098}" destId="{64C6BE36-5467-4534-8519-1F7EA265AF78}" srcOrd="0" destOrd="0" presId="urn:microsoft.com/office/officeart/2005/8/layout/cycle6"/>
    <dgm:cxn modelId="{485AF3F0-598F-41BC-A0E7-C4C116398890}" type="presParOf" srcId="{DDF201F9-9F89-4C26-B50F-9FCF457BB6D8}" destId="{21574E36-0E52-4242-8206-36094DB7E975}" srcOrd="0" destOrd="0" presId="urn:microsoft.com/office/officeart/2005/8/layout/cycle6"/>
    <dgm:cxn modelId="{06F2FE99-808A-4DE3-BB40-F795B81128E6}" type="presParOf" srcId="{DDF201F9-9F89-4C26-B50F-9FCF457BB6D8}" destId="{8C58E947-E9F8-40E5-9A29-0938682A3EDE}" srcOrd="1" destOrd="0" presId="urn:microsoft.com/office/officeart/2005/8/layout/cycle6"/>
    <dgm:cxn modelId="{363D0820-AD72-4BDE-B22A-D63099E91059}" type="presParOf" srcId="{DDF201F9-9F89-4C26-B50F-9FCF457BB6D8}" destId="{C7E8D032-3557-4250-9341-5607FD5AEBA7}" srcOrd="2" destOrd="0" presId="urn:microsoft.com/office/officeart/2005/8/layout/cycle6"/>
    <dgm:cxn modelId="{B749F81D-195B-4E5A-8E0C-EAD0F54C0C35}" type="presParOf" srcId="{DDF201F9-9F89-4C26-B50F-9FCF457BB6D8}" destId="{6B472740-573D-4368-AF49-86A5470FADBE}" srcOrd="3" destOrd="0" presId="urn:microsoft.com/office/officeart/2005/8/layout/cycle6"/>
    <dgm:cxn modelId="{CAF336F7-BE0F-4A0D-A349-1961CFCA96B7}" type="presParOf" srcId="{DDF201F9-9F89-4C26-B50F-9FCF457BB6D8}" destId="{7EFA1294-9F41-42DA-9F33-C982DBFE2EB6}" srcOrd="4" destOrd="0" presId="urn:microsoft.com/office/officeart/2005/8/layout/cycle6"/>
    <dgm:cxn modelId="{6BA0C6A7-6607-43BA-B9DE-77117BB646AC}" type="presParOf" srcId="{DDF201F9-9F89-4C26-B50F-9FCF457BB6D8}" destId="{61B7C3F1-7286-485B-A4A1-E5D56038D609}" srcOrd="5" destOrd="0" presId="urn:microsoft.com/office/officeart/2005/8/layout/cycle6"/>
    <dgm:cxn modelId="{4AFDCCC2-9AFE-42D7-853F-C66AE2F08E43}" type="presParOf" srcId="{DDF201F9-9F89-4C26-B50F-9FCF457BB6D8}" destId="{C4127D27-4BB2-45A4-AA5A-CC43B0D8178C}" srcOrd="6" destOrd="0" presId="urn:microsoft.com/office/officeart/2005/8/layout/cycle6"/>
    <dgm:cxn modelId="{E242BF49-B30D-4E89-8E32-6E5801A2846A}" type="presParOf" srcId="{DDF201F9-9F89-4C26-B50F-9FCF457BB6D8}" destId="{6FBFB9E4-34F2-4A3D-A0E6-1F35C1C114D0}" srcOrd="7" destOrd="0" presId="urn:microsoft.com/office/officeart/2005/8/layout/cycle6"/>
    <dgm:cxn modelId="{8689787C-8A09-40C4-9421-09882A857292}" type="presParOf" srcId="{DDF201F9-9F89-4C26-B50F-9FCF457BB6D8}" destId="{FC719727-0063-4DCE-9921-8129982CC4EB}" srcOrd="8" destOrd="0" presId="urn:microsoft.com/office/officeart/2005/8/layout/cycle6"/>
    <dgm:cxn modelId="{0334B805-5E68-4892-BF38-2360527053FB}" type="presParOf" srcId="{DDF201F9-9F89-4C26-B50F-9FCF457BB6D8}" destId="{EC71985B-9504-490D-8591-9AE976B63B45}" srcOrd="9" destOrd="0" presId="urn:microsoft.com/office/officeart/2005/8/layout/cycle6"/>
    <dgm:cxn modelId="{3A4C0515-85C6-40DE-8D78-C13164E20693}" type="presParOf" srcId="{DDF201F9-9F89-4C26-B50F-9FCF457BB6D8}" destId="{A6A007B8-7B3C-4974-86D2-875B687C4402}" srcOrd="10" destOrd="0" presId="urn:microsoft.com/office/officeart/2005/8/layout/cycle6"/>
    <dgm:cxn modelId="{637F3313-32AE-43D7-AB00-7421C44AE256}" type="presParOf" srcId="{DDF201F9-9F89-4C26-B50F-9FCF457BB6D8}" destId="{EE0221E1-46F6-46A1-B21F-CFB90CFB9A86}" srcOrd="11" destOrd="0" presId="urn:microsoft.com/office/officeart/2005/8/layout/cycle6"/>
    <dgm:cxn modelId="{948F2838-9560-4947-AFE5-DAFD73061A9E}" type="presParOf" srcId="{DDF201F9-9F89-4C26-B50F-9FCF457BB6D8}" destId="{30CAE9BE-7171-4894-819E-D48354766F0B}" srcOrd="12" destOrd="0" presId="urn:microsoft.com/office/officeart/2005/8/layout/cycle6"/>
    <dgm:cxn modelId="{DAD527B8-1DD9-49E4-B23C-0B3D43383C1C}" type="presParOf" srcId="{DDF201F9-9F89-4C26-B50F-9FCF457BB6D8}" destId="{11FC145C-9D43-42D9-B06E-A7B50458DF3F}" srcOrd="13" destOrd="0" presId="urn:microsoft.com/office/officeart/2005/8/layout/cycle6"/>
    <dgm:cxn modelId="{0E41C5CC-87EB-467F-92A4-910F2C08F759}" type="presParOf" srcId="{DDF201F9-9F89-4C26-B50F-9FCF457BB6D8}" destId="{64C6BE36-5467-4534-8519-1F7EA265AF78}" srcOrd="14" destOrd="0" presId="urn:microsoft.com/office/officeart/2005/8/layout/cycle6"/>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3228DD5-0D2E-4E02-9264-09B6A1E6C84F}" type="doc">
      <dgm:prSet loTypeId="urn:microsoft.com/office/officeart/2005/8/layout/cycle6" loCatId="cycle" qsTypeId="urn:microsoft.com/office/officeart/2005/8/quickstyle/simple1" qsCatId="simple" csTypeId="urn:microsoft.com/office/officeart/2005/8/colors/accent2_2" csCatId="accent2" phldr="1"/>
      <dgm:spPr/>
      <dgm:t>
        <a:bodyPr/>
        <a:lstStyle/>
        <a:p>
          <a:endParaRPr kumimoji="1" lang="ja-JP" altLang="en-US"/>
        </a:p>
      </dgm:t>
    </dgm:pt>
    <dgm:pt modelId="{CDC05854-3759-4F97-8109-1CC541B09D22}">
      <dgm:prSet phldrT="[テキスト]"/>
      <dgm:spPr/>
      <dgm:t>
        <a:bodyPr/>
        <a:lstStyle/>
        <a:p>
          <a:r>
            <a:rPr kumimoji="1" lang="en-US" altLang="ja-JP" dirty="0" smtClean="0"/>
            <a:t>RI</a:t>
          </a:r>
          <a:endParaRPr kumimoji="1" lang="ja-JP" altLang="en-US" dirty="0"/>
        </a:p>
      </dgm:t>
    </dgm:pt>
    <dgm:pt modelId="{65E623A3-ED3C-45CC-9B23-328B36BFF308}" type="parTrans" cxnId="{FD2E1F4E-5D62-41E4-AD1F-77F012BE79DF}">
      <dgm:prSet/>
      <dgm:spPr/>
      <dgm:t>
        <a:bodyPr/>
        <a:lstStyle/>
        <a:p>
          <a:endParaRPr kumimoji="1" lang="ja-JP" altLang="en-US"/>
        </a:p>
      </dgm:t>
    </dgm:pt>
    <dgm:pt modelId="{C4BA4751-A814-4676-B0AD-5AE9CA3D2A7F}" type="sibTrans" cxnId="{FD2E1F4E-5D62-41E4-AD1F-77F012BE79DF}">
      <dgm:prSet/>
      <dgm:spPr/>
      <dgm:t>
        <a:bodyPr/>
        <a:lstStyle/>
        <a:p>
          <a:endParaRPr kumimoji="1" lang="ja-JP" altLang="en-US"/>
        </a:p>
      </dgm:t>
    </dgm:pt>
    <dgm:pt modelId="{42C90B6C-10CE-4150-9E19-516524AF8933}">
      <dgm:prSet phldrT="[テキスト]"/>
      <dgm:spPr/>
      <dgm:t>
        <a:bodyPr/>
        <a:lstStyle/>
        <a:p>
          <a:r>
            <a:rPr kumimoji="1" lang="en-US" altLang="ja-JP" dirty="0" smtClean="0"/>
            <a:t>RI</a:t>
          </a:r>
          <a:endParaRPr kumimoji="1" lang="ja-JP" altLang="en-US" dirty="0"/>
        </a:p>
      </dgm:t>
    </dgm:pt>
    <dgm:pt modelId="{A0BD2FAF-B136-4766-9F39-3FAFDF390B26}" type="parTrans" cxnId="{7AAA3AE9-146F-463A-B5A9-AF5EE7066D9F}">
      <dgm:prSet/>
      <dgm:spPr/>
      <dgm:t>
        <a:bodyPr/>
        <a:lstStyle/>
        <a:p>
          <a:endParaRPr kumimoji="1" lang="ja-JP" altLang="en-US"/>
        </a:p>
      </dgm:t>
    </dgm:pt>
    <dgm:pt modelId="{5295ECF1-5D48-4DEF-8088-073558A2BF79}" type="sibTrans" cxnId="{7AAA3AE9-146F-463A-B5A9-AF5EE7066D9F}">
      <dgm:prSet/>
      <dgm:spPr/>
      <dgm:t>
        <a:bodyPr/>
        <a:lstStyle/>
        <a:p>
          <a:endParaRPr kumimoji="1" lang="ja-JP" altLang="en-US"/>
        </a:p>
      </dgm:t>
    </dgm:pt>
    <dgm:pt modelId="{6B9D1005-8DC9-4DC4-83EB-1367963C8D93}">
      <dgm:prSet phldrT="[テキスト]"/>
      <dgm:spPr/>
      <dgm:t>
        <a:bodyPr/>
        <a:lstStyle/>
        <a:p>
          <a:r>
            <a:rPr kumimoji="1" lang="en-US" altLang="ja-JP" dirty="0" smtClean="0"/>
            <a:t>RI</a:t>
          </a:r>
          <a:endParaRPr kumimoji="1" lang="ja-JP" altLang="en-US" dirty="0"/>
        </a:p>
      </dgm:t>
    </dgm:pt>
    <dgm:pt modelId="{74349B3F-6643-4733-AE3D-D6EB6686DADA}" type="parTrans" cxnId="{E874B0C8-8591-411C-BC02-2A3F5C6D1F24}">
      <dgm:prSet/>
      <dgm:spPr/>
      <dgm:t>
        <a:bodyPr/>
        <a:lstStyle/>
        <a:p>
          <a:endParaRPr kumimoji="1" lang="ja-JP" altLang="en-US"/>
        </a:p>
      </dgm:t>
    </dgm:pt>
    <dgm:pt modelId="{D359F022-F300-40D8-BEFE-356448749EDF}" type="sibTrans" cxnId="{E874B0C8-8591-411C-BC02-2A3F5C6D1F24}">
      <dgm:prSet/>
      <dgm:spPr/>
      <dgm:t>
        <a:bodyPr/>
        <a:lstStyle/>
        <a:p>
          <a:endParaRPr kumimoji="1" lang="ja-JP" altLang="en-US"/>
        </a:p>
      </dgm:t>
    </dgm:pt>
    <dgm:pt modelId="{21B25490-78F3-4C8D-A385-944B99AE8BA0}">
      <dgm:prSet phldrT="[テキスト]"/>
      <dgm:spPr/>
      <dgm:t>
        <a:bodyPr/>
        <a:lstStyle/>
        <a:p>
          <a:r>
            <a:rPr kumimoji="1" lang="en-US" altLang="ja-JP" dirty="0" smtClean="0"/>
            <a:t>Gov</a:t>
          </a:r>
          <a:endParaRPr kumimoji="1" lang="ja-JP" altLang="en-US" dirty="0"/>
        </a:p>
      </dgm:t>
    </dgm:pt>
    <dgm:pt modelId="{91CC389F-E859-4A7F-AC9F-F81E49B18E18}" type="parTrans" cxnId="{DB9B51D0-7929-42D3-906F-E3C158D3BDFC}">
      <dgm:prSet/>
      <dgm:spPr/>
      <dgm:t>
        <a:bodyPr/>
        <a:lstStyle/>
        <a:p>
          <a:endParaRPr kumimoji="1" lang="ja-JP" altLang="en-US"/>
        </a:p>
      </dgm:t>
    </dgm:pt>
    <dgm:pt modelId="{B9787649-3D3E-4B74-80A1-6B39C1452976}" type="sibTrans" cxnId="{DB9B51D0-7929-42D3-906F-E3C158D3BDFC}">
      <dgm:prSet/>
      <dgm:spPr/>
      <dgm:t>
        <a:bodyPr/>
        <a:lstStyle/>
        <a:p>
          <a:endParaRPr kumimoji="1" lang="ja-JP" altLang="en-US"/>
        </a:p>
      </dgm:t>
    </dgm:pt>
    <dgm:pt modelId="{B358E45E-E9C7-462F-A7FC-79836033646E}">
      <dgm:prSet phldrT="[テキスト]"/>
      <dgm:spPr/>
      <dgm:t>
        <a:bodyPr/>
        <a:lstStyle/>
        <a:p>
          <a:r>
            <a:rPr kumimoji="1" lang="en-US" altLang="ja-JP" dirty="0" smtClean="0"/>
            <a:t>RI</a:t>
          </a:r>
          <a:endParaRPr kumimoji="1" lang="ja-JP" altLang="en-US" dirty="0"/>
        </a:p>
      </dgm:t>
    </dgm:pt>
    <dgm:pt modelId="{ECF8E301-CB9E-4262-ADFD-EB3186829955}" type="parTrans" cxnId="{088B4B82-C17F-4111-8C7B-053E1F882894}">
      <dgm:prSet/>
      <dgm:spPr/>
      <dgm:t>
        <a:bodyPr/>
        <a:lstStyle/>
        <a:p>
          <a:endParaRPr kumimoji="1" lang="ja-JP" altLang="en-US"/>
        </a:p>
      </dgm:t>
    </dgm:pt>
    <dgm:pt modelId="{34D9BEDE-C944-4172-A348-513DDE9E3098}" type="sibTrans" cxnId="{088B4B82-C17F-4111-8C7B-053E1F882894}">
      <dgm:prSet/>
      <dgm:spPr/>
      <dgm:t>
        <a:bodyPr/>
        <a:lstStyle/>
        <a:p>
          <a:endParaRPr kumimoji="1" lang="ja-JP" altLang="en-US"/>
        </a:p>
      </dgm:t>
    </dgm:pt>
    <dgm:pt modelId="{DDF201F9-9F89-4C26-B50F-9FCF457BB6D8}" type="pres">
      <dgm:prSet presAssocID="{D3228DD5-0D2E-4E02-9264-09B6A1E6C84F}" presName="cycle" presStyleCnt="0">
        <dgm:presLayoutVars>
          <dgm:dir/>
          <dgm:resizeHandles val="exact"/>
        </dgm:presLayoutVars>
      </dgm:prSet>
      <dgm:spPr/>
      <dgm:t>
        <a:bodyPr/>
        <a:lstStyle/>
        <a:p>
          <a:endParaRPr kumimoji="1" lang="ja-JP" altLang="en-US"/>
        </a:p>
      </dgm:t>
    </dgm:pt>
    <dgm:pt modelId="{21574E36-0E52-4242-8206-36094DB7E975}" type="pres">
      <dgm:prSet presAssocID="{CDC05854-3759-4F97-8109-1CC541B09D22}" presName="node" presStyleLbl="node1" presStyleIdx="0" presStyleCnt="5">
        <dgm:presLayoutVars>
          <dgm:bulletEnabled val="1"/>
        </dgm:presLayoutVars>
      </dgm:prSet>
      <dgm:spPr/>
      <dgm:t>
        <a:bodyPr/>
        <a:lstStyle/>
        <a:p>
          <a:endParaRPr kumimoji="1" lang="ja-JP" altLang="en-US"/>
        </a:p>
      </dgm:t>
    </dgm:pt>
    <dgm:pt modelId="{8C58E947-E9F8-40E5-9A29-0938682A3EDE}" type="pres">
      <dgm:prSet presAssocID="{CDC05854-3759-4F97-8109-1CC541B09D22}" presName="spNode" presStyleCnt="0"/>
      <dgm:spPr/>
    </dgm:pt>
    <dgm:pt modelId="{C7E8D032-3557-4250-9341-5607FD5AEBA7}" type="pres">
      <dgm:prSet presAssocID="{C4BA4751-A814-4676-B0AD-5AE9CA3D2A7F}" presName="sibTrans" presStyleLbl="sibTrans1D1" presStyleIdx="0" presStyleCnt="5"/>
      <dgm:spPr/>
      <dgm:t>
        <a:bodyPr/>
        <a:lstStyle/>
        <a:p>
          <a:endParaRPr kumimoji="1" lang="ja-JP" altLang="en-US"/>
        </a:p>
      </dgm:t>
    </dgm:pt>
    <dgm:pt modelId="{6B472740-573D-4368-AF49-86A5470FADBE}" type="pres">
      <dgm:prSet presAssocID="{42C90B6C-10CE-4150-9E19-516524AF8933}" presName="node" presStyleLbl="node1" presStyleIdx="1" presStyleCnt="5">
        <dgm:presLayoutVars>
          <dgm:bulletEnabled val="1"/>
        </dgm:presLayoutVars>
      </dgm:prSet>
      <dgm:spPr/>
      <dgm:t>
        <a:bodyPr/>
        <a:lstStyle/>
        <a:p>
          <a:endParaRPr kumimoji="1" lang="ja-JP" altLang="en-US"/>
        </a:p>
      </dgm:t>
    </dgm:pt>
    <dgm:pt modelId="{7EFA1294-9F41-42DA-9F33-C982DBFE2EB6}" type="pres">
      <dgm:prSet presAssocID="{42C90B6C-10CE-4150-9E19-516524AF8933}" presName="spNode" presStyleCnt="0"/>
      <dgm:spPr/>
    </dgm:pt>
    <dgm:pt modelId="{61B7C3F1-7286-485B-A4A1-E5D56038D609}" type="pres">
      <dgm:prSet presAssocID="{5295ECF1-5D48-4DEF-8088-073558A2BF79}" presName="sibTrans" presStyleLbl="sibTrans1D1" presStyleIdx="1" presStyleCnt="5"/>
      <dgm:spPr/>
      <dgm:t>
        <a:bodyPr/>
        <a:lstStyle/>
        <a:p>
          <a:endParaRPr kumimoji="1" lang="ja-JP" altLang="en-US"/>
        </a:p>
      </dgm:t>
    </dgm:pt>
    <dgm:pt modelId="{C4127D27-4BB2-45A4-AA5A-CC43B0D8178C}" type="pres">
      <dgm:prSet presAssocID="{6B9D1005-8DC9-4DC4-83EB-1367963C8D93}" presName="node" presStyleLbl="node1" presStyleIdx="2" presStyleCnt="5">
        <dgm:presLayoutVars>
          <dgm:bulletEnabled val="1"/>
        </dgm:presLayoutVars>
      </dgm:prSet>
      <dgm:spPr/>
      <dgm:t>
        <a:bodyPr/>
        <a:lstStyle/>
        <a:p>
          <a:endParaRPr kumimoji="1" lang="ja-JP" altLang="en-US"/>
        </a:p>
      </dgm:t>
    </dgm:pt>
    <dgm:pt modelId="{6FBFB9E4-34F2-4A3D-A0E6-1F35C1C114D0}" type="pres">
      <dgm:prSet presAssocID="{6B9D1005-8DC9-4DC4-83EB-1367963C8D93}" presName="spNode" presStyleCnt="0"/>
      <dgm:spPr/>
    </dgm:pt>
    <dgm:pt modelId="{FC719727-0063-4DCE-9921-8129982CC4EB}" type="pres">
      <dgm:prSet presAssocID="{D359F022-F300-40D8-BEFE-356448749EDF}" presName="sibTrans" presStyleLbl="sibTrans1D1" presStyleIdx="2" presStyleCnt="5"/>
      <dgm:spPr/>
      <dgm:t>
        <a:bodyPr/>
        <a:lstStyle/>
        <a:p>
          <a:endParaRPr kumimoji="1" lang="ja-JP" altLang="en-US"/>
        </a:p>
      </dgm:t>
    </dgm:pt>
    <dgm:pt modelId="{EC71985B-9504-490D-8591-9AE976B63B45}" type="pres">
      <dgm:prSet presAssocID="{21B25490-78F3-4C8D-A385-944B99AE8BA0}" presName="node" presStyleLbl="node1" presStyleIdx="3" presStyleCnt="5">
        <dgm:presLayoutVars>
          <dgm:bulletEnabled val="1"/>
        </dgm:presLayoutVars>
      </dgm:prSet>
      <dgm:spPr/>
      <dgm:t>
        <a:bodyPr/>
        <a:lstStyle/>
        <a:p>
          <a:endParaRPr kumimoji="1" lang="ja-JP" altLang="en-US"/>
        </a:p>
      </dgm:t>
    </dgm:pt>
    <dgm:pt modelId="{A6A007B8-7B3C-4974-86D2-875B687C4402}" type="pres">
      <dgm:prSet presAssocID="{21B25490-78F3-4C8D-A385-944B99AE8BA0}" presName="spNode" presStyleCnt="0"/>
      <dgm:spPr/>
    </dgm:pt>
    <dgm:pt modelId="{EE0221E1-46F6-46A1-B21F-CFB90CFB9A86}" type="pres">
      <dgm:prSet presAssocID="{B9787649-3D3E-4B74-80A1-6B39C1452976}" presName="sibTrans" presStyleLbl="sibTrans1D1" presStyleIdx="3" presStyleCnt="5"/>
      <dgm:spPr/>
      <dgm:t>
        <a:bodyPr/>
        <a:lstStyle/>
        <a:p>
          <a:endParaRPr kumimoji="1" lang="ja-JP" altLang="en-US"/>
        </a:p>
      </dgm:t>
    </dgm:pt>
    <dgm:pt modelId="{30CAE9BE-7171-4894-819E-D48354766F0B}" type="pres">
      <dgm:prSet presAssocID="{B358E45E-E9C7-462F-A7FC-79836033646E}" presName="node" presStyleLbl="node1" presStyleIdx="4" presStyleCnt="5">
        <dgm:presLayoutVars>
          <dgm:bulletEnabled val="1"/>
        </dgm:presLayoutVars>
      </dgm:prSet>
      <dgm:spPr/>
      <dgm:t>
        <a:bodyPr/>
        <a:lstStyle/>
        <a:p>
          <a:endParaRPr kumimoji="1" lang="ja-JP" altLang="en-US"/>
        </a:p>
      </dgm:t>
    </dgm:pt>
    <dgm:pt modelId="{11FC145C-9D43-42D9-B06E-A7B50458DF3F}" type="pres">
      <dgm:prSet presAssocID="{B358E45E-E9C7-462F-A7FC-79836033646E}" presName="spNode" presStyleCnt="0"/>
      <dgm:spPr/>
    </dgm:pt>
    <dgm:pt modelId="{64C6BE36-5467-4534-8519-1F7EA265AF78}" type="pres">
      <dgm:prSet presAssocID="{34D9BEDE-C944-4172-A348-513DDE9E3098}" presName="sibTrans" presStyleLbl="sibTrans1D1" presStyleIdx="4" presStyleCnt="5"/>
      <dgm:spPr/>
      <dgm:t>
        <a:bodyPr/>
        <a:lstStyle/>
        <a:p>
          <a:endParaRPr kumimoji="1" lang="ja-JP" altLang="en-US"/>
        </a:p>
      </dgm:t>
    </dgm:pt>
  </dgm:ptLst>
  <dgm:cxnLst>
    <dgm:cxn modelId="{46CE63FB-7482-41C9-B863-BBE9D7351D71}" type="presOf" srcId="{D3228DD5-0D2E-4E02-9264-09B6A1E6C84F}" destId="{DDF201F9-9F89-4C26-B50F-9FCF457BB6D8}" srcOrd="0" destOrd="0" presId="urn:microsoft.com/office/officeart/2005/8/layout/cycle6"/>
    <dgm:cxn modelId="{18BDBBFB-9656-4F5E-A5F1-3E8713F0A56F}" type="presOf" srcId="{D359F022-F300-40D8-BEFE-356448749EDF}" destId="{FC719727-0063-4DCE-9921-8129982CC4EB}" srcOrd="0" destOrd="0" presId="urn:microsoft.com/office/officeart/2005/8/layout/cycle6"/>
    <dgm:cxn modelId="{D75AFEEA-154D-4486-A257-41272EECD20C}" type="presOf" srcId="{B358E45E-E9C7-462F-A7FC-79836033646E}" destId="{30CAE9BE-7171-4894-819E-D48354766F0B}" srcOrd="0" destOrd="0" presId="urn:microsoft.com/office/officeart/2005/8/layout/cycle6"/>
    <dgm:cxn modelId="{7AAA3AE9-146F-463A-B5A9-AF5EE7066D9F}" srcId="{D3228DD5-0D2E-4E02-9264-09B6A1E6C84F}" destId="{42C90B6C-10CE-4150-9E19-516524AF8933}" srcOrd="1" destOrd="0" parTransId="{A0BD2FAF-B136-4766-9F39-3FAFDF390B26}" sibTransId="{5295ECF1-5D48-4DEF-8088-073558A2BF79}"/>
    <dgm:cxn modelId="{45B7B6E4-4A56-4492-B31C-E1D440A54308}" type="presOf" srcId="{34D9BEDE-C944-4172-A348-513DDE9E3098}" destId="{64C6BE36-5467-4534-8519-1F7EA265AF78}" srcOrd="0" destOrd="0" presId="urn:microsoft.com/office/officeart/2005/8/layout/cycle6"/>
    <dgm:cxn modelId="{E9186930-4637-4AEC-977C-BEF5A9628D6B}" type="presOf" srcId="{C4BA4751-A814-4676-B0AD-5AE9CA3D2A7F}" destId="{C7E8D032-3557-4250-9341-5607FD5AEBA7}" srcOrd="0" destOrd="0" presId="urn:microsoft.com/office/officeart/2005/8/layout/cycle6"/>
    <dgm:cxn modelId="{E874B0C8-8591-411C-BC02-2A3F5C6D1F24}" srcId="{D3228DD5-0D2E-4E02-9264-09B6A1E6C84F}" destId="{6B9D1005-8DC9-4DC4-83EB-1367963C8D93}" srcOrd="2" destOrd="0" parTransId="{74349B3F-6643-4733-AE3D-D6EB6686DADA}" sibTransId="{D359F022-F300-40D8-BEFE-356448749EDF}"/>
    <dgm:cxn modelId="{D64AC370-DA2A-45B3-9787-061D8140E07E}" type="presOf" srcId="{CDC05854-3759-4F97-8109-1CC541B09D22}" destId="{21574E36-0E52-4242-8206-36094DB7E975}" srcOrd="0" destOrd="0" presId="urn:microsoft.com/office/officeart/2005/8/layout/cycle6"/>
    <dgm:cxn modelId="{DB9B51D0-7929-42D3-906F-E3C158D3BDFC}" srcId="{D3228DD5-0D2E-4E02-9264-09B6A1E6C84F}" destId="{21B25490-78F3-4C8D-A385-944B99AE8BA0}" srcOrd="3" destOrd="0" parTransId="{91CC389F-E859-4A7F-AC9F-F81E49B18E18}" sibTransId="{B9787649-3D3E-4B74-80A1-6B39C1452976}"/>
    <dgm:cxn modelId="{FD2E1F4E-5D62-41E4-AD1F-77F012BE79DF}" srcId="{D3228DD5-0D2E-4E02-9264-09B6A1E6C84F}" destId="{CDC05854-3759-4F97-8109-1CC541B09D22}" srcOrd="0" destOrd="0" parTransId="{65E623A3-ED3C-45CC-9B23-328B36BFF308}" sibTransId="{C4BA4751-A814-4676-B0AD-5AE9CA3D2A7F}"/>
    <dgm:cxn modelId="{1B474715-F97D-4C26-9AC5-4F2822F23635}" type="presOf" srcId="{6B9D1005-8DC9-4DC4-83EB-1367963C8D93}" destId="{C4127D27-4BB2-45A4-AA5A-CC43B0D8178C}" srcOrd="0" destOrd="0" presId="urn:microsoft.com/office/officeart/2005/8/layout/cycle6"/>
    <dgm:cxn modelId="{088B4B82-C17F-4111-8C7B-053E1F882894}" srcId="{D3228DD5-0D2E-4E02-9264-09B6A1E6C84F}" destId="{B358E45E-E9C7-462F-A7FC-79836033646E}" srcOrd="4" destOrd="0" parTransId="{ECF8E301-CB9E-4262-ADFD-EB3186829955}" sibTransId="{34D9BEDE-C944-4172-A348-513DDE9E3098}"/>
    <dgm:cxn modelId="{ACA950C9-277E-4D8A-94A2-19C74071602A}" type="presOf" srcId="{21B25490-78F3-4C8D-A385-944B99AE8BA0}" destId="{EC71985B-9504-490D-8591-9AE976B63B45}" srcOrd="0" destOrd="0" presId="urn:microsoft.com/office/officeart/2005/8/layout/cycle6"/>
    <dgm:cxn modelId="{4C48554A-B042-45A9-B468-9595F92F6EE1}" type="presOf" srcId="{B9787649-3D3E-4B74-80A1-6B39C1452976}" destId="{EE0221E1-46F6-46A1-B21F-CFB90CFB9A86}" srcOrd="0" destOrd="0" presId="urn:microsoft.com/office/officeart/2005/8/layout/cycle6"/>
    <dgm:cxn modelId="{F7BD046B-C747-4650-AB81-4E379AC18A78}" type="presOf" srcId="{5295ECF1-5D48-4DEF-8088-073558A2BF79}" destId="{61B7C3F1-7286-485B-A4A1-E5D56038D609}" srcOrd="0" destOrd="0" presId="urn:microsoft.com/office/officeart/2005/8/layout/cycle6"/>
    <dgm:cxn modelId="{14280E82-A9CB-4F3C-B2BD-69144A3E017A}" type="presOf" srcId="{42C90B6C-10CE-4150-9E19-516524AF8933}" destId="{6B472740-573D-4368-AF49-86A5470FADBE}" srcOrd="0" destOrd="0" presId="urn:microsoft.com/office/officeart/2005/8/layout/cycle6"/>
    <dgm:cxn modelId="{B454ACE2-1681-4538-BF31-FDC86DC43F8E}" type="presParOf" srcId="{DDF201F9-9F89-4C26-B50F-9FCF457BB6D8}" destId="{21574E36-0E52-4242-8206-36094DB7E975}" srcOrd="0" destOrd="0" presId="urn:microsoft.com/office/officeart/2005/8/layout/cycle6"/>
    <dgm:cxn modelId="{9427D68D-5FA6-4487-8A64-FFB1CEE2F735}" type="presParOf" srcId="{DDF201F9-9F89-4C26-B50F-9FCF457BB6D8}" destId="{8C58E947-E9F8-40E5-9A29-0938682A3EDE}" srcOrd="1" destOrd="0" presId="urn:microsoft.com/office/officeart/2005/8/layout/cycle6"/>
    <dgm:cxn modelId="{CED1F341-3DB4-41FA-AECD-AB7604906805}" type="presParOf" srcId="{DDF201F9-9F89-4C26-B50F-9FCF457BB6D8}" destId="{C7E8D032-3557-4250-9341-5607FD5AEBA7}" srcOrd="2" destOrd="0" presId="urn:microsoft.com/office/officeart/2005/8/layout/cycle6"/>
    <dgm:cxn modelId="{315E34FE-75C5-4D2D-B743-10CE378F5D54}" type="presParOf" srcId="{DDF201F9-9F89-4C26-B50F-9FCF457BB6D8}" destId="{6B472740-573D-4368-AF49-86A5470FADBE}" srcOrd="3" destOrd="0" presId="urn:microsoft.com/office/officeart/2005/8/layout/cycle6"/>
    <dgm:cxn modelId="{8311CE99-73BB-47D8-A06C-CA81C1E6C25C}" type="presParOf" srcId="{DDF201F9-9F89-4C26-B50F-9FCF457BB6D8}" destId="{7EFA1294-9F41-42DA-9F33-C982DBFE2EB6}" srcOrd="4" destOrd="0" presId="urn:microsoft.com/office/officeart/2005/8/layout/cycle6"/>
    <dgm:cxn modelId="{8A4754AB-3ACF-4DEF-90B6-15517C7B0063}" type="presParOf" srcId="{DDF201F9-9F89-4C26-B50F-9FCF457BB6D8}" destId="{61B7C3F1-7286-485B-A4A1-E5D56038D609}" srcOrd="5" destOrd="0" presId="urn:microsoft.com/office/officeart/2005/8/layout/cycle6"/>
    <dgm:cxn modelId="{3412F7A0-126A-49BD-AEFE-D7332AB740C8}" type="presParOf" srcId="{DDF201F9-9F89-4C26-B50F-9FCF457BB6D8}" destId="{C4127D27-4BB2-45A4-AA5A-CC43B0D8178C}" srcOrd="6" destOrd="0" presId="urn:microsoft.com/office/officeart/2005/8/layout/cycle6"/>
    <dgm:cxn modelId="{40771B1C-24CE-4B34-A4FD-04B8B6387C0D}" type="presParOf" srcId="{DDF201F9-9F89-4C26-B50F-9FCF457BB6D8}" destId="{6FBFB9E4-34F2-4A3D-A0E6-1F35C1C114D0}" srcOrd="7" destOrd="0" presId="urn:microsoft.com/office/officeart/2005/8/layout/cycle6"/>
    <dgm:cxn modelId="{33EFE831-C0F1-4F02-BAB5-92CF6ECDD1CE}" type="presParOf" srcId="{DDF201F9-9F89-4C26-B50F-9FCF457BB6D8}" destId="{FC719727-0063-4DCE-9921-8129982CC4EB}" srcOrd="8" destOrd="0" presId="urn:microsoft.com/office/officeart/2005/8/layout/cycle6"/>
    <dgm:cxn modelId="{79925360-4ED1-458D-A7C6-0854CD7BA96F}" type="presParOf" srcId="{DDF201F9-9F89-4C26-B50F-9FCF457BB6D8}" destId="{EC71985B-9504-490D-8591-9AE976B63B45}" srcOrd="9" destOrd="0" presId="urn:microsoft.com/office/officeart/2005/8/layout/cycle6"/>
    <dgm:cxn modelId="{3E22D11C-4A69-4EBF-B053-C01B4DEC2E6C}" type="presParOf" srcId="{DDF201F9-9F89-4C26-B50F-9FCF457BB6D8}" destId="{A6A007B8-7B3C-4974-86D2-875B687C4402}" srcOrd="10" destOrd="0" presId="urn:microsoft.com/office/officeart/2005/8/layout/cycle6"/>
    <dgm:cxn modelId="{EAA3BF2C-2181-465B-9C61-2443CDE1A2C3}" type="presParOf" srcId="{DDF201F9-9F89-4C26-B50F-9FCF457BB6D8}" destId="{EE0221E1-46F6-46A1-B21F-CFB90CFB9A86}" srcOrd="11" destOrd="0" presId="urn:microsoft.com/office/officeart/2005/8/layout/cycle6"/>
    <dgm:cxn modelId="{C2B64CD0-EF62-4ABC-B8F8-18AEFCA35935}" type="presParOf" srcId="{DDF201F9-9F89-4C26-B50F-9FCF457BB6D8}" destId="{30CAE9BE-7171-4894-819E-D48354766F0B}" srcOrd="12" destOrd="0" presId="urn:microsoft.com/office/officeart/2005/8/layout/cycle6"/>
    <dgm:cxn modelId="{015CE1F3-F684-43CE-8148-520E2ED9AAC4}" type="presParOf" srcId="{DDF201F9-9F89-4C26-B50F-9FCF457BB6D8}" destId="{11FC145C-9D43-42D9-B06E-A7B50458DF3F}" srcOrd="13" destOrd="0" presId="urn:microsoft.com/office/officeart/2005/8/layout/cycle6"/>
    <dgm:cxn modelId="{B61E45C7-CCCA-4E07-A535-AC28800EA381}" type="presParOf" srcId="{DDF201F9-9F89-4C26-B50F-9FCF457BB6D8}" destId="{64C6BE36-5467-4534-8519-1F7EA265AF78}" srcOrd="14" destOrd="0" presId="urn:microsoft.com/office/officeart/2005/8/layout/cycle6"/>
  </dgm:cxnLst>
  <dgm:bg/>
  <dgm:whole/>
  <dgm:extLst>
    <a:ext uri="http://schemas.microsoft.com/office/drawing/2008/diagram">
      <dsp:dataModelExt xmlns:dsp="http://schemas.microsoft.com/office/drawing/2008/diagram" xmlns="" relId="rId2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EABC5D0-688D-44B9-8504-3B99C3BD9175}">
      <dsp:nvSpPr>
        <dsp:cNvPr id="0" name=""/>
        <dsp:cNvSpPr/>
      </dsp:nvSpPr>
      <dsp:spPr>
        <a:xfrm>
          <a:off x="3" y="1685935"/>
          <a:ext cx="6476995" cy="331356"/>
        </a:xfrm>
        <a:prstGeom prst="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sp>
    <dsp:sp modelId="{FE3865E1-EC47-4A11-A712-4C826F4AC5BC}">
      <dsp:nvSpPr>
        <dsp:cNvPr id="0" name=""/>
        <dsp:cNvSpPr/>
      </dsp:nvSpPr>
      <dsp:spPr>
        <a:xfrm>
          <a:off x="5036435" y="1093946"/>
          <a:ext cx="1438349" cy="1458595"/>
        </a:xfrm>
        <a:prstGeom prst="round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kumimoji="1" lang="en-US" altLang="ja-JP" sz="1400" b="1" kern="1200" dirty="0" smtClean="0">
              <a:effectLst/>
              <a:latin typeface="Calibri" pitchFamily="34" charset="0"/>
            </a:rPr>
            <a:t>Policy formulation</a:t>
          </a:r>
          <a:endParaRPr kumimoji="1" lang="ja-JP" altLang="en-US" sz="1400" b="1" kern="1200" dirty="0">
            <a:effectLst/>
            <a:latin typeface="Calibri" pitchFamily="34" charset="0"/>
          </a:endParaRPr>
        </a:p>
      </dsp:txBody>
      <dsp:txXfrm>
        <a:off x="5036435" y="1093946"/>
        <a:ext cx="1438349" cy="1458595"/>
      </dsp:txXfrm>
    </dsp:sp>
    <dsp:sp modelId="{9A9CD102-64BD-4EBE-99D3-2E70351BB34C}">
      <dsp:nvSpPr>
        <dsp:cNvPr id="0" name=""/>
        <dsp:cNvSpPr/>
      </dsp:nvSpPr>
      <dsp:spPr>
        <a:xfrm>
          <a:off x="3358361" y="1093946"/>
          <a:ext cx="1438349" cy="1458595"/>
        </a:xfrm>
        <a:prstGeom prst="roundRect">
          <a:avLst/>
        </a:prstGeom>
        <a:solidFill>
          <a:schemeClr val="accent2">
            <a:shade val="80000"/>
            <a:hueOff val="0"/>
            <a:satOff val="-9340"/>
            <a:lumOff val="105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kumimoji="1" lang="en-US" altLang="ja-JP" sz="1400" b="1" kern="1200" dirty="0" smtClean="0">
              <a:effectLst/>
              <a:latin typeface="Calibri" pitchFamily="34" charset="0"/>
            </a:rPr>
            <a:t>Policy evaluation</a:t>
          </a:r>
          <a:endParaRPr kumimoji="1" lang="ja-JP" altLang="en-US" sz="1400" b="1" kern="1200" dirty="0">
            <a:effectLst/>
            <a:latin typeface="Calibri" pitchFamily="34" charset="0"/>
          </a:endParaRPr>
        </a:p>
      </dsp:txBody>
      <dsp:txXfrm>
        <a:off x="3358361" y="1093946"/>
        <a:ext cx="1438349" cy="1458595"/>
      </dsp:txXfrm>
    </dsp:sp>
    <dsp:sp modelId="{28F2AB3F-E8FB-4BFB-B4AC-F4A241309A8E}">
      <dsp:nvSpPr>
        <dsp:cNvPr id="0" name=""/>
        <dsp:cNvSpPr/>
      </dsp:nvSpPr>
      <dsp:spPr>
        <a:xfrm>
          <a:off x="1680287" y="1093946"/>
          <a:ext cx="1438349" cy="1458595"/>
        </a:xfrm>
        <a:prstGeom prst="roundRect">
          <a:avLst/>
        </a:prstGeom>
        <a:solidFill>
          <a:schemeClr val="accent2">
            <a:shade val="80000"/>
            <a:hueOff val="0"/>
            <a:satOff val="-18679"/>
            <a:lumOff val="2116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kumimoji="1" lang="en-US" altLang="ja-JP" sz="1400" b="1" kern="1200" dirty="0" smtClean="0">
              <a:effectLst/>
              <a:latin typeface="Calibri" pitchFamily="34" charset="0"/>
            </a:rPr>
            <a:t>Implementation on the ground</a:t>
          </a:r>
          <a:endParaRPr kumimoji="1" lang="ja-JP" altLang="en-US" sz="1400" b="1" kern="1200" dirty="0">
            <a:effectLst/>
            <a:latin typeface="Calibri" pitchFamily="34" charset="0"/>
          </a:endParaRPr>
        </a:p>
      </dsp:txBody>
      <dsp:txXfrm>
        <a:off x="1680287" y="1093946"/>
        <a:ext cx="1438349" cy="1458595"/>
      </dsp:txXfrm>
    </dsp:sp>
    <dsp:sp modelId="{7F8B2C3D-97CF-4534-9956-754BFA540A28}">
      <dsp:nvSpPr>
        <dsp:cNvPr id="0" name=""/>
        <dsp:cNvSpPr/>
      </dsp:nvSpPr>
      <dsp:spPr>
        <a:xfrm>
          <a:off x="2213" y="1093946"/>
          <a:ext cx="1438349" cy="1458595"/>
        </a:xfrm>
        <a:prstGeom prst="roundRect">
          <a:avLst/>
        </a:prstGeom>
        <a:solidFill>
          <a:schemeClr val="accent2">
            <a:shade val="80000"/>
            <a:hueOff val="0"/>
            <a:satOff val="-28019"/>
            <a:lumOff val="31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kumimoji="1" lang="en-US" altLang="ja-JP" sz="1400" b="1" kern="1200" dirty="0" smtClean="0">
              <a:effectLst/>
              <a:latin typeface="Calibri" pitchFamily="34" charset="0"/>
            </a:rPr>
            <a:t>Monitoring</a:t>
          </a:r>
          <a:endParaRPr kumimoji="1" lang="ja-JP" altLang="en-US" sz="1400" b="1" kern="1200" dirty="0">
            <a:effectLst/>
            <a:latin typeface="Calibri" pitchFamily="34" charset="0"/>
          </a:endParaRPr>
        </a:p>
      </dsp:txBody>
      <dsp:txXfrm>
        <a:off x="2213" y="1093946"/>
        <a:ext cx="1438349" cy="145859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1574E36-0E52-4242-8206-36094DB7E975}">
      <dsp:nvSpPr>
        <dsp:cNvPr id="0" name=""/>
        <dsp:cNvSpPr/>
      </dsp:nvSpPr>
      <dsp:spPr>
        <a:xfrm>
          <a:off x="783914" y="5864"/>
          <a:ext cx="634444" cy="41238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kumimoji="1" lang="en-US" altLang="ja-JP" sz="1700" kern="1200" dirty="0" smtClean="0"/>
            <a:t>RI</a:t>
          </a:r>
          <a:endParaRPr kumimoji="1" lang="ja-JP" altLang="en-US" sz="1700" kern="1200" dirty="0"/>
        </a:p>
      </dsp:txBody>
      <dsp:txXfrm>
        <a:off x="783914" y="5864"/>
        <a:ext cx="634444" cy="412388"/>
      </dsp:txXfrm>
    </dsp:sp>
    <dsp:sp modelId="{C7E8D032-3557-4250-9341-5607FD5AEBA7}">
      <dsp:nvSpPr>
        <dsp:cNvPr id="0" name=""/>
        <dsp:cNvSpPr/>
      </dsp:nvSpPr>
      <dsp:spPr>
        <a:xfrm>
          <a:off x="277645" y="212059"/>
          <a:ext cx="1646983" cy="1646983"/>
        </a:xfrm>
        <a:custGeom>
          <a:avLst/>
          <a:gdLst/>
          <a:ahLst/>
          <a:cxnLst/>
          <a:rect l="0" t="0" r="0" b="0"/>
          <a:pathLst>
            <a:path>
              <a:moveTo>
                <a:pt x="1145067" y="65383"/>
              </a:moveTo>
              <a:arcTo wR="823491" hR="823491" stAng="17579144" swAng="1960251"/>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B472740-573D-4368-AF49-86A5470FADBE}">
      <dsp:nvSpPr>
        <dsp:cNvPr id="0" name=""/>
        <dsp:cNvSpPr/>
      </dsp:nvSpPr>
      <dsp:spPr>
        <a:xfrm>
          <a:off x="1567102" y="574883"/>
          <a:ext cx="634444" cy="41238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kumimoji="1" lang="en-US" altLang="ja-JP" sz="1700" kern="1200" dirty="0" smtClean="0"/>
            <a:t>RI</a:t>
          </a:r>
          <a:endParaRPr kumimoji="1" lang="ja-JP" altLang="en-US" sz="1700" kern="1200" dirty="0"/>
        </a:p>
      </dsp:txBody>
      <dsp:txXfrm>
        <a:off x="1567102" y="574883"/>
        <a:ext cx="634444" cy="412388"/>
      </dsp:txXfrm>
    </dsp:sp>
    <dsp:sp modelId="{61B7C3F1-7286-485B-A4A1-E5D56038D609}">
      <dsp:nvSpPr>
        <dsp:cNvPr id="0" name=""/>
        <dsp:cNvSpPr/>
      </dsp:nvSpPr>
      <dsp:spPr>
        <a:xfrm>
          <a:off x="277645" y="212059"/>
          <a:ext cx="1646983" cy="1646983"/>
        </a:xfrm>
        <a:custGeom>
          <a:avLst/>
          <a:gdLst/>
          <a:ahLst/>
          <a:cxnLst/>
          <a:rect l="0" t="0" r="0" b="0"/>
          <a:pathLst>
            <a:path>
              <a:moveTo>
                <a:pt x="1645859" y="780474"/>
              </a:moveTo>
              <a:arcTo wR="823491" hR="823491" stAng="21420340" swAng="219531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4127D27-4BB2-45A4-AA5A-CC43B0D8178C}">
      <dsp:nvSpPr>
        <dsp:cNvPr id="0" name=""/>
        <dsp:cNvSpPr/>
      </dsp:nvSpPr>
      <dsp:spPr>
        <a:xfrm>
          <a:off x="1267951" y="1495575"/>
          <a:ext cx="634444" cy="41238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kumimoji="1" lang="en-US" altLang="ja-JP" sz="1700" kern="1200" dirty="0" smtClean="0"/>
            <a:t>RI</a:t>
          </a:r>
          <a:endParaRPr kumimoji="1" lang="ja-JP" altLang="en-US" sz="1700" kern="1200" dirty="0"/>
        </a:p>
      </dsp:txBody>
      <dsp:txXfrm>
        <a:off x="1267951" y="1495575"/>
        <a:ext cx="634444" cy="412388"/>
      </dsp:txXfrm>
    </dsp:sp>
    <dsp:sp modelId="{FC719727-0063-4DCE-9921-8129982CC4EB}">
      <dsp:nvSpPr>
        <dsp:cNvPr id="0" name=""/>
        <dsp:cNvSpPr/>
      </dsp:nvSpPr>
      <dsp:spPr>
        <a:xfrm>
          <a:off x="277645" y="212059"/>
          <a:ext cx="1646983" cy="1646983"/>
        </a:xfrm>
        <a:custGeom>
          <a:avLst/>
          <a:gdLst/>
          <a:ahLst/>
          <a:cxnLst/>
          <a:rect l="0" t="0" r="0" b="0"/>
          <a:pathLst>
            <a:path>
              <a:moveTo>
                <a:pt x="987037" y="1630580"/>
              </a:moveTo>
              <a:arcTo wR="823491" hR="823491" stAng="4712692" swAng="137461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C71985B-9504-490D-8591-9AE976B63B45}">
      <dsp:nvSpPr>
        <dsp:cNvPr id="0" name=""/>
        <dsp:cNvSpPr/>
      </dsp:nvSpPr>
      <dsp:spPr>
        <a:xfrm>
          <a:off x="299878" y="1495575"/>
          <a:ext cx="634444" cy="41238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kumimoji="1" lang="en-US" altLang="ja-JP" sz="1700" kern="1200" dirty="0" smtClean="0"/>
            <a:t>RI</a:t>
          </a:r>
          <a:endParaRPr kumimoji="1" lang="ja-JP" altLang="en-US" sz="1700" kern="1200" dirty="0"/>
        </a:p>
      </dsp:txBody>
      <dsp:txXfrm>
        <a:off x="299878" y="1495575"/>
        <a:ext cx="634444" cy="412388"/>
      </dsp:txXfrm>
    </dsp:sp>
    <dsp:sp modelId="{EE0221E1-46F6-46A1-B21F-CFB90CFB9A86}">
      <dsp:nvSpPr>
        <dsp:cNvPr id="0" name=""/>
        <dsp:cNvSpPr/>
      </dsp:nvSpPr>
      <dsp:spPr>
        <a:xfrm>
          <a:off x="277645" y="212059"/>
          <a:ext cx="1646983" cy="1646983"/>
        </a:xfrm>
        <a:custGeom>
          <a:avLst/>
          <a:gdLst/>
          <a:ahLst/>
          <a:cxnLst/>
          <a:rect l="0" t="0" r="0" b="0"/>
          <a:pathLst>
            <a:path>
              <a:moveTo>
                <a:pt x="137542" y="1279136"/>
              </a:moveTo>
              <a:arcTo wR="823491" hR="823491" stAng="8784347" swAng="219531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0CAE9BE-7171-4894-819E-D48354766F0B}">
      <dsp:nvSpPr>
        <dsp:cNvPr id="0" name=""/>
        <dsp:cNvSpPr/>
      </dsp:nvSpPr>
      <dsp:spPr>
        <a:xfrm>
          <a:off x="727" y="574883"/>
          <a:ext cx="634444" cy="41238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kumimoji="1" lang="en-US" altLang="ja-JP" sz="1700" kern="1200" dirty="0" smtClean="0"/>
            <a:t>Gov.</a:t>
          </a:r>
          <a:endParaRPr kumimoji="1" lang="ja-JP" altLang="en-US" sz="1700" kern="1200" dirty="0"/>
        </a:p>
      </dsp:txBody>
      <dsp:txXfrm>
        <a:off x="727" y="574883"/>
        <a:ext cx="634444" cy="412388"/>
      </dsp:txXfrm>
    </dsp:sp>
    <dsp:sp modelId="{64C6BE36-5467-4534-8519-1F7EA265AF78}">
      <dsp:nvSpPr>
        <dsp:cNvPr id="0" name=""/>
        <dsp:cNvSpPr/>
      </dsp:nvSpPr>
      <dsp:spPr>
        <a:xfrm>
          <a:off x="277645" y="212059"/>
          <a:ext cx="1646983" cy="1646983"/>
        </a:xfrm>
        <a:custGeom>
          <a:avLst/>
          <a:gdLst/>
          <a:ahLst/>
          <a:cxnLst/>
          <a:rect l="0" t="0" r="0" b="0"/>
          <a:pathLst>
            <a:path>
              <a:moveTo>
                <a:pt x="143558" y="358917"/>
              </a:moveTo>
              <a:arcTo wR="823491" hR="823491" stAng="12860605" swAng="1960251"/>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1574E36-0E52-4242-8206-36094DB7E975}">
      <dsp:nvSpPr>
        <dsp:cNvPr id="0" name=""/>
        <dsp:cNvSpPr/>
      </dsp:nvSpPr>
      <dsp:spPr>
        <a:xfrm>
          <a:off x="783914" y="5864"/>
          <a:ext cx="634444" cy="412388"/>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kumimoji="1" lang="en-US" altLang="ja-JP" sz="1700" kern="1200" dirty="0" smtClean="0"/>
            <a:t>RI</a:t>
          </a:r>
          <a:endParaRPr kumimoji="1" lang="ja-JP" altLang="en-US" sz="1700" kern="1200" dirty="0"/>
        </a:p>
      </dsp:txBody>
      <dsp:txXfrm>
        <a:off x="783914" y="5864"/>
        <a:ext cx="634444" cy="412388"/>
      </dsp:txXfrm>
    </dsp:sp>
    <dsp:sp modelId="{C7E8D032-3557-4250-9341-5607FD5AEBA7}">
      <dsp:nvSpPr>
        <dsp:cNvPr id="0" name=""/>
        <dsp:cNvSpPr/>
      </dsp:nvSpPr>
      <dsp:spPr>
        <a:xfrm>
          <a:off x="277645" y="212059"/>
          <a:ext cx="1646983" cy="1646983"/>
        </a:xfrm>
        <a:custGeom>
          <a:avLst/>
          <a:gdLst/>
          <a:ahLst/>
          <a:cxnLst/>
          <a:rect l="0" t="0" r="0" b="0"/>
          <a:pathLst>
            <a:path>
              <a:moveTo>
                <a:pt x="1145067" y="65383"/>
              </a:moveTo>
              <a:arcTo wR="823491" hR="823491" stAng="17579144" swAng="1960251"/>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B472740-573D-4368-AF49-86A5470FADBE}">
      <dsp:nvSpPr>
        <dsp:cNvPr id="0" name=""/>
        <dsp:cNvSpPr/>
      </dsp:nvSpPr>
      <dsp:spPr>
        <a:xfrm>
          <a:off x="1567102" y="574883"/>
          <a:ext cx="634444" cy="412388"/>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kumimoji="1" lang="en-US" altLang="ja-JP" sz="1700" kern="1200" dirty="0" smtClean="0"/>
            <a:t>RI</a:t>
          </a:r>
          <a:endParaRPr kumimoji="1" lang="ja-JP" altLang="en-US" sz="1700" kern="1200" dirty="0"/>
        </a:p>
      </dsp:txBody>
      <dsp:txXfrm>
        <a:off x="1567102" y="574883"/>
        <a:ext cx="634444" cy="412388"/>
      </dsp:txXfrm>
    </dsp:sp>
    <dsp:sp modelId="{61B7C3F1-7286-485B-A4A1-E5D56038D609}">
      <dsp:nvSpPr>
        <dsp:cNvPr id="0" name=""/>
        <dsp:cNvSpPr/>
      </dsp:nvSpPr>
      <dsp:spPr>
        <a:xfrm>
          <a:off x="277645" y="212059"/>
          <a:ext cx="1646983" cy="1646983"/>
        </a:xfrm>
        <a:custGeom>
          <a:avLst/>
          <a:gdLst/>
          <a:ahLst/>
          <a:cxnLst/>
          <a:rect l="0" t="0" r="0" b="0"/>
          <a:pathLst>
            <a:path>
              <a:moveTo>
                <a:pt x="1645859" y="780474"/>
              </a:moveTo>
              <a:arcTo wR="823491" hR="823491" stAng="21420340" swAng="2195314"/>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4127D27-4BB2-45A4-AA5A-CC43B0D8178C}">
      <dsp:nvSpPr>
        <dsp:cNvPr id="0" name=""/>
        <dsp:cNvSpPr/>
      </dsp:nvSpPr>
      <dsp:spPr>
        <a:xfrm>
          <a:off x="1267951" y="1495575"/>
          <a:ext cx="634444" cy="412388"/>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kumimoji="1" lang="en-US" altLang="ja-JP" sz="1700" kern="1200" dirty="0" smtClean="0"/>
            <a:t>RI</a:t>
          </a:r>
          <a:endParaRPr kumimoji="1" lang="ja-JP" altLang="en-US" sz="1700" kern="1200" dirty="0"/>
        </a:p>
      </dsp:txBody>
      <dsp:txXfrm>
        <a:off x="1267951" y="1495575"/>
        <a:ext cx="634444" cy="412388"/>
      </dsp:txXfrm>
    </dsp:sp>
    <dsp:sp modelId="{FC719727-0063-4DCE-9921-8129982CC4EB}">
      <dsp:nvSpPr>
        <dsp:cNvPr id="0" name=""/>
        <dsp:cNvSpPr/>
      </dsp:nvSpPr>
      <dsp:spPr>
        <a:xfrm>
          <a:off x="277645" y="212059"/>
          <a:ext cx="1646983" cy="1646983"/>
        </a:xfrm>
        <a:custGeom>
          <a:avLst/>
          <a:gdLst/>
          <a:ahLst/>
          <a:cxnLst/>
          <a:rect l="0" t="0" r="0" b="0"/>
          <a:pathLst>
            <a:path>
              <a:moveTo>
                <a:pt x="987037" y="1630580"/>
              </a:moveTo>
              <a:arcTo wR="823491" hR="823491" stAng="4712692" swAng="1374615"/>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C71985B-9504-490D-8591-9AE976B63B45}">
      <dsp:nvSpPr>
        <dsp:cNvPr id="0" name=""/>
        <dsp:cNvSpPr/>
      </dsp:nvSpPr>
      <dsp:spPr>
        <a:xfrm>
          <a:off x="299878" y="1495575"/>
          <a:ext cx="634444" cy="412388"/>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kumimoji="1" lang="en-US" altLang="ja-JP" sz="1700" kern="1200" dirty="0" smtClean="0"/>
            <a:t>RI</a:t>
          </a:r>
          <a:endParaRPr kumimoji="1" lang="ja-JP" altLang="en-US" sz="1700" kern="1200" dirty="0"/>
        </a:p>
      </dsp:txBody>
      <dsp:txXfrm>
        <a:off x="299878" y="1495575"/>
        <a:ext cx="634444" cy="412388"/>
      </dsp:txXfrm>
    </dsp:sp>
    <dsp:sp modelId="{EE0221E1-46F6-46A1-B21F-CFB90CFB9A86}">
      <dsp:nvSpPr>
        <dsp:cNvPr id="0" name=""/>
        <dsp:cNvSpPr/>
      </dsp:nvSpPr>
      <dsp:spPr>
        <a:xfrm>
          <a:off x="277645" y="212059"/>
          <a:ext cx="1646983" cy="1646983"/>
        </a:xfrm>
        <a:custGeom>
          <a:avLst/>
          <a:gdLst/>
          <a:ahLst/>
          <a:cxnLst/>
          <a:rect l="0" t="0" r="0" b="0"/>
          <a:pathLst>
            <a:path>
              <a:moveTo>
                <a:pt x="137542" y="1279136"/>
              </a:moveTo>
              <a:arcTo wR="823491" hR="823491" stAng="8784347" swAng="2195314"/>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0CAE9BE-7171-4894-819E-D48354766F0B}">
      <dsp:nvSpPr>
        <dsp:cNvPr id="0" name=""/>
        <dsp:cNvSpPr/>
      </dsp:nvSpPr>
      <dsp:spPr>
        <a:xfrm>
          <a:off x="727" y="574883"/>
          <a:ext cx="634444" cy="412388"/>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kumimoji="1" lang="en-US" altLang="ja-JP" sz="1700" kern="1200" dirty="0" smtClean="0"/>
            <a:t>Gov.</a:t>
          </a:r>
          <a:endParaRPr kumimoji="1" lang="ja-JP" altLang="en-US" sz="1700" kern="1200" dirty="0"/>
        </a:p>
      </dsp:txBody>
      <dsp:txXfrm>
        <a:off x="727" y="574883"/>
        <a:ext cx="634444" cy="412388"/>
      </dsp:txXfrm>
    </dsp:sp>
    <dsp:sp modelId="{64C6BE36-5467-4534-8519-1F7EA265AF78}">
      <dsp:nvSpPr>
        <dsp:cNvPr id="0" name=""/>
        <dsp:cNvSpPr/>
      </dsp:nvSpPr>
      <dsp:spPr>
        <a:xfrm>
          <a:off x="277645" y="212059"/>
          <a:ext cx="1646983" cy="1646983"/>
        </a:xfrm>
        <a:custGeom>
          <a:avLst/>
          <a:gdLst/>
          <a:ahLst/>
          <a:cxnLst/>
          <a:rect l="0" t="0" r="0" b="0"/>
          <a:pathLst>
            <a:path>
              <a:moveTo>
                <a:pt x="143558" y="358917"/>
              </a:moveTo>
              <a:arcTo wR="823491" hR="823491" stAng="12860605" swAng="1960251"/>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1574E36-0E52-4242-8206-36094DB7E975}">
      <dsp:nvSpPr>
        <dsp:cNvPr id="0" name=""/>
        <dsp:cNvSpPr/>
      </dsp:nvSpPr>
      <dsp:spPr>
        <a:xfrm>
          <a:off x="783914" y="5864"/>
          <a:ext cx="634444" cy="41238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kumimoji="1" lang="en-US" altLang="ja-JP" sz="1700" kern="1200" dirty="0" smtClean="0"/>
            <a:t>RI</a:t>
          </a:r>
          <a:endParaRPr kumimoji="1" lang="ja-JP" altLang="en-US" sz="1700" kern="1200" dirty="0"/>
        </a:p>
      </dsp:txBody>
      <dsp:txXfrm>
        <a:off x="783914" y="5864"/>
        <a:ext cx="634444" cy="412388"/>
      </dsp:txXfrm>
    </dsp:sp>
    <dsp:sp modelId="{C7E8D032-3557-4250-9341-5607FD5AEBA7}">
      <dsp:nvSpPr>
        <dsp:cNvPr id="0" name=""/>
        <dsp:cNvSpPr/>
      </dsp:nvSpPr>
      <dsp:spPr>
        <a:xfrm>
          <a:off x="277645" y="212059"/>
          <a:ext cx="1646983" cy="1646983"/>
        </a:xfrm>
        <a:custGeom>
          <a:avLst/>
          <a:gdLst/>
          <a:ahLst/>
          <a:cxnLst/>
          <a:rect l="0" t="0" r="0" b="0"/>
          <a:pathLst>
            <a:path>
              <a:moveTo>
                <a:pt x="1145067" y="65383"/>
              </a:moveTo>
              <a:arcTo wR="823491" hR="823491" stAng="17579144" swAng="1960251"/>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B472740-573D-4368-AF49-86A5470FADBE}">
      <dsp:nvSpPr>
        <dsp:cNvPr id="0" name=""/>
        <dsp:cNvSpPr/>
      </dsp:nvSpPr>
      <dsp:spPr>
        <a:xfrm>
          <a:off x="1567102" y="574883"/>
          <a:ext cx="634444" cy="41238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kumimoji="1" lang="en-US" altLang="ja-JP" sz="1700" kern="1200" dirty="0" smtClean="0"/>
            <a:t>Gov.</a:t>
          </a:r>
          <a:endParaRPr kumimoji="1" lang="ja-JP" altLang="en-US" sz="1700" kern="1200" dirty="0"/>
        </a:p>
      </dsp:txBody>
      <dsp:txXfrm>
        <a:off x="1567102" y="574883"/>
        <a:ext cx="634444" cy="412388"/>
      </dsp:txXfrm>
    </dsp:sp>
    <dsp:sp modelId="{61B7C3F1-7286-485B-A4A1-E5D56038D609}">
      <dsp:nvSpPr>
        <dsp:cNvPr id="0" name=""/>
        <dsp:cNvSpPr/>
      </dsp:nvSpPr>
      <dsp:spPr>
        <a:xfrm>
          <a:off x="277645" y="212059"/>
          <a:ext cx="1646983" cy="1646983"/>
        </a:xfrm>
        <a:custGeom>
          <a:avLst/>
          <a:gdLst/>
          <a:ahLst/>
          <a:cxnLst/>
          <a:rect l="0" t="0" r="0" b="0"/>
          <a:pathLst>
            <a:path>
              <a:moveTo>
                <a:pt x="1645859" y="780474"/>
              </a:moveTo>
              <a:arcTo wR="823491" hR="823491" stAng="21420340" swAng="2195314"/>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4127D27-4BB2-45A4-AA5A-CC43B0D8178C}">
      <dsp:nvSpPr>
        <dsp:cNvPr id="0" name=""/>
        <dsp:cNvSpPr/>
      </dsp:nvSpPr>
      <dsp:spPr>
        <a:xfrm>
          <a:off x="1267951" y="1495575"/>
          <a:ext cx="634444" cy="41238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kumimoji="1" lang="en-US" altLang="ja-JP" sz="1700" kern="1200" dirty="0" smtClean="0"/>
            <a:t>RI</a:t>
          </a:r>
          <a:endParaRPr kumimoji="1" lang="ja-JP" altLang="en-US" sz="1700" kern="1200" dirty="0"/>
        </a:p>
      </dsp:txBody>
      <dsp:txXfrm>
        <a:off x="1267951" y="1495575"/>
        <a:ext cx="634444" cy="412388"/>
      </dsp:txXfrm>
    </dsp:sp>
    <dsp:sp modelId="{FC719727-0063-4DCE-9921-8129982CC4EB}">
      <dsp:nvSpPr>
        <dsp:cNvPr id="0" name=""/>
        <dsp:cNvSpPr/>
      </dsp:nvSpPr>
      <dsp:spPr>
        <a:xfrm>
          <a:off x="277645" y="212059"/>
          <a:ext cx="1646983" cy="1646983"/>
        </a:xfrm>
        <a:custGeom>
          <a:avLst/>
          <a:gdLst/>
          <a:ahLst/>
          <a:cxnLst/>
          <a:rect l="0" t="0" r="0" b="0"/>
          <a:pathLst>
            <a:path>
              <a:moveTo>
                <a:pt x="987037" y="1630580"/>
              </a:moveTo>
              <a:arcTo wR="823491" hR="823491" stAng="4712692" swAng="1374615"/>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C71985B-9504-490D-8591-9AE976B63B45}">
      <dsp:nvSpPr>
        <dsp:cNvPr id="0" name=""/>
        <dsp:cNvSpPr/>
      </dsp:nvSpPr>
      <dsp:spPr>
        <a:xfrm>
          <a:off x="299878" y="1495575"/>
          <a:ext cx="634444" cy="41238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kumimoji="1" lang="en-US" altLang="ja-JP" sz="1700" kern="1200" dirty="0" smtClean="0"/>
            <a:t>RI</a:t>
          </a:r>
          <a:endParaRPr kumimoji="1" lang="ja-JP" altLang="en-US" sz="1700" kern="1200" dirty="0"/>
        </a:p>
      </dsp:txBody>
      <dsp:txXfrm>
        <a:off x="299878" y="1495575"/>
        <a:ext cx="634444" cy="412388"/>
      </dsp:txXfrm>
    </dsp:sp>
    <dsp:sp modelId="{EE0221E1-46F6-46A1-B21F-CFB90CFB9A86}">
      <dsp:nvSpPr>
        <dsp:cNvPr id="0" name=""/>
        <dsp:cNvSpPr/>
      </dsp:nvSpPr>
      <dsp:spPr>
        <a:xfrm>
          <a:off x="277645" y="212059"/>
          <a:ext cx="1646983" cy="1646983"/>
        </a:xfrm>
        <a:custGeom>
          <a:avLst/>
          <a:gdLst/>
          <a:ahLst/>
          <a:cxnLst/>
          <a:rect l="0" t="0" r="0" b="0"/>
          <a:pathLst>
            <a:path>
              <a:moveTo>
                <a:pt x="137542" y="1279136"/>
              </a:moveTo>
              <a:arcTo wR="823491" hR="823491" stAng="8784347" swAng="2195314"/>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0CAE9BE-7171-4894-819E-D48354766F0B}">
      <dsp:nvSpPr>
        <dsp:cNvPr id="0" name=""/>
        <dsp:cNvSpPr/>
      </dsp:nvSpPr>
      <dsp:spPr>
        <a:xfrm>
          <a:off x="727" y="574883"/>
          <a:ext cx="634444" cy="41238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kumimoji="1" lang="en-US" altLang="ja-JP" sz="1700" kern="1200" dirty="0" smtClean="0"/>
            <a:t>RI</a:t>
          </a:r>
          <a:endParaRPr kumimoji="1" lang="ja-JP" altLang="en-US" sz="1700" kern="1200" dirty="0"/>
        </a:p>
      </dsp:txBody>
      <dsp:txXfrm>
        <a:off x="727" y="574883"/>
        <a:ext cx="634444" cy="412388"/>
      </dsp:txXfrm>
    </dsp:sp>
    <dsp:sp modelId="{64C6BE36-5467-4534-8519-1F7EA265AF78}">
      <dsp:nvSpPr>
        <dsp:cNvPr id="0" name=""/>
        <dsp:cNvSpPr/>
      </dsp:nvSpPr>
      <dsp:spPr>
        <a:xfrm>
          <a:off x="277645" y="212059"/>
          <a:ext cx="1646983" cy="1646983"/>
        </a:xfrm>
        <a:custGeom>
          <a:avLst/>
          <a:gdLst/>
          <a:ahLst/>
          <a:cxnLst/>
          <a:rect l="0" t="0" r="0" b="0"/>
          <a:pathLst>
            <a:path>
              <a:moveTo>
                <a:pt x="143558" y="358917"/>
              </a:moveTo>
              <a:arcTo wR="823491" hR="823491" stAng="12860605" swAng="1960251"/>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1574E36-0E52-4242-8206-36094DB7E975}">
      <dsp:nvSpPr>
        <dsp:cNvPr id="0" name=""/>
        <dsp:cNvSpPr/>
      </dsp:nvSpPr>
      <dsp:spPr>
        <a:xfrm>
          <a:off x="783914" y="5864"/>
          <a:ext cx="634444" cy="41238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kumimoji="1" lang="en-US" altLang="ja-JP" sz="1700" kern="1200" dirty="0" smtClean="0"/>
            <a:t>RI</a:t>
          </a:r>
          <a:endParaRPr kumimoji="1" lang="ja-JP" altLang="en-US" sz="1700" kern="1200" dirty="0"/>
        </a:p>
      </dsp:txBody>
      <dsp:txXfrm>
        <a:off x="783914" y="5864"/>
        <a:ext cx="634444" cy="412388"/>
      </dsp:txXfrm>
    </dsp:sp>
    <dsp:sp modelId="{C7E8D032-3557-4250-9341-5607FD5AEBA7}">
      <dsp:nvSpPr>
        <dsp:cNvPr id="0" name=""/>
        <dsp:cNvSpPr/>
      </dsp:nvSpPr>
      <dsp:spPr>
        <a:xfrm>
          <a:off x="277645" y="212059"/>
          <a:ext cx="1646983" cy="1646983"/>
        </a:xfrm>
        <a:custGeom>
          <a:avLst/>
          <a:gdLst/>
          <a:ahLst/>
          <a:cxnLst/>
          <a:rect l="0" t="0" r="0" b="0"/>
          <a:pathLst>
            <a:path>
              <a:moveTo>
                <a:pt x="1145067" y="65383"/>
              </a:moveTo>
              <a:arcTo wR="823491" hR="823491" stAng="17579144" swAng="1960251"/>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B472740-573D-4368-AF49-86A5470FADBE}">
      <dsp:nvSpPr>
        <dsp:cNvPr id="0" name=""/>
        <dsp:cNvSpPr/>
      </dsp:nvSpPr>
      <dsp:spPr>
        <a:xfrm>
          <a:off x="1567102" y="574883"/>
          <a:ext cx="634444" cy="41238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kumimoji="1" lang="en-US" altLang="ja-JP" sz="1700" kern="1200" dirty="0" smtClean="0"/>
            <a:t>RI</a:t>
          </a:r>
          <a:endParaRPr kumimoji="1" lang="ja-JP" altLang="en-US" sz="1700" kern="1200" dirty="0"/>
        </a:p>
      </dsp:txBody>
      <dsp:txXfrm>
        <a:off x="1567102" y="574883"/>
        <a:ext cx="634444" cy="412388"/>
      </dsp:txXfrm>
    </dsp:sp>
    <dsp:sp modelId="{61B7C3F1-7286-485B-A4A1-E5D56038D609}">
      <dsp:nvSpPr>
        <dsp:cNvPr id="0" name=""/>
        <dsp:cNvSpPr/>
      </dsp:nvSpPr>
      <dsp:spPr>
        <a:xfrm>
          <a:off x="277645" y="212059"/>
          <a:ext cx="1646983" cy="1646983"/>
        </a:xfrm>
        <a:custGeom>
          <a:avLst/>
          <a:gdLst/>
          <a:ahLst/>
          <a:cxnLst/>
          <a:rect l="0" t="0" r="0" b="0"/>
          <a:pathLst>
            <a:path>
              <a:moveTo>
                <a:pt x="1645859" y="780474"/>
              </a:moveTo>
              <a:arcTo wR="823491" hR="823491" stAng="21420340" swAng="2195314"/>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4127D27-4BB2-45A4-AA5A-CC43B0D8178C}">
      <dsp:nvSpPr>
        <dsp:cNvPr id="0" name=""/>
        <dsp:cNvSpPr/>
      </dsp:nvSpPr>
      <dsp:spPr>
        <a:xfrm>
          <a:off x="1267951" y="1495575"/>
          <a:ext cx="634444" cy="41238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kumimoji="1" lang="en-US" altLang="ja-JP" sz="1700" kern="1200" dirty="0" smtClean="0"/>
            <a:t>RI</a:t>
          </a:r>
          <a:endParaRPr kumimoji="1" lang="ja-JP" altLang="en-US" sz="1700" kern="1200" dirty="0"/>
        </a:p>
      </dsp:txBody>
      <dsp:txXfrm>
        <a:off x="1267951" y="1495575"/>
        <a:ext cx="634444" cy="412388"/>
      </dsp:txXfrm>
    </dsp:sp>
    <dsp:sp modelId="{FC719727-0063-4DCE-9921-8129982CC4EB}">
      <dsp:nvSpPr>
        <dsp:cNvPr id="0" name=""/>
        <dsp:cNvSpPr/>
      </dsp:nvSpPr>
      <dsp:spPr>
        <a:xfrm>
          <a:off x="277645" y="212059"/>
          <a:ext cx="1646983" cy="1646983"/>
        </a:xfrm>
        <a:custGeom>
          <a:avLst/>
          <a:gdLst/>
          <a:ahLst/>
          <a:cxnLst/>
          <a:rect l="0" t="0" r="0" b="0"/>
          <a:pathLst>
            <a:path>
              <a:moveTo>
                <a:pt x="987037" y="1630580"/>
              </a:moveTo>
              <a:arcTo wR="823491" hR="823491" stAng="4712692" swAng="1374615"/>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C71985B-9504-490D-8591-9AE976B63B45}">
      <dsp:nvSpPr>
        <dsp:cNvPr id="0" name=""/>
        <dsp:cNvSpPr/>
      </dsp:nvSpPr>
      <dsp:spPr>
        <a:xfrm>
          <a:off x="299878" y="1495575"/>
          <a:ext cx="634444" cy="41238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kumimoji="1" lang="en-US" altLang="ja-JP" sz="1700" kern="1200" dirty="0" smtClean="0"/>
            <a:t>Gov</a:t>
          </a:r>
          <a:endParaRPr kumimoji="1" lang="ja-JP" altLang="en-US" sz="1700" kern="1200" dirty="0"/>
        </a:p>
      </dsp:txBody>
      <dsp:txXfrm>
        <a:off x="299878" y="1495575"/>
        <a:ext cx="634444" cy="412388"/>
      </dsp:txXfrm>
    </dsp:sp>
    <dsp:sp modelId="{EE0221E1-46F6-46A1-B21F-CFB90CFB9A86}">
      <dsp:nvSpPr>
        <dsp:cNvPr id="0" name=""/>
        <dsp:cNvSpPr/>
      </dsp:nvSpPr>
      <dsp:spPr>
        <a:xfrm>
          <a:off x="277645" y="212059"/>
          <a:ext cx="1646983" cy="1646983"/>
        </a:xfrm>
        <a:custGeom>
          <a:avLst/>
          <a:gdLst/>
          <a:ahLst/>
          <a:cxnLst/>
          <a:rect l="0" t="0" r="0" b="0"/>
          <a:pathLst>
            <a:path>
              <a:moveTo>
                <a:pt x="137542" y="1279136"/>
              </a:moveTo>
              <a:arcTo wR="823491" hR="823491" stAng="8784347" swAng="2195314"/>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0CAE9BE-7171-4894-819E-D48354766F0B}">
      <dsp:nvSpPr>
        <dsp:cNvPr id="0" name=""/>
        <dsp:cNvSpPr/>
      </dsp:nvSpPr>
      <dsp:spPr>
        <a:xfrm>
          <a:off x="727" y="574883"/>
          <a:ext cx="634444" cy="41238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kumimoji="1" lang="en-US" altLang="ja-JP" sz="1700" kern="1200" dirty="0" smtClean="0"/>
            <a:t>RI</a:t>
          </a:r>
          <a:endParaRPr kumimoji="1" lang="ja-JP" altLang="en-US" sz="1700" kern="1200" dirty="0"/>
        </a:p>
      </dsp:txBody>
      <dsp:txXfrm>
        <a:off x="727" y="574883"/>
        <a:ext cx="634444" cy="412388"/>
      </dsp:txXfrm>
    </dsp:sp>
    <dsp:sp modelId="{64C6BE36-5467-4534-8519-1F7EA265AF78}">
      <dsp:nvSpPr>
        <dsp:cNvPr id="0" name=""/>
        <dsp:cNvSpPr/>
      </dsp:nvSpPr>
      <dsp:spPr>
        <a:xfrm>
          <a:off x="277645" y="212059"/>
          <a:ext cx="1646983" cy="1646983"/>
        </a:xfrm>
        <a:custGeom>
          <a:avLst/>
          <a:gdLst/>
          <a:ahLst/>
          <a:cxnLst/>
          <a:rect l="0" t="0" r="0" b="0"/>
          <a:pathLst>
            <a:path>
              <a:moveTo>
                <a:pt x="143558" y="358917"/>
              </a:moveTo>
              <a:arcTo wR="823491" hR="823491" stAng="12860605" swAng="1960251"/>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1"/>
            <a:ext cx="2949099" cy="496967"/>
          </a:xfrm>
          <a:prstGeom prst="rect">
            <a:avLst/>
          </a:prstGeom>
        </p:spPr>
        <p:txBody>
          <a:bodyPr vert="horz" lIns="95680" tIns="47840" rIns="95680" bIns="47840" rtlCol="0"/>
          <a:lstStyle>
            <a:lvl1pPr algn="l">
              <a:defRPr sz="1300"/>
            </a:lvl1pPr>
          </a:lstStyle>
          <a:p>
            <a:endParaRPr kumimoji="1" lang="ja-JP" altLang="en-US"/>
          </a:p>
        </p:txBody>
      </p:sp>
      <p:sp>
        <p:nvSpPr>
          <p:cNvPr id="3" name="日付プレースホルダ 2"/>
          <p:cNvSpPr>
            <a:spLocks noGrp="1"/>
          </p:cNvSpPr>
          <p:nvPr>
            <p:ph type="dt" idx="1"/>
          </p:nvPr>
        </p:nvSpPr>
        <p:spPr>
          <a:xfrm>
            <a:off x="3854940" y="1"/>
            <a:ext cx="2949099" cy="496967"/>
          </a:xfrm>
          <a:prstGeom prst="rect">
            <a:avLst/>
          </a:prstGeom>
        </p:spPr>
        <p:txBody>
          <a:bodyPr vert="horz" lIns="95680" tIns="47840" rIns="95680" bIns="47840" rtlCol="0"/>
          <a:lstStyle>
            <a:lvl1pPr algn="r">
              <a:defRPr sz="1300"/>
            </a:lvl1pPr>
          </a:lstStyle>
          <a:p>
            <a:fld id="{B91E21EA-1907-44F3-B9B5-D80D76ACFCEA}" type="datetimeFigureOut">
              <a:rPr kumimoji="1" lang="ja-JP" altLang="en-US" smtClean="0"/>
              <a:pPr/>
              <a:t>2012/5/18</a:t>
            </a:fld>
            <a:endParaRPr kumimoji="1" lang="ja-JP" altLang="en-US"/>
          </a:p>
        </p:txBody>
      </p:sp>
      <p:sp>
        <p:nvSpPr>
          <p:cNvPr id="4" name="スライド イメージ プレースホルダ 3"/>
          <p:cNvSpPr>
            <a:spLocks noGrp="1" noRot="1" noChangeAspect="1"/>
          </p:cNvSpPr>
          <p:nvPr>
            <p:ph type="sldImg" idx="2"/>
          </p:nvPr>
        </p:nvSpPr>
        <p:spPr>
          <a:xfrm>
            <a:off x="919163" y="746125"/>
            <a:ext cx="4967287" cy="3725863"/>
          </a:xfrm>
          <a:prstGeom prst="rect">
            <a:avLst/>
          </a:prstGeom>
          <a:noFill/>
          <a:ln w="12700">
            <a:solidFill>
              <a:prstClr val="black"/>
            </a:solidFill>
          </a:ln>
        </p:spPr>
        <p:txBody>
          <a:bodyPr vert="horz" lIns="95680" tIns="47840" rIns="95680" bIns="47840" rtlCol="0" anchor="ctr"/>
          <a:lstStyle/>
          <a:p>
            <a:endParaRPr lang="ja-JP" altLang="en-US"/>
          </a:p>
        </p:txBody>
      </p:sp>
      <p:sp>
        <p:nvSpPr>
          <p:cNvPr id="5" name="ノート プレースホルダ 4"/>
          <p:cNvSpPr>
            <a:spLocks noGrp="1"/>
          </p:cNvSpPr>
          <p:nvPr>
            <p:ph type="body" sz="quarter" idx="3"/>
          </p:nvPr>
        </p:nvSpPr>
        <p:spPr>
          <a:xfrm>
            <a:off x="680562" y="4721186"/>
            <a:ext cx="5444490" cy="4472702"/>
          </a:xfrm>
          <a:prstGeom prst="rect">
            <a:avLst/>
          </a:prstGeom>
        </p:spPr>
        <p:txBody>
          <a:bodyPr vert="horz" lIns="95680" tIns="47840" rIns="95680" bIns="4784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440647"/>
            <a:ext cx="2949099" cy="496967"/>
          </a:xfrm>
          <a:prstGeom prst="rect">
            <a:avLst/>
          </a:prstGeom>
        </p:spPr>
        <p:txBody>
          <a:bodyPr vert="horz" lIns="95680" tIns="47840" rIns="95680" bIns="47840" rtlCol="0" anchor="b"/>
          <a:lstStyle>
            <a:lvl1pPr algn="l">
              <a:defRPr sz="1300"/>
            </a:lvl1pPr>
          </a:lstStyle>
          <a:p>
            <a:endParaRPr kumimoji="1" lang="ja-JP" altLang="en-US"/>
          </a:p>
        </p:txBody>
      </p:sp>
      <p:sp>
        <p:nvSpPr>
          <p:cNvPr id="7" name="スライド番号プレースホルダ 6"/>
          <p:cNvSpPr>
            <a:spLocks noGrp="1"/>
          </p:cNvSpPr>
          <p:nvPr>
            <p:ph type="sldNum" sz="quarter" idx="5"/>
          </p:nvPr>
        </p:nvSpPr>
        <p:spPr>
          <a:xfrm>
            <a:off x="3854940" y="9440647"/>
            <a:ext cx="2949099" cy="496967"/>
          </a:xfrm>
          <a:prstGeom prst="rect">
            <a:avLst/>
          </a:prstGeom>
        </p:spPr>
        <p:txBody>
          <a:bodyPr vert="horz" lIns="95680" tIns="47840" rIns="95680" bIns="47840" rtlCol="0" anchor="b"/>
          <a:lstStyle>
            <a:lvl1pPr algn="r">
              <a:defRPr sz="1300"/>
            </a:lvl1pPr>
          </a:lstStyle>
          <a:p>
            <a:fld id="{9BFED04D-4ED9-47D8-BFC5-B5C069A0D475}"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BFED04D-4ED9-47D8-BFC5-B5C069A0D475}" type="slidenum">
              <a:rPr kumimoji="1" lang="ja-JP" altLang="en-US" smtClean="0"/>
              <a:pPr/>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lnSpcReduction="10000"/>
          </a:bodyPr>
          <a:lstStyle/>
          <a:p>
            <a:pPr defTabSz="956802"/>
            <a:r>
              <a:rPr lang="en-US" altLang="ja-JP" dirty="0" smtClean="0"/>
              <a:t>On the occasion of the East Asia Low Carbon Growth Partnership Dialogue held on Sunday, 15 April 2012, the National Institute for Environmental Studies (NIES), the Institute for Global Environmental Strategies (IGES), and Japan International Cooperation Agency (JICA) jointly held a side-event on Saturday, 14 April 2012, one day prior to the partnership dialogue, at the United Nations University.  This side event introduced our concept to promote “East Asia Knowledge Platform for Low Carbon Growth”, which aims to help developing countries create and implement low-carbon and resilient development strategies, compatible with their development goals.  The side-event had 116 participants representing various stakeholders, including not only research institutes and practitioners, but also international </a:t>
            </a:r>
            <a:r>
              <a:rPr lang="en-US" altLang="ja-JP" dirty="0" err="1" smtClean="0"/>
              <a:t>organisations</a:t>
            </a:r>
            <a:r>
              <a:rPr lang="en-US" altLang="ja-JP" dirty="0" smtClean="0"/>
              <a:t>, policy-makers and the private sector.</a:t>
            </a:r>
            <a:endParaRPr lang="ja-JP" altLang="ja-JP" dirty="0" smtClean="0"/>
          </a:p>
          <a:p>
            <a:endParaRPr lang="en-US" altLang="ja-JP" dirty="0" smtClean="0"/>
          </a:p>
          <a:p>
            <a:r>
              <a:rPr lang="en-US" altLang="ja-JP" dirty="0" smtClean="0"/>
              <a:t>NIES, IGES and JICA have started a three-way collaborative effort on low-carbon growth and sustainable development strategies with a view to strengthening the connection with research community and practitioners, with research into low-carbon societies conducted by NIES, a research network for low-carbon growth and sustainable development promoted by IGES, and knowledge and lessons learned from international cooperation activities made by JICA.  </a:t>
            </a:r>
          </a:p>
          <a:p>
            <a:r>
              <a:rPr lang="en-US" altLang="ja-JP" dirty="0" smtClean="0"/>
              <a:t>A concept on the theme of </a:t>
            </a:r>
            <a:r>
              <a:rPr lang="ja-JP" altLang="ja-JP" dirty="0" smtClean="0"/>
              <a:t>“</a:t>
            </a:r>
            <a:r>
              <a:rPr lang="en-US" altLang="ja-JP" dirty="0" smtClean="0"/>
              <a:t>East Asia Knowledge Platform for Low Carbon Growth</a:t>
            </a:r>
            <a:r>
              <a:rPr lang="ja-JP" altLang="ja-JP" dirty="0" smtClean="0"/>
              <a:t>” </a:t>
            </a:r>
            <a:r>
              <a:rPr lang="en-US" altLang="ja-JP" dirty="0" smtClean="0"/>
              <a:t>embodies our idea of collaboration between the research community and practitioners.  </a:t>
            </a:r>
          </a:p>
          <a:p>
            <a:r>
              <a:rPr lang="en-US" altLang="ja-JP" dirty="0" smtClean="0"/>
              <a:t>Meanwhile, the institutes have previously cooperated in the development of scenarios towards low-carbon societies in </a:t>
            </a:r>
            <a:r>
              <a:rPr lang="en-US" altLang="ja-JP" dirty="0" err="1" smtClean="0"/>
              <a:t>Iskandar</a:t>
            </a:r>
            <a:r>
              <a:rPr lang="en-US" altLang="ja-JP" dirty="0" smtClean="0"/>
              <a:t>, Malaysia in accordance with the SATREPS scheme by JST/JICA, which results in our three-way collaboration.</a:t>
            </a:r>
            <a:endParaRPr lang="ja-JP"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9BFED04D-4ED9-47D8-BFC5-B5C069A0D475}" type="slidenum">
              <a:rPr kumimoji="1" lang="ja-JP" altLang="en-US" smtClean="0"/>
              <a:pPr/>
              <a:t>10</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defTabSz="956802">
              <a:defRPr/>
            </a:pPr>
            <a:r>
              <a:rPr lang="en-US" altLang="ja-JP" sz="1300" dirty="0" smtClean="0"/>
              <a:t>At the side-event, NIES and IGES referred to some challenges, which we have come up against in our past activities in Asia.  These include the importance of promoting dialogues between researchers and policy-makers, strengthening collaboration with other stakeholders, including the private sector, and providing training opportunities for pro-low carbon growth strategic planning.  In addition, JICA identified some future research topics, such as examining feasible steps to achieve low carbon societies, and offering potential options and incentives for low-carbon infrastructure investments, in particular evaluating the effectiveness of market mechanisms.</a:t>
            </a:r>
            <a:endParaRPr lang="ja-JP" altLang="ja-JP" sz="1300" dirty="0" smtClean="0"/>
          </a:p>
          <a:p>
            <a:endParaRPr kumimoji="1" lang="en-US" altLang="ja-JP" dirty="0" smtClean="0"/>
          </a:p>
          <a:p>
            <a:r>
              <a:rPr lang="en-US" altLang="ja-JP" sz="1300" dirty="0" smtClean="0"/>
              <a:t>Therefore the three institutes learned from distinguished speakers and participants their respective insights and suggestions on the concept of the “East Asia Knowledge Platform for Low Carbon Growth”, including efforts to promote low-carbon growth and lessons learned from their past activities.  The side-event also pointed out the growing importance of further collaboration with other like-minded stakeholders, including international </a:t>
            </a:r>
            <a:r>
              <a:rPr lang="en-US" altLang="ja-JP" sz="1300" dirty="0" err="1" smtClean="0"/>
              <a:t>organisations</a:t>
            </a:r>
            <a:r>
              <a:rPr lang="en-US" altLang="ja-JP" sz="1300" dirty="0" smtClean="0"/>
              <a:t> and the private sector.  We were reminded of the roles of local governments and cities in making low-carbon societies a reality.  Finally, the event pointed out the need for effective networks when conducting information exchange and knowledge sharing towards low-carbon </a:t>
            </a:r>
            <a:endParaRPr kumimoji="1" lang="ja-JP" altLang="en-US" dirty="0"/>
          </a:p>
        </p:txBody>
      </p:sp>
      <p:sp>
        <p:nvSpPr>
          <p:cNvPr id="4" name="スライド番号プレースホルダ 3"/>
          <p:cNvSpPr>
            <a:spLocks noGrp="1"/>
          </p:cNvSpPr>
          <p:nvPr>
            <p:ph type="sldNum" sz="quarter" idx="10"/>
          </p:nvPr>
        </p:nvSpPr>
        <p:spPr/>
        <p:txBody>
          <a:bodyPr/>
          <a:lstStyle/>
          <a:p>
            <a:fld id="{9BFED04D-4ED9-47D8-BFC5-B5C069A0D475}" type="slidenum">
              <a:rPr kumimoji="1" lang="ja-JP" altLang="en-US" smtClean="0"/>
              <a:pPr/>
              <a:t>11</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ED3985-F260-437E-B36A-929006966F3D}" type="slidenum">
              <a:rPr lang="en-US" altLang="ja-JP">
                <a:solidFill>
                  <a:prstClr val="black"/>
                </a:solidFill>
              </a:rPr>
              <a:pPr/>
              <a:t>12</a:t>
            </a:fld>
            <a:endParaRPr lang="en-US" altLang="ja-JP">
              <a:solidFill>
                <a:prstClr val="black"/>
              </a:solidFill>
            </a:endParaRPr>
          </a:p>
        </p:txBody>
      </p:sp>
      <p:sp>
        <p:nvSpPr>
          <p:cNvPr id="11266" name="Rectangle 2"/>
          <p:cNvSpPr>
            <a:spLocks noGrp="1" noRot="1" noChangeAspect="1" noChangeArrowheads="1" noTextEdit="1"/>
          </p:cNvSpPr>
          <p:nvPr>
            <p:ph type="sldImg"/>
          </p:nvPr>
        </p:nvSpPr>
        <p:spPr>
          <a:xfrm>
            <a:off x="915988" y="742950"/>
            <a:ext cx="4972050" cy="3730625"/>
          </a:xfrm>
          <a:ln/>
        </p:spPr>
      </p:sp>
      <p:sp>
        <p:nvSpPr>
          <p:cNvPr id="11267" name="Rectangle 3"/>
          <p:cNvSpPr>
            <a:spLocks noGrp="1" noChangeArrowheads="1"/>
          </p:cNvSpPr>
          <p:nvPr>
            <p:ph type="body" idx="1"/>
          </p:nvPr>
        </p:nvSpPr>
        <p:spPr>
          <a:xfrm>
            <a:off x="678988" y="4721186"/>
            <a:ext cx="5447641" cy="4474428"/>
          </a:xfrm>
        </p:spPr>
        <p:txBody>
          <a:bodyPr lIns="96502" tIns="48252" rIns="96502" bIns="48252" anchor="ctr"/>
          <a:lstStyle/>
          <a:p>
            <a:r>
              <a:rPr lang="en-US" altLang="ja-JP" sz="1300" dirty="0" smtClean="0"/>
              <a:t>The “East Asia Knowledge Platform for Low Carbon Growth” is one of these mechanisms for sharing knowledge towards low-carbon growth in Asia.  This platform aims to provide opportunities for information exchange and knowledge sharing towards low-carbon growth in Asia, for those who are active, make efforts, and demonstrate hard work on the ground.  </a:t>
            </a:r>
          </a:p>
          <a:p>
            <a:endParaRPr lang="en-US" altLang="ja-JP" sz="1300" dirty="0" smtClean="0"/>
          </a:p>
          <a:p>
            <a:r>
              <a:rPr lang="en-US" altLang="ja-JP" sz="1300" dirty="0" smtClean="0"/>
              <a:t>Stakeholders will include policy-makers of both central and local governments, private sector entities, donors, researchers and various international </a:t>
            </a:r>
            <a:r>
              <a:rPr lang="en-US" altLang="ja-JP" sz="1300" dirty="0" err="1" smtClean="0"/>
              <a:t>organisations</a:t>
            </a:r>
            <a:r>
              <a:rPr lang="en-US" altLang="ja-JP" sz="1300" dirty="0" smtClean="0"/>
              <a:t>.  It is expected that the information sharing and knowledge exchange undertaken through this platform will be incorporated in national and local development plans, policy formulation, and infrastructure investment.  This information sharing and knowledge exchange will also help give rise to green investments towards low-carbon growth, establish green industries and infrastructure investment, and as a result, activate green finance.  </a:t>
            </a:r>
            <a:endParaRPr lang="ja-JP" altLang="ja-JP" sz="1300" dirty="0" smtClean="0"/>
          </a:p>
          <a:p>
            <a:r>
              <a:rPr lang="en-US" altLang="ja-JP" sz="1300" dirty="0" smtClean="0"/>
              <a:t> </a:t>
            </a:r>
            <a:endParaRPr lang="ja-JP" altLang="ja-JP" sz="1300" dirty="0" smtClean="0"/>
          </a:p>
          <a:p>
            <a:r>
              <a:rPr lang="en-US" altLang="ja-JP" sz="1300" dirty="0" smtClean="0"/>
              <a:t>Furthermore, the research communities in this region that try to promote low-carbon development that have fully considered the circumstances of each country and researchers who support these research communities will play an important role in providing their knowledge to the platform.</a:t>
            </a:r>
            <a:endParaRPr lang="ja-JP" altLang="ja-JP" sz="1300" dirty="0" smtClean="0"/>
          </a:p>
          <a:p>
            <a:endParaRPr lang="en-US" altLang="ja-JP"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a:ln>
            <a:solidFill>
              <a:srgbClr val="000000"/>
            </a:solidFill>
          </a:ln>
        </p:spPr>
      </p:sp>
      <p:sp>
        <p:nvSpPr>
          <p:cNvPr id="177155" name="Rectangle 3"/>
          <p:cNvSpPr>
            <a:spLocks noGrp="1" noChangeArrowheads="1"/>
          </p:cNvSpPr>
          <p:nvPr>
            <p:ph type="body" idx="1"/>
          </p:nvPr>
        </p:nvSpPr>
        <p:spPr>
          <a:noFill/>
        </p:spPr>
        <p:txBody>
          <a:bodyPr anchor="t"/>
          <a:lstStyle/>
          <a:p>
            <a:pPr eaLnBrk="1" hangingPunct="1">
              <a:spcBef>
                <a:spcPct val="0"/>
              </a:spcBef>
            </a:pPr>
            <a:endParaRPr lang="ja-JP"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BFED04D-4ED9-47D8-BFC5-B5C069A0D475}" type="slidenum">
              <a:rPr kumimoji="1" lang="ja-JP" altLang="en-US" smtClean="0"/>
              <a:pPr/>
              <a:t>14</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BFED04D-4ED9-47D8-BFC5-B5C069A0D475}" type="slidenum">
              <a:rPr kumimoji="1" lang="ja-JP" altLang="en-US" smtClean="0"/>
              <a:pPr/>
              <a:t>15</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9BFED04D-4ED9-47D8-BFC5-B5C069A0D475}" type="slidenum">
              <a:rPr kumimoji="1" lang="ja-JP" altLang="en-US" smtClean="0"/>
              <a:pPr/>
              <a:t>16</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スライド イメージ プレースホルダー 1"/>
          <p:cNvSpPr>
            <a:spLocks noGrp="1" noRot="1" noChangeAspect="1" noTextEdit="1"/>
          </p:cNvSpPr>
          <p:nvPr>
            <p:ph type="sldImg"/>
          </p:nvPr>
        </p:nvSpPr>
        <p:spPr/>
      </p:sp>
      <p:sp>
        <p:nvSpPr>
          <p:cNvPr id="70659" name="ノート プレースホルダー 2"/>
          <p:cNvSpPr>
            <a:spLocks noGrp="1"/>
          </p:cNvSpPr>
          <p:nvPr>
            <p:ph type="body" idx="1"/>
          </p:nvPr>
        </p:nvSpPr>
        <p:spPr>
          <a:noFill/>
        </p:spPr>
        <p:txBody>
          <a:bodyPr>
            <a:normAutofit fontScale="92500" lnSpcReduction="20000"/>
          </a:bodyPr>
          <a:lstStyle/>
          <a:p>
            <a:pPr defTabSz="956802">
              <a:defRPr/>
            </a:pPr>
            <a:r>
              <a:rPr lang="en-US" altLang="ja-JP" sz="1400" dirty="0" smtClean="0"/>
              <a:t>Should present trends continue, it is predicted that in 2050 greenhouse gas emissions in the Asian region will account for half of the global total.  Asia maintains high economic growth rates and continues making new investments.</a:t>
            </a:r>
            <a:endParaRPr lang="ja-JP" altLang="en-US" sz="1400" dirty="0" smtClean="0"/>
          </a:p>
          <a:p>
            <a:endParaRPr lang="en-US" altLang="ja-JP" sz="1400" dirty="0" smtClean="0"/>
          </a:p>
          <a:p>
            <a:endParaRPr lang="en-US" altLang="ja-JP" sz="1400" dirty="0" smtClean="0"/>
          </a:p>
          <a:p>
            <a:r>
              <a:rPr lang="ja-JP" altLang="en-US" sz="1400" dirty="0" smtClean="0"/>
              <a:t>世界の</a:t>
            </a:r>
            <a:r>
              <a:rPr lang="en-US" altLang="ja-JP" sz="1400" dirty="0" smtClean="0"/>
              <a:t>GDP</a:t>
            </a:r>
            <a:r>
              <a:rPr lang="ja-JP" altLang="en-US" sz="1400" dirty="0" smtClean="0"/>
              <a:t>に占めるアジアの割合は</a:t>
            </a:r>
            <a:r>
              <a:rPr lang="en-US" altLang="ja-JP" sz="1400" dirty="0" smtClean="0"/>
              <a:t>1990</a:t>
            </a:r>
            <a:r>
              <a:rPr lang="ja-JP" altLang="en-US" sz="1400" dirty="0" smtClean="0"/>
              <a:t>年の</a:t>
            </a:r>
            <a:r>
              <a:rPr lang="en-US" altLang="ja-JP" sz="1400" dirty="0" smtClean="0"/>
              <a:t>19</a:t>
            </a:r>
            <a:r>
              <a:rPr lang="ja-JP" altLang="en-US" sz="1400" dirty="0" smtClean="0"/>
              <a:t>％から</a:t>
            </a:r>
            <a:r>
              <a:rPr lang="en-US" altLang="ja-JP" sz="1400" dirty="0" smtClean="0"/>
              <a:t>2050</a:t>
            </a:r>
            <a:r>
              <a:rPr lang="ja-JP" altLang="en-US" sz="1400" dirty="0" smtClean="0"/>
              <a:t>年には</a:t>
            </a:r>
            <a:r>
              <a:rPr lang="en-US" altLang="ja-JP" sz="1400" dirty="0" smtClean="0"/>
              <a:t>44</a:t>
            </a:r>
            <a:r>
              <a:rPr lang="ja-JP" altLang="en-US" sz="1400" dirty="0" smtClean="0"/>
              <a:t>％に、一次エネルギー消費量のアジアのシェアは、</a:t>
            </a:r>
            <a:r>
              <a:rPr lang="en-US" altLang="ja-JP" sz="1400" dirty="0" smtClean="0"/>
              <a:t>1990</a:t>
            </a:r>
            <a:r>
              <a:rPr lang="ja-JP" altLang="en-US" sz="1400" dirty="0" smtClean="0"/>
              <a:t>年の</a:t>
            </a:r>
            <a:r>
              <a:rPr lang="en-US" altLang="ja-JP" sz="1400" dirty="0" smtClean="0"/>
              <a:t>25</a:t>
            </a:r>
            <a:r>
              <a:rPr lang="ja-JP" altLang="en-US" sz="1400" dirty="0" smtClean="0"/>
              <a:t>％から、</a:t>
            </a:r>
            <a:r>
              <a:rPr lang="en-US" altLang="ja-JP" sz="1400" dirty="0" smtClean="0"/>
              <a:t>2050</a:t>
            </a:r>
            <a:r>
              <a:rPr lang="ja-JP" altLang="en-US" sz="1400" dirty="0" smtClean="0"/>
              <a:t>年には</a:t>
            </a:r>
            <a:r>
              <a:rPr lang="en-US" altLang="ja-JP" sz="1400" dirty="0" smtClean="0"/>
              <a:t>47</a:t>
            </a:r>
            <a:r>
              <a:rPr lang="ja-JP" altLang="en-US" sz="1400" dirty="0" smtClean="0"/>
              <a:t>％に、温室効果ガス排出量のシェアは、</a:t>
            </a:r>
            <a:r>
              <a:rPr lang="en-US" altLang="ja-JP" sz="1400" dirty="0" smtClean="0"/>
              <a:t>1990</a:t>
            </a:r>
            <a:r>
              <a:rPr lang="ja-JP" altLang="en-US" sz="1400" dirty="0" smtClean="0"/>
              <a:t>の</a:t>
            </a:r>
            <a:r>
              <a:rPr lang="en-US" altLang="ja-JP" sz="1400" dirty="0" smtClean="0"/>
              <a:t>27</a:t>
            </a:r>
            <a:r>
              <a:rPr lang="ja-JP" altLang="en-US" sz="1400" dirty="0" smtClean="0"/>
              <a:t>％から</a:t>
            </a:r>
            <a:r>
              <a:rPr lang="en-US" altLang="ja-JP" sz="1400" dirty="0" smtClean="0"/>
              <a:t>50</a:t>
            </a:r>
            <a:r>
              <a:rPr lang="ja-JP" altLang="en-US" sz="1400" dirty="0" smtClean="0"/>
              <a:t>％に増加することが予想されます。アジアでの対策が非常に重要となってきています。</a:t>
            </a:r>
            <a:endParaRPr lang="en-US" altLang="ja-JP" sz="1400" dirty="0" smtClean="0"/>
          </a:p>
          <a:p>
            <a:endParaRPr lang="en-US" altLang="ja-JP" sz="1400" dirty="0" smtClean="0"/>
          </a:p>
          <a:p>
            <a:r>
              <a:rPr lang="ja-JP" altLang="en-US" sz="1400" dirty="0" smtClean="0"/>
              <a:t>（世界の</a:t>
            </a:r>
            <a:r>
              <a:rPr lang="en-US" altLang="ja-JP" sz="1400" dirty="0" smtClean="0"/>
              <a:t>GDP</a:t>
            </a:r>
            <a:r>
              <a:rPr lang="ja-JP" altLang="en-US" sz="1400" dirty="0" smtClean="0"/>
              <a:t>はこの間約</a:t>
            </a:r>
            <a:r>
              <a:rPr lang="en-US" altLang="ja-JP" sz="1400" dirty="0" smtClean="0"/>
              <a:t>30</a:t>
            </a:r>
            <a:r>
              <a:rPr lang="ja-JP" altLang="en-US" sz="1400" dirty="0" smtClean="0"/>
              <a:t>兆ドルから</a:t>
            </a:r>
            <a:r>
              <a:rPr lang="en-US" altLang="ja-JP" sz="1400" dirty="0" smtClean="0"/>
              <a:t>6.5</a:t>
            </a:r>
            <a:r>
              <a:rPr lang="ja-JP" altLang="en-US" sz="1400" dirty="0" smtClean="0"/>
              <a:t>倍に、エネルギー消費量は石油換算で</a:t>
            </a:r>
            <a:r>
              <a:rPr lang="en-US" altLang="ja-JP" sz="1400" dirty="0" smtClean="0"/>
              <a:t>83</a:t>
            </a:r>
            <a:r>
              <a:rPr lang="ja-JP" altLang="en-US" sz="1400" dirty="0" smtClean="0"/>
              <a:t>億トンから３倍に、温室効果ガス排出量は</a:t>
            </a:r>
            <a:r>
              <a:rPr lang="en-US" altLang="ja-JP" sz="1400" dirty="0" smtClean="0"/>
              <a:t>383</a:t>
            </a:r>
            <a:r>
              <a:rPr lang="ja-JP" altLang="en-US" sz="1400" dirty="0" smtClean="0"/>
              <a:t>億トンから</a:t>
            </a:r>
            <a:r>
              <a:rPr lang="en-US" altLang="ja-JP" sz="1400" dirty="0" smtClean="0"/>
              <a:t>2.3</a:t>
            </a:r>
            <a:r>
              <a:rPr lang="ja-JP" altLang="en-US" sz="1400" dirty="0" smtClean="0"/>
              <a:t>倍に増加することが予想されます。）</a:t>
            </a:r>
            <a:endParaRPr lang="en-US" altLang="ja-JP" sz="1400" dirty="0" smtClean="0"/>
          </a:p>
          <a:p>
            <a:endParaRPr lang="en-US" altLang="ja-JP" dirty="0" smtClean="0"/>
          </a:p>
          <a:p>
            <a:r>
              <a:rPr lang="en-US" altLang="ja-JP" dirty="0" smtClean="0"/>
              <a:t>GDP</a:t>
            </a:r>
            <a:r>
              <a:rPr lang="ja-JP" altLang="en-US" dirty="0" smtClean="0"/>
              <a:t>　　　　世界　　　　伸び　　アジア　伸び　アジアの割合</a:t>
            </a:r>
            <a:endParaRPr lang="en-US" altLang="ja-JP" dirty="0" smtClean="0"/>
          </a:p>
          <a:p>
            <a:r>
              <a:rPr lang="en-US" altLang="ja-JP" dirty="0" smtClean="0"/>
              <a:t>1990</a:t>
            </a:r>
            <a:r>
              <a:rPr lang="ja-JP" altLang="en-US" dirty="0" smtClean="0"/>
              <a:t>年　　　</a:t>
            </a:r>
            <a:r>
              <a:rPr lang="en-US" altLang="ja-JP" dirty="0" smtClean="0"/>
              <a:t>30</a:t>
            </a:r>
            <a:r>
              <a:rPr lang="ja-JP" altLang="en-US" dirty="0" smtClean="0"/>
              <a:t>兆ドル　　　　　　</a:t>
            </a:r>
            <a:r>
              <a:rPr lang="en-US" altLang="ja-JP" dirty="0" smtClean="0"/>
              <a:t>5.7</a:t>
            </a:r>
            <a:r>
              <a:rPr lang="ja-JP" altLang="en-US" dirty="0" smtClean="0"/>
              <a:t>兆ドル　　　　　　　　　　</a:t>
            </a:r>
            <a:r>
              <a:rPr lang="en-US" altLang="ja-JP" dirty="0" smtClean="0"/>
              <a:t>19</a:t>
            </a:r>
            <a:r>
              <a:rPr lang="ja-JP" altLang="en-US" dirty="0" smtClean="0"/>
              <a:t>％</a:t>
            </a:r>
            <a:endParaRPr lang="en-US" altLang="ja-JP" dirty="0" smtClean="0"/>
          </a:p>
          <a:p>
            <a:r>
              <a:rPr lang="en-US" altLang="ja-JP" dirty="0" smtClean="0"/>
              <a:t>2050</a:t>
            </a:r>
            <a:r>
              <a:rPr lang="ja-JP" altLang="en-US" dirty="0" smtClean="0"/>
              <a:t>年　　</a:t>
            </a:r>
            <a:r>
              <a:rPr lang="en-US" altLang="ja-JP" dirty="0" smtClean="0"/>
              <a:t>192</a:t>
            </a:r>
            <a:r>
              <a:rPr lang="ja-JP" altLang="en-US" dirty="0" smtClean="0"/>
              <a:t>兆ドル　</a:t>
            </a:r>
            <a:r>
              <a:rPr lang="en-US" altLang="ja-JP" dirty="0" smtClean="0"/>
              <a:t>6.5</a:t>
            </a:r>
            <a:r>
              <a:rPr lang="ja-JP" altLang="en-US" dirty="0" smtClean="0"/>
              <a:t>倍　　</a:t>
            </a:r>
            <a:r>
              <a:rPr lang="en-US" altLang="ja-JP" dirty="0" smtClean="0"/>
              <a:t>85</a:t>
            </a:r>
            <a:r>
              <a:rPr lang="ja-JP" altLang="en-US" dirty="0" smtClean="0"/>
              <a:t>兆ドル　　　</a:t>
            </a:r>
            <a:r>
              <a:rPr lang="en-US" altLang="ja-JP" dirty="0" smtClean="0"/>
              <a:t>14.9</a:t>
            </a:r>
            <a:r>
              <a:rPr lang="ja-JP" altLang="en-US" dirty="0" smtClean="0"/>
              <a:t>倍　　　　</a:t>
            </a:r>
            <a:r>
              <a:rPr lang="en-US" altLang="ja-JP" dirty="0" smtClean="0"/>
              <a:t>44</a:t>
            </a:r>
            <a:r>
              <a:rPr lang="ja-JP" altLang="en-US" dirty="0" smtClean="0"/>
              <a:t>％</a:t>
            </a:r>
            <a:endParaRPr lang="en-US" altLang="ja-JP" dirty="0" smtClean="0"/>
          </a:p>
          <a:p>
            <a:r>
              <a:rPr lang="ja-JP" altLang="en-US" dirty="0" smtClean="0"/>
              <a:t>一次エネルギー消費量（石油換算）　　</a:t>
            </a:r>
            <a:endParaRPr lang="en-US" altLang="ja-JP" dirty="0" smtClean="0"/>
          </a:p>
          <a:p>
            <a:r>
              <a:rPr lang="ja-JP" altLang="en-US" dirty="0" smtClean="0"/>
              <a:t>　　　　　　　世界　　　　伸び　　アジア　　　伸び　アジアの割合</a:t>
            </a:r>
            <a:endParaRPr lang="en-US" altLang="ja-JP" dirty="0" smtClean="0"/>
          </a:p>
          <a:p>
            <a:r>
              <a:rPr lang="en-US" altLang="ja-JP" dirty="0" smtClean="0"/>
              <a:t>1990</a:t>
            </a:r>
            <a:r>
              <a:rPr lang="ja-JP" altLang="en-US" dirty="0" smtClean="0"/>
              <a:t>年　　　</a:t>
            </a:r>
            <a:r>
              <a:rPr lang="en-US" altLang="ja-JP" dirty="0" smtClean="0"/>
              <a:t>84</a:t>
            </a:r>
            <a:r>
              <a:rPr lang="ja-JP" altLang="en-US" dirty="0" smtClean="0"/>
              <a:t>億トン　　　　　</a:t>
            </a:r>
            <a:r>
              <a:rPr lang="en-US" altLang="ja-JP" dirty="0" smtClean="0"/>
              <a:t>21</a:t>
            </a:r>
            <a:r>
              <a:rPr lang="ja-JP" altLang="en-US" dirty="0" smtClean="0"/>
              <a:t>億トン　　　　　　　　　　</a:t>
            </a:r>
            <a:r>
              <a:rPr lang="en-US" altLang="ja-JP" dirty="0" smtClean="0"/>
              <a:t>25</a:t>
            </a:r>
            <a:r>
              <a:rPr lang="ja-JP" altLang="en-US" dirty="0" smtClean="0"/>
              <a:t>％</a:t>
            </a:r>
            <a:endParaRPr lang="en-US" altLang="ja-JP" dirty="0" smtClean="0"/>
          </a:p>
          <a:p>
            <a:r>
              <a:rPr lang="en-US" altLang="ja-JP" dirty="0" smtClean="0"/>
              <a:t>2050</a:t>
            </a:r>
            <a:r>
              <a:rPr lang="ja-JP" altLang="en-US" dirty="0" smtClean="0"/>
              <a:t>年　　</a:t>
            </a:r>
            <a:r>
              <a:rPr lang="en-US" altLang="ja-JP" dirty="0" smtClean="0"/>
              <a:t>256</a:t>
            </a:r>
            <a:r>
              <a:rPr lang="ja-JP" altLang="en-US" dirty="0" smtClean="0"/>
              <a:t>億トン　</a:t>
            </a:r>
            <a:r>
              <a:rPr lang="en-US" altLang="ja-JP" dirty="0" smtClean="0"/>
              <a:t>3</a:t>
            </a:r>
            <a:r>
              <a:rPr lang="ja-JP" altLang="en-US" dirty="0" smtClean="0"/>
              <a:t>倍　　</a:t>
            </a:r>
            <a:r>
              <a:rPr lang="en-US" altLang="ja-JP" dirty="0" smtClean="0"/>
              <a:t>121</a:t>
            </a:r>
            <a:r>
              <a:rPr lang="ja-JP" altLang="en-US" dirty="0" smtClean="0"/>
              <a:t>億トン　　　</a:t>
            </a:r>
            <a:r>
              <a:rPr lang="en-US" altLang="ja-JP" dirty="0" smtClean="0"/>
              <a:t>5.7</a:t>
            </a:r>
            <a:r>
              <a:rPr lang="ja-JP" altLang="en-US" dirty="0" smtClean="0"/>
              <a:t>倍　　　</a:t>
            </a:r>
            <a:r>
              <a:rPr lang="en-US" altLang="ja-JP" dirty="0" smtClean="0"/>
              <a:t>47</a:t>
            </a:r>
            <a:r>
              <a:rPr lang="ja-JP" altLang="en-US" dirty="0" smtClean="0"/>
              <a:t>％</a:t>
            </a:r>
            <a:endParaRPr lang="en-US" altLang="ja-JP" dirty="0" smtClean="0"/>
          </a:p>
          <a:p>
            <a:r>
              <a:rPr lang="en-US" altLang="ja-JP" dirty="0" smtClean="0"/>
              <a:t>GHG</a:t>
            </a:r>
            <a:r>
              <a:rPr lang="ja-JP" altLang="en-US" dirty="0" smtClean="0"/>
              <a:t>　　　　世界　　　　伸び　　アジア　　　伸び　アジアの割合　　　半減シナリオ：アジア</a:t>
            </a:r>
            <a:endParaRPr lang="en-US" altLang="ja-JP" dirty="0" smtClean="0"/>
          </a:p>
          <a:p>
            <a:r>
              <a:rPr lang="en-US" altLang="ja-JP" dirty="0" smtClean="0"/>
              <a:t>1990</a:t>
            </a:r>
            <a:r>
              <a:rPr lang="ja-JP" altLang="en-US" dirty="0" smtClean="0"/>
              <a:t>年　　</a:t>
            </a:r>
            <a:r>
              <a:rPr lang="en-US" altLang="ja-JP" dirty="0" smtClean="0"/>
              <a:t>383</a:t>
            </a:r>
            <a:r>
              <a:rPr lang="ja-JP" altLang="en-US" dirty="0" smtClean="0"/>
              <a:t>億トン　　　　　　　</a:t>
            </a:r>
            <a:r>
              <a:rPr lang="en-US" altLang="ja-JP" dirty="0" smtClean="0"/>
              <a:t>103</a:t>
            </a:r>
            <a:r>
              <a:rPr lang="ja-JP" altLang="en-US" dirty="0" smtClean="0"/>
              <a:t>億トン　　　　　　　　　</a:t>
            </a:r>
            <a:r>
              <a:rPr lang="en-US" altLang="ja-JP" dirty="0" smtClean="0"/>
              <a:t>27</a:t>
            </a:r>
            <a:r>
              <a:rPr lang="ja-JP" altLang="en-US" dirty="0" smtClean="0"/>
              <a:t>％</a:t>
            </a:r>
            <a:endParaRPr lang="en-US" altLang="ja-JP" dirty="0" smtClean="0"/>
          </a:p>
          <a:p>
            <a:r>
              <a:rPr lang="en-US" altLang="ja-JP" dirty="0" smtClean="0"/>
              <a:t>2050</a:t>
            </a:r>
            <a:r>
              <a:rPr lang="ja-JP" altLang="en-US" dirty="0" smtClean="0"/>
              <a:t>年　　</a:t>
            </a:r>
            <a:r>
              <a:rPr lang="en-US" altLang="ja-JP" dirty="0" smtClean="0"/>
              <a:t>887</a:t>
            </a:r>
            <a:r>
              <a:rPr lang="ja-JP" altLang="en-US" dirty="0" smtClean="0"/>
              <a:t>億トン　　</a:t>
            </a:r>
            <a:r>
              <a:rPr lang="en-US" altLang="ja-JP" dirty="0" smtClean="0"/>
              <a:t>2.3</a:t>
            </a:r>
            <a:r>
              <a:rPr lang="ja-JP" altLang="en-US" dirty="0" smtClean="0"/>
              <a:t>倍　　</a:t>
            </a:r>
            <a:r>
              <a:rPr lang="en-US" altLang="ja-JP" dirty="0" smtClean="0"/>
              <a:t>448</a:t>
            </a:r>
            <a:r>
              <a:rPr lang="ja-JP" altLang="en-US" dirty="0" smtClean="0"/>
              <a:t>億トン　　</a:t>
            </a:r>
            <a:r>
              <a:rPr lang="en-US" altLang="ja-JP" dirty="0" smtClean="0"/>
              <a:t>4.4</a:t>
            </a:r>
            <a:r>
              <a:rPr lang="ja-JP" altLang="en-US" dirty="0" smtClean="0"/>
              <a:t>倍　　　</a:t>
            </a:r>
            <a:r>
              <a:rPr lang="en-US" altLang="ja-JP" dirty="0" smtClean="0"/>
              <a:t>50</a:t>
            </a:r>
            <a:r>
              <a:rPr lang="ja-JP" altLang="en-US" dirty="0" smtClean="0"/>
              <a:t>％　　　</a:t>
            </a:r>
            <a:r>
              <a:rPr lang="en-US" altLang="ja-JP" sz="1400" dirty="0" smtClean="0">
                <a:latin typeface="Arial" pitchFamily="34" charset="0"/>
              </a:rPr>
              <a:t>343</a:t>
            </a:r>
            <a:r>
              <a:rPr lang="ja-JP" altLang="en-US" sz="1400" dirty="0" smtClean="0">
                <a:latin typeface="Arial" pitchFamily="34" charset="0"/>
              </a:rPr>
              <a:t>億トン</a:t>
            </a:r>
            <a:endParaRPr lang="en-US" altLang="ja-JP" dirty="0" smtClean="0"/>
          </a:p>
          <a:p>
            <a:endParaRPr lang="en-US" altLang="ja-JP" dirty="0" smtClean="0"/>
          </a:p>
          <a:p>
            <a:r>
              <a:rPr lang="en-US" altLang="ja-JP" dirty="0" smtClean="0"/>
              <a:t>2005</a:t>
            </a:r>
            <a:r>
              <a:rPr lang="ja-JP" altLang="en-US" dirty="0" smtClean="0"/>
              <a:t>年</a:t>
            </a:r>
            <a:r>
              <a:rPr lang="en-US" altLang="ja-JP" dirty="0" smtClean="0"/>
              <a:t>US$</a:t>
            </a:r>
            <a:r>
              <a:rPr lang="ja-JP" altLang="en-US" dirty="0" smtClean="0"/>
              <a:t>為替レート：</a:t>
            </a:r>
            <a:r>
              <a:rPr lang="en-US" altLang="ja-JP" dirty="0" smtClean="0"/>
              <a:t>101.66</a:t>
            </a:r>
            <a:r>
              <a:rPr lang="ja-JP" altLang="en-US" dirty="0" smtClean="0"/>
              <a:t>円から</a:t>
            </a:r>
            <a:r>
              <a:rPr lang="en-US" altLang="ja-JP" dirty="0" smtClean="0"/>
              <a:t>121.36</a:t>
            </a:r>
            <a:r>
              <a:rPr lang="ja-JP" altLang="en-US" dirty="0" smtClean="0"/>
              <a:t>円</a:t>
            </a:r>
          </a:p>
        </p:txBody>
      </p:sp>
      <p:sp>
        <p:nvSpPr>
          <p:cNvPr id="70660" name="スライド番号プレースホルダー 3"/>
          <p:cNvSpPr>
            <a:spLocks noGrp="1"/>
          </p:cNvSpPr>
          <p:nvPr>
            <p:ph type="sldNum" sz="quarter" idx="5"/>
          </p:nvPr>
        </p:nvSpPr>
        <p:spPr>
          <a:noFill/>
          <a:ln>
            <a:miter lim="800000"/>
            <a:headEnd/>
            <a:tailEnd/>
          </a:ln>
        </p:spPr>
        <p:txBody>
          <a:bodyPr/>
          <a:lstStyle/>
          <a:p>
            <a:fld id="{590EDA21-8678-4555-83C3-3888FBAAAE65}" type="slidenum">
              <a:rPr lang="en-US" altLang="ja-JP">
                <a:solidFill>
                  <a:srgbClr val="000000"/>
                </a:solidFill>
              </a:rPr>
              <a:pPr/>
              <a:t>2</a:t>
            </a:fld>
            <a:endParaRPr lang="en-US" altLang="ja-JP">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defTabSz="956802">
              <a:defRPr/>
            </a:pPr>
            <a:r>
              <a:rPr lang="en-US" altLang="ja-JP" sz="1300" dirty="0" smtClean="0"/>
              <a:t>If Asia develops in a conventional manner as a society characterized by technologies having high energy consumption, it is clear that it will be impossible to stabilize the global climate, while simultaneously causing substantial harm to a great number of people in this region.  On the other hand, the Asian region has enough potential to move forward with low-carbon development, and there are a number of ongoing favorable conditions supporting this potential.  Therefore, if Asian countries introduce innovative technologies developing rapidly and “leapfrog” in their development, they will be able to move down the pathway to low-carbon development and lead the way to a low-carbon society at the global level.</a:t>
            </a:r>
            <a:endParaRPr lang="ja-JP" altLang="ja-JP" sz="1300"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9BFED04D-4ED9-47D8-BFC5-B5C069A0D475}" type="slidenum">
              <a:rPr kumimoji="1" lang="ja-JP" altLang="en-US" smtClean="0"/>
              <a:pPr/>
              <a:t>3</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34CB4E-AADF-4D43-B920-73BB31B5A1F2}" type="slidenum">
              <a:rPr lang="en-US" altLang="ja-JP">
                <a:solidFill>
                  <a:prstClr val="black"/>
                </a:solidFill>
              </a:rPr>
              <a:pPr/>
              <a:t>4</a:t>
            </a:fld>
            <a:endParaRPr lang="en-US" altLang="ja-JP">
              <a:solidFill>
                <a:prstClr val="black"/>
              </a:solidFill>
            </a:endParaRPr>
          </a:p>
        </p:txBody>
      </p:sp>
      <p:sp>
        <p:nvSpPr>
          <p:cNvPr id="13314" name="Rectangle 2"/>
          <p:cNvSpPr>
            <a:spLocks noGrp="1" noRot="1" noChangeAspect="1" noChangeArrowheads="1" noTextEdit="1"/>
          </p:cNvSpPr>
          <p:nvPr>
            <p:ph type="sldImg"/>
          </p:nvPr>
        </p:nvSpPr>
        <p:spPr>
          <a:xfrm>
            <a:off x="915988" y="742950"/>
            <a:ext cx="4972050" cy="3730625"/>
          </a:xfrm>
          <a:ln/>
        </p:spPr>
      </p:sp>
      <p:sp>
        <p:nvSpPr>
          <p:cNvPr id="13315" name="Rectangle 3"/>
          <p:cNvSpPr>
            <a:spLocks noGrp="1" noChangeArrowheads="1"/>
          </p:cNvSpPr>
          <p:nvPr>
            <p:ph type="body" idx="1"/>
          </p:nvPr>
        </p:nvSpPr>
        <p:spPr>
          <a:xfrm>
            <a:off x="678988" y="4721186"/>
            <a:ext cx="5447641" cy="4474428"/>
          </a:xfrm>
        </p:spPr>
        <p:txBody>
          <a:bodyPr lIns="96502" tIns="48252" rIns="96502" bIns="48252"/>
          <a:lstStyle/>
          <a:p>
            <a:pPr>
              <a:defRPr/>
            </a:pPr>
            <a:r>
              <a:rPr lang="en-US" altLang="ja-JP" dirty="0" smtClean="0"/>
              <a:t>Low-carbon growth research needs broad disciplinary knowledge, tools and methods for integration into practical policy process towards a sustainable future. We need knowledge sharing networks for exchanging wisdom to strengthen research capacity in the Asian region. </a:t>
            </a:r>
          </a:p>
          <a:p>
            <a:pPr>
              <a:defRPr/>
            </a:pPr>
            <a:r>
              <a:rPr lang="en-US" altLang="ja-JP" dirty="0" smtClean="0"/>
              <a:t>Procedures of low-carbon growth policy, in general, go through target setting, policy planning, selection of policies using economic and social evaluation, policy implementation, monitoring the effects of policies, and revising policies through review and feedback processes.</a:t>
            </a:r>
            <a:endParaRPr lang="ja-JP" altLang="en-US" dirty="0" smtClean="0"/>
          </a:p>
          <a:p>
            <a:pPr>
              <a:spcBef>
                <a:spcPct val="0"/>
              </a:spcBef>
            </a:pPr>
            <a:endParaRPr lang="en-US" altLang="ja-JP"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a:spcBef>
                <a:spcPct val="0"/>
              </a:spcBef>
            </a:pPr>
            <a:r>
              <a:rPr lang="en-US" altLang="ja-JP" dirty="0" smtClean="0">
                <a:ea typeface="ＭＳ Ｐゴシック" pitchFamily="50" charset="-128"/>
              </a:rPr>
              <a:t>AIM is the first set of LCG models focusing on the Asian region since 1990. Development of AIM has been funded by Ministry of the Environment, Japan.</a:t>
            </a:r>
          </a:p>
          <a:p>
            <a:pPr>
              <a:spcBef>
                <a:spcPct val="0"/>
              </a:spcBef>
            </a:pPr>
            <a:r>
              <a:rPr lang="en-US" altLang="ja-JP" dirty="0" smtClean="0">
                <a:ea typeface="ＭＳ Ｐゴシック" pitchFamily="50" charset="-128"/>
              </a:rPr>
              <a:t>NIES has proposed “Sustainable Low Carbon Societies” since 2004, and quantified the pathways to achieve leapfrog development towards LCG in Asia using a back-casting approach. </a:t>
            </a:r>
          </a:p>
          <a:p>
            <a:endParaRPr kumimoji="1" lang="ja-JP" altLang="en-US" dirty="0"/>
          </a:p>
        </p:txBody>
      </p:sp>
      <p:sp>
        <p:nvSpPr>
          <p:cNvPr id="4" name="スライド番号プレースホルダ 3"/>
          <p:cNvSpPr>
            <a:spLocks noGrp="1"/>
          </p:cNvSpPr>
          <p:nvPr>
            <p:ph type="sldNum" sz="quarter" idx="10"/>
          </p:nvPr>
        </p:nvSpPr>
        <p:spPr/>
        <p:txBody>
          <a:bodyPr/>
          <a:lstStyle/>
          <a:p>
            <a:fld id="{9BFED04D-4ED9-47D8-BFC5-B5C069A0D475}" type="slidenum">
              <a:rPr kumimoji="1" lang="ja-JP" altLang="en-US" smtClean="0"/>
              <a:pPr/>
              <a:t>5</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txBox="1">
            <a:spLocks noGrp="1" noChangeArrowheads="1"/>
          </p:cNvSpPr>
          <p:nvPr/>
        </p:nvSpPr>
        <p:spPr bwMode="auto">
          <a:xfrm>
            <a:off x="3855140" y="9440863"/>
            <a:ext cx="2948888" cy="496887"/>
          </a:xfrm>
          <a:prstGeom prst="rect">
            <a:avLst/>
          </a:prstGeom>
          <a:noFill/>
          <a:ln w="9525">
            <a:noFill/>
            <a:miter lim="800000"/>
            <a:headEnd/>
            <a:tailEnd/>
          </a:ln>
        </p:spPr>
        <p:txBody>
          <a:bodyPr lIns="100127" tIns="50064" rIns="100127" bIns="50064" anchor="b"/>
          <a:lstStyle/>
          <a:p>
            <a:pPr algn="r" defTabSz="923579"/>
            <a:fld id="{8712F01A-6F44-42C9-90EC-EEC969889D03}" type="slidenum">
              <a:rPr lang="en-US" altLang="ja-JP" sz="1400">
                <a:solidFill>
                  <a:srgbClr val="000000"/>
                </a:solidFill>
              </a:rPr>
              <a:pPr algn="r" defTabSz="923579"/>
              <a:t>6</a:t>
            </a:fld>
            <a:endParaRPr lang="en-US" altLang="ja-JP" sz="1400" dirty="0">
              <a:solidFill>
                <a:srgbClr val="000000"/>
              </a:solidFill>
            </a:endParaRPr>
          </a:p>
        </p:txBody>
      </p:sp>
      <p:sp>
        <p:nvSpPr>
          <p:cNvPr id="194563" name="Rectangle 2"/>
          <p:cNvSpPr>
            <a:spLocks noGrp="1" noRot="1" noChangeAspect="1" noChangeArrowheads="1" noTextEdit="1"/>
          </p:cNvSpPr>
          <p:nvPr>
            <p:ph type="sldImg"/>
          </p:nvPr>
        </p:nvSpPr>
        <p:spPr>
          <a:xfrm>
            <a:off x="919163" y="746125"/>
            <a:ext cx="4967287" cy="3725863"/>
          </a:xfrm>
          <a:ln>
            <a:solidFill>
              <a:srgbClr val="000000"/>
            </a:solidFill>
          </a:ln>
        </p:spPr>
      </p:sp>
      <p:sp>
        <p:nvSpPr>
          <p:cNvPr id="194564" name="Rectangle 3"/>
          <p:cNvSpPr>
            <a:spLocks noGrp="1" noChangeArrowheads="1"/>
          </p:cNvSpPr>
          <p:nvPr>
            <p:ph type="body" idx="1"/>
          </p:nvPr>
        </p:nvSpPr>
        <p:spPr>
          <a:xfrm>
            <a:off x="680881" y="4721225"/>
            <a:ext cx="5443855" cy="4471987"/>
          </a:xfrm>
          <a:noFill/>
        </p:spPr>
        <p:txBody>
          <a:bodyPr lIns="100127" tIns="50064" rIns="100127" bIns="50064" anchor="t"/>
          <a:lstStyle/>
          <a:p>
            <a:pPr>
              <a:spcBef>
                <a:spcPct val="0"/>
              </a:spcBef>
            </a:pPr>
            <a:r>
              <a:rPr lang="en-US" altLang="ja-JP" dirty="0" smtClean="0">
                <a:ea typeface="ＭＳ Ｐゴシック" pitchFamily="50" charset="-128"/>
              </a:rPr>
              <a:t>NIES has developed many models and tools.  NIES needs to consider many aspects.  So one model is not enough to find LCD pathways.  Main models that they use are technology rich </a:t>
            </a:r>
            <a:r>
              <a:rPr lang="en-US" altLang="ja-JP" dirty="0" err="1" smtClean="0">
                <a:ea typeface="ＭＳ Ｐゴシック" pitchFamily="50" charset="-128"/>
              </a:rPr>
              <a:t>enduse</a:t>
            </a:r>
            <a:r>
              <a:rPr lang="en-US" altLang="ja-JP" dirty="0" smtClean="0">
                <a:ea typeface="ＭＳ Ｐゴシック" pitchFamily="50" charset="-128"/>
              </a:rPr>
              <a:t> model, macro economic model, Extended Energy Snapshot Model, </a:t>
            </a:r>
            <a:r>
              <a:rPr lang="en-US" altLang="ja-JP" dirty="0" err="1" smtClean="0">
                <a:ea typeface="ＭＳ Ｐゴシック" pitchFamily="50" charset="-128"/>
              </a:rPr>
              <a:t>ExSS</a:t>
            </a:r>
            <a:r>
              <a:rPr lang="en-US" altLang="ja-JP" dirty="0" smtClean="0">
                <a:ea typeface="ＭＳ Ｐゴシック" pitchFamily="50" charset="-128"/>
              </a:rPr>
              <a:t> which shows the target year’s reduction potential, and Back-cast model for the roadmap.  These models are used to show the GHG reduction feasibilities in a consistent way.</a:t>
            </a:r>
          </a:p>
          <a:p>
            <a:pPr>
              <a:spcBef>
                <a:spcPct val="0"/>
              </a:spcBef>
            </a:pPr>
            <a:endParaRPr lang="en-US" altLang="ja-JP" dirty="0" smtClean="0">
              <a:ea typeface="ＭＳ Ｐゴシック" pitchFamily="50" charset="-128"/>
            </a:endParaRPr>
          </a:p>
          <a:p>
            <a:pPr>
              <a:spcBef>
                <a:spcPct val="0"/>
              </a:spcBef>
            </a:pPr>
            <a:endParaRPr lang="en-US" altLang="ja-JP" dirty="0" smtClean="0">
              <a:ea typeface="ＭＳ Ｐゴシック" pitchFamily="50" charset="-128"/>
            </a:endParaRPr>
          </a:p>
          <a:p>
            <a:pPr>
              <a:spcBef>
                <a:spcPct val="0"/>
              </a:spcBef>
            </a:pPr>
            <a:endParaRPr lang="en-US" altLang="ja-JP" dirty="0" smtClean="0">
              <a:ea typeface="ＭＳ Ｐゴシック" pitchFamily="50"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defTabSz="956802">
              <a:defRPr/>
            </a:pPr>
            <a:r>
              <a:rPr lang="en-US" altLang="ja-JP" sz="1300" dirty="0" smtClean="0"/>
              <a:t>For capacity development, A</a:t>
            </a:r>
            <a:r>
              <a:rPr lang="en-US" altLang="ja-JP" sz="1300" dirty="0" smtClean="0">
                <a:cs typeface="Times New Roman" pitchFamily="18" charset="0"/>
              </a:rPr>
              <a:t>IM Project Team has been supporting various country researchers, national and regional policy makers to </a:t>
            </a:r>
            <a:r>
              <a:rPr lang="en-US" altLang="ja-JP" sz="1300" b="1" u="sng" dirty="0" smtClean="0">
                <a:cs typeface="Times New Roman" pitchFamily="18" charset="0"/>
              </a:rPr>
              <a:t>develop their country, regional and local LCG scenarios and roadmaps </a:t>
            </a:r>
            <a:r>
              <a:rPr lang="en-US" altLang="ja-JP" sz="1300" dirty="0" smtClean="0">
                <a:cs typeface="Times New Roman" pitchFamily="18" charset="0"/>
              </a:rPr>
              <a:t>through AIM training workshop and research collaborations since 1994.  </a:t>
            </a:r>
          </a:p>
          <a:p>
            <a:pPr defTabSz="956802">
              <a:defRPr/>
            </a:pPr>
            <a:endParaRPr lang="en-US" altLang="ja-JP" sz="1300" dirty="0" smtClean="0">
              <a:cs typeface="Times New Roman" pitchFamily="18" charset="0"/>
            </a:endParaRPr>
          </a:p>
          <a:p>
            <a:pPr defTabSz="956802">
              <a:defRPr/>
            </a:pPr>
            <a:r>
              <a:rPr lang="en-US" altLang="ja-JP" sz="1300" dirty="0" smtClean="0">
                <a:cs typeface="Times New Roman" pitchFamily="18" charset="0"/>
              </a:rPr>
              <a:t>NIES has contributed with scientific research for LCG to the international scientific communities and forums such as the IPCC.  Many researchers from AIM Project Team and its collaborating institutions play active role as contributors in these forums.</a:t>
            </a:r>
          </a:p>
          <a:p>
            <a:pPr defTabSz="956802">
              <a:defRPr/>
            </a:pPr>
            <a:endParaRPr lang="en-US" altLang="ja-JP" sz="1300" dirty="0" smtClean="0">
              <a:cs typeface="Times New Roman" pitchFamily="18" charset="0"/>
            </a:endParaRPr>
          </a:p>
          <a:p>
            <a:pPr defTabSz="956802">
              <a:defRPr/>
            </a:pPr>
            <a:r>
              <a:rPr lang="en-US" altLang="ja-JP" sz="1300" dirty="0" smtClean="0">
                <a:cs typeface="Times New Roman" pitchFamily="18" charset="0"/>
              </a:rPr>
              <a:t>NIES would work with the national and sub-national policy makers as well as local researchers in Asia, and propose concrete</a:t>
            </a:r>
            <a:r>
              <a:rPr lang="en-US" altLang="ja-JP" sz="1300" b="1" u="sng" dirty="0" smtClean="0">
                <a:cs typeface="Times New Roman" pitchFamily="18" charset="0"/>
              </a:rPr>
              <a:t> evidence-based LCG plans and policies that are readily deployable on the ground</a:t>
            </a:r>
            <a:r>
              <a:rPr lang="en-US" altLang="ja-JP" sz="1300" b="1" dirty="0" smtClean="0">
                <a:cs typeface="Times New Roman" pitchFamily="18" charset="0"/>
              </a:rPr>
              <a:t>. </a:t>
            </a:r>
          </a:p>
          <a:p>
            <a:pPr defTabSz="956802">
              <a:defRPr/>
            </a:pPr>
            <a:endParaRPr lang="en-US" altLang="ja-JP" sz="1300" b="1" dirty="0" smtClean="0">
              <a:cs typeface="Times New Roman" pitchFamily="18" charset="0"/>
            </a:endParaRPr>
          </a:p>
          <a:p>
            <a:pPr defTabSz="956802">
              <a:defRPr/>
            </a:pPr>
            <a:r>
              <a:rPr lang="en-US" altLang="ja-JP" sz="1300" dirty="0" smtClean="0">
                <a:cs typeface="Times New Roman" pitchFamily="18" charset="0"/>
              </a:rPr>
              <a:t>Examples of such case studies are</a:t>
            </a:r>
            <a:r>
              <a:rPr lang="en-US" altLang="ja-JP" sz="1300" dirty="0" smtClean="0">
                <a:solidFill>
                  <a:srgbClr val="FF0000"/>
                </a:solidFill>
                <a:cs typeface="Times New Roman" pitchFamily="18" charset="0"/>
              </a:rPr>
              <a:t> </a:t>
            </a:r>
            <a:r>
              <a:rPr lang="en-US" altLang="ja-JP" sz="1300" dirty="0" smtClean="0">
                <a:cs typeface="Times New Roman" pitchFamily="18" charset="0"/>
              </a:rPr>
              <a:t>LCG development strategies in </a:t>
            </a:r>
            <a:r>
              <a:rPr lang="en-US" altLang="ja-JP" sz="1300" dirty="0" err="1" smtClean="0">
                <a:cs typeface="Times New Roman" pitchFamily="18" charset="0"/>
              </a:rPr>
              <a:t>Iskandar</a:t>
            </a:r>
            <a:r>
              <a:rPr lang="en-US" altLang="ja-JP" sz="1300" dirty="0" smtClean="0">
                <a:cs typeface="Times New Roman" pitchFamily="18" charset="0"/>
              </a:rPr>
              <a:t>, Malaysia (supported by SATREPS funded by the MEXT and JICA) and Development of LCG Roadmap in Thailand. </a:t>
            </a:r>
          </a:p>
          <a:p>
            <a:pPr defTabSz="956802">
              <a:defRPr/>
            </a:pPr>
            <a:endParaRPr lang="en-US" altLang="ja-JP" sz="1300" dirty="0" smtClean="0">
              <a:cs typeface="Times New Roman" pitchFamily="18" charset="0"/>
            </a:endParaRPr>
          </a:p>
        </p:txBody>
      </p:sp>
      <p:sp>
        <p:nvSpPr>
          <p:cNvPr id="4" name="スライド番号プレースホルダ 3"/>
          <p:cNvSpPr>
            <a:spLocks noGrp="1"/>
          </p:cNvSpPr>
          <p:nvPr>
            <p:ph type="sldNum" sz="quarter" idx="10"/>
          </p:nvPr>
        </p:nvSpPr>
        <p:spPr/>
        <p:txBody>
          <a:bodyPr/>
          <a:lstStyle/>
          <a:p>
            <a:fld id="{9BFED04D-4ED9-47D8-BFC5-B5C069A0D475}" type="slidenum">
              <a:rPr kumimoji="1" lang="ja-JP" altLang="en-US" smtClean="0"/>
              <a:pPr/>
              <a:t>7</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0" lang="en-US" altLang="ja-JP" dirty="0" smtClean="0"/>
              <a:t>Stands for “</a:t>
            </a:r>
            <a:r>
              <a:rPr kumimoji="0" lang="en-US" altLang="ja-JP" b="1" dirty="0" smtClean="0">
                <a:solidFill>
                  <a:schemeClr val="tx2">
                    <a:lumMod val="60000"/>
                    <a:lumOff val="40000"/>
                  </a:schemeClr>
                </a:solidFill>
              </a:rPr>
              <a:t>International Research Network for Low-Carbon Societies</a:t>
            </a:r>
            <a:r>
              <a:rPr kumimoji="0" lang="en-US" altLang="ja-JP" dirty="0" smtClean="0"/>
              <a:t>”.</a:t>
            </a:r>
          </a:p>
          <a:p>
            <a:r>
              <a:rPr lang="en-US" altLang="ja-JP" dirty="0" smtClean="0"/>
              <a:t>Established in 2009 on the initiative of the G8 Environment Ministers’ Meeting.</a:t>
            </a:r>
          </a:p>
          <a:p>
            <a:r>
              <a:rPr kumimoji="0" lang="en-US" altLang="ja-JP" dirty="0" smtClean="0"/>
              <a:t>Researchers’ network which dedicates to governmental policy making processes to promote Low Carbon Societies.</a:t>
            </a:r>
          </a:p>
          <a:p>
            <a:r>
              <a:rPr lang="en-US" altLang="ja-JP" dirty="0" smtClean="0"/>
              <a:t>Composed of 7 countries and 16 research institutes.</a:t>
            </a:r>
          </a:p>
          <a:p>
            <a:endParaRPr lang="en-US" altLang="ja-JP" dirty="0" smtClean="0"/>
          </a:p>
          <a:p>
            <a:r>
              <a:rPr lang="en-US" altLang="ja-JP" dirty="0" smtClean="0"/>
              <a:t>Secretariat: Institute for Global Environmental Strategies (IGES)</a:t>
            </a:r>
          </a:p>
          <a:p>
            <a:r>
              <a:rPr lang="en-US" altLang="ja-JP" dirty="0" smtClean="0"/>
              <a:t>Annual Meeting: </a:t>
            </a:r>
          </a:p>
          <a:p>
            <a:pPr indent="9201"/>
            <a:r>
              <a:rPr lang="en-US" altLang="ja-JP" dirty="0" smtClean="0"/>
              <a:t>2009 in Bologna, October 2009 hosted by Italy</a:t>
            </a:r>
          </a:p>
          <a:p>
            <a:pPr indent="9201"/>
            <a:r>
              <a:rPr lang="en-US" altLang="ja-JP" dirty="0" smtClean="0"/>
              <a:t>2010 in Berlin, September 2010 hosted by Germany </a:t>
            </a:r>
          </a:p>
          <a:p>
            <a:pPr indent="9201"/>
            <a:r>
              <a:rPr lang="en-US" altLang="ja-JP" dirty="0" smtClean="0"/>
              <a:t>2011 in Paris, October 2011 hosted by France</a:t>
            </a:r>
          </a:p>
          <a:p>
            <a:pPr indent="9201"/>
            <a:r>
              <a:rPr lang="en-US" altLang="ja-JP" dirty="0" smtClean="0"/>
              <a:t>2012 in Oxford, September 2012 hosted by UK</a:t>
            </a:r>
          </a:p>
          <a:p>
            <a:endParaRPr kumimoji="1" lang="en-US" altLang="ja-JP" dirty="0" smtClean="0"/>
          </a:p>
          <a:p>
            <a:pPr marL="386448"/>
            <a:r>
              <a:rPr lang="en-US" altLang="ja-JP" dirty="0" smtClean="0"/>
              <a:t>knowledge exchange and research cooperation amongst researchers/research institutes, </a:t>
            </a:r>
          </a:p>
          <a:p>
            <a:pPr marL="386448"/>
            <a:r>
              <a:rPr lang="en-US" altLang="ja-JP" dirty="0" smtClean="0"/>
              <a:t>sharing updated scientific knowledge and information on the various policy tools required to </a:t>
            </a:r>
            <a:r>
              <a:rPr lang="en-US" altLang="ja-JP" dirty="0" err="1" smtClean="0"/>
              <a:t>realise</a:t>
            </a:r>
            <a:r>
              <a:rPr lang="en-US" altLang="ja-JP" dirty="0" smtClean="0"/>
              <a:t> low-carbon societies,</a:t>
            </a:r>
          </a:p>
          <a:p>
            <a:pPr marL="386448"/>
            <a:r>
              <a:rPr lang="en-US" altLang="ja-JP" dirty="0" smtClean="0"/>
              <a:t>international dialogues among researchers, policy-makers and other stakeholders from different countries, in order to promote science and policy linkage, and, </a:t>
            </a:r>
          </a:p>
          <a:p>
            <a:pPr marL="386448"/>
            <a:r>
              <a:rPr lang="en-US" altLang="ja-JP" dirty="0" smtClean="0"/>
              <a:t>scientific inputs and recommendations in international climate change policy-making </a:t>
            </a:r>
            <a:r>
              <a:rPr lang="en-US" altLang="ja-JP" dirty="0" err="1" smtClean="0"/>
              <a:t>fora</a:t>
            </a:r>
            <a:r>
              <a:rPr lang="en-US" altLang="ja-JP" dirty="0" smtClean="0"/>
              <a:t> including G8, G20 and the UNFCCC COP’s. </a:t>
            </a:r>
          </a:p>
          <a:p>
            <a:endParaRPr kumimoji="1" lang="ja-JP" altLang="en-US" dirty="0"/>
          </a:p>
        </p:txBody>
      </p:sp>
      <p:sp>
        <p:nvSpPr>
          <p:cNvPr id="4" name="スライド番号プレースホルダ 3"/>
          <p:cNvSpPr>
            <a:spLocks noGrp="1"/>
          </p:cNvSpPr>
          <p:nvPr>
            <p:ph type="sldNum" sz="quarter" idx="10"/>
          </p:nvPr>
        </p:nvSpPr>
        <p:spPr/>
        <p:txBody>
          <a:bodyPr/>
          <a:lstStyle/>
          <a:p>
            <a:fld id="{9BFED04D-4ED9-47D8-BFC5-B5C069A0D475}" type="slidenum">
              <a:rPr kumimoji="1" lang="ja-JP" altLang="en-US" smtClean="0"/>
              <a:pPr/>
              <a:t>8</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BFED04D-4ED9-47D8-BFC5-B5C069A0D475}" type="slidenum">
              <a:rPr kumimoji="1" lang="ja-JP" altLang="en-US" smtClean="0"/>
              <a:pPr/>
              <a:t>9</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2012/5/18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2012/5/18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2012/5/18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BEB2759D-1857-4CA3-AD97-0B91F2FCBB0E}" type="datetimeFigureOut">
              <a:rPr lang="ja-JP" altLang="en-US" smtClean="0">
                <a:solidFill>
                  <a:prstClr val="black">
                    <a:tint val="75000"/>
                  </a:prstClr>
                </a:solidFill>
              </a:rPr>
              <a:pPr/>
              <a:t>2012/5/18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8B7F8D4-D5ED-4C3A-AFD4-6C4F0083B200}"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977975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EB2759D-1857-4CA3-AD97-0B91F2FCBB0E}" type="datetimeFigureOut">
              <a:rPr lang="ja-JP" altLang="en-US" smtClean="0">
                <a:solidFill>
                  <a:prstClr val="black">
                    <a:tint val="75000"/>
                  </a:prstClr>
                </a:solidFill>
              </a:rPr>
              <a:pPr/>
              <a:t>2012/5/18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8B7F8D4-D5ED-4C3A-AFD4-6C4F0083B200}"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8310008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BEB2759D-1857-4CA3-AD97-0B91F2FCBB0E}" type="datetimeFigureOut">
              <a:rPr lang="ja-JP" altLang="en-US" smtClean="0">
                <a:solidFill>
                  <a:prstClr val="black">
                    <a:tint val="75000"/>
                  </a:prstClr>
                </a:solidFill>
              </a:rPr>
              <a:pPr/>
              <a:t>2012/5/18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8B7F8D4-D5ED-4C3A-AFD4-6C4F0083B200}"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7969939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BEB2759D-1857-4CA3-AD97-0B91F2FCBB0E}" type="datetimeFigureOut">
              <a:rPr lang="ja-JP" altLang="en-US" smtClean="0">
                <a:solidFill>
                  <a:prstClr val="black">
                    <a:tint val="75000"/>
                  </a:prstClr>
                </a:solidFill>
              </a:rPr>
              <a:pPr/>
              <a:t>2012/5/18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8B7F8D4-D5ED-4C3A-AFD4-6C4F0083B200}"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853960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BEB2759D-1857-4CA3-AD97-0B91F2FCBB0E}" type="datetimeFigureOut">
              <a:rPr lang="ja-JP" altLang="en-US" smtClean="0">
                <a:solidFill>
                  <a:prstClr val="black">
                    <a:tint val="75000"/>
                  </a:prstClr>
                </a:solidFill>
              </a:rPr>
              <a:pPr/>
              <a:t>2012/5/18</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A8B7F8D4-D5ED-4C3A-AFD4-6C4F0083B200}"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0358051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BEB2759D-1857-4CA3-AD97-0B91F2FCBB0E}" type="datetimeFigureOut">
              <a:rPr lang="ja-JP" altLang="en-US" smtClean="0">
                <a:solidFill>
                  <a:prstClr val="black">
                    <a:tint val="75000"/>
                  </a:prstClr>
                </a:solidFill>
              </a:rPr>
              <a:pPr/>
              <a:t>2012/5/18</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A8B7F8D4-D5ED-4C3A-AFD4-6C4F0083B200}"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4205954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EB2759D-1857-4CA3-AD97-0B91F2FCBB0E}" type="datetimeFigureOut">
              <a:rPr lang="ja-JP" altLang="en-US" smtClean="0">
                <a:solidFill>
                  <a:prstClr val="black">
                    <a:tint val="75000"/>
                  </a:prstClr>
                </a:solidFill>
              </a:rPr>
              <a:pPr/>
              <a:t>2012/5/18</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A8B7F8D4-D5ED-4C3A-AFD4-6C4F0083B200}"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7492490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EB2759D-1857-4CA3-AD97-0B91F2FCBB0E}" type="datetimeFigureOut">
              <a:rPr lang="ja-JP" altLang="en-US" smtClean="0">
                <a:solidFill>
                  <a:prstClr val="black">
                    <a:tint val="75000"/>
                  </a:prstClr>
                </a:solidFill>
              </a:rPr>
              <a:pPr/>
              <a:t>2012/5/18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8B7F8D4-D5ED-4C3A-AFD4-6C4F0083B200}"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570798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2012/5/18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EB2759D-1857-4CA3-AD97-0B91F2FCBB0E}" type="datetimeFigureOut">
              <a:rPr lang="ja-JP" altLang="en-US" smtClean="0">
                <a:solidFill>
                  <a:prstClr val="black">
                    <a:tint val="75000"/>
                  </a:prstClr>
                </a:solidFill>
              </a:rPr>
              <a:pPr/>
              <a:t>2012/5/18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8B7F8D4-D5ED-4C3A-AFD4-6C4F0083B200}"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683272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EB2759D-1857-4CA3-AD97-0B91F2FCBB0E}" type="datetimeFigureOut">
              <a:rPr lang="ja-JP" altLang="en-US" smtClean="0">
                <a:solidFill>
                  <a:prstClr val="black">
                    <a:tint val="75000"/>
                  </a:prstClr>
                </a:solidFill>
              </a:rPr>
              <a:pPr/>
              <a:t>2012/5/18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8B7F8D4-D5ED-4C3A-AFD4-6C4F0083B200}"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1842998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EB2759D-1857-4CA3-AD97-0B91F2FCBB0E}" type="datetimeFigureOut">
              <a:rPr lang="ja-JP" altLang="en-US" smtClean="0">
                <a:solidFill>
                  <a:prstClr val="black">
                    <a:tint val="75000"/>
                  </a:prstClr>
                </a:solidFill>
              </a:rPr>
              <a:pPr/>
              <a:t>2012/5/18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8B7F8D4-D5ED-4C3A-AFD4-6C4F0083B200}"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5153126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BEB2759D-1857-4CA3-AD97-0B91F2FCBB0E}" type="datetimeFigureOut">
              <a:rPr lang="ja-JP" altLang="en-US" smtClean="0">
                <a:solidFill>
                  <a:prstClr val="black">
                    <a:tint val="75000"/>
                  </a:prstClr>
                </a:solidFill>
              </a:rPr>
              <a:pPr/>
              <a:t>2012/5/18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8B7F8D4-D5ED-4C3A-AFD4-6C4F0083B200}"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9779758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EB2759D-1857-4CA3-AD97-0B91F2FCBB0E}" type="datetimeFigureOut">
              <a:rPr lang="ja-JP" altLang="en-US" smtClean="0">
                <a:solidFill>
                  <a:prstClr val="black">
                    <a:tint val="75000"/>
                  </a:prstClr>
                </a:solidFill>
              </a:rPr>
              <a:pPr/>
              <a:t>2012/5/18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8B7F8D4-D5ED-4C3A-AFD4-6C4F0083B200}"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8310008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BEB2759D-1857-4CA3-AD97-0B91F2FCBB0E}" type="datetimeFigureOut">
              <a:rPr lang="ja-JP" altLang="en-US" smtClean="0">
                <a:solidFill>
                  <a:prstClr val="black">
                    <a:tint val="75000"/>
                  </a:prstClr>
                </a:solidFill>
              </a:rPr>
              <a:pPr/>
              <a:t>2012/5/18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8B7F8D4-D5ED-4C3A-AFD4-6C4F0083B200}"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7969939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BEB2759D-1857-4CA3-AD97-0B91F2FCBB0E}" type="datetimeFigureOut">
              <a:rPr lang="ja-JP" altLang="en-US" smtClean="0">
                <a:solidFill>
                  <a:prstClr val="black">
                    <a:tint val="75000"/>
                  </a:prstClr>
                </a:solidFill>
              </a:rPr>
              <a:pPr/>
              <a:t>2012/5/18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8B7F8D4-D5ED-4C3A-AFD4-6C4F0083B200}"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8539604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BEB2759D-1857-4CA3-AD97-0B91F2FCBB0E}" type="datetimeFigureOut">
              <a:rPr lang="ja-JP" altLang="en-US" smtClean="0">
                <a:solidFill>
                  <a:prstClr val="black">
                    <a:tint val="75000"/>
                  </a:prstClr>
                </a:solidFill>
              </a:rPr>
              <a:pPr/>
              <a:t>2012/5/18</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A8B7F8D4-D5ED-4C3A-AFD4-6C4F0083B200}"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0358051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BEB2759D-1857-4CA3-AD97-0B91F2FCBB0E}" type="datetimeFigureOut">
              <a:rPr lang="ja-JP" altLang="en-US" smtClean="0">
                <a:solidFill>
                  <a:prstClr val="black">
                    <a:tint val="75000"/>
                  </a:prstClr>
                </a:solidFill>
              </a:rPr>
              <a:pPr/>
              <a:t>2012/5/18</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A8B7F8D4-D5ED-4C3A-AFD4-6C4F0083B200}"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4205954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EB2759D-1857-4CA3-AD97-0B91F2FCBB0E}" type="datetimeFigureOut">
              <a:rPr lang="ja-JP" altLang="en-US" smtClean="0">
                <a:solidFill>
                  <a:prstClr val="black">
                    <a:tint val="75000"/>
                  </a:prstClr>
                </a:solidFill>
              </a:rPr>
              <a:pPr/>
              <a:t>2012/5/18</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A8B7F8D4-D5ED-4C3A-AFD4-6C4F0083B200}"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749249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2012/5/18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EB2759D-1857-4CA3-AD97-0B91F2FCBB0E}" type="datetimeFigureOut">
              <a:rPr lang="ja-JP" altLang="en-US" smtClean="0">
                <a:solidFill>
                  <a:prstClr val="black">
                    <a:tint val="75000"/>
                  </a:prstClr>
                </a:solidFill>
              </a:rPr>
              <a:pPr/>
              <a:t>2012/5/18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8B7F8D4-D5ED-4C3A-AFD4-6C4F0083B200}"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5707988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EB2759D-1857-4CA3-AD97-0B91F2FCBB0E}" type="datetimeFigureOut">
              <a:rPr lang="ja-JP" altLang="en-US" smtClean="0">
                <a:solidFill>
                  <a:prstClr val="black">
                    <a:tint val="75000"/>
                  </a:prstClr>
                </a:solidFill>
              </a:rPr>
              <a:pPr/>
              <a:t>2012/5/18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8B7F8D4-D5ED-4C3A-AFD4-6C4F0083B200}"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683272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EB2759D-1857-4CA3-AD97-0B91F2FCBB0E}" type="datetimeFigureOut">
              <a:rPr lang="ja-JP" altLang="en-US" smtClean="0">
                <a:solidFill>
                  <a:prstClr val="black">
                    <a:tint val="75000"/>
                  </a:prstClr>
                </a:solidFill>
              </a:rPr>
              <a:pPr/>
              <a:t>2012/5/18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8B7F8D4-D5ED-4C3A-AFD4-6C4F0083B200}"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1842998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EB2759D-1857-4CA3-AD97-0B91F2FCBB0E}" type="datetimeFigureOut">
              <a:rPr lang="ja-JP" altLang="en-US" smtClean="0">
                <a:solidFill>
                  <a:prstClr val="black">
                    <a:tint val="75000"/>
                  </a:prstClr>
                </a:solidFill>
              </a:rPr>
              <a:pPr/>
              <a:t>2012/5/18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8B7F8D4-D5ED-4C3A-AFD4-6C4F0083B200}"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5153126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CB6318D8-1C95-4A08-9A8B-BE8051933586}" type="datetime1">
              <a:rPr lang="ja-JP" altLang="en-US">
                <a:solidFill>
                  <a:srgbClr val="000000"/>
                </a:solidFill>
              </a:rPr>
              <a:pPr>
                <a:defRPr/>
              </a:pPr>
              <a:t>2012/5/18</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842FAF-E092-4597-97A1-E49F457B4631}" type="slidenum">
              <a:rPr lang="ja-JP" altLang="en-US">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622D182D-B906-4DFD-818B-3B5E5BFA429E}" type="datetime1">
              <a:rPr lang="ja-JP" altLang="en-US">
                <a:solidFill>
                  <a:srgbClr val="000000"/>
                </a:solidFill>
              </a:rPr>
              <a:pPr>
                <a:defRPr/>
              </a:pPr>
              <a:t>2012/5/18</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F4D5F4-C80A-4E64-AF1D-D16FD362E463}" type="slidenum">
              <a:rPr lang="ja-JP" altLang="en-US">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fld id="{9680867A-48B1-4AE4-80B0-1ACAD07F72BB}" type="datetime1">
              <a:rPr lang="ja-JP" altLang="en-US">
                <a:solidFill>
                  <a:srgbClr val="000000"/>
                </a:solidFill>
              </a:rPr>
              <a:pPr>
                <a:defRPr/>
              </a:pPr>
              <a:t>2012/5/18</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7D830D5-BF38-422C-BBBA-75D60CB46EF0}" type="slidenum">
              <a:rPr lang="ja-JP" altLang="en-US">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69900" y="1130300"/>
            <a:ext cx="4032250" cy="4995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54550" y="1130300"/>
            <a:ext cx="4032250" cy="4995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fld id="{AD7163F2-A18C-44E2-BBFE-D7ECF9505AB4}" type="datetime1">
              <a:rPr lang="ja-JP" altLang="en-US">
                <a:solidFill>
                  <a:srgbClr val="000000"/>
                </a:solidFill>
              </a:rPr>
              <a:pPr>
                <a:defRPr/>
              </a:pPr>
              <a:t>2012/5/18</a:t>
            </a:fld>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9777F4-99FB-4E2F-804E-7BDCD46189CF}" type="slidenum">
              <a:rPr lang="ja-JP" altLang="en-US">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fld id="{CED83E5F-7F7D-453F-AC13-9813DFB296ED}" type="datetime1">
              <a:rPr lang="ja-JP" altLang="en-US">
                <a:solidFill>
                  <a:srgbClr val="000000"/>
                </a:solidFill>
              </a:rPr>
              <a:pPr>
                <a:defRPr/>
              </a:pPr>
              <a:t>2012/5/18</a:t>
            </a:fld>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A4AA7CC-D88B-4E41-A29D-2320BB880401}" type="slidenum">
              <a:rPr lang="ja-JP" altLang="en-US">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fld id="{A4DCA9B7-03D7-44CF-A5A9-45A992DAEF68}" type="datetime1">
              <a:rPr lang="ja-JP" altLang="en-US">
                <a:solidFill>
                  <a:srgbClr val="000000"/>
                </a:solidFill>
              </a:rPr>
              <a:pPr>
                <a:defRPr/>
              </a:pPr>
              <a:t>2012/5/18</a:t>
            </a:fld>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D18FD78-1BB7-4A6C-8189-83B0CBB2885A}" type="slidenum">
              <a:rPr lang="ja-JP" altLang="en-US">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2012/5/18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AEADC00-39E8-48B6-842D-9ED32E04F0D9}" type="datetime1">
              <a:rPr lang="ja-JP" altLang="en-US">
                <a:solidFill>
                  <a:srgbClr val="000000"/>
                </a:solidFill>
              </a:rPr>
              <a:pPr>
                <a:defRPr/>
              </a:pPr>
              <a:t>2012/5/18</a:t>
            </a:fld>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3C71D34-0AFB-4CD9-B54A-CDF87BEA4B3E}" type="slidenum">
              <a:rPr lang="ja-JP" altLang="en-US">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CEB9FAD0-35D4-40C5-B689-24BD881C7480}" type="datetime1">
              <a:rPr lang="ja-JP" altLang="en-US">
                <a:solidFill>
                  <a:srgbClr val="000000"/>
                </a:solidFill>
              </a:rPr>
              <a:pPr>
                <a:defRPr/>
              </a:pPr>
              <a:t>2012/5/18</a:t>
            </a:fld>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ED0D42E-69ED-425C-AF0B-CE5EBCDDB17D}" type="slidenum">
              <a:rPr lang="ja-JP" altLang="en-US">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8F075C8C-A7E2-4AC0-9430-7D7C422C813D}" type="datetime1">
              <a:rPr lang="ja-JP" altLang="en-US">
                <a:solidFill>
                  <a:srgbClr val="000000"/>
                </a:solidFill>
              </a:rPr>
              <a:pPr>
                <a:defRPr/>
              </a:pPr>
              <a:t>2012/5/18</a:t>
            </a:fld>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5C9F638-2830-4AEC-9727-511DB08F60F2}" type="slidenum">
              <a:rPr lang="ja-JP" altLang="en-US">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F191821B-12B2-4EA8-BF91-34816E56C2C8}" type="datetime1">
              <a:rPr lang="ja-JP" altLang="en-US">
                <a:solidFill>
                  <a:srgbClr val="000000"/>
                </a:solidFill>
              </a:rPr>
              <a:pPr>
                <a:defRPr/>
              </a:pPr>
              <a:t>2012/5/18</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C4A2F41-8F1E-49E1-92B3-786D36F62E80}" type="slidenum">
              <a:rPr lang="ja-JP" altLang="en-US">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32575" y="274638"/>
            <a:ext cx="2054225"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69900" y="274638"/>
            <a:ext cx="6010275"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4177BBC3-9CF5-4EA3-913E-714DB701E10A}" type="datetime1">
              <a:rPr lang="ja-JP" altLang="en-US">
                <a:solidFill>
                  <a:srgbClr val="000000"/>
                </a:solidFill>
              </a:rPr>
              <a:pPr>
                <a:defRPr/>
              </a:pPr>
              <a:t>2012/5/18</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97FED4-08BB-40FD-ABC2-69AB08AEDBAF}" type="slidenum">
              <a:rPr lang="ja-JP" altLang="en-US">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CE8741D9-B9D4-409E-B793-BEFF1795290B}" type="slidenum">
              <a:rPr lang="en-US" altLang="ja-JP">
                <a:solidFill>
                  <a:srgbClr val="000000"/>
                </a:solidFill>
              </a:rPr>
              <a:pPr/>
              <a:t>&lt;#&gt;</a:t>
            </a:fld>
            <a:endParaRPr lang="en-US" altLang="ja-JP">
              <a:solidFill>
                <a:srgbClr val="000000"/>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9E5A69CD-032A-4377-9D01-72150ABFD1D5}" type="slidenum">
              <a:rPr lang="en-US" altLang="ja-JP">
                <a:solidFill>
                  <a:srgbClr val="000000"/>
                </a:solidFill>
              </a:rPr>
              <a:pPr/>
              <a:t>&lt;#&gt;</a:t>
            </a:fld>
            <a:endParaRPr lang="en-US" altLang="ja-JP">
              <a:solidFill>
                <a:srgbClr val="000000"/>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2E86A09E-0102-4699-B3E4-18FC62BCFEB3}" type="slidenum">
              <a:rPr lang="en-US" altLang="ja-JP">
                <a:solidFill>
                  <a:srgbClr val="000000"/>
                </a:solidFill>
              </a:rPr>
              <a:pPr/>
              <a:t>&lt;#&gt;</a:t>
            </a:fld>
            <a:endParaRPr lang="en-US" altLang="ja-JP">
              <a:solidFill>
                <a:srgbClr val="000000"/>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323850" y="1052513"/>
            <a:ext cx="4038600" cy="5534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514850" y="1052513"/>
            <a:ext cx="4038600" cy="5534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endParaRPr lang="en-US" altLang="ja-JP">
              <a:solidFill>
                <a:srgbClr val="000000"/>
              </a:solidFill>
            </a:endParaRPr>
          </a:p>
        </p:txBody>
      </p:sp>
      <p:sp>
        <p:nvSpPr>
          <p:cNvPr id="6" name="フッター プレースホルダ 5"/>
          <p:cNvSpPr>
            <a:spLocks noGrp="1"/>
          </p:cNvSpPr>
          <p:nvPr>
            <p:ph type="ftr" sz="quarter" idx="11"/>
          </p:nvPr>
        </p:nvSpPr>
        <p:spPr/>
        <p:txBody>
          <a:bodyPr/>
          <a:lstStyle>
            <a:lvl1pPr>
              <a:defRPr/>
            </a:lvl1pPr>
          </a:lstStyle>
          <a:p>
            <a:endParaRPr lang="en-US" altLang="ja-JP">
              <a:solidFill>
                <a:srgbClr val="000000"/>
              </a:solidFill>
            </a:endParaRPr>
          </a:p>
        </p:txBody>
      </p:sp>
      <p:sp>
        <p:nvSpPr>
          <p:cNvPr id="7" name="スライド番号プレースホルダ 6"/>
          <p:cNvSpPr>
            <a:spLocks noGrp="1"/>
          </p:cNvSpPr>
          <p:nvPr>
            <p:ph type="sldNum" sz="quarter" idx="12"/>
          </p:nvPr>
        </p:nvSpPr>
        <p:spPr/>
        <p:txBody>
          <a:bodyPr/>
          <a:lstStyle>
            <a:lvl1pPr>
              <a:defRPr/>
            </a:lvl1pPr>
          </a:lstStyle>
          <a:p>
            <a:fld id="{53208DAF-AC9E-41C5-8278-6388CCBB433F}" type="slidenum">
              <a:rPr lang="en-US" altLang="ja-JP">
                <a:solidFill>
                  <a:srgbClr val="000000"/>
                </a:solidFill>
              </a:rPr>
              <a:pPr/>
              <a:t>&lt;#&gt;</a:t>
            </a:fld>
            <a:endParaRPr lang="en-US" altLang="ja-JP">
              <a:solidFill>
                <a:srgbClr val="000000"/>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vl1pPr>
          </a:lstStyle>
          <a:p>
            <a:endParaRPr lang="en-US" altLang="ja-JP">
              <a:solidFill>
                <a:srgbClr val="000000"/>
              </a:solidFill>
            </a:endParaRPr>
          </a:p>
        </p:txBody>
      </p:sp>
      <p:sp>
        <p:nvSpPr>
          <p:cNvPr id="8" name="フッター プレースホルダ 7"/>
          <p:cNvSpPr>
            <a:spLocks noGrp="1"/>
          </p:cNvSpPr>
          <p:nvPr>
            <p:ph type="ftr" sz="quarter" idx="11"/>
          </p:nvPr>
        </p:nvSpPr>
        <p:spPr/>
        <p:txBody>
          <a:bodyPr/>
          <a:lstStyle>
            <a:lvl1pPr>
              <a:defRPr/>
            </a:lvl1pPr>
          </a:lstStyle>
          <a:p>
            <a:endParaRPr lang="en-US" altLang="ja-JP">
              <a:solidFill>
                <a:srgbClr val="000000"/>
              </a:solidFill>
            </a:endParaRPr>
          </a:p>
        </p:txBody>
      </p:sp>
      <p:sp>
        <p:nvSpPr>
          <p:cNvPr id="9" name="スライド番号プレースホルダ 8"/>
          <p:cNvSpPr>
            <a:spLocks noGrp="1"/>
          </p:cNvSpPr>
          <p:nvPr>
            <p:ph type="sldNum" sz="quarter" idx="12"/>
          </p:nvPr>
        </p:nvSpPr>
        <p:spPr/>
        <p:txBody>
          <a:bodyPr/>
          <a:lstStyle>
            <a:lvl1pPr>
              <a:defRPr/>
            </a:lvl1pPr>
          </a:lstStyle>
          <a:p>
            <a:fld id="{EB9F5EE3-D891-4B85-8295-458EB7BBA239}" type="slidenum">
              <a:rPr lang="en-US" altLang="ja-JP">
                <a:solidFill>
                  <a:srgbClr val="000000"/>
                </a:solidFill>
              </a:rPr>
              <a:pPr/>
              <a:t>&lt;#&gt;</a:t>
            </a:fld>
            <a:endParaRPr lang="en-US" altLang="ja-JP">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pPr/>
              <a:t>2012/5/18</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endParaRPr lang="en-US" altLang="ja-JP">
              <a:solidFill>
                <a:srgbClr val="000000"/>
              </a:solidFill>
            </a:endParaRPr>
          </a:p>
        </p:txBody>
      </p:sp>
      <p:sp>
        <p:nvSpPr>
          <p:cNvPr id="4" name="フッター プレースホルダ 3"/>
          <p:cNvSpPr>
            <a:spLocks noGrp="1"/>
          </p:cNvSpPr>
          <p:nvPr>
            <p:ph type="ftr" sz="quarter" idx="11"/>
          </p:nvPr>
        </p:nvSpPr>
        <p:spPr/>
        <p:txBody>
          <a:bodyPr/>
          <a:lstStyle>
            <a:lvl1pPr>
              <a:defRPr/>
            </a:lvl1pPr>
          </a:lstStyle>
          <a:p>
            <a:endParaRPr lang="en-US" altLang="ja-JP">
              <a:solidFill>
                <a:srgbClr val="000000"/>
              </a:solidFill>
            </a:endParaRPr>
          </a:p>
        </p:txBody>
      </p:sp>
      <p:sp>
        <p:nvSpPr>
          <p:cNvPr id="5" name="スライド番号プレースホルダ 4"/>
          <p:cNvSpPr>
            <a:spLocks noGrp="1"/>
          </p:cNvSpPr>
          <p:nvPr>
            <p:ph type="sldNum" sz="quarter" idx="12"/>
          </p:nvPr>
        </p:nvSpPr>
        <p:spPr/>
        <p:txBody>
          <a:bodyPr/>
          <a:lstStyle>
            <a:lvl1pPr>
              <a:defRPr/>
            </a:lvl1pPr>
          </a:lstStyle>
          <a:p>
            <a:fld id="{59CAF7B1-1DD8-49AC-B49B-C89108AF87CE}" type="slidenum">
              <a:rPr lang="en-US" altLang="ja-JP">
                <a:solidFill>
                  <a:srgbClr val="000000"/>
                </a:solidFill>
              </a:rPr>
              <a:pPr/>
              <a:t>&lt;#&gt;</a:t>
            </a:fld>
            <a:endParaRPr lang="en-US" altLang="ja-JP">
              <a:solidFill>
                <a:srgbClr val="000000"/>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endParaRPr lang="en-US" altLang="ja-JP">
              <a:solidFill>
                <a:srgbClr val="000000"/>
              </a:solidFill>
            </a:endParaRPr>
          </a:p>
        </p:txBody>
      </p:sp>
      <p:sp>
        <p:nvSpPr>
          <p:cNvPr id="3" name="フッター プレースホルダ 2"/>
          <p:cNvSpPr>
            <a:spLocks noGrp="1"/>
          </p:cNvSpPr>
          <p:nvPr>
            <p:ph type="ftr" sz="quarter" idx="11"/>
          </p:nvPr>
        </p:nvSpPr>
        <p:spPr/>
        <p:txBody>
          <a:bodyPr/>
          <a:lstStyle>
            <a:lvl1pPr>
              <a:defRPr/>
            </a:lvl1pPr>
          </a:lstStyle>
          <a:p>
            <a:endParaRPr lang="en-US" altLang="ja-JP">
              <a:solidFill>
                <a:srgbClr val="000000"/>
              </a:solidFill>
            </a:endParaRPr>
          </a:p>
        </p:txBody>
      </p:sp>
      <p:sp>
        <p:nvSpPr>
          <p:cNvPr id="4" name="スライド番号プレースホルダ 3"/>
          <p:cNvSpPr>
            <a:spLocks noGrp="1"/>
          </p:cNvSpPr>
          <p:nvPr>
            <p:ph type="sldNum" sz="quarter" idx="12"/>
          </p:nvPr>
        </p:nvSpPr>
        <p:spPr/>
        <p:txBody>
          <a:bodyPr/>
          <a:lstStyle>
            <a:lvl1pPr>
              <a:defRPr/>
            </a:lvl1pPr>
          </a:lstStyle>
          <a:p>
            <a:fld id="{1827C3BA-CD9F-4022-A731-B780D76BDA50}" type="slidenum">
              <a:rPr lang="en-US" altLang="ja-JP">
                <a:solidFill>
                  <a:srgbClr val="000000"/>
                </a:solidFill>
              </a:rPr>
              <a:pPr/>
              <a:t>&lt;#&gt;</a:t>
            </a:fld>
            <a:endParaRPr lang="en-US" altLang="ja-JP">
              <a:solidFill>
                <a:srgbClr val="000000"/>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a:solidFill>
                <a:srgbClr val="000000"/>
              </a:solidFill>
            </a:endParaRPr>
          </a:p>
        </p:txBody>
      </p:sp>
      <p:sp>
        <p:nvSpPr>
          <p:cNvPr id="6" name="フッター プレースホルダ 5"/>
          <p:cNvSpPr>
            <a:spLocks noGrp="1"/>
          </p:cNvSpPr>
          <p:nvPr>
            <p:ph type="ftr" sz="quarter" idx="11"/>
          </p:nvPr>
        </p:nvSpPr>
        <p:spPr/>
        <p:txBody>
          <a:bodyPr/>
          <a:lstStyle>
            <a:lvl1pPr>
              <a:defRPr/>
            </a:lvl1pPr>
          </a:lstStyle>
          <a:p>
            <a:endParaRPr lang="en-US" altLang="ja-JP">
              <a:solidFill>
                <a:srgbClr val="000000"/>
              </a:solidFill>
            </a:endParaRPr>
          </a:p>
        </p:txBody>
      </p:sp>
      <p:sp>
        <p:nvSpPr>
          <p:cNvPr id="7" name="スライド番号プレースホルダ 6"/>
          <p:cNvSpPr>
            <a:spLocks noGrp="1"/>
          </p:cNvSpPr>
          <p:nvPr>
            <p:ph type="sldNum" sz="quarter" idx="12"/>
          </p:nvPr>
        </p:nvSpPr>
        <p:spPr/>
        <p:txBody>
          <a:bodyPr/>
          <a:lstStyle>
            <a:lvl1pPr>
              <a:defRPr/>
            </a:lvl1pPr>
          </a:lstStyle>
          <a:p>
            <a:fld id="{25A1A6E2-5F4D-4E8D-9A22-10FE99879BEB}" type="slidenum">
              <a:rPr lang="en-US" altLang="ja-JP">
                <a:solidFill>
                  <a:srgbClr val="000000"/>
                </a:solidFill>
              </a:rPr>
              <a:pPr/>
              <a:t>&lt;#&gt;</a:t>
            </a:fld>
            <a:endParaRPr lang="en-US" altLang="ja-JP">
              <a:solidFill>
                <a:srgbClr val="000000"/>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a:solidFill>
                <a:srgbClr val="000000"/>
              </a:solidFill>
            </a:endParaRPr>
          </a:p>
        </p:txBody>
      </p:sp>
      <p:sp>
        <p:nvSpPr>
          <p:cNvPr id="6" name="フッター プレースホルダ 5"/>
          <p:cNvSpPr>
            <a:spLocks noGrp="1"/>
          </p:cNvSpPr>
          <p:nvPr>
            <p:ph type="ftr" sz="quarter" idx="11"/>
          </p:nvPr>
        </p:nvSpPr>
        <p:spPr/>
        <p:txBody>
          <a:bodyPr/>
          <a:lstStyle>
            <a:lvl1pPr>
              <a:defRPr/>
            </a:lvl1pPr>
          </a:lstStyle>
          <a:p>
            <a:endParaRPr lang="en-US" altLang="ja-JP">
              <a:solidFill>
                <a:srgbClr val="000000"/>
              </a:solidFill>
            </a:endParaRPr>
          </a:p>
        </p:txBody>
      </p:sp>
      <p:sp>
        <p:nvSpPr>
          <p:cNvPr id="7" name="スライド番号プレースホルダ 6"/>
          <p:cNvSpPr>
            <a:spLocks noGrp="1"/>
          </p:cNvSpPr>
          <p:nvPr>
            <p:ph type="sldNum" sz="quarter" idx="12"/>
          </p:nvPr>
        </p:nvSpPr>
        <p:spPr/>
        <p:txBody>
          <a:bodyPr/>
          <a:lstStyle>
            <a:lvl1pPr>
              <a:defRPr/>
            </a:lvl1pPr>
          </a:lstStyle>
          <a:p>
            <a:fld id="{0D5FCF67-BD8F-44E9-8C3A-65F4A8C7C586}" type="slidenum">
              <a:rPr lang="en-US" altLang="ja-JP">
                <a:solidFill>
                  <a:srgbClr val="000000"/>
                </a:solidFill>
              </a:rPr>
              <a:pPr/>
              <a:t>&lt;#&gt;</a:t>
            </a:fld>
            <a:endParaRPr lang="en-US" altLang="ja-JP">
              <a:solidFill>
                <a:srgbClr val="000000"/>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948210B8-3AED-45F4-A9C1-D70D912C1592}" type="slidenum">
              <a:rPr lang="en-US" altLang="ja-JP">
                <a:solidFill>
                  <a:srgbClr val="000000"/>
                </a:solidFill>
              </a:rPr>
              <a:pPr/>
              <a:t>&lt;#&gt;</a:t>
            </a:fld>
            <a:endParaRPr lang="en-US" altLang="ja-JP">
              <a:solidFill>
                <a:srgbClr val="000000"/>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478588" y="404813"/>
            <a:ext cx="2074862" cy="61817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250825" y="404813"/>
            <a:ext cx="6075363" cy="61817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3B0055BB-3194-4984-B594-7DC5DA37FC96}" type="slidenum">
              <a:rPr lang="en-US" altLang="ja-JP">
                <a:solidFill>
                  <a:srgbClr val="000000"/>
                </a:solidFill>
              </a:rPr>
              <a:pPr/>
              <a:t>&lt;#&gt;</a:t>
            </a:fld>
            <a:endParaRPr lang="en-US" altLang="ja-JP">
              <a:solidFill>
                <a:srgbClr val="000000"/>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0451D467-668C-4D38-BA4D-1A4B899710E4}" type="slidenum">
              <a:rPr lang="en-US" altLang="ja-JP">
                <a:solidFill>
                  <a:srgbClr val="000000"/>
                </a:solidFill>
              </a:rPr>
              <a:pPr/>
              <a:t>&lt;#&gt;</a:t>
            </a:fld>
            <a:endParaRPr lang="en-US" altLang="ja-JP">
              <a:solidFill>
                <a:srgbClr val="000000"/>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62B52639-676B-4FC1-8A26-C4B46BCCD910}" type="slidenum">
              <a:rPr lang="en-US" altLang="ja-JP">
                <a:solidFill>
                  <a:srgbClr val="000000"/>
                </a:solidFill>
              </a:rPr>
              <a:pPr/>
              <a:t>&lt;#&gt;</a:t>
            </a:fld>
            <a:endParaRPr lang="en-US" altLang="ja-JP">
              <a:solidFill>
                <a:srgbClr val="000000"/>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7FA65588-8E39-49A9-AF5D-E463ADF94AE2}" type="slidenum">
              <a:rPr lang="en-US" altLang="ja-JP">
                <a:solidFill>
                  <a:srgbClr val="000000"/>
                </a:solidFill>
              </a:rPr>
              <a:pPr/>
              <a:t>&lt;#&gt;</a:t>
            </a:fld>
            <a:endParaRPr lang="en-US" altLang="ja-JP">
              <a:solidFill>
                <a:srgbClr val="000000"/>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323850" y="1052513"/>
            <a:ext cx="4038600" cy="5534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514850" y="1052513"/>
            <a:ext cx="4038600" cy="5534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endParaRPr lang="en-US" altLang="ja-JP">
              <a:solidFill>
                <a:srgbClr val="000000"/>
              </a:solidFill>
            </a:endParaRPr>
          </a:p>
        </p:txBody>
      </p:sp>
      <p:sp>
        <p:nvSpPr>
          <p:cNvPr id="6" name="フッター プレースホルダ 5"/>
          <p:cNvSpPr>
            <a:spLocks noGrp="1"/>
          </p:cNvSpPr>
          <p:nvPr>
            <p:ph type="ftr" sz="quarter" idx="11"/>
          </p:nvPr>
        </p:nvSpPr>
        <p:spPr/>
        <p:txBody>
          <a:bodyPr/>
          <a:lstStyle>
            <a:lvl1pPr>
              <a:defRPr/>
            </a:lvl1pPr>
          </a:lstStyle>
          <a:p>
            <a:endParaRPr lang="en-US" altLang="ja-JP">
              <a:solidFill>
                <a:srgbClr val="000000"/>
              </a:solidFill>
            </a:endParaRPr>
          </a:p>
        </p:txBody>
      </p:sp>
      <p:sp>
        <p:nvSpPr>
          <p:cNvPr id="7" name="スライド番号プレースホルダ 6"/>
          <p:cNvSpPr>
            <a:spLocks noGrp="1"/>
          </p:cNvSpPr>
          <p:nvPr>
            <p:ph type="sldNum" sz="quarter" idx="12"/>
          </p:nvPr>
        </p:nvSpPr>
        <p:spPr/>
        <p:txBody>
          <a:bodyPr/>
          <a:lstStyle>
            <a:lvl1pPr>
              <a:defRPr/>
            </a:lvl1pPr>
          </a:lstStyle>
          <a:p>
            <a:fld id="{6C91B98A-64B6-44EE-818E-1CEA124BFA3F}" type="slidenum">
              <a:rPr lang="en-US" altLang="ja-JP">
                <a:solidFill>
                  <a:srgbClr val="000000"/>
                </a:solidFill>
              </a:rPr>
              <a:pPr/>
              <a:t>&lt;#&gt;</a:t>
            </a:fld>
            <a:endParaRPr lang="en-US" altLang="ja-JP">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pPr/>
              <a:t>2012/5/18</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vl1pPr>
          </a:lstStyle>
          <a:p>
            <a:endParaRPr lang="en-US" altLang="ja-JP">
              <a:solidFill>
                <a:srgbClr val="000000"/>
              </a:solidFill>
            </a:endParaRPr>
          </a:p>
        </p:txBody>
      </p:sp>
      <p:sp>
        <p:nvSpPr>
          <p:cNvPr id="8" name="フッター プレースホルダ 7"/>
          <p:cNvSpPr>
            <a:spLocks noGrp="1"/>
          </p:cNvSpPr>
          <p:nvPr>
            <p:ph type="ftr" sz="quarter" idx="11"/>
          </p:nvPr>
        </p:nvSpPr>
        <p:spPr/>
        <p:txBody>
          <a:bodyPr/>
          <a:lstStyle>
            <a:lvl1pPr>
              <a:defRPr/>
            </a:lvl1pPr>
          </a:lstStyle>
          <a:p>
            <a:endParaRPr lang="en-US" altLang="ja-JP">
              <a:solidFill>
                <a:srgbClr val="000000"/>
              </a:solidFill>
            </a:endParaRPr>
          </a:p>
        </p:txBody>
      </p:sp>
      <p:sp>
        <p:nvSpPr>
          <p:cNvPr id="9" name="スライド番号プレースホルダ 8"/>
          <p:cNvSpPr>
            <a:spLocks noGrp="1"/>
          </p:cNvSpPr>
          <p:nvPr>
            <p:ph type="sldNum" sz="quarter" idx="12"/>
          </p:nvPr>
        </p:nvSpPr>
        <p:spPr/>
        <p:txBody>
          <a:bodyPr/>
          <a:lstStyle>
            <a:lvl1pPr>
              <a:defRPr/>
            </a:lvl1pPr>
          </a:lstStyle>
          <a:p>
            <a:fld id="{CB9DCD13-C970-467E-98BD-DFA9FC6D6DEF}" type="slidenum">
              <a:rPr lang="en-US" altLang="ja-JP">
                <a:solidFill>
                  <a:srgbClr val="000000"/>
                </a:solidFill>
              </a:rPr>
              <a:pPr/>
              <a:t>&lt;#&gt;</a:t>
            </a:fld>
            <a:endParaRPr lang="en-US" altLang="ja-JP">
              <a:solidFill>
                <a:srgbClr val="000000"/>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endParaRPr lang="en-US" altLang="ja-JP">
              <a:solidFill>
                <a:srgbClr val="000000"/>
              </a:solidFill>
            </a:endParaRPr>
          </a:p>
        </p:txBody>
      </p:sp>
      <p:sp>
        <p:nvSpPr>
          <p:cNvPr id="4" name="フッター プレースホルダ 3"/>
          <p:cNvSpPr>
            <a:spLocks noGrp="1"/>
          </p:cNvSpPr>
          <p:nvPr>
            <p:ph type="ftr" sz="quarter" idx="11"/>
          </p:nvPr>
        </p:nvSpPr>
        <p:spPr/>
        <p:txBody>
          <a:bodyPr/>
          <a:lstStyle>
            <a:lvl1pPr>
              <a:defRPr/>
            </a:lvl1pPr>
          </a:lstStyle>
          <a:p>
            <a:endParaRPr lang="en-US" altLang="ja-JP">
              <a:solidFill>
                <a:srgbClr val="000000"/>
              </a:solidFill>
            </a:endParaRPr>
          </a:p>
        </p:txBody>
      </p:sp>
      <p:sp>
        <p:nvSpPr>
          <p:cNvPr id="5" name="スライド番号プレースホルダ 4"/>
          <p:cNvSpPr>
            <a:spLocks noGrp="1"/>
          </p:cNvSpPr>
          <p:nvPr>
            <p:ph type="sldNum" sz="quarter" idx="12"/>
          </p:nvPr>
        </p:nvSpPr>
        <p:spPr/>
        <p:txBody>
          <a:bodyPr/>
          <a:lstStyle>
            <a:lvl1pPr>
              <a:defRPr/>
            </a:lvl1pPr>
          </a:lstStyle>
          <a:p>
            <a:fld id="{BFE95B6C-25F1-427B-9E6B-CBACCC4E8154}" type="slidenum">
              <a:rPr lang="en-US" altLang="ja-JP">
                <a:solidFill>
                  <a:srgbClr val="000000"/>
                </a:solidFill>
              </a:rPr>
              <a:pPr/>
              <a:t>&lt;#&gt;</a:t>
            </a:fld>
            <a:endParaRPr lang="en-US" altLang="ja-JP">
              <a:solidFill>
                <a:srgbClr val="000000"/>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endParaRPr lang="en-US" altLang="ja-JP">
              <a:solidFill>
                <a:srgbClr val="000000"/>
              </a:solidFill>
            </a:endParaRPr>
          </a:p>
        </p:txBody>
      </p:sp>
      <p:sp>
        <p:nvSpPr>
          <p:cNvPr id="3" name="フッター プレースホルダ 2"/>
          <p:cNvSpPr>
            <a:spLocks noGrp="1"/>
          </p:cNvSpPr>
          <p:nvPr>
            <p:ph type="ftr" sz="quarter" idx="11"/>
          </p:nvPr>
        </p:nvSpPr>
        <p:spPr/>
        <p:txBody>
          <a:bodyPr/>
          <a:lstStyle>
            <a:lvl1pPr>
              <a:defRPr/>
            </a:lvl1pPr>
          </a:lstStyle>
          <a:p>
            <a:endParaRPr lang="en-US" altLang="ja-JP">
              <a:solidFill>
                <a:srgbClr val="000000"/>
              </a:solidFill>
            </a:endParaRPr>
          </a:p>
        </p:txBody>
      </p:sp>
      <p:sp>
        <p:nvSpPr>
          <p:cNvPr id="4" name="スライド番号プレースホルダ 3"/>
          <p:cNvSpPr>
            <a:spLocks noGrp="1"/>
          </p:cNvSpPr>
          <p:nvPr>
            <p:ph type="sldNum" sz="quarter" idx="12"/>
          </p:nvPr>
        </p:nvSpPr>
        <p:spPr/>
        <p:txBody>
          <a:bodyPr/>
          <a:lstStyle>
            <a:lvl1pPr>
              <a:defRPr/>
            </a:lvl1pPr>
          </a:lstStyle>
          <a:p>
            <a:fld id="{5D57A782-0A78-4239-9763-D42E8B3D5193}" type="slidenum">
              <a:rPr lang="en-US" altLang="ja-JP">
                <a:solidFill>
                  <a:srgbClr val="000000"/>
                </a:solidFill>
              </a:rPr>
              <a:pPr/>
              <a:t>&lt;#&gt;</a:t>
            </a:fld>
            <a:endParaRPr lang="en-US" altLang="ja-JP">
              <a:solidFill>
                <a:srgbClr val="000000"/>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a:solidFill>
                <a:srgbClr val="000000"/>
              </a:solidFill>
            </a:endParaRPr>
          </a:p>
        </p:txBody>
      </p:sp>
      <p:sp>
        <p:nvSpPr>
          <p:cNvPr id="6" name="フッター プレースホルダ 5"/>
          <p:cNvSpPr>
            <a:spLocks noGrp="1"/>
          </p:cNvSpPr>
          <p:nvPr>
            <p:ph type="ftr" sz="quarter" idx="11"/>
          </p:nvPr>
        </p:nvSpPr>
        <p:spPr/>
        <p:txBody>
          <a:bodyPr/>
          <a:lstStyle>
            <a:lvl1pPr>
              <a:defRPr/>
            </a:lvl1pPr>
          </a:lstStyle>
          <a:p>
            <a:endParaRPr lang="en-US" altLang="ja-JP">
              <a:solidFill>
                <a:srgbClr val="000000"/>
              </a:solidFill>
            </a:endParaRPr>
          </a:p>
        </p:txBody>
      </p:sp>
      <p:sp>
        <p:nvSpPr>
          <p:cNvPr id="7" name="スライド番号プレースホルダ 6"/>
          <p:cNvSpPr>
            <a:spLocks noGrp="1"/>
          </p:cNvSpPr>
          <p:nvPr>
            <p:ph type="sldNum" sz="quarter" idx="12"/>
          </p:nvPr>
        </p:nvSpPr>
        <p:spPr/>
        <p:txBody>
          <a:bodyPr/>
          <a:lstStyle>
            <a:lvl1pPr>
              <a:defRPr/>
            </a:lvl1pPr>
          </a:lstStyle>
          <a:p>
            <a:fld id="{1688348E-D698-4286-9719-3E61A3B8D59A}" type="slidenum">
              <a:rPr lang="en-US" altLang="ja-JP">
                <a:solidFill>
                  <a:srgbClr val="000000"/>
                </a:solidFill>
              </a:rPr>
              <a:pPr/>
              <a:t>&lt;#&gt;</a:t>
            </a:fld>
            <a:endParaRPr lang="en-US" altLang="ja-JP">
              <a:solidFill>
                <a:srgbClr val="000000"/>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a:solidFill>
                <a:srgbClr val="000000"/>
              </a:solidFill>
            </a:endParaRPr>
          </a:p>
        </p:txBody>
      </p:sp>
      <p:sp>
        <p:nvSpPr>
          <p:cNvPr id="6" name="フッター プレースホルダ 5"/>
          <p:cNvSpPr>
            <a:spLocks noGrp="1"/>
          </p:cNvSpPr>
          <p:nvPr>
            <p:ph type="ftr" sz="quarter" idx="11"/>
          </p:nvPr>
        </p:nvSpPr>
        <p:spPr/>
        <p:txBody>
          <a:bodyPr/>
          <a:lstStyle>
            <a:lvl1pPr>
              <a:defRPr/>
            </a:lvl1pPr>
          </a:lstStyle>
          <a:p>
            <a:endParaRPr lang="en-US" altLang="ja-JP">
              <a:solidFill>
                <a:srgbClr val="000000"/>
              </a:solidFill>
            </a:endParaRPr>
          </a:p>
        </p:txBody>
      </p:sp>
      <p:sp>
        <p:nvSpPr>
          <p:cNvPr id="7" name="スライド番号プレースホルダ 6"/>
          <p:cNvSpPr>
            <a:spLocks noGrp="1"/>
          </p:cNvSpPr>
          <p:nvPr>
            <p:ph type="sldNum" sz="quarter" idx="12"/>
          </p:nvPr>
        </p:nvSpPr>
        <p:spPr/>
        <p:txBody>
          <a:bodyPr/>
          <a:lstStyle>
            <a:lvl1pPr>
              <a:defRPr/>
            </a:lvl1pPr>
          </a:lstStyle>
          <a:p>
            <a:fld id="{7F45745D-94F1-4C72-A700-ABDB2D600B66}" type="slidenum">
              <a:rPr lang="en-US" altLang="ja-JP">
                <a:solidFill>
                  <a:srgbClr val="000000"/>
                </a:solidFill>
              </a:rPr>
              <a:pPr/>
              <a:t>&lt;#&gt;</a:t>
            </a:fld>
            <a:endParaRPr lang="en-US" altLang="ja-JP">
              <a:solidFill>
                <a:srgbClr val="000000"/>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2409FEEE-15D8-4A51-9CF3-12D9047AC9E2}" type="slidenum">
              <a:rPr lang="en-US" altLang="ja-JP">
                <a:solidFill>
                  <a:srgbClr val="000000"/>
                </a:solidFill>
              </a:rPr>
              <a:pPr/>
              <a:t>&lt;#&gt;</a:t>
            </a:fld>
            <a:endParaRPr lang="en-US" altLang="ja-JP">
              <a:solidFill>
                <a:srgbClr val="000000"/>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478588" y="404813"/>
            <a:ext cx="2074862" cy="61817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250825" y="404813"/>
            <a:ext cx="6075363" cy="61817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37269DC1-DD03-4EA4-B489-D1FF4AFD6EBF}" type="slidenum">
              <a:rPr lang="en-US" altLang="ja-JP">
                <a:solidFill>
                  <a:srgbClr val="000000"/>
                </a:solidFill>
              </a:rPr>
              <a:pPr/>
              <a:t>&lt;#&gt;</a:t>
            </a:fld>
            <a:endParaRPr lang="en-US" altLang="ja-JP">
              <a:solidFill>
                <a:srgbClr val="000000"/>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9791FA68-B1A8-49AF-8FB4-AFF83DF7ACF1}" type="datetimeFigureOut">
              <a:rPr lang="ja-JP" altLang="en-US" smtClean="0">
                <a:solidFill>
                  <a:prstClr val="black">
                    <a:tint val="75000"/>
                  </a:prstClr>
                </a:solidFill>
              </a:rPr>
              <a:pPr/>
              <a:t>2012/5/18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2D36731-5922-496B-B36F-7A8483E49C1A}"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27215011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791FA68-B1A8-49AF-8FB4-AFF83DF7ACF1}" type="datetimeFigureOut">
              <a:rPr lang="ja-JP" altLang="en-US" smtClean="0">
                <a:solidFill>
                  <a:prstClr val="black">
                    <a:tint val="75000"/>
                  </a:prstClr>
                </a:solidFill>
              </a:rPr>
              <a:pPr/>
              <a:t>2012/5/18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2D36731-5922-496B-B36F-7A8483E49C1A}"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406993003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9791FA68-B1A8-49AF-8FB4-AFF83DF7ACF1}" type="datetimeFigureOut">
              <a:rPr lang="ja-JP" altLang="en-US" smtClean="0">
                <a:solidFill>
                  <a:prstClr val="black">
                    <a:tint val="75000"/>
                  </a:prstClr>
                </a:solidFill>
              </a:rPr>
              <a:pPr/>
              <a:t>2012/5/18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2D36731-5922-496B-B36F-7A8483E49C1A}"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2664055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pPr/>
              <a:t>2012/5/18</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9791FA68-B1A8-49AF-8FB4-AFF83DF7ACF1}" type="datetimeFigureOut">
              <a:rPr lang="ja-JP" altLang="en-US" smtClean="0">
                <a:solidFill>
                  <a:prstClr val="black">
                    <a:tint val="75000"/>
                  </a:prstClr>
                </a:solidFill>
              </a:rPr>
              <a:pPr/>
              <a:t>2012/5/18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2D36731-5922-496B-B36F-7A8483E49C1A}"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342434363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9791FA68-B1A8-49AF-8FB4-AFF83DF7ACF1}" type="datetimeFigureOut">
              <a:rPr lang="ja-JP" altLang="en-US" smtClean="0">
                <a:solidFill>
                  <a:prstClr val="black">
                    <a:tint val="75000"/>
                  </a:prstClr>
                </a:solidFill>
              </a:rPr>
              <a:pPr/>
              <a:t>2012/5/18</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D2D36731-5922-496B-B36F-7A8483E49C1A}"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280796691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9791FA68-B1A8-49AF-8FB4-AFF83DF7ACF1}" type="datetimeFigureOut">
              <a:rPr lang="ja-JP" altLang="en-US" smtClean="0">
                <a:solidFill>
                  <a:prstClr val="black">
                    <a:tint val="75000"/>
                  </a:prstClr>
                </a:solidFill>
              </a:rPr>
              <a:pPr/>
              <a:t>2012/5/18</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D2D36731-5922-496B-B36F-7A8483E49C1A}"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181113221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791FA68-B1A8-49AF-8FB4-AFF83DF7ACF1}" type="datetimeFigureOut">
              <a:rPr lang="ja-JP" altLang="en-US" smtClean="0">
                <a:solidFill>
                  <a:prstClr val="black">
                    <a:tint val="75000"/>
                  </a:prstClr>
                </a:solidFill>
              </a:rPr>
              <a:pPr/>
              <a:t>2012/5/18</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D2D36731-5922-496B-B36F-7A8483E49C1A}"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194274803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791FA68-B1A8-49AF-8FB4-AFF83DF7ACF1}" type="datetimeFigureOut">
              <a:rPr lang="ja-JP" altLang="en-US" smtClean="0">
                <a:solidFill>
                  <a:prstClr val="black">
                    <a:tint val="75000"/>
                  </a:prstClr>
                </a:solidFill>
              </a:rPr>
              <a:pPr/>
              <a:t>2012/5/18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2D36731-5922-496B-B36F-7A8483E49C1A}"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417707749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791FA68-B1A8-49AF-8FB4-AFF83DF7ACF1}" type="datetimeFigureOut">
              <a:rPr lang="ja-JP" altLang="en-US" smtClean="0">
                <a:solidFill>
                  <a:prstClr val="black">
                    <a:tint val="75000"/>
                  </a:prstClr>
                </a:solidFill>
              </a:rPr>
              <a:pPr/>
              <a:t>2012/5/18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2D36731-5922-496B-B36F-7A8483E49C1A}"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135010235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791FA68-B1A8-49AF-8FB4-AFF83DF7ACF1}" type="datetimeFigureOut">
              <a:rPr lang="ja-JP" altLang="en-US" smtClean="0">
                <a:solidFill>
                  <a:prstClr val="black">
                    <a:tint val="75000"/>
                  </a:prstClr>
                </a:solidFill>
              </a:rPr>
              <a:pPr/>
              <a:t>2012/5/18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2D36731-5922-496B-B36F-7A8483E49C1A}"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340665417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791FA68-B1A8-49AF-8FB4-AFF83DF7ACF1}" type="datetimeFigureOut">
              <a:rPr lang="ja-JP" altLang="en-US" smtClean="0">
                <a:solidFill>
                  <a:prstClr val="black">
                    <a:tint val="75000"/>
                  </a:prstClr>
                </a:solidFill>
              </a:rPr>
              <a:pPr/>
              <a:t>2012/5/18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2D36731-5922-496B-B36F-7A8483E49C1A}"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212388698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sz="half" idx="1"/>
          </p:nvPr>
        </p:nvSpPr>
        <p:spPr>
          <a:xfrm>
            <a:off x="457200" y="1600200"/>
            <a:ext cx="4038600" cy="45259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a:xfrm>
            <a:off x="457200" y="6245225"/>
            <a:ext cx="2133600" cy="476250"/>
          </a:xfrm>
        </p:spPr>
        <p:txBody>
          <a:bodyPr/>
          <a:lstStyle>
            <a:lvl1pPr>
              <a:defRPr/>
            </a:lvl1pPr>
          </a:lstStyle>
          <a:p>
            <a:endParaRPr lang="en-US" altLang="ja-JP">
              <a:solidFill>
                <a:srgbClr val="000000"/>
              </a:solidFill>
            </a:endParaRPr>
          </a:p>
        </p:txBody>
      </p:sp>
      <p:sp>
        <p:nvSpPr>
          <p:cNvPr id="6" name="フッター プレースホルダー 5"/>
          <p:cNvSpPr>
            <a:spLocks noGrp="1"/>
          </p:cNvSpPr>
          <p:nvPr>
            <p:ph type="ftr" sz="quarter" idx="11"/>
          </p:nvPr>
        </p:nvSpPr>
        <p:spPr>
          <a:xfrm>
            <a:off x="3124200" y="6245225"/>
            <a:ext cx="2895600" cy="476250"/>
          </a:xfrm>
        </p:spPr>
        <p:txBody>
          <a:bodyPr/>
          <a:lstStyle>
            <a:lvl1pPr>
              <a:defRPr/>
            </a:lvl1pPr>
          </a:lstStyle>
          <a:p>
            <a:endParaRPr lang="en-US" altLang="ja-JP">
              <a:solidFill>
                <a:srgbClr val="000000"/>
              </a:solidFill>
            </a:endParaRPr>
          </a:p>
        </p:txBody>
      </p:sp>
      <p:sp>
        <p:nvSpPr>
          <p:cNvPr id="7" name="スライド番号プレースホルダー 6"/>
          <p:cNvSpPr>
            <a:spLocks noGrp="1"/>
          </p:cNvSpPr>
          <p:nvPr>
            <p:ph type="sldNum" sz="quarter" idx="12"/>
          </p:nvPr>
        </p:nvSpPr>
        <p:spPr>
          <a:xfrm>
            <a:off x="6975475" y="6553200"/>
            <a:ext cx="2133600" cy="476250"/>
          </a:xfrm>
        </p:spPr>
        <p:txBody>
          <a:bodyPr/>
          <a:lstStyle>
            <a:lvl1pPr>
              <a:defRPr/>
            </a:lvl1pPr>
          </a:lstStyle>
          <a:p>
            <a:fld id="{67A91849-3849-4DE3-A73D-B03FE7A028F0}" type="slidenum">
              <a:rPr lang="en-US" altLang="ja-JP">
                <a:solidFill>
                  <a:srgbClr val="000000"/>
                </a:solidFill>
              </a:rPr>
              <a:pPr/>
              <a:t>&lt;#&gt;</a:t>
            </a:fld>
            <a:endParaRPr lang="en-US" altLang="ja-JP">
              <a:solidFill>
                <a:srgbClr val="000000"/>
              </a:solidFill>
            </a:endParaRPr>
          </a:p>
        </p:txBody>
      </p:sp>
    </p:spTree>
    <p:extLst>
      <p:ext uri="{BB962C8B-B14F-4D97-AF65-F5344CB8AC3E}">
        <p14:creationId xmlns="" xmlns:p14="http://schemas.microsoft.com/office/powerpoint/2010/main" val="964441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2012/5/18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2012/5/18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theme" Target="../theme/theme7.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kumimoji="1" lang="ja-JP" altLang="en-US" smtClean="0"/>
              <a:pPr/>
              <a:t>2012/5/18</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B2759D-1857-4CA3-AD97-0B91F2FCBB0E}" type="datetimeFigureOut">
              <a:rPr lang="ja-JP" altLang="en-US" smtClean="0">
                <a:solidFill>
                  <a:prstClr val="black">
                    <a:tint val="75000"/>
                  </a:prstClr>
                </a:solidFill>
              </a:rPr>
              <a:pPr/>
              <a:t>2012/5/18</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B7F8D4-D5ED-4C3A-AFD4-6C4F0083B200}"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4412842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2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B2759D-1857-4CA3-AD97-0B91F2FCBB0E}" type="datetimeFigureOut">
              <a:rPr lang="ja-JP" altLang="en-US" smtClean="0">
                <a:solidFill>
                  <a:prstClr val="black">
                    <a:tint val="75000"/>
                  </a:prstClr>
                </a:solidFill>
              </a:rPr>
              <a:pPr/>
              <a:t>2012/5/18</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B7F8D4-D5ED-4C3A-AFD4-6C4F0083B200}"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4412842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kumimoji="1" sz="2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82600" y="274638"/>
            <a:ext cx="8204200" cy="647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051" name="Rectangle 3"/>
          <p:cNvSpPr>
            <a:spLocks noGrp="1" noChangeArrowheads="1"/>
          </p:cNvSpPr>
          <p:nvPr>
            <p:ph type="body" idx="1"/>
          </p:nvPr>
        </p:nvSpPr>
        <p:spPr bwMode="auto">
          <a:xfrm>
            <a:off x="469900" y="1130300"/>
            <a:ext cx="8216900" cy="49958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41316"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defRPr sz="1400" smtClean="0"/>
            </a:lvl1pPr>
          </a:lstStyle>
          <a:p>
            <a:pPr fontAlgn="base">
              <a:spcBef>
                <a:spcPct val="0"/>
              </a:spcBef>
              <a:spcAft>
                <a:spcPct val="0"/>
              </a:spcAft>
              <a:defRPr/>
            </a:pPr>
            <a:fld id="{2ACB3283-2F8F-47CB-B21F-A0200115EC86}" type="datetime1">
              <a:rPr kumimoji="0" lang="ja-JP" altLang="en-US">
                <a:solidFill>
                  <a:srgbClr val="000000"/>
                </a:solidFill>
              </a:rPr>
              <a:pPr fontAlgn="base">
                <a:spcBef>
                  <a:spcPct val="0"/>
                </a:spcBef>
                <a:spcAft>
                  <a:spcPct val="0"/>
                </a:spcAft>
                <a:defRPr/>
              </a:pPr>
              <a:t>2012/5/18</a:t>
            </a:fld>
            <a:endParaRPr kumimoji="0" lang="en-US" altLang="ja-JP">
              <a:solidFill>
                <a:srgbClr val="000000"/>
              </a:solidFill>
            </a:endParaRPr>
          </a:p>
        </p:txBody>
      </p:sp>
      <p:sp>
        <p:nvSpPr>
          <p:cNvPr id="141317"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0" hangingPunct="0">
              <a:defRPr sz="1400">
                <a:latin typeface="Arial" pitchFamily="34" charset="0"/>
                <a:ea typeface="ＭＳ Ｐゴシック" pitchFamily="50" charset="-128"/>
                <a:cs typeface="+mn-cs"/>
              </a:defRPr>
            </a:lvl1pPr>
          </a:lstStyle>
          <a:p>
            <a:pPr fontAlgn="base">
              <a:spcBef>
                <a:spcPct val="0"/>
              </a:spcBef>
              <a:spcAft>
                <a:spcPct val="0"/>
              </a:spcAft>
              <a:defRPr/>
            </a:pPr>
            <a:endParaRPr kumimoji="0" lang="en-US" altLang="ja-JP">
              <a:solidFill>
                <a:srgbClr val="000000"/>
              </a:solidFill>
            </a:endParaRPr>
          </a:p>
        </p:txBody>
      </p:sp>
      <p:sp>
        <p:nvSpPr>
          <p:cNvPr id="141318"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defRPr sz="1400" smtClean="0"/>
            </a:lvl1pPr>
          </a:lstStyle>
          <a:p>
            <a:pPr fontAlgn="base">
              <a:spcBef>
                <a:spcPct val="0"/>
              </a:spcBef>
              <a:spcAft>
                <a:spcPct val="0"/>
              </a:spcAft>
              <a:defRPr/>
            </a:pPr>
            <a:fld id="{77DCABA2-EA7D-4201-953B-3991C3A4E8E0}" type="slidenum">
              <a:rPr kumimoji="0" lang="ja-JP" altLang="en-US">
                <a:solidFill>
                  <a:srgbClr val="000000"/>
                </a:solidFill>
              </a:rPr>
              <a:pPr fontAlgn="base">
                <a:spcBef>
                  <a:spcPct val="0"/>
                </a:spcBef>
                <a:spcAft>
                  <a:spcPct val="0"/>
                </a:spcAft>
                <a:defRPr/>
              </a:pPr>
              <a:t>&lt;#&gt;</a:t>
            </a:fld>
            <a:endParaRPr kumimoji="0" lang="en-US" altLang="ja-JP">
              <a:solidFill>
                <a:srgbClr val="000000"/>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kumimoji="1" sz="2400">
          <a:solidFill>
            <a:schemeClr val="tx2"/>
          </a:solidFill>
          <a:latin typeface="+mj-lt"/>
          <a:ea typeface="+mj-ea"/>
          <a:cs typeface="ＭＳ Ｐゴシック" charset="0"/>
        </a:defRPr>
      </a:lvl1pPr>
      <a:lvl2pPr algn="ctr" rtl="0" eaLnBrk="0" fontAlgn="base" hangingPunct="0">
        <a:spcBef>
          <a:spcPct val="0"/>
        </a:spcBef>
        <a:spcAft>
          <a:spcPct val="0"/>
        </a:spcAft>
        <a:defRPr kumimoji="1" sz="2400">
          <a:solidFill>
            <a:schemeClr val="tx2"/>
          </a:solidFill>
          <a:latin typeface="Arial" pitchFamily="34" charset="0"/>
          <a:ea typeface="ＭＳ Ｐゴシック" pitchFamily="50" charset="-128"/>
          <a:cs typeface="ＭＳ Ｐゴシック" charset="0"/>
        </a:defRPr>
      </a:lvl2pPr>
      <a:lvl3pPr algn="ctr" rtl="0" eaLnBrk="0" fontAlgn="base" hangingPunct="0">
        <a:spcBef>
          <a:spcPct val="0"/>
        </a:spcBef>
        <a:spcAft>
          <a:spcPct val="0"/>
        </a:spcAft>
        <a:defRPr kumimoji="1" sz="2400">
          <a:solidFill>
            <a:schemeClr val="tx2"/>
          </a:solidFill>
          <a:latin typeface="Arial" pitchFamily="34" charset="0"/>
          <a:ea typeface="ＭＳ Ｐゴシック" pitchFamily="50" charset="-128"/>
          <a:cs typeface="ＭＳ Ｐゴシック" charset="0"/>
        </a:defRPr>
      </a:lvl3pPr>
      <a:lvl4pPr algn="ctr" rtl="0" eaLnBrk="0" fontAlgn="base" hangingPunct="0">
        <a:spcBef>
          <a:spcPct val="0"/>
        </a:spcBef>
        <a:spcAft>
          <a:spcPct val="0"/>
        </a:spcAft>
        <a:defRPr kumimoji="1" sz="2400">
          <a:solidFill>
            <a:schemeClr val="tx2"/>
          </a:solidFill>
          <a:latin typeface="Arial" pitchFamily="34" charset="0"/>
          <a:ea typeface="ＭＳ Ｐゴシック" pitchFamily="50" charset="-128"/>
          <a:cs typeface="ＭＳ Ｐゴシック" charset="0"/>
        </a:defRPr>
      </a:lvl4pPr>
      <a:lvl5pPr algn="ctr" rtl="0" eaLnBrk="0" fontAlgn="base" hangingPunct="0">
        <a:spcBef>
          <a:spcPct val="0"/>
        </a:spcBef>
        <a:spcAft>
          <a:spcPct val="0"/>
        </a:spcAft>
        <a:defRPr kumimoji="1" sz="2400">
          <a:solidFill>
            <a:schemeClr val="tx2"/>
          </a:solidFill>
          <a:latin typeface="Arial" pitchFamily="34" charset="0"/>
          <a:ea typeface="ＭＳ Ｐゴシック" pitchFamily="50" charset="-128"/>
          <a:cs typeface="ＭＳ Ｐゴシック" charset="0"/>
        </a:defRPr>
      </a:lvl5pPr>
      <a:lvl6pPr marL="457200" algn="ctr" rtl="0" fontAlgn="base">
        <a:spcBef>
          <a:spcPct val="0"/>
        </a:spcBef>
        <a:spcAft>
          <a:spcPct val="0"/>
        </a:spcAft>
        <a:defRPr kumimoji="1" sz="2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2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2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2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kumimoji="1">
          <a:solidFill>
            <a:schemeClr val="tx1"/>
          </a:solidFill>
          <a:latin typeface="+mn-lt"/>
          <a:ea typeface="+mn-ea"/>
        </a:defRPr>
      </a:lvl2pPr>
      <a:lvl3pPr marL="1143000" indent="-228600" algn="l" rtl="0" eaLnBrk="0" fontAlgn="base" hangingPunct="0">
        <a:spcBef>
          <a:spcPct val="20000"/>
        </a:spcBef>
        <a:spcAft>
          <a:spcPct val="0"/>
        </a:spcAft>
        <a:buChar char="•"/>
        <a:defRPr kumimoji="1">
          <a:solidFill>
            <a:schemeClr val="tx1"/>
          </a:solidFill>
          <a:latin typeface="+mn-lt"/>
          <a:ea typeface="+mn-ea"/>
        </a:defRPr>
      </a:lvl3pPr>
      <a:lvl4pPr marL="1600200" indent="-228600" algn="l" rtl="0" eaLnBrk="0" fontAlgn="base" hangingPunct="0">
        <a:spcBef>
          <a:spcPct val="20000"/>
        </a:spcBef>
        <a:spcAft>
          <a:spcPct val="0"/>
        </a:spcAft>
        <a:buChar char="–"/>
        <a:defRPr kumimoji="1">
          <a:solidFill>
            <a:schemeClr val="tx1"/>
          </a:solidFill>
          <a:latin typeface="+mn-lt"/>
          <a:ea typeface="+mn-ea"/>
        </a:defRPr>
      </a:lvl4pPr>
      <a:lvl5pPr marL="2057400" indent="-228600" algn="l" rtl="0" eaLnBrk="0" fontAlgn="base" hangingPunct="0">
        <a:spcBef>
          <a:spcPct val="20000"/>
        </a:spcBef>
        <a:spcAft>
          <a:spcPct val="0"/>
        </a:spcAft>
        <a:buChar char="»"/>
        <a:defRPr kumimoji="1">
          <a:solidFill>
            <a:schemeClr val="tx1"/>
          </a:solidFill>
          <a:latin typeface="+mn-lt"/>
          <a:ea typeface="+mn-ea"/>
        </a:defRPr>
      </a:lvl5pPr>
      <a:lvl6pPr marL="2514600" indent="-228600" algn="l" rtl="0" fontAlgn="base">
        <a:spcBef>
          <a:spcPct val="20000"/>
        </a:spcBef>
        <a:spcAft>
          <a:spcPct val="0"/>
        </a:spcAft>
        <a:buChar char="»"/>
        <a:defRPr kumimoji="1">
          <a:solidFill>
            <a:schemeClr val="tx1"/>
          </a:solidFill>
          <a:latin typeface="+mn-lt"/>
          <a:ea typeface="+mn-ea"/>
        </a:defRPr>
      </a:lvl6pPr>
      <a:lvl7pPr marL="2971800" indent="-228600" algn="l" rtl="0" fontAlgn="base">
        <a:spcBef>
          <a:spcPct val="20000"/>
        </a:spcBef>
        <a:spcAft>
          <a:spcPct val="0"/>
        </a:spcAft>
        <a:buChar char="»"/>
        <a:defRPr kumimoji="1">
          <a:solidFill>
            <a:schemeClr val="tx1"/>
          </a:solidFill>
          <a:latin typeface="+mn-lt"/>
          <a:ea typeface="+mn-ea"/>
        </a:defRPr>
      </a:lvl7pPr>
      <a:lvl8pPr marL="3429000" indent="-228600" algn="l" rtl="0" fontAlgn="base">
        <a:spcBef>
          <a:spcPct val="20000"/>
        </a:spcBef>
        <a:spcAft>
          <a:spcPct val="0"/>
        </a:spcAft>
        <a:buChar char="»"/>
        <a:defRPr kumimoji="1">
          <a:solidFill>
            <a:schemeClr val="tx1"/>
          </a:solidFill>
          <a:latin typeface="+mn-lt"/>
          <a:ea typeface="+mn-ea"/>
        </a:defRPr>
      </a:lvl8pPr>
      <a:lvl9pPr marL="3886200" indent="-228600" algn="l" rtl="0" fontAlgn="base">
        <a:spcBef>
          <a:spcPct val="20000"/>
        </a:spcBef>
        <a:spcAft>
          <a:spcPct val="0"/>
        </a:spcAft>
        <a:buChar char="»"/>
        <a:defRPr kumimoji="1">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404813"/>
            <a:ext cx="8229600" cy="431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323850" y="1052513"/>
            <a:ext cx="8229600" cy="553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ja-JP" smtClean="0">
              <a:solidFill>
                <a:srgbClr val="000000"/>
              </a:solidFill>
              <a:latin typeface="Arial" pitchFamily="34"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ja-JP" smtClean="0">
              <a:solidFill>
                <a:srgbClr val="000000"/>
              </a:solidFill>
              <a:latin typeface="Arial" pitchFamily="34"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2B87EAAB-3CE1-42C3-A94F-8665E0C19AE5}" type="slidenum">
              <a:rPr lang="en-US" altLang="ja-JP" smtClean="0">
                <a:solidFill>
                  <a:srgbClr val="000000"/>
                </a:solidFill>
                <a:latin typeface="Arial" pitchFamily="34" charset="0"/>
              </a:rPr>
              <a:pPr fontAlgn="base">
                <a:spcBef>
                  <a:spcPct val="0"/>
                </a:spcBef>
                <a:spcAft>
                  <a:spcPct val="0"/>
                </a:spcAft>
              </a:pPr>
              <a:t>&lt;#&gt;</a:t>
            </a:fld>
            <a:endParaRPr lang="en-US" altLang="ja-JP" smtClean="0">
              <a:solidFill>
                <a:srgbClr val="000000"/>
              </a:solidFill>
              <a:latin typeface="Arial" pitchFamily="34" charset="0"/>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fontAlgn="base">
        <a:spcBef>
          <a:spcPct val="0"/>
        </a:spcBef>
        <a:spcAft>
          <a:spcPct val="0"/>
        </a:spcAft>
        <a:defRPr kumimoji="1" sz="2400">
          <a:solidFill>
            <a:schemeClr val="tx2"/>
          </a:solidFill>
          <a:latin typeface="+mj-lt"/>
          <a:ea typeface="+mj-ea"/>
          <a:cs typeface="+mj-cs"/>
        </a:defRPr>
      </a:lvl1pPr>
      <a:lvl2pPr algn="ctr" rtl="0" fontAlgn="base">
        <a:spcBef>
          <a:spcPct val="0"/>
        </a:spcBef>
        <a:spcAft>
          <a:spcPct val="0"/>
        </a:spcAft>
        <a:defRPr kumimoji="1" sz="2400">
          <a:solidFill>
            <a:schemeClr val="tx2"/>
          </a:solidFill>
          <a:latin typeface="Arial" pitchFamily="34" charset="0"/>
          <a:ea typeface="ＭＳ Ｐゴシック" pitchFamily="50" charset="-128"/>
        </a:defRPr>
      </a:lvl2pPr>
      <a:lvl3pPr algn="ctr" rtl="0" fontAlgn="base">
        <a:spcBef>
          <a:spcPct val="0"/>
        </a:spcBef>
        <a:spcAft>
          <a:spcPct val="0"/>
        </a:spcAft>
        <a:defRPr kumimoji="1" sz="2400">
          <a:solidFill>
            <a:schemeClr val="tx2"/>
          </a:solidFill>
          <a:latin typeface="Arial" pitchFamily="34" charset="0"/>
          <a:ea typeface="ＭＳ Ｐゴシック" pitchFamily="50" charset="-128"/>
        </a:defRPr>
      </a:lvl3pPr>
      <a:lvl4pPr algn="ctr" rtl="0" fontAlgn="base">
        <a:spcBef>
          <a:spcPct val="0"/>
        </a:spcBef>
        <a:spcAft>
          <a:spcPct val="0"/>
        </a:spcAft>
        <a:defRPr kumimoji="1" sz="2400">
          <a:solidFill>
            <a:schemeClr val="tx2"/>
          </a:solidFill>
          <a:latin typeface="Arial" pitchFamily="34" charset="0"/>
          <a:ea typeface="ＭＳ Ｐゴシック" pitchFamily="50" charset="-128"/>
        </a:defRPr>
      </a:lvl4pPr>
      <a:lvl5pPr algn="ctr" rtl="0" fontAlgn="base">
        <a:spcBef>
          <a:spcPct val="0"/>
        </a:spcBef>
        <a:spcAft>
          <a:spcPct val="0"/>
        </a:spcAft>
        <a:defRPr kumimoji="1" sz="2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2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2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2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2400">
          <a:solidFill>
            <a:schemeClr val="tx2"/>
          </a:solidFill>
          <a:latin typeface="Arial" pitchFamily="34" charset="0"/>
          <a:ea typeface="ＭＳ Ｐゴシック" pitchFamily="50" charset="-128"/>
        </a:defRPr>
      </a:lvl9pPr>
    </p:titleStyle>
    <p:bodyStyle>
      <a:lvl1pPr marL="342900" indent="-342900" algn="l" rtl="0" fontAlgn="base">
        <a:spcBef>
          <a:spcPct val="20000"/>
        </a:spcBef>
        <a:spcAft>
          <a:spcPct val="0"/>
        </a:spcAft>
        <a:buChar char="•"/>
        <a:defRPr kumimoji="1">
          <a:solidFill>
            <a:schemeClr val="tx1"/>
          </a:solidFill>
          <a:latin typeface="+mn-lt"/>
          <a:ea typeface="+mn-ea"/>
          <a:cs typeface="+mn-cs"/>
        </a:defRPr>
      </a:lvl1pPr>
      <a:lvl2pPr marL="742950" indent="-285750" algn="l" rtl="0" fontAlgn="base">
        <a:spcBef>
          <a:spcPct val="20000"/>
        </a:spcBef>
        <a:spcAft>
          <a:spcPct val="0"/>
        </a:spcAft>
        <a:buChar char="–"/>
        <a:defRPr kumimoji="1">
          <a:solidFill>
            <a:schemeClr val="tx1"/>
          </a:solidFill>
          <a:latin typeface="+mn-lt"/>
          <a:ea typeface="+mn-ea"/>
        </a:defRPr>
      </a:lvl2pPr>
      <a:lvl3pPr marL="1143000" indent="-228600" algn="l" rtl="0" fontAlgn="base">
        <a:spcBef>
          <a:spcPct val="20000"/>
        </a:spcBef>
        <a:spcAft>
          <a:spcPct val="0"/>
        </a:spcAft>
        <a:buChar char="•"/>
        <a:defRPr kumimoji="1">
          <a:solidFill>
            <a:schemeClr val="tx1"/>
          </a:solidFill>
          <a:latin typeface="+mn-lt"/>
          <a:ea typeface="+mn-ea"/>
        </a:defRPr>
      </a:lvl3pPr>
      <a:lvl4pPr marL="1600200" indent="-228600" algn="l" rtl="0" fontAlgn="base">
        <a:spcBef>
          <a:spcPct val="20000"/>
        </a:spcBef>
        <a:spcAft>
          <a:spcPct val="0"/>
        </a:spcAft>
        <a:buChar char="–"/>
        <a:defRPr kumimoji="1">
          <a:solidFill>
            <a:schemeClr val="tx1"/>
          </a:solidFill>
          <a:latin typeface="+mn-lt"/>
          <a:ea typeface="+mn-ea"/>
        </a:defRPr>
      </a:lvl4pPr>
      <a:lvl5pPr marL="2057400" indent="-228600" algn="l" rtl="0" fontAlgn="base">
        <a:spcBef>
          <a:spcPct val="20000"/>
        </a:spcBef>
        <a:spcAft>
          <a:spcPct val="0"/>
        </a:spcAft>
        <a:buChar char="»"/>
        <a:defRPr kumimoji="1">
          <a:solidFill>
            <a:schemeClr val="tx1"/>
          </a:solidFill>
          <a:latin typeface="+mn-lt"/>
          <a:ea typeface="+mn-ea"/>
        </a:defRPr>
      </a:lvl5pPr>
      <a:lvl6pPr marL="2514600" indent="-228600" algn="l" rtl="0" fontAlgn="base">
        <a:spcBef>
          <a:spcPct val="20000"/>
        </a:spcBef>
        <a:spcAft>
          <a:spcPct val="0"/>
        </a:spcAft>
        <a:buChar char="»"/>
        <a:defRPr kumimoji="1">
          <a:solidFill>
            <a:schemeClr val="tx1"/>
          </a:solidFill>
          <a:latin typeface="+mn-lt"/>
          <a:ea typeface="+mn-ea"/>
        </a:defRPr>
      </a:lvl6pPr>
      <a:lvl7pPr marL="2971800" indent="-228600" algn="l" rtl="0" fontAlgn="base">
        <a:spcBef>
          <a:spcPct val="20000"/>
        </a:spcBef>
        <a:spcAft>
          <a:spcPct val="0"/>
        </a:spcAft>
        <a:buChar char="»"/>
        <a:defRPr kumimoji="1">
          <a:solidFill>
            <a:schemeClr val="tx1"/>
          </a:solidFill>
          <a:latin typeface="+mn-lt"/>
          <a:ea typeface="+mn-ea"/>
        </a:defRPr>
      </a:lvl7pPr>
      <a:lvl8pPr marL="3429000" indent="-228600" algn="l" rtl="0" fontAlgn="base">
        <a:spcBef>
          <a:spcPct val="20000"/>
        </a:spcBef>
        <a:spcAft>
          <a:spcPct val="0"/>
        </a:spcAft>
        <a:buChar char="»"/>
        <a:defRPr kumimoji="1">
          <a:solidFill>
            <a:schemeClr val="tx1"/>
          </a:solidFill>
          <a:latin typeface="+mn-lt"/>
          <a:ea typeface="+mn-ea"/>
        </a:defRPr>
      </a:lvl8pPr>
      <a:lvl9pPr marL="3886200" indent="-228600" algn="l" rtl="0" fontAlgn="base">
        <a:spcBef>
          <a:spcPct val="20000"/>
        </a:spcBef>
        <a:spcAft>
          <a:spcPct val="0"/>
        </a:spcAft>
        <a:buChar char="»"/>
        <a:defRPr kumimoji="1">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404813"/>
            <a:ext cx="8229600" cy="431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323850" y="1052513"/>
            <a:ext cx="8229600" cy="553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ja-JP" smtClean="0">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ja-JP" smtClean="0">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9763D8D8-2B87-4476-B8FE-DE0CB682DEDB}" type="slidenum">
              <a:rPr lang="en-US" altLang="ja-JP" smtClean="0">
                <a:solidFill>
                  <a:srgbClr val="000000"/>
                </a:solidFill>
                <a:latin typeface="Arial" charset="0"/>
              </a:rPr>
              <a:pPr fontAlgn="base">
                <a:spcBef>
                  <a:spcPct val="0"/>
                </a:spcBef>
                <a:spcAft>
                  <a:spcPct val="0"/>
                </a:spcAft>
              </a:pPr>
              <a:t>&lt;#&gt;</a:t>
            </a:fld>
            <a:endParaRPr lang="en-US" altLang="ja-JP" smtClean="0">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fontAlgn="base">
        <a:spcBef>
          <a:spcPct val="0"/>
        </a:spcBef>
        <a:spcAft>
          <a:spcPct val="0"/>
        </a:spcAft>
        <a:defRPr kumimoji="1" sz="2400">
          <a:solidFill>
            <a:schemeClr val="tx2"/>
          </a:solidFill>
          <a:latin typeface="+mj-lt"/>
          <a:ea typeface="+mj-ea"/>
          <a:cs typeface="+mj-cs"/>
        </a:defRPr>
      </a:lvl1pPr>
      <a:lvl2pPr algn="ctr" rtl="0" fontAlgn="base">
        <a:spcBef>
          <a:spcPct val="0"/>
        </a:spcBef>
        <a:spcAft>
          <a:spcPct val="0"/>
        </a:spcAft>
        <a:defRPr kumimoji="1" sz="2400">
          <a:solidFill>
            <a:schemeClr val="tx2"/>
          </a:solidFill>
          <a:latin typeface="Arial" charset="0"/>
          <a:ea typeface="ＭＳ Ｐゴシック" charset="-128"/>
        </a:defRPr>
      </a:lvl2pPr>
      <a:lvl3pPr algn="ctr" rtl="0" fontAlgn="base">
        <a:spcBef>
          <a:spcPct val="0"/>
        </a:spcBef>
        <a:spcAft>
          <a:spcPct val="0"/>
        </a:spcAft>
        <a:defRPr kumimoji="1" sz="2400">
          <a:solidFill>
            <a:schemeClr val="tx2"/>
          </a:solidFill>
          <a:latin typeface="Arial" charset="0"/>
          <a:ea typeface="ＭＳ Ｐゴシック" charset="-128"/>
        </a:defRPr>
      </a:lvl3pPr>
      <a:lvl4pPr algn="ctr" rtl="0" fontAlgn="base">
        <a:spcBef>
          <a:spcPct val="0"/>
        </a:spcBef>
        <a:spcAft>
          <a:spcPct val="0"/>
        </a:spcAft>
        <a:defRPr kumimoji="1" sz="2400">
          <a:solidFill>
            <a:schemeClr val="tx2"/>
          </a:solidFill>
          <a:latin typeface="Arial" charset="0"/>
          <a:ea typeface="ＭＳ Ｐゴシック" charset="-128"/>
        </a:defRPr>
      </a:lvl4pPr>
      <a:lvl5pPr algn="ctr" rtl="0" fontAlgn="base">
        <a:spcBef>
          <a:spcPct val="0"/>
        </a:spcBef>
        <a:spcAft>
          <a:spcPct val="0"/>
        </a:spcAft>
        <a:defRPr kumimoji="1" sz="2400">
          <a:solidFill>
            <a:schemeClr val="tx2"/>
          </a:solidFill>
          <a:latin typeface="Arial" charset="0"/>
          <a:ea typeface="ＭＳ Ｐゴシック" charset="-128"/>
        </a:defRPr>
      </a:lvl5pPr>
      <a:lvl6pPr marL="457200" algn="ctr" rtl="0" fontAlgn="base">
        <a:spcBef>
          <a:spcPct val="0"/>
        </a:spcBef>
        <a:spcAft>
          <a:spcPct val="0"/>
        </a:spcAft>
        <a:defRPr kumimoji="1" sz="2400">
          <a:solidFill>
            <a:schemeClr val="tx2"/>
          </a:solidFill>
          <a:latin typeface="Arial" charset="0"/>
          <a:ea typeface="ＭＳ Ｐゴシック" charset="-128"/>
        </a:defRPr>
      </a:lvl6pPr>
      <a:lvl7pPr marL="914400" algn="ctr" rtl="0" fontAlgn="base">
        <a:spcBef>
          <a:spcPct val="0"/>
        </a:spcBef>
        <a:spcAft>
          <a:spcPct val="0"/>
        </a:spcAft>
        <a:defRPr kumimoji="1" sz="2400">
          <a:solidFill>
            <a:schemeClr val="tx2"/>
          </a:solidFill>
          <a:latin typeface="Arial" charset="0"/>
          <a:ea typeface="ＭＳ Ｐゴシック" charset="-128"/>
        </a:defRPr>
      </a:lvl7pPr>
      <a:lvl8pPr marL="1371600" algn="ctr" rtl="0" fontAlgn="base">
        <a:spcBef>
          <a:spcPct val="0"/>
        </a:spcBef>
        <a:spcAft>
          <a:spcPct val="0"/>
        </a:spcAft>
        <a:defRPr kumimoji="1" sz="2400">
          <a:solidFill>
            <a:schemeClr val="tx2"/>
          </a:solidFill>
          <a:latin typeface="Arial" charset="0"/>
          <a:ea typeface="ＭＳ Ｐゴシック" charset="-128"/>
        </a:defRPr>
      </a:lvl8pPr>
      <a:lvl9pPr marL="1828800" algn="ctr" rtl="0" fontAlgn="base">
        <a:spcBef>
          <a:spcPct val="0"/>
        </a:spcBef>
        <a:spcAft>
          <a:spcPct val="0"/>
        </a:spcAft>
        <a:defRPr kumimoji="1" sz="2400">
          <a:solidFill>
            <a:schemeClr val="tx2"/>
          </a:solidFill>
          <a:latin typeface="Arial" charset="0"/>
          <a:ea typeface="ＭＳ Ｐゴシック" charset="-128"/>
        </a:defRPr>
      </a:lvl9pPr>
    </p:titleStyle>
    <p:bodyStyle>
      <a:lvl1pPr marL="342900" indent="-342900" algn="l" rtl="0" fontAlgn="base">
        <a:spcBef>
          <a:spcPct val="20000"/>
        </a:spcBef>
        <a:spcAft>
          <a:spcPct val="0"/>
        </a:spcAft>
        <a:buChar char="•"/>
        <a:defRPr kumimoji="1">
          <a:solidFill>
            <a:schemeClr val="tx1"/>
          </a:solidFill>
          <a:latin typeface="+mn-lt"/>
          <a:ea typeface="+mn-ea"/>
          <a:cs typeface="+mn-cs"/>
        </a:defRPr>
      </a:lvl1pPr>
      <a:lvl2pPr marL="742950" indent="-285750" algn="l" rtl="0" fontAlgn="base">
        <a:spcBef>
          <a:spcPct val="20000"/>
        </a:spcBef>
        <a:spcAft>
          <a:spcPct val="0"/>
        </a:spcAft>
        <a:buChar char="–"/>
        <a:defRPr kumimoji="1">
          <a:solidFill>
            <a:schemeClr val="tx1"/>
          </a:solidFill>
          <a:latin typeface="+mn-lt"/>
          <a:ea typeface="+mn-ea"/>
        </a:defRPr>
      </a:lvl2pPr>
      <a:lvl3pPr marL="1143000" indent="-228600" algn="l" rtl="0" fontAlgn="base">
        <a:spcBef>
          <a:spcPct val="20000"/>
        </a:spcBef>
        <a:spcAft>
          <a:spcPct val="0"/>
        </a:spcAft>
        <a:buChar char="•"/>
        <a:defRPr kumimoji="1">
          <a:solidFill>
            <a:schemeClr val="tx1"/>
          </a:solidFill>
          <a:latin typeface="+mn-lt"/>
          <a:ea typeface="+mn-ea"/>
        </a:defRPr>
      </a:lvl3pPr>
      <a:lvl4pPr marL="1600200" indent="-228600" algn="l" rtl="0" fontAlgn="base">
        <a:spcBef>
          <a:spcPct val="20000"/>
        </a:spcBef>
        <a:spcAft>
          <a:spcPct val="0"/>
        </a:spcAft>
        <a:buChar char="–"/>
        <a:defRPr kumimoji="1">
          <a:solidFill>
            <a:schemeClr val="tx1"/>
          </a:solidFill>
          <a:latin typeface="+mn-lt"/>
          <a:ea typeface="+mn-ea"/>
        </a:defRPr>
      </a:lvl4pPr>
      <a:lvl5pPr marL="2057400" indent="-228600" algn="l" rtl="0" fontAlgn="base">
        <a:spcBef>
          <a:spcPct val="20000"/>
        </a:spcBef>
        <a:spcAft>
          <a:spcPct val="0"/>
        </a:spcAft>
        <a:buChar char="»"/>
        <a:defRPr kumimoji="1">
          <a:solidFill>
            <a:schemeClr val="tx1"/>
          </a:solidFill>
          <a:latin typeface="+mn-lt"/>
          <a:ea typeface="+mn-ea"/>
        </a:defRPr>
      </a:lvl5pPr>
      <a:lvl6pPr marL="2514600" indent="-228600" algn="l" rtl="0" fontAlgn="base">
        <a:spcBef>
          <a:spcPct val="20000"/>
        </a:spcBef>
        <a:spcAft>
          <a:spcPct val="0"/>
        </a:spcAft>
        <a:buChar char="»"/>
        <a:defRPr kumimoji="1">
          <a:solidFill>
            <a:schemeClr val="tx1"/>
          </a:solidFill>
          <a:latin typeface="+mn-lt"/>
          <a:ea typeface="+mn-ea"/>
        </a:defRPr>
      </a:lvl6pPr>
      <a:lvl7pPr marL="2971800" indent="-228600" algn="l" rtl="0" fontAlgn="base">
        <a:spcBef>
          <a:spcPct val="20000"/>
        </a:spcBef>
        <a:spcAft>
          <a:spcPct val="0"/>
        </a:spcAft>
        <a:buChar char="»"/>
        <a:defRPr kumimoji="1">
          <a:solidFill>
            <a:schemeClr val="tx1"/>
          </a:solidFill>
          <a:latin typeface="+mn-lt"/>
          <a:ea typeface="+mn-ea"/>
        </a:defRPr>
      </a:lvl7pPr>
      <a:lvl8pPr marL="3429000" indent="-228600" algn="l" rtl="0" fontAlgn="base">
        <a:spcBef>
          <a:spcPct val="20000"/>
        </a:spcBef>
        <a:spcAft>
          <a:spcPct val="0"/>
        </a:spcAft>
        <a:buChar char="»"/>
        <a:defRPr kumimoji="1">
          <a:solidFill>
            <a:schemeClr val="tx1"/>
          </a:solidFill>
          <a:latin typeface="+mn-lt"/>
          <a:ea typeface="+mn-ea"/>
        </a:defRPr>
      </a:lvl8pPr>
      <a:lvl9pPr marL="3886200" indent="-228600" algn="l" rtl="0" fontAlgn="base">
        <a:spcBef>
          <a:spcPct val="20000"/>
        </a:spcBef>
        <a:spcAft>
          <a:spcPct val="0"/>
        </a:spcAft>
        <a:buChar char="»"/>
        <a:defRPr kumimoji="1">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91FA68-B1A8-49AF-8FB4-AFF83DF7ACF1}" type="datetimeFigureOut">
              <a:rPr lang="ja-JP" altLang="en-US" smtClean="0">
                <a:solidFill>
                  <a:prstClr val="black">
                    <a:tint val="75000"/>
                  </a:prstClr>
                </a:solidFill>
              </a:rPr>
              <a:pPr/>
              <a:t>2012/5/18</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36731-5922-496B-B36F-7A8483E49C1A}"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58313542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38.jpeg"/><Relationship Id="rId4" Type="http://schemas.openxmlformats.org/officeDocument/2006/relationships/image" Target="../media/image37.gi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2.xml"/><Relationship Id="rId1" Type="http://schemas.openxmlformats.org/officeDocument/2006/relationships/slideLayout" Target="../slideLayouts/slideLayout51.xml"/><Relationship Id="rId4" Type="http://schemas.openxmlformats.org/officeDocument/2006/relationships/image" Target="../media/image40.jpeg"/></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18" Type="http://schemas.openxmlformats.org/officeDocument/2006/relationships/diagramData" Target="../diagrams/data5.xml"/><Relationship Id="rId3" Type="http://schemas.openxmlformats.org/officeDocument/2006/relationships/diagramData" Target="../diagrams/data2.xml"/><Relationship Id="rId21" Type="http://schemas.openxmlformats.org/officeDocument/2006/relationships/diagramColors" Target="../diagrams/colors5.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 Type="http://schemas.openxmlformats.org/officeDocument/2006/relationships/notesSlide" Target="../notesSlides/notesSlide13.xml"/><Relationship Id="rId16" Type="http://schemas.openxmlformats.org/officeDocument/2006/relationships/diagramColors" Target="../diagrams/colors4.xml"/><Relationship Id="rId20" Type="http://schemas.openxmlformats.org/officeDocument/2006/relationships/diagramQuickStyle" Target="../diagrams/quickStyle5.xml"/><Relationship Id="rId1" Type="http://schemas.openxmlformats.org/officeDocument/2006/relationships/slideLayout" Target="../slideLayouts/slideLayout28.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10" Type="http://schemas.openxmlformats.org/officeDocument/2006/relationships/diagramQuickStyle" Target="../diagrams/quickStyle3.xml"/><Relationship Id="rId19" Type="http://schemas.openxmlformats.org/officeDocument/2006/relationships/diagramLayout" Target="../diagrams/layout5.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 Id="rId22" Type="http://schemas.microsoft.com/office/2007/relationships/diagramDrawing" Target="../diagrams/drawing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hyperlink" Target="mailto:lcs-rnet@iges.or.jp/"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12"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2.xml"/><Relationship Id="rId6" Type="http://schemas.openxmlformats.org/officeDocument/2006/relationships/image" Target="../media/image8.jpe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jpeg"/></Relationships>
</file>

<file path=ppt/slides/_rels/slide8.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5.jpeg"/><Relationship Id="rId18" Type="http://schemas.openxmlformats.org/officeDocument/2006/relationships/image" Target="../media/image30.png"/><Relationship Id="rId3" Type="http://schemas.openxmlformats.org/officeDocument/2006/relationships/image" Target="../media/image15.jpeg"/><Relationship Id="rId21" Type="http://schemas.openxmlformats.org/officeDocument/2006/relationships/image" Target="../media/image33.jpeg"/><Relationship Id="rId7" Type="http://schemas.openxmlformats.org/officeDocument/2006/relationships/image" Target="../media/image19.jpeg"/><Relationship Id="rId12" Type="http://schemas.openxmlformats.org/officeDocument/2006/relationships/image" Target="../media/image24.png"/><Relationship Id="rId17" Type="http://schemas.openxmlformats.org/officeDocument/2006/relationships/image" Target="../media/image29.jpeg"/><Relationship Id="rId2" Type="http://schemas.openxmlformats.org/officeDocument/2006/relationships/notesSlide" Target="../notesSlides/notesSlide8.xml"/><Relationship Id="rId16" Type="http://schemas.openxmlformats.org/officeDocument/2006/relationships/image" Target="../media/image28.jpeg"/><Relationship Id="rId20"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7.jpeg"/><Relationship Id="rId15" Type="http://schemas.openxmlformats.org/officeDocument/2006/relationships/image" Target="../media/image27.png"/><Relationship Id="rId23" Type="http://schemas.openxmlformats.org/officeDocument/2006/relationships/image" Target="../media/image35.jpeg"/><Relationship Id="rId10" Type="http://schemas.openxmlformats.org/officeDocument/2006/relationships/image" Target="../media/image22.jpeg"/><Relationship Id="rId19" Type="http://schemas.openxmlformats.org/officeDocument/2006/relationships/image" Target="../media/image31.png"/><Relationship Id="rId4" Type="http://schemas.openxmlformats.org/officeDocument/2006/relationships/image" Target="../media/image16.jpeg"/><Relationship Id="rId9" Type="http://schemas.openxmlformats.org/officeDocument/2006/relationships/image" Target="../media/image21.jpeg"/><Relationship Id="rId14" Type="http://schemas.openxmlformats.org/officeDocument/2006/relationships/image" Target="../media/image26.jpeg"/><Relationship Id="rId22" Type="http://schemas.openxmlformats.org/officeDocument/2006/relationships/image" Target="../media/image3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683568" y="2132856"/>
            <a:ext cx="7772400" cy="1470025"/>
          </a:xfrm>
        </p:spPr>
        <p:txBody>
          <a:bodyPr>
            <a:noAutofit/>
          </a:bodyPr>
          <a:lstStyle/>
          <a:p>
            <a:r>
              <a:rPr lang="en-US" altLang="ja-JP" sz="2200" b="1" dirty="0" smtClean="0"/>
              <a:t>Enhancement of networks</a:t>
            </a:r>
            <a:r>
              <a:rPr lang="en-US" altLang="ja-JP" sz="2000" b="1" dirty="0" smtClean="0"/>
              <a:t/>
            </a:r>
            <a:br>
              <a:rPr lang="en-US" altLang="ja-JP" sz="2000" b="1" dirty="0" smtClean="0"/>
            </a:br>
            <a:r>
              <a:rPr lang="ja-JP" altLang="ja-JP" sz="2000" b="1" dirty="0" smtClean="0"/>
              <a:t/>
            </a:r>
            <a:br>
              <a:rPr lang="ja-JP" altLang="ja-JP" sz="2000" b="1" dirty="0" smtClean="0"/>
            </a:br>
            <a:r>
              <a:rPr lang="en-US" altLang="ja-JP" b="1" dirty="0" smtClean="0"/>
              <a:t>East Asia Knowledge Platform for Low Carbon Growth</a:t>
            </a:r>
            <a:r>
              <a:rPr lang="ja-JP" altLang="ja-JP" b="1" dirty="0" smtClean="0"/>
              <a:t/>
            </a:r>
            <a:br>
              <a:rPr lang="ja-JP" altLang="ja-JP" b="1" dirty="0" smtClean="0"/>
            </a:br>
            <a:r>
              <a:rPr lang="en-US" altLang="ja-JP" b="1" dirty="0" smtClean="0"/>
              <a:t>Steady implementation of the </a:t>
            </a:r>
            <a:r>
              <a:rPr lang="en-US" altLang="ja-JP" b="1" dirty="0" err="1" smtClean="0"/>
              <a:t>LoCARNet</a:t>
            </a:r>
            <a:r>
              <a:rPr lang="ja-JP" altLang="ja-JP" b="1" dirty="0" smtClean="0"/>
              <a:t/>
            </a:r>
            <a:br>
              <a:rPr lang="ja-JP" altLang="ja-JP" b="1" dirty="0" smtClean="0"/>
            </a:br>
            <a:r>
              <a:rPr lang="en-US" altLang="ja-JP" sz="2000" b="1" dirty="0" smtClean="0">
                <a:solidFill>
                  <a:srgbClr val="17375E"/>
                </a:solidFill>
              </a:rPr>
              <a:t> </a:t>
            </a:r>
            <a:r>
              <a:rPr lang="en-US" altLang="ja-JP" sz="2000" b="1" dirty="0" smtClean="0">
                <a:solidFill>
                  <a:schemeClr val="tx2">
                    <a:lumMod val="75000"/>
                  </a:schemeClr>
                </a:solidFill>
              </a:rPr>
              <a:t/>
            </a:r>
            <a:br>
              <a:rPr lang="en-US" altLang="ja-JP" sz="2000" b="1" dirty="0" smtClean="0">
                <a:solidFill>
                  <a:schemeClr val="tx2">
                    <a:lumMod val="75000"/>
                  </a:schemeClr>
                </a:solidFill>
              </a:rPr>
            </a:br>
            <a:r>
              <a:rPr lang="en-US" altLang="ja-JP" sz="2000" b="1" dirty="0" smtClean="0"/>
              <a:t>Side Event: Japan’s effort to address climate change</a:t>
            </a:r>
            <a:r>
              <a:rPr lang="en-US" altLang="ja-JP" b="1" dirty="0" smtClean="0"/>
              <a:t/>
            </a:r>
            <a:br>
              <a:rPr lang="en-US" altLang="ja-JP" b="1" dirty="0" smtClean="0"/>
            </a:br>
            <a:endParaRPr kumimoji="1" lang="ja-JP" altLang="en-US" b="1" dirty="0"/>
          </a:p>
        </p:txBody>
      </p:sp>
      <p:sp>
        <p:nvSpPr>
          <p:cNvPr id="5" name="サブタイトル 4"/>
          <p:cNvSpPr>
            <a:spLocks noGrp="1"/>
          </p:cNvSpPr>
          <p:nvPr>
            <p:ph type="subTitle" idx="1"/>
          </p:nvPr>
        </p:nvSpPr>
        <p:spPr>
          <a:xfrm>
            <a:off x="1331640" y="4293096"/>
            <a:ext cx="6400800" cy="1752600"/>
          </a:xfrm>
        </p:spPr>
        <p:txBody>
          <a:bodyPr>
            <a:normAutofit/>
          </a:bodyPr>
          <a:lstStyle/>
          <a:p>
            <a:r>
              <a:rPr lang="en-US" altLang="ja-JP" dirty="0" smtClean="0">
                <a:solidFill>
                  <a:schemeClr val="tx1"/>
                </a:solidFill>
              </a:rPr>
              <a:t>18</a:t>
            </a:r>
            <a:r>
              <a:rPr lang="en-US" altLang="ja-JP" baseline="30000" dirty="0" smtClean="0">
                <a:solidFill>
                  <a:schemeClr val="tx1"/>
                </a:solidFill>
              </a:rPr>
              <a:t> </a:t>
            </a:r>
            <a:r>
              <a:rPr lang="en-US" altLang="ja-JP" dirty="0" smtClean="0">
                <a:solidFill>
                  <a:schemeClr val="tx1"/>
                </a:solidFill>
              </a:rPr>
              <a:t>May 2012, Metro, Ministry of Transportation in Germany</a:t>
            </a:r>
            <a:endParaRPr lang="ja-JP" altLang="ja-JP" dirty="0" smtClean="0">
              <a:solidFill>
                <a:schemeClr val="tx1"/>
              </a:solidFill>
            </a:endParaRPr>
          </a:p>
          <a:p>
            <a:r>
              <a:rPr lang="en-US" altLang="ja-JP" dirty="0" smtClean="0">
                <a:solidFill>
                  <a:schemeClr val="tx1"/>
                </a:solidFill>
              </a:rPr>
              <a:t> </a:t>
            </a:r>
          </a:p>
          <a:p>
            <a:r>
              <a:rPr lang="en-US" altLang="ja-JP" sz="2200" b="1" dirty="0" smtClean="0">
                <a:solidFill>
                  <a:schemeClr val="tx1"/>
                </a:solidFill>
              </a:rPr>
              <a:t>Tomoko Ishikawa</a:t>
            </a:r>
          </a:p>
          <a:p>
            <a:r>
              <a:rPr lang="en-US" altLang="ja-JP" sz="2200" b="1" dirty="0" smtClean="0">
                <a:solidFill>
                  <a:schemeClr val="tx1"/>
                </a:solidFill>
              </a:rPr>
              <a:t>LCS-</a:t>
            </a:r>
            <a:r>
              <a:rPr lang="en-US" altLang="ja-JP" sz="2200" b="1" dirty="0" err="1" smtClean="0">
                <a:solidFill>
                  <a:schemeClr val="tx1"/>
                </a:solidFill>
              </a:rPr>
              <a:t>RNet</a:t>
            </a:r>
            <a:r>
              <a:rPr lang="en-US" altLang="ja-JP" sz="2200" b="1" dirty="0" smtClean="0">
                <a:solidFill>
                  <a:schemeClr val="tx1"/>
                </a:solidFill>
              </a:rPr>
              <a:t>/</a:t>
            </a:r>
            <a:r>
              <a:rPr lang="en-US" altLang="ja-JP" sz="2200" b="1" dirty="0" err="1" smtClean="0">
                <a:solidFill>
                  <a:schemeClr val="tx1"/>
                </a:solidFill>
              </a:rPr>
              <a:t>LoCARNet</a:t>
            </a:r>
            <a:r>
              <a:rPr lang="en-US" altLang="ja-JP" sz="2200" b="1" dirty="0" smtClean="0">
                <a:solidFill>
                  <a:schemeClr val="tx1"/>
                </a:solidFill>
              </a:rPr>
              <a:t> Secretariat, IGES</a:t>
            </a:r>
            <a:endParaRPr lang="ja-JP" altLang="en-US" sz="2200" b="1" dirty="0" smtClean="0">
              <a:solidFill>
                <a:schemeClr val="tx1"/>
              </a:solidFill>
            </a:endParaRPr>
          </a:p>
          <a:p>
            <a:endParaRPr kumimoji="1" lang="ja-JP" altLang="en-US" dirty="0"/>
          </a:p>
        </p:txBody>
      </p:sp>
      <p:pic>
        <p:nvPicPr>
          <p:cNvPr id="6" name="コンテンツ プレースホルダ 3" descr="head_forEdit.jpg"/>
          <p:cNvPicPr>
            <a:picLocks noChangeAspect="1"/>
          </p:cNvPicPr>
          <p:nvPr/>
        </p:nvPicPr>
        <p:blipFill>
          <a:blip r:embed="rId3" cstate="print"/>
          <a:stretch>
            <a:fillRect/>
          </a:stretch>
        </p:blipFill>
        <p:spPr>
          <a:xfrm>
            <a:off x="0" y="0"/>
            <a:ext cx="9144000" cy="681026"/>
          </a:xfrm>
          <a:prstGeom prst="rect">
            <a:avLst/>
          </a:prstGeom>
        </p:spPr>
      </p:pic>
      <p:sp>
        <p:nvSpPr>
          <p:cNvPr id="7" name="スライド番号プレースホルダ 7"/>
          <p:cNvSpPr txBox="1">
            <a:spLocks/>
          </p:cNvSpPr>
          <p:nvPr/>
        </p:nvSpPr>
        <p:spPr bwMode="auto">
          <a:xfrm>
            <a:off x="7010400" y="6381750"/>
            <a:ext cx="2133600" cy="476250"/>
          </a:xfrm>
          <a:prstGeom prst="rect">
            <a:avLst/>
          </a:prstGeom>
          <a:noFill/>
          <a:ln w="9525">
            <a:noFill/>
            <a:miter lim="800000"/>
            <a:headEnd/>
            <a:tailEnd/>
          </a:ln>
        </p:spPr>
        <p:txBody>
          <a:bodyPr anchor="ctr"/>
          <a:lstStyle/>
          <a:p>
            <a:pPr algn="r"/>
            <a:fld id="{DB3F3465-54E5-4C7E-AE7E-C80892D02A29}" type="slidenum">
              <a:rPr kumimoji="1" lang="en-US" altLang="ja-JP" sz="1800" b="1">
                <a:solidFill>
                  <a:srgbClr val="000000"/>
                </a:solidFill>
                <a:latin typeface="Calibri" pitchFamily="34" charset="0"/>
              </a:rPr>
              <a:pPr algn="r"/>
              <a:t>1</a:t>
            </a:fld>
            <a:endParaRPr kumimoji="1" lang="en-US" altLang="ja-JP" sz="1800" b="1" dirty="0">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角丸四角形 22"/>
          <p:cNvSpPr/>
          <p:nvPr/>
        </p:nvSpPr>
        <p:spPr>
          <a:xfrm>
            <a:off x="323528" y="2060848"/>
            <a:ext cx="8568952" cy="3600400"/>
          </a:xfrm>
          <a:prstGeom prst="roundRect">
            <a:avLst>
              <a:gd name="adj" fmla="val 4231"/>
            </a:avLst>
          </a:prstGeom>
          <a:ln w="57150">
            <a:solidFill>
              <a:srgbClr val="92D050"/>
            </a:solidFill>
            <a:prstDash val="solid"/>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15" name="タイトル 1"/>
          <p:cNvSpPr>
            <a:spLocks noGrp="1"/>
          </p:cNvSpPr>
          <p:nvPr>
            <p:ph type="title"/>
          </p:nvPr>
        </p:nvSpPr>
        <p:spPr>
          <a:xfrm>
            <a:off x="457200" y="-27384"/>
            <a:ext cx="8229600" cy="1008112"/>
          </a:xfrm>
        </p:spPr>
        <p:txBody>
          <a:bodyPr>
            <a:normAutofit/>
          </a:bodyPr>
          <a:lstStyle/>
          <a:p>
            <a:r>
              <a:rPr lang="en-US" altLang="ja-JP" sz="2600" b="1" dirty="0" smtClean="0">
                <a:solidFill>
                  <a:schemeClr val="tx2"/>
                </a:solidFill>
              </a:rPr>
              <a:t>Collaboration of JICA/NIES/IGES</a:t>
            </a:r>
            <a:endParaRPr kumimoji="1" lang="ja-JP" altLang="en-US" sz="2600" b="1" dirty="0">
              <a:solidFill>
                <a:schemeClr val="tx2"/>
              </a:solidFill>
            </a:endParaRPr>
          </a:p>
        </p:txBody>
      </p:sp>
      <p:sp>
        <p:nvSpPr>
          <p:cNvPr id="16" name="スライド番号プレースホルダー 2"/>
          <p:cNvSpPr>
            <a:spLocks noGrp="1"/>
          </p:cNvSpPr>
          <p:nvPr>
            <p:ph type="sldNum" sz="quarter" idx="12"/>
          </p:nvPr>
        </p:nvSpPr>
        <p:spPr>
          <a:xfrm>
            <a:off x="6902896" y="6448251"/>
            <a:ext cx="2133600" cy="365125"/>
          </a:xfrm>
        </p:spPr>
        <p:txBody>
          <a:bodyPr/>
          <a:lstStyle/>
          <a:p>
            <a:fld id="{3801490D-AE72-4B11-BB8B-C3FB3BC441C1}" type="slidenum">
              <a:rPr kumimoji="1" lang="ja-JP" altLang="en-US" sz="2000" b="1" smtClean="0"/>
              <a:pPr/>
              <a:t>10</a:t>
            </a:fld>
            <a:endParaRPr kumimoji="1" lang="ja-JP" altLang="en-US" sz="2000" b="1" dirty="0"/>
          </a:p>
        </p:txBody>
      </p:sp>
      <p:sp>
        <p:nvSpPr>
          <p:cNvPr id="17" name="正方形/長方形 16"/>
          <p:cNvSpPr/>
          <p:nvPr/>
        </p:nvSpPr>
        <p:spPr>
          <a:xfrm>
            <a:off x="323528" y="5805264"/>
            <a:ext cx="8568952" cy="72008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ja-JP" sz="2000" b="1" dirty="0" smtClean="0"/>
              <a:t>Previous cooperation: development of scenarios towards low-carbon societies in </a:t>
            </a:r>
            <a:r>
              <a:rPr lang="en-US" altLang="ja-JP" sz="2000" b="1" dirty="0" err="1" smtClean="0"/>
              <a:t>Iskandar</a:t>
            </a:r>
            <a:r>
              <a:rPr lang="en-US" altLang="ja-JP" sz="2000" b="1" dirty="0" smtClean="0"/>
              <a:t>, Malaysia in accordance with the SATREPS scheme by JST/JICA, etc..</a:t>
            </a:r>
            <a:endParaRPr kumimoji="1" lang="ja-JP" altLang="en-US" sz="2000" b="1" dirty="0"/>
          </a:p>
        </p:txBody>
      </p:sp>
      <p:sp>
        <p:nvSpPr>
          <p:cNvPr id="19" name="正方形/長方形 18"/>
          <p:cNvSpPr/>
          <p:nvPr/>
        </p:nvSpPr>
        <p:spPr>
          <a:xfrm>
            <a:off x="611560" y="1772816"/>
            <a:ext cx="7992888" cy="576064"/>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ja-JP" sz="2400" b="1" dirty="0" smtClean="0"/>
              <a:t>East Asia Knowledge Platform for Low Carbon Growth</a:t>
            </a:r>
            <a:endParaRPr kumimoji="1" lang="ja-JP" altLang="en-US" sz="2400" b="1" dirty="0"/>
          </a:p>
        </p:txBody>
      </p:sp>
      <p:grpSp>
        <p:nvGrpSpPr>
          <p:cNvPr id="21" name="グループ化 20"/>
          <p:cNvGrpSpPr/>
          <p:nvPr/>
        </p:nvGrpSpPr>
        <p:grpSpPr>
          <a:xfrm>
            <a:off x="395536" y="2780928"/>
            <a:ext cx="8424862" cy="2736304"/>
            <a:chOff x="395536" y="764704"/>
            <a:chExt cx="8424862" cy="2736304"/>
          </a:xfrm>
        </p:grpSpPr>
        <p:grpSp>
          <p:nvGrpSpPr>
            <p:cNvPr id="20" name="グループ化 19"/>
            <p:cNvGrpSpPr/>
            <p:nvPr/>
          </p:nvGrpSpPr>
          <p:grpSpPr>
            <a:xfrm>
              <a:off x="395536" y="764704"/>
              <a:ext cx="8424862" cy="2736304"/>
              <a:chOff x="323528" y="1052736"/>
              <a:chExt cx="8424862" cy="2736304"/>
            </a:xfrm>
          </p:grpSpPr>
          <p:sp>
            <p:nvSpPr>
              <p:cNvPr id="9" name="正方形/長方形 8"/>
              <p:cNvSpPr/>
              <p:nvPr/>
            </p:nvSpPr>
            <p:spPr>
              <a:xfrm>
                <a:off x="323528" y="1052736"/>
                <a:ext cx="2736850" cy="2736304"/>
              </a:xfrm>
              <a:prstGeom prst="rect">
                <a:avLst/>
              </a:prstGeom>
              <a:solidFill>
                <a:srgbClr val="008000">
                  <a:alpha val="10000"/>
                </a:srgbClr>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t"/>
              <a:lstStyle/>
              <a:p>
                <a:pPr algn="ctr" fontAlgn="auto">
                  <a:spcBef>
                    <a:spcPts val="0"/>
                  </a:spcBef>
                  <a:spcAft>
                    <a:spcPts val="0"/>
                  </a:spcAft>
                  <a:defRPr/>
                </a:pPr>
                <a:r>
                  <a:rPr lang="en-US" altLang="ja-JP" sz="2000" b="1" dirty="0" smtClean="0">
                    <a:solidFill>
                      <a:srgbClr val="008000"/>
                    </a:solidFill>
                  </a:rPr>
                  <a:t>Research into low-carbon societies:</a:t>
                </a:r>
                <a:endParaRPr lang="en-US" altLang="ja-JP" sz="2000" b="1" dirty="0">
                  <a:solidFill>
                    <a:srgbClr val="008000"/>
                  </a:solidFill>
                </a:endParaRPr>
              </a:p>
              <a:p>
                <a:pPr algn="ctr" fontAlgn="auto">
                  <a:spcBef>
                    <a:spcPts val="0"/>
                  </a:spcBef>
                  <a:spcAft>
                    <a:spcPts val="0"/>
                  </a:spcAft>
                  <a:defRPr/>
                </a:pPr>
                <a:endParaRPr lang="en-US" altLang="ja-JP" sz="2000" dirty="0" smtClean="0">
                  <a:solidFill>
                    <a:srgbClr val="008000"/>
                  </a:solidFill>
                </a:endParaRPr>
              </a:p>
              <a:p>
                <a:pPr algn="ctr" fontAlgn="auto">
                  <a:spcBef>
                    <a:spcPts val="0"/>
                  </a:spcBef>
                  <a:spcAft>
                    <a:spcPts val="0"/>
                  </a:spcAft>
                  <a:defRPr/>
                </a:pPr>
                <a:r>
                  <a:rPr lang="en-US" altLang="ja-JP" sz="2000" dirty="0" smtClean="0">
                    <a:solidFill>
                      <a:srgbClr val="008000"/>
                    </a:solidFill>
                  </a:rPr>
                  <a:t>National Institute of Environmental Studies (NIES)</a:t>
                </a:r>
                <a:endParaRPr lang="en-US" altLang="ja-JP" sz="2000" dirty="0">
                  <a:solidFill>
                    <a:srgbClr val="008000"/>
                  </a:solidFill>
                </a:endParaRPr>
              </a:p>
              <a:p>
                <a:pPr algn="ctr" fontAlgn="auto">
                  <a:spcBef>
                    <a:spcPts val="0"/>
                  </a:spcBef>
                  <a:spcAft>
                    <a:spcPts val="0"/>
                  </a:spcAft>
                  <a:defRPr/>
                </a:pPr>
                <a:endParaRPr lang="en-US" altLang="ja-JP" sz="2400" dirty="0">
                  <a:solidFill>
                    <a:srgbClr val="008000"/>
                  </a:solidFill>
                </a:endParaRPr>
              </a:p>
              <a:p>
                <a:pPr algn="ctr" fontAlgn="auto">
                  <a:spcBef>
                    <a:spcPts val="0"/>
                  </a:spcBef>
                  <a:spcAft>
                    <a:spcPts val="0"/>
                  </a:spcAft>
                  <a:defRPr/>
                </a:pPr>
                <a:endParaRPr lang="en-US" altLang="ja-JP" sz="2400" dirty="0">
                  <a:solidFill>
                    <a:srgbClr val="008000"/>
                  </a:solidFill>
                </a:endParaRPr>
              </a:p>
              <a:p>
                <a:pPr algn="ctr" fontAlgn="auto">
                  <a:spcBef>
                    <a:spcPts val="0"/>
                  </a:spcBef>
                  <a:spcAft>
                    <a:spcPts val="0"/>
                  </a:spcAft>
                  <a:defRPr/>
                </a:pPr>
                <a:endParaRPr lang="en-US" altLang="ja-JP" sz="2400" b="1" dirty="0">
                  <a:solidFill>
                    <a:srgbClr val="008000"/>
                  </a:solidFill>
                  <a:effectLst>
                    <a:outerShdw blurRad="38100" dist="38100" dir="2700000" algn="tl">
                      <a:srgbClr val="000000">
                        <a:alpha val="43137"/>
                      </a:srgbClr>
                    </a:outerShdw>
                  </a:effectLst>
                </a:endParaRPr>
              </a:p>
            </p:txBody>
          </p:sp>
          <p:sp>
            <p:nvSpPr>
              <p:cNvPr id="11" name="正方形/長方形 10"/>
              <p:cNvSpPr/>
              <p:nvPr/>
            </p:nvSpPr>
            <p:spPr>
              <a:xfrm>
                <a:off x="3176265" y="1052736"/>
                <a:ext cx="2736850" cy="2736304"/>
              </a:xfrm>
              <a:prstGeom prst="rect">
                <a:avLst/>
              </a:prstGeom>
              <a:solidFill>
                <a:srgbClr val="0070C0">
                  <a:alpha val="1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t"/>
              <a:lstStyle/>
              <a:p>
                <a:pPr algn="ctr" fontAlgn="auto">
                  <a:spcBef>
                    <a:spcPts val="0"/>
                  </a:spcBef>
                  <a:spcAft>
                    <a:spcPts val="0"/>
                  </a:spcAft>
                  <a:defRPr/>
                </a:pPr>
                <a:r>
                  <a:rPr lang="en-US" altLang="ja-JP" sz="2000" b="1" dirty="0" smtClean="0">
                    <a:solidFill>
                      <a:srgbClr val="0070C0"/>
                    </a:solidFill>
                  </a:rPr>
                  <a:t>Research network for low-carbon growth and sustainable development:</a:t>
                </a:r>
                <a:endParaRPr lang="en-US" altLang="ja-JP" sz="2000" b="1" dirty="0">
                  <a:solidFill>
                    <a:srgbClr val="0070C0"/>
                  </a:solidFill>
                </a:endParaRPr>
              </a:p>
              <a:p>
                <a:pPr algn="ctr" fontAlgn="auto">
                  <a:spcBef>
                    <a:spcPts val="0"/>
                  </a:spcBef>
                  <a:spcAft>
                    <a:spcPts val="0"/>
                  </a:spcAft>
                  <a:defRPr/>
                </a:pPr>
                <a:r>
                  <a:rPr lang="en-US" altLang="ja-JP" sz="2000" dirty="0" smtClean="0">
                    <a:solidFill>
                      <a:srgbClr val="0070C0"/>
                    </a:solidFill>
                  </a:rPr>
                  <a:t>Institute </a:t>
                </a:r>
                <a:r>
                  <a:rPr lang="en-US" altLang="ja-JP" sz="2000" dirty="0">
                    <a:solidFill>
                      <a:srgbClr val="0070C0"/>
                    </a:solidFill>
                  </a:rPr>
                  <a:t>for Global Environmental Strategies (IGES)</a:t>
                </a:r>
              </a:p>
            </p:txBody>
          </p:sp>
          <p:sp>
            <p:nvSpPr>
              <p:cNvPr id="13" name="正方形/長方形 12"/>
              <p:cNvSpPr/>
              <p:nvPr/>
            </p:nvSpPr>
            <p:spPr>
              <a:xfrm>
                <a:off x="6013128" y="1052736"/>
                <a:ext cx="2735262" cy="2736304"/>
              </a:xfrm>
              <a:prstGeom prst="rect">
                <a:avLst/>
              </a:prstGeom>
              <a:solidFill>
                <a:schemeClr val="accent2">
                  <a:alpha val="1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t"/>
              <a:lstStyle/>
              <a:p>
                <a:pPr algn="ctr" fontAlgn="auto">
                  <a:spcBef>
                    <a:spcPts val="0"/>
                  </a:spcBef>
                  <a:spcAft>
                    <a:spcPts val="0"/>
                  </a:spcAft>
                  <a:defRPr/>
                </a:pPr>
                <a:r>
                  <a:rPr lang="en-US" altLang="ja-JP" sz="2000" b="1" dirty="0" smtClean="0">
                    <a:solidFill>
                      <a:schemeClr val="accent2"/>
                    </a:solidFill>
                  </a:rPr>
                  <a:t>Knowledge and lessons learned from international cooperation activities</a:t>
                </a:r>
                <a:r>
                  <a:rPr lang="en-US" altLang="ja-JP" sz="2000" dirty="0" smtClean="0">
                    <a:solidFill>
                      <a:schemeClr val="accent2"/>
                    </a:solidFill>
                  </a:rPr>
                  <a:t>: </a:t>
                </a:r>
              </a:p>
              <a:p>
                <a:pPr algn="ctr" fontAlgn="auto">
                  <a:spcBef>
                    <a:spcPts val="0"/>
                  </a:spcBef>
                  <a:spcAft>
                    <a:spcPts val="0"/>
                  </a:spcAft>
                  <a:defRPr/>
                </a:pPr>
                <a:r>
                  <a:rPr lang="en-US" altLang="ja-JP" sz="2000" dirty="0">
                    <a:solidFill>
                      <a:schemeClr val="accent2"/>
                    </a:solidFill>
                  </a:rPr>
                  <a:t>Japan International Cooperation Agency </a:t>
                </a:r>
                <a:r>
                  <a:rPr lang="en-US" altLang="ja-JP" sz="2000" dirty="0" smtClean="0">
                    <a:solidFill>
                      <a:schemeClr val="accent2"/>
                    </a:solidFill>
                  </a:rPr>
                  <a:t>(JICA)</a:t>
                </a:r>
                <a:endParaRPr lang="en-US" altLang="ja-JP" sz="2000" dirty="0">
                  <a:solidFill>
                    <a:schemeClr val="accent2"/>
                  </a:solidFill>
                </a:endParaRPr>
              </a:p>
              <a:p>
                <a:pPr algn="ctr" fontAlgn="auto">
                  <a:spcBef>
                    <a:spcPts val="0"/>
                  </a:spcBef>
                  <a:spcAft>
                    <a:spcPts val="0"/>
                  </a:spcAft>
                  <a:defRPr/>
                </a:pPr>
                <a:endParaRPr lang="en-US" altLang="ja-JP" sz="2400" dirty="0">
                  <a:solidFill>
                    <a:schemeClr val="accent2"/>
                  </a:solidFill>
                </a:endParaRPr>
              </a:p>
              <a:p>
                <a:pPr algn="ctr" fontAlgn="auto">
                  <a:spcBef>
                    <a:spcPts val="0"/>
                  </a:spcBef>
                  <a:spcAft>
                    <a:spcPts val="0"/>
                  </a:spcAft>
                  <a:defRPr/>
                </a:pPr>
                <a:endParaRPr lang="en-US" altLang="ja-JP" sz="2400" dirty="0">
                  <a:solidFill>
                    <a:schemeClr val="accent2"/>
                  </a:solidFill>
                </a:endParaRPr>
              </a:p>
            </p:txBody>
          </p:sp>
        </p:grpSp>
        <p:pic>
          <p:nvPicPr>
            <p:cNvPr id="10" name="Picture 2" descr="http://www.iges.or.jp/jp/cp/image/activity20120414/NIES_logo.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454150" y="3042666"/>
              <a:ext cx="619125" cy="314326"/>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3" descr="http://www.iges.or.jp/image/iges_logo.gif"/>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334668" y="3052192"/>
              <a:ext cx="619125" cy="304800"/>
            </a:xfrm>
            <a:prstGeom prst="rect">
              <a:avLst/>
            </a:prstGeom>
            <a:noFill/>
            <a:extLst>
              <a:ext uri="{909E8E84-426E-40DD-AFC4-6F175D3DCCD1}">
                <a14:hiddenFill xmlns="" xmlns:a14="http://schemas.microsoft.com/office/drawing/2010/main">
                  <a:solidFill>
                    <a:srgbClr val="FFFFFF"/>
                  </a:solidFill>
                </a14:hiddenFill>
              </a:ext>
            </a:extLst>
          </p:spPr>
        </p:pic>
        <p:pic>
          <p:nvPicPr>
            <p:cNvPr id="14" name="Picture 4" descr="http://www.iges.or.jp/jp/cp/image/activity20120414/JICA_Logo.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236296" y="2970658"/>
              <a:ext cx="482918" cy="386334"/>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29" name="テキスト ボックス 28"/>
          <p:cNvSpPr txBox="1"/>
          <p:nvPr/>
        </p:nvSpPr>
        <p:spPr>
          <a:xfrm>
            <a:off x="827584" y="2348880"/>
            <a:ext cx="4896544" cy="400110"/>
          </a:xfrm>
          <a:prstGeom prst="rect">
            <a:avLst/>
          </a:prstGeom>
          <a:noFill/>
        </p:spPr>
        <p:txBody>
          <a:bodyPr wrap="square" rtlCol="0">
            <a:spAutoFit/>
          </a:bodyPr>
          <a:lstStyle/>
          <a:p>
            <a:pPr algn="ctr"/>
            <a:r>
              <a:rPr lang="en-US" altLang="ja-JP" sz="2000" b="1" dirty="0" smtClean="0">
                <a:solidFill>
                  <a:schemeClr val="accent5">
                    <a:lumMod val="75000"/>
                  </a:schemeClr>
                </a:solidFill>
              </a:rPr>
              <a:t>- - - - - Research Community - - - - -</a:t>
            </a:r>
            <a:endParaRPr kumimoji="1" lang="ja-JP" altLang="en-US" sz="2000" b="1" dirty="0">
              <a:solidFill>
                <a:schemeClr val="accent5">
                  <a:lumMod val="75000"/>
                </a:schemeClr>
              </a:solidFill>
            </a:endParaRPr>
          </a:p>
        </p:txBody>
      </p:sp>
      <p:sp>
        <p:nvSpPr>
          <p:cNvPr id="30" name="テキスト ボックス 29"/>
          <p:cNvSpPr txBox="1"/>
          <p:nvPr/>
        </p:nvSpPr>
        <p:spPr>
          <a:xfrm>
            <a:off x="6012160" y="2348880"/>
            <a:ext cx="2808312" cy="400110"/>
          </a:xfrm>
          <a:prstGeom prst="rect">
            <a:avLst/>
          </a:prstGeom>
          <a:noFill/>
        </p:spPr>
        <p:txBody>
          <a:bodyPr wrap="square" rtlCol="0">
            <a:spAutoFit/>
          </a:bodyPr>
          <a:lstStyle/>
          <a:p>
            <a:pPr algn="ctr"/>
            <a:r>
              <a:rPr kumimoji="1" lang="en-US" altLang="ja-JP" sz="2000" b="1" dirty="0" smtClean="0">
                <a:solidFill>
                  <a:srgbClr val="C00000"/>
                </a:solidFill>
              </a:rPr>
              <a:t>- -  Practitioners - - </a:t>
            </a:r>
            <a:endParaRPr kumimoji="1" lang="ja-JP" altLang="en-US" sz="2000" b="1" dirty="0">
              <a:solidFill>
                <a:srgbClr val="C00000"/>
              </a:solidFill>
            </a:endParaRPr>
          </a:p>
        </p:txBody>
      </p:sp>
      <p:sp>
        <p:nvSpPr>
          <p:cNvPr id="24" name="正方形/長方形 23"/>
          <p:cNvSpPr/>
          <p:nvPr/>
        </p:nvSpPr>
        <p:spPr>
          <a:xfrm>
            <a:off x="611560" y="908720"/>
            <a:ext cx="7992888" cy="57606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ja-JP" sz="2000" dirty="0" smtClean="0"/>
              <a:t>Side-event on East Asia Low Carbon Growth Partnership Dialogue</a:t>
            </a:r>
            <a:br>
              <a:rPr lang="en-US" altLang="ja-JP" sz="2000" dirty="0" smtClean="0"/>
            </a:br>
            <a:r>
              <a:rPr lang="en-US" altLang="ja-JP" sz="2000" dirty="0" smtClean="0"/>
              <a:t>(14 April 2012, Tokyo, Japan)</a:t>
            </a:r>
            <a:endParaRPr lang="ja-JP" altLang="en-US" sz="2400" dirty="0"/>
          </a:p>
        </p:txBody>
      </p:sp>
    </p:spTree>
    <p:extLst>
      <p:ext uri="{BB962C8B-B14F-4D97-AF65-F5344CB8AC3E}">
        <p14:creationId xmlns="" xmlns:p14="http://schemas.microsoft.com/office/powerpoint/2010/main" val="33821699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692696"/>
          </a:xfrm>
        </p:spPr>
        <p:txBody>
          <a:bodyPr>
            <a:normAutofit/>
          </a:bodyPr>
          <a:lstStyle/>
          <a:p>
            <a:r>
              <a:rPr lang="en-US" altLang="ja-JP" sz="2600" b="1" dirty="0" smtClean="0">
                <a:solidFill>
                  <a:schemeClr val="tx2"/>
                </a:solidFill>
              </a:rPr>
              <a:t>Summary and highlights of the side-event</a:t>
            </a:r>
            <a:endParaRPr kumimoji="1" lang="ja-JP" altLang="en-US" sz="2600" b="1" dirty="0">
              <a:solidFill>
                <a:schemeClr val="tx2"/>
              </a:solidFill>
            </a:endParaRPr>
          </a:p>
        </p:txBody>
      </p:sp>
      <p:grpSp>
        <p:nvGrpSpPr>
          <p:cNvPr id="16" name="グループ化 15"/>
          <p:cNvGrpSpPr/>
          <p:nvPr/>
        </p:nvGrpSpPr>
        <p:grpSpPr>
          <a:xfrm>
            <a:off x="323528" y="692696"/>
            <a:ext cx="8496944" cy="4608512"/>
            <a:chOff x="323528" y="1196752"/>
            <a:chExt cx="8496944" cy="4608512"/>
          </a:xfrm>
        </p:grpSpPr>
        <p:grpSp>
          <p:nvGrpSpPr>
            <p:cNvPr id="6" name="グループ化 5"/>
            <p:cNvGrpSpPr/>
            <p:nvPr/>
          </p:nvGrpSpPr>
          <p:grpSpPr>
            <a:xfrm>
              <a:off x="323528" y="1196752"/>
              <a:ext cx="8496944" cy="2232248"/>
              <a:chOff x="323528" y="4293096"/>
              <a:chExt cx="8496944" cy="2232248"/>
            </a:xfrm>
          </p:grpSpPr>
          <p:sp>
            <p:nvSpPr>
              <p:cNvPr id="4" name="正方形/長方形 3"/>
              <p:cNvSpPr/>
              <p:nvPr/>
            </p:nvSpPr>
            <p:spPr>
              <a:xfrm>
                <a:off x="323528" y="4293096"/>
                <a:ext cx="4212976" cy="2232248"/>
              </a:xfrm>
              <a:prstGeom prst="rect">
                <a:avLst/>
              </a:prstGeom>
              <a:solidFill>
                <a:srgbClr val="00FFCC">
                  <a:alpha val="10000"/>
                </a:srgbClr>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anchor="t"/>
              <a:lstStyle/>
              <a:p>
                <a:pPr algn="ctr" fontAlgn="auto">
                  <a:spcBef>
                    <a:spcPts val="0"/>
                  </a:spcBef>
                  <a:spcAft>
                    <a:spcPts val="0"/>
                  </a:spcAft>
                  <a:defRPr/>
                </a:pPr>
                <a:r>
                  <a:rPr lang="en-US" altLang="ja-JP" b="1" u="sng" dirty="0" smtClean="0">
                    <a:solidFill>
                      <a:srgbClr val="009999"/>
                    </a:solidFill>
                  </a:rPr>
                  <a:t>Inputs from research &amp; policy studies</a:t>
                </a:r>
              </a:p>
              <a:p>
                <a:pPr algn="ctr" fontAlgn="auto">
                  <a:spcBef>
                    <a:spcPts val="0"/>
                  </a:spcBef>
                  <a:spcAft>
                    <a:spcPts val="0"/>
                  </a:spcAft>
                  <a:defRPr/>
                </a:pPr>
                <a:r>
                  <a:rPr lang="en-US" altLang="ja-JP" b="1" dirty="0" smtClean="0">
                    <a:solidFill>
                      <a:srgbClr val="009999"/>
                    </a:solidFill>
                  </a:rPr>
                  <a:t>Implications for Practice</a:t>
                </a:r>
              </a:p>
              <a:p>
                <a:pPr marL="285750" indent="-285750" algn="just" fontAlgn="auto">
                  <a:spcBef>
                    <a:spcPts val="0"/>
                  </a:spcBef>
                  <a:spcAft>
                    <a:spcPts val="0"/>
                  </a:spcAft>
                  <a:buFont typeface="Wingdings"/>
                  <a:buChar char="Ø"/>
                  <a:defRPr/>
                </a:pPr>
                <a:r>
                  <a:rPr lang="en-US" altLang="ja-JP" sz="1700" dirty="0">
                    <a:solidFill>
                      <a:srgbClr val="009999"/>
                    </a:solidFill>
                  </a:rPr>
                  <a:t>promoting dialogue between researchers and policy-makers</a:t>
                </a:r>
              </a:p>
              <a:p>
                <a:pPr marL="285750" indent="-285750" algn="just" fontAlgn="auto">
                  <a:spcBef>
                    <a:spcPts val="0"/>
                  </a:spcBef>
                  <a:spcAft>
                    <a:spcPts val="0"/>
                  </a:spcAft>
                  <a:buFont typeface="Wingdings"/>
                  <a:buChar char="Ø"/>
                  <a:defRPr/>
                </a:pPr>
                <a:r>
                  <a:rPr lang="en-US" altLang="ja-JP" sz="1700" dirty="0">
                    <a:solidFill>
                      <a:srgbClr val="009999"/>
                    </a:solidFill>
                  </a:rPr>
                  <a:t>fortifying collaboration with other stakeholders, </a:t>
                </a:r>
                <a:r>
                  <a:rPr lang="en-US" altLang="ja-JP" sz="1700" dirty="0" smtClean="0">
                    <a:solidFill>
                      <a:srgbClr val="009999"/>
                    </a:solidFill>
                  </a:rPr>
                  <a:t>including </a:t>
                </a:r>
                <a:r>
                  <a:rPr lang="en-US" altLang="ja-JP" sz="1700" dirty="0">
                    <a:solidFill>
                      <a:srgbClr val="009999"/>
                    </a:solidFill>
                  </a:rPr>
                  <a:t> </a:t>
                </a:r>
                <a:r>
                  <a:rPr lang="en-US" altLang="ja-JP" sz="1700" dirty="0" smtClean="0">
                    <a:solidFill>
                      <a:srgbClr val="009999"/>
                    </a:solidFill>
                  </a:rPr>
                  <a:t>the private </a:t>
                </a:r>
                <a:r>
                  <a:rPr lang="en-US" altLang="ja-JP" sz="1700" dirty="0">
                    <a:solidFill>
                      <a:srgbClr val="009999"/>
                    </a:solidFill>
                  </a:rPr>
                  <a:t>sector </a:t>
                </a:r>
              </a:p>
              <a:p>
                <a:pPr marL="285750" indent="-285750" algn="just" fontAlgn="auto">
                  <a:spcBef>
                    <a:spcPts val="0"/>
                  </a:spcBef>
                  <a:spcAft>
                    <a:spcPts val="0"/>
                  </a:spcAft>
                  <a:buFont typeface="Wingdings"/>
                  <a:buChar char="Ø"/>
                  <a:defRPr/>
                </a:pPr>
                <a:r>
                  <a:rPr lang="en-US" altLang="ja-JP" sz="1700" dirty="0">
                    <a:solidFill>
                      <a:srgbClr val="009999"/>
                    </a:solidFill>
                  </a:rPr>
                  <a:t>providing training opportunities for </a:t>
                </a:r>
                <a:r>
                  <a:rPr lang="en-US" altLang="ja-JP" sz="1700" dirty="0" smtClean="0">
                    <a:solidFill>
                      <a:srgbClr val="009999"/>
                    </a:solidFill>
                  </a:rPr>
                  <a:t>pro-low carbon growth strategic </a:t>
                </a:r>
                <a:r>
                  <a:rPr lang="en-US" altLang="ja-JP" sz="1700" dirty="0">
                    <a:solidFill>
                      <a:srgbClr val="009999"/>
                    </a:solidFill>
                  </a:rPr>
                  <a:t>planning </a:t>
                </a:r>
              </a:p>
              <a:p>
                <a:pPr marL="285750" indent="-285750" fontAlgn="auto">
                  <a:spcBef>
                    <a:spcPts val="0"/>
                  </a:spcBef>
                  <a:spcAft>
                    <a:spcPts val="0"/>
                  </a:spcAft>
                  <a:buFont typeface="Wingdings"/>
                  <a:buChar char="Ø"/>
                  <a:defRPr/>
                </a:pPr>
                <a:endParaRPr lang="en-US" altLang="ja-JP" b="1" dirty="0">
                  <a:solidFill>
                    <a:srgbClr val="009999"/>
                  </a:solidFill>
                </a:endParaRPr>
              </a:p>
              <a:p>
                <a:pPr algn="ctr" fontAlgn="auto">
                  <a:spcBef>
                    <a:spcPts val="0"/>
                  </a:spcBef>
                  <a:spcAft>
                    <a:spcPts val="0"/>
                  </a:spcAft>
                  <a:defRPr/>
                </a:pPr>
                <a:endParaRPr lang="en-US" altLang="ja-JP" sz="2000" dirty="0">
                  <a:solidFill>
                    <a:srgbClr val="009999"/>
                  </a:solidFill>
                </a:endParaRPr>
              </a:p>
              <a:p>
                <a:pPr algn="ctr" fontAlgn="auto">
                  <a:spcBef>
                    <a:spcPts val="0"/>
                  </a:spcBef>
                  <a:spcAft>
                    <a:spcPts val="0"/>
                  </a:spcAft>
                  <a:defRPr/>
                </a:pPr>
                <a:endParaRPr lang="en-US" altLang="ja-JP" sz="2400" dirty="0">
                  <a:solidFill>
                    <a:srgbClr val="009999"/>
                  </a:solidFill>
                </a:endParaRPr>
              </a:p>
              <a:p>
                <a:pPr algn="ctr" fontAlgn="auto">
                  <a:spcBef>
                    <a:spcPts val="0"/>
                  </a:spcBef>
                  <a:spcAft>
                    <a:spcPts val="0"/>
                  </a:spcAft>
                  <a:defRPr/>
                </a:pPr>
                <a:endParaRPr lang="en-US" altLang="ja-JP" sz="2400" dirty="0">
                  <a:solidFill>
                    <a:srgbClr val="009999"/>
                  </a:solidFill>
                </a:endParaRPr>
              </a:p>
              <a:p>
                <a:pPr algn="ctr" fontAlgn="auto">
                  <a:spcBef>
                    <a:spcPts val="0"/>
                  </a:spcBef>
                  <a:spcAft>
                    <a:spcPts val="0"/>
                  </a:spcAft>
                  <a:defRPr/>
                </a:pPr>
                <a:endParaRPr lang="en-US" altLang="ja-JP" sz="2400" b="1" dirty="0">
                  <a:solidFill>
                    <a:srgbClr val="009999"/>
                  </a:solidFill>
                  <a:effectLst>
                    <a:outerShdw blurRad="38100" dist="38100" dir="2700000" algn="tl">
                      <a:srgbClr val="000000">
                        <a:alpha val="43137"/>
                      </a:srgbClr>
                    </a:outerShdw>
                  </a:effectLst>
                </a:endParaRPr>
              </a:p>
            </p:txBody>
          </p:sp>
          <p:sp>
            <p:nvSpPr>
              <p:cNvPr id="5" name="正方形/長方形 4"/>
              <p:cNvSpPr/>
              <p:nvPr/>
            </p:nvSpPr>
            <p:spPr>
              <a:xfrm>
                <a:off x="4616450" y="4293096"/>
                <a:ext cx="4204022" cy="2232248"/>
              </a:xfrm>
              <a:prstGeom prst="rect">
                <a:avLst/>
              </a:prstGeom>
              <a:solidFill>
                <a:schemeClr val="accent2">
                  <a:alpha val="1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t"/>
              <a:lstStyle/>
              <a:p>
                <a:pPr algn="ctr" fontAlgn="auto">
                  <a:spcBef>
                    <a:spcPts val="0"/>
                  </a:spcBef>
                  <a:spcAft>
                    <a:spcPts val="0"/>
                  </a:spcAft>
                  <a:defRPr/>
                </a:pPr>
                <a:r>
                  <a:rPr lang="en-US" altLang="ja-JP" b="1" u="sng" dirty="0" smtClean="0">
                    <a:solidFill>
                      <a:schemeClr val="accent2"/>
                    </a:solidFill>
                  </a:rPr>
                  <a:t>Inputs from development practitioners</a:t>
                </a:r>
              </a:p>
              <a:p>
                <a:pPr algn="ctr" fontAlgn="auto">
                  <a:spcBef>
                    <a:spcPts val="0"/>
                  </a:spcBef>
                  <a:spcAft>
                    <a:spcPts val="0"/>
                  </a:spcAft>
                  <a:defRPr/>
                </a:pPr>
                <a:r>
                  <a:rPr lang="en-US" altLang="ja-JP" b="1" dirty="0" smtClean="0">
                    <a:solidFill>
                      <a:schemeClr val="accent2"/>
                    </a:solidFill>
                  </a:rPr>
                  <a:t>Future Research Needs</a:t>
                </a:r>
              </a:p>
              <a:p>
                <a:pPr marL="342900" indent="-342900" algn="just" fontAlgn="auto">
                  <a:spcBef>
                    <a:spcPts val="0"/>
                  </a:spcBef>
                  <a:spcAft>
                    <a:spcPts val="0"/>
                  </a:spcAft>
                  <a:buFont typeface="Wingdings"/>
                  <a:buChar char="Ø"/>
                  <a:defRPr/>
                </a:pPr>
                <a:r>
                  <a:rPr lang="en-US" altLang="ja-JP" sz="1700" dirty="0" smtClean="0">
                    <a:solidFill>
                      <a:schemeClr val="accent2"/>
                    </a:solidFill>
                  </a:rPr>
                  <a:t>examining feasible </a:t>
                </a:r>
                <a:r>
                  <a:rPr lang="en-US" altLang="ja-JP" sz="1700" dirty="0">
                    <a:solidFill>
                      <a:schemeClr val="accent2"/>
                    </a:solidFill>
                  </a:rPr>
                  <a:t>steps to achieve low carbon </a:t>
                </a:r>
                <a:r>
                  <a:rPr lang="en-US" altLang="ja-JP" sz="1700" dirty="0" smtClean="0">
                    <a:solidFill>
                      <a:schemeClr val="accent2"/>
                    </a:solidFill>
                  </a:rPr>
                  <a:t>societies</a:t>
                </a:r>
              </a:p>
              <a:p>
                <a:pPr marL="342900" indent="-342900" algn="just" fontAlgn="auto">
                  <a:spcBef>
                    <a:spcPts val="0"/>
                  </a:spcBef>
                  <a:spcAft>
                    <a:spcPts val="0"/>
                  </a:spcAft>
                  <a:buFont typeface="Wingdings"/>
                  <a:buChar char="Ø"/>
                  <a:defRPr/>
                </a:pPr>
                <a:r>
                  <a:rPr lang="en-US" altLang="ja-JP" sz="1700" dirty="0" smtClean="0">
                    <a:solidFill>
                      <a:schemeClr val="accent2"/>
                    </a:solidFill>
                  </a:rPr>
                  <a:t>offering </a:t>
                </a:r>
                <a:r>
                  <a:rPr lang="en-US" altLang="ja-JP" sz="1700" dirty="0">
                    <a:solidFill>
                      <a:schemeClr val="accent2"/>
                    </a:solidFill>
                  </a:rPr>
                  <a:t>potential options and incentives for low carbon </a:t>
                </a:r>
                <a:r>
                  <a:rPr lang="en-US" altLang="ja-JP" sz="1700" dirty="0" smtClean="0">
                    <a:solidFill>
                      <a:schemeClr val="accent2"/>
                    </a:solidFill>
                  </a:rPr>
                  <a:t>infrastructure investment</a:t>
                </a:r>
              </a:p>
              <a:p>
                <a:pPr marL="342900" indent="-342900" algn="just" fontAlgn="auto">
                  <a:spcBef>
                    <a:spcPts val="0"/>
                  </a:spcBef>
                  <a:spcAft>
                    <a:spcPts val="0"/>
                  </a:spcAft>
                  <a:buFont typeface="Wingdings"/>
                  <a:buChar char="Ø"/>
                  <a:defRPr/>
                </a:pPr>
                <a:r>
                  <a:rPr lang="en-US" altLang="ja-JP" sz="1700" dirty="0" smtClean="0">
                    <a:solidFill>
                      <a:schemeClr val="accent2"/>
                    </a:solidFill>
                  </a:rPr>
                  <a:t>evaluating </a:t>
                </a:r>
                <a:r>
                  <a:rPr lang="en-US" altLang="ja-JP" sz="1700" dirty="0">
                    <a:solidFill>
                      <a:schemeClr val="accent2"/>
                    </a:solidFill>
                  </a:rPr>
                  <a:t>market tools to promote transition to low carbon societies</a:t>
                </a:r>
              </a:p>
              <a:p>
                <a:pPr fontAlgn="auto">
                  <a:spcBef>
                    <a:spcPts val="0"/>
                  </a:spcBef>
                  <a:spcAft>
                    <a:spcPts val="0"/>
                  </a:spcAft>
                  <a:defRPr/>
                </a:pPr>
                <a:endParaRPr lang="en-US" altLang="ja-JP" sz="2000" b="1" dirty="0">
                  <a:solidFill>
                    <a:schemeClr val="accent2"/>
                  </a:solidFill>
                </a:endParaRPr>
              </a:p>
              <a:p>
                <a:pPr algn="ctr" fontAlgn="auto">
                  <a:spcBef>
                    <a:spcPts val="0"/>
                  </a:spcBef>
                  <a:spcAft>
                    <a:spcPts val="0"/>
                  </a:spcAft>
                  <a:defRPr/>
                </a:pPr>
                <a:endParaRPr lang="en-US" altLang="ja-JP" sz="2000" dirty="0">
                  <a:solidFill>
                    <a:schemeClr val="accent2"/>
                  </a:solidFill>
                </a:endParaRPr>
              </a:p>
              <a:p>
                <a:pPr algn="ctr" fontAlgn="auto">
                  <a:spcBef>
                    <a:spcPts val="0"/>
                  </a:spcBef>
                  <a:spcAft>
                    <a:spcPts val="0"/>
                  </a:spcAft>
                  <a:defRPr/>
                </a:pPr>
                <a:endParaRPr lang="en-US" altLang="ja-JP" sz="2400" dirty="0">
                  <a:solidFill>
                    <a:schemeClr val="accent2"/>
                  </a:solidFill>
                </a:endParaRPr>
              </a:p>
              <a:p>
                <a:pPr algn="ctr" fontAlgn="auto">
                  <a:spcBef>
                    <a:spcPts val="0"/>
                  </a:spcBef>
                  <a:spcAft>
                    <a:spcPts val="0"/>
                  </a:spcAft>
                  <a:defRPr/>
                </a:pPr>
                <a:endParaRPr lang="en-US" altLang="ja-JP" sz="2400" dirty="0">
                  <a:solidFill>
                    <a:schemeClr val="accent2"/>
                  </a:solidFill>
                </a:endParaRPr>
              </a:p>
              <a:p>
                <a:pPr algn="ctr" fontAlgn="auto">
                  <a:spcBef>
                    <a:spcPts val="0"/>
                  </a:spcBef>
                  <a:spcAft>
                    <a:spcPts val="0"/>
                  </a:spcAft>
                  <a:defRPr/>
                </a:pPr>
                <a:endParaRPr lang="en-US" altLang="ja-JP" sz="2400" b="1" dirty="0">
                  <a:solidFill>
                    <a:schemeClr val="accent2"/>
                  </a:solidFill>
                  <a:effectLst>
                    <a:outerShdw blurRad="38100" dist="38100" dir="2700000" algn="tl">
                      <a:srgbClr val="000000">
                        <a:alpha val="43137"/>
                      </a:srgbClr>
                    </a:outerShdw>
                  </a:effectLst>
                </a:endParaRPr>
              </a:p>
            </p:txBody>
          </p:sp>
        </p:grpSp>
        <p:sp>
          <p:nvSpPr>
            <p:cNvPr id="8" name="正方形/長方形 7"/>
            <p:cNvSpPr/>
            <p:nvPr/>
          </p:nvSpPr>
          <p:spPr>
            <a:xfrm>
              <a:off x="323528" y="3789040"/>
              <a:ext cx="8496944" cy="2016224"/>
            </a:xfrm>
            <a:prstGeom prst="rect">
              <a:avLst/>
            </a:prstGeom>
            <a:solidFill>
              <a:schemeClr val="accent3">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altLang="ja-JP" b="1" u="sng" dirty="0" smtClean="0">
                  <a:solidFill>
                    <a:schemeClr val="accent3">
                      <a:lumMod val="50000"/>
                    </a:schemeClr>
                  </a:solidFill>
                </a:rPr>
                <a:t>Responses from speakers and participants</a:t>
              </a:r>
            </a:p>
            <a:p>
              <a:pPr marL="261938" indent="-261938">
                <a:buFont typeface="Wingdings" pitchFamily="2" charset="2"/>
                <a:buChar char="Ø"/>
              </a:pPr>
              <a:r>
                <a:rPr lang="en-US" altLang="ja-JP" dirty="0" smtClean="0">
                  <a:solidFill>
                    <a:schemeClr val="accent3">
                      <a:lumMod val="50000"/>
                    </a:schemeClr>
                  </a:solidFill>
                </a:rPr>
                <a:t>growing importance of further collaboration with other like-minded stakeholders, including international </a:t>
              </a:r>
              <a:r>
                <a:rPr lang="en-US" altLang="ja-JP" dirty="0" err="1" smtClean="0">
                  <a:solidFill>
                    <a:schemeClr val="accent3">
                      <a:lumMod val="50000"/>
                    </a:schemeClr>
                  </a:solidFill>
                </a:rPr>
                <a:t>organisations</a:t>
              </a:r>
              <a:r>
                <a:rPr lang="en-US" altLang="ja-JP" dirty="0" smtClean="0">
                  <a:solidFill>
                    <a:schemeClr val="accent3">
                      <a:lumMod val="50000"/>
                    </a:schemeClr>
                  </a:solidFill>
                </a:rPr>
                <a:t> and the private sector.  </a:t>
              </a:r>
            </a:p>
            <a:p>
              <a:pPr marL="261938" indent="-261938">
                <a:buFont typeface="Wingdings" pitchFamily="2" charset="2"/>
                <a:buChar char="Ø"/>
              </a:pPr>
              <a:r>
                <a:rPr lang="en-US" altLang="ja-JP" dirty="0" smtClean="0">
                  <a:solidFill>
                    <a:schemeClr val="accent3">
                      <a:lumMod val="50000"/>
                    </a:schemeClr>
                  </a:solidFill>
                </a:rPr>
                <a:t>Importance of the roles of local governments and cities in making low-carbon societies a reality.  </a:t>
              </a:r>
            </a:p>
            <a:p>
              <a:pPr marL="261938" indent="-261938">
                <a:buFont typeface="Wingdings" pitchFamily="2" charset="2"/>
                <a:buChar char="Ø"/>
              </a:pPr>
              <a:r>
                <a:rPr lang="en-US" altLang="ja-JP" b="1" dirty="0" smtClean="0">
                  <a:solidFill>
                    <a:schemeClr val="accent6">
                      <a:lumMod val="50000"/>
                    </a:schemeClr>
                  </a:solidFill>
                </a:rPr>
                <a:t>need for effective networks when conducting information exchange and knowledge sharing towards low-carbon growth in the Asia-Pacific region. </a:t>
              </a:r>
              <a:endParaRPr lang="ja-JP" altLang="en-US" b="1" dirty="0">
                <a:solidFill>
                  <a:schemeClr val="accent6">
                    <a:lumMod val="50000"/>
                  </a:schemeClr>
                </a:solidFill>
              </a:endParaRPr>
            </a:p>
          </p:txBody>
        </p:sp>
        <p:sp>
          <p:nvSpPr>
            <p:cNvPr id="11" name="上矢印 10"/>
            <p:cNvSpPr/>
            <p:nvPr/>
          </p:nvSpPr>
          <p:spPr>
            <a:xfrm>
              <a:off x="1691680" y="3501008"/>
              <a:ext cx="288032" cy="360040"/>
            </a:xfrm>
            <a:prstGeom prst="upArrow">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上矢印 11"/>
            <p:cNvSpPr/>
            <p:nvPr/>
          </p:nvSpPr>
          <p:spPr>
            <a:xfrm>
              <a:off x="6804248" y="3501008"/>
              <a:ext cx="288032" cy="360040"/>
            </a:xfrm>
            <a:prstGeom prst="upArrow">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 name="上矢印 12"/>
          <p:cNvSpPr/>
          <p:nvPr/>
        </p:nvSpPr>
        <p:spPr>
          <a:xfrm rot="10800000">
            <a:off x="7020272" y="5157192"/>
            <a:ext cx="288032" cy="360040"/>
          </a:xfrm>
          <a:prstGeom prst="upArrow">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スライド番号プレースホルダ 7"/>
          <p:cNvSpPr txBox="1">
            <a:spLocks/>
          </p:cNvSpPr>
          <p:nvPr/>
        </p:nvSpPr>
        <p:spPr bwMode="auto">
          <a:xfrm>
            <a:off x="7010400" y="6381750"/>
            <a:ext cx="2133600" cy="476250"/>
          </a:xfrm>
          <a:prstGeom prst="rect">
            <a:avLst/>
          </a:prstGeom>
          <a:noFill/>
          <a:ln w="9525">
            <a:noFill/>
            <a:miter lim="800000"/>
            <a:headEnd/>
            <a:tailEnd/>
          </a:ln>
        </p:spPr>
        <p:txBody>
          <a:bodyPr anchor="ctr"/>
          <a:lstStyle/>
          <a:p>
            <a:pPr algn="r" fontAlgn="base">
              <a:spcBef>
                <a:spcPct val="0"/>
              </a:spcBef>
              <a:spcAft>
                <a:spcPct val="0"/>
              </a:spcAft>
            </a:pPr>
            <a:fld id="{4B107D2D-A4C2-4A95-9D13-AFE05169B04E}" type="slidenum">
              <a:rPr lang="en-US" altLang="ja-JP" b="1" smtClean="0">
                <a:solidFill>
                  <a:srgbClr val="000000"/>
                </a:solidFill>
                <a:latin typeface="Calibri" pitchFamily="34" charset="0"/>
              </a:rPr>
              <a:pPr algn="r" fontAlgn="base">
                <a:spcBef>
                  <a:spcPct val="0"/>
                </a:spcBef>
                <a:spcAft>
                  <a:spcPct val="0"/>
                </a:spcAft>
              </a:pPr>
              <a:t>11</a:t>
            </a:fld>
            <a:endParaRPr lang="en-US" altLang="ja-JP" b="1" dirty="0" smtClean="0">
              <a:solidFill>
                <a:srgbClr val="000000"/>
              </a:solidFill>
              <a:latin typeface="Calibri" pitchFamily="34" charset="0"/>
            </a:endParaRPr>
          </a:p>
        </p:txBody>
      </p:sp>
      <p:sp>
        <p:nvSpPr>
          <p:cNvPr id="18" name="角丸四角形 17"/>
          <p:cNvSpPr/>
          <p:nvPr/>
        </p:nvSpPr>
        <p:spPr>
          <a:xfrm>
            <a:off x="323528" y="5517232"/>
            <a:ext cx="8496944" cy="1008112"/>
          </a:xfrm>
          <a:prstGeom prst="roundRect">
            <a:avLst>
              <a:gd name="adj" fmla="val 23835"/>
            </a:avLst>
          </a:prstGeom>
          <a:solidFill>
            <a:schemeClr val="accent3">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r>
              <a:rPr lang="en-US" altLang="ja-JP" sz="2600" b="1" dirty="0" smtClean="0">
                <a:solidFill>
                  <a:prstClr val="white"/>
                </a:solidFill>
              </a:rPr>
              <a:t>East Asia Knowledge Platform </a:t>
            </a:r>
          </a:p>
          <a:p>
            <a:pPr lvl="0"/>
            <a:r>
              <a:rPr lang="ja-JP" altLang="en-US" sz="2600" b="1" dirty="0" smtClean="0">
                <a:solidFill>
                  <a:prstClr val="white"/>
                </a:solidFill>
              </a:rPr>
              <a:t>　　　　　　　　　　　</a:t>
            </a:r>
            <a:r>
              <a:rPr lang="en-US" altLang="ja-JP" sz="2600" b="1" dirty="0" smtClean="0">
                <a:solidFill>
                  <a:prstClr val="white"/>
                </a:solidFill>
              </a:rPr>
              <a:t>for Low Carbon Growth</a:t>
            </a:r>
          </a:p>
        </p:txBody>
      </p:sp>
      <p:sp>
        <p:nvSpPr>
          <p:cNvPr id="20" name="角丸四角形 19"/>
          <p:cNvSpPr/>
          <p:nvPr/>
        </p:nvSpPr>
        <p:spPr>
          <a:xfrm>
            <a:off x="6444208" y="5733256"/>
            <a:ext cx="2160240" cy="576064"/>
          </a:xfrm>
          <a:prstGeom prst="roundRect">
            <a:avLst/>
          </a:prstGeom>
          <a:solidFill>
            <a:schemeClr val="accent6">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en-US" altLang="ja-JP" sz="2400" b="1" dirty="0" err="1" smtClean="0"/>
              <a:t>LoCARNet</a:t>
            </a:r>
            <a:endParaRPr kumimoji="1" lang="ja-JP" altLang="en-US" sz="2400" b="1" dirty="0"/>
          </a:p>
        </p:txBody>
      </p:sp>
      <p:sp>
        <p:nvSpPr>
          <p:cNvPr id="10" name="上矢印 9"/>
          <p:cNvSpPr/>
          <p:nvPr/>
        </p:nvSpPr>
        <p:spPr>
          <a:xfrm rot="10800000">
            <a:off x="7740352" y="5373216"/>
            <a:ext cx="288032" cy="360040"/>
          </a:xfrm>
          <a:prstGeom prst="upArrow">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Oval 2"/>
          <p:cNvSpPr>
            <a:spLocks noChangeArrowheads="1"/>
          </p:cNvSpPr>
          <p:nvPr/>
        </p:nvSpPr>
        <p:spPr bwMode="auto">
          <a:xfrm>
            <a:off x="1944688" y="1052513"/>
            <a:ext cx="5057775" cy="4891087"/>
          </a:xfrm>
          <a:prstGeom prst="ellipse">
            <a:avLst/>
          </a:prstGeom>
          <a:noFill/>
          <a:ln w="9525">
            <a:solidFill>
              <a:schemeClr val="tx1"/>
            </a:solidFill>
            <a:prstDash val="sysDot"/>
            <a:round/>
            <a:headEnd/>
            <a:tailEnd/>
          </a:ln>
        </p:spPr>
        <p:txBody>
          <a:bodyPr wrap="none" anchor="ctr"/>
          <a:lstStyle/>
          <a:p>
            <a:pPr fontAlgn="base">
              <a:spcBef>
                <a:spcPct val="0"/>
              </a:spcBef>
              <a:spcAft>
                <a:spcPct val="0"/>
              </a:spcAft>
            </a:pPr>
            <a:endParaRPr kumimoji="0" lang="ja-JP" altLang="ja-JP" smtClean="0">
              <a:solidFill>
                <a:srgbClr val="000000"/>
              </a:solidFill>
              <a:latin typeface="Arial" pitchFamily="34" charset="0"/>
            </a:endParaRPr>
          </a:p>
        </p:txBody>
      </p:sp>
      <p:sp>
        <p:nvSpPr>
          <p:cNvPr id="10243" name="Oval 4"/>
          <p:cNvSpPr>
            <a:spLocks noChangeArrowheads="1"/>
          </p:cNvSpPr>
          <p:nvPr/>
        </p:nvSpPr>
        <p:spPr bwMode="auto">
          <a:xfrm>
            <a:off x="2700338" y="1662113"/>
            <a:ext cx="3557587" cy="3448050"/>
          </a:xfrm>
          <a:prstGeom prst="ellipse">
            <a:avLst/>
          </a:prstGeom>
          <a:gradFill rotWithShape="1">
            <a:gsLst>
              <a:gs pos="0">
                <a:schemeClr val="hlink"/>
              </a:gs>
              <a:gs pos="100000">
                <a:schemeClr val="bg1">
                  <a:alpha val="0"/>
                </a:schemeClr>
              </a:gs>
            </a:gsLst>
            <a:path path="shape">
              <a:fillToRect l="50000" t="50000" r="50000" b="50000"/>
            </a:path>
          </a:gradFill>
          <a:ln w="6350">
            <a:solidFill>
              <a:schemeClr val="tx1"/>
            </a:solidFill>
            <a:round/>
            <a:headEnd/>
            <a:tailEnd/>
          </a:ln>
        </p:spPr>
        <p:txBody>
          <a:bodyPr wrap="none" anchor="ctr"/>
          <a:lstStyle/>
          <a:p>
            <a:pPr fontAlgn="base">
              <a:spcBef>
                <a:spcPct val="0"/>
              </a:spcBef>
              <a:spcAft>
                <a:spcPct val="0"/>
              </a:spcAft>
            </a:pPr>
            <a:endParaRPr kumimoji="0" lang="ja-JP" altLang="ja-JP" smtClean="0">
              <a:solidFill>
                <a:srgbClr val="000000"/>
              </a:solidFill>
              <a:latin typeface="Arial" pitchFamily="34" charset="0"/>
            </a:endParaRPr>
          </a:p>
        </p:txBody>
      </p:sp>
      <p:sp>
        <p:nvSpPr>
          <p:cNvPr id="10244" name="Oval 6"/>
          <p:cNvSpPr>
            <a:spLocks noChangeArrowheads="1"/>
          </p:cNvSpPr>
          <p:nvPr/>
        </p:nvSpPr>
        <p:spPr bwMode="auto">
          <a:xfrm>
            <a:off x="3276600" y="2441575"/>
            <a:ext cx="2374900" cy="1944688"/>
          </a:xfrm>
          <a:prstGeom prst="ellipse">
            <a:avLst/>
          </a:prstGeom>
          <a:solidFill>
            <a:srgbClr val="CCFFCC"/>
          </a:solidFill>
          <a:ln w="19050">
            <a:solidFill>
              <a:schemeClr val="tx1"/>
            </a:solidFill>
            <a:round/>
            <a:headEnd/>
            <a:tailEnd/>
          </a:ln>
        </p:spPr>
        <p:txBody>
          <a:bodyPr wrap="none" anchor="ctr"/>
          <a:lstStyle/>
          <a:p>
            <a:pPr fontAlgn="base">
              <a:spcBef>
                <a:spcPct val="0"/>
              </a:spcBef>
              <a:spcAft>
                <a:spcPct val="0"/>
              </a:spcAft>
            </a:pPr>
            <a:endParaRPr kumimoji="0" lang="ja-JP" altLang="ja-JP" smtClean="0">
              <a:solidFill>
                <a:srgbClr val="000000"/>
              </a:solidFill>
              <a:latin typeface="Arial" pitchFamily="34" charset="0"/>
            </a:endParaRPr>
          </a:p>
        </p:txBody>
      </p:sp>
      <p:sp>
        <p:nvSpPr>
          <p:cNvPr id="10245" name="Text Box 7"/>
          <p:cNvSpPr txBox="1">
            <a:spLocks noChangeArrowheads="1"/>
          </p:cNvSpPr>
          <p:nvPr/>
        </p:nvSpPr>
        <p:spPr bwMode="auto">
          <a:xfrm>
            <a:off x="3424238" y="2000250"/>
            <a:ext cx="2655887" cy="366713"/>
          </a:xfrm>
          <a:prstGeom prst="rect">
            <a:avLst/>
          </a:prstGeom>
          <a:solidFill>
            <a:srgbClr val="800080"/>
          </a:solidFill>
          <a:ln w="9525">
            <a:noFill/>
            <a:miter lim="800000"/>
            <a:headEnd/>
            <a:tailEnd/>
          </a:ln>
        </p:spPr>
        <p:txBody>
          <a:bodyPr>
            <a:spAutoFit/>
          </a:bodyPr>
          <a:lstStyle/>
          <a:p>
            <a:pPr algn="ctr" fontAlgn="base">
              <a:spcBef>
                <a:spcPct val="50000"/>
              </a:spcBef>
              <a:spcAft>
                <a:spcPct val="0"/>
              </a:spcAft>
            </a:pPr>
            <a:r>
              <a:rPr lang="en-US" altLang="ja-JP" b="1" smtClean="0">
                <a:solidFill>
                  <a:srgbClr val="FFFFFF"/>
                </a:solidFill>
                <a:latin typeface="Calibri" pitchFamily="34" charset="0"/>
              </a:rPr>
              <a:t>National governments</a:t>
            </a:r>
          </a:p>
        </p:txBody>
      </p:sp>
      <p:sp>
        <p:nvSpPr>
          <p:cNvPr id="10246" name="Text Box 9"/>
          <p:cNvSpPr txBox="1">
            <a:spLocks noChangeArrowheads="1"/>
          </p:cNvSpPr>
          <p:nvPr/>
        </p:nvSpPr>
        <p:spPr bwMode="auto">
          <a:xfrm>
            <a:off x="3708400" y="2492375"/>
            <a:ext cx="1871663" cy="954107"/>
          </a:xfrm>
          <a:prstGeom prst="rect">
            <a:avLst/>
          </a:prstGeom>
          <a:noFill/>
          <a:ln w="9525">
            <a:noFill/>
            <a:miter lim="800000"/>
            <a:headEnd/>
            <a:tailEnd/>
          </a:ln>
        </p:spPr>
        <p:txBody>
          <a:bodyPr>
            <a:spAutoFit/>
          </a:bodyPr>
          <a:lstStyle/>
          <a:p>
            <a:pPr algn="ctr" fontAlgn="base">
              <a:spcBef>
                <a:spcPct val="0"/>
              </a:spcBef>
              <a:spcAft>
                <a:spcPct val="0"/>
              </a:spcAft>
            </a:pPr>
            <a:r>
              <a:rPr lang="en-US" altLang="ja-JP" sz="1400" b="1" smtClean="0">
                <a:solidFill>
                  <a:srgbClr val="000000"/>
                </a:solidFill>
                <a:latin typeface="Calibri" pitchFamily="34" charset="0"/>
              </a:rPr>
              <a:t>East Asia Knowledge Platform for Low Carbon Growth</a:t>
            </a:r>
          </a:p>
          <a:p>
            <a:pPr algn="ctr" fontAlgn="base">
              <a:spcBef>
                <a:spcPct val="0"/>
              </a:spcBef>
              <a:spcAft>
                <a:spcPct val="0"/>
              </a:spcAft>
            </a:pPr>
            <a:endParaRPr lang="en-US" altLang="ja-JP" sz="1400" b="1" smtClean="0">
              <a:solidFill>
                <a:srgbClr val="000000"/>
              </a:solidFill>
              <a:latin typeface="Calibri" pitchFamily="34" charset="0"/>
            </a:endParaRPr>
          </a:p>
        </p:txBody>
      </p:sp>
      <p:sp>
        <p:nvSpPr>
          <p:cNvPr id="10247" name="AutoShape 10"/>
          <p:cNvSpPr>
            <a:spLocks noChangeArrowheads="1"/>
          </p:cNvSpPr>
          <p:nvPr/>
        </p:nvSpPr>
        <p:spPr bwMode="auto">
          <a:xfrm rot="-2290077">
            <a:off x="1831975" y="4233863"/>
            <a:ext cx="2224088" cy="473075"/>
          </a:xfrm>
          <a:prstGeom prst="hexagon">
            <a:avLst>
              <a:gd name="adj" fmla="val 85408"/>
              <a:gd name="vf" fmla="val 115470"/>
            </a:avLst>
          </a:prstGeom>
          <a:solidFill>
            <a:srgbClr val="FFFF99"/>
          </a:solidFill>
          <a:ln w="9525">
            <a:solidFill>
              <a:schemeClr val="tx1"/>
            </a:solidFill>
            <a:miter lim="800000"/>
            <a:headEnd/>
            <a:tailEnd/>
          </a:ln>
        </p:spPr>
        <p:txBody>
          <a:bodyPr>
            <a:spAutoFit/>
          </a:bodyPr>
          <a:lstStyle/>
          <a:p>
            <a:pPr algn="ctr" fontAlgn="base">
              <a:spcBef>
                <a:spcPct val="50000"/>
              </a:spcBef>
              <a:spcAft>
                <a:spcPct val="0"/>
              </a:spcAft>
            </a:pPr>
            <a:r>
              <a:rPr lang="en-US" altLang="ja-JP" sz="1600" smtClean="0">
                <a:solidFill>
                  <a:srgbClr val="000000"/>
                </a:solidFill>
                <a:latin typeface="Calibri" pitchFamily="34" charset="0"/>
              </a:rPr>
              <a:t>Policy dialogue</a:t>
            </a:r>
          </a:p>
        </p:txBody>
      </p:sp>
      <p:sp>
        <p:nvSpPr>
          <p:cNvPr id="10248" name="AutoShape 11"/>
          <p:cNvSpPr>
            <a:spLocks noChangeArrowheads="1"/>
          </p:cNvSpPr>
          <p:nvPr/>
        </p:nvSpPr>
        <p:spPr bwMode="auto">
          <a:xfrm>
            <a:off x="5436096" y="3000375"/>
            <a:ext cx="2736304" cy="1577280"/>
          </a:xfrm>
          <a:prstGeom prst="hexagon">
            <a:avLst>
              <a:gd name="adj" fmla="val 39948"/>
              <a:gd name="vf" fmla="val 115470"/>
            </a:avLst>
          </a:prstGeom>
          <a:solidFill>
            <a:srgbClr val="FFFF99"/>
          </a:solidFill>
          <a:ln w="9525">
            <a:solidFill>
              <a:schemeClr val="tx1"/>
            </a:solidFill>
            <a:miter lim="800000"/>
            <a:headEnd/>
            <a:tailEnd/>
          </a:ln>
        </p:spPr>
        <p:txBody>
          <a:bodyPr wrap="square">
            <a:spAutoFit/>
          </a:bodyPr>
          <a:lstStyle/>
          <a:p>
            <a:pPr algn="ctr" fontAlgn="base">
              <a:spcBef>
                <a:spcPct val="50000"/>
              </a:spcBef>
              <a:spcAft>
                <a:spcPct val="0"/>
              </a:spcAft>
            </a:pPr>
            <a:r>
              <a:rPr lang="en-US" altLang="ja-JP" sz="1600" dirty="0" smtClean="0">
                <a:solidFill>
                  <a:srgbClr val="000000"/>
                </a:solidFill>
                <a:latin typeface="Calibri" pitchFamily="34" charset="0"/>
              </a:rPr>
              <a:t>Science-based policy-making , joint research, capacity building</a:t>
            </a:r>
          </a:p>
        </p:txBody>
      </p:sp>
      <p:pic>
        <p:nvPicPr>
          <p:cNvPr id="10249" name="Picture 23" descr="j0079063[1]"/>
          <p:cNvPicPr>
            <a:picLocks noChangeAspect="1" noChangeArrowheads="1"/>
          </p:cNvPicPr>
          <p:nvPr/>
        </p:nvPicPr>
        <p:blipFill>
          <a:blip r:embed="rId3" cstate="print"/>
          <a:srcRect/>
          <a:stretch>
            <a:fillRect/>
          </a:stretch>
        </p:blipFill>
        <p:spPr bwMode="auto">
          <a:xfrm>
            <a:off x="3779912" y="3212976"/>
            <a:ext cx="1657350" cy="1008112"/>
          </a:xfrm>
          <a:prstGeom prst="rect">
            <a:avLst/>
          </a:prstGeom>
          <a:noFill/>
          <a:ln w="9525">
            <a:noFill/>
            <a:miter lim="800000"/>
            <a:headEnd/>
            <a:tailEnd/>
          </a:ln>
        </p:spPr>
      </p:pic>
      <p:sp>
        <p:nvSpPr>
          <p:cNvPr id="10250" name="Text Box 24"/>
          <p:cNvSpPr txBox="1">
            <a:spLocks noChangeArrowheads="1"/>
          </p:cNvSpPr>
          <p:nvPr/>
        </p:nvSpPr>
        <p:spPr bwMode="auto">
          <a:xfrm>
            <a:off x="0" y="0"/>
            <a:ext cx="9144000" cy="1077218"/>
          </a:xfrm>
          <a:prstGeom prst="rect">
            <a:avLst/>
          </a:prstGeom>
          <a:solidFill>
            <a:srgbClr val="DCE8F4"/>
          </a:solidFill>
          <a:ln w="9525">
            <a:noFill/>
            <a:miter lim="800000"/>
            <a:headEnd/>
            <a:tailEnd/>
          </a:ln>
        </p:spPr>
        <p:txBody>
          <a:bodyPr>
            <a:spAutoFit/>
          </a:bodyPr>
          <a:lstStyle/>
          <a:p>
            <a:pPr algn="ctr" fontAlgn="base">
              <a:spcBef>
                <a:spcPct val="50000"/>
              </a:spcBef>
              <a:spcAft>
                <a:spcPct val="0"/>
              </a:spcAft>
            </a:pPr>
            <a:r>
              <a:rPr lang="en-US" altLang="ja-JP" sz="2800" b="1" dirty="0" smtClean="0">
                <a:solidFill>
                  <a:srgbClr val="000000"/>
                </a:solidFill>
                <a:latin typeface="Calibri" pitchFamily="34" charset="0"/>
              </a:rPr>
              <a:t>East Asia Knowledge Platform for Low Carbon Growth</a:t>
            </a:r>
            <a:r>
              <a:rPr lang="en-US" altLang="ja-JP" sz="2000" b="1" dirty="0" smtClean="0">
                <a:solidFill>
                  <a:srgbClr val="000000"/>
                </a:solidFill>
                <a:latin typeface="Calibri" pitchFamily="34" charset="0"/>
              </a:rPr>
              <a:t> </a:t>
            </a:r>
            <a:r>
              <a:rPr lang="en-US" altLang="ja-JP" b="1" dirty="0" smtClean="0">
                <a:solidFill>
                  <a:srgbClr val="000000"/>
                </a:solidFill>
                <a:latin typeface="Calibri" pitchFamily="34" charset="0"/>
              </a:rPr>
              <a:t>                   </a:t>
            </a:r>
          </a:p>
          <a:p>
            <a:pPr algn="ctr" fontAlgn="base">
              <a:spcAft>
                <a:spcPct val="0"/>
              </a:spcAft>
            </a:pPr>
            <a:r>
              <a:rPr lang="en-US" altLang="ja-JP" b="1" dirty="0" smtClean="0">
                <a:solidFill>
                  <a:srgbClr val="000000"/>
                </a:solidFill>
                <a:latin typeface="Calibri" pitchFamily="34" charset="0"/>
              </a:rPr>
              <a:t>to lead sustainable low-carbon world through high &amp; strong growth        </a:t>
            </a:r>
            <a:br>
              <a:rPr lang="en-US" altLang="ja-JP" b="1" dirty="0" smtClean="0">
                <a:solidFill>
                  <a:srgbClr val="000000"/>
                </a:solidFill>
                <a:latin typeface="Calibri" pitchFamily="34" charset="0"/>
              </a:rPr>
            </a:br>
            <a:r>
              <a:rPr lang="en-US" altLang="ja-JP" b="1" dirty="0" smtClean="0">
                <a:solidFill>
                  <a:srgbClr val="000000"/>
                </a:solidFill>
                <a:latin typeface="Calibri" pitchFamily="34" charset="0"/>
              </a:rPr>
              <a:t>Asian research, knowledge, policy, investment &amp; collaboration</a:t>
            </a:r>
            <a:endParaRPr lang="en-US" altLang="ja-JP" sz="2300" b="1" dirty="0" smtClean="0">
              <a:solidFill>
                <a:srgbClr val="000000"/>
              </a:solidFill>
              <a:latin typeface="Calibri" pitchFamily="34" charset="0"/>
            </a:endParaRPr>
          </a:p>
        </p:txBody>
      </p:sp>
      <p:pic>
        <p:nvPicPr>
          <p:cNvPr id="10251" name="Picture 25" descr="そらまめ君のキャラクターは、静岡県の杉山浩さんの作品です。"/>
          <p:cNvPicPr>
            <a:picLocks noChangeAspect="1" noChangeArrowheads="1"/>
          </p:cNvPicPr>
          <p:nvPr/>
        </p:nvPicPr>
        <p:blipFill>
          <a:blip r:embed="rId4" cstate="print"/>
          <a:srcRect/>
          <a:stretch>
            <a:fillRect/>
          </a:stretch>
        </p:blipFill>
        <p:spPr bwMode="auto">
          <a:xfrm>
            <a:off x="107950" y="5930900"/>
            <a:ext cx="1008063" cy="927100"/>
          </a:xfrm>
          <a:prstGeom prst="rect">
            <a:avLst/>
          </a:prstGeom>
          <a:noFill/>
          <a:ln w="9525">
            <a:noFill/>
            <a:miter lim="800000"/>
            <a:headEnd/>
            <a:tailEnd/>
          </a:ln>
        </p:spPr>
      </p:pic>
      <p:sp>
        <p:nvSpPr>
          <p:cNvPr id="10252" name="Text Box 29"/>
          <p:cNvSpPr txBox="1">
            <a:spLocks noChangeArrowheads="1"/>
          </p:cNvSpPr>
          <p:nvPr/>
        </p:nvSpPr>
        <p:spPr bwMode="auto">
          <a:xfrm>
            <a:off x="1265238" y="2157413"/>
            <a:ext cx="2016125" cy="641350"/>
          </a:xfrm>
          <a:prstGeom prst="rect">
            <a:avLst/>
          </a:prstGeom>
          <a:solidFill>
            <a:srgbClr val="800080"/>
          </a:solidFill>
          <a:ln w="9525">
            <a:noFill/>
            <a:miter lim="800000"/>
            <a:headEnd/>
            <a:tailEnd/>
          </a:ln>
        </p:spPr>
        <p:txBody>
          <a:bodyPr>
            <a:spAutoFit/>
          </a:bodyPr>
          <a:lstStyle/>
          <a:p>
            <a:pPr algn="ctr" fontAlgn="base">
              <a:spcBef>
                <a:spcPct val="50000"/>
              </a:spcBef>
              <a:spcAft>
                <a:spcPct val="0"/>
              </a:spcAft>
            </a:pPr>
            <a:r>
              <a:rPr lang="en-US" altLang="ja-JP" b="1" smtClean="0">
                <a:solidFill>
                  <a:srgbClr val="FFFFFF"/>
                </a:solidFill>
                <a:latin typeface="Calibri" pitchFamily="34" charset="0"/>
              </a:rPr>
              <a:t>Cities, local communities</a:t>
            </a:r>
          </a:p>
        </p:txBody>
      </p:sp>
      <p:sp>
        <p:nvSpPr>
          <p:cNvPr id="10253" name="Text Box 30"/>
          <p:cNvSpPr txBox="1">
            <a:spLocks noChangeArrowheads="1"/>
          </p:cNvSpPr>
          <p:nvPr/>
        </p:nvSpPr>
        <p:spPr bwMode="auto">
          <a:xfrm>
            <a:off x="3919538" y="4562475"/>
            <a:ext cx="1511300" cy="641350"/>
          </a:xfrm>
          <a:prstGeom prst="rect">
            <a:avLst/>
          </a:prstGeom>
          <a:solidFill>
            <a:srgbClr val="800080"/>
          </a:solidFill>
          <a:ln w="9525">
            <a:noFill/>
            <a:miter lim="800000"/>
            <a:headEnd/>
            <a:tailEnd/>
          </a:ln>
        </p:spPr>
        <p:txBody>
          <a:bodyPr>
            <a:spAutoFit/>
          </a:bodyPr>
          <a:lstStyle/>
          <a:p>
            <a:pPr algn="ctr" fontAlgn="base">
              <a:spcBef>
                <a:spcPct val="50000"/>
              </a:spcBef>
              <a:spcAft>
                <a:spcPct val="0"/>
              </a:spcAft>
            </a:pPr>
            <a:r>
              <a:rPr lang="en-US" altLang="ja-JP" b="1" smtClean="0">
                <a:solidFill>
                  <a:srgbClr val="FFFFFF"/>
                </a:solidFill>
                <a:latin typeface="Calibri" pitchFamily="34" charset="0"/>
              </a:rPr>
              <a:t>Private enterprises</a:t>
            </a:r>
          </a:p>
        </p:txBody>
      </p:sp>
      <p:sp>
        <p:nvSpPr>
          <p:cNvPr id="167967" name="Rectangle 31"/>
          <p:cNvSpPr>
            <a:spLocks noChangeArrowheads="1"/>
          </p:cNvSpPr>
          <p:nvPr/>
        </p:nvSpPr>
        <p:spPr bwMode="auto">
          <a:xfrm>
            <a:off x="5581650" y="4618038"/>
            <a:ext cx="2474913" cy="1044575"/>
          </a:xfrm>
          <a:prstGeom prst="rect">
            <a:avLst/>
          </a:prstGeom>
          <a:solidFill>
            <a:schemeClr val="bg1"/>
          </a:solidFill>
          <a:ln w="9525">
            <a:solidFill>
              <a:schemeClr val="tx1"/>
            </a:solidFill>
            <a:miter lim="800000"/>
            <a:headEnd/>
            <a:tailEnd/>
          </a:ln>
          <a:effectLst/>
        </p:spPr>
        <p:txBody>
          <a:bodyPr wrap="none" anchor="ctr"/>
          <a:lstStyle/>
          <a:p>
            <a:pPr algn="ctr" fontAlgn="base">
              <a:spcBef>
                <a:spcPct val="0"/>
              </a:spcBef>
              <a:spcAft>
                <a:spcPct val="0"/>
              </a:spcAft>
              <a:defRPr/>
            </a:pPr>
            <a:r>
              <a:rPr lang="en-US" altLang="ja-JP" sz="1400" b="1" dirty="0">
                <a:solidFill>
                  <a:srgbClr val="000000"/>
                </a:solidFill>
                <a:latin typeface="Calibri" pitchFamily="34" charset="0"/>
              </a:rPr>
              <a:t>Reliable data, GHG inventories</a:t>
            </a:r>
          </a:p>
          <a:p>
            <a:pPr algn="ctr" fontAlgn="base">
              <a:spcBef>
                <a:spcPct val="0"/>
              </a:spcBef>
              <a:spcAft>
                <a:spcPct val="0"/>
              </a:spcAft>
              <a:defRPr/>
            </a:pPr>
            <a:r>
              <a:rPr lang="en-US" altLang="ja-JP" sz="1400" b="1" dirty="0">
                <a:solidFill>
                  <a:srgbClr val="000000"/>
                </a:solidFill>
                <a:latin typeface="Calibri" pitchFamily="34" charset="0"/>
              </a:rPr>
              <a:t>technology roadmap,</a:t>
            </a:r>
          </a:p>
          <a:p>
            <a:pPr algn="ctr" fontAlgn="base">
              <a:spcBef>
                <a:spcPct val="0"/>
              </a:spcBef>
              <a:spcAft>
                <a:spcPct val="0"/>
              </a:spcAft>
              <a:defRPr/>
            </a:pPr>
            <a:r>
              <a:rPr lang="en-US" altLang="ja-JP" sz="1400" b="1" dirty="0">
                <a:solidFill>
                  <a:srgbClr val="000000"/>
                </a:solidFill>
                <a:latin typeface="Calibri" pitchFamily="34" charset="0"/>
              </a:rPr>
              <a:t>Integrated Assessment Model</a:t>
            </a:r>
          </a:p>
          <a:p>
            <a:pPr algn="ctr" fontAlgn="base">
              <a:spcBef>
                <a:spcPct val="0"/>
              </a:spcBef>
              <a:spcAft>
                <a:spcPct val="0"/>
              </a:spcAft>
              <a:defRPr/>
            </a:pPr>
            <a:r>
              <a:rPr lang="en-US" altLang="ja-JP" sz="1400" b="1" dirty="0">
                <a:solidFill>
                  <a:srgbClr val="000000"/>
                </a:solidFill>
                <a:latin typeface="Calibri" pitchFamily="34" charset="0"/>
              </a:rPr>
              <a:t>economic evaluation tools</a:t>
            </a:r>
          </a:p>
        </p:txBody>
      </p:sp>
      <p:sp>
        <p:nvSpPr>
          <p:cNvPr id="10255" name="Text Box 32"/>
          <p:cNvSpPr txBox="1">
            <a:spLocks noChangeArrowheads="1"/>
          </p:cNvSpPr>
          <p:nvPr/>
        </p:nvSpPr>
        <p:spPr bwMode="auto">
          <a:xfrm>
            <a:off x="5567363" y="2525713"/>
            <a:ext cx="2425700" cy="523220"/>
          </a:xfrm>
          <a:prstGeom prst="rect">
            <a:avLst/>
          </a:prstGeom>
          <a:solidFill>
            <a:schemeClr val="accent2"/>
          </a:solidFill>
          <a:ln w="9525">
            <a:noFill/>
            <a:miter lim="800000"/>
            <a:headEnd/>
            <a:tailEnd/>
          </a:ln>
        </p:spPr>
        <p:txBody>
          <a:bodyPr>
            <a:spAutoFit/>
          </a:bodyPr>
          <a:lstStyle/>
          <a:p>
            <a:pPr algn="ctr" fontAlgn="base">
              <a:spcBef>
                <a:spcPct val="50000"/>
              </a:spcBef>
              <a:spcAft>
                <a:spcPct val="0"/>
              </a:spcAft>
            </a:pPr>
            <a:r>
              <a:rPr lang="en-US" altLang="ja-JP" sz="1400" b="1" smtClean="0">
                <a:solidFill>
                  <a:srgbClr val="FFFFFF"/>
                </a:solidFill>
                <a:latin typeface="Calibri" pitchFamily="34" charset="0"/>
              </a:rPr>
              <a:t>Low Carbon Asia Research Network     (LoCARNet)</a:t>
            </a:r>
          </a:p>
        </p:txBody>
      </p:sp>
      <p:sp>
        <p:nvSpPr>
          <p:cNvPr id="10256" name="Oval 36"/>
          <p:cNvSpPr>
            <a:spLocks noChangeArrowheads="1"/>
          </p:cNvSpPr>
          <p:nvPr/>
        </p:nvSpPr>
        <p:spPr bwMode="auto">
          <a:xfrm>
            <a:off x="2592388" y="5233988"/>
            <a:ext cx="1692275" cy="1008062"/>
          </a:xfrm>
          <a:prstGeom prst="ellipse">
            <a:avLst/>
          </a:prstGeom>
          <a:solidFill>
            <a:schemeClr val="accent1"/>
          </a:solidFill>
          <a:ln w="9525">
            <a:solidFill>
              <a:schemeClr val="tx1"/>
            </a:solidFill>
            <a:round/>
            <a:headEnd/>
            <a:tailEnd/>
          </a:ln>
        </p:spPr>
        <p:txBody>
          <a:bodyPr wrap="none" anchor="ctr"/>
          <a:lstStyle/>
          <a:p>
            <a:pPr algn="ctr" fontAlgn="base">
              <a:spcBef>
                <a:spcPct val="0"/>
              </a:spcBef>
              <a:spcAft>
                <a:spcPct val="0"/>
              </a:spcAft>
            </a:pPr>
            <a:r>
              <a:rPr lang="en-US" altLang="ja-JP" b="1" smtClean="0">
                <a:solidFill>
                  <a:srgbClr val="000000"/>
                </a:solidFill>
                <a:latin typeface="Calibri" pitchFamily="34" charset="0"/>
              </a:rPr>
              <a:t>Industrialised </a:t>
            </a:r>
          </a:p>
          <a:p>
            <a:pPr algn="ctr" fontAlgn="base">
              <a:spcBef>
                <a:spcPct val="0"/>
              </a:spcBef>
              <a:spcAft>
                <a:spcPct val="0"/>
              </a:spcAft>
            </a:pPr>
            <a:r>
              <a:rPr lang="en-US" altLang="ja-JP" b="1" smtClean="0">
                <a:solidFill>
                  <a:srgbClr val="000000"/>
                </a:solidFill>
                <a:latin typeface="Calibri" pitchFamily="34" charset="0"/>
              </a:rPr>
              <a:t>countries</a:t>
            </a:r>
          </a:p>
        </p:txBody>
      </p:sp>
      <p:sp>
        <p:nvSpPr>
          <p:cNvPr id="10257" name="Rectangle 37"/>
          <p:cNvSpPr>
            <a:spLocks noChangeArrowheads="1"/>
          </p:cNvSpPr>
          <p:nvPr/>
        </p:nvSpPr>
        <p:spPr bwMode="auto">
          <a:xfrm>
            <a:off x="1196975" y="1227138"/>
            <a:ext cx="3024188" cy="647700"/>
          </a:xfrm>
          <a:prstGeom prst="rect">
            <a:avLst/>
          </a:prstGeom>
          <a:solidFill>
            <a:srgbClr val="F5FBA3"/>
          </a:solidFill>
          <a:ln w="9525">
            <a:solidFill>
              <a:schemeClr val="tx1"/>
            </a:solidFill>
            <a:miter lim="800000"/>
            <a:headEnd/>
            <a:tailEnd/>
          </a:ln>
        </p:spPr>
        <p:txBody>
          <a:bodyPr wrap="none" anchor="ctr"/>
          <a:lstStyle/>
          <a:p>
            <a:pPr algn="ctr" fontAlgn="base">
              <a:spcBef>
                <a:spcPct val="0"/>
              </a:spcBef>
              <a:spcAft>
                <a:spcPct val="0"/>
              </a:spcAft>
            </a:pPr>
            <a:r>
              <a:rPr lang="en-US" altLang="ja-JP" sz="1600" smtClean="0">
                <a:solidFill>
                  <a:srgbClr val="000000"/>
                </a:solidFill>
                <a:latin typeface="Calibri" pitchFamily="34" charset="0"/>
              </a:rPr>
              <a:t>Low-carbon infrastructure, </a:t>
            </a:r>
          </a:p>
          <a:p>
            <a:pPr algn="ctr" fontAlgn="base">
              <a:spcBef>
                <a:spcPct val="0"/>
              </a:spcBef>
              <a:spcAft>
                <a:spcPct val="0"/>
              </a:spcAft>
            </a:pPr>
            <a:r>
              <a:rPr lang="en-US" altLang="ja-JP" sz="1600" smtClean="0">
                <a:solidFill>
                  <a:srgbClr val="000000"/>
                </a:solidFill>
                <a:latin typeface="Calibri" pitchFamily="34" charset="0"/>
              </a:rPr>
              <a:t>transportation/3Rs system</a:t>
            </a:r>
          </a:p>
        </p:txBody>
      </p:sp>
      <p:sp>
        <p:nvSpPr>
          <p:cNvPr id="10258" name="Rectangle 38"/>
          <p:cNvSpPr>
            <a:spLocks noChangeArrowheads="1"/>
          </p:cNvSpPr>
          <p:nvPr/>
        </p:nvSpPr>
        <p:spPr bwMode="auto">
          <a:xfrm>
            <a:off x="4832350" y="1263650"/>
            <a:ext cx="2732088" cy="614363"/>
          </a:xfrm>
          <a:prstGeom prst="rect">
            <a:avLst/>
          </a:prstGeom>
          <a:solidFill>
            <a:srgbClr val="F5FBA3"/>
          </a:solidFill>
          <a:ln w="9525">
            <a:solidFill>
              <a:schemeClr val="tx1"/>
            </a:solidFill>
            <a:miter lim="800000"/>
            <a:headEnd/>
            <a:tailEnd/>
          </a:ln>
        </p:spPr>
        <p:txBody>
          <a:bodyPr wrap="none" anchor="ctr"/>
          <a:lstStyle/>
          <a:p>
            <a:pPr algn="ctr" fontAlgn="base">
              <a:spcBef>
                <a:spcPct val="0"/>
              </a:spcBef>
              <a:spcAft>
                <a:spcPct val="0"/>
              </a:spcAft>
            </a:pPr>
            <a:r>
              <a:rPr lang="en-US" altLang="ja-JP" sz="1600" smtClean="0">
                <a:solidFill>
                  <a:srgbClr val="000000"/>
                </a:solidFill>
                <a:latin typeface="Calibri" pitchFamily="34" charset="0"/>
              </a:rPr>
              <a:t>Green investment</a:t>
            </a:r>
          </a:p>
          <a:p>
            <a:pPr algn="ctr" fontAlgn="base">
              <a:spcBef>
                <a:spcPct val="0"/>
              </a:spcBef>
              <a:spcAft>
                <a:spcPct val="0"/>
              </a:spcAft>
            </a:pPr>
            <a:r>
              <a:rPr lang="en-US" altLang="ja-JP" sz="1600" smtClean="0">
                <a:solidFill>
                  <a:srgbClr val="000000"/>
                </a:solidFill>
                <a:latin typeface="Calibri" pitchFamily="34" charset="0"/>
              </a:rPr>
              <a:t>Green industry/business</a:t>
            </a:r>
          </a:p>
        </p:txBody>
      </p:sp>
      <p:sp>
        <p:nvSpPr>
          <p:cNvPr id="10259" name="Oval 39"/>
          <p:cNvSpPr>
            <a:spLocks noChangeArrowheads="1"/>
          </p:cNvSpPr>
          <p:nvPr/>
        </p:nvSpPr>
        <p:spPr bwMode="auto">
          <a:xfrm>
            <a:off x="1173163" y="4975225"/>
            <a:ext cx="1187450" cy="1079500"/>
          </a:xfrm>
          <a:prstGeom prst="ellipse">
            <a:avLst/>
          </a:prstGeom>
          <a:solidFill>
            <a:schemeClr val="accent1"/>
          </a:solidFill>
          <a:ln w="9525">
            <a:solidFill>
              <a:schemeClr val="tx1"/>
            </a:solidFill>
            <a:round/>
            <a:headEnd/>
            <a:tailEnd/>
          </a:ln>
        </p:spPr>
        <p:txBody>
          <a:bodyPr wrap="none" anchor="ctr"/>
          <a:lstStyle/>
          <a:p>
            <a:pPr algn="ctr" fontAlgn="base">
              <a:spcBef>
                <a:spcPct val="0"/>
              </a:spcBef>
              <a:spcAft>
                <a:spcPct val="0"/>
              </a:spcAft>
            </a:pPr>
            <a:r>
              <a:rPr lang="en-US" altLang="ja-JP" sz="1400" b="1" smtClean="0">
                <a:solidFill>
                  <a:srgbClr val="000000"/>
                </a:solidFill>
                <a:latin typeface="Calibri" pitchFamily="34" charset="0"/>
              </a:rPr>
              <a:t>Int’l NGOs</a:t>
            </a:r>
          </a:p>
          <a:p>
            <a:pPr algn="ctr" fontAlgn="base">
              <a:spcBef>
                <a:spcPct val="0"/>
              </a:spcBef>
              <a:spcAft>
                <a:spcPct val="0"/>
              </a:spcAft>
            </a:pPr>
            <a:r>
              <a:rPr lang="en-US" altLang="ja-JP" sz="1400" b="1" smtClean="0">
                <a:solidFill>
                  <a:srgbClr val="000000"/>
                </a:solidFill>
                <a:latin typeface="Calibri" pitchFamily="34" charset="0"/>
              </a:rPr>
              <a:t>ICLEI, IGES</a:t>
            </a:r>
          </a:p>
          <a:p>
            <a:pPr algn="ctr" fontAlgn="base">
              <a:spcBef>
                <a:spcPct val="0"/>
              </a:spcBef>
              <a:spcAft>
                <a:spcPct val="0"/>
              </a:spcAft>
            </a:pPr>
            <a:r>
              <a:rPr lang="en-US" altLang="ja-JP" sz="1400" b="1" smtClean="0">
                <a:solidFill>
                  <a:srgbClr val="000000"/>
                </a:solidFill>
                <a:latin typeface="Calibri" pitchFamily="34" charset="0"/>
              </a:rPr>
              <a:t>SEI</a:t>
            </a:r>
          </a:p>
        </p:txBody>
      </p:sp>
      <p:sp>
        <p:nvSpPr>
          <p:cNvPr id="10260" name="Text Box 40"/>
          <p:cNvSpPr txBox="1">
            <a:spLocks noChangeArrowheads="1"/>
          </p:cNvSpPr>
          <p:nvPr/>
        </p:nvSpPr>
        <p:spPr bwMode="auto">
          <a:xfrm>
            <a:off x="2405063" y="5133975"/>
            <a:ext cx="1504950" cy="304800"/>
          </a:xfrm>
          <a:prstGeom prst="rect">
            <a:avLst/>
          </a:prstGeom>
          <a:noFill/>
          <a:ln w="9525">
            <a:noFill/>
            <a:miter lim="800000"/>
            <a:headEnd/>
            <a:tailEnd/>
          </a:ln>
        </p:spPr>
        <p:txBody>
          <a:bodyPr>
            <a:spAutoFit/>
          </a:bodyPr>
          <a:lstStyle/>
          <a:p>
            <a:pPr fontAlgn="base">
              <a:spcBef>
                <a:spcPct val="0"/>
              </a:spcBef>
              <a:spcAft>
                <a:spcPct val="0"/>
              </a:spcAft>
            </a:pPr>
            <a:r>
              <a:rPr lang="en-US" altLang="ja-JP" sz="1400" dirty="0" smtClean="0">
                <a:solidFill>
                  <a:srgbClr val="000000"/>
                </a:solidFill>
                <a:latin typeface="Calibri" pitchFamily="34" charset="0"/>
              </a:rPr>
              <a:t>Tech transfer</a:t>
            </a:r>
          </a:p>
        </p:txBody>
      </p:sp>
      <p:sp>
        <p:nvSpPr>
          <p:cNvPr id="10261" name="Text Box 41"/>
          <p:cNvSpPr txBox="1">
            <a:spLocks noChangeArrowheads="1"/>
          </p:cNvSpPr>
          <p:nvPr/>
        </p:nvSpPr>
        <p:spPr bwMode="auto">
          <a:xfrm>
            <a:off x="7720013" y="6640513"/>
            <a:ext cx="1257300" cy="304800"/>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sz="1400" smtClean="0">
                <a:solidFill>
                  <a:srgbClr val="000000"/>
                </a:solidFill>
                <a:latin typeface="Arial" pitchFamily="34" charset="0"/>
              </a:rPr>
              <a:t>01/04/2012sn</a:t>
            </a:r>
          </a:p>
        </p:txBody>
      </p:sp>
      <p:sp>
        <p:nvSpPr>
          <p:cNvPr id="116" name="正方形/長方形 115"/>
          <p:cNvSpPr/>
          <p:nvPr/>
        </p:nvSpPr>
        <p:spPr>
          <a:xfrm>
            <a:off x="0" y="1343025"/>
            <a:ext cx="1330325" cy="5372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ltLang="ja-JP" sz="1400" dirty="0">
              <a:solidFill>
                <a:srgbClr val="000000"/>
              </a:solidFill>
            </a:endParaRPr>
          </a:p>
          <a:p>
            <a:pPr algn="ctr" fontAlgn="base">
              <a:spcBef>
                <a:spcPct val="0"/>
              </a:spcBef>
              <a:spcAft>
                <a:spcPct val="0"/>
              </a:spcAft>
              <a:defRPr/>
            </a:pPr>
            <a:r>
              <a:rPr lang="en-US" altLang="ja-JP" sz="1400" i="1" dirty="0">
                <a:solidFill>
                  <a:srgbClr val="000000"/>
                </a:solidFill>
                <a:latin typeface="Calibri" pitchFamily="34" charset="0"/>
              </a:rPr>
              <a:t>National/</a:t>
            </a:r>
          </a:p>
          <a:p>
            <a:pPr algn="ctr" fontAlgn="base">
              <a:spcBef>
                <a:spcPct val="0"/>
              </a:spcBef>
              <a:spcAft>
                <a:spcPct val="0"/>
              </a:spcAft>
              <a:defRPr/>
            </a:pPr>
            <a:r>
              <a:rPr lang="en-US" altLang="ja-JP" sz="1400" i="1" dirty="0">
                <a:solidFill>
                  <a:srgbClr val="000000"/>
                </a:solidFill>
                <a:latin typeface="Calibri" pitchFamily="34" charset="0"/>
              </a:rPr>
              <a:t>International financing </a:t>
            </a:r>
            <a:r>
              <a:rPr lang="en-US" altLang="ja-JP" sz="1400" i="1" dirty="0" err="1" smtClean="0">
                <a:solidFill>
                  <a:srgbClr val="000000"/>
                </a:solidFill>
                <a:latin typeface="Calibri" pitchFamily="34" charset="0"/>
              </a:rPr>
              <a:t>organisations</a:t>
            </a:r>
            <a:r>
              <a:rPr lang="en-US" altLang="ja-JP" sz="1400" dirty="0" smtClean="0">
                <a:solidFill>
                  <a:srgbClr val="000000"/>
                </a:solidFill>
                <a:latin typeface="Calibri" pitchFamily="34" charset="0"/>
              </a:rPr>
              <a:t> </a:t>
            </a:r>
            <a:endParaRPr lang="en-US" altLang="ja-JP" sz="1400" dirty="0">
              <a:solidFill>
                <a:srgbClr val="000000"/>
              </a:solidFill>
              <a:latin typeface="Calibri" pitchFamily="34" charset="0"/>
            </a:endParaRPr>
          </a:p>
          <a:p>
            <a:pPr algn="ctr" fontAlgn="base">
              <a:spcBef>
                <a:spcPct val="0"/>
              </a:spcBef>
              <a:spcAft>
                <a:spcPct val="0"/>
              </a:spcAft>
              <a:defRPr/>
            </a:pPr>
            <a:endParaRPr lang="en-US" altLang="ja-JP" sz="1400" dirty="0">
              <a:solidFill>
                <a:srgbClr val="000000"/>
              </a:solidFill>
              <a:latin typeface="Calibri" pitchFamily="34" charset="0"/>
            </a:endParaRPr>
          </a:p>
          <a:p>
            <a:pPr algn="ctr" fontAlgn="base">
              <a:spcBef>
                <a:spcPct val="0"/>
              </a:spcBef>
              <a:spcAft>
                <a:spcPct val="0"/>
              </a:spcAft>
              <a:defRPr/>
            </a:pPr>
            <a:endParaRPr lang="en-US" altLang="ja-JP" sz="1400" dirty="0">
              <a:solidFill>
                <a:srgbClr val="000000"/>
              </a:solidFill>
              <a:latin typeface="Calibri" pitchFamily="34" charset="0"/>
            </a:endParaRPr>
          </a:p>
          <a:p>
            <a:pPr algn="ctr" fontAlgn="base">
              <a:spcBef>
                <a:spcPct val="0"/>
              </a:spcBef>
              <a:spcAft>
                <a:spcPct val="0"/>
              </a:spcAft>
              <a:defRPr/>
            </a:pPr>
            <a:r>
              <a:rPr lang="en-US" altLang="ja-JP" sz="1600" dirty="0">
                <a:solidFill>
                  <a:srgbClr val="000000"/>
                </a:solidFill>
                <a:latin typeface="Calibri" pitchFamily="34" charset="0"/>
                <a:cs typeface="Times New Roman" pitchFamily="18" charset="0"/>
              </a:rPr>
              <a:t>GEF</a:t>
            </a:r>
          </a:p>
          <a:p>
            <a:pPr algn="ctr" fontAlgn="base">
              <a:spcBef>
                <a:spcPct val="0"/>
              </a:spcBef>
              <a:spcAft>
                <a:spcPct val="0"/>
              </a:spcAft>
              <a:defRPr/>
            </a:pPr>
            <a:r>
              <a:rPr lang="en-US" altLang="ja-JP" sz="1600" dirty="0">
                <a:solidFill>
                  <a:srgbClr val="000000"/>
                </a:solidFill>
                <a:latin typeface="Calibri" pitchFamily="34" charset="0"/>
                <a:cs typeface="Times New Roman" pitchFamily="18" charset="0"/>
              </a:rPr>
              <a:t>World Bank</a:t>
            </a:r>
          </a:p>
          <a:p>
            <a:pPr algn="ctr" fontAlgn="base">
              <a:spcBef>
                <a:spcPct val="0"/>
              </a:spcBef>
              <a:spcAft>
                <a:spcPct val="0"/>
              </a:spcAft>
              <a:defRPr/>
            </a:pPr>
            <a:r>
              <a:rPr lang="en-US" altLang="ja-JP" sz="1600" dirty="0">
                <a:solidFill>
                  <a:srgbClr val="000000"/>
                </a:solidFill>
                <a:latin typeface="Calibri" pitchFamily="34" charset="0"/>
                <a:cs typeface="Times New Roman" pitchFamily="18" charset="0"/>
              </a:rPr>
              <a:t>ADB</a:t>
            </a:r>
          </a:p>
          <a:p>
            <a:pPr algn="ctr" fontAlgn="base">
              <a:spcBef>
                <a:spcPct val="0"/>
              </a:spcBef>
              <a:spcAft>
                <a:spcPct val="0"/>
              </a:spcAft>
              <a:defRPr/>
            </a:pPr>
            <a:endParaRPr lang="en-US" altLang="ja-JP" sz="1600" dirty="0">
              <a:solidFill>
                <a:srgbClr val="000000"/>
              </a:solidFill>
              <a:latin typeface="Calibri" pitchFamily="34" charset="0"/>
              <a:cs typeface="Times New Roman" pitchFamily="18" charset="0"/>
            </a:endParaRPr>
          </a:p>
          <a:p>
            <a:pPr algn="ctr" fontAlgn="base">
              <a:spcBef>
                <a:spcPct val="0"/>
              </a:spcBef>
              <a:spcAft>
                <a:spcPct val="0"/>
              </a:spcAft>
              <a:defRPr/>
            </a:pPr>
            <a:r>
              <a:rPr lang="en-US" altLang="ja-JP" sz="1600" dirty="0">
                <a:solidFill>
                  <a:srgbClr val="000000"/>
                </a:solidFill>
                <a:latin typeface="Calibri" pitchFamily="34" charset="0"/>
                <a:cs typeface="Times New Roman" pitchFamily="18" charset="0"/>
              </a:rPr>
              <a:t>JICA</a:t>
            </a:r>
          </a:p>
          <a:p>
            <a:pPr algn="ctr" fontAlgn="base">
              <a:spcBef>
                <a:spcPct val="0"/>
              </a:spcBef>
              <a:spcAft>
                <a:spcPct val="0"/>
              </a:spcAft>
              <a:defRPr/>
            </a:pPr>
            <a:r>
              <a:rPr lang="en-US" altLang="ja-JP" sz="1600" dirty="0" err="1">
                <a:solidFill>
                  <a:srgbClr val="000000"/>
                </a:solidFill>
                <a:latin typeface="Calibri" pitchFamily="34" charset="0"/>
                <a:cs typeface="Times New Roman" pitchFamily="18" charset="0"/>
              </a:rPr>
              <a:t>AusAid</a:t>
            </a:r>
            <a:endParaRPr lang="en-US" altLang="ja-JP" sz="1600" dirty="0">
              <a:solidFill>
                <a:srgbClr val="000000"/>
              </a:solidFill>
              <a:latin typeface="Calibri" pitchFamily="34" charset="0"/>
              <a:cs typeface="Times New Roman" pitchFamily="18" charset="0"/>
            </a:endParaRPr>
          </a:p>
          <a:p>
            <a:pPr algn="ctr" fontAlgn="base">
              <a:spcBef>
                <a:spcPct val="0"/>
              </a:spcBef>
              <a:spcAft>
                <a:spcPct val="0"/>
              </a:spcAft>
              <a:defRPr/>
            </a:pPr>
            <a:r>
              <a:rPr lang="en-US" altLang="ja-JP" sz="1600" dirty="0">
                <a:solidFill>
                  <a:srgbClr val="000000"/>
                </a:solidFill>
                <a:latin typeface="Calibri" pitchFamily="34" charset="0"/>
                <a:cs typeface="Times New Roman" pitchFamily="18" charset="0"/>
              </a:rPr>
              <a:t>KOICA</a:t>
            </a:r>
          </a:p>
          <a:p>
            <a:pPr algn="ctr" fontAlgn="base">
              <a:spcBef>
                <a:spcPct val="0"/>
              </a:spcBef>
              <a:spcAft>
                <a:spcPct val="0"/>
              </a:spcAft>
              <a:defRPr/>
            </a:pPr>
            <a:r>
              <a:rPr lang="en-US" altLang="ja-JP" sz="1600" dirty="0">
                <a:solidFill>
                  <a:srgbClr val="000000"/>
                </a:solidFill>
                <a:latin typeface="Calibri" pitchFamily="34" charset="0"/>
                <a:cs typeface="Times New Roman" pitchFamily="18" charset="0"/>
              </a:rPr>
              <a:t>CDKN</a:t>
            </a:r>
          </a:p>
          <a:p>
            <a:pPr algn="ctr" fontAlgn="base">
              <a:spcBef>
                <a:spcPct val="0"/>
              </a:spcBef>
              <a:spcAft>
                <a:spcPct val="0"/>
              </a:spcAft>
              <a:defRPr/>
            </a:pPr>
            <a:r>
              <a:rPr lang="en-US" altLang="ja-JP" sz="1600" dirty="0">
                <a:solidFill>
                  <a:srgbClr val="000000"/>
                </a:solidFill>
                <a:latin typeface="Calibri" pitchFamily="34" charset="0"/>
                <a:cs typeface="Times New Roman" pitchFamily="18" charset="0"/>
              </a:rPr>
              <a:t>USAID</a:t>
            </a:r>
          </a:p>
          <a:p>
            <a:pPr algn="ctr" fontAlgn="base">
              <a:spcBef>
                <a:spcPct val="0"/>
              </a:spcBef>
              <a:spcAft>
                <a:spcPct val="0"/>
              </a:spcAft>
              <a:defRPr/>
            </a:pPr>
            <a:r>
              <a:rPr lang="en-US" altLang="ja-JP" sz="1600" dirty="0">
                <a:solidFill>
                  <a:srgbClr val="000000"/>
                </a:solidFill>
                <a:latin typeface="Calibri" pitchFamily="34" charset="0"/>
                <a:cs typeface="Times New Roman" pitchFamily="18" charset="0"/>
              </a:rPr>
              <a:t>GIZ</a:t>
            </a:r>
          </a:p>
          <a:p>
            <a:pPr algn="ctr" fontAlgn="base">
              <a:spcBef>
                <a:spcPct val="0"/>
              </a:spcBef>
              <a:spcAft>
                <a:spcPct val="0"/>
              </a:spcAft>
              <a:defRPr/>
            </a:pPr>
            <a:endParaRPr lang="en-US" altLang="ja-JP" sz="1600" dirty="0">
              <a:solidFill>
                <a:srgbClr val="000000"/>
              </a:solidFill>
              <a:latin typeface="Calibri" pitchFamily="34" charset="0"/>
              <a:cs typeface="Times New Roman" pitchFamily="18" charset="0"/>
            </a:endParaRPr>
          </a:p>
          <a:p>
            <a:pPr algn="ctr" fontAlgn="base">
              <a:spcBef>
                <a:spcPct val="0"/>
              </a:spcBef>
              <a:spcAft>
                <a:spcPct val="0"/>
              </a:spcAft>
              <a:defRPr/>
            </a:pPr>
            <a:r>
              <a:rPr lang="en-US" altLang="ja-JP" sz="1600" dirty="0">
                <a:solidFill>
                  <a:srgbClr val="000000"/>
                </a:solidFill>
                <a:latin typeface="Calibri" pitchFamily="34" charset="0"/>
                <a:cs typeface="Times New Roman" pitchFamily="18" charset="0"/>
              </a:rPr>
              <a:t>etc</a:t>
            </a:r>
          </a:p>
          <a:p>
            <a:pPr algn="ctr" fontAlgn="base">
              <a:spcBef>
                <a:spcPct val="0"/>
              </a:spcBef>
              <a:spcAft>
                <a:spcPct val="0"/>
              </a:spcAft>
              <a:defRPr/>
            </a:pPr>
            <a:endParaRPr lang="ja-JP" altLang="en-US" sz="1600" b="1" dirty="0">
              <a:solidFill>
                <a:srgbClr val="000000"/>
              </a:solidFill>
              <a:latin typeface="Times New Roman" pitchFamily="18" charset="0"/>
              <a:cs typeface="Times New Roman" pitchFamily="18" charset="0"/>
            </a:endParaRPr>
          </a:p>
        </p:txBody>
      </p:sp>
      <p:sp>
        <p:nvSpPr>
          <p:cNvPr id="117" name="正方形/長方形 116"/>
          <p:cNvSpPr/>
          <p:nvPr/>
        </p:nvSpPr>
        <p:spPr>
          <a:xfrm>
            <a:off x="7885113" y="1012825"/>
            <a:ext cx="1258887" cy="5256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altLang="ja-JP" sz="1400" i="1" dirty="0">
                <a:solidFill>
                  <a:srgbClr val="000000"/>
                </a:solidFill>
                <a:latin typeface="Calibri" pitchFamily="34" charset="0"/>
              </a:rPr>
              <a:t>International research </a:t>
            </a:r>
          </a:p>
          <a:p>
            <a:pPr algn="ctr" fontAlgn="base">
              <a:spcBef>
                <a:spcPct val="0"/>
              </a:spcBef>
              <a:spcAft>
                <a:spcPct val="0"/>
              </a:spcAft>
              <a:defRPr/>
            </a:pPr>
            <a:r>
              <a:rPr lang="en-US" altLang="ja-JP" sz="1400" i="1" dirty="0">
                <a:solidFill>
                  <a:srgbClr val="000000"/>
                </a:solidFill>
                <a:latin typeface="Calibri" pitchFamily="34" charset="0"/>
              </a:rPr>
              <a:t>communities</a:t>
            </a:r>
            <a:r>
              <a:rPr lang="en-US" altLang="ja-JP" dirty="0">
                <a:solidFill>
                  <a:srgbClr val="000000"/>
                </a:solidFill>
                <a:latin typeface="Calibri" pitchFamily="34" charset="0"/>
              </a:rPr>
              <a:t> </a:t>
            </a:r>
          </a:p>
          <a:p>
            <a:pPr algn="ctr" fontAlgn="base">
              <a:spcBef>
                <a:spcPct val="0"/>
              </a:spcBef>
              <a:spcAft>
                <a:spcPct val="0"/>
              </a:spcAft>
              <a:defRPr/>
            </a:pPr>
            <a:endParaRPr lang="en-US" altLang="ja-JP" sz="1600" b="1" dirty="0">
              <a:solidFill>
                <a:srgbClr val="000000"/>
              </a:solidFill>
              <a:latin typeface="Calibri" pitchFamily="34" charset="0"/>
              <a:cs typeface="Times New Roman" pitchFamily="18" charset="0"/>
            </a:endParaRPr>
          </a:p>
          <a:p>
            <a:pPr algn="ctr" fontAlgn="base">
              <a:spcBef>
                <a:spcPct val="0"/>
              </a:spcBef>
              <a:spcAft>
                <a:spcPct val="0"/>
              </a:spcAft>
              <a:defRPr/>
            </a:pPr>
            <a:r>
              <a:rPr lang="en-US" altLang="ja-JP" sz="1600" dirty="0">
                <a:solidFill>
                  <a:srgbClr val="000000"/>
                </a:solidFill>
                <a:latin typeface="Calibri" pitchFamily="34" charset="0"/>
                <a:cs typeface="Times New Roman" pitchFamily="18" charset="0"/>
              </a:rPr>
              <a:t>APN</a:t>
            </a:r>
          </a:p>
          <a:p>
            <a:pPr algn="ctr" fontAlgn="base">
              <a:spcBef>
                <a:spcPct val="0"/>
              </a:spcBef>
              <a:spcAft>
                <a:spcPct val="0"/>
              </a:spcAft>
              <a:defRPr/>
            </a:pPr>
            <a:r>
              <a:rPr lang="en-US" altLang="ja-JP" sz="1600" dirty="0">
                <a:solidFill>
                  <a:srgbClr val="000000"/>
                </a:solidFill>
                <a:latin typeface="Calibri" pitchFamily="34" charset="0"/>
                <a:cs typeface="Times New Roman" pitchFamily="18" charset="0"/>
              </a:rPr>
              <a:t>SATREPS</a:t>
            </a:r>
          </a:p>
          <a:p>
            <a:pPr algn="ctr" fontAlgn="base">
              <a:spcBef>
                <a:spcPct val="0"/>
              </a:spcBef>
              <a:spcAft>
                <a:spcPct val="0"/>
              </a:spcAft>
              <a:defRPr/>
            </a:pPr>
            <a:r>
              <a:rPr lang="en-US" altLang="ja-JP" sz="1600" dirty="0">
                <a:solidFill>
                  <a:srgbClr val="000000"/>
                </a:solidFill>
                <a:latin typeface="Calibri" pitchFamily="34" charset="0"/>
                <a:cs typeface="Times New Roman" pitchFamily="18" charset="0"/>
              </a:rPr>
              <a:t>(JST/JICA)</a:t>
            </a:r>
          </a:p>
          <a:p>
            <a:pPr algn="ctr" fontAlgn="base">
              <a:spcBef>
                <a:spcPct val="0"/>
              </a:spcBef>
              <a:spcAft>
                <a:spcPct val="0"/>
              </a:spcAft>
              <a:defRPr/>
            </a:pPr>
            <a:r>
              <a:rPr lang="en-US" altLang="ja-JP" sz="1600" dirty="0">
                <a:solidFill>
                  <a:srgbClr val="000000"/>
                </a:solidFill>
                <a:latin typeface="Calibri" pitchFamily="34" charset="0"/>
                <a:cs typeface="Times New Roman" pitchFamily="18" charset="0"/>
              </a:rPr>
              <a:t>LCS-</a:t>
            </a:r>
            <a:r>
              <a:rPr lang="en-US" altLang="ja-JP" sz="1600" dirty="0" err="1">
                <a:solidFill>
                  <a:srgbClr val="000000"/>
                </a:solidFill>
                <a:latin typeface="Calibri" pitchFamily="34" charset="0"/>
                <a:cs typeface="Times New Roman" pitchFamily="18" charset="0"/>
              </a:rPr>
              <a:t>RNet</a:t>
            </a:r>
            <a:endParaRPr lang="en-US" altLang="ja-JP" sz="1600" dirty="0">
              <a:solidFill>
                <a:srgbClr val="000000"/>
              </a:solidFill>
              <a:latin typeface="Calibri" pitchFamily="34" charset="0"/>
              <a:cs typeface="Times New Roman" pitchFamily="18" charset="0"/>
            </a:endParaRPr>
          </a:p>
          <a:p>
            <a:pPr algn="ctr" fontAlgn="base">
              <a:spcBef>
                <a:spcPct val="0"/>
              </a:spcBef>
              <a:spcAft>
                <a:spcPct val="0"/>
              </a:spcAft>
              <a:defRPr/>
            </a:pPr>
            <a:r>
              <a:rPr lang="en-US" altLang="ja-JP" sz="1600" dirty="0">
                <a:solidFill>
                  <a:srgbClr val="000000"/>
                </a:solidFill>
                <a:latin typeface="Calibri" pitchFamily="34" charset="0"/>
                <a:cs typeface="Times New Roman" pitchFamily="18" charset="0"/>
              </a:rPr>
              <a:t>NIES</a:t>
            </a:r>
          </a:p>
          <a:p>
            <a:pPr algn="ctr" fontAlgn="base">
              <a:spcBef>
                <a:spcPct val="0"/>
              </a:spcBef>
              <a:spcAft>
                <a:spcPct val="0"/>
              </a:spcAft>
              <a:defRPr/>
            </a:pPr>
            <a:r>
              <a:rPr lang="en-US" altLang="ja-JP" sz="1600" dirty="0">
                <a:solidFill>
                  <a:srgbClr val="000000"/>
                </a:solidFill>
                <a:latin typeface="Calibri" pitchFamily="34" charset="0"/>
                <a:cs typeface="Times New Roman" pitchFamily="18" charset="0"/>
              </a:rPr>
              <a:t>IGES</a:t>
            </a:r>
          </a:p>
          <a:p>
            <a:pPr algn="ctr" fontAlgn="base">
              <a:spcBef>
                <a:spcPct val="0"/>
              </a:spcBef>
              <a:spcAft>
                <a:spcPct val="0"/>
              </a:spcAft>
              <a:defRPr/>
            </a:pPr>
            <a:endParaRPr lang="en-US" altLang="ja-JP" sz="1600" dirty="0">
              <a:solidFill>
                <a:srgbClr val="000000"/>
              </a:solidFill>
              <a:latin typeface="Calibri" pitchFamily="34" charset="0"/>
              <a:cs typeface="Times New Roman" pitchFamily="18" charset="0"/>
            </a:endParaRPr>
          </a:p>
          <a:p>
            <a:pPr algn="ctr" fontAlgn="base">
              <a:spcBef>
                <a:spcPct val="0"/>
              </a:spcBef>
              <a:spcAft>
                <a:spcPct val="0"/>
              </a:spcAft>
              <a:defRPr/>
            </a:pPr>
            <a:r>
              <a:rPr lang="en-US" altLang="ja-JP" sz="1600" dirty="0">
                <a:solidFill>
                  <a:srgbClr val="000000"/>
                </a:solidFill>
                <a:latin typeface="Calibri" pitchFamily="34" charset="0"/>
                <a:cs typeface="Times New Roman" pitchFamily="18" charset="0"/>
              </a:rPr>
              <a:t>GGGI</a:t>
            </a:r>
          </a:p>
          <a:p>
            <a:pPr algn="ctr" fontAlgn="base">
              <a:spcBef>
                <a:spcPct val="0"/>
              </a:spcBef>
              <a:spcAft>
                <a:spcPct val="0"/>
              </a:spcAft>
              <a:defRPr/>
            </a:pPr>
            <a:r>
              <a:rPr lang="en-US" altLang="ja-JP" sz="1600" dirty="0">
                <a:solidFill>
                  <a:srgbClr val="000000"/>
                </a:solidFill>
                <a:latin typeface="Calibri" pitchFamily="34" charset="0"/>
                <a:cs typeface="Times New Roman" pitchFamily="18" charset="0"/>
              </a:rPr>
              <a:t>CLEAN</a:t>
            </a:r>
          </a:p>
          <a:p>
            <a:pPr algn="ctr" fontAlgn="base">
              <a:spcBef>
                <a:spcPct val="0"/>
              </a:spcBef>
              <a:spcAft>
                <a:spcPct val="0"/>
              </a:spcAft>
              <a:defRPr/>
            </a:pPr>
            <a:r>
              <a:rPr lang="en-US" altLang="ja-JP" sz="1600" dirty="0">
                <a:solidFill>
                  <a:srgbClr val="000000"/>
                </a:solidFill>
                <a:latin typeface="Calibri" pitchFamily="34" charset="0"/>
              </a:rPr>
              <a:t>UNESCAP</a:t>
            </a:r>
            <a:endParaRPr lang="en-US" altLang="ja-JP" sz="1600" dirty="0">
              <a:solidFill>
                <a:srgbClr val="000000"/>
              </a:solidFill>
              <a:latin typeface="Calibri" pitchFamily="34" charset="0"/>
              <a:cs typeface="Times New Roman" pitchFamily="18" charset="0"/>
            </a:endParaRPr>
          </a:p>
          <a:p>
            <a:pPr algn="ctr" fontAlgn="base">
              <a:spcBef>
                <a:spcPct val="0"/>
              </a:spcBef>
              <a:spcAft>
                <a:spcPct val="0"/>
              </a:spcAft>
              <a:defRPr/>
            </a:pPr>
            <a:r>
              <a:rPr lang="en-US" altLang="ja-JP" sz="1600" dirty="0">
                <a:solidFill>
                  <a:srgbClr val="000000"/>
                </a:solidFill>
                <a:latin typeface="Calibri" pitchFamily="34" charset="0"/>
                <a:cs typeface="Times New Roman" pitchFamily="18" charset="0"/>
              </a:rPr>
              <a:t>EU</a:t>
            </a:r>
          </a:p>
          <a:p>
            <a:pPr algn="ctr" fontAlgn="base">
              <a:spcBef>
                <a:spcPct val="0"/>
              </a:spcBef>
              <a:spcAft>
                <a:spcPct val="0"/>
              </a:spcAft>
              <a:defRPr/>
            </a:pPr>
            <a:endParaRPr lang="en-US" altLang="ja-JP" sz="1600" dirty="0">
              <a:solidFill>
                <a:srgbClr val="000000"/>
              </a:solidFill>
              <a:latin typeface="Calibri" pitchFamily="34" charset="0"/>
              <a:cs typeface="Times New Roman" pitchFamily="18" charset="0"/>
            </a:endParaRPr>
          </a:p>
          <a:p>
            <a:pPr algn="ctr" fontAlgn="base">
              <a:spcBef>
                <a:spcPct val="0"/>
              </a:spcBef>
              <a:spcAft>
                <a:spcPct val="0"/>
              </a:spcAft>
              <a:defRPr/>
            </a:pPr>
            <a:r>
              <a:rPr lang="en-US" altLang="ja-JP" sz="1600" dirty="0">
                <a:solidFill>
                  <a:srgbClr val="000000"/>
                </a:solidFill>
                <a:latin typeface="Calibri" pitchFamily="34" charset="0"/>
                <a:cs typeface="Times New Roman" pitchFamily="18" charset="0"/>
              </a:rPr>
              <a:t>ICSU</a:t>
            </a:r>
          </a:p>
          <a:p>
            <a:pPr algn="ctr" fontAlgn="base">
              <a:spcBef>
                <a:spcPct val="0"/>
              </a:spcBef>
              <a:spcAft>
                <a:spcPct val="0"/>
              </a:spcAft>
              <a:defRPr/>
            </a:pPr>
            <a:r>
              <a:rPr lang="en-US" altLang="ja-JP" sz="1600" dirty="0">
                <a:solidFill>
                  <a:srgbClr val="000000"/>
                </a:solidFill>
                <a:latin typeface="Calibri" pitchFamily="34" charset="0"/>
                <a:cs typeface="Times New Roman" pitchFamily="18" charset="0"/>
              </a:rPr>
              <a:t>IPCC</a:t>
            </a:r>
          </a:p>
          <a:p>
            <a:pPr algn="ctr" fontAlgn="base">
              <a:spcBef>
                <a:spcPct val="0"/>
              </a:spcBef>
              <a:spcAft>
                <a:spcPct val="0"/>
              </a:spcAft>
              <a:defRPr/>
            </a:pPr>
            <a:r>
              <a:rPr lang="en-US" altLang="ja-JP" sz="1600" dirty="0">
                <a:solidFill>
                  <a:srgbClr val="000000"/>
                </a:solidFill>
                <a:latin typeface="Calibri" pitchFamily="34" charset="0"/>
                <a:cs typeface="Times New Roman" pitchFamily="18" charset="0"/>
              </a:rPr>
              <a:t>UNFCCC</a:t>
            </a:r>
          </a:p>
          <a:p>
            <a:pPr algn="ctr" fontAlgn="base">
              <a:spcBef>
                <a:spcPct val="0"/>
              </a:spcBef>
              <a:spcAft>
                <a:spcPct val="0"/>
              </a:spcAft>
              <a:defRPr/>
            </a:pPr>
            <a:r>
              <a:rPr lang="en-US" altLang="ja-JP" sz="1600" dirty="0">
                <a:solidFill>
                  <a:srgbClr val="000000"/>
                </a:solidFill>
                <a:latin typeface="Calibri" pitchFamily="34" charset="0"/>
                <a:cs typeface="Times New Roman" pitchFamily="18" charset="0"/>
              </a:rPr>
              <a:t>etc.</a:t>
            </a:r>
          </a:p>
          <a:p>
            <a:pPr algn="ctr" fontAlgn="base">
              <a:spcBef>
                <a:spcPct val="0"/>
              </a:spcBef>
              <a:spcAft>
                <a:spcPct val="0"/>
              </a:spcAft>
              <a:defRPr/>
            </a:pPr>
            <a:endParaRPr lang="ja-JP" altLang="en-US" sz="1600" dirty="0">
              <a:solidFill>
                <a:srgbClr val="000000"/>
              </a:solidFill>
              <a:latin typeface="Calibri" pitchFamily="34" charset="0"/>
              <a:cs typeface="Times New Roman" pitchFamily="18" charset="0"/>
            </a:endParaRPr>
          </a:p>
        </p:txBody>
      </p:sp>
      <p:sp>
        <p:nvSpPr>
          <p:cNvPr id="10264" name="AutoShape 44"/>
          <p:cNvSpPr>
            <a:spLocks noChangeArrowheads="1"/>
          </p:cNvSpPr>
          <p:nvPr/>
        </p:nvSpPr>
        <p:spPr bwMode="auto">
          <a:xfrm rot="-1513705">
            <a:off x="831850" y="3675063"/>
            <a:ext cx="2578100" cy="804862"/>
          </a:xfrm>
          <a:prstGeom prst="hexagon">
            <a:avLst>
              <a:gd name="adj" fmla="val 53341"/>
              <a:gd name="vf" fmla="val 115470"/>
            </a:avLst>
          </a:prstGeom>
          <a:solidFill>
            <a:srgbClr val="FFFF99"/>
          </a:solidFill>
          <a:ln w="9525">
            <a:solidFill>
              <a:schemeClr val="tx1"/>
            </a:solidFill>
            <a:miter lim="800000"/>
            <a:headEnd/>
            <a:tailEnd/>
          </a:ln>
        </p:spPr>
        <p:txBody>
          <a:bodyPr>
            <a:spAutoFit/>
          </a:bodyPr>
          <a:lstStyle/>
          <a:p>
            <a:pPr algn="ctr" fontAlgn="base">
              <a:spcBef>
                <a:spcPct val="50000"/>
              </a:spcBef>
              <a:spcAft>
                <a:spcPct val="0"/>
              </a:spcAft>
            </a:pPr>
            <a:r>
              <a:rPr lang="en-US" altLang="ja-JP" sz="1600" smtClean="0">
                <a:solidFill>
                  <a:srgbClr val="000000"/>
                </a:solidFill>
                <a:latin typeface="Calibri" pitchFamily="34" charset="0"/>
              </a:rPr>
              <a:t>Green finance Green investment</a:t>
            </a:r>
          </a:p>
        </p:txBody>
      </p:sp>
      <p:sp>
        <p:nvSpPr>
          <p:cNvPr id="10265" name="AutoShape 45"/>
          <p:cNvSpPr>
            <a:spLocks noChangeArrowheads="1"/>
          </p:cNvSpPr>
          <p:nvPr/>
        </p:nvSpPr>
        <p:spPr bwMode="auto">
          <a:xfrm rot="1616937">
            <a:off x="3106738" y="2667000"/>
            <a:ext cx="447675" cy="263525"/>
          </a:xfrm>
          <a:prstGeom prst="leftArrow">
            <a:avLst>
              <a:gd name="adj1" fmla="val 50000"/>
              <a:gd name="adj2" fmla="val 42470"/>
            </a:avLst>
          </a:prstGeom>
          <a:solidFill>
            <a:schemeClr val="accent1"/>
          </a:solidFill>
          <a:ln w="9525">
            <a:noFill/>
            <a:miter lim="800000"/>
            <a:headEnd/>
            <a:tailEnd/>
          </a:ln>
          <a:effectLst>
            <a:prstShdw prst="shdw17" dist="17961" dir="2700000">
              <a:srgbClr val="708688"/>
            </a:prstShdw>
          </a:effectLst>
        </p:spPr>
        <p:txBody>
          <a:bodyPr wrap="none" anchor="ctr"/>
          <a:lstStyle/>
          <a:p>
            <a:pPr fontAlgn="base">
              <a:spcBef>
                <a:spcPct val="0"/>
              </a:spcBef>
              <a:spcAft>
                <a:spcPct val="0"/>
              </a:spcAft>
            </a:pPr>
            <a:endParaRPr kumimoji="0" lang="ja-JP" altLang="ja-JP" smtClean="0">
              <a:solidFill>
                <a:srgbClr val="000000"/>
              </a:solidFill>
              <a:latin typeface="Arial" pitchFamily="34" charset="0"/>
            </a:endParaRPr>
          </a:p>
        </p:txBody>
      </p:sp>
      <p:sp>
        <p:nvSpPr>
          <p:cNvPr id="10266" name="AutoShape 46"/>
          <p:cNvSpPr>
            <a:spLocks noChangeArrowheads="1"/>
          </p:cNvSpPr>
          <p:nvPr/>
        </p:nvSpPr>
        <p:spPr bwMode="auto">
          <a:xfrm>
            <a:off x="4876800" y="2346325"/>
            <a:ext cx="357188" cy="274638"/>
          </a:xfrm>
          <a:prstGeom prst="upArrow">
            <a:avLst>
              <a:gd name="adj1" fmla="val 50000"/>
              <a:gd name="adj2" fmla="val 25000"/>
            </a:avLst>
          </a:prstGeom>
          <a:solidFill>
            <a:schemeClr val="accent1"/>
          </a:solidFill>
          <a:ln w="9525">
            <a:noFill/>
            <a:miter lim="800000"/>
            <a:headEnd/>
            <a:tailEnd/>
          </a:ln>
          <a:effectLst>
            <a:prstShdw prst="shdw17" dist="17961" dir="2700000">
              <a:srgbClr val="708688"/>
            </a:prstShdw>
          </a:effectLst>
        </p:spPr>
        <p:txBody>
          <a:bodyPr vert="eaVert" wrap="none" anchor="ctr"/>
          <a:lstStyle/>
          <a:p>
            <a:pPr fontAlgn="base">
              <a:spcBef>
                <a:spcPct val="0"/>
              </a:spcBef>
              <a:spcAft>
                <a:spcPct val="0"/>
              </a:spcAft>
            </a:pPr>
            <a:endParaRPr kumimoji="0" lang="ja-JP" altLang="ja-JP" smtClean="0">
              <a:solidFill>
                <a:srgbClr val="000000"/>
              </a:solidFill>
              <a:latin typeface="Arial" pitchFamily="34" charset="0"/>
            </a:endParaRPr>
          </a:p>
        </p:txBody>
      </p:sp>
      <p:sp>
        <p:nvSpPr>
          <p:cNvPr id="10267" name="Text Box 48"/>
          <p:cNvSpPr txBox="1">
            <a:spLocks noChangeArrowheads="1"/>
          </p:cNvSpPr>
          <p:nvPr/>
        </p:nvSpPr>
        <p:spPr bwMode="auto">
          <a:xfrm>
            <a:off x="1247775" y="2990850"/>
            <a:ext cx="1800225" cy="646113"/>
          </a:xfrm>
          <a:prstGeom prst="rect">
            <a:avLst/>
          </a:prstGeom>
          <a:solidFill>
            <a:schemeClr val="accent2"/>
          </a:solidFill>
          <a:ln w="9525">
            <a:noFill/>
            <a:miter lim="800000"/>
            <a:headEnd/>
            <a:tailEnd/>
          </a:ln>
        </p:spPr>
        <p:txBody>
          <a:bodyPr>
            <a:spAutoFit/>
          </a:bodyPr>
          <a:lstStyle/>
          <a:p>
            <a:pPr algn="ctr" fontAlgn="base">
              <a:spcBef>
                <a:spcPct val="50000"/>
              </a:spcBef>
              <a:spcAft>
                <a:spcPct val="0"/>
              </a:spcAft>
            </a:pPr>
            <a:r>
              <a:rPr lang="en-US" altLang="ja-JP" b="1" smtClean="0">
                <a:solidFill>
                  <a:srgbClr val="FFFFFF"/>
                </a:solidFill>
                <a:latin typeface="Calibri" pitchFamily="34" charset="0"/>
              </a:rPr>
              <a:t>Financing agencies</a:t>
            </a:r>
          </a:p>
        </p:txBody>
      </p:sp>
      <p:sp>
        <p:nvSpPr>
          <p:cNvPr id="10268" name="AutoShape 49"/>
          <p:cNvSpPr>
            <a:spLocks noChangeArrowheads="1"/>
          </p:cNvSpPr>
          <p:nvPr/>
        </p:nvSpPr>
        <p:spPr bwMode="auto">
          <a:xfrm>
            <a:off x="4327525" y="4303713"/>
            <a:ext cx="365125" cy="320675"/>
          </a:xfrm>
          <a:prstGeom prst="downArrow">
            <a:avLst>
              <a:gd name="adj1" fmla="val 50000"/>
              <a:gd name="adj2" fmla="val 25000"/>
            </a:avLst>
          </a:prstGeom>
          <a:solidFill>
            <a:schemeClr val="accent1"/>
          </a:solidFill>
          <a:ln w="9525">
            <a:noFill/>
            <a:miter lim="800000"/>
            <a:headEnd/>
            <a:tailEnd/>
          </a:ln>
          <a:effectLst>
            <a:prstShdw prst="shdw17" dist="17961" dir="2700000">
              <a:srgbClr val="708688"/>
            </a:prstShdw>
          </a:effectLst>
        </p:spPr>
        <p:txBody>
          <a:bodyPr vert="eaVert" wrap="none" anchor="ctr"/>
          <a:lstStyle/>
          <a:p>
            <a:pPr fontAlgn="base">
              <a:spcBef>
                <a:spcPct val="0"/>
              </a:spcBef>
              <a:spcAft>
                <a:spcPct val="0"/>
              </a:spcAft>
            </a:pPr>
            <a:endParaRPr kumimoji="0" lang="ja-JP" altLang="ja-JP" smtClean="0">
              <a:solidFill>
                <a:srgbClr val="000000"/>
              </a:solidFill>
              <a:latin typeface="Arial" pitchFamily="34" charset="0"/>
            </a:endParaRPr>
          </a:p>
        </p:txBody>
      </p:sp>
      <p:sp>
        <p:nvSpPr>
          <p:cNvPr id="10269" name="AutoShape 52"/>
          <p:cNvSpPr>
            <a:spLocks noChangeArrowheads="1"/>
          </p:cNvSpPr>
          <p:nvPr/>
        </p:nvSpPr>
        <p:spPr bwMode="auto">
          <a:xfrm rot="-821337">
            <a:off x="5367338" y="3003550"/>
            <a:ext cx="569912" cy="292100"/>
          </a:xfrm>
          <a:prstGeom prst="leftArrow">
            <a:avLst>
              <a:gd name="adj1" fmla="val 50000"/>
              <a:gd name="adj2" fmla="val 48777"/>
            </a:avLst>
          </a:prstGeom>
          <a:solidFill>
            <a:schemeClr val="accent1"/>
          </a:solidFill>
          <a:ln w="9525">
            <a:noFill/>
            <a:miter lim="800000"/>
            <a:headEnd/>
            <a:tailEnd/>
          </a:ln>
          <a:effectLst>
            <a:prstShdw prst="shdw17" dist="17961" dir="2700000">
              <a:srgbClr val="708688"/>
            </a:prstShdw>
          </a:effectLst>
        </p:spPr>
        <p:txBody>
          <a:bodyPr wrap="none" anchor="ctr"/>
          <a:lstStyle/>
          <a:p>
            <a:pPr fontAlgn="base">
              <a:spcBef>
                <a:spcPct val="0"/>
              </a:spcBef>
              <a:spcAft>
                <a:spcPct val="0"/>
              </a:spcAft>
            </a:pPr>
            <a:endParaRPr kumimoji="0" lang="ja-JP" altLang="ja-JP" smtClean="0">
              <a:solidFill>
                <a:srgbClr val="000000"/>
              </a:solidFill>
              <a:latin typeface="Arial" pitchFamily="34" charset="0"/>
            </a:endParaRPr>
          </a:p>
        </p:txBody>
      </p:sp>
      <p:sp>
        <p:nvSpPr>
          <p:cNvPr id="10270" name="AutoShape 53"/>
          <p:cNvSpPr>
            <a:spLocks noChangeArrowheads="1"/>
          </p:cNvSpPr>
          <p:nvPr/>
        </p:nvSpPr>
        <p:spPr bwMode="auto">
          <a:xfrm rot="10180608">
            <a:off x="3582988" y="4689475"/>
            <a:ext cx="412750" cy="919163"/>
          </a:xfrm>
          <a:prstGeom prst="curvedLeftArrow">
            <a:avLst>
              <a:gd name="adj1" fmla="val 44538"/>
              <a:gd name="adj2" fmla="val 89077"/>
              <a:gd name="adj3" fmla="val 33333"/>
            </a:avLst>
          </a:prstGeom>
          <a:solidFill>
            <a:schemeClr val="accent1"/>
          </a:solidFill>
          <a:ln w="9525">
            <a:noFill/>
            <a:miter lim="800000"/>
            <a:headEnd/>
            <a:tailEnd/>
          </a:ln>
          <a:effectLst>
            <a:prstShdw prst="shdw17" dist="17961" dir="2700000">
              <a:srgbClr val="708688"/>
            </a:prstShdw>
          </a:effectLst>
        </p:spPr>
        <p:txBody>
          <a:bodyPr wrap="none" anchor="ctr"/>
          <a:lstStyle/>
          <a:p>
            <a:pPr fontAlgn="base">
              <a:spcBef>
                <a:spcPct val="0"/>
              </a:spcBef>
              <a:spcAft>
                <a:spcPct val="0"/>
              </a:spcAft>
            </a:pPr>
            <a:endParaRPr kumimoji="0" lang="ja-JP" altLang="ja-JP" smtClean="0">
              <a:solidFill>
                <a:srgbClr val="000000"/>
              </a:solidFill>
              <a:latin typeface="Arial" pitchFamily="34" charset="0"/>
            </a:endParaRPr>
          </a:p>
        </p:txBody>
      </p:sp>
      <p:sp>
        <p:nvSpPr>
          <p:cNvPr id="10271" name="AutoShape 54"/>
          <p:cNvSpPr>
            <a:spLocks noChangeArrowheads="1"/>
          </p:cNvSpPr>
          <p:nvPr/>
        </p:nvSpPr>
        <p:spPr bwMode="auto">
          <a:xfrm rot="-916660">
            <a:off x="3101975" y="3343275"/>
            <a:ext cx="357188" cy="320675"/>
          </a:xfrm>
          <a:prstGeom prst="rightArrow">
            <a:avLst>
              <a:gd name="adj1" fmla="val 50000"/>
              <a:gd name="adj2" fmla="val 27847"/>
            </a:avLst>
          </a:prstGeom>
          <a:solidFill>
            <a:schemeClr val="accent1"/>
          </a:solidFill>
          <a:ln w="9525">
            <a:noFill/>
            <a:miter lim="800000"/>
            <a:headEnd/>
            <a:tailEnd/>
          </a:ln>
          <a:effectLst>
            <a:prstShdw prst="shdw17" dist="17961" dir="2700000">
              <a:srgbClr val="708688"/>
            </a:prstShdw>
          </a:effectLst>
        </p:spPr>
        <p:txBody>
          <a:bodyPr wrap="none" anchor="ctr"/>
          <a:lstStyle/>
          <a:p>
            <a:pPr fontAlgn="base">
              <a:spcBef>
                <a:spcPct val="0"/>
              </a:spcBef>
              <a:spcAft>
                <a:spcPct val="0"/>
              </a:spcAft>
            </a:pPr>
            <a:endParaRPr kumimoji="0" lang="ja-JP" altLang="ja-JP" smtClean="0">
              <a:solidFill>
                <a:srgbClr val="000000"/>
              </a:solidFill>
              <a:latin typeface="Arial" pitchFamily="34" charset="0"/>
            </a:endParaRPr>
          </a:p>
        </p:txBody>
      </p:sp>
      <p:sp>
        <p:nvSpPr>
          <p:cNvPr id="10272" name="AutoShape 56"/>
          <p:cNvSpPr>
            <a:spLocks noChangeArrowheads="1"/>
          </p:cNvSpPr>
          <p:nvPr/>
        </p:nvSpPr>
        <p:spPr bwMode="auto">
          <a:xfrm rot="234848" flipH="1">
            <a:off x="4267200" y="5535613"/>
            <a:ext cx="3863975" cy="496887"/>
          </a:xfrm>
          <a:prstGeom prst="curvedUpArrow">
            <a:avLst>
              <a:gd name="adj1" fmla="val 168776"/>
              <a:gd name="adj2" fmla="val 311055"/>
              <a:gd name="adj3" fmla="val 28356"/>
            </a:avLst>
          </a:prstGeom>
          <a:solidFill>
            <a:schemeClr val="accent1"/>
          </a:solidFill>
          <a:ln w="9525">
            <a:noFill/>
            <a:miter lim="800000"/>
            <a:headEnd/>
            <a:tailEnd/>
          </a:ln>
          <a:effectLst>
            <a:prstShdw prst="shdw17" dist="17961" dir="2700000">
              <a:srgbClr val="708688"/>
            </a:prstShdw>
          </a:effectLst>
        </p:spPr>
        <p:txBody>
          <a:bodyPr wrap="none" anchor="ctr"/>
          <a:lstStyle/>
          <a:p>
            <a:pPr fontAlgn="base">
              <a:spcBef>
                <a:spcPct val="0"/>
              </a:spcBef>
              <a:spcAft>
                <a:spcPct val="0"/>
              </a:spcAft>
            </a:pPr>
            <a:endParaRPr kumimoji="0" lang="ja-JP" altLang="ja-JP" smtClean="0">
              <a:solidFill>
                <a:srgbClr val="000000"/>
              </a:solidFill>
              <a:latin typeface="Arial" pitchFamily="34" charset="0"/>
            </a:endParaRPr>
          </a:p>
        </p:txBody>
      </p:sp>
      <p:sp>
        <p:nvSpPr>
          <p:cNvPr id="10273" name="Text Box 57"/>
          <p:cNvSpPr txBox="1">
            <a:spLocks noChangeArrowheads="1"/>
          </p:cNvSpPr>
          <p:nvPr/>
        </p:nvSpPr>
        <p:spPr bwMode="auto">
          <a:xfrm>
            <a:off x="5006975" y="6088063"/>
            <a:ext cx="2627642" cy="369332"/>
          </a:xfrm>
          <a:prstGeom prst="rect">
            <a:avLst/>
          </a:prstGeom>
          <a:noFill/>
          <a:ln w="9525">
            <a:noFill/>
            <a:miter lim="800000"/>
            <a:headEnd/>
            <a:tailEnd/>
          </a:ln>
          <a:effectLst>
            <a:prstShdw prst="shdw17" dist="17961" dir="2700000">
              <a:srgbClr val="708688"/>
            </a:prstShdw>
          </a:effectLst>
        </p:spPr>
        <p:txBody>
          <a:bodyPr wrap="none">
            <a:spAutoFit/>
          </a:bodyPr>
          <a:lstStyle/>
          <a:p>
            <a:pPr algn="ctr" fontAlgn="base">
              <a:spcBef>
                <a:spcPct val="0"/>
              </a:spcBef>
              <a:spcAft>
                <a:spcPct val="0"/>
              </a:spcAft>
            </a:pPr>
            <a:r>
              <a:rPr kumimoji="0" lang="en-US" altLang="ja-JP" smtClean="0">
                <a:solidFill>
                  <a:srgbClr val="000000"/>
                </a:solidFill>
                <a:latin typeface="Calibri" pitchFamily="34" charset="0"/>
              </a:rPr>
              <a:t>Knowledge sharing in Asia</a:t>
            </a:r>
          </a:p>
        </p:txBody>
      </p:sp>
      <p:sp>
        <p:nvSpPr>
          <p:cNvPr id="34" name="スライド番号プレースホルダ 7"/>
          <p:cNvSpPr txBox="1">
            <a:spLocks/>
          </p:cNvSpPr>
          <p:nvPr/>
        </p:nvSpPr>
        <p:spPr bwMode="auto">
          <a:xfrm>
            <a:off x="7010400" y="6381750"/>
            <a:ext cx="2133600" cy="476250"/>
          </a:xfrm>
          <a:prstGeom prst="rect">
            <a:avLst/>
          </a:prstGeom>
          <a:noFill/>
          <a:ln w="9525">
            <a:noFill/>
            <a:miter lim="800000"/>
            <a:headEnd/>
            <a:tailEnd/>
          </a:ln>
        </p:spPr>
        <p:txBody>
          <a:bodyPr anchor="ctr"/>
          <a:lstStyle/>
          <a:p>
            <a:pPr algn="r" fontAlgn="base">
              <a:spcBef>
                <a:spcPct val="0"/>
              </a:spcBef>
              <a:spcAft>
                <a:spcPct val="0"/>
              </a:spcAft>
            </a:pPr>
            <a:fld id="{4B107D2D-A4C2-4A95-9D13-AFE05169B04E}" type="slidenum">
              <a:rPr lang="en-US" altLang="ja-JP" b="1" smtClean="0">
                <a:solidFill>
                  <a:srgbClr val="000000"/>
                </a:solidFill>
                <a:latin typeface="Calibri" pitchFamily="34" charset="0"/>
              </a:rPr>
              <a:pPr algn="r" fontAlgn="base">
                <a:spcBef>
                  <a:spcPct val="0"/>
                </a:spcBef>
                <a:spcAft>
                  <a:spcPct val="0"/>
                </a:spcAft>
              </a:pPr>
              <a:t>12</a:t>
            </a:fld>
            <a:endParaRPr lang="en-US" altLang="ja-JP" b="1" dirty="0" smtClean="0">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円/楕円 46"/>
          <p:cNvSpPr/>
          <p:nvPr/>
        </p:nvSpPr>
        <p:spPr>
          <a:xfrm>
            <a:off x="7956550" y="2117725"/>
            <a:ext cx="1187450" cy="118745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en-US" altLang="ja-JP" sz="1600">
                <a:solidFill>
                  <a:srgbClr val="FFFFFF"/>
                </a:solidFill>
              </a:rPr>
              <a:t>Int’l think-tanks</a:t>
            </a:r>
            <a:endParaRPr kumimoji="1" lang="ja-JP" altLang="en-US" sz="1600">
              <a:solidFill>
                <a:srgbClr val="FFFFFF"/>
              </a:solidFill>
            </a:endParaRPr>
          </a:p>
        </p:txBody>
      </p:sp>
      <p:sp>
        <p:nvSpPr>
          <p:cNvPr id="48" name="円/楕円 47"/>
          <p:cNvSpPr/>
          <p:nvPr/>
        </p:nvSpPr>
        <p:spPr>
          <a:xfrm>
            <a:off x="7218363" y="665163"/>
            <a:ext cx="1404000" cy="118745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en-US" altLang="ja-JP" sz="1600" dirty="0">
                <a:solidFill>
                  <a:srgbClr val="FFFFFF"/>
                </a:solidFill>
              </a:rPr>
              <a:t>Networks</a:t>
            </a:r>
            <a:endParaRPr kumimoji="1" lang="ja-JP" altLang="en-US" sz="1600" dirty="0">
              <a:solidFill>
                <a:srgbClr val="FFFFFF"/>
              </a:solidFill>
            </a:endParaRPr>
          </a:p>
        </p:txBody>
      </p:sp>
      <p:sp>
        <p:nvSpPr>
          <p:cNvPr id="44" name="円/楕円 43"/>
          <p:cNvSpPr/>
          <p:nvPr/>
        </p:nvSpPr>
        <p:spPr>
          <a:xfrm>
            <a:off x="-1" y="3338513"/>
            <a:ext cx="1404000" cy="11890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en-US" altLang="ja-JP" sz="1400" dirty="0">
                <a:solidFill>
                  <a:srgbClr val="FFFFFF"/>
                </a:solidFill>
              </a:rPr>
              <a:t>Implementing agencies</a:t>
            </a:r>
            <a:endParaRPr kumimoji="1" lang="ja-JP" altLang="en-US" sz="1400" dirty="0">
              <a:solidFill>
                <a:srgbClr val="FFFFFF"/>
              </a:solidFill>
            </a:endParaRPr>
          </a:p>
        </p:txBody>
      </p:sp>
      <p:sp>
        <p:nvSpPr>
          <p:cNvPr id="176133" name="タイトル 1"/>
          <p:cNvSpPr>
            <a:spLocks noGrp="1"/>
          </p:cNvSpPr>
          <p:nvPr>
            <p:ph type="title" idx="4294967295"/>
          </p:nvPr>
        </p:nvSpPr>
        <p:spPr>
          <a:xfrm>
            <a:off x="250825" y="0"/>
            <a:ext cx="7200900" cy="1143000"/>
          </a:xfrm>
        </p:spPr>
        <p:txBody>
          <a:bodyPr/>
          <a:lstStyle/>
          <a:p>
            <a:pPr algn="l" eaLnBrk="1" hangingPunct="1"/>
            <a:r>
              <a:rPr lang="en-US" altLang="ja-JP" sz="2200" b="1" dirty="0" smtClean="0">
                <a:solidFill>
                  <a:srgbClr val="000000"/>
                </a:solidFill>
              </a:rPr>
              <a:t> </a:t>
            </a:r>
            <a:r>
              <a:rPr lang="en-US" altLang="ja-JP" sz="2200" b="1" dirty="0" smtClean="0">
                <a:solidFill>
                  <a:schemeClr val="tx2"/>
                </a:solidFill>
              </a:rPr>
              <a:t>Low Carbon Asia Research Network  (</a:t>
            </a:r>
            <a:r>
              <a:rPr lang="en-US" altLang="ja-JP" sz="2200" b="1" dirty="0" err="1" smtClean="0">
                <a:solidFill>
                  <a:schemeClr val="tx2"/>
                </a:solidFill>
              </a:rPr>
              <a:t>LoCARNet</a:t>
            </a:r>
            <a:r>
              <a:rPr lang="en-US" altLang="ja-JP" sz="2200" b="1" dirty="0" smtClean="0">
                <a:solidFill>
                  <a:schemeClr val="tx2"/>
                </a:solidFill>
              </a:rPr>
              <a:t>)</a:t>
            </a:r>
            <a:br>
              <a:rPr lang="en-US" altLang="ja-JP" sz="2200" b="1" dirty="0" smtClean="0">
                <a:solidFill>
                  <a:schemeClr val="tx2"/>
                </a:solidFill>
              </a:rPr>
            </a:br>
            <a:r>
              <a:rPr lang="en-US" altLang="ja-JP" sz="2200" b="1" dirty="0" smtClean="0">
                <a:solidFill>
                  <a:schemeClr val="tx2"/>
                </a:solidFill>
                <a:latin typeface="Calibri" pitchFamily="34" charset="0"/>
              </a:rPr>
              <a:t>     </a:t>
            </a:r>
            <a:r>
              <a:rPr lang="en-US" altLang="ja-JP" sz="2000" b="1" dirty="0" smtClean="0">
                <a:solidFill>
                  <a:schemeClr val="tx2"/>
                </a:solidFill>
                <a:latin typeface="Calibri" pitchFamily="34" charset="0"/>
              </a:rPr>
              <a:t>of research communities dedicated to LCD policy processes</a:t>
            </a:r>
            <a:endParaRPr lang="ja-JP" altLang="en-US" sz="2800" dirty="0" smtClean="0">
              <a:solidFill>
                <a:schemeClr val="tx2"/>
              </a:solidFill>
              <a:latin typeface="Calibri" pitchFamily="34" charset="0"/>
            </a:endParaRPr>
          </a:p>
        </p:txBody>
      </p:sp>
      <p:grpSp>
        <p:nvGrpSpPr>
          <p:cNvPr id="2" name="グループ化 15"/>
          <p:cNvGrpSpPr>
            <a:grpSpLocks/>
          </p:cNvGrpSpPr>
          <p:nvPr/>
        </p:nvGrpSpPr>
        <p:grpSpPr bwMode="auto">
          <a:xfrm>
            <a:off x="1706563" y="917575"/>
            <a:ext cx="5938837" cy="5940425"/>
            <a:chOff x="2195735" y="1556792"/>
            <a:chExt cx="5112568" cy="4896544"/>
          </a:xfrm>
        </p:grpSpPr>
        <p:sp>
          <p:nvSpPr>
            <p:cNvPr id="10" name="円/楕円 9"/>
            <p:cNvSpPr/>
            <p:nvPr/>
          </p:nvSpPr>
          <p:spPr>
            <a:xfrm>
              <a:off x="2195735" y="1556792"/>
              <a:ext cx="5112568" cy="4896544"/>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ja-JP" altLang="en-US" sz="1800" dirty="0">
                <a:solidFill>
                  <a:prstClr val="white"/>
                </a:solidFill>
              </a:endParaRPr>
            </a:p>
          </p:txBody>
        </p:sp>
        <p:graphicFrame>
          <p:nvGraphicFramePr>
            <p:cNvPr id="5" name="図表 4"/>
            <p:cNvGraphicFramePr/>
            <p:nvPr/>
          </p:nvGraphicFramePr>
          <p:xfrm>
            <a:off x="2794619" y="2003302"/>
            <a:ext cx="1895872" cy="1599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図表 5"/>
            <p:cNvGraphicFramePr/>
            <p:nvPr/>
          </p:nvGraphicFramePr>
          <p:xfrm>
            <a:off x="4933816" y="4097943"/>
            <a:ext cx="1895872" cy="159995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図表 6"/>
            <p:cNvGraphicFramePr/>
            <p:nvPr/>
          </p:nvGraphicFramePr>
          <p:xfrm>
            <a:off x="2731357" y="4097944"/>
            <a:ext cx="1895872" cy="159995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8" name="図表 7"/>
            <p:cNvGraphicFramePr/>
            <p:nvPr/>
          </p:nvGraphicFramePr>
          <p:xfrm>
            <a:off x="4909221" y="2003302"/>
            <a:ext cx="1895872" cy="1599952"/>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pSp>
      <p:sp>
        <p:nvSpPr>
          <p:cNvPr id="15" name="円/楕円 14"/>
          <p:cNvSpPr/>
          <p:nvPr/>
        </p:nvSpPr>
        <p:spPr>
          <a:xfrm>
            <a:off x="-1" y="1468438"/>
            <a:ext cx="1404000" cy="118745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en-US" altLang="ja-JP" sz="1600" dirty="0">
                <a:solidFill>
                  <a:srgbClr val="FFFFFF"/>
                </a:solidFill>
              </a:rPr>
              <a:t>Int’l</a:t>
            </a:r>
          </a:p>
          <a:p>
            <a:pPr algn="ctr">
              <a:defRPr/>
            </a:pPr>
            <a:r>
              <a:rPr kumimoji="1" lang="en-US" altLang="ja-JP" sz="1600" dirty="0" err="1">
                <a:solidFill>
                  <a:srgbClr val="FFFFFF"/>
                </a:solidFill>
              </a:rPr>
              <a:t>Organisations</a:t>
            </a:r>
            <a:endParaRPr kumimoji="1" lang="ja-JP" altLang="en-US" sz="1600" dirty="0">
              <a:solidFill>
                <a:srgbClr val="FFFFFF"/>
              </a:solidFill>
            </a:endParaRPr>
          </a:p>
        </p:txBody>
      </p:sp>
      <p:grpSp>
        <p:nvGrpSpPr>
          <p:cNvPr id="3" name="グループ化 22"/>
          <p:cNvGrpSpPr>
            <a:grpSpLocks/>
          </p:cNvGrpSpPr>
          <p:nvPr/>
        </p:nvGrpSpPr>
        <p:grpSpPr bwMode="auto">
          <a:xfrm rot="-1216611">
            <a:off x="6269038" y="906463"/>
            <a:ext cx="1108075" cy="1085850"/>
            <a:chOff x="6512456" y="3620491"/>
            <a:chExt cx="1107869" cy="1085881"/>
          </a:xfrm>
        </p:grpSpPr>
        <p:sp>
          <p:nvSpPr>
            <p:cNvPr id="21" name="左カーブ矢印 20"/>
            <p:cNvSpPr/>
            <p:nvPr/>
          </p:nvSpPr>
          <p:spPr>
            <a:xfrm rot="6813659">
              <a:off x="6885973" y="3999007"/>
              <a:ext cx="458801" cy="95232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ja-JP" altLang="en-US" sz="1800">
                <a:solidFill>
                  <a:prstClr val="black"/>
                </a:solidFill>
              </a:endParaRPr>
            </a:p>
          </p:txBody>
        </p:sp>
        <p:sp>
          <p:nvSpPr>
            <p:cNvPr id="22" name="左カーブ矢印 21"/>
            <p:cNvSpPr/>
            <p:nvPr/>
          </p:nvSpPr>
          <p:spPr>
            <a:xfrm rot="17562314">
              <a:off x="6775005" y="3343432"/>
              <a:ext cx="576278" cy="110786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ja-JP" altLang="en-US" sz="1800">
                <a:solidFill>
                  <a:prstClr val="black"/>
                </a:solidFill>
              </a:endParaRPr>
            </a:p>
          </p:txBody>
        </p:sp>
      </p:grpSp>
      <p:grpSp>
        <p:nvGrpSpPr>
          <p:cNvPr id="4" name="グループ化 23"/>
          <p:cNvGrpSpPr>
            <a:grpSpLocks/>
          </p:cNvGrpSpPr>
          <p:nvPr/>
        </p:nvGrpSpPr>
        <p:grpSpPr bwMode="auto">
          <a:xfrm rot="-1250339">
            <a:off x="7096125" y="2330450"/>
            <a:ext cx="1108075" cy="1085850"/>
            <a:chOff x="6512456" y="3620491"/>
            <a:chExt cx="1107869" cy="1085881"/>
          </a:xfrm>
        </p:grpSpPr>
        <p:sp>
          <p:nvSpPr>
            <p:cNvPr id="25" name="左カーブ矢印 24"/>
            <p:cNvSpPr/>
            <p:nvPr/>
          </p:nvSpPr>
          <p:spPr>
            <a:xfrm rot="6813659">
              <a:off x="6874511" y="4008165"/>
              <a:ext cx="458801" cy="95232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ja-JP" altLang="en-US" sz="1800">
                <a:solidFill>
                  <a:prstClr val="black"/>
                </a:solidFill>
              </a:endParaRPr>
            </a:p>
          </p:txBody>
        </p:sp>
        <p:sp>
          <p:nvSpPr>
            <p:cNvPr id="26" name="左カーブ矢印 25"/>
            <p:cNvSpPr/>
            <p:nvPr/>
          </p:nvSpPr>
          <p:spPr>
            <a:xfrm rot="17562314">
              <a:off x="6767163" y="3353024"/>
              <a:ext cx="576279" cy="110786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ja-JP" altLang="en-US" sz="1800">
                <a:solidFill>
                  <a:prstClr val="black"/>
                </a:solidFill>
              </a:endParaRPr>
            </a:p>
          </p:txBody>
        </p:sp>
      </p:grpSp>
      <p:grpSp>
        <p:nvGrpSpPr>
          <p:cNvPr id="9" name="グループ化 27"/>
          <p:cNvGrpSpPr>
            <a:grpSpLocks/>
          </p:cNvGrpSpPr>
          <p:nvPr/>
        </p:nvGrpSpPr>
        <p:grpSpPr bwMode="auto">
          <a:xfrm rot="20431759">
            <a:off x="1030288" y="1914525"/>
            <a:ext cx="1108075" cy="1085850"/>
            <a:chOff x="6512456" y="3620491"/>
            <a:chExt cx="1107869" cy="1085881"/>
          </a:xfrm>
        </p:grpSpPr>
        <p:sp>
          <p:nvSpPr>
            <p:cNvPr id="29" name="左カーブ矢印 28"/>
            <p:cNvSpPr/>
            <p:nvPr/>
          </p:nvSpPr>
          <p:spPr>
            <a:xfrm rot="6813659">
              <a:off x="6861412" y="4022785"/>
              <a:ext cx="458800" cy="95232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ja-JP" altLang="en-US" sz="1800">
                <a:solidFill>
                  <a:prstClr val="black"/>
                </a:solidFill>
              </a:endParaRPr>
            </a:p>
          </p:txBody>
        </p:sp>
        <p:sp>
          <p:nvSpPr>
            <p:cNvPr id="30" name="左カーブ矢印 29"/>
            <p:cNvSpPr/>
            <p:nvPr/>
          </p:nvSpPr>
          <p:spPr>
            <a:xfrm rot="17562314">
              <a:off x="6754216" y="3376436"/>
              <a:ext cx="576278" cy="110786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ja-JP" altLang="en-US" sz="1800">
                <a:solidFill>
                  <a:prstClr val="black"/>
                </a:solidFill>
              </a:endParaRPr>
            </a:p>
          </p:txBody>
        </p:sp>
      </p:grpSp>
      <p:grpSp>
        <p:nvGrpSpPr>
          <p:cNvPr id="11" name="グループ化 30"/>
          <p:cNvGrpSpPr>
            <a:grpSpLocks/>
          </p:cNvGrpSpPr>
          <p:nvPr/>
        </p:nvGrpSpPr>
        <p:grpSpPr bwMode="auto">
          <a:xfrm rot="-1358432">
            <a:off x="1081088" y="3557588"/>
            <a:ext cx="1108075" cy="1085850"/>
            <a:chOff x="6512456" y="3620491"/>
            <a:chExt cx="1107869" cy="1085881"/>
          </a:xfrm>
        </p:grpSpPr>
        <p:sp>
          <p:nvSpPr>
            <p:cNvPr id="32" name="左カーブ矢印 31"/>
            <p:cNvSpPr/>
            <p:nvPr/>
          </p:nvSpPr>
          <p:spPr>
            <a:xfrm rot="6813659">
              <a:off x="6891399" y="3977444"/>
              <a:ext cx="458801" cy="95232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ja-JP" altLang="en-US" sz="1800">
                <a:solidFill>
                  <a:prstClr val="black"/>
                </a:solidFill>
              </a:endParaRPr>
            </a:p>
          </p:txBody>
        </p:sp>
        <p:sp>
          <p:nvSpPr>
            <p:cNvPr id="33" name="左カーブ矢印 32"/>
            <p:cNvSpPr/>
            <p:nvPr/>
          </p:nvSpPr>
          <p:spPr>
            <a:xfrm rot="17562314">
              <a:off x="6778161" y="3354024"/>
              <a:ext cx="576278" cy="110786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ja-JP" altLang="en-US" sz="1800">
                <a:solidFill>
                  <a:prstClr val="black"/>
                </a:solidFill>
              </a:endParaRPr>
            </a:p>
          </p:txBody>
        </p:sp>
      </p:grpSp>
      <p:grpSp>
        <p:nvGrpSpPr>
          <p:cNvPr id="12" name="グループ化 33"/>
          <p:cNvGrpSpPr>
            <a:grpSpLocks/>
          </p:cNvGrpSpPr>
          <p:nvPr/>
        </p:nvGrpSpPr>
        <p:grpSpPr bwMode="auto">
          <a:xfrm rot="-1140227">
            <a:off x="1252538" y="5230813"/>
            <a:ext cx="1108075" cy="1085850"/>
            <a:chOff x="6512456" y="3620491"/>
            <a:chExt cx="1107869" cy="1085881"/>
          </a:xfrm>
        </p:grpSpPr>
        <p:sp>
          <p:nvSpPr>
            <p:cNvPr id="35" name="左カーブ矢印 34"/>
            <p:cNvSpPr/>
            <p:nvPr/>
          </p:nvSpPr>
          <p:spPr>
            <a:xfrm rot="6813659">
              <a:off x="6884498" y="3983199"/>
              <a:ext cx="458800" cy="95232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ja-JP" altLang="en-US" sz="1800">
                <a:solidFill>
                  <a:prstClr val="black"/>
                </a:solidFill>
              </a:endParaRPr>
            </a:p>
          </p:txBody>
        </p:sp>
        <p:sp>
          <p:nvSpPr>
            <p:cNvPr id="36" name="左カーブ矢印 35"/>
            <p:cNvSpPr/>
            <p:nvPr/>
          </p:nvSpPr>
          <p:spPr>
            <a:xfrm rot="17562314">
              <a:off x="6775198" y="3335597"/>
              <a:ext cx="576278" cy="110786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ja-JP" altLang="en-US" sz="1800">
                <a:solidFill>
                  <a:prstClr val="black"/>
                </a:solidFill>
              </a:endParaRPr>
            </a:p>
          </p:txBody>
        </p:sp>
      </p:grpSp>
      <p:sp>
        <p:nvSpPr>
          <p:cNvPr id="37" name="円/楕円 36"/>
          <p:cNvSpPr/>
          <p:nvPr/>
        </p:nvSpPr>
        <p:spPr>
          <a:xfrm>
            <a:off x="3851920" y="4509120"/>
            <a:ext cx="1592262" cy="706437"/>
          </a:xfrm>
          <a:prstGeom prst="ellipse">
            <a:avLst/>
          </a:prstGeom>
          <a:noFill/>
          <a:ln w="3492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ja-JP" altLang="en-US" sz="1800">
              <a:solidFill>
                <a:prstClr val="white"/>
              </a:solidFill>
            </a:endParaRPr>
          </a:p>
        </p:txBody>
      </p:sp>
      <p:sp>
        <p:nvSpPr>
          <p:cNvPr id="176157" name="テキスト ボックス 42"/>
          <p:cNvSpPr txBox="1">
            <a:spLocks noChangeArrowheads="1"/>
          </p:cNvSpPr>
          <p:nvPr/>
        </p:nvSpPr>
        <p:spPr bwMode="auto">
          <a:xfrm>
            <a:off x="2770188" y="1963738"/>
            <a:ext cx="1584325" cy="1200150"/>
          </a:xfrm>
          <a:prstGeom prst="rect">
            <a:avLst/>
          </a:prstGeom>
          <a:noFill/>
          <a:ln w="9525">
            <a:noFill/>
            <a:miter lim="800000"/>
            <a:headEnd/>
            <a:tailEnd/>
          </a:ln>
        </p:spPr>
        <p:txBody>
          <a:bodyPr>
            <a:spAutoFit/>
          </a:bodyPr>
          <a:lstStyle/>
          <a:p>
            <a:pPr algn="ctr"/>
            <a:r>
              <a:rPr kumimoji="1" lang="en-US" altLang="ja-JP" sz="1800" b="1">
                <a:solidFill>
                  <a:srgbClr val="000000"/>
                </a:solidFill>
                <a:latin typeface="Calibri" pitchFamily="34" charset="0"/>
              </a:rPr>
              <a:t>Policy dialogue</a:t>
            </a:r>
          </a:p>
          <a:p>
            <a:pPr algn="ctr"/>
            <a:r>
              <a:rPr kumimoji="1" lang="en-US" altLang="ja-JP" sz="1800" b="1">
                <a:solidFill>
                  <a:srgbClr val="000000"/>
                </a:solidFill>
                <a:latin typeface="Calibri" pitchFamily="34" charset="0"/>
              </a:rPr>
              <a:t>with research community </a:t>
            </a:r>
            <a:endParaRPr kumimoji="1" lang="ja-JP" altLang="en-US" sz="1800" b="1">
              <a:solidFill>
                <a:srgbClr val="000000"/>
              </a:solidFill>
              <a:latin typeface="Calibri" pitchFamily="34" charset="0"/>
            </a:endParaRPr>
          </a:p>
        </p:txBody>
      </p:sp>
      <p:sp>
        <p:nvSpPr>
          <p:cNvPr id="176158" name="テキスト ボックス 43"/>
          <p:cNvSpPr txBox="1">
            <a:spLocks noChangeArrowheads="1"/>
          </p:cNvSpPr>
          <p:nvPr/>
        </p:nvSpPr>
        <p:spPr bwMode="auto">
          <a:xfrm>
            <a:off x="3652838" y="4886325"/>
            <a:ext cx="1914525" cy="646113"/>
          </a:xfrm>
          <a:prstGeom prst="rect">
            <a:avLst/>
          </a:prstGeom>
          <a:noFill/>
          <a:ln w="9525">
            <a:noFill/>
            <a:miter lim="800000"/>
            <a:headEnd/>
            <a:tailEnd/>
          </a:ln>
        </p:spPr>
        <p:txBody>
          <a:bodyPr>
            <a:spAutoFit/>
          </a:bodyPr>
          <a:lstStyle/>
          <a:p>
            <a:pPr algn="ctr"/>
            <a:r>
              <a:rPr kumimoji="1" lang="en-US" altLang="ja-JP" sz="1800" b="1">
                <a:solidFill>
                  <a:srgbClr val="000000"/>
                </a:solidFill>
                <a:latin typeface="Calibri" pitchFamily="34" charset="0"/>
              </a:rPr>
              <a:t>South-South cooperation</a:t>
            </a:r>
            <a:endParaRPr kumimoji="1" lang="ja-JP" altLang="en-US" sz="1800" b="1">
              <a:solidFill>
                <a:srgbClr val="000000"/>
              </a:solidFill>
              <a:latin typeface="Calibri" pitchFamily="34" charset="0"/>
            </a:endParaRPr>
          </a:p>
        </p:txBody>
      </p:sp>
      <p:sp>
        <p:nvSpPr>
          <p:cNvPr id="176159" name="テキスト ボックス 44"/>
          <p:cNvSpPr txBox="1">
            <a:spLocks noChangeArrowheads="1"/>
          </p:cNvSpPr>
          <p:nvPr/>
        </p:nvSpPr>
        <p:spPr bwMode="auto">
          <a:xfrm>
            <a:off x="2519363" y="6054725"/>
            <a:ext cx="2305050" cy="641350"/>
          </a:xfrm>
          <a:prstGeom prst="rect">
            <a:avLst/>
          </a:prstGeom>
          <a:noFill/>
          <a:ln w="9525">
            <a:noFill/>
            <a:miter lim="800000"/>
            <a:headEnd/>
            <a:tailEnd/>
          </a:ln>
        </p:spPr>
        <p:txBody>
          <a:bodyPr>
            <a:spAutoFit/>
          </a:bodyPr>
          <a:lstStyle/>
          <a:p>
            <a:pPr algn="ctr"/>
            <a:r>
              <a:rPr kumimoji="1" lang="en-US" altLang="ja-JP" sz="1800" b="1" dirty="0">
                <a:latin typeface="Calibri" pitchFamily="34" charset="0"/>
              </a:rPr>
              <a:t>Networking/</a:t>
            </a:r>
          </a:p>
          <a:p>
            <a:pPr algn="ctr"/>
            <a:r>
              <a:rPr kumimoji="1" lang="en-US" altLang="ja-JP" sz="1800" b="1" dirty="0">
                <a:latin typeface="Calibri" pitchFamily="34" charset="0"/>
              </a:rPr>
              <a:t>knowledge sharing</a:t>
            </a:r>
            <a:endParaRPr kumimoji="1" lang="ja-JP" altLang="en-US" sz="1800" b="1" dirty="0">
              <a:latin typeface="Calibri" pitchFamily="34" charset="0"/>
            </a:endParaRPr>
          </a:p>
        </p:txBody>
      </p:sp>
      <p:sp>
        <p:nvSpPr>
          <p:cNvPr id="176160" name="テキスト ボックス 2"/>
          <p:cNvSpPr txBox="1">
            <a:spLocks noChangeArrowheads="1"/>
          </p:cNvSpPr>
          <p:nvPr/>
        </p:nvSpPr>
        <p:spPr bwMode="auto">
          <a:xfrm>
            <a:off x="5156200" y="2181225"/>
            <a:ext cx="1901825" cy="646113"/>
          </a:xfrm>
          <a:prstGeom prst="rect">
            <a:avLst/>
          </a:prstGeom>
          <a:noFill/>
          <a:ln w="9525">
            <a:noFill/>
            <a:miter lim="800000"/>
            <a:headEnd/>
            <a:tailEnd/>
          </a:ln>
        </p:spPr>
        <p:txBody>
          <a:bodyPr>
            <a:spAutoFit/>
          </a:bodyPr>
          <a:lstStyle/>
          <a:p>
            <a:pPr algn="ctr"/>
            <a:r>
              <a:rPr kumimoji="1" lang="en-US" altLang="ja-JP" sz="1800" b="1">
                <a:solidFill>
                  <a:srgbClr val="000000"/>
                </a:solidFill>
                <a:latin typeface="Calibri" pitchFamily="34" charset="0"/>
              </a:rPr>
              <a:t>Network among </a:t>
            </a:r>
          </a:p>
          <a:p>
            <a:pPr algn="ctr"/>
            <a:r>
              <a:rPr kumimoji="1" lang="en-US" altLang="ja-JP" sz="1800" b="1">
                <a:solidFill>
                  <a:srgbClr val="000000"/>
                </a:solidFill>
                <a:latin typeface="Calibri" pitchFamily="34" charset="0"/>
              </a:rPr>
              <a:t>researchers</a:t>
            </a:r>
            <a:endParaRPr kumimoji="1" lang="ja-JP" altLang="en-US" sz="1800" b="1">
              <a:solidFill>
                <a:srgbClr val="000000"/>
              </a:solidFill>
              <a:latin typeface="Calibri" pitchFamily="34" charset="0"/>
            </a:endParaRPr>
          </a:p>
        </p:txBody>
      </p:sp>
      <p:sp>
        <p:nvSpPr>
          <p:cNvPr id="40" name="角丸四角形 39"/>
          <p:cNvSpPr/>
          <p:nvPr/>
        </p:nvSpPr>
        <p:spPr>
          <a:xfrm>
            <a:off x="4438650" y="1287463"/>
            <a:ext cx="647700" cy="360362"/>
          </a:xfrm>
          <a:prstGeom prst="round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en-US" altLang="ja-JP" sz="1400">
                <a:solidFill>
                  <a:srgbClr val="FFFFFF"/>
                </a:solidFill>
              </a:rPr>
              <a:t>NGO</a:t>
            </a:r>
            <a:endParaRPr kumimoji="1" lang="ja-JP" altLang="en-US" sz="1400">
              <a:solidFill>
                <a:srgbClr val="FFFFFF"/>
              </a:solidFill>
            </a:endParaRPr>
          </a:p>
        </p:txBody>
      </p:sp>
      <p:sp>
        <p:nvSpPr>
          <p:cNvPr id="41" name="角丸四角形 40"/>
          <p:cNvSpPr/>
          <p:nvPr/>
        </p:nvSpPr>
        <p:spPr>
          <a:xfrm>
            <a:off x="5318125" y="6089650"/>
            <a:ext cx="647700" cy="360363"/>
          </a:xfrm>
          <a:prstGeom prst="roundRect">
            <a:avLst/>
          </a:prstGeom>
          <a:solidFill>
            <a:schemeClr val="accent4">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en-US" altLang="ja-JP" sz="1400">
                <a:solidFill>
                  <a:srgbClr val="FFFFFF"/>
                </a:solidFill>
              </a:rPr>
              <a:t>City</a:t>
            </a:r>
            <a:endParaRPr kumimoji="1" lang="ja-JP" altLang="en-US" sz="1400">
              <a:solidFill>
                <a:srgbClr val="FFFFFF"/>
              </a:solidFill>
            </a:endParaRPr>
          </a:p>
        </p:txBody>
      </p:sp>
      <p:sp>
        <p:nvSpPr>
          <p:cNvPr id="42" name="角丸四角形 41"/>
          <p:cNvSpPr/>
          <p:nvPr/>
        </p:nvSpPr>
        <p:spPr>
          <a:xfrm>
            <a:off x="1908175" y="3141663"/>
            <a:ext cx="647700" cy="358775"/>
          </a:xfrm>
          <a:prstGeom prst="roundRect">
            <a:avLst/>
          </a:prstGeom>
          <a:solidFill>
            <a:schemeClr val="accent4">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en-US" altLang="ja-JP" sz="1400">
                <a:solidFill>
                  <a:srgbClr val="FFFFFF"/>
                </a:solidFill>
              </a:rPr>
              <a:t>City</a:t>
            </a:r>
            <a:endParaRPr kumimoji="1" lang="ja-JP" altLang="en-US" sz="1400">
              <a:solidFill>
                <a:srgbClr val="FFFFFF"/>
              </a:solidFill>
            </a:endParaRPr>
          </a:p>
        </p:txBody>
      </p:sp>
      <p:sp>
        <p:nvSpPr>
          <p:cNvPr id="45" name="円/楕円 44"/>
          <p:cNvSpPr/>
          <p:nvPr/>
        </p:nvSpPr>
        <p:spPr>
          <a:xfrm>
            <a:off x="0" y="5181600"/>
            <a:ext cx="1404000" cy="118745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en-US" altLang="ja-JP" sz="1800">
                <a:solidFill>
                  <a:srgbClr val="FFFFFF"/>
                </a:solidFill>
              </a:rPr>
              <a:t>Donor agencies</a:t>
            </a:r>
            <a:endParaRPr kumimoji="1" lang="ja-JP" altLang="en-US" sz="1800">
              <a:solidFill>
                <a:srgbClr val="FFFFFF"/>
              </a:solidFill>
            </a:endParaRPr>
          </a:p>
        </p:txBody>
      </p:sp>
      <p:sp>
        <p:nvSpPr>
          <p:cNvPr id="176165" name="Text Box 44"/>
          <p:cNvSpPr txBox="1">
            <a:spLocks noChangeArrowheads="1"/>
          </p:cNvSpPr>
          <p:nvPr/>
        </p:nvSpPr>
        <p:spPr bwMode="auto">
          <a:xfrm>
            <a:off x="1916113" y="3779838"/>
            <a:ext cx="1216025" cy="641350"/>
          </a:xfrm>
          <a:prstGeom prst="rect">
            <a:avLst/>
          </a:prstGeom>
          <a:noFill/>
          <a:ln w="9525">
            <a:noFill/>
            <a:miter lim="800000"/>
            <a:headEnd/>
            <a:tailEnd/>
          </a:ln>
          <a:effectLst>
            <a:prstShdw prst="shdw17" dist="17961" dir="2700000">
              <a:srgbClr val="2F4D71"/>
            </a:prstShdw>
          </a:effectLst>
        </p:spPr>
        <p:txBody>
          <a:bodyPr wrap="none">
            <a:spAutoFit/>
          </a:bodyPr>
          <a:lstStyle/>
          <a:p>
            <a:r>
              <a:rPr lang="en-US" altLang="ja-JP" sz="1800" b="1">
                <a:solidFill>
                  <a:srgbClr val="000000"/>
                </a:solidFill>
                <a:latin typeface="Calibri" pitchFamily="34" charset="0"/>
              </a:rPr>
              <a:t>Deepening</a:t>
            </a:r>
          </a:p>
          <a:p>
            <a:r>
              <a:rPr lang="en-US" altLang="ja-JP" sz="1800" b="1">
                <a:solidFill>
                  <a:srgbClr val="000000"/>
                </a:solidFill>
                <a:latin typeface="Calibri" pitchFamily="34" charset="0"/>
              </a:rPr>
              <a:t>ownership</a:t>
            </a:r>
          </a:p>
        </p:txBody>
      </p:sp>
      <p:sp>
        <p:nvSpPr>
          <p:cNvPr id="176166" name="Text Box 43"/>
          <p:cNvSpPr txBox="1">
            <a:spLocks noChangeArrowheads="1"/>
          </p:cNvSpPr>
          <p:nvPr/>
        </p:nvSpPr>
        <p:spPr bwMode="auto">
          <a:xfrm>
            <a:off x="6467475" y="3751263"/>
            <a:ext cx="1042988" cy="641350"/>
          </a:xfrm>
          <a:prstGeom prst="rect">
            <a:avLst/>
          </a:prstGeom>
          <a:noFill/>
          <a:ln w="9525">
            <a:noFill/>
            <a:miter lim="800000"/>
            <a:headEnd/>
            <a:tailEnd/>
          </a:ln>
          <a:effectLst>
            <a:prstShdw prst="shdw17" dist="17961" dir="2700000">
              <a:srgbClr val="2F4D71"/>
            </a:prstShdw>
          </a:effectLst>
        </p:spPr>
        <p:txBody>
          <a:bodyPr wrap="none">
            <a:spAutoFit/>
          </a:bodyPr>
          <a:lstStyle/>
          <a:p>
            <a:r>
              <a:rPr lang="en-US" altLang="ja-JP" sz="1800" b="1">
                <a:solidFill>
                  <a:srgbClr val="000000"/>
                </a:solidFill>
                <a:latin typeface="Calibri" pitchFamily="34" charset="0"/>
              </a:rPr>
              <a:t>Joint</a:t>
            </a:r>
          </a:p>
          <a:p>
            <a:r>
              <a:rPr lang="en-US" altLang="ja-JP" sz="1800" b="1">
                <a:solidFill>
                  <a:srgbClr val="000000"/>
                </a:solidFill>
                <a:latin typeface="Calibri" pitchFamily="34" charset="0"/>
              </a:rPr>
              <a:t>research</a:t>
            </a:r>
          </a:p>
        </p:txBody>
      </p:sp>
      <p:sp>
        <p:nvSpPr>
          <p:cNvPr id="176167" name="Text Box 42"/>
          <p:cNvSpPr txBox="1">
            <a:spLocks noChangeArrowheads="1"/>
          </p:cNvSpPr>
          <p:nvPr/>
        </p:nvSpPr>
        <p:spPr bwMode="auto">
          <a:xfrm>
            <a:off x="5567363" y="4772025"/>
            <a:ext cx="1054100" cy="581025"/>
          </a:xfrm>
          <a:prstGeom prst="rect">
            <a:avLst/>
          </a:prstGeom>
          <a:noFill/>
          <a:ln w="9525">
            <a:noFill/>
            <a:miter lim="800000"/>
            <a:headEnd/>
            <a:tailEnd/>
          </a:ln>
          <a:effectLst>
            <a:prstShdw prst="shdw17" dist="17961" dir="2700000">
              <a:srgbClr val="2F4D71"/>
            </a:prstShdw>
          </a:effectLst>
        </p:spPr>
        <p:txBody>
          <a:bodyPr wrap="none">
            <a:spAutoFit/>
          </a:bodyPr>
          <a:lstStyle/>
          <a:p>
            <a:r>
              <a:rPr lang="en-US" altLang="ja-JP" sz="1600" b="1">
                <a:solidFill>
                  <a:srgbClr val="000000"/>
                </a:solidFill>
              </a:rPr>
              <a:t>Capacity</a:t>
            </a:r>
          </a:p>
          <a:p>
            <a:r>
              <a:rPr lang="en-US" altLang="ja-JP" sz="1600" b="1">
                <a:solidFill>
                  <a:srgbClr val="000000"/>
                </a:solidFill>
              </a:rPr>
              <a:t> building</a:t>
            </a:r>
          </a:p>
        </p:txBody>
      </p:sp>
      <p:sp>
        <p:nvSpPr>
          <p:cNvPr id="52" name="円/楕円 51"/>
          <p:cNvSpPr/>
          <p:nvPr/>
        </p:nvSpPr>
        <p:spPr>
          <a:xfrm>
            <a:off x="3890963" y="3078163"/>
            <a:ext cx="1719262" cy="1439862"/>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en-US" altLang="ja-JP" sz="1800">
                <a:solidFill>
                  <a:srgbClr val="FFFFFF"/>
                </a:solidFill>
              </a:rPr>
              <a:t>Steering Team,  Secretariat</a:t>
            </a:r>
            <a:endParaRPr kumimoji="1" lang="ja-JP" altLang="en-US" sz="1800">
              <a:solidFill>
                <a:srgbClr val="FFFFFF"/>
              </a:solidFill>
            </a:endParaRPr>
          </a:p>
        </p:txBody>
      </p:sp>
      <p:grpSp>
        <p:nvGrpSpPr>
          <p:cNvPr id="13" name="グループ化 52"/>
          <p:cNvGrpSpPr>
            <a:grpSpLocks/>
          </p:cNvGrpSpPr>
          <p:nvPr/>
        </p:nvGrpSpPr>
        <p:grpSpPr bwMode="auto">
          <a:xfrm>
            <a:off x="7956550" y="4124325"/>
            <a:ext cx="1187450" cy="1189038"/>
            <a:chOff x="584410" y="1639277"/>
            <a:chExt cx="1527811" cy="1527811"/>
          </a:xfrm>
        </p:grpSpPr>
        <p:sp>
          <p:nvSpPr>
            <p:cNvPr id="54" name="円/楕円 53"/>
            <p:cNvSpPr/>
            <p:nvPr/>
          </p:nvSpPr>
          <p:spPr>
            <a:xfrm>
              <a:off x="584410" y="1639277"/>
              <a:ext cx="1527811" cy="1527811"/>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5" name="円/楕円 4"/>
            <p:cNvSpPr/>
            <p:nvPr/>
          </p:nvSpPr>
          <p:spPr>
            <a:xfrm>
              <a:off x="809088" y="1863655"/>
              <a:ext cx="1078455" cy="1079055"/>
            </a:xfrm>
            <a:prstGeom prst="rect">
              <a:avLst/>
            </a:prstGeom>
          </p:spPr>
          <p:style>
            <a:lnRef idx="0">
              <a:scrgbClr r="0" g="0" b="0"/>
            </a:lnRef>
            <a:fillRef idx="0">
              <a:scrgbClr r="0" g="0" b="0"/>
            </a:fillRef>
            <a:effectRef idx="0">
              <a:scrgbClr r="0" g="0" b="0"/>
            </a:effectRef>
            <a:fontRef idx="minor">
              <a:schemeClr val="lt1"/>
            </a:fontRef>
          </p:style>
          <p:txBody>
            <a:bodyPr lIns="13335" tIns="13335" rIns="13335" bIns="13335" anchor="ctr"/>
            <a:lstStyle/>
            <a:p>
              <a:pPr algn="ctr" defTabSz="933450">
                <a:lnSpc>
                  <a:spcPct val="90000"/>
                </a:lnSpc>
                <a:spcAft>
                  <a:spcPct val="35000"/>
                </a:spcAft>
                <a:defRPr/>
              </a:pPr>
              <a:r>
                <a:rPr lang="en-US" altLang="ja-JP" sz="1800">
                  <a:solidFill>
                    <a:srgbClr val="FFFFFF"/>
                  </a:solidFill>
                </a:rPr>
                <a:t>G20-led research network</a:t>
              </a:r>
              <a:endParaRPr lang="ja-JP" altLang="en-US" sz="1800">
                <a:solidFill>
                  <a:srgbClr val="FFFFFF"/>
                </a:solidFill>
              </a:endParaRPr>
            </a:p>
          </p:txBody>
        </p:sp>
      </p:grpSp>
      <p:grpSp>
        <p:nvGrpSpPr>
          <p:cNvPr id="14" name="グループ化 23"/>
          <p:cNvGrpSpPr>
            <a:grpSpLocks/>
          </p:cNvGrpSpPr>
          <p:nvPr/>
        </p:nvGrpSpPr>
        <p:grpSpPr bwMode="auto">
          <a:xfrm rot="-1250339">
            <a:off x="6999288" y="4491038"/>
            <a:ext cx="1108075" cy="1085850"/>
            <a:chOff x="6512456" y="3620491"/>
            <a:chExt cx="1107869" cy="1085881"/>
          </a:xfrm>
        </p:grpSpPr>
        <p:sp>
          <p:nvSpPr>
            <p:cNvPr id="60" name="左カーブ矢印 59"/>
            <p:cNvSpPr/>
            <p:nvPr/>
          </p:nvSpPr>
          <p:spPr>
            <a:xfrm rot="6813659">
              <a:off x="6874510" y="4008164"/>
              <a:ext cx="458800" cy="95232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ja-JP" altLang="en-US" sz="1800">
                <a:solidFill>
                  <a:prstClr val="black"/>
                </a:solidFill>
              </a:endParaRPr>
            </a:p>
          </p:txBody>
        </p:sp>
        <p:sp>
          <p:nvSpPr>
            <p:cNvPr id="61" name="左カーブ矢印 60"/>
            <p:cNvSpPr/>
            <p:nvPr/>
          </p:nvSpPr>
          <p:spPr>
            <a:xfrm rot="17562314">
              <a:off x="6767165" y="3353023"/>
              <a:ext cx="576278" cy="110786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ja-JP" altLang="en-US" sz="1800">
                <a:solidFill>
                  <a:prstClr val="black"/>
                </a:solidFill>
              </a:endParaRPr>
            </a:p>
          </p:txBody>
        </p:sp>
      </p:grpSp>
      <p:grpSp>
        <p:nvGrpSpPr>
          <p:cNvPr id="16" name="グループ化 55"/>
          <p:cNvGrpSpPr>
            <a:grpSpLocks/>
          </p:cNvGrpSpPr>
          <p:nvPr/>
        </p:nvGrpSpPr>
        <p:grpSpPr bwMode="auto">
          <a:xfrm>
            <a:off x="7310438" y="5697538"/>
            <a:ext cx="1450975" cy="1160462"/>
            <a:chOff x="622606" y="1262"/>
            <a:chExt cx="1451420" cy="1161136"/>
          </a:xfrm>
        </p:grpSpPr>
        <p:sp>
          <p:nvSpPr>
            <p:cNvPr id="57" name="角丸四角形 56"/>
            <p:cNvSpPr/>
            <p:nvPr/>
          </p:nvSpPr>
          <p:spPr>
            <a:xfrm>
              <a:off x="622606" y="1262"/>
              <a:ext cx="1451420" cy="116113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8" name="角丸四角形 4"/>
            <p:cNvSpPr/>
            <p:nvPr/>
          </p:nvSpPr>
          <p:spPr>
            <a:xfrm>
              <a:off x="655953" y="34618"/>
              <a:ext cx="1384725" cy="1094423"/>
            </a:xfrm>
            <a:prstGeom prst="rect">
              <a:avLst/>
            </a:prstGeom>
          </p:spPr>
          <p:style>
            <a:lnRef idx="0">
              <a:scrgbClr r="0" g="0" b="0"/>
            </a:lnRef>
            <a:fillRef idx="0">
              <a:scrgbClr r="0" g="0" b="0"/>
            </a:fillRef>
            <a:effectRef idx="0">
              <a:scrgbClr r="0" g="0" b="0"/>
            </a:effectRef>
            <a:fontRef idx="minor">
              <a:schemeClr val="lt1"/>
            </a:fontRef>
          </p:style>
          <p:txBody>
            <a:bodyPr lIns="41910" tIns="41910" rIns="41910" bIns="41910" anchor="ctr"/>
            <a:lstStyle/>
            <a:p>
              <a:pPr algn="ctr" defTabSz="977900">
                <a:lnSpc>
                  <a:spcPct val="90000"/>
                </a:lnSpc>
                <a:spcAft>
                  <a:spcPct val="35000"/>
                </a:spcAft>
                <a:defRPr/>
              </a:pPr>
              <a:r>
                <a:rPr lang="en-US" altLang="ja-JP" sz="2200">
                  <a:solidFill>
                    <a:srgbClr val="FFFFFF"/>
                  </a:solidFill>
                </a:rPr>
                <a:t>LCS-RNet (G8-led network)</a:t>
              </a:r>
              <a:endParaRPr lang="ja-JP" altLang="en-US" sz="2200">
                <a:solidFill>
                  <a:srgbClr val="FFFFFF"/>
                </a:solidFill>
              </a:endParaRPr>
            </a:p>
          </p:txBody>
        </p:sp>
      </p:grpSp>
      <p:sp>
        <p:nvSpPr>
          <p:cNvPr id="176178" name="AutoShape 52"/>
          <p:cNvSpPr>
            <a:spLocks noChangeArrowheads="1"/>
          </p:cNvSpPr>
          <p:nvPr/>
        </p:nvSpPr>
        <p:spPr bwMode="auto">
          <a:xfrm rot="-5400000">
            <a:off x="8302625" y="5446713"/>
            <a:ext cx="647700" cy="215900"/>
          </a:xfrm>
          <a:prstGeom prst="chevron">
            <a:avLst>
              <a:gd name="adj" fmla="val 43097"/>
            </a:avLst>
          </a:prstGeom>
          <a:solidFill>
            <a:srgbClr val="2E6496"/>
          </a:solidFill>
          <a:ln w="9525">
            <a:noFill/>
            <a:miter lim="800000"/>
            <a:headEnd/>
            <a:tailEnd/>
          </a:ln>
          <a:effectLst>
            <a:prstShdw prst="shdw17" dist="17961" dir="2700000">
              <a:srgbClr val="2F4D71"/>
            </a:prstShdw>
          </a:effectLst>
        </p:spPr>
        <p:txBody>
          <a:bodyPr wrap="none" anchor="ctr"/>
          <a:lstStyle/>
          <a:p>
            <a:endParaRPr lang="ja-JP" altLang="en-US" sz="1800">
              <a:solidFill>
                <a:srgbClr val="000000"/>
              </a:solidFill>
            </a:endParaRPr>
          </a:p>
        </p:txBody>
      </p:sp>
      <p:sp>
        <p:nvSpPr>
          <p:cNvPr id="176179" name="スライド番号プレースホルダ 7"/>
          <p:cNvSpPr txBox="1">
            <a:spLocks/>
          </p:cNvSpPr>
          <p:nvPr/>
        </p:nvSpPr>
        <p:spPr bwMode="auto">
          <a:xfrm>
            <a:off x="7010400" y="6381750"/>
            <a:ext cx="2133600" cy="476250"/>
          </a:xfrm>
          <a:prstGeom prst="rect">
            <a:avLst/>
          </a:prstGeom>
          <a:noFill/>
          <a:ln w="9525">
            <a:noFill/>
            <a:miter lim="800000"/>
            <a:headEnd/>
            <a:tailEnd/>
          </a:ln>
        </p:spPr>
        <p:txBody>
          <a:bodyPr anchor="ctr"/>
          <a:lstStyle/>
          <a:p>
            <a:pPr algn="r"/>
            <a:fld id="{1788EA9B-C0AC-4C5E-A118-99ACA2D56D62}" type="slidenum">
              <a:rPr kumimoji="1" lang="en-US" altLang="ja-JP" sz="1800" b="1">
                <a:solidFill>
                  <a:srgbClr val="000000"/>
                </a:solidFill>
                <a:latin typeface="Calibri" pitchFamily="34" charset="0"/>
              </a:rPr>
              <a:pPr algn="r"/>
              <a:t>13</a:t>
            </a:fld>
            <a:endParaRPr kumimoji="1" lang="en-US" altLang="ja-JP" sz="1800" b="1">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0"/>
            <a:ext cx="8229600" cy="836712"/>
          </a:xfrm>
        </p:spPr>
        <p:txBody>
          <a:bodyPr/>
          <a:lstStyle/>
          <a:p>
            <a:r>
              <a:rPr kumimoji="1" lang="en-US" altLang="ja-JP" b="1" dirty="0" err="1" smtClean="0">
                <a:solidFill>
                  <a:schemeClr val="tx2"/>
                </a:solidFill>
              </a:rPr>
              <a:t>LoCARNet</a:t>
            </a:r>
            <a:r>
              <a:rPr kumimoji="1" lang="en-US" altLang="ja-JP" b="1" dirty="0" smtClean="0">
                <a:solidFill>
                  <a:schemeClr val="tx2"/>
                </a:solidFill>
              </a:rPr>
              <a:t> -  Activities and Uniqueness</a:t>
            </a:r>
            <a:endParaRPr kumimoji="1" lang="ja-JP" altLang="en-US" b="1" dirty="0">
              <a:solidFill>
                <a:schemeClr val="tx2"/>
              </a:solidFill>
            </a:endParaRPr>
          </a:p>
        </p:txBody>
      </p:sp>
      <p:sp>
        <p:nvSpPr>
          <p:cNvPr id="3" name="コンテンツ プレースホルダ 2"/>
          <p:cNvSpPr>
            <a:spLocks noGrp="1"/>
          </p:cNvSpPr>
          <p:nvPr>
            <p:ph idx="1"/>
          </p:nvPr>
        </p:nvSpPr>
        <p:spPr>
          <a:xfrm>
            <a:off x="457200" y="836712"/>
            <a:ext cx="8229600" cy="5832648"/>
          </a:xfrm>
        </p:spPr>
        <p:txBody>
          <a:bodyPr>
            <a:normAutofit/>
          </a:bodyPr>
          <a:lstStyle/>
          <a:p>
            <a:pPr>
              <a:buFont typeface="Wingdings" pitchFamily="2" charset="2"/>
              <a:buChar char="Ø"/>
              <a:defRPr/>
            </a:pPr>
            <a:r>
              <a:rPr lang="en-US" altLang="ja-JP" sz="2400" b="1" u="sng" dirty="0" smtClean="0">
                <a:solidFill>
                  <a:schemeClr val="accent2"/>
                </a:solidFill>
                <a:latin typeface="Calibri" pitchFamily="34" charset="0"/>
              </a:rPr>
              <a:t>Network of prominent researchers</a:t>
            </a:r>
            <a:r>
              <a:rPr lang="en-US" altLang="ja-JP" sz="2400" dirty="0" smtClean="0">
                <a:latin typeface="Calibri" pitchFamily="34" charset="0"/>
              </a:rPr>
              <a:t> </a:t>
            </a:r>
            <a:r>
              <a:rPr lang="en-US" altLang="ja-JP" sz="2000" dirty="0" smtClean="0">
                <a:latin typeface="Calibri" pitchFamily="34" charset="0"/>
              </a:rPr>
              <a:t>who </a:t>
            </a:r>
            <a:r>
              <a:rPr lang="en-US" altLang="ja-JP" sz="2000" dirty="0" smtClean="0"/>
              <a:t>are deeply involved in low-carbon growth policy processes in this region.</a:t>
            </a:r>
            <a:endParaRPr lang="en-US" altLang="ja-JP" sz="2000" dirty="0" smtClean="0">
              <a:latin typeface="Calibri" pitchFamily="34" charset="0"/>
            </a:endParaRPr>
          </a:p>
          <a:p>
            <a:pPr>
              <a:buFont typeface="Wingdings" pitchFamily="2" charset="2"/>
              <a:buChar char="Ø"/>
              <a:defRPr/>
            </a:pPr>
            <a:r>
              <a:rPr lang="en-US" altLang="ja-JP" sz="2400" b="1" u="sng" dirty="0" smtClean="0">
                <a:solidFill>
                  <a:schemeClr val="accent2"/>
                </a:solidFill>
                <a:latin typeface="Calibri" pitchFamily="34" charset="0"/>
              </a:rPr>
              <a:t>Science-Science-Policy Dialogue</a:t>
            </a:r>
            <a:r>
              <a:rPr lang="en-US" altLang="ja-JP" sz="2000" dirty="0" smtClean="0">
                <a:latin typeface="Calibri" pitchFamily="34" charset="0"/>
              </a:rPr>
              <a:t>: </a:t>
            </a:r>
            <a:r>
              <a:rPr lang="en-US" altLang="ja-JP" sz="2000" dirty="0" err="1" smtClean="0"/>
              <a:t>LoCARNet</a:t>
            </a:r>
            <a:r>
              <a:rPr lang="en-US" altLang="ja-JP" sz="2000" dirty="0" smtClean="0"/>
              <a:t> promotes research for policies towards low-carbon growth by enabling a sufficient amount of dialogue between scientists and policy-makers.</a:t>
            </a:r>
            <a:endParaRPr lang="en-US" altLang="ja-JP" sz="2000" dirty="0" smtClean="0">
              <a:latin typeface="Calibri" pitchFamily="34" charset="0"/>
            </a:endParaRPr>
          </a:p>
          <a:p>
            <a:pPr>
              <a:buFont typeface="Wingdings" pitchFamily="2" charset="2"/>
              <a:buChar char="Ø"/>
              <a:defRPr/>
            </a:pPr>
            <a:r>
              <a:rPr lang="en-US" altLang="ja-JP" sz="2400" b="1" u="sng" dirty="0" smtClean="0">
                <a:solidFill>
                  <a:schemeClr val="accent2"/>
                </a:solidFill>
                <a:latin typeface="Calibri" pitchFamily="34" charset="0"/>
              </a:rPr>
              <a:t>Ownership of knowledge by countries</a:t>
            </a:r>
            <a:r>
              <a:rPr lang="en-US" altLang="ja-JP" sz="2000" dirty="0" smtClean="0">
                <a:latin typeface="Calibri" pitchFamily="34" charset="0"/>
              </a:rPr>
              <a:t>: </a:t>
            </a:r>
            <a:r>
              <a:rPr lang="en-US" altLang="ja-JP" sz="2000" dirty="0" err="1" smtClean="0">
                <a:latin typeface="Calibri" pitchFamily="34" charset="0"/>
              </a:rPr>
              <a:t>LoCARNet</a:t>
            </a:r>
            <a:r>
              <a:rPr lang="en-US" altLang="ja-JP" sz="2000" dirty="0" smtClean="0">
                <a:latin typeface="Calibri" pitchFamily="34" charset="0"/>
              </a:rPr>
              <a:t> </a:t>
            </a:r>
            <a:r>
              <a:rPr lang="en-US" altLang="ja-JP" sz="2000" dirty="0" smtClean="0"/>
              <a:t>also encourages collaboration amongst researchers in-country whose research capacity and scientific knowledge are firmly grounded in their home countries. </a:t>
            </a:r>
            <a:endParaRPr lang="en-US" altLang="ja-JP" sz="2000" dirty="0" smtClean="0">
              <a:latin typeface="Calibri" pitchFamily="34" charset="0"/>
            </a:endParaRPr>
          </a:p>
          <a:p>
            <a:pPr>
              <a:buFont typeface="Wingdings" pitchFamily="2" charset="2"/>
              <a:buChar char="Ø"/>
              <a:defRPr/>
            </a:pPr>
            <a:r>
              <a:rPr lang="en-US" altLang="ja-JP" sz="2400" b="1" u="sng" dirty="0" smtClean="0">
                <a:solidFill>
                  <a:schemeClr val="accent2"/>
                </a:solidFill>
                <a:latin typeface="Calibri" pitchFamily="34" charset="0"/>
              </a:rPr>
              <a:t>South-South-North Collaboration</a:t>
            </a:r>
            <a:r>
              <a:rPr lang="en-US" altLang="ja-JP" sz="2000" dirty="0" smtClean="0">
                <a:latin typeface="Calibri" pitchFamily="34" charset="0"/>
              </a:rPr>
              <a:t>: </a:t>
            </a:r>
            <a:r>
              <a:rPr lang="en-US" altLang="ja-JP" sz="2000" dirty="0" err="1" smtClean="0"/>
              <a:t>LoCARNet</a:t>
            </a:r>
            <a:r>
              <a:rPr lang="en-US" altLang="ja-JP" sz="2000" dirty="0" smtClean="0"/>
              <a:t>  aims to increase in research capacity in the AP region through knowledge sharing and information exchange, in the scheme of not only north-south cooperation, but also south-south regional cooperation.</a:t>
            </a:r>
          </a:p>
          <a:p>
            <a:pPr marL="0" indent="0">
              <a:buNone/>
              <a:defRPr/>
            </a:pPr>
            <a:endParaRPr lang="en-US" altLang="ja-JP" sz="2000" dirty="0" smtClean="0"/>
          </a:p>
          <a:p>
            <a:pPr marL="0" indent="0">
              <a:buNone/>
              <a:defRPr/>
            </a:pPr>
            <a:r>
              <a:rPr lang="en-US" altLang="ja-JP" sz="2000" dirty="0" err="1" smtClean="0"/>
              <a:t>LoCARNet</a:t>
            </a:r>
            <a:r>
              <a:rPr lang="en-US" altLang="ja-JP" sz="2000" dirty="0" smtClean="0"/>
              <a:t> is an autonomous research network, operated through voluntary initiatives by researchers in various countries, sustaining close links  with other like-minded stakeholders.</a:t>
            </a:r>
            <a:endParaRPr lang="ja-JP" altLang="ja-JP" sz="2000" dirty="0" smtClean="0"/>
          </a:p>
          <a:p>
            <a:pPr marL="0" indent="0">
              <a:buFontTx/>
              <a:buNone/>
              <a:defRPr/>
            </a:pPr>
            <a:endParaRPr lang="en-US" altLang="ja-JP" dirty="0" smtClean="0"/>
          </a:p>
        </p:txBody>
      </p:sp>
      <p:sp>
        <p:nvSpPr>
          <p:cNvPr id="4" name="スライド番号プレースホルダ 7"/>
          <p:cNvSpPr txBox="1">
            <a:spLocks/>
          </p:cNvSpPr>
          <p:nvPr/>
        </p:nvSpPr>
        <p:spPr bwMode="auto">
          <a:xfrm>
            <a:off x="7010400" y="6381750"/>
            <a:ext cx="2133600" cy="476250"/>
          </a:xfrm>
          <a:prstGeom prst="rect">
            <a:avLst/>
          </a:prstGeom>
          <a:noFill/>
          <a:ln w="9525">
            <a:noFill/>
            <a:miter lim="800000"/>
            <a:headEnd/>
            <a:tailEnd/>
          </a:ln>
        </p:spPr>
        <p:txBody>
          <a:bodyPr anchor="ctr"/>
          <a:lstStyle/>
          <a:p>
            <a:pPr algn="r" fontAlgn="base">
              <a:spcBef>
                <a:spcPct val="0"/>
              </a:spcBef>
              <a:spcAft>
                <a:spcPct val="0"/>
              </a:spcAft>
            </a:pPr>
            <a:fld id="{4B107D2D-A4C2-4A95-9D13-AFE05169B04E}" type="slidenum">
              <a:rPr lang="en-US" altLang="ja-JP" b="1" smtClean="0">
                <a:solidFill>
                  <a:srgbClr val="000000"/>
                </a:solidFill>
                <a:latin typeface="Calibri" pitchFamily="34" charset="0"/>
              </a:rPr>
              <a:pPr algn="r" fontAlgn="base">
                <a:spcBef>
                  <a:spcPct val="0"/>
                </a:spcBef>
                <a:spcAft>
                  <a:spcPct val="0"/>
                </a:spcAft>
              </a:pPr>
              <a:t>14</a:t>
            </a:fld>
            <a:endParaRPr lang="en-US" altLang="ja-JP" b="1" dirty="0" smtClean="0">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2600" b="1" dirty="0" smtClean="0">
                <a:solidFill>
                  <a:schemeClr val="tx2"/>
                </a:solidFill>
              </a:rPr>
              <a:t>Asia’s responsibilities, future and opportunities</a:t>
            </a:r>
            <a:endParaRPr kumimoji="1" lang="ja-JP" altLang="en-US" sz="2600" dirty="0">
              <a:solidFill>
                <a:schemeClr val="tx2"/>
              </a:solidFill>
            </a:endParaRPr>
          </a:p>
        </p:txBody>
      </p:sp>
      <p:sp>
        <p:nvSpPr>
          <p:cNvPr id="3" name="コンテンツ プレースホルダ 2"/>
          <p:cNvSpPr>
            <a:spLocks noGrp="1"/>
          </p:cNvSpPr>
          <p:nvPr>
            <p:ph idx="1"/>
          </p:nvPr>
        </p:nvSpPr>
        <p:spPr>
          <a:xfrm>
            <a:off x="467544" y="1268760"/>
            <a:ext cx="8229600" cy="4853136"/>
          </a:xfrm>
        </p:spPr>
        <p:txBody>
          <a:bodyPr>
            <a:noAutofit/>
          </a:bodyPr>
          <a:lstStyle/>
          <a:p>
            <a:pPr>
              <a:buFont typeface="Wingdings" pitchFamily="2" charset="2"/>
              <a:buChar char="Ø"/>
              <a:defRPr/>
            </a:pPr>
            <a:r>
              <a:rPr lang="en-US" altLang="ja-JP" sz="2200" dirty="0" smtClean="0">
                <a:latin typeface="Calibri" pitchFamily="34" charset="0"/>
              </a:rPr>
              <a:t>It is never too soon for Asia to respond to the rapid changes caused by climate change. We have to </a:t>
            </a:r>
            <a:r>
              <a:rPr lang="en-US" altLang="ja-JP" sz="2200" b="1" u="sng" dirty="0" smtClean="0">
                <a:latin typeface="Calibri" pitchFamily="34" charset="0"/>
              </a:rPr>
              <a:t>deliver a prompt and concerted response to climate </a:t>
            </a:r>
            <a:r>
              <a:rPr lang="en-US" altLang="ja-JP" sz="2200" b="1" u="sng" dirty="0" err="1" smtClean="0">
                <a:latin typeface="Calibri" pitchFamily="34" charset="0"/>
              </a:rPr>
              <a:t>stabilisation</a:t>
            </a:r>
            <a:r>
              <a:rPr lang="en-US" altLang="ja-JP" sz="2200" dirty="0" smtClean="0">
                <a:latin typeface="Calibri" pitchFamily="34" charset="0"/>
              </a:rPr>
              <a:t> combining global wisdom and promoting knowledge sharing and information exchange.</a:t>
            </a:r>
            <a:endParaRPr lang="ja-JP" altLang="ja-JP" sz="2200" dirty="0" smtClean="0">
              <a:latin typeface="Calibri" pitchFamily="34" charset="0"/>
            </a:endParaRPr>
          </a:p>
          <a:p>
            <a:pPr>
              <a:buFont typeface="Wingdings" pitchFamily="2" charset="2"/>
              <a:buChar char="Ø"/>
              <a:defRPr/>
            </a:pPr>
            <a:r>
              <a:rPr lang="en-US" altLang="ja-JP" sz="2200" dirty="0" smtClean="0">
                <a:latin typeface="Calibri" pitchFamily="34" charset="0"/>
              </a:rPr>
              <a:t>‘’Leapfrogging’’ will open the way for Asian countries to </a:t>
            </a:r>
            <a:r>
              <a:rPr lang="en-US" altLang="ja-JP" sz="2200" b="1" u="sng" dirty="0" smtClean="0">
                <a:latin typeface="Calibri" pitchFamily="34" charset="0"/>
              </a:rPr>
              <a:t>lead the way to a low-carbon society at the global level</a:t>
            </a:r>
            <a:r>
              <a:rPr lang="en-US" altLang="ja-JP" sz="2200" dirty="0" smtClean="0">
                <a:latin typeface="Calibri" pitchFamily="34" charset="0"/>
              </a:rPr>
              <a:t>.</a:t>
            </a:r>
            <a:endParaRPr lang="ja-JP" altLang="ja-JP" sz="2200" dirty="0" smtClean="0">
              <a:latin typeface="Calibri" pitchFamily="34" charset="0"/>
            </a:endParaRPr>
          </a:p>
          <a:p>
            <a:pPr>
              <a:buFont typeface="Wingdings" pitchFamily="2" charset="2"/>
              <a:buChar char="Ø"/>
              <a:defRPr/>
            </a:pPr>
            <a:r>
              <a:rPr lang="en-US" altLang="ja-JP" sz="2200" dirty="0" smtClean="0">
                <a:latin typeface="Calibri" pitchFamily="34" charset="0"/>
              </a:rPr>
              <a:t>The Asian region has </a:t>
            </a:r>
            <a:r>
              <a:rPr lang="en-US" altLang="ja-JP" sz="2200" b="1" u="sng" dirty="0" smtClean="0">
                <a:latin typeface="Calibri" pitchFamily="34" charset="0"/>
              </a:rPr>
              <a:t>enough potential</a:t>
            </a:r>
            <a:r>
              <a:rPr lang="en-US" altLang="ja-JP" sz="2200" dirty="0" smtClean="0">
                <a:latin typeface="Calibri" pitchFamily="34" charset="0"/>
              </a:rPr>
              <a:t> to move forward with low-carbon growth, with a number of ongoing </a:t>
            </a:r>
            <a:r>
              <a:rPr lang="en-US" altLang="ja-JP" sz="2200" dirty="0" err="1" smtClean="0">
                <a:latin typeface="Calibri" pitchFamily="34" charset="0"/>
              </a:rPr>
              <a:t>favourable</a:t>
            </a:r>
            <a:r>
              <a:rPr lang="en-US" altLang="ja-JP" sz="2200" dirty="0" smtClean="0">
                <a:latin typeface="Calibri" pitchFamily="34" charset="0"/>
              </a:rPr>
              <a:t> conditions to </a:t>
            </a:r>
            <a:r>
              <a:rPr lang="en-US" altLang="ja-JP" sz="2200" b="1" u="sng" dirty="0" smtClean="0">
                <a:latin typeface="Calibri" pitchFamily="34" charset="0"/>
              </a:rPr>
              <a:t>turn challenges into opportunities.</a:t>
            </a:r>
          </a:p>
          <a:p>
            <a:pPr>
              <a:buFont typeface="Wingdings" pitchFamily="2" charset="2"/>
              <a:buChar char="Ø"/>
              <a:defRPr/>
            </a:pPr>
            <a:endParaRPr lang="ja-JP" altLang="ja-JP" sz="2200" dirty="0" smtClean="0">
              <a:latin typeface="Calibri" pitchFamily="34" charset="0"/>
            </a:endParaRPr>
          </a:p>
          <a:p>
            <a:pPr>
              <a:buFont typeface="Wingdings" pitchFamily="2" charset="2"/>
              <a:buChar char="Ø"/>
              <a:defRPr/>
            </a:pPr>
            <a:r>
              <a:rPr lang="en-US" altLang="ja-JP" sz="2200" dirty="0" smtClean="0">
                <a:latin typeface="Calibri" pitchFamily="34" charset="0"/>
              </a:rPr>
              <a:t>We need to </a:t>
            </a:r>
            <a:r>
              <a:rPr lang="en-US" altLang="ja-JP" sz="2200" b="1" u="sng" dirty="0" smtClean="0">
                <a:latin typeface="Calibri" pitchFamily="34" charset="0"/>
              </a:rPr>
              <a:t>lay down a common foundation for knowledge sharing</a:t>
            </a:r>
            <a:r>
              <a:rPr lang="en-US" altLang="ja-JP" sz="2200" dirty="0" smtClean="0">
                <a:latin typeface="Calibri" pitchFamily="34" charset="0"/>
              </a:rPr>
              <a:t>, where we can share/combine the wisdom in this region from various fields. </a:t>
            </a:r>
          </a:p>
          <a:p>
            <a:pPr>
              <a:buNone/>
              <a:defRPr/>
            </a:pPr>
            <a:r>
              <a:rPr lang="en-US" altLang="ja-JP" sz="2200" dirty="0" smtClean="0">
                <a:solidFill>
                  <a:srgbClr val="C00000"/>
                </a:solidFill>
                <a:latin typeface="Calibri" pitchFamily="34" charset="0"/>
              </a:rPr>
              <a:t> </a:t>
            </a:r>
            <a:r>
              <a:rPr lang="en-US" altLang="ja-JP" sz="2200" dirty="0" smtClean="0">
                <a:latin typeface="Calibri" pitchFamily="34" charset="0"/>
              </a:rPr>
              <a:t>-</a:t>
            </a:r>
            <a:r>
              <a:rPr lang="en-US" altLang="ja-JP" sz="2200" dirty="0" smtClean="0">
                <a:latin typeface="Calibri" pitchFamily="34" charset="0"/>
                <a:sym typeface="Wingdings" pitchFamily="2" charset="2"/>
              </a:rPr>
              <a:t>-&gt; </a:t>
            </a:r>
            <a:r>
              <a:rPr lang="en-US" altLang="ja-JP" sz="2200" b="1" u="sng" dirty="0" smtClean="0">
                <a:solidFill>
                  <a:schemeClr val="accent3">
                    <a:lumMod val="75000"/>
                  </a:schemeClr>
                </a:solidFill>
                <a:latin typeface="Calibri" pitchFamily="34" charset="0"/>
                <a:sym typeface="Wingdings" pitchFamily="2" charset="2"/>
              </a:rPr>
              <a:t>Knowledge Platform</a:t>
            </a:r>
            <a:r>
              <a:rPr lang="en-US" altLang="ja-JP" sz="2200" dirty="0" smtClean="0">
                <a:solidFill>
                  <a:srgbClr val="C00000"/>
                </a:solidFill>
                <a:latin typeface="Calibri" pitchFamily="34" charset="0"/>
                <a:sym typeface="Wingdings" pitchFamily="2" charset="2"/>
              </a:rPr>
              <a:t> </a:t>
            </a:r>
            <a:r>
              <a:rPr lang="en-US" altLang="ja-JP" sz="2200" dirty="0" smtClean="0">
                <a:latin typeface="Calibri" pitchFamily="34" charset="0"/>
                <a:sym typeface="Wingdings" pitchFamily="2" charset="2"/>
              </a:rPr>
              <a:t>and </a:t>
            </a:r>
            <a:r>
              <a:rPr lang="en-US" altLang="ja-JP" sz="2200" b="1" u="sng" dirty="0" err="1" smtClean="0">
                <a:solidFill>
                  <a:srgbClr val="C00000"/>
                </a:solidFill>
                <a:latin typeface="Calibri" pitchFamily="34" charset="0"/>
                <a:sym typeface="Wingdings" pitchFamily="2" charset="2"/>
              </a:rPr>
              <a:t>LoCARNet</a:t>
            </a:r>
            <a:r>
              <a:rPr lang="en-US" altLang="ja-JP" sz="2200" dirty="0" smtClean="0">
                <a:solidFill>
                  <a:srgbClr val="C00000"/>
                </a:solidFill>
                <a:latin typeface="Calibri" pitchFamily="34" charset="0"/>
                <a:sym typeface="Wingdings" pitchFamily="2" charset="2"/>
              </a:rPr>
              <a:t>, as </a:t>
            </a:r>
            <a:r>
              <a:rPr lang="en-US" altLang="ja-JP" sz="2200" dirty="0" smtClean="0">
                <a:solidFill>
                  <a:srgbClr val="C00000"/>
                </a:solidFill>
                <a:latin typeface="Calibri" pitchFamily="34" charset="0"/>
              </a:rPr>
              <a:t>a central core for providing knowledge to the Knowledge Platform.</a:t>
            </a:r>
          </a:p>
        </p:txBody>
      </p:sp>
      <p:sp>
        <p:nvSpPr>
          <p:cNvPr id="4" name="スライド番号プレースホルダ 7"/>
          <p:cNvSpPr txBox="1">
            <a:spLocks/>
          </p:cNvSpPr>
          <p:nvPr/>
        </p:nvSpPr>
        <p:spPr bwMode="auto">
          <a:xfrm>
            <a:off x="7010400" y="6381750"/>
            <a:ext cx="2133600" cy="476250"/>
          </a:xfrm>
          <a:prstGeom prst="rect">
            <a:avLst/>
          </a:prstGeom>
          <a:noFill/>
          <a:ln w="9525">
            <a:noFill/>
            <a:miter lim="800000"/>
            <a:headEnd/>
            <a:tailEnd/>
          </a:ln>
        </p:spPr>
        <p:txBody>
          <a:bodyPr anchor="ctr"/>
          <a:lstStyle/>
          <a:p>
            <a:pPr algn="r" fontAlgn="base">
              <a:spcBef>
                <a:spcPct val="0"/>
              </a:spcBef>
              <a:spcAft>
                <a:spcPct val="0"/>
              </a:spcAft>
            </a:pPr>
            <a:fld id="{4B107D2D-A4C2-4A95-9D13-AFE05169B04E}" type="slidenum">
              <a:rPr lang="en-US" altLang="ja-JP" b="1" smtClean="0">
                <a:solidFill>
                  <a:srgbClr val="000000"/>
                </a:solidFill>
                <a:latin typeface="Calibri" pitchFamily="34" charset="0"/>
              </a:rPr>
              <a:pPr algn="r" fontAlgn="base">
                <a:spcBef>
                  <a:spcPct val="0"/>
                </a:spcBef>
                <a:spcAft>
                  <a:spcPct val="0"/>
                </a:spcAft>
              </a:pPr>
              <a:t>15</a:t>
            </a:fld>
            <a:endParaRPr lang="en-US" altLang="ja-JP" b="1" dirty="0" smtClean="0">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11" descr="コピー ～ logo"/>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11188" y="404813"/>
            <a:ext cx="3024187" cy="1060450"/>
          </a:xfrm>
          <a:prstGeom prst="rect">
            <a:avLst/>
          </a:prstGeom>
          <a:noFill/>
          <a:ln w="9525">
            <a:noFill/>
            <a:miter lim="800000"/>
            <a:headEnd/>
            <a:tailEnd/>
          </a:ln>
        </p:spPr>
      </p:pic>
      <p:sp>
        <p:nvSpPr>
          <p:cNvPr id="18436" name="タイトル 1"/>
          <p:cNvSpPr txBox="1">
            <a:spLocks/>
          </p:cNvSpPr>
          <p:nvPr/>
        </p:nvSpPr>
        <p:spPr bwMode="auto">
          <a:xfrm>
            <a:off x="395288" y="2781300"/>
            <a:ext cx="5761037" cy="922338"/>
          </a:xfrm>
          <a:prstGeom prst="rect">
            <a:avLst/>
          </a:prstGeom>
          <a:noFill/>
          <a:ln w="9525">
            <a:noFill/>
            <a:miter lim="800000"/>
            <a:headEnd/>
            <a:tailEnd/>
          </a:ln>
        </p:spPr>
        <p:txBody>
          <a:bodyPr/>
          <a:lstStyle/>
          <a:p>
            <a:pPr algn="ctr"/>
            <a:endParaRPr lang="en-GB" altLang="ja-JP" sz="3600" b="1" i="1">
              <a:solidFill>
                <a:srgbClr val="002060"/>
              </a:solidFill>
              <a:latin typeface="Calibri" pitchFamily="34" charset="0"/>
              <a:cs typeface="Arial" pitchFamily="34" charset="0"/>
            </a:endParaRPr>
          </a:p>
        </p:txBody>
      </p:sp>
      <p:sp>
        <p:nvSpPr>
          <p:cNvPr id="18437" name="コンテンツ プレースホルダ 3"/>
          <p:cNvSpPr txBox="1">
            <a:spLocks/>
          </p:cNvSpPr>
          <p:nvPr/>
        </p:nvSpPr>
        <p:spPr bwMode="auto">
          <a:xfrm>
            <a:off x="250825" y="1988841"/>
            <a:ext cx="8362950" cy="4896148"/>
          </a:xfrm>
          <a:prstGeom prst="rect">
            <a:avLst/>
          </a:prstGeom>
          <a:noFill/>
          <a:ln w="9525">
            <a:noFill/>
            <a:miter lim="800000"/>
            <a:headEnd/>
            <a:tailEnd/>
          </a:ln>
        </p:spPr>
        <p:txBody>
          <a:bodyPr/>
          <a:lstStyle/>
          <a:p>
            <a:pPr marL="352425" indent="-295275"/>
            <a:r>
              <a:rPr lang="en-US" altLang="ja-JP" sz="2400" b="1" i="1" dirty="0" smtClean="0">
                <a:solidFill>
                  <a:srgbClr val="002060"/>
                </a:solidFill>
              </a:rPr>
              <a:t>Thank you very much for your attention!</a:t>
            </a:r>
          </a:p>
          <a:p>
            <a:pPr marL="352425" indent="-295275"/>
            <a:endParaRPr lang="en-US" altLang="ja-JP" sz="2400" b="1" i="1" dirty="0" smtClean="0">
              <a:solidFill>
                <a:srgbClr val="002060"/>
              </a:solidFill>
            </a:endParaRPr>
          </a:p>
          <a:p>
            <a:pPr marL="352425" indent="-295275"/>
            <a:endParaRPr lang="en-US" altLang="ja-JP" sz="2400" b="1" i="1" dirty="0" smtClean="0">
              <a:solidFill>
                <a:srgbClr val="002060"/>
              </a:solidFill>
            </a:endParaRPr>
          </a:p>
          <a:p>
            <a:pPr marL="352425" indent="-295275"/>
            <a:endParaRPr lang="en-US" altLang="ja-JP" sz="2400" b="1" i="1" dirty="0" smtClean="0">
              <a:solidFill>
                <a:srgbClr val="002060"/>
              </a:solidFill>
            </a:endParaRPr>
          </a:p>
          <a:p>
            <a:pPr marL="352425" indent="-295275"/>
            <a:endParaRPr lang="en-US" altLang="ja-JP" sz="2400" b="1" i="1" dirty="0" smtClean="0">
              <a:solidFill>
                <a:srgbClr val="002060"/>
              </a:solidFill>
            </a:endParaRPr>
          </a:p>
          <a:p>
            <a:pPr marL="352425" indent="-295275"/>
            <a:endParaRPr lang="en-US" altLang="ja-JP" sz="2400" b="1" i="1" dirty="0" smtClean="0">
              <a:solidFill>
                <a:srgbClr val="002060"/>
              </a:solidFill>
            </a:endParaRPr>
          </a:p>
          <a:p>
            <a:pPr marL="352425" indent="-295275"/>
            <a:r>
              <a:rPr lang="en-US" altLang="ja-JP" sz="2200" b="1" dirty="0" smtClean="0">
                <a:solidFill>
                  <a:srgbClr val="002060"/>
                </a:solidFill>
              </a:rPr>
              <a:t>LCS-</a:t>
            </a:r>
            <a:r>
              <a:rPr lang="en-US" altLang="ja-JP" sz="2200" b="1" dirty="0" err="1" smtClean="0">
                <a:solidFill>
                  <a:srgbClr val="002060"/>
                </a:solidFill>
              </a:rPr>
              <a:t>RNet</a:t>
            </a:r>
            <a:r>
              <a:rPr lang="en-US" altLang="ja-JP" sz="2200" b="1" dirty="0" smtClean="0">
                <a:solidFill>
                  <a:srgbClr val="002060"/>
                </a:solidFill>
              </a:rPr>
              <a:t>/</a:t>
            </a:r>
            <a:r>
              <a:rPr lang="en-US" altLang="ja-JP" sz="2200" b="1" dirty="0" err="1" smtClean="0">
                <a:solidFill>
                  <a:srgbClr val="002060"/>
                </a:solidFill>
              </a:rPr>
              <a:t>LoCARNet</a:t>
            </a:r>
            <a:r>
              <a:rPr lang="en-US" altLang="ja-JP" sz="2200" b="1" dirty="0" smtClean="0">
                <a:solidFill>
                  <a:srgbClr val="002060"/>
                </a:solidFill>
              </a:rPr>
              <a:t> </a:t>
            </a:r>
            <a:r>
              <a:rPr lang="en-US" altLang="ja-JP" sz="2200" b="1" dirty="0">
                <a:solidFill>
                  <a:srgbClr val="002060"/>
                </a:solidFill>
              </a:rPr>
              <a:t>Secretariat</a:t>
            </a:r>
            <a:r>
              <a:rPr lang="en-US" altLang="ja-JP" sz="2200" dirty="0"/>
              <a:t> </a:t>
            </a:r>
          </a:p>
          <a:p>
            <a:pPr marL="352425" indent="-295275"/>
            <a:r>
              <a:rPr lang="en-US" altLang="ja-JP" b="1" dirty="0">
                <a:solidFill>
                  <a:schemeClr val="tx2"/>
                </a:solidFill>
              </a:rPr>
              <a:t>http://lcs-rnet.org/index.html</a:t>
            </a:r>
          </a:p>
          <a:p>
            <a:pPr marL="352425" indent="-295275"/>
            <a:endParaRPr lang="en-US" altLang="ja-JP" b="1" dirty="0">
              <a:solidFill>
                <a:schemeClr val="tx2"/>
              </a:solidFill>
            </a:endParaRPr>
          </a:p>
          <a:p>
            <a:pPr marL="352425" indent="-295275"/>
            <a:r>
              <a:rPr lang="en-US" altLang="ja-JP" b="1" dirty="0">
                <a:solidFill>
                  <a:schemeClr val="tx2"/>
                </a:solidFill>
              </a:rPr>
              <a:t>c/o Institute for Global Environmental Strategies (IGES)</a:t>
            </a:r>
            <a:br>
              <a:rPr lang="en-US" altLang="ja-JP" b="1" dirty="0">
                <a:solidFill>
                  <a:schemeClr val="tx2"/>
                </a:solidFill>
              </a:rPr>
            </a:br>
            <a:r>
              <a:rPr lang="en-US" altLang="ja-JP" b="1" dirty="0">
                <a:solidFill>
                  <a:schemeClr val="tx2"/>
                </a:solidFill>
              </a:rPr>
              <a:t>2108-11 </a:t>
            </a:r>
            <a:r>
              <a:rPr lang="en-US" altLang="ja-JP" b="1" dirty="0" err="1">
                <a:solidFill>
                  <a:schemeClr val="tx2"/>
                </a:solidFill>
              </a:rPr>
              <a:t>Kamiyamaguchi</a:t>
            </a:r>
            <a:r>
              <a:rPr lang="en-US" altLang="ja-JP" b="1" dirty="0">
                <a:solidFill>
                  <a:schemeClr val="tx2"/>
                </a:solidFill>
              </a:rPr>
              <a:t>, </a:t>
            </a:r>
            <a:r>
              <a:rPr lang="en-US" altLang="ja-JP" b="1" dirty="0" err="1">
                <a:solidFill>
                  <a:schemeClr val="tx2"/>
                </a:solidFill>
              </a:rPr>
              <a:t>Hayama</a:t>
            </a:r>
            <a:r>
              <a:rPr lang="en-US" altLang="ja-JP" b="1" dirty="0">
                <a:solidFill>
                  <a:schemeClr val="tx2"/>
                </a:solidFill>
              </a:rPr>
              <a:t>, Kanagawa 240-0115, Japan</a:t>
            </a:r>
            <a:br>
              <a:rPr lang="en-US" altLang="ja-JP" b="1" dirty="0">
                <a:solidFill>
                  <a:schemeClr val="tx2"/>
                </a:solidFill>
              </a:rPr>
            </a:br>
            <a:endParaRPr lang="en-US" altLang="ja-JP" b="1" dirty="0">
              <a:solidFill>
                <a:schemeClr val="tx2"/>
              </a:solidFill>
            </a:endParaRPr>
          </a:p>
          <a:p>
            <a:pPr marL="352425" indent="-295275"/>
            <a:r>
              <a:rPr lang="en-US" altLang="ja-JP" b="1" dirty="0">
                <a:solidFill>
                  <a:schemeClr val="tx2"/>
                </a:solidFill>
              </a:rPr>
              <a:t>E-mail: </a:t>
            </a:r>
            <a:r>
              <a:rPr lang="en-US" altLang="ja-JP" b="1" dirty="0">
                <a:solidFill>
                  <a:schemeClr val="tx2"/>
                </a:solidFill>
                <a:hlinkClick r:id="rId4"/>
              </a:rPr>
              <a:t>lcs-rnet@iges.or.jp</a:t>
            </a:r>
            <a:endParaRPr lang="en-US" altLang="ja-JP" b="1" dirty="0">
              <a:solidFill>
                <a:schemeClr val="tx2"/>
              </a:solidFill>
            </a:endParaRPr>
          </a:p>
          <a:p>
            <a:pPr marL="352425" indent="-295275"/>
            <a:r>
              <a:rPr lang="en-US" altLang="ja-JP" b="1" dirty="0">
                <a:solidFill>
                  <a:schemeClr val="tx2"/>
                </a:solidFill>
              </a:rPr>
              <a:t>Fax: +81 (0)46 855 3809</a:t>
            </a:r>
            <a:endParaRPr lang="en-US" altLang="ja-JP" sz="2000" b="1" dirty="0">
              <a:solidFill>
                <a:srgbClr val="002060"/>
              </a:solidFill>
              <a:cs typeface="Arial" pitchFamily="34" charset="0"/>
            </a:endParaRPr>
          </a:p>
        </p:txBody>
      </p:sp>
      <p:pic>
        <p:nvPicPr>
          <p:cNvPr id="18438" name="Picture 4"/>
          <p:cNvPicPr>
            <a:picLocks noChangeAspect="1" noChangeArrowheads="1"/>
          </p:cNvPicPr>
          <p:nvPr/>
        </p:nvPicPr>
        <p:blipFill>
          <a:blip r:embed="rId5" cstate="print"/>
          <a:srcRect/>
          <a:stretch>
            <a:fillRect/>
          </a:stretch>
        </p:blipFill>
        <p:spPr bwMode="auto">
          <a:xfrm>
            <a:off x="4283968" y="2420888"/>
            <a:ext cx="4391025" cy="2447925"/>
          </a:xfrm>
          <a:prstGeom prst="rect">
            <a:avLst/>
          </a:prstGeom>
          <a:noFill/>
          <a:ln w="9525">
            <a:noFill/>
            <a:miter lim="800000"/>
            <a:headEnd/>
            <a:tailEnd/>
          </a:ln>
        </p:spPr>
      </p:pic>
      <p:sp>
        <p:nvSpPr>
          <p:cNvPr id="8" name="スライド番号プレースホルダ 7"/>
          <p:cNvSpPr txBox="1">
            <a:spLocks/>
          </p:cNvSpPr>
          <p:nvPr/>
        </p:nvSpPr>
        <p:spPr>
          <a:xfrm>
            <a:off x="7010400" y="6381750"/>
            <a:ext cx="2133600" cy="476250"/>
          </a:xfrm>
          <a:prstGeom prst="rect">
            <a:avLst/>
          </a:prstGeom>
          <a:noFill/>
        </p:spPr>
        <p:txBody>
          <a:bodyPr vert="horz" wrap="square" lIns="91440" tIns="45720" rIns="91440" bIns="45720" numCol="1" anchor="ctr"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3EEFC4-F795-40AD-8811-F78341C9113F}" type="slidenum">
              <a:rPr kumimoji="1" lang="en-US" altLang="ja-JP" sz="1800" b="1" i="0" u="none" strike="noStrike" kern="1200" cap="none" spc="0" normalizeH="0" baseline="0" noProof="0" smtClean="0">
                <a:ln>
                  <a:noFill/>
                </a:ln>
                <a:solidFill>
                  <a:srgbClr val="000000"/>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1" lang="en-US" altLang="ja-JP" sz="1800" b="1" i="0" u="none" strike="noStrike" kern="1200" cap="none" spc="0" normalizeH="0" baseline="0" noProof="0" dirty="0" smtClean="0">
              <a:ln>
                <a:noFill/>
              </a:ln>
              <a:solidFill>
                <a:srgbClr val="000000"/>
              </a:solidFill>
              <a:effectLst/>
              <a:uLnTx/>
              <a:uFillTx/>
              <a:latin typeface="Calibri" pitchFamily="34" charset="0"/>
              <a:ea typeface="+mn-ea"/>
              <a:cs typeface="+mn-cs"/>
            </a:endParaRPr>
          </a:p>
        </p:txBody>
      </p:sp>
      <p:pic>
        <p:nvPicPr>
          <p:cNvPr id="7" name="Picture 8"/>
          <p:cNvPicPr>
            <a:picLocks noChangeAspect="1" noChangeArrowheads="1"/>
          </p:cNvPicPr>
          <p:nvPr/>
        </p:nvPicPr>
        <p:blipFill>
          <a:blip r:embed="rId6" cstate="print"/>
          <a:srcRect/>
          <a:stretch>
            <a:fillRect/>
          </a:stretch>
        </p:blipFill>
        <p:spPr bwMode="auto">
          <a:xfrm>
            <a:off x="5796136" y="404664"/>
            <a:ext cx="2880320" cy="12292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32"/>
          <p:cNvGrpSpPr>
            <a:grpSpLocks noChangeAspect="1"/>
          </p:cNvGrpSpPr>
          <p:nvPr/>
        </p:nvGrpSpPr>
        <p:grpSpPr>
          <a:xfrm>
            <a:off x="1142976" y="785794"/>
            <a:ext cx="6597376" cy="6095731"/>
            <a:chOff x="2070100" y="228600"/>
            <a:chExt cx="5006975" cy="6402388"/>
          </a:xfrm>
          <a:solidFill>
            <a:schemeClr val="accent1">
              <a:lumMod val="75000"/>
            </a:schemeClr>
          </a:solidFill>
          <a:effectLst>
            <a:outerShdw blurRad="50800" dist="38100" dir="2700000" algn="tl" rotWithShape="0">
              <a:prstClr val="black">
                <a:alpha val="40000"/>
              </a:prstClr>
            </a:outerShdw>
          </a:effectLst>
        </p:grpSpPr>
        <p:sp>
          <p:nvSpPr>
            <p:cNvPr id="34" name="Freeform 5"/>
            <p:cNvSpPr>
              <a:spLocks/>
            </p:cNvSpPr>
            <p:nvPr/>
          </p:nvSpPr>
          <p:spPr bwMode="auto">
            <a:xfrm>
              <a:off x="2070100" y="763588"/>
              <a:ext cx="57150" cy="252412"/>
            </a:xfrm>
            <a:custGeom>
              <a:avLst/>
              <a:gdLst/>
              <a:ahLst/>
              <a:cxnLst>
                <a:cxn ang="0">
                  <a:pos x="12" y="105"/>
                </a:cxn>
                <a:cxn ang="0">
                  <a:pos x="21" y="93"/>
                </a:cxn>
                <a:cxn ang="0">
                  <a:pos x="26" y="79"/>
                </a:cxn>
                <a:cxn ang="0">
                  <a:pos x="22" y="70"/>
                </a:cxn>
                <a:cxn ang="0">
                  <a:pos x="14" y="66"/>
                </a:cxn>
                <a:cxn ang="0">
                  <a:pos x="7" y="59"/>
                </a:cxn>
                <a:cxn ang="0">
                  <a:pos x="7" y="52"/>
                </a:cxn>
                <a:cxn ang="0">
                  <a:pos x="16" y="48"/>
                </a:cxn>
                <a:cxn ang="0">
                  <a:pos x="13" y="34"/>
                </a:cxn>
                <a:cxn ang="0">
                  <a:pos x="22" y="28"/>
                </a:cxn>
                <a:cxn ang="0">
                  <a:pos x="23" y="9"/>
                </a:cxn>
                <a:cxn ang="0">
                  <a:pos x="22" y="0"/>
                </a:cxn>
                <a:cxn ang="0">
                  <a:pos x="16" y="2"/>
                </a:cxn>
                <a:cxn ang="0">
                  <a:pos x="9" y="14"/>
                </a:cxn>
                <a:cxn ang="0">
                  <a:pos x="0" y="14"/>
                </a:cxn>
                <a:cxn ang="0">
                  <a:pos x="0" y="116"/>
                </a:cxn>
                <a:cxn ang="0">
                  <a:pos x="13" y="107"/>
                </a:cxn>
                <a:cxn ang="0">
                  <a:pos x="12" y="105"/>
                </a:cxn>
              </a:cxnLst>
              <a:rect l="0" t="0" r="r" b="b"/>
              <a:pathLst>
                <a:path w="26" h="116">
                  <a:moveTo>
                    <a:pt x="12" y="105"/>
                  </a:moveTo>
                  <a:cubicBezTo>
                    <a:pt x="14" y="101"/>
                    <a:pt x="22" y="99"/>
                    <a:pt x="21" y="93"/>
                  </a:cubicBezTo>
                  <a:cubicBezTo>
                    <a:pt x="20" y="88"/>
                    <a:pt x="26" y="81"/>
                    <a:pt x="26" y="79"/>
                  </a:cubicBezTo>
                  <a:cubicBezTo>
                    <a:pt x="26" y="76"/>
                    <a:pt x="25" y="70"/>
                    <a:pt x="22" y="70"/>
                  </a:cubicBezTo>
                  <a:cubicBezTo>
                    <a:pt x="19" y="70"/>
                    <a:pt x="16" y="69"/>
                    <a:pt x="14" y="66"/>
                  </a:cubicBezTo>
                  <a:cubicBezTo>
                    <a:pt x="12" y="63"/>
                    <a:pt x="8" y="62"/>
                    <a:pt x="7" y="59"/>
                  </a:cubicBezTo>
                  <a:cubicBezTo>
                    <a:pt x="7" y="56"/>
                    <a:pt x="5" y="54"/>
                    <a:pt x="7" y="52"/>
                  </a:cubicBezTo>
                  <a:cubicBezTo>
                    <a:pt x="10" y="51"/>
                    <a:pt x="17" y="54"/>
                    <a:pt x="16" y="48"/>
                  </a:cubicBezTo>
                  <a:cubicBezTo>
                    <a:pt x="14" y="42"/>
                    <a:pt x="9" y="38"/>
                    <a:pt x="13" y="34"/>
                  </a:cubicBezTo>
                  <a:cubicBezTo>
                    <a:pt x="16" y="31"/>
                    <a:pt x="19" y="30"/>
                    <a:pt x="22" y="28"/>
                  </a:cubicBezTo>
                  <a:cubicBezTo>
                    <a:pt x="21" y="21"/>
                    <a:pt x="23" y="17"/>
                    <a:pt x="23" y="9"/>
                  </a:cubicBezTo>
                  <a:cubicBezTo>
                    <a:pt x="22" y="6"/>
                    <a:pt x="22" y="3"/>
                    <a:pt x="22" y="0"/>
                  </a:cubicBezTo>
                  <a:cubicBezTo>
                    <a:pt x="19" y="0"/>
                    <a:pt x="17" y="0"/>
                    <a:pt x="16" y="2"/>
                  </a:cubicBezTo>
                  <a:cubicBezTo>
                    <a:pt x="15" y="5"/>
                    <a:pt x="11" y="14"/>
                    <a:pt x="9" y="14"/>
                  </a:cubicBezTo>
                  <a:cubicBezTo>
                    <a:pt x="6" y="15"/>
                    <a:pt x="1" y="11"/>
                    <a:pt x="0" y="14"/>
                  </a:cubicBezTo>
                  <a:cubicBezTo>
                    <a:pt x="0" y="116"/>
                    <a:pt x="0" y="116"/>
                    <a:pt x="0" y="116"/>
                  </a:cubicBezTo>
                  <a:cubicBezTo>
                    <a:pt x="4" y="114"/>
                    <a:pt x="9" y="110"/>
                    <a:pt x="13" y="107"/>
                  </a:cubicBezTo>
                  <a:cubicBezTo>
                    <a:pt x="12" y="107"/>
                    <a:pt x="12" y="106"/>
                    <a:pt x="12" y="105"/>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35" name="Freeform 6"/>
            <p:cNvSpPr>
              <a:spLocks/>
            </p:cNvSpPr>
            <p:nvPr/>
          </p:nvSpPr>
          <p:spPr bwMode="auto">
            <a:xfrm>
              <a:off x="2116138" y="701675"/>
              <a:ext cx="201612" cy="122238"/>
            </a:xfrm>
            <a:custGeom>
              <a:avLst/>
              <a:gdLst/>
              <a:ahLst/>
              <a:cxnLst>
                <a:cxn ang="0">
                  <a:pos x="2" y="37"/>
                </a:cxn>
                <a:cxn ang="0">
                  <a:pos x="1" y="56"/>
                </a:cxn>
                <a:cxn ang="0">
                  <a:pos x="4" y="50"/>
                </a:cxn>
                <a:cxn ang="0">
                  <a:pos x="28" y="41"/>
                </a:cxn>
                <a:cxn ang="0">
                  <a:pos x="41" y="41"/>
                </a:cxn>
                <a:cxn ang="0">
                  <a:pos x="51" y="45"/>
                </a:cxn>
                <a:cxn ang="0">
                  <a:pos x="56" y="37"/>
                </a:cxn>
                <a:cxn ang="0">
                  <a:pos x="69" y="27"/>
                </a:cxn>
                <a:cxn ang="0">
                  <a:pos x="79" y="27"/>
                </a:cxn>
                <a:cxn ang="0">
                  <a:pos x="90" y="19"/>
                </a:cxn>
                <a:cxn ang="0">
                  <a:pos x="73" y="12"/>
                </a:cxn>
                <a:cxn ang="0">
                  <a:pos x="61" y="1"/>
                </a:cxn>
                <a:cxn ang="0">
                  <a:pos x="49" y="3"/>
                </a:cxn>
                <a:cxn ang="0">
                  <a:pos x="27" y="13"/>
                </a:cxn>
                <a:cxn ang="0">
                  <a:pos x="12" y="20"/>
                </a:cxn>
                <a:cxn ang="0">
                  <a:pos x="8" y="27"/>
                </a:cxn>
                <a:cxn ang="0">
                  <a:pos x="1" y="28"/>
                </a:cxn>
                <a:cxn ang="0">
                  <a:pos x="2" y="37"/>
                </a:cxn>
              </a:cxnLst>
              <a:rect l="0" t="0" r="r" b="b"/>
              <a:pathLst>
                <a:path w="92" h="56">
                  <a:moveTo>
                    <a:pt x="2" y="37"/>
                  </a:moveTo>
                  <a:cubicBezTo>
                    <a:pt x="2" y="45"/>
                    <a:pt x="0" y="49"/>
                    <a:pt x="1" y="56"/>
                  </a:cubicBezTo>
                  <a:cubicBezTo>
                    <a:pt x="2" y="54"/>
                    <a:pt x="3" y="52"/>
                    <a:pt x="4" y="50"/>
                  </a:cubicBezTo>
                  <a:cubicBezTo>
                    <a:pt x="6" y="41"/>
                    <a:pt x="24" y="41"/>
                    <a:pt x="28" y="41"/>
                  </a:cubicBezTo>
                  <a:cubicBezTo>
                    <a:pt x="32" y="41"/>
                    <a:pt x="35" y="42"/>
                    <a:pt x="41" y="41"/>
                  </a:cubicBezTo>
                  <a:cubicBezTo>
                    <a:pt x="47" y="41"/>
                    <a:pt x="47" y="47"/>
                    <a:pt x="51" y="45"/>
                  </a:cubicBezTo>
                  <a:cubicBezTo>
                    <a:pt x="55" y="43"/>
                    <a:pt x="57" y="41"/>
                    <a:pt x="56" y="37"/>
                  </a:cubicBezTo>
                  <a:cubicBezTo>
                    <a:pt x="56" y="33"/>
                    <a:pt x="66" y="30"/>
                    <a:pt x="69" y="27"/>
                  </a:cubicBezTo>
                  <a:cubicBezTo>
                    <a:pt x="71" y="24"/>
                    <a:pt x="76" y="29"/>
                    <a:pt x="79" y="27"/>
                  </a:cubicBezTo>
                  <a:cubicBezTo>
                    <a:pt x="82" y="25"/>
                    <a:pt x="92" y="21"/>
                    <a:pt x="90" y="19"/>
                  </a:cubicBezTo>
                  <a:cubicBezTo>
                    <a:pt x="88" y="17"/>
                    <a:pt x="77" y="16"/>
                    <a:pt x="73" y="12"/>
                  </a:cubicBezTo>
                  <a:cubicBezTo>
                    <a:pt x="70" y="8"/>
                    <a:pt x="67" y="1"/>
                    <a:pt x="61" y="1"/>
                  </a:cubicBezTo>
                  <a:cubicBezTo>
                    <a:pt x="56" y="0"/>
                    <a:pt x="55" y="3"/>
                    <a:pt x="49" y="3"/>
                  </a:cubicBezTo>
                  <a:cubicBezTo>
                    <a:pt x="43" y="3"/>
                    <a:pt x="31" y="12"/>
                    <a:pt x="27" y="13"/>
                  </a:cubicBezTo>
                  <a:cubicBezTo>
                    <a:pt x="24" y="13"/>
                    <a:pt x="13" y="18"/>
                    <a:pt x="12" y="20"/>
                  </a:cubicBezTo>
                  <a:cubicBezTo>
                    <a:pt x="12" y="22"/>
                    <a:pt x="14" y="25"/>
                    <a:pt x="8" y="27"/>
                  </a:cubicBezTo>
                  <a:cubicBezTo>
                    <a:pt x="6" y="28"/>
                    <a:pt x="3" y="28"/>
                    <a:pt x="1" y="28"/>
                  </a:cubicBezTo>
                  <a:cubicBezTo>
                    <a:pt x="1" y="31"/>
                    <a:pt x="1" y="34"/>
                    <a:pt x="2" y="37"/>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36" name="Freeform 7"/>
            <p:cNvSpPr>
              <a:spLocks/>
            </p:cNvSpPr>
            <p:nvPr/>
          </p:nvSpPr>
          <p:spPr bwMode="auto">
            <a:xfrm>
              <a:off x="2070100" y="1381125"/>
              <a:ext cx="384175" cy="717550"/>
            </a:xfrm>
            <a:custGeom>
              <a:avLst/>
              <a:gdLst/>
              <a:ahLst/>
              <a:cxnLst>
                <a:cxn ang="0">
                  <a:pos x="108" y="294"/>
                </a:cxn>
                <a:cxn ang="0">
                  <a:pos x="122" y="293"/>
                </a:cxn>
                <a:cxn ang="0">
                  <a:pos x="140" y="300"/>
                </a:cxn>
                <a:cxn ang="0">
                  <a:pos x="149" y="291"/>
                </a:cxn>
                <a:cxn ang="0">
                  <a:pos x="156" y="277"/>
                </a:cxn>
                <a:cxn ang="0">
                  <a:pos x="161" y="273"/>
                </a:cxn>
                <a:cxn ang="0">
                  <a:pos x="175" y="264"/>
                </a:cxn>
                <a:cxn ang="0">
                  <a:pos x="168" y="248"/>
                </a:cxn>
                <a:cxn ang="0">
                  <a:pos x="160" y="231"/>
                </a:cxn>
                <a:cxn ang="0">
                  <a:pos x="155" y="223"/>
                </a:cxn>
                <a:cxn ang="0">
                  <a:pos x="156" y="212"/>
                </a:cxn>
                <a:cxn ang="0">
                  <a:pos x="144" y="202"/>
                </a:cxn>
                <a:cxn ang="0">
                  <a:pos x="139" y="193"/>
                </a:cxn>
                <a:cxn ang="0">
                  <a:pos x="136" y="184"/>
                </a:cxn>
                <a:cxn ang="0">
                  <a:pos x="144" y="165"/>
                </a:cxn>
                <a:cxn ang="0">
                  <a:pos x="136" y="151"/>
                </a:cxn>
                <a:cxn ang="0">
                  <a:pos x="142" y="142"/>
                </a:cxn>
                <a:cxn ang="0">
                  <a:pos x="150" y="139"/>
                </a:cxn>
                <a:cxn ang="0">
                  <a:pos x="157" y="124"/>
                </a:cxn>
                <a:cxn ang="0">
                  <a:pos x="146" y="112"/>
                </a:cxn>
                <a:cxn ang="0">
                  <a:pos x="139" y="107"/>
                </a:cxn>
                <a:cxn ang="0">
                  <a:pos x="130" y="108"/>
                </a:cxn>
                <a:cxn ang="0">
                  <a:pos x="119" y="94"/>
                </a:cxn>
                <a:cxn ang="0">
                  <a:pos x="106" y="94"/>
                </a:cxn>
                <a:cxn ang="0">
                  <a:pos x="94" y="101"/>
                </a:cxn>
                <a:cxn ang="0">
                  <a:pos x="90" y="90"/>
                </a:cxn>
                <a:cxn ang="0">
                  <a:pos x="82" y="83"/>
                </a:cxn>
                <a:cxn ang="0">
                  <a:pos x="83" y="77"/>
                </a:cxn>
                <a:cxn ang="0">
                  <a:pos x="74" y="63"/>
                </a:cxn>
                <a:cxn ang="0">
                  <a:pos x="67" y="53"/>
                </a:cxn>
                <a:cxn ang="0">
                  <a:pos x="61" y="28"/>
                </a:cxn>
                <a:cxn ang="0">
                  <a:pos x="44" y="7"/>
                </a:cxn>
                <a:cxn ang="0">
                  <a:pos x="33" y="5"/>
                </a:cxn>
                <a:cxn ang="0">
                  <a:pos x="24" y="3"/>
                </a:cxn>
                <a:cxn ang="0">
                  <a:pos x="16" y="22"/>
                </a:cxn>
                <a:cxn ang="0">
                  <a:pos x="0" y="29"/>
                </a:cxn>
                <a:cxn ang="0">
                  <a:pos x="0" y="251"/>
                </a:cxn>
                <a:cxn ang="0">
                  <a:pos x="10" y="263"/>
                </a:cxn>
                <a:cxn ang="0">
                  <a:pos x="9" y="271"/>
                </a:cxn>
                <a:cxn ang="0">
                  <a:pos x="0" y="270"/>
                </a:cxn>
                <a:cxn ang="0">
                  <a:pos x="0" y="314"/>
                </a:cxn>
                <a:cxn ang="0">
                  <a:pos x="20" y="318"/>
                </a:cxn>
                <a:cxn ang="0">
                  <a:pos x="26" y="329"/>
                </a:cxn>
                <a:cxn ang="0">
                  <a:pos x="38" y="319"/>
                </a:cxn>
                <a:cxn ang="0">
                  <a:pos x="20" y="305"/>
                </a:cxn>
                <a:cxn ang="0">
                  <a:pos x="22" y="285"/>
                </a:cxn>
                <a:cxn ang="0">
                  <a:pos x="19" y="274"/>
                </a:cxn>
                <a:cxn ang="0">
                  <a:pos x="20" y="265"/>
                </a:cxn>
                <a:cxn ang="0">
                  <a:pos x="32" y="282"/>
                </a:cxn>
                <a:cxn ang="0">
                  <a:pos x="41" y="282"/>
                </a:cxn>
                <a:cxn ang="0">
                  <a:pos x="58" y="284"/>
                </a:cxn>
                <a:cxn ang="0">
                  <a:pos x="70" y="290"/>
                </a:cxn>
                <a:cxn ang="0">
                  <a:pos x="91" y="297"/>
                </a:cxn>
                <a:cxn ang="0">
                  <a:pos x="99" y="302"/>
                </a:cxn>
                <a:cxn ang="0">
                  <a:pos x="108" y="294"/>
                </a:cxn>
              </a:cxnLst>
              <a:rect l="0" t="0" r="r" b="b"/>
              <a:pathLst>
                <a:path w="176" h="329">
                  <a:moveTo>
                    <a:pt x="108" y="294"/>
                  </a:moveTo>
                  <a:cubicBezTo>
                    <a:pt x="114" y="293"/>
                    <a:pt x="119" y="294"/>
                    <a:pt x="122" y="293"/>
                  </a:cubicBezTo>
                  <a:cubicBezTo>
                    <a:pt x="126" y="293"/>
                    <a:pt x="137" y="301"/>
                    <a:pt x="140" y="300"/>
                  </a:cubicBezTo>
                  <a:cubicBezTo>
                    <a:pt x="144" y="298"/>
                    <a:pt x="148" y="299"/>
                    <a:pt x="149" y="291"/>
                  </a:cubicBezTo>
                  <a:cubicBezTo>
                    <a:pt x="151" y="284"/>
                    <a:pt x="152" y="277"/>
                    <a:pt x="156" y="277"/>
                  </a:cubicBezTo>
                  <a:cubicBezTo>
                    <a:pt x="160" y="277"/>
                    <a:pt x="158" y="274"/>
                    <a:pt x="161" y="273"/>
                  </a:cubicBezTo>
                  <a:cubicBezTo>
                    <a:pt x="165" y="272"/>
                    <a:pt x="173" y="273"/>
                    <a:pt x="175" y="264"/>
                  </a:cubicBezTo>
                  <a:cubicBezTo>
                    <a:pt x="176" y="254"/>
                    <a:pt x="171" y="257"/>
                    <a:pt x="168" y="248"/>
                  </a:cubicBezTo>
                  <a:cubicBezTo>
                    <a:pt x="166" y="239"/>
                    <a:pt x="163" y="233"/>
                    <a:pt x="160" y="231"/>
                  </a:cubicBezTo>
                  <a:cubicBezTo>
                    <a:pt x="157" y="230"/>
                    <a:pt x="154" y="226"/>
                    <a:pt x="155" y="223"/>
                  </a:cubicBezTo>
                  <a:cubicBezTo>
                    <a:pt x="156" y="220"/>
                    <a:pt x="160" y="215"/>
                    <a:pt x="156" y="212"/>
                  </a:cubicBezTo>
                  <a:cubicBezTo>
                    <a:pt x="152" y="210"/>
                    <a:pt x="147" y="209"/>
                    <a:pt x="144" y="202"/>
                  </a:cubicBezTo>
                  <a:cubicBezTo>
                    <a:pt x="141" y="195"/>
                    <a:pt x="141" y="196"/>
                    <a:pt x="139" y="193"/>
                  </a:cubicBezTo>
                  <a:cubicBezTo>
                    <a:pt x="136" y="191"/>
                    <a:pt x="132" y="190"/>
                    <a:pt x="136" y="184"/>
                  </a:cubicBezTo>
                  <a:cubicBezTo>
                    <a:pt x="141" y="177"/>
                    <a:pt x="146" y="172"/>
                    <a:pt x="144" y="165"/>
                  </a:cubicBezTo>
                  <a:cubicBezTo>
                    <a:pt x="142" y="159"/>
                    <a:pt x="134" y="156"/>
                    <a:pt x="136" y="151"/>
                  </a:cubicBezTo>
                  <a:cubicBezTo>
                    <a:pt x="138" y="146"/>
                    <a:pt x="139" y="142"/>
                    <a:pt x="142" y="142"/>
                  </a:cubicBezTo>
                  <a:cubicBezTo>
                    <a:pt x="146" y="142"/>
                    <a:pt x="149" y="143"/>
                    <a:pt x="150" y="139"/>
                  </a:cubicBezTo>
                  <a:cubicBezTo>
                    <a:pt x="152" y="135"/>
                    <a:pt x="162" y="134"/>
                    <a:pt x="157" y="124"/>
                  </a:cubicBezTo>
                  <a:cubicBezTo>
                    <a:pt x="151" y="114"/>
                    <a:pt x="150" y="112"/>
                    <a:pt x="146" y="112"/>
                  </a:cubicBezTo>
                  <a:cubicBezTo>
                    <a:pt x="141" y="112"/>
                    <a:pt x="143" y="105"/>
                    <a:pt x="139" y="107"/>
                  </a:cubicBezTo>
                  <a:cubicBezTo>
                    <a:pt x="134" y="109"/>
                    <a:pt x="133" y="112"/>
                    <a:pt x="130" y="108"/>
                  </a:cubicBezTo>
                  <a:cubicBezTo>
                    <a:pt x="126" y="103"/>
                    <a:pt x="122" y="94"/>
                    <a:pt x="119" y="94"/>
                  </a:cubicBezTo>
                  <a:cubicBezTo>
                    <a:pt x="116" y="93"/>
                    <a:pt x="109" y="90"/>
                    <a:pt x="106" y="94"/>
                  </a:cubicBezTo>
                  <a:cubicBezTo>
                    <a:pt x="102" y="97"/>
                    <a:pt x="97" y="106"/>
                    <a:pt x="94" y="101"/>
                  </a:cubicBezTo>
                  <a:cubicBezTo>
                    <a:pt x="91" y="96"/>
                    <a:pt x="95" y="94"/>
                    <a:pt x="90" y="90"/>
                  </a:cubicBezTo>
                  <a:cubicBezTo>
                    <a:pt x="86" y="87"/>
                    <a:pt x="81" y="85"/>
                    <a:pt x="82" y="83"/>
                  </a:cubicBezTo>
                  <a:cubicBezTo>
                    <a:pt x="83" y="81"/>
                    <a:pt x="87" y="80"/>
                    <a:pt x="83" y="77"/>
                  </a:cubicBezTo>
                  <a:cubicBezTo>
                    <a:pt x="78" y="73"/>
                    <a:pt x="79" y="65"/>
                    <a:pt x="74" y="63"/>
                  </a:cubicBezTo>
                  <a:cubicBezTo>
                    <a:pt x="70" y="62"/>
                    <a:pt x="65" y="60"/>
                    <a:pt x="67" y="53"/>
                  </a:cubicBezTo>
                  <a:cubicBezTo>
                    <a:pt x="68" y="45"/>
                    <a:pt x="67" y="36"/>
                    <a:pt x="61" y="28"/>
                  </a:cubicBezTo>
                  <a:cubicBezTo>
                    <a:pt x="55" y="20"/>
                    <a:pt x="49" y="7"/>
                    <a:pt x="44" y="7"/>
                  </a:cubicBezTo>
                  <a:cubicBezTo>
                    <a:pt x="38" y="7"/>
                    <a:pt x="37" y="9"/>
                    <a:pt x="33" y="5"/>
                  </a:cubicBezTo>
                  <a:cubicBezTo>
                    <a:pt x="30" y="1"/>
                    <a:pt x="28" y="0"/>
                    <a:pt x="24" y="3"/>
                  </a:cubicBezTo>
                  <a:cubicBezTo>
                    <a:pt x="21" y="7"/>
                    <a:pt x="20" y="17"/>
                    <a:pt x="16" y="22"/>
                  </a:cubicBezTo>
                  <a:cubicBezTo>
                    <a:pt x="12" y="26"/>
                    <a:pt x="10" y="28"/>
                    <a:pt x="0" y="29"/>
                  </a:cubicBezTo>
                  <a:cubicBezTo>
                    <a:pt x="0" y="251"/>
                    <a:pt x="0" y="251"/>
                    <a:pt x="0" y="251"/>
                  </a:cubicBezTo>
                  <a:cubicBezTo>
                    <a:pt x="4" y="256"/>
                    <a:pt x="10" y="259"/>
                    <a:pt x="10" y="263"/>
                  </a:cubicBezTo>
                  <a:cubicBezTo>
                    <a:pt x="10" y="267"/>
                    <a:pt x="12" y="272"/>
                    <a:pt x="9" y="271"/>
                  </a:cubicBezTo>
                  <a:cubicBezTo>
                    <a:pt x="6" y="270"/>
                    <a:pt x="1" y="267"/>
                    <a:pt x="0" y="270"/>
                  </a:cubicBezTo>
                  <a:cubicBezTo>
                    <a:pt x="0" y="314"/>
                    <a:pt x="0" y="314"/>
                    <a:pt x="0" y="314"/>
                  </a:cubicBezTo>
                  <a:cubicBezTo>
                    <a:pt x="9" y="318"/>
                    <a:pt x="20" y="316"/>
                    <a:pt x="20" y="318"/>
                  </a:cubicBezTo>
                  <a:cubicBezTo>
                    <a:pt x="20" y="320"/>
                    <a:pt x="24" y="329"/>
                    <a:pt x="26" y="329"/>
                  </a:cubicBezTo>
                  <a:cubicBezTo>
                    <a:pt x="28" y="329"/>
                    <a:pt x="43" y="324"/>
                    <a:pt x="38" y="319"/>
                  </a:cubicBezTo>
                  <a:cubicBezTo>
                    <a:pt x="33" y="314"/>
                    <a:pt x="20" y="310"/>
                    <a:pt x="20" y="305"/>
                  </a:cubicBezTo>
                  <a:cubicBezTo>
                    <a:pt x="20" y="300"/>
                    <a:pt x="24" y="289"/>
                    <a:pt x="22" y="285"/>
                  </a:cubicBezTo>
                  <a:cubicBezTo>
                    <a:pt x="19" y="280"/>
                    <a:pt x="20" y="278"/>
                    <a:pt x="19" y="274"/>
                  </a:cubicBezTo>
                  <a:cubicBezTo>
                    <a:pt x="17" y="270"/>
                    <a:pt x="17" y="264"/>
                    <a:pt x="20" y="265"/>
                  </a:cubicBezTo>
                  <a:cubicBezTo>
                    <a:pt x="23" y="267"/>
                    <a:pt x="30" y="285"/>
                    <a:pt x="32" y="282"/>
                  </a:cubicBezTo>
                  <a:cubicBezTo>
                    <a:pt x="35" y="280"/>
                    <a:pt x="36" y="280"/>
                    <a:pt x="41" y="282"/>
                  </a:cubicBezTo>
                  <a:cubicBezTo>
                    <a:pt x="47" y="283"/>
                    <a:pt x="55" y="281"/>
                    <a:pt x="58" y="284"/>
                  </a:cubicBezTo>
                  <a:cubicBezTo>
                    <a:pt x="62" y="288"/>
                    <a:pt x="65" y="286"/>
                    <a:pt x="70" y="290"/>
                  </a:cubicBezTo>
                  <a:cubicBezTo>
                    <a:pt x="76" y="293"/>
                    <a:pt x="89" y="295"/>
                    <a:pt x="91" y="297"/>
                  </a:cubicBezTo>
                  <a:cubicBezTo>
                    <a:pt x="92" y="298"/>
                    <a:pt x="96" y="300"/>
                    <a:pt x="99" y="302"/>
                  </a:cubicBezTo>
                  <a:cubicBezTo>
                    <a:pt x="102" y="298"/>
                    <a:pt x="104" y="295"/>
                    <a:pt x="108" y="294"/>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37" name="Freeform 8"/>
            <p:cNvSpPr>
              <a:spLocks/>
            </p:cNvSpPr>
            <p:nvPr/>
          </p:nvSpPr>
          <p:spPr bwMode="auto">
            <a:xfrm>
              <a:off x="2533650" y="2689225"/>
              <a:ext cx="617538" cy="633413"/>
            </a:xfrm>
            <a:custGeom>
              <a:avLst/>
              <a:gdLst/>
              <a:ahLst/>
              <a:cxnLst>
                <a:cxn ang="0">
                  <a:pos x="212" y="146"/>
                </a:cxn>
                <a:cxn ang="0">
                  <a:pos x="205" y="102"/>
                </a:cxn>
                <a:cxn ang="0">
                  <a:pos x="180" y="84"/>
                </a:cxn>
                <a:cxn ang="0">
                  <a:pos x="185" y="61"/>
                </a:cxn>
                <a:cxn ang="0">
                  <a:pos x="163" y="37"/>
                </a:cxn>
                <a:cxn ang="0">
                  <a:pos x="148" y="41"/>
                </a:cxn>
                <a:cxn ang="0">
                  <a:pos x="129" y="43"/>
                </a:cxn>
                <a:cxn ang="0">
                  <a:pos x="120" y="62"/>
                </a:cxn>
                <a:cxn ang="0">
                  <a:pos x="86" y="49"/>
                </a:cxn>
                <a:cxn ang="0">
                  <a:pos x="74" y="6"/>
                </a:cxn>
                <a:cxn ang="0">
                  <a:pos x="32" y="6"/>
                </a:cxn>
                <a:cxn ang="0">
                  <a:pos x="46" y="6"/>
                </a:cxn>
                <a:cxn ang="0">
                  <a:pos x="59" y="25"/>
                </a:cxn>
                <a:cxn ang="0">
                  <a:pos x="64" y="53"/>
                </a:cxn>
                <a:cxn ang="0">
                  <a:pos x="45" y="51"/>
                </a:cxn>
                <a:cxn ang="0">
                  <a:pos x="31" y="38"/>
                </a:cxn>
                <a:cxn ang="0">
                  <a:pos x="25" y="38"/>
                </a:cxn>
                <a:cxn ang="0">
                  <a:pos x="19" y="61"/>
                </a:cxn>
                <a:cxn ang="0">
                  <a:pos x="24" y="80"/>
                </a:cxn>
                <a:cxn ang="0">
                  <a:pos x="9" y="82"/>
                </a:cxn>
                <a:cxn ang="0">
                  <a:pos x="19" y="97"/>
                </a:cxn>
                <a:cxn ang="0">
                  <a:pos x="2" y="131"/>
                </a:cxn>
                <a:cxn ang="0">
                  <a:pos x="17" y="148"/>
                </a:cxn>
                <a:cxn ang="0">
                  <a:pos x="54" y="143"/>
                </a:cxn>
                <a:cxn ang="0">
                  <a:pos x="84" y="157"/>
                </a:cxn>
                <a:cxn ang="0">
                  <a:pos x="118" y="190"/>
                </a:cxn>
                <a:cxn ang="0">
                  <a:pos x="130" y="222"/>
                </a:cxn>
                <a:cxn ang="0">
                  <a:pos x="138" y="260"/>
                </a:cxn>
                <a:cxn ang="0">
                  <a:pos x="173" y="283"/>
                </a:cxn>
                <a:cxn ang="0">
                  <a:pos x="221" y="267"/>
                </a:cxn>
                <a:cxn ang="0">
                  <a:pos x="249" y="250"/>
                </a:cxn>
                <a:cxn ang="0">
                  <a:pos x="269" y="253"/>
                </a:cxn>
                <a:cxn ang="0">
                  <a:pos x="280" y="240"/>
                </a:cxn>
              </a:cxnLst>
              <a:rect l="0" t="0" r="r" b="b"/>
              <a:pathLst>
                <a:path w="283" h="290">
                  <a:moveTo>
                    <a:pt x="266" y="224"/>
                  </a:moveTo>
                  <a:cubicBezTo>
                    <a:pt x="262" y="222"/>
                    <a:pt x="211" y="153"/>
                    <a:pt x="212" y="146"/>
                  </a:cubicBezTo>
                  <a:cubicBezTo>
                    <a:pt x="213" y="140"/>
                    <a:pt x="211" y="122"/>
                    <a:pt x="211" y="118"/>
                  </a:cubicBezTo>
                  <a:cubicBezTo>
                    <a:pt x="211" y="115"/>
                    <a:pt x="209" y="102"/>
                    <a:pt x="205" y="102"/>
                  </a:cubicBezTo>
                  <a:cubicBezTo>
                    <a:pt x="202" y="101"/>
                    <a:pt x="194" y="97"/>
                    <a:pt x="188" y="95"/>
                  </a:cubicBezTo>
                  <a:cubicBezTo>
                    <a:pt x="181" y="93"/>
                    <a:pt x="175" y="89"/>
                    <a:pt x="180" y="84"/>
                  </a:cubicBezTo>
                  <a:cubicBezTo>
                    <a:pt x="186" y="80"/>
                    <a:pt x="187" y="81"/>
                    <a:pt x="185" y="73"/>
                  </a:cubicBezTo>
                  <a:cubicBezTo>
                    <a:pt x="183" y="66"/>
                    <a:pt x="189" y="64"/>
                    <a:pt x="185" y="61"/>
                  </a:cubicBezTo>
                  <a:cubicBezTo>
                    <a:pt x="181" y="58"/>
                    <a:pt x="179" y="61"/>
                    <a:pt x="176" y="54"/>
                  </a:cubicBezTo>
                  <a:cubicBezTo>
                    <a:pt x="172" y="47"/>
                    <a:pt x="168" y="37"/>
                    <a:pt x="163" y="37"/>
                  </a:cubicBezTo>
                  <a:cubicBezTo>
                    <a:pt x="159" y="37"/>
                    <a:pt x="156" y="41"/>
                    <a:pt x="153" y="40"/>
                  </a:cubicBezTo>
                  <a:cubicBezTo>
                    <a:pt x="150" y="40"/>
                    <a:pt x="149" y="39"/>
                    <a:pt x="148" y="41"/>
                  </a:cubicBezTo>
                  <a:cubicBezTo>
                    <a:pt x="146" y="42"/>
                    <a:pt x="146" y="45"/>
                    <a:pt x="141" y="44"/>
                  </a:cubicBezTo>
                  <a:cubicBezTo>
                    <a:pt x="136" y="44"/>
                    <a:pt x="131" y="42"/>
                    <a:pt x="129" y="43"/>
                  </a:cubicBezTo>
                  <a:cubicBezTo>
                    <a:pt x="128" y="44"/>
                    <a:pt x="121" y="45"/>
                    <a:pt x="120" y="48"/>
                  </a:cubicBezTo>
                  <a:cubicBezTo>
                    <a:pt x="119" y="51"/>
                    <a:pt x="123" y="62"/>
                    <a:pt x="120" y="62"/>
                  </a:cubicBezTo>
                  <a:cubicBezTo>
                    <a:pt x="117" y="62"/>
                    <a:pt x="115" y="64"/>
                    <a:pt x="106" y="59"/>
                  </a:cubicBezTo>
                  <a:cubicBezTo>
                    <a:pt x="98" y="54"/>
                    <a:pt x="90" y="53"/>
                    <a:pt x="86" y="49"/>
                  </a:cubicBezTo>
                  <a:cubicBezTo>
                    <a:pt x="83" y="46"/>
                    <a:pt x="83" y="29"/>
                    <a:pt x="82" y="22"/>
                  </a:cubicBezTo>
                  <a:cubicBezTo>
                    <a:pt x="81" y="16"/>
                    <a:pt x="79" y="10"/>
                    <a:pt x="74" y="6"/>
                  </a:cubicBezTo>
                  <a:cubicBezTo>
                    <a:pt x="68" y="3"/>
                    <a:pt x="62" y="0"/>
                    <a:pt x="54" y="0"/>
                  </a:cubicBezTo>
                  <a:cubicBezTo>
                    <a:pt x="50" y="0"/>
                    <a:pt x="41" y="3"/>
                    <a:pt x="32" y="6"/>
                  </a:cubicBezTo>
                  <a:cubicBezTo>
                    <a:pt x="30" y="12"/>
                    <a:pt x="28" y="17"/>
                    <a:pt x="32" y="16"/>
                  </a:cubicBezTo>
                  <a:cubicBezTo>
                    <a:pt x="38" y="15"/>
                    <a:pt x="40" y="6"/>
                    <a:pt x="46" y="6"/>
                  </a:cubicBezTo>
                  <a:cubicBezTo>
                    <a:pt x="52" y="6"/>
                    <a:pt x="61" y="5"/>
                    <a:pt x="61" y="9"/>
                  </a:cubicBezTo>
                  <a:cubicBezTo>
                    <a:pt x="60" y="14"/>
                    <a:pt x="59" y="22"/>
                    <a:pt x="59" y="25"/>
                  </a:cubicBezTo>
                  <a:cubicBezTo>
                    <a:pt x="59" y="28"/>
                    <a:pt x="65" y="35"/>
                    <a:pt x="65" y="38"/>
                  </a:cubicBezTo>
                  <a:cubicBezTo>
                    <a:pt x="66" y="42"/>
                    <a:pt x="67" y="54"/>
                    <a:pt x="64" y="53"/>
                  </a:cubicBezTo>
                  <a:cubicBezTo>
                    <a:pt x="60" y="51"/>
                    <a:pt x="57" y="47"/>
                    <a:pt x="55" y="48"/>
                  </a:cubicBezTo>
                  <a:cubicBezTo>
                    <a:pt x="53" y="50"/>
                    <a:pt x="50" y="54"/>
                    <a:pt x="45" y="51"/>
                  </a:cubicBezTo>
                  <a:cubicBezTo>
                    <a:pt x="40" y="49"/>
                    <a:pt x="44" y="42"/>
                    <a:pt x="40" y="42"/>
                  </a:cubicBezTo>
                  <a:cubicBezTo>
                    <a:pt x="35" y="42"/>
                    <a:pt x="31" y="43"/>
                    <a:pt x="31" y="38"/>
                  </a:cubicBezTo>
                  <a:cubicBezTo>
                    <a:pt x="31" y="33"/>
                    <a:pt x="33" y="24"/>
                    <a:pt x="31" y="25"/>
                  </a:cubicBezTo>
                  <a:cubicBezTo>
                    <a:pt x="29" y="26"/>
                    <a:pt x="28" y="38"/>
                    <a:pt x="25" y="38"/>
                  </a:cubicBezTo>
                  <a:cubicBezTo>
                    <a:pt x="22" y="39"/>
                    <a:pt x="16" y="41"/>
                    <a:pt x="16" y="49"/>
                  </a:cubicBezTo>
                  <a:cubicBezTo>
                    <a:pt x="16" y="56"/>
                    <a:pt x="14" y="59"/>
                    <a:pt x="19" y="61"/>
                  </a:cubicBezTo>
                  <a:cubicBezTo>
                    <a:pt x="24" y="63"/>
                    <a:pt x="26" y="66"/>
                    <a:pt x="23" y="68"/>
                  </a:cubicBezTo>
                  <a:cubicBezTo>
                    <a:pt x="20" y="69"/>
                    <a:pt x="27" y="83"/>
                    <a:pt x="24" y="80"/>
                  </a:cubicBezTo>
                  <a:cubicBezTo>
                    <a:pt x="22" y="77"/>
                    <a:pt x="22" y="73"/>
                    <a:pt x="18" y="74"/>
                  </a:cubicBezTo>
                  <a:cubicBezTo>
                    <a:pt x="14" y="75"/>
                    <a:pt x="3" y="82"/>
                    <a:pt x="9" y="82"/>
                  </a:cubicBezTo>
                  <a:cubicBezTo>
                    <a:pt x="14" y="82"/>
                    <a:pt x="20" y="84"/>
                    <a:pt x="20" y="87"/>
                  </a:cubicBezTo>
                  <a:cubicBezTo>
                    <a:pt x="19" y="90"/>
                    <a:pt x="16" y="92"/>
                    <a:pt x="19" y="97"/>
                  </a:cubicBezTo>
                  <a:cubicBezTo>
                    <a:pt x="22" y="102"/>
                    <a:pt x="21" y="105"/>
                    <a:pt x="18" y="108"/>
                  </a:cubicBezTo>
                  <a:cubicBezTo>
                    <a:pt x="14" y="111"/>
                    <a:pt x="2" y="123"/>
                    <a:pt x="2" y="131"/>
                  </a:cubicBezTo>
                  <a:cubicBezTo>
                    <a:pt x="1" y="135"/>
                    <a:pt x="1" y="140"/>
                    <a:pt x="0" y="145"/>
                  </a:cubicBezTo>
                  <a:cubicBezTo>
                    <a:pt x="7" y="147"/>
                    <a:pt x="14" y="149"/>
                    <a:pt x="17" y="148"/>
                  </a:cubicBezTo>
                  <a:cubicBezTo>
                    <a:pt x="25" y="148"/>
                    <a:pt x="30" y="140"/>
                    <a:pt x="35" y="140"/>
                  </a:cubicBezTo>
                  <a:cubicBezTo>
                    <a:pt x="39" y="139"/>
                    <a:pt x="47" y="140"/>
                    <a:pt x="54" y="143"/>
                  </a:cubicBezTo>
                  <a:cubicBezTo>
                    <a:pt x="62" y="147"/>
                    <a:pt x="63" y="143"/>
                    <a:pt x="67" y="144"/>
                  </a:cubicBezTo>
                  <a:cubicBezTo>
                    <a:pt x="72" y="144"/>
                    <a:pt x="84" y="151"/>
                    <a:pt x="84" y="157"/>
                  </a:cubicBezTo>
                  <a:cubicBezTo>
                    <a:pt x="84" y="162"/>
                    <a:pt x="96" y="174"/>
                    <a:pt x="101" y="180"/>
                  </a:cubicBezTo>
                  <a:cubicBezTo>
                    <a:pt x="106" y="185"/>
                    <a:pt x="114" y="185"/>
                    <a:pt x="118" y="190"/>
                  </a:cubicBezTo>
                  <a:cubicBezTo>
                    <a:pt x="121" y="195"/>
                    <a:pt x="116" y="193"/>
                    <a:pt x="118" y="200"/>
                  </a:cubicBezTo>
                  <a:cubicBezTo>
                    <a:pt x="120" y="206"/>
                    <a:pt x="130" y="216"/>
                    <a:pt x="130" y="222"/>
                  </a:cubicBezTo>
                  <a:cubicBezTo>
                    <a:pt x="130" y="227"/>
                    <a:pt x="141" y="227"/>
                    <a:pt x="145" y="232"/>
                  </a:cubicBezTo>
                  <a:cubicBezTo>
                    <a:pt x="148" y="236"/>
                    <a:pt x="140" y="251"/>
                    <a:pt x="138" y="260"/>
                  </a:cubicBezTo>
                  <a:cubicBezTo>
                    <a:pt x="136" y="269"/>
                    <a:pt x="152" y="274"/>
                    <a:pt x="157" y="282"/>
                  </a:cubicBezTo>
                  <a:cubicBezTo>
                    <a:pt x="161" y="290"/>
                    <a:pt x="165" y="284"/>
                    <a:pt x="173" y="283"/>
                  </a:cubicBezTo>
                  <a:cubicBezTo>
                    <a:pt x="181" y="283"/>
                    <a:pt x="179" y="271"/>
                    <a:pt x="189" y="273"/>
                  </a:cubicBezTo>
                  <a:cubicBezTo>
                    <a:pt x="199" y="274"/>
                    <a:pt x="215" y="270"/>
                    <a:pt x="221" y="267"/>
                  </a:cubicBezTo>
                  <a:cubicBezTo>
                    <a:pt x="226" y="264"/>
                    <a:pt x="230" y="252"/>
                    <a:pt x="232" y="250"/>
                  </a:cubicBezTo>
                  <a:cubicBezTo>
                    <a:pt x="235" y="247"/>
                    <a:pt x="243" y="249"/>
                    <a:pt x="249" y="250"/>
                  </a:cubicBezTo>
                  <a:cubicBezTo>
                    <a:pt x="254" y="250"/>
                    <a:pt x="255" y="243"/>
                    <a:pt x="258" y="245"/>
                  </a:cubicBezTo>
                  <a:cubicBezTo>
                    <a:pt x="261" y="248"/>
                    <a:pt x="264" y="249"/>
                    <a:pt x="269" y="253"/>
                  </a:cubicBezTo>
                  <a:cubicBezTo>
                    <a:pt x="270" y="254"/>
                    <a:pt x="272" y="255"/>
                    <a:pt x="274" y="256"/>
                  </a:cubicBezTo>
                  <a:cubicBezTo>
                    <a:pt x="276" y="248"/>
                    <a:pt x="278" y="242"/>
                    <a:pt x="280" y="240"/>
                  </a:cubicBezTo>
                  <a:cubicBezTo>
                    <a:pt x="283" y="237"/>
                    <a:pt x="270" y="227"/>
                    <a:pt x="266" y="224"/>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38" name="Freeform 9"/>
            <p:cNvSpPr>
              <a:spLocks/>
            </p:cNvSpPr>
            <p:nvPr/>
          </p:nvSpPr>
          <p:spPr bwMode="auto">
            <a:xfrm>
              <a:off x="5681663" y="4337050"/>
              <a:ext cx="23812" cy="23813"/>
            </a:xfrm>
            <a:custGeom>
              <a:avLst/>
              <a:gdLst/>
              <a:ahLst/>
              <a:cxnLst>
                <a:cxn ang="0">
                  <a:pos x="4" y="2"/>
                </a:cxn>
                <a:cxn ang="0">
                  <a:pos x="2" y="11"/>
                </a:cxn>
                <a:cxn ang="0">
                  <a:pos x="2" y="10"/>
                </a:cxn>
                <a:cxn ang="0">
                  <a:pos x="11" y="2"/>
                </a:cxn>
                <a:cxn ang="0">
                  <a:pos x="4" y="2"/>
                </a:cxn>
              </a:cxnLst>
              <a:rect l="0" t="0" r="r" b="b"/>
              <a:pathLst>
                <a:path w="11" h="11">
                  <a:moveTo>
                    <a:pt x="4" y="2"/>
                  </a:moveTo>
                  <a:cubicBezTo>
                    <a:pt x="0" y="3"/>
                    <a:pt x="1" y="7"/>
                    <a:pt x="2" y="11"/>
                  </a:cubicBezTo>
                  <a:cubicBezTo>
                    <a:pt x="2" y="11"/>
                    <a:pt x="2" y="11"/>
                    <a:pt x="2" y="10"/>
                  </a:cubicBezTo>
                  <a:cubicBezTo>
                    <a:pt x="5" y="6"/>
                    <a:pt x="9" y="5"/>
                    <a:pt x="11" y="2"/>
                  </a:cubicBezTo>
                  <a:cubicBezTo>
                    <a:pt x="8" y="1"/>
                    <a:pt x="5" y="0"/>
                    <a:pt x="4" y="2"/>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39" name="Freeform 10"/>
            <p:cNvSpPr>
              <a:spLocks/>
            </p:cNvSpPr>
            <p:nvPr/>
          </p:nvSpPr>
          <p:spPr bwMode="auto">
            <a:xfrm>
              <a:off x="2070100" y="2657475"/>
              <a:ext cx="785813" cy="1279525"/>
            </a:xfrm>
            <a:custGeom>
              <a:avLst/>
              <a:gdLst/>
              <a:ahLst/>
              <a:cxnLst>
                <a:cxn ang="0">
                  <a:pos x="289" y="553"/>
                </a:cxn>
                <a:cxn ang="0">
                  <a:pos x="319" y="539"/>
                </a:cxn>
                <a:cxn ang="0">
                  <a:pos x="314" y="505"/>
                </a:cxn>
                <a:cxn ang="0">
                  <a:pos x="290" y="437"/>
                </a:cxn>
                <a:cxn ang="0">
                  <a:pos x="317" y="404"/>
                </a:cxn>
                <a:cxn ang="0">
                  <a:pos x="308" y="348"/>
                </a:cxn>
                <a:cxn ang="0">
                  <a:pos x="314" y="324"/>
                </a:cxn>
                <a:cxn ang="0">
                  <a:pos x="329" y="304"/>
                </a:cxn>
                <a:cxn ang="0">
                  <a:pos x="348" y="285"/>
                </a:cxn>
                <a:cxn ang="0">
                  <a:pos x="350" y="275"/>
                </a:cxn>
                <a:cxn ang="0">
                  <a:pos x="342" y="237"/>
                </a:cxn>
                <a:cxn ang="0">
                  <a:pos x="330" y="205"/>
                </a:cxn>
                <a:cxn ang="0">
                  <a:pos x="296" y="172"/>
                </a:cxn>
                <a:cxn ang="0">
                  <a:pos x="266" y="158"/>
                </a:cxn>
                <a:cxn ang="0">
                  <a:pos x="229" y="163"/>
                </a:cxn>
                <a:cxn ang="0">
                  <a:pos x="208" y="173"/>
                </a:cxn>
                <a:cxn ang="0">
                  <a:pos x="161" y="157"/>
                </a:cxn>
                <a:cxn ang="0">
                  <a:pos x="131" y="113"/>
                </a:cxn>
                <a:cxn ang="0">
                  <a:pos x="123" y="77"/>
                </a:cxn>
                <a:cxn ang="0">
                  <a:pos x="134" y="33"/>
                </a:cxn>
                <a:cxn ang="0">
                  <a:pos x="86" y="31"/>
                </a:cxn>
                <a:cxn ang="0">
                  <a:pos x="58" y="0"/>
                </a:cxn>
                <a:cxn ang="0">
                  <a:pos x="48" y="10"/>
                </a:cxn>
                <a:cxn ang="0">
                  <a:pos x="35" y="38"/>
                </a:cxn>
                <a:cxn ang="0">
                  <a:pos x="29" y="62"/>
                </a:cxn>
                <a:cxn ang="0">
                  <a:pos x="25" y="92"/>
                </a:cxn>
                <a:cxn ang="0">
                  <a:pos x="29" y="118"/>
                </a:cxn>
                <a:cxn ang="0">
                  <a:pos x="8" y="139"/>
                </a:cxn>
                <a:cxn ang="0">
                  <a:pos x="0" y="208"/>
                </a:cxn>
                <a:cxn ang="0">
                  <a:pos x="6" y="263"/>
                </a:cxn>
                <a:cxn ang="0">
                  <a:pos x="0" y="307"/>
                </a:cxn>
                <a:cxn ang="0">
                  <a:pos x="24" y="311"/>
                </a:cxn>
                <a:cxn ang="0">
                  <a:pos x="36" y="332"/>
                </a:cxn>
                <a:cxn ang="0">
                  <a:pos x="39" y="360"/>
                </a:cxn>
                <a:cxn ang="0">
                  <a:pos x="58" y="416"/>
                </a:cxn>
                <a:cxn ang="0">
                  <a:pos x="77" y="452"/>
                </a:cxn>
                <a:cxn ang="0">
                  <a:pos x="103" y="475"/>
                </a:cxn>
                <a:cxn ang="0">
                  <a:pos x="127" y="482"/>
                </a:cxn>
                <a:cxn ang="0">
                  <a:pos x="152" y="479"/>
                </a:cxn>
                <a:cxn ang="0">
                  <a:pos x="155" y="524"/>
                </a:cxn>
                <a:cxn ang="0">
                  <a:pos x="199" y="555"/>
                </a:cxn>
                <a:cxn ang="0">
                  <a:pos x="239" y="570"/>
                </a:cxn>
                <a:cxn ang="0">
                  <a:pos x="262" y="586"/>
                </a:cxn>
              </a:cxnLst>
              <a:rect l="0" t="0" r="r" b="b"/>
              <a:pathLst>
                <a:path w="360" h="587">
                  <a:moveTo>
                    <a:pt x="277" y="558"/>
                  </a:moveTo>
                  <a:cubicBezTo>
                    <a:pt x="282" y="556"/>
                    <a:pt x="283" y="555"/>
                    <a:pt x="289" y="553"/>
                  </a:cubicBezTo>
                  <a:cubicBezTo>
                    <a:pt x="295" y="551"/>
                    <a:pt x="311" y="555"/>
                    <a:pt x="314" y="552"/>
                  </a:cubicBezTo>
                  <a:cubicBezTo>
                    <a:pt x="317" y="549"/>
                    <a:pt x="322" y="543"/>
                    <a:pt x="319" y="539"/>
                  </a:cubicBezTo>
                  <a:cubicBezTo>
                    <a:pt x="315" y="535"/>
                    <a:pt x="310" y="536"/>
                    <a:pt x="310" y="532"/>
                  </a:cubicBezTo>
                  <a:cubicBezTo>
                    <a:pt x="310" y="529"/>
                    <a:pt x="315" y="511"/>
                    <a:pt x="314" y="505"/>
                  </a:cubicBezTo>
                  <a:cubicBezTo>
                    <a:pt x="312" y="500"/>
                    <a:pt x="295" y="493"/>
                    <a:pt x="293" y="480"/>
                  </a:cubicBezTo>
                  <a:cubicBezTo>
                    <a:pt x="291" y="467"/>
                    <a:pt x="285" y="440"/>
                    <a:pt x="290" y="437"/>
                  </a:cubicBezTo>
                  <a:cubicBezTo>
                    <a:pt x="295" y="434"/>
                    <a:pt x="317" y="422"/>
                    <a:pt x="317" y="416"/>
                  </a:cubicBezTo>
                  <a:cubicBezTo>
                    <a:pt x="317" y="411"/>
                    <a:pt x="322" y="407"/>
                    <a:pt x="317" y="404"/>
                  </a:cubicBezTo>
                  <a:cubicBezTo>
                    <a:pt x="312" y="401"/>
                    <a:pt x="299" y="396"/>
                    <a:pt x="300" y="391"/>
                  </a:cubicBezTo>
                  <a:cubicBezTo>
                    <a:pt x="301" y="386"/>
                    <a:pt x="309" y="357"/>
                    <a:pt x="308" y="348"/>
                  </a:cubicBezTo>
                  <a:cubicBezTo>
                    <a:pt x="307" y="338"/>
                    <a:pt x="324" y="340"/>
                    <a:pt x="320" y="335"/>
                  </a:cubicBezTo>
                  <a:cubicBezTo>
                    <a:pt x="317" y="329"/>
                    <a:pt x="312" y="328"/>
                    <a:pt x="314" y="324"/>
                  </a:cubicBezTo>
                  <a:cubicBezTo>
                    <a:pt x="316" y="320"/>
                    <a:pt x="318" y="311"/>
                    <a:pt x="322" y="310"/>
                  </a:cubicBezTo>
                  <a:cubicBezTo>
                    <a:pt x="326" y="309"/>
                    <a:pt x="328" y="307"/>
                    <a:pt x="329" y="304"/>
                  </a:cubicBezTo>
                  <a:cubicBezTo>
                    <a:pt x="331" y="301"/>
                    <a:pt x="335" y="306"/>
                    <a:pt x="338" y="297"/>
                  </a:cubicBezTo>
                  <a:cubicBezTo>
                    <a:pt x="340" y="288"/>
                    <a:pt x="346" y="287"/>
                    <a:pt x="348" y="285"/>
                  </a:cubicBezTo>
                  <a:cubicBezTo>
                    <a:pt x="348" y="284"/>
                    <a:pt x="350" y="283"/>
                    <a:pt x="352" y="282"/>
                  </a:cubicBezTo>
                  <a:cubicBezTo>
                    <a:pt x="350" y="280"/>
                    <a:pt x="349" y="278"/>
                    <a:pt x="350" y="275"/>
                  </a:cubicBezTo>
                  <a:cubicBezTo>
                    <a:pt x="352" y="266"/>
                    <a:pt x="360" y="251"/>
                    <a:pt x="357" y="247"/>
                  </a:cubicBezTo>
                  <a:cubicBezTo>
                    <a:pt x="353" y="242"/>
                    <a:pt x="342" y="242"/>
                    <a:pt x="342" y="237"/>
                  </a:cubicBezTo>
                  <a:cubicBezTo>
                    <a:pt x="342" y="231"/>
                    <a:pt x="332" y="221"/>
                    <a:pt x="330" y="215"/>
                  </a:cubicBezTo>
                  <a:cubicBezTo>
                    <a:pt x="328" y="208"/>
                    <a:pt x="333" y="210"/>
                    <a:pt x="330" y="205"/>
                  </a:cubicBezTo>
                  <a:cubicBezTo>
                    <a:pt x="326" y="200"/>
                    <a:pt x="318" y="200"/>
                    <a:pt x="313" y="195"/>
                  </a:cubicBezTo>
                  <a:cubicBezTo>
                    <a:pt x="308" y="189"/>
                    <a:pt x="296" y="177"/>
                    <a:pt x="296" y="172"/>
                  </a:cubicBezTo>
                  <a:cubicBezTo>
                    <a:pt x="296" y="166"/>
                    <a:pt x="284" y="159"/>
                    <a:pt x="279" y="159"/>
                  </a:cubicBezTo>
                  <a:cubicBezTo>
                    <a:pt x="275" y="158"/>
                    <a:pt x="274" y="162"/>
                    <a:pt x="266" y="158"/>
                  </a:cubicBezTo>
                  <a:cubicBezTo>
                    <a:pt x="259" y="155"/>
                    <a:pt x="251" y="154"/>
                    <a:pt x="247" y="155"/>
                  </a:cubicBezTo>
                  <a:cubicBezTo>
                    <a:pt x="242" y="155"/>
                    <a:pt x="237" y="163"/>
                    <a:pt x="229" y="163"/>
                  </a:cubicBezTo>
                  <a:cubicBezTo>
                    <a:pt x="226" y="164"/>
                    <a:pt x="219" y="162"/>
                    <a:pt x="212" y="160"/>
                  </a:cubicBezTo>
                  <a:cubicBezTo>
                    <a:pt x="212" y="167"/>
                    <a:pt x="210" y="173"/>
                    <a:pt x="208" y="173"/>
                  </a:cubicBezTo>
                  <a:cubicBezTo>
                    <a:pt x="204" y="173"/>
                    <a:pt x="204" y="172"/>
                    <a:pt x="199" y="170"/>
                  </a:cubicBezTo>
                  <a:cubicBezTo>
                    <a:pt x="194" y="169"/>
                    <a:pt x="169" y="161"/>
                    <a:pt x="161" y="157"/>
                  </a:cubicBezTo>
                  <a:cubicBezTo>
                    <a:pt x="152" y="152"/>
                    <a:pt x="138" y="136"/>
                    <a:pt x="138" y="130"/>
                  </a:cubicBezTo>
                  <a:cubicBezTo>
                    <a:pt x="138" y="125"/>
                    <a:pt x="136" y="119"/>
                    <a:pt x="131" y="113"/>
                  </a:cubicBezTo>
                  <a:cubicBezTo>
                    <a:pt x="125" y="108"/>
                    <a:pt x="117" y="102"/>
                    <a:pt x="118" y="95"/>
                  </a:cubicBezTo>
                  <a:cubicBezTo>
                    <a:pt x="119" y="92"/>
                    <a:pt x="120" y="84"/>
                    <a:pt x="123" y="77"/>
                  </a:cubicBezTo>
                  <a:cubicBezTo>
                    <a:pt x="119" y="66"/>
                    <a:pt x="117" y="51"/>
                    <a:pt x="123" y="50"/>
                  </a:cubicBezTo>
                  <a:cubicBezTo>
                    <a:pt x="130" y="49"/>
                    <a:pt x="133" y="37"/>
                    <a:pt x="134" y="33"/>
                  </a:cubicBezTo>
                  <a:cubicBezTo>
                    <a:pt x="135" y="28"/>
                    <a:pt x="113" y="29"/>
                    <a:pt x="107" y="32"/>
                  </a:cubicBezTo>
                  <a:cubicBezTo>
                    <a:pt x="102" y="34"/>
                    <a:pt x="91" y="33"/>
                    <a:pt x="86" y="31"/>
                  </a:cubicBezTo>
                  <a:cubicBezTo>
                    <a:pt x="80" y="28"/>
                    <a:pt x="71" y="17"/>
                    <a:pt x="67" y="10"/>
                  </a:cubicBezTo>
                  <a:cubicBezTo>
                    <a:pt x="65" y="4"/>
                    <a:pt x="62" y="4"/>
                    <a:pt x="58" y="0"/>
                  </a:cubicBezTo>
                  <a:cubicBezTo>
                    <a:pt x="57" y="0"/>
                    <a:pt x="56" y="0"/>
                    <a:pt x="55" y="1"/>
                  </a:cubicBezTo>
                  <a:cubicBezTo>
                    <a:pt x="50" y="3"/>
                    <a:pt x="51" y="4"/>
                    <a:pt x="48" y="10"/>
                  </a:cubicBezTo>
                  <a:cubicBezTo>
                    <a:pt x="45" y="17"/>
                    <a:pt x="36" y="26"/>
                    <a:pt x="34" y="28"/>
                  </a:cubicBezTo>
                  <a:cubicBezTo>
                    <a:pt x="31" y="30"/>
                    <a:pt x="33" y="35"/>
                    <a:pt x="35" y="38"/>
                  </a:cubicBezTo>
                  <a:cubicBezTo>
                    <a:pt x="37" y="41"/>
                    <a:pt x="30" y="45"/>
                    <a:pt x="30" y="50"/>
                  </a:cubicBezTo>
                  <a:cubicBezTo>
                    <a:pt x="30" y="56"/>
                    <a:pt x="33" y="58"/>
                    <a:pt x="29" y="62"/>
                  </a:cubicBezTo>
                  <a:cubicBezTo>
                    <a:pt x="25" y="66"/>
                    <a:pt x="24" y="74"/>
                    <a:pt x="24" y="79"/>
                  </a:cubicBezTo>
                  <a:cubicBezTo>
                    <a:pt x="24" y="83"/>
                    <a:pt x="27" y="85"/>
                    <a:pt x="25" y="92"/>
                  </a:cubicBezTo>
                  <a:cubicBezTo>
                    <a:pt x="22" y="98"/>
                    <a:pt x="26" y="103"/>
                    <a:pt x="32" y="110"/>
                  </a:cubicBezTo>
                  <a:cubicBezTo>
                    <a:pt x="38" y="118"/>
                    <a:pt x="35" y="114"/>
                    <a:pt x="29" y="118"/>
                  </a:cubicBezTo>
                  <a:cubicBezTo>
                    <a:pt x="23" y="122"/>
                    <a:pt x="27" y="132"/>
                    <a:pt x="18" y="132"/>
                  </a:cubicBezTo>
                  <a:cubicBezTo>
                    <a:pt x="9" y="132"/>
                    <a:pt x="12" y="137"/>
                    <a:pt x="8" y="139"/>
                  </a:cubicBezTo>
                  <a:cubicBezTo>
                    <a:pt x="6" y="141"/>
                    <a:pt x="4" y="141"/>
                    <a:pt x="0" y="142"/>
                  </a:cubicBezTo>
                  <a:cubicBezTo>
                    <a:pt x="0" y="208"/>
                    <a:pt x="0" y="208"/>
                    <a:pt x="0" y="208"/>
                  </a:cubicBezTo>
                  <a:cubicBezTo>
                    <a:pt x="9" y="219"/>
                    <a:pt x="15" y="236"/>
                    <a:pt x="12" y="247"/>
                  </a:cubicBezTo>
                  <a:cubicBezTo>
                    <a:pt x="8" y="260"/>
                    <a:pt x="6" y="255"/>
                    <a:pt x="6" y="263"/>
                  </a:cubicBezTo>
                  <a:cubicBezTo>
                    <a:pt x="6" y="269"/>
                    <a:pt x="4" y="274"/>
                    <a:pt x="0" y="279"/>
                  </a:cubicBezTo>
                  <a:cubicBezTo>
                    <a:pt x="0" y="307"/>
                    <a:pt x="0" y="307"/>
                    <a:pt x="0" y="307"/>
                  </a:cubicBezTo>
                  <a:cubicBezTo>
                    <a:pt x="6" y="312"/>
                    <a:pt x="10" y="311"/>
                    <a:pt x="13" y="308"/>
                  </a:cubicBezTo>
                  <a:cubicBezTo>
                    <a:pt x="16" y="306"/>
                    <a:pt x="20" y="305"/>
                    <a:pt x="24" y="311"/>
                  </a:cubicBezTo>
                  <a:cubicBezTo>
                    <a:pt x="27" y="317"/>
                    <a:pt x="29" y="321"/>
                    <a:pt x="34" y="319"/>
                  </a:cubicBezTo>
                  <a:cubicBezTo>
                    <a:pt x="39" y="317"/>
                    <a:pt x="36" y="320"/>
                    <a:pt x="36" y="332"/>
                  </a:cubicBezTo>
                  <a:cubicBezTo>
                    <a:pt x="37" y="345"/>
                    <a:pt x="43" y="346"/>
                    <a:pt x="39" y="350"/>
                  </a:cubicBezTo>
                  <a:cubicBezTo>
                    <a:pt x="34" y="354"/>
                    <a:pt x="41" y="355"/>
                    <a:pt x="39" y="360"/>
                  </a:cubicBezTo>
                  <a:cubicBezTo>
                    <a:pt x="37" y="365"/>
                    <a:pt x="37" y="391"/>
                    <a:pt x="40" y="398"/>
                  </a:cubicBezTo>
                  <a:cubicBezTo>
                    <a:pt x="42" y="405"/>
                    <a:pt x="56" y="410"/>
                    <a:pt x="58" y="416"/>
                  </a:cubicBezTo>
                  <a:cubicBezTo>
                    <a:pt x="59" y="422"/>
                    <a:pt x="62" y="423"/>
                    <a:pt x="61" y="430"/>
                  </a:cubicBezTo>
                  <a:cubicBezTo>
                    <a:pt x="61" y="437"/>
                    <a:pt x="75" y="443"/>
                    <a:pt x="77" y="452"/>
                  </a:cubicBezTo>
                  <a:cubicBezTo>
                    <a:pt x="79" y="462"/>
                    <a:pt x="77" y="462"/>
                    <a:pt x="84" y="465"/>
                  </a:cubicBezTo>
                  <a:cubicBezTo>
                    <a:pt x="91" y="468"/>
                    <a:pt x="96" y="468"/>
                    <a:pt x="103" y="475"/>
                  </a:cubicBezTo>
                  <a:cubicBezTo>
                    <a:pt x="109" y="482"/>
                    <a:pt x="110" y="474"/>
                    <a:pt x="115" y="477"/>
                  </a:cubicBezTo>
                  <a:cubicBezTo>
                    <a:pt x="121" y="479"/>
                    <a:pt x="125" y="485"/>
                    <a:pt x="127" y="482"/>
                  </a:cubicBezTo>
                  <a:cubicBezTo>
                    <a:pt x="128" y="479"/>
                    <a:pt x="130" y="475"/>
                    <a:pt x="135" y="476"/>
                  </a:cubicBezTo>
                  <a:cubicBezTo>
                    <a:pt x="139" y="476"/>
                    <a:pt x="149" y="475"/>
                    <a:pt x="152" y="479"/>
                  </a:cubicBezTo>
                  <a:cubicBezTo>
                    <a:pt x="155" y="482"/>
                    <a:pt x="160" y="482"/>
                    <a:pt x="159" y="491"/>
                  </a:cubicBezTo>
                  <a:cubicBezTo>
                    <a:pt x="157" y="501"/>
                    <a:pt x="150" y="516"/>
                    <a:pt x="155" y="524"/>
                  </a:cubicBezTo>
                  <a:cubicBezTo>
                    <a:pt x="160" y="531"/>
                    <a:pt x="172" y="538"/>
                    <a:pt x="179" y="541"/>
                  </a:cubicBezTo>
                  <a:cubicBezTo>
                    <a:pt x="186" y="545"/>
                    <a:pt x="194" y="555"/>
                    <a:pt x="199" y="555"/>
                  </a:cubicBezTo>
                  <a:cubicBezTo>
                    <a:pt x="205" y="555"/>
                    <a:pt x="212" y="558"/>
                    <a:pt x="219" y="563"/>
                  </a:cubicBezTo>
                  <a:cubicBezTo>
                    <a:pt x="226" y="568"/>
                    <a:pt x="236" y="563"/>
                    <a:pt x="239" y="570"/>
                  </a:cubicBezTo>
                  <a:cubicBezTo>
                    <a:pt x="243" y="578"/>
                    <a:pt x="250" y="587"/>
                    <a:pt x="255" y="585"/>
                  </a:cubicBezTo>
                  <a:cubicBezTo>
                    <a:pt x="256" y="585"/>
                    <a:pt x="259" y="585"/>
                    <a:pt x="262" y="586"/>
                  </a:cubicBezTo>
                  <a:cubicBezTo>
                    <a:pt x="267" y="575"/>
                    <a:pt x="274" y="560"/>
                    <a:pt x="277" y="558"/>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40" name="Freeform 11"/>
            <p:cNvSpPr>
              <a:spLocks/>
            </p:cNvSpPr>
            <p:nvPr/>
          </p:nvSpPr>
          <p:spPr bwMode="auto">
            <a:xfrm>
              <a:off x="2070100" y="3109913"/>
              <a:ext cx="33338" cy="155575"/>
            </a:xfrm>
            <a:custGeom>
              <a:avLst/>
              <a:gdLst/>
              <a:ahLst/>
              <a:cxnLst>
                <a:cxn ang="0">
                  <a:pos x="12" y="39"/>
                </a:cxn>
                <a:cxn ang="0">
                  <a:pos x="0" y="0"/>
                </a:cxn>
                <a:cxn ang="0">
                  <a:pos x="0" y="71"/>
                </a:cxn>
                <a:cxn ang="0">
                  <a:pos x="6" y="55"/>
                </a:cxn>
                <a:cxn ang="0">
                  <a:pos x="12" y="39"/>
                </a:cxn>
              </a:cxnLst>
              <a:rect l="0" t="0" r="r" b="b"/>
              <a:pathLst>
                <a:path w="15" h="71">
                  <a:moveTo>
                    <a:pt x="12" y="39"/>
                  </a:moveTo>
                  <a:cubicBezTo>
                    <a:pt x="15" y="28"/>
                    <a:pt x="9" y="11"/>
                    <a:pt x="0" y="0"/>
                  </a:cubicBezTo>
                  <a:cubicBezTo>
                    <a:pt x="0" y="71"/>
                    <a:pt x="0" y="71"/>
                    <a:pt x="0" y="71"/>
                  </a:cubicBezTo>
                  <a:cubicBezTo>
                    <a:pt x="4" y="66"/>
                    <a:pt x="6" y="61"/>
                    <a:pt x="6" y="55"/>
                  </a:cubicBezTo>
                  <a:cubicBezTo>
                    <a:pt x="6" y="47"/>
                    <a:pt x="8" y="52"/>
                    <a:pt x="12" y="39"/>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41" name="Freeform 12"/>
            <p:cNvSpPr>
              <a:spLocks/>
            </p:cNvSpPr>
            <p:nvPr/>
          </p:nvSpPr>
          <p:spPr bwMode="auto">
            <a:xfrm>
              <a:off x="2168525" y="2287588"/>
              <a:ext cx="207963" cy="330200"/>
            </a:xfrm>
            <a:custGeom>
              <a:avLst/>
              <a:gdLst/>
              <a:ahLst/>
              <a:cxnLst>
                <a:cxn ang="0">
                  <a:pos x="87" y="93"/>
                </a:cxn>
                <a:cxn ang="0">
                  <a:pos x="73" y="78"/>
                </a:cxn>
                <a:cxn ang="0">
                  <a:pos x="58" y="64"/>
                </a:cxn>
                <a:cxn ang="0">
                  <a:pos x="49" y="45"/>
                </a:cxn>
                <a:cxn ang="0">
                  <a:pos x="33" y="28"/>
                </a:cxn>
                <a:cxn ang="0">
                  <a:pos x="15" y="2"/>
                </a:cxn>
                <a:cxn ang="0">
                  <a:pos x="7" y="0"/>
                </a:cxn>
                <a:cxn ang="0">
                  <a:pos x="11" y="17"/>
                </a:cxn>
                <a:cxn ang="0">
                  <a:pos x="17" y="27"/>
                </a:cxn>
                <a:cxn ang="0">
                  <a:pos x="16" y="42"/>
                </a:cxn>
                <a:cxn ang="0">
                  <a:pos x="8" y="64"/>
                </a:cxn>
                <a:cxn ang="0">
                  <a:pos x="0" y="69"/>
                </a:cxn>
                <a:cxn ang="0">
                  <a:pos x="6" y="76"/>
                </a:cxn>
                <a:cxn ang="0">
                  <a:pos x="20" y="85"/>
                </a:cxn>
                <a:cxn ang="0">
                  <a:pos x="26" y="107"/>
                </a:cxn>
                <a:cxn ang="0">
                  <a:pos x="50" y="119"/>
                </a:cxn>
                <a:cxn ang="0">
                  <a:pos x="67" y="120"/>
                </a:cxn>
                <a:cxn ang="0">
                  <a:pos x="84" y="144"/>
                </a:cxn>
                <a:cxn ang="0">
                  <a:pos x="83" y="124"/>
                </a:cxn>
                <a:cxn ang="0">
                  <a:pos x="89" y="122"/>
                </a:cxn>
                <a:cxn ang="0">
                  <a:pos x="83" y="102"/>
                </a:cxn>
                <a:cxn ang="0">
                  <a:pos x="87" y="93"/>
                </a:cxn>
              </a:cxnLst>
              <a:rect l="0" t="0" r="r" b="b"/>
              <a:pathLst>
                <a:path w="95" h="151">
                  <a:moveTo>
                    <a:pt x="87" y="93"/>
                  </a:moveTo>
                  <a:cubicBezTo>
                    <a:pt x="79" y="85"/>
                    <a:pt x="79" y="81"/>
                    <a:pt x="73" y="78"/>
                  </a:cubicBezTo>
                  <a:cubicBezTo>
                    <a:pt x="67" y="74"/>
                    <a:pt x="62" y="74"/>
                    <a:pt x="58" y="64"/>
                  </a:cubicBezTo>
                  <a:cubicBezTo>
                    <a:pt x="55" y="55"/>
                    <a:pt x="55" y="54"/>
                    <a:pt x="49" y="45"/>
                  </a:cubicBezTo>
                  <a:cubicBezTo>
                    <a:pt x="42" y="36"/>
                    <a:pt x="42" y="41"/>
                    <a:pt x="33" y="28"/>
                  </a:cubicBezTo>
                  <a:cubicBezTo>
                    <a:pt x="24" y="14"/>
                    <a:pt x="21" y="4"/>
                    <a:pt x="15" y="2"/>
                  </a:cubicBezTo>
                  <a:cubicBezTo>
                    <a:pt x="13" y="1"/>
                    <a:pt x="10" y="0"/>
                    <a:pt x="7" y="0"/>
                  </a:cubicBezTo>
                  <a:cubicBezTo>
                    <a:pt x="8" y="8"/>
                    <a:pt x="10" y="15"/>
                    <a:pt x="11" y="17"/>
                  </a:cubicBezTo>
                  <a:cubicBezTo>
                    <a:pt x="14" y="19"/>
                    <a:pt x="17" y="22"/>
                    <a:pt x="17" y="27"/>
                  </a:cubicBezTo>
                  <a:cubicBezTo>
                    <a:pt x="16" y="33"/>
                    <a:pt x="18" y="37"/>
                    <a:pt x="16" y="42"/>
                  </a:cubicBezTo>
                  <a:cubicBezTo>
                    <a:pt x="14" y="47"/>
                    <a:pt x="12" y="61"/>
                    <a:pt x="8" y="64"/>
                  </a:cubicBezTo>
                  <a:cubicBezTo>
                    <a:pt x="6" y="65"/>
                    <a:pt x="3" y="67"/>
                    <a:pt x="0" y="69"/>
                  </a:cubicBezTo>
                  <a:cubicBezTo>
                    <a:pt x="2" y="71"/>
                    <a:pt x="4" y="74"/>
                    <a:pt x="6" y="76"/>
                  </a:cubicBezTo>
                  <a:cubicBezTo>
                    <a:pt x="15" y="85"/>
                    <a:pt x="14" y="80"/>
                    <a:pt x="20" y="85"/>
                  </a:cubicBezTo>
                  <a:cubicBezTo>
                    <a:pt x="26" y="88"/>
                    <a:pt x="25" y="100"/>
                    <a:pt x="26" y="107"/>
                  </a:cubicBezTo>
                  <a:cubicBezTo>
                    <a:pt x="35" y="113"/>
                    <a:pt x="45" y="119"/>
                    <a:pt x="50" y="119"/>
                  </a:cubicBezTo>
                  <a:cubicBezTo>
                    <a:pt x="56" y="119"/>
                    <a:pt x="66" y="117"/>
                    <a:pt x="67" y="120"/>
                  </a:cubicBezTo>
                  <a:cubicBezTo>
                    <a:pt x="67" y="124"/>
                    <a:pt x="82" y="151"/>
                    <a:pt x="84" y="144"/>
                  </a:cubicBezTo>
                  <a:cubicBezTo>
                    <a:pt x="87" y="137"/>
                    <a:pt x="78" y="125"/>
                    <a:pt x="83" y="124"/>
                  </a:cubicBezTo>
                  <a:cubicBezTo>
                    <a:pt x="85" y="124"/>
                    <a:pt x="87" y="123"/>
                    <a:pt x="89" y="122"/>
                  </a:cubicBezTo>
                  <a:cubicBezTo>
                    <a:pt x="87" y="115"/>
                    <a:pt x="84" y="107"/>
                    <a:pt x="83" y="102"/>
                  </a:cubicBezTo>
                  <a:cubicBezTo>
                    <a:pt x="82" y="97"/>
                    <a:pt x="95" y="102"/>
                    <a:pt x="87" y="93"/>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42" name="Freeform 13"/>
            <p:cNvSpPr>
              <a:spLocks/>
            </p:cNvSpPr>
            <p:nvPr/>
          </p:nvSpPr>
          <p:spPr bwMode="auto">
            <a:xfrm>
              <a:off x="6156325" y="3089275"/>
              <a:ext cx="196850" cy="303213"/>
            </a:xfrm>
            <a:custGeom>
              <a:avLst/>
              <a:gdLst/>
              <a:ahLst/>
              <a:cxnLst>
                <a:cxn ang="0">
                  <a:pos x="3" y="40"/>
                </a:cxn>
                <a:cxn ang="0">
                  <a:pos x="6" y="38"/>
                </a:cxn>
                <a:cxn ang="0">
                  <a:pos x="11" y="47"/>
                </a:cxn>
                <a:cxn ang="0">
                  <a:pos x="16" y="58"/>
                </a:cxn>
                <a:cxn ang="0">
                  <a:pos x="5" y="68"/>
                </a:cxn>
                <a:cxn ang="0">
                  <a:pos x="14" y="77"/>
                </a:cxn>
                <a:cxn ang="0">
                  <a:pos x="25" y="89"/>
                </a:cxn>
                <a:cxn ang="0">
                  <a:pos x="23" y="109"/>
                </a:cxn>
                <a:cxn ang="0">
                  <a:pos x="32" y="124"/>
                </a:cxn>
                <a:cxn ang="0">
                  <a:pos x="33" y="136"/>
                </a:cxn>
                <a:cxn ang="0">
                  <a:pos x="49" y="121"/>
                </a:cxn>
                <a:cxn ang="0">
                  <a:pos x="58" y="112"/>
                </a:cxn>
                <a:cxn ang="0">
                  <a:pos x="69" y="107"/>
                </a:cxn>
                <a:cxn ang="0">
                  <a:pos x="82" y="106"/>
                </a:cxn>
                <a:cxn ang="0">
                  <a:pos x="81" y="94"/>
                </a:cxn>
                <a:cxn ang="0">
                  <a:pos x="90" y="75"/>
                </a:cxn>
                <a:cxn ang="0">
                  <a:pos x="82" y="57"/>
                </a:cxn>
                <a:cxn ang="0">
                  <a:pos x="64" y="22"/>
                </a:cxn>
                <a:cxn ang="0">
                  <a:pos x="41" y="0"/>
                </a:cxn>
                <a:cxn ang="0">
                  <a:pos x="13" y="16"/>
                </a:cxn>
                <a:cxn ang="0">
                  <a:pos x="3" y="40"/>
                </a:cxn>
              </a:cxnLst>
              <a:rect l="0" t="0" r="r" b="b"/>
              <a:pathLst>
                <a:path w="90" h="139">
                  <a:moveTo>
                    <a:pt x="3" y="40"/>
                  </a:moveTo>
                  <a:cubicBezTo>
                    <a:pt x="4" y="39"/>
                    <a:pt x="5" y="39"/>
                    <a:pt x="6" y="38"/>
                  </a:cubicBezTo>
                  <a:cubicBezTo>
                    <a:pt x="11" y="36"/>
                    <a:pt x="11" y="40"/>
                    <a:pt x="11" y="47"/>
                  </a:cubicBezTo>
                  <a:cubicBezTo>
                    <a:pt x="12" y="54"/>
                    <a:pt x="20" y="54"/>
                    <a:pt x="16" y="58"/>
                  </a:cubicBezTo>
                  <a:cubicBezTo>
                    <a:pt x="11" y="62"/>
                    <a:pt x="0" y="66"/>
                    <a:pt x="5" y="68"/>
                  </a:cubicBezTo>
                  <a:cubicBezTo>
                    <a:pt x="10" y="70"/>
                    <a:pt x="13" y="69"/>
                    <a:pt x="14" y="77"/>
                  </a:cubicBezTo>
                  <a:cubicBezTo>
                    <a:pt x="15" y="84"/>
                    <a:pt x="25" y="82"/>
                    <a:pt x="25" y="89"/>
                  </a:cubicBezTo>
                  <a:cubicBezTo>
                    <a:pt x="25" y="96"/>
                    <a:pt x="19" y="97"/>
                    <a:pt x="23" y="109"/>
                  </a:cubicBezTo>
                  <a:cubicBezTo>
                    <a:pt x="26" y="121"/>
                    <a:pt x="34" y="116"/>
                    <a:pt x="32" y="124"/>
                  </a:cubicBezTo>
                  <a:cubicBezTo>
                    <a:pt x="30" y="133"/>
                    <a:pt x="30" y="139"/>
                    <a:pt x="33" y="136"/>
                  </a:cubicBezTo>
                  <a:cubicBezTo>
                    <a:pt x="36" y="134"/>
                    <a:pt x="41" y="119"/>
                    <a:pt x="49" y="121"/>
                  </a:cubicBezTo>
                  <a:cubicBezTo>
                    <a:pt x="56" y="123"/>
                    <a:pt x="51" y="111"/>
                    <a:pt x="58" y="112"/>
                  </a:cubicBezTo>
                  <a:cubicBezTo>
                    <a:pt x="64" y="113"/>
                    <a:pt x="60" y="102"/>
                    <a:pt x="69" y="107"/>
                  </a:cubicBezTo>
                  <a:cubicBezTo>
                    <a:pt x="78" y="111"/>
                    <a:pt x="82" y="112"/>
                    <a:pt x="82" y="106"/>
                  </a:cubicBezTo>
                  <a:cubicBezTo>
                    <a:pt x="82" y="101"/>
                    <a:pt x="77" y="97"/>
                    <a:pt x="81" y="94"/>
                  </a:cubicBezTo>
                  <a:cubicBezTo>
                    <a:pt x="85" y="91"/>
                    <a:pt x="90" y="81"/>
                    <a:pt x="90" y="75"/>
                  </a:cubicBezTo>
                  <a:cubicBezTo>
                    <a:pt x="90" y="69"/>
                    <a:pt x="87" y="69"/>
                    <a:pt x="82" y="57"/>
                  </a:cubicBezTo>
                  <a:cubicBezTo>
                    <a:pt x="77" y="46"/>
                    <a:pt x="71" y="29"/>
                    <a:pt x="64" y="22"/>
                  </a:cubicBezTo>
                  <a:cubicBezTo>
                    <a:pt x="58" y="17"/>
                    <a:pt x="51" y="8"/>
                    <a:pt x="41" y="0"/>
                  </a:cubicBezTo>
                  <a:cubicBezTo>
                    <a:pt x="32" y="10"/>
                    <a:pt x="21" y="13"/>
                    <a:pt x="13" y="16"/>
                  </a:cubicBezTo>
                  <a:cubicBezTo>
                    <a:pt x="5" y="19"/>
                    <a:pt x="3" y="31"/>
                    <a:pt x="3" y="40"/>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43" name="Freeform 14"/>
            <p:cNvSpPr>
              <a:spLocks/>
            </p:cNvSpPr>
            <p:nvPr/>
          </p:nvSpPr>
          <p:spPr bwMode="auto">
            <a:xfrm>
              <a:off x="6013450" y="2778125"/>
              <a:ext cx="233363" cy="406400"/>
            </a:xfrm>
            <a:custGeom>
              <a:avLst/>
              <a:gdLst/>
              <a:ahLst/>
              <a:cxnLst>
                <a:cxn ang="0">
                  <a:pos x="84" y="1"/>
                </a:cxn>
                <a:cxn ang="0">
                  <a:pos x="84" y="13"/>
                </a:cxn>
                <a:cxn ang="0">
                  <a:pos x="77" y="28"/>
                </a:cxn>
                <a:cxn ang="0">
                  <a:pos x="62" y="41"/>
                </a:cxn>
                <a:cxn ang="0">
                  <a:pos x="65" y="59"/>
                </a:cxn>
                <a:cxn ang="0">
                  <a:pos x="40" y="61"/>
                </a:cxn>
                <a:cxn ang="0">
                  <a:pos x="32" y="76"/>
                </a:cxn>
                <a:cxn ang="0">
                  <a:pos x="4" y="119"/>
                </a:cxn>
                <a:cxn ang="0">
                  <a:pos x="0" y="136"/>
                </a:cxn>
                <a:cxn ang="0">
                  <a:pos x="3" y="135"/>
                </a:cxn>
                <a:cxn ang="0">
                  <a:pos x="20" y="137"/>
                </a:cxn>
                <a:cxn ang="0">
                  <a:pos x="27" y="149"/>
                </a:cxn>
                <a:cxn ang="0">
                  <a:pos x="30" y="160"/>
                </a:cxn>
                <a:cxn ang="0">
                  <a:pos x="28" y="177"/>
                </a:cxn>
                <a:cxn ang="0">
                  <a:pos x="38" y="185"/>
                </a:cxn>
                <a:cxn ang="0">
                  <a:pos x="53" y="180"/>
                </a:cxn>
                <a:cxn ang="0">
                  <a:pos x="69" y="182"/>
                </a:cxn>
                <a:cxn ang="0">
                  <a:pos x="79" y="158"/>
                </a:cxn>
                <a:cxn ang="0">
                  <a:pos x="107" y="142"/>
                </a:cxn>
                <a:cxn ang="0">
                  <a:pos x="96" y="136"/>
                </a:cxn>
                <a:cxn ang="0">
                  <a:pos x="72" y="125"/>
                </a:cxn>
                <a:cxn ang="0">
                  <a:pos x="73" y="108"/>
                </a:cxn>
                <a:cxn ang="0">
                  <a:pos x="85" y="90"/>
                </a:cxn>
                <a:cxn ang="0">
                  <a:pos x="100" y="66"/>
                </a:cxn>
                <a:cxn ang="0">
                  <a:pos x="92" y="37"/>
                </a:cxn>
                <a:cxn ang="0">
                  <a:pos x="102" y="15"/>
                </a:cxn>
                <a:cxn ang="0">
                  <a:pos x="103" y="9"/>
                </a:cxn>
                <a:cxn ang="0">
                  <a:pos x="84" y="1"/>
                </a:cxn>
              </a:cxnLst>
              <a:rect l="0" t="0" r="r" b="b"/>
              <a:pathLst>
                <a:path w="107" h="186">
                  <a:moveTo>
                    <a:pt x="84" y="1"/>
                  </a:moveTo>
                  <a:cubicBezTo>
                    <a:pt x="80" y="0"/>
                    <a:pt x="83" y="8"/>
                    <a:pt x="84" y="13"/>
                  </a:cubicBezTo>
                  <a:cubicBezTo>
                    <a:pt x="85" y="18"/>
                    <a:pt x="79" y="22"/>
                    <a:pt x="77" y="28"/>
                  </a:cubicBezTo>
                  <a:cubicBezTo>
                    <a:pt x="75" y="33"/>
                    <a:pt x="66" y="39"/>
                    <a:pt x="62" y="41"/>
                  </a:cubicBezTo>
                  <a:cubicBezTo>
                    <a:pt x="57" y="43"/>
                    <a:pt x="63" y="52"/>
                    <a:pt x="65" y="59"/>
                  </a:cubicBezTo>
                  <a:cubicBezTo>
                    <a:pt x="68" y="65"/>
                    <a:pt x="44" y="62"/>
                    <a:pt x="40" y="61"/>
                  </a:cubicBezTo>
                  <a:cubicBezTo>
                    <a:pt x="35" y="60"/>
                    <a:pt x="35" y="66"/>
                    <a:pt x="32" y="76"/>
                  </a:cubicBezTo>
                  <a:cubicBezTo>
                    <a:pt x="29" y="87"/>
                    <a:pt x="9" y="112"/>
                    <a:pt x="4" y="119"/>
                  </a:cubicBezTo>
                  <a:cubicBezTo>
                    <a:pt x="0" y="125"/>
                    <a:pt x="0" y="130"/>
                    <a:pt x="0" y="136"/>
                  </a:cubicBezTo>
                  <a:cubicBezTo>
                    <a:pt x="1" y="135"/>
                    <a:pt x="2" y="135"/>
                    <a:pt x="3" y="135"/>
                  </a:cubicBezTo>
                  <a:cubicBezTo>
                    <a:pt x="11" y="135"/>
                    <a:pt x="11" y="135"/>
                    <a:pt x="20" y="137"/>
                  </a:cubicBezTo>
                  <a:cubicBezTo>
                    <a:pt x="28" y="140"/>
                    <a:pt x="29" y="142"/>
                    <a:pt x="27" y="149"/>
                  </a:cubicBezTo>
                  <a:cubicBezTo>
                    <a:pt x="25" y="155"/>
                    <a:pt x="34" y="157"/>
                    <a:pt x="30" y="160"/>
                  </a:cubicBezTo>
                  <a:cubicBezTo>
                    <a:pt x="25" y="164"/>
                    <a:pt x="27" y="170"/>
                    <a:pt x="28" y="177"/>
                  </a:cubicBezTo>
                  <a:cubicBezTo>
                    <a:pt x="30" y="183"/>
                    <a:pt x="26" y="184"/>
                    <a:pt x="38" y="185"/>
                  </a:cubicBezTo>
                  <a:cubicBezTo>
                    <a:pt x="50" y="186"/>
                    <a:pt x="47" y="180"/>
                    <a:pt x="53" y="180"/>
                  </a:cubicBezTo>
                  <a:cubicBezTo>
                    <a:pt x="58" y="181"/>
                    <a:pt x="64" y="182"/>
                    <a:pt x="69" y="182"/>
                  </a:cubicBezTo>
                  <a:cubicBezTo>
                    <a:pt x="69" y="173"/>
                    <a:pt x="71" y="161"/>
                    <a:pt x="79" y="158"/>
                  </a:cubicBezTo>
                  <a:cubicBezTo>
                    <a:pt x="87" y="155"/>
                    <a:pt x="98" y="152"/>
                    <a:pt x="107" y="142"/>
                  </a:cubicBezTo>
                  <a:cubicBezTo>
                    <a:pt x="104" y="140"/>
                    <a:pt x="100" y="138"/>
                    <a:pt x="96" y="136"/>
                  </a:cubicBezTo>
                  <a:cubicBezTo>
                    <a:pt x="82" y="130"/>
                    <a:pt x="74" y="131"/>
                    <a:pt x="72" y="125"/>
                  </a:cubicBezTo>
                  <a:cubicBezTo>
                    <a:pt x="70" y="118"/>
                    <a:pt x="68" y="114"/>
                    <a:pt x="73" y="108"/>
                  </a:cubicBezTo>
                  <a:cubicBezTo>
                    <a:pt x="77" y="103"/>
                    <a:pt x="82" y="95"/>
                    <a:pt x="85" y="90"/>
                  </a:cubicBezTo>
                  <a:cubicBezTo>
                    <a:pt x="89" y="85"/>
                    <a:pt x="95" y="71"/>
                    <a:pt x="100" y="66"/>
                  </a:cubicBezTo>
                  <a:cubicBezTo>
                    <a:pt x="106" y="61"/>
                    <a:pt x="88" y="44"/>
                    <a:pt x="92" y="37"/>
                  </a:cubicBezTo>
                  <a:cubicBezTo>
                    <a:pt x="97" y="29"/>
                    <a:pt x="97" y="19"/>
                    <a:pt x="102" y="15"/>
                  </a:cubicBezTo>
                  <a:cubicBezTo>
                    <a:pt x="106" y="12"/>
                    <a:pt x="104" y="11"/>
                    <a:pt x="103" y="9"/>
                  </a:cubicBezTo>
                  <a:cubicBezTo>
                    <a:pt x="82" y="8"/>
                    <a:pt x="86" y="1"/>
                    <a:pt x="84" y="1"/>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44" name="Freeform 15"/>
            <p:cNvSpPr>
              <a:spLocks/>
            </p:cNvSpPr>
            <p:nvPr/>
          </p:nvSpPr>
          <p:spPr bwMode="auto">
            <a:xfrm>
              <a:off x="6597650" y="6170613"/>
              <a:ext cx="30163" cy="25400"/>
            </a:xfrm>
            <a:custGeom>
              <a:avLst/>
              <a:gdLst/>
              <a:ahLst/>
              <a:cxnLst>
                <a:cxn ang="0">
                  <a:pos x="10" y="10"/>
                </a:cxn>
                <a:cxn ang="0">
                  <a:pos x="14" y="0"/>
                </a:cxn>
                <a:cxn ang="0">
                  <a:pos x="6" y="4"/>
                </a:cxn>
                <a:cxn ang="0">
                  <a:pos x="0" y="8"/>
                </a:cxn>
                <a:cxn ang="0">
                  <a:pos x="10" y="10"/>
                </a:cxn>
              </a:cxnLst>
              <a:rect l="0" t="0" r="r" b="b"/>
              <a:pathLst>
                <a:path w="14" h="11">
                  <a:moveTo>
                    <a:pt x="10" y="10"/>
                  </a:moveTo>
                  <a:cubicBezTo>
                    <a:pt x="13" y="9"/>
                    <a:pt x="13" y="4"/>
                    <a:pt x="14" y="0"/>
                  </a:cubicBezTo>
                  <a:cubicBezTo>
                    <a:pt x="11" y="2"/>
                    <a:pt x="9" y="3"/>
                    <a:pt x="6" y="4"/>
                  </a:cubicBezTo>
                  <a:cubicBezTo>
                    <a:pt x="3" y="5"/>
                    <a:pt x="1" y="7"/>
                    <a:pt x="0" y="8"/>
                  </a:cubicBezTo>
                  <a:cubicBezTo>
                    <a:pt x="4" y="10"/>
                    <a:pt x="8" y="11"/>
                    <a:pt x="10" y="10"/>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45" name="Freeform 16"/>
            <p:cNvSpPr>
              <a:spLocks/>
            </p:cNvSpPr>
            <p:nvPr/>
          </p:nvSpPr>
          <p:spPr bwMode="auto">
            <a:xfrm>
              <a:off x="6556375" y="6146800"/>
              <a:ext cx="112713" cy="115888"/>
            </a:xfrm>
            <a:custGeom>
              <a:avLst/>
              <a:gdLst/>
              <a:ahLst/>
              <a:cxnLst>
                <a:cxn ang="0">
                  <a:pos x="52" y="4"/>
                </a:cxn>
                <a:cxn ang="0">
                  <a:pos x="47" y="0"/>
                </a:cxn>
                <a:cxn ang="0">
                  <a:pos x="33" y="11"/>
                </a:cxn>
                <a:cxn ang="0">
                  <a:pos x="29" y="21"/>
                </a:cxn>
                <a:cxn ang="0">
                  <a:pos x="19" y="19"/>
                </a:cxn>
                <a:cxn ang="0">
                  <a:pos x="9" y="29"/>
                </a:cxn>
                <a:cxn ang="0">
                  <a:pos x="7" y="45"/>
                </a:cxn>
                <a:cxn ang="0">
                  <a:pos x="7" y="52"/>
                </a:cxn>
                <a:cxn ang="0">
                  <a:pos x="37" y="33"/>
                </a:cxn>
                <a:cxn ang="0">
                  <a:pos x="52" y="14"/>
                </a:cxn>
                <a:cxn ang="0">
                  <a:pos x="52" y="4"/>
                </a:cxn>
              </a:cxnLst>
              <a:rect l="0" t="0" r="r" b="b"/>
              <a:pathLst>
                <a:path w="52" h="53">
                  <a:moveTo>
                    <a:pt x="52" y="4"/>
                  </a:moveTo>
                  <a:cubicBezTo>
                    <a:pt x="52" y="3"/>
                    <a:pt x="50" y="2"/>
                    <a:pt x="47" y="0"/>
                  </a:cubicBezTo>
                  <a:cubicBezTo>
                    <a:pt x="43" y="3"/>
                    <a:pt x="38" y="7"/>
                    <a:pt x="33" y="11"/>
                  </a:cubicBezTo>
                  <a:cubicBezTo>
                    <a:pt x="32" y="15"/>
                    <a:pt x="32" y="20"/>
                    <a:pt x="29" y="21"/>
                  </a:cubicBezTo>
                  <a:cubicBezTo>
                    <a:pt x="27" y="22"/>
                    <a:pt x="23" y="21"/>
                    <a:pt x="19" y="19"/>
                  </a:cubicBezTo>
                  <a:cubicBezTo>
                    <a:pt x="14" y="23"/>
                    <a:pt x="13" y="26"/>
                    <a:pt x="9" y="29"/>
                  </a:cubicBezTo>
                  <a:cubicBezTo>
                    <a:pt x="3" y="33"/>
                    <a:pt x="9" y="39"/>
                    <a:pt x="7" y="45"/>
                  </a:cubicBezTo>
                  <a:cubicBezTo>
                    <a:pt x="5" y="50"/>
                    <a:pt x="0" y="51"/>
                    <a:pt x="7" y="52"/>
                  </a:cubicBezTo>
                  <a:cubicBezTo>
                    <a:pt x="14" y="53"/>
                    <a:pt x="33" y="41"/>
                    <a:pt x="37" y="33"/>
                  </a:cubicBezTo>
                  <a:cubicBezTo>
                    <a:pt x="39" y="29"/>
                    <a:pt x="45" y="21"/>
                    <a:pt x="52" y="14"/>
                  </a:cubicBezTo>
                  <a:cubicBezTo>
                    <a:pt x="49" y="9"/>
                    <a:pt x="52" y="5"/>
                    <a:pt x="52" y="4"/>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46" name="Freeform 17"/>
            <p:cNvSpPr>
              <a:spLocks/>
            </p:cNvSpPr>
            <p:nvPr/>
          </p:nvSpPr>
          <p:spPr bwMode="auto">
            <a:xfrm>
              <a:off x="6657975" y="6076950"/>
              <a:ext cx="153988" cy="101600"/>
            </a:xfrm>
            <a:custGeom>
              <a:avLst/>
              <a:gdLst/>
              <a:ahLst/>
              <a:cxnLst>
                <a:cxn ang="0">
                  <a:pos x="38" y="15"/>
                </a:cxn>
                <a:cxn ang="0">
                  <a:pos x="13" y="21"/>
                </a:cxn>
                <a:cxn ang="0">
                  <a:pos x="3" y="28"/>
                </a:cxn>
                <a:cxn ang="0">
                  <a:pos x="0" y="32"/>
                </a:cxn>
                <a:cxn ang="0">
                  <a:pos x="5" y="36"/>
                </a:cxn>
                <a:cxn ang="0">
                  <a:pos x="5" y="46"/>
                </a:cxn>
                <a:cxn ang="0">
                  <a:pos x="18" y="36"/>
                </a:cxn>
                <a:cxn ang="0">
                  <a:pos x="58" y="13"/>
                </a:cxn>
                <a:cxn ang="0">
                  <a:pos x="69" y="2"/>
                </a:cxn>
                <a:cxn ang="0">
                  <a:pos x="38" y="15"/>
                </a:cxn>
              </a:cxnLst>
              <a:rect l="0" t="0" r="r" b="b"/>
              <a:pathLst>
                <a:path w="70" h="46">
                  <a:moveTo>
                    <a:pt x="38" y="15"/>
                  </a:moveTo>
                  <a:cubicBezTo>
                    <a:pt x="25" y="20"/>
                    <a:pt x="18" y="20"/>
                    <a:pt x="13" y="21"/>
                  </a:cubicBezTo>
                  <a:cubicBezTo>
                    <a:pt x="7" y="22"/>
                    <a:pt x="4" y="26"/>
                    <a:pt x="3" y="28"/>
                  </a:cubicBezTo>
                  <a:cubicBezTo>
                    <a:pt x="2" y="29"/>
                    <a:pt x="1" y="30"/>
                    <a:pt x="0" y="32"/>
                  </a:cubicBezTo>
                  <a:cubicBezTo>
                    <a:pt x="3" y="34"/>
                    <a:pt x="5" y="35"/>
                    <a:pt x="5" y="36"/>
                  </a:cubicBezTo>
                  <a:cubicBezTo>
                    <a:pt x="5" y="37"/>
                    <a:pt x="2" y="41"/>
                    <a:pt x="5" y="46"/>
                  </a:cubicBezTo>
                  <a:cubicBezTo>
                    <a:pt x="9" y="42"/>
                    <a:pt x="14" y="38"/>
                    <a:pt x="18" y="36"/>
                  </a:cubicBezTo>
                  <a:cubicBezTo>
                    <a:pt x="28" y="33"/>
                    <a:pt x="53" y="17"/>
                    <a:pt x="58" y="13"/>
                  </a:cubicBezTo>
                  <a:cubicBezTo>
                    <a:pt x="62" y="9"/>
                    <a:pt x="67" y="4"/>
                    <a:pt x="69" y="2"/>
                  </a:cubicBezTo>
                  <a:cubicBezTo>
                    <a:pt x="70" y="0"/>
                    <a:pt x="50" y="10"/>
                    <a:pt x="38" y="15"/>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47" name="Freeform 18"/>
            <p:cNvSpPr>
              <a:spLocks/>
            </p:cNvSpPr>
            <p:nvPr/>
          </p:nvSpPr>
          <p:spPr bwMode="auto">
            <a:xfrm>
              <a:off x="5572125" y="5276850"/>
              <a:ext cx="636588" cy="458788"/>
            </a:xfrm>
            <a:custGeom>
              <a:avLst/>
              <a:gdLst/>
              <a:ahLst/>
              <a:cxnLst>
                <a:cxn ang="0">
                  <a:pos x="29" y="206"/>
                </a:cxn>
                <a:cxn ang="0">
                  <a:pos x="44" y="205"/>
                </a:cxn>
                <a:cxn ang="0">
                  <a:pos x="63" y="200"/>
                </a:cxn>
                <a:cxn ang="0">
                  <a:pos x="81" y="194"/>
                </a:cxn>
                <a:cxn ang="0">
                  <a:pos x="93" y="181"/>
                </a:cxn>
                <a:cxn ang="0">
                  <a:pos x="125" y="183"/>
                </a:cxn>
                <a:cxn ang="0">
                  <a:pos x="137" y="175"/>
                </a:cxn>
                <a:cxn ang="0">
                  <a:pos x="158" y="175"/>
                </a:cxn>
                <a:cxn ang="0">
                  <a:pos x="164" y="161"/>
                </a:cxn>
                <a:cxn ang="0">
                  <a:pos x="164" y="152"/>
                </a:cxn>
                <a:cxn ang="0">
                  <a:pos x="174" y="140"/>
                </a:cxn>
                <a:cxn ang="0">
                  <a:pos x="174" y="127"/>
                </a:cxn>
                <a:cxn ang="0">
                  <a:pos x="181" y="120"/>
                </a:cxn>
                <a:cxn ang="0">
                  <a:pos x="182" y="96"/>
                </a:cxn>
                <a:cxn ang="0">
                  <a:pos x="193" y="82"/>
                </a:cxn>
                <a:cxn ang="0">
                  <a:pos x="234" y="75"/>
                </a:cxn>
                <a:cxn ang="0">
                  <a:pos x="244" y="79"/>
                </a:cxn>
                <a:cxn ang="0">
                  <a:pos x="249" y="78"/>
                </a:cxn>
                <a:cxn ang="0">
                  <a:pos x="252" y="74"/>
                </a:cxn>
                <a:cxn ang="0">
                  <a:pos x="269" y="67"/>
                </a:cxn>
                <a:cxn ang="0">
                  <a:pos x="269" y="60"/>
                </a:cxn>
                <a:cxn ang="0">
                  <a:pos x="261" y="54"/>
                </a:cxn>
                <a:cxn ang="0">
                  <a:pos x="270" y="47"/>
                </a:cxn>
                <a:cxn ang="0">
                  <a:pos x="288" y="40"/>
                </a:cxn>
                <a:cxn ang="0">
                  <a:pos x="289" y="32"/>
                </a:cxn>
                <a:cxn ang="0">
                  <a:pos x="282" y="35"/>
                </a:cxn>
                <a:cxn ang="0">
                  <a:pos x="263" y="26"/>
                </a:cxn>
                <a:cxn ang="0">
                  <a:pos x="253" y="29"/>
                </a:cxn>
                <a:cxn ang="0">
                  <a:pos x="251" y="23"/>
                </a:cxn>
                <a:cxn ang="0">
                  <a:pos x="240" y="26"/>
                </a:cxn>
                <a:cxn ang="0">
                  <a:pos x="241" y="12"/>
                </a:cxn>
                <a:cxn ang="0">
                  <a:pos x="230" y="8"/>
                </a:cxn>
                <a:cxn ang="0">
                  <a:pos x="221" y="1"/>
                </a:cxn>
                <a:cxn ang="0">
                  <a:pos x="216" y="9"/>
                </a:cxn>
                <a:cxn ang="0">
                  <a:pos x="211" y="2"/>
                </a:cxn>
                <a:cxn ang="0">
                  <a:pos x="208" y="9"/>
                </a:cxn>
                <a:cxn ang="0">
                  <a:pos x="194" y="27"/>
                </a:cxn>
                <a:cxn ang="0">
                  <a:pos x="187" y="46"/>
                </a:cxn>
                <a:cxn ang="0">
                  <a:pos x="177" y="52"/>
                </a:cxn>
                <a:cxn ang="0">
                  <a:pos x="180" y="62"/>
                </a:cxn>
                <a:cxn ang="0">
                  <a:pos x="169" y="69"/>
                </a:cxn>
                <a:cxn ang="0">
                  <a:pos x="174" y="87"/>
                </a:cxn>
                <a:cxn ang="0">
                  <a:pos x="161" y="80"/>
                </a:cxn>
                <a:cxn ang="0">
                  <a:pos x="156" y="100"/>
                </a:cxn>
                <a:cxn ang="0">
                  <a:pos x="139" y="84"/>
                </a:cxn>
                <a:cxn ang="0">
                  <a:pos x="135" y="86"/>
                </a:cxn>
                <a:cxn ang="0">
                  <a:pos x="133" y="98"/>
                </a:cxn>
                <a:cxn ang="0">
                  <a:pos x="106" y="129"/>
                </a:cxn>
                <a:cxn ang="0">
                  <a:pos x="87" y="140"/>
                </a:cxn>
                <a:cxn ang="0">
                  <a:pos x="60" y="151"/>
                </a:cxn>
                <a:cxn ang="0">
                  <a:pos x="56" y="156"/>
                </a:cxn>
                <a:cxn ang="0">
                  <a:pos x="53" y="168"/>
                </a:cxn>
                <a:cxn ang="0">
                  <a:pos x="49" y="188"/>
                </a:cxn>
                <a:cxn ang="0">
                  <a:pos x="17" y="188"/>
                </a:cxn>
                <a:cxn ang="0">
                  <a:pos x="1" y="182"/>
                </a:cxn>
                <a:cxn ang="0">
                  <a:pos x="0" y="181"/>
                </a:cxn>
                <a:cxn ang="0">
                  <a:pos x="29" y="206"/>
                </a:cxn>
              </a:cxnLst>
              <a:rect l="0" t="0" r="r" b="b"/>
              <a:pathLst>
                <a:path w="292" h="210">
                  <a:moveTo>
                    <a:pt x="29" y="206"/>
                  </a:moveTo>
                  <a:cubicBezTo>
                    <a:pt x="35" y="210"/>
                    <a:pt x="41" y="207"/>
                    <a:pt x="44" y="205"/>
                  </a:cubicBezTo>
                  <a:cubicBezTo>
                    <a:pt x="47" y="203"/>
                    <a:pt x="58" y="200"/>
                    <a:pt x="63" y="200"/>
                  </a:cubicBezTo>
                  <a:cubicBezTo>
                    <a:pt x="67" y="200"/>
                    <a:pt x="77" y="196"/>
                    <a:pt x="81" y="194"/>
                  </a:cubicBezTo>
                  <a:cubicBezTo>
                    <a:pt x="85" y="193"/>
                    <a:pt x="86" y="183"/>
                    <a:pt x="93" y="181"/>
                  </a:cubicBezTo>
                  <a:cubicBezTo>
                    <a:pt x="100" y="179"/>
                    <a:pt x="119" y="182"/>
                    <a:pt x="125" y="183"/>
                  </a:cubicBezTo>
                  <a:cubicBezTo>
                    <a:pt x="132" y="184"/>
                    <a:pt x="133" y="178"/>
                    <a:pt x="137" y="175"/>
                  </a:cubicBezTo>
                  <a:cubicBezTo>
                    <a:pt x="142" y="172"/>
                    <a:pt x="154" y="174"/>
                    <a:pt x="158" y="175"/>
                  </a:cubicBezTo>
                  <a:cubicBezTo>
                    <a:pt x="161" y="176"/>
                    <a:pt x="162" y="164"/>
                    <a:pt x="164" y="161"/>
                  </a:cubicBezTo>
                  <a:cubicBezTo>
                    <a:pt x="166" y="158"/>
                    <a:pt x="164" y="154"/>
                    <a:pt x="164" y="152"/>
                  </a:cubicBezTo>
                  <a:cubicBezTo>
                    <a:pt x="163" y="149"/>
                    <a:pt x="173" y="142"/>
                    <a:pt x="174" y="140"/>
                  </a:cubicBezTo>
                  <a:cubicBezTo>
                    <a:pt x="176" y="137"/>
                    <a:pt x="171" y="132"/>
                    <a:pt x="174" y="127"/>
                  </a:cubicBezTo>
                  <a:cubicBezTo>
                    <a:pt x="176" y="123"/>
                    <a:pt x="177" y="125"/>
                    <a:pt x="181" y="120"/>
                  </a:cubicBezTo>
                  <a:cubicBezTo>
                    <a:pt x="184" y="115"/>
                    <a:pt x="182" y="99"/>
                    <a:pt x="182" y="96"/>
                  </a:cubicBezTo>
                  <a:cubicBezTo>
                    <a:pt x="182" y="94"/>
                    <a:pt x="190" y="83"/>
                    <a:pt x="193" y="82"/>
                  </a:cubicBezTo>
                  <a:cubicBezTo>
                    <a:pt x="196" y="81"/>
                    <a:pt x="229" y="75"/>
                    <a:pt x="234" y="75"/>
                  </a:cubicBezTo>
                  <a:cubicBezTo>
                    <a:pt x="237" y="75"/>
                    <a:pt x="240" y="77"/>
                    <a:pt x="244" y="79"/>
                  </a:cubicBezTo>
                  <a:cubicBezTo>
                    <a:pt x="246" y="79"/>
                    <a:pt x="248" y="79"/>
                    <a:pt x="249" y="78"/>
                  </a:cubicBezTo>
                  <a:cubicBezTo>
                    <a:pt x="252" y="78"/>
                    <a:pt x="249" y="74"/>
                    <a:pt x="252" y="74"/>
                  </a:cubicBezTo>
                  <a:cubicBezTo>
                    <a:pt x="255" y="74"/>
                    <a:pt x="266" y="68"/>
                    <a:pt x="269" y="67"/>
                  </a:cubicBezTo>
                  <a:cubicBezTo>
                    <a:pt x="272" y="65"/>
                    <a:pt x="270" y="61"/>
                    <a:pt x="269" y="60"/>
                  </a:cubicBezTo>
                  <a:cubicBezTo>
                    <a:pt x="268" y="58"/>
                    <a:pt x="263" y="57"/>
                    <a:pt x="261" y="54"/>
                  </a:cubicBezTo>
                  <a:cubicBezTo>
                    <a:pt x="259" y="51"/>
                    <a:pt x="265" y="48"/>
                    <a:pt x="270" y="47"/>
                  </a:cubicBezTo>
                  <a:cubicBezTo>
                    <a:pt x="274" y="45"/>
                    <a:pt x="285" y="42"/>
                    <a:pt x="288" y="40"/>
                  </a:cubicBezTo>
                  <a:cubicBezTo>
                    <a:pt x="292" y="39"/>
                    <a:pt x="292" y="35"/>
                    <a:pt x="289" y="32"/>
                  </a:cubicBezTo>
                  <a:cubicBezTo>
                    <a:pt x="286" y="30"/>
                    <a:pt x="285" y="34"/>
                    <a:pt x="282" y="35"/>
                  </a:cubicBezTo>
                  <a:cubicBezTo>
                    <a:pt x="280" y="35"/>
                    <a:pt x="269" y="27"/>
                    <a:pt x="263" y="26"/>
                  </a:cubicBezTo>
                  <a:cubicBezTo>
                    <a:pt x="257" y="26"/>
                    <a:pt x="259" y="28"/>
                    <a:pt x="253" y="29"/>
                  </a:cubicBezTo>
                  <a:cubicBezTo>
                    <a:pt x="248" y="30"/>
                    <a:pt x="253" y="25"/>
                    <a:pt x="251" y="23"/>
                  </a:cubicBezTo>
                  <a:cubicBezTo>
                    <a:pt x="250" y="21"/>
                    <a:pt x="245" y="27"/>
                    <a:pt x="240" y="26"/>
                  </a:cubicBezTo>
                  <a:cubicBezTo>
                    <a:pt x="235" y="25"/>
                    <a:pt x="238" y="16"/>
                    <a:pt x="241" y="12"/>
                  </a:cubicBezTo>
                  <a:cubicBezTo>
                    <a:pt x="243" y="9"/>
                    <a:pt x="232" y="9"/>
                    <a:pt x="230" y="8"/>
                  </a:cubicBezTo>
                  <a:cubicBezTo>
                    <a:pt x="227" y="6"/>
                    <a:pt x="222" y="1"/>
                    <a:pt x="221" y="1"/>
                  </a:cubicBezTo>
                  <a:cubicBezTo>
                    <a:pt x="220" y="1"/>
                    <a:pt x="218" y="6"/>
                    <a:pt x="216" y="9"/>
                  </a:cubicBezTo>
                  <a:cubicBezTo>
                    <a:pt x="215" y="11"/>
                    <a:pt x="212" y="3"/>
                    <a:pt x="211" y="2"/>
                  </a:cubicBezTo>
                  <a:cubicBezTo>
                    <a:pt x="210" y="0"/>
                    <a:pt x="209" y="5"/>
                    <a:pt x="208" y="9"/>
                  </a:cubicBezTo>
                  <a:cubicBezTo>
                    <a:pt x="207" y="12"/>
                    <a:pt x="196" y="23"/>
                    <a:pt x="194" y="27"/>
                  </a:cubicBezTo>
                  <a:cubicBezTo>
                    <a:pt x="192" y="31"/>
                    <a:pt x="192" y="38"/>
                    <a:pt x="187" y="46"/>
                  </a:cubicBezTo>
                  <a:cubicBezTo>
                    <a:pt x="183" y="55"/>
                    <a:pt x="182" y="49"/>
                    <a:pt x="177" y="52"/>
                  </a:cubicBezTo>
                  <a:cubicBezTo>
                    <a:pt x="172" y="55"/>
                    <a:pt x="179" y="60"/>
                    <a:pt x="180" y="62"/>
                  </a:cubicBezTo>
                  <a:cubicBezTo>
                    <a:pt x="181" y="63"/>
                    <a:pt x="175" y="67"/>
                    <a:pt x="169" y="69"/>
                  </a:cubicBezTo>
                  <a:cubicBezTo>
                    <a:pt x="171" y="77"/>
                    <a:pt x="174" y="85"/>
                    <a:pt x="174" y="87"/>
                  </a:cubicBezTo>
                  <a:cubicBezTo>
                    <a:pt x="173" y="90"/>
                    <a:pt x="165" y="79"/>
                    <a:pt x="161" y="80"/>
                  </a:cubicBezTo>
                  <a:cubicBezTo>
                    <a:pt x="157" y="81"/>
                    <a:pt x="162" y="97"/>
                    <a:pt x="156" y="100"/>
                  </a:cubicBezTo>
                  <a:cubicBezTo>
                    <a:pt x="151" y="102"/>
                    <a:pt x="145" y="94"/>
                    <a:pt x="139" y="84"/>
                  </a:cubicBezTo>
                  <a:cubicBezTo>
                    <a:pt x="138" y="84"/>
                    <a:pt x="137" y="85"/>
                    <a:pt x="135" y="86"/>
                  </a:cubicBezTo>
                  <a:cubicBezTo>
                    <a:pt x="129" y="89"/>
                    <a:pt x="133" y="92"/>
                    <a:pt x="133" y="98"/>
                  </a:cubicBezTo>
                  <a:cubicBezTo>
                    <a:pt x="133" y="103"/>
                    <a:pt x="110" y="127"/>
                    <a:pt x="106" y="129"/>
                  </a:cubicBezTo>
                  <a:cubicBezTo>
                    <a:pt x="102" y="132"/>
                    <a:pt x="93" y="138"/>
                    <a:pt x="87" y="140"/>
                  </a:cubicBezTo>
                  <a:cubicBezTo>
                    <a:pt x="82" y="142"/>
                    <a:pt x="63" y="149"/>
                    <a:pt x="60" y="151"/>
                  </a:cubicBezTo>
                  <a:cubicBezTo>
                    <a:pt x="57" y="153"/>
                    <a:pt x="56" y="154"/>
                    <a:pt x="56" y="156"/>
                  </a:cubicBezTo>
                  <a:cubicBezTo>
                    <a:pt x="56" y="157"/>
                    <a:pt x="53" y="164"/>
                    <a:pt x="53" y="168"/>
                  </a:cubicBezTo>
                  <a:cubicBezTo>
                    <a:pt x="53" y="172"/>
                    <a:pt x="52" y="185"/>
                    <a:pt x="49" y="188"/>
                  </a:cubicBezTo>
                  <a:cubicBezTo>
                    <a:pt x="46" y="191"/>
                    <a:pt x="21" y="187"/>
                    <a:pt x="17" y="188"/>
                  </a:cubicBezTo>
                  <a:cubicBezTo>
                    <a:pt x="13" y="188"/>
                    <a:pt x="6" y="186"/>
                    <a:pt x="1" y="182"/>
                  </a:cubicBezTo>
                  <a:cubicBezTo>
                    <a:pt x="1" y="182"/>
                    <a:pt x="1" y="181"/>
                    <a:pt x="0" y="181"/>
                  </a:cubicBezTo>
                  <a:cubicBezTo>
                    <a:pt x="8" y="196"/>
                    <a:pt x="25" y="204"/>
                    <a:pt x="29" y="206"/>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48" name="Freeform 19"/>
            <p:cNvSpPr>
              <a:spLocks/>
            </p:cNvSpPr>
            <p:nvPr/>
          </p:nvSpPr>
          <p:spPr bwMode="auto">
            <a:xfrm>
              <a:off x="5875338" y="5427663"/>
              <a:ext cx="76200" cy="71437"/>
            </a:xfrm>
            <a:custGeom>
              <a:avLst/>
              <a:gdLst/>
              <a:ahLst/>
              <a:cxnLst>
                <a:cxn ang="0">
                  <a:pos x="17" y="31"/>
                </a:cxn>
                <a:cxn ang="0">
                  <a:pos x="22" y="11"/>
                </a:cxn>
                <a:cxn ang="0">
                  <a:pos x="35" y="18"/>
                </a:cxn>
                <a:cxn ang="0">
                  <a:pos x="30" y="0"/>
                </a:cxn>
                <a:cxn ang="0">
                  <a:pos x="24" y="2"/>
                </a:cxn>
                <a:cxn ang="0">
                  <a:pos x="7" y="10"/>
                </a:cxn>
                <a:cxn ang="0">
                  <a:pos x="0" y="15"/>
                </a:cxn>
                <a:cxn ang="0">
                  <a:pos x="17" y="31"/>
                </a:cxn>
              </a:cxnLst>
              <a:rect l="0" t="0" r="r" b="b"/>
              <a:pathLst>
                <a:path w="35" h="33">
                  <a:moveTo>
                    <a:pt x="17" y="31"/>
                  </a:moveTo>
                  <a:cubicBezTo>
                    <a:pt x="23" y="28"/>
                    <a:pt x="18" y="12"/>
                    <a:pt x="22" y="11"/>
                  </a:cubicBezTo>
                  <a:cubicBezTo>
                    <a:pt x="26" y="10"/>
                    <a:pt x="34" y="21"/>
                    <a:pt x="35" y="18"/>
                  </a:cubicBezTo>
                  <a:cubicBezTo>
                    <a:pt x="35" y="16"/>
                    <a:pt x="32" y="8"/>
                    <a:pt x="30" y="0"/>
                  </a:cubicBezTo>
                  <a:cubicBezTo>
                    <a:pt x="28" y="1"/>
                    <a:pt x="26" y="1"/>
                    <a:pt x="24" y="2"/>
                  </a:cubicBezTo>
                  <a:cubicBezTo>
                    <a:pt x="17" y="2"/>
                    <a:pt x="15" y="4"/>
                    <a:pt x="7" y="10"/>
                  </a:cubicBezTo>
                  <a:cubicBezTo>
                    <a:pt x="2" y="13"/>
                    <a:pt x="1" y="14"/>
                    <a:pt x="0" y="15"/>
                  </a:cubicBezTo>
                  <a:cubicBezTo>
                    <a:pt x="6" y="25"/>
                    <a:pt x="12" y="33"/>
                    <a:pt x="17" y="31"/>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49" name="Freeform 20"/>
            <p:cNvSpPr>
              <a:spLocks/>
            </p:cNvSpPr>
            <p:nvPr/>
          </p:nvSpPr>
          <p:spPr bwMode="auto">
            <a:xfrm>
              <a:off x="5529263" y="5440363"/>
              <a:ext cx="685800" cy="560387"/>
            </a:xfrm>
            <a:custGeom>
              <a:avLst/>
              <a:gdLst/>
              <a:ahLst/>
              <a:cxnLst>
                <a:cxn ang="0">
                  <a:pos x="282" y="54"/>
                </a:cxn>
                <a:cxn ang="0">
                  <a:pos x="260" y="35"/>
                </a:cxn>
                <a:cxn ang="0">
                  <a:pos x="253" y="22"/>
                </a:cxn>
                <a:cxn ang="0">
                  <a:pos x="272" y="20"/>
                </a:cxn>
                <a:cxn ang="0">
                  <a:pos x="264" y="4"/>
                </a:cxn>
                <a:cxn ang="0">
                  <a:pos x="213" y="7"/>
                </a:cxn>
                <a:cxn ang="0">
                  <a:pos x="201" y="45"/>
                </a:cxn>
                <a:cxn ang="0">
                  <a:pos x="194" y="65"/>
                </a:cxn>
                <a:cxn ang="0">
                  <a:pos x="184" y="86"/>
                </a:cxn>
                <a:cxn ang="0">
                  <a:pos x="157" y="100"/>
                </a:cxn>
                <a:cxn ang="0">
                  <a:pos x="113" y="106"/>
                </a:cxn>
                <a:cxn ang="0">
                  <a:pos x="83" y="125"/>
                </a:cxn>
                <a:cxn ang="0">
                  <a:pos x="49" y="131"/>
                </a:cxn>
                <a:cxn ang="0">
                  <a:pos x="8" y="122"/>
                </a:cxn>
                <a:cxn ang="0">
                  <a:pos x="12" y="162"/>
                </a:cxn>
                <a:cxn ang="0">
                  <a:pos x="21" y="182"/>
                </a:cxn>
                <a:cxn ang="0">
                  <a:pos x="28" y="188"/>
                </a:cxn>
                <a:cxn ang="0">
                  <a:pos x="35" y="192"/>
                </a:cxn>
                <a:cxn ang="0">
                  <a:pos x="40" y="211"/>
                </a:cxn>
                <a:cxn ang="0">
                  <a:pos x="45" y="226"/>
                </a:cxn>
                <a:cxn ang="0">
                  <a:pos x="54" y="241"/>
                </a:cxn>
                <a:cxn ang="0">
                  <a:pos x="66" y="241"/>
                </a:cxn>
                <a:cxn ang="0">
                  <a:pos x="87" y="239"/>
                </a:cxn>
                <a:cxn ang="0">
                  <a:pos x="100" y="251"/>
                </a:cxn>
                <a:cxn ang="0">
                  <a:pos x="120" y="246"/>
                </a:cxn>
                <a:cxn ang="0">
                  <a:pos x="145" y="237"/>
                </a:cxn>
                <a:cxn ang="0">
                  <a:pos x="157" y="241"/>
                </a:cxn>
                <a:cxn ang="0">
                  <a:pos x="172" y="238"/>
                </a:cxn>
                <a:cxn ang="0">
                  <a:pos x="181" y="240"/>
                </a:cxn>
                <a:cxn ang="0">
                  <a:pos x="186" y="244"/>
                </a:cxn>
                <a:cxn ang="0">
                  <a:pos x="228" y="234"/>
                </a:cxn>
                <a:cxn ang="0">
                  <a:pos x="240" y="213"/>
                </a:cxn>
                <a:cxn ang="0">
                  <a:pos x="240" y="191"/>
                </a:cxn>
                <a:cxn ang="0">
                  <a:pos x="246" y="169"/>
                </a:cxn>
                <a:cxn ang="0">
                  <a:pos x="267" y="150"/>
                </a:cxn>
                <a:cxn ang="0">
                  <a:pos x="271" y="126"/>
                </a:cxn>
                <a:cxn ang="0">
                  <a:pos x="283" y="94"/>
                </a:cxn>
                <a:cxn ang="0">
                  <a:pos x="313" y="86"/>
                </a:cxn>
              </a:cxnLst>
              <a:rect l="0" t="0" r="r" b="b"/>
              <a:pathLst>
                <a:path w="315" h="257">
                  <a:moveTo>
                    <a:pt x="275" y="66"/>
                  </a:moveTo>
                  <a:cubicBezTo>
                    <a:pt x="269" y="61"/>
                    <a:pt x="279" y="58"/>
                    <a:pt x="282" y="54"/>
                  </a:cubicBezTo>
                  <a:cubicBezTo>
                    <a:pt x="284" y="50"/>
                    <a:pt x="269" y="43"/>
                    <a:pt x="266" y="36"/>
                  </a:cubicBezTo>
                  <a:cubicBezTo>
                    <a:pt x="263" y="30"/>
                    <a:pt x="263" y="36"/>
                    <a:pt x="260" y="35"/>
                  </a:cubicBezTo>
                  <a:cubicBezTo>
                    <a:pt x="257" y="34"/>
                    <a:pt x="257" y="31"/>
                    <a:pt x="259" y="29"/>
                  </a:cubicBezTo>
                  <a:cubicBezTo>
                    <a:pt x="260" y="27"/>
                    <a:pt x="259" y="27"/>
                    <a:pt x="253" y="22"/>
                  </a:cubicBezTo>
                  <a:cubicBezTo>
                    <a:pt x="248" y="17"/>
                    <a:pt x="256" y="19"/>
                    <a:pt x="262" y="17"/>
                  </a:cubicBezTo>
                  <a:cubicBezTo>
                    <a:pt x="267" y="15"/>
                    <a:pt x="269" y="20"/>
                    <a:pt x="272" y="20"/>
                  </a:cubicBezTo>
                  <a:cubicBezTo>
                    <a:pt x="274" y="20"/>
                    <a:pt x="263" y="8"/>
                    <a:pt x="262" y="6"/>
                  </a:cubicBezTo>
                  <a:cubicBezTo>
                    <a:pt x="261" y="5"/>
                    <a:pt x="262" y="4"/>
                    <a:pt x="264" y="4"/>
                  </a:cubicBezTo>
                  <a:cubicBezTo>
                    <a:pt x="260" y="2"/>
                    <a:pt x="257" y="0"/>
                    <a:pt x="254" y="0"/>
                  </a:cubicBezTo>
                  <a:cubicBezTo>
                    <a:pt x="249" y="0"/>
                    <a:pt x="216" y="6"/>
                    <a:pt x="213" y="7"/>
                  </a:cubicBezTo>
                  <a:cubicBezTo>
                    <a:pt x="210" y="8"/>
                    <a:pt x="202" y="19"/>
                    <a:pt x="202" y="21"/>
                  </a:cubicBezTo>
                  <a:cubicBezTo>
                    <a:pt x="202" y="24"/>
                    <a:pt x="204" y="40"/>
                    <a:pt x="201" y="45"/>
                  </a:cubicBezTo>
                  <a:cubicBezTo>
                    <a:pt x="197" y="50"/>
                    <a:pt x="196" y="48"/>
                    <a:pt x="194" y="52"/>
                  </a:cubicBezTo>
                  <a:cubicBezTo>
                    <a:pt x="191" y="57"/>
                    <a:pt x="196" y="62"/>
                    <a:pt x="194" y="65"/>
                  </a:cubicBezTo>
                  <a:cubicBezTo>
                    <a:pt x="193" y="67"/>
                    <a:pt x="183" y="74"/>
                    <a:pt x="184" y="77"/>
                  </a:cubicBezTo>
                  <a:cubicBezTo>
                    <a:pt x="184" y="79"/>
                    <a:pt x="186" y="83"/>
                    <a:pt x="184" y="86"/>
                  </a:cubicBezTo>
                  <a:cubicBezTo>
                    <a:pt x="182" y="89"/>
                    <a:pt x="181" y="101"/>
                    <a:pt x="178" y="100"/>
                  </a:cubicBezTo>
                  <a:cubicBezTo>
                    <a:pt x="174" y="99"/>
                    <a:pt x="162" y="97"/>
                    <a:pt x="157" y="100"/>
                  </a:cubicBezTo>
                  <a:cubicBezTo>
                    <a:pt x="153" y="103"/>
                    <a:pt x="152" y="109"/>
                    <a:pt x="145" y="108"/>
                  </a:cubicBezTo>
                  <a:cubicBezTo>
                    <a:pt x="139" y="107"/>
                    <a:pt x="120" y="104"/>
                    <a:pt x="113" y="106"/>
                  </a:cubicBezTo>
                  <a:cubicBezTo>
                    <a:pt x="106" y="108"/>
                    <a:pt x="105" y="118"/>
                    <a:pt x="101" y="119"/>
                  </a:cubicBezTo>
                  <a:cubicBezTo>
                    <a:pt x="97" y="121"/>
                    <a:pt x="87" y="125"/>
                    <a:pt x="83" y="125"/>
                  </a:cubicBezTo>
                  <a:cubicBezTo>
                    <a:pt x="78" y="125"/>
                    <a:pt x="67" y="128"/>
                    <a:pt x="64" y="130"/>
                  </a:cubicBezTo>
                  <a:cubicBezTo>
                    <a:pt x="61" y="132"/>
                    <a:pt x="55" y="135"/>
                    <a:pt x="49" y="131"/>
                  </a:cubicBezTo>
                  <a:cubicBezTo>
                    <a:pt x="45" y="129"/>
                    <a:pt x="28" y="121"/>
                    <a:pt x="20" y="106"/>
                  </a:cubicBezTo>
                  <a:cubicBezTo>
                    <a:pt x="16" y="105"/>
                    <a:pt x="10" y="118"/>
                    <a:pt x="8" y="122"/>
                  </a:cubicBezTo>
                  <a:cubicBezTo>
                    <a:pt x="6" y="125"/>
                    <a:pt x="5" y="135"/>
                    <a:pt x="2" y="144"/>
                  </a:cubicBezTo>
                  <a:cubicBezTo>
                    <a:pt x="0" y="154"/>
                    <a:pt x="8" y="156"/>
                    <a:pt x="12" y="162"/>
                  </a:cubicBezTo>
                  <a:cubicBezTo>
                    <a:pt x="16" y="168"/>
                    <a:pt x="12" y="171"/>
                    <a:pt x="11" y="176"/>
                  </a:cubicBezTo>
                  <a:cubicBezTo>
                    <a:pt x="10" y="181"/>
                    <a:pt x="17" y="180"/>
                    <a:pt x="21" y="182"/>
                  </a:cubicBezTo>
                  <a:cubicBezTo>
                    <a:pt x="24" y="184"/>
                    <a:pt x="19" y="184"/>
                    <a:pt x="18" y="187"/>
                  </a:cubicBezTo>
                  <a:cubicBezTo>
                    <a:pt x="17" y="191"/>
                    <a:pt x="26" y="188"/>
                    <a:pt x="28" y="188"/>
                  </a:cubicBezTo>
                  <a:cubicBezTo>
                    <a:pt x="31" y="188"/>
                    <a:pt x="21" y="193"/>
                    <a:pt x="20" y="196"/>
                  </a:cubicBezTo>
                  <a:cubicBezTo>
                    <a:pt x="19" y="199"/>
                    <a:pt x="32" y="194"/>
                    <a:pt x="35" y="192"/>
                  </a:cubicBezTo>
                  <a:cubicBezTo>
                    <a:pt x="37" y="190"/>
                    <a:pt x="38" y="195"/>
                    <a:pt x="41" y="198"/>
                  </a:cubicBezTo>
                  <a:cubicBezTo>
                    <a:pt x="43" y="200"/>
                    <a:pt x="41" y="208"/>
                    <a:pt x="40" y="211"/>
                  </a:cubicBezTo>
                  <a:cubicBezTo>
                    <a:pt x="39" y="214"/>
                    <a:pt x="41" y="214"/>
                    <a:pt x="44" y="218"/>
                  </a:cubicBezTo>
                  <a:cubicBezTo>
                    <a:pt x="47" y="223"/>
                    <a:pt x="41" y="222"/>
                    <a:pt x="45" y="226"/>
                  </a:cubicBezTo>
                  <a:cubicBezTo>
                    <a:pt x="48" y="230"/>
                    <a:pt x="47" y="238"/>
                    <a:pt x="49" y="242"/>
                  </a:cubicBezTo>
                  <a:cubicBezTo>
                    <a:pt x="51" y="246"/>
                    <a:pt x="52" y="242"/>
                    <a:pt x="54" y="241"/>
                  </a:cubicBezTo>
                  <a:cubicBezTo>
                    <a:pt x="56" y="240"/>
                    <a:pt x="59" y="241"/>
                    <a:pt x="61" y="242"/>
                  </a:cubicBezTo>
                  <a:cubicBezTo>
                    <a:pt x="64" y="244"/>
                    <a:pt x="64" y="241"/>
                    <a:pt x="66" y="241"/>
                  </a:cubicBezTo>
                  <a:cubicBezTo>
                    <a:pt x="69" y="240"/>
                    <a:pt x="67" y="242"/>
                    <a:pt x="69" y="244"/>
                  </a:cubicBezTo>
                  <a:cubicBezTo>
                    <a:pt x="70" y="247"/>
                    <a:pt x="78" y="239"/>
                    <a:pt x="87" y="239"/>
                  </a:cubicBezTo>
                  <a:cubicBezTo>
                    <a:pt x="97" y="239"/>
                    <a:pt x="94" y="238"/>
                    <a:pt x="97" y="234"/>
                  </a:cubicBezTo>
                  <a:cubicBezTo>
                    <a:pt x="101" y="229"/>
                    <a:pt x="99" y="247"/>
                    <a:pt x="100" y="251"/>
                  </a:cubicBezTo>
                  <a:cubicBezTo>
                    <a:pt x="102" y="255"/>
                    <a:pt x="107" y="247"/>
                    <a:pt x="112" y="245"/>
                  </a:cubicBezTo>
                  <a:cubicBezTo>
                    <a:pt x="116" y="244"/>
                    <a:pt x="117" y="246"/>
                    <a:pt x="120" y="246"/>
                  </a:cubicBezTo>
                  <a:cubicBezTo>
                    <a:pt x="123" y="247"/>
                    <a:pt x="136" y="236"/>
                    <a:pt x="138" y="232"/>
                  </a:cubicBezTo>
                  <a:cubicBezTo>
                    <a:pt x="140" y="229"/>
                    <a:pt x="140" y="235"/>
                    <a:pt x="145" y="237"/>
                  </a:cubicBezTo>
                  <a:cubicBezTo>
                    <a:pt x="150" y="239"/>
                    <a:pt x="150" y="237"/>
                    <a:pt x="152" y="235"/>
                  </a:cubicBezTo>
                  <a:cubicBezTo>
                    <a:pt x="154" y="234"/>
                    <a:pt x="154" y="238"/>
                    <a:pt x="157" y="241"/>
                  </a:cubicBezTo>
                  <a:cubicBezTo>
                    <a:pt x="159" y="243"/>
                    <a:pt x="163" y="242"/>
                    <a:pt x="165" y="238"/>
                  </a:cubicBezTo>
                  <a:cubicBezTo>
                    <a:pt x="168" y="235"/>
                    <a:pt x="171" y="237"/>
                    <a:pt x="172" y="238"/>
                  </a:cubicBezTo>
                  <a:cubicBezTo>
                    <a:pt x="174" y="239"/>
                    <a:pt x="176" y="236"/>
                    <a:pt x="178" y="234"/>
                  </a:cubicBezTo>
                  <a:cubicBezTo>
                    <a:pt x="180" y="233"/>
                    <a:pt x="179" y="237"/>
                    <a:pt x="181" y="240"/>
                  </a:cubicBezTo>
                  <a:cubicBezTo>
                    <a:pt x="182" y="243"/>
                    <a:pt x="182" y="238"/>
                    <a:pt x="185" y="236"/>
                  </a:cubicBezTo>
                  <a:cubicBezTo>
                    <a:pt x="187" y="234"/>
                    <a:pt x="185" y="239"/>
                    <a:pt x="186" y="244"/>
                  </a:cubicBezTo>
                  <a:cubicBezTo>
                    <a:pt x="187" y="249"/>
                    <a:pt x="186" y="257"/>
                    <a:pt x="191" y="257"/>
                  </a:cubicBezTo>
                  <a:cubicBezTo>
                    <a:pt x="194" y="257"/>
                    <a:pt x="225" y="237"/>
                    <a:pt x="228" y="234"/>
                  </a:cubicBezTo>
                  <a:cubicBezTo>
                    <a:pt x="231" y="231"/>
                    <a:pt x="230" y="226"/>
                    <a:pt x="234" y="223"/>
                  </a:cubicBezTo>
                  <a:cubicBezTo>
                    <a:pt x="238" y="220"/>
                    <a:pt x="238" y="218"/>
                    <a:pt x="240" y="213"/>
                  </a:cubicBezTo>
                  <a:cubicBezTo>
                    <a:pt x="242" y="208"/>
                    <a:pt x="243" y="202"/>
                    <a:pt x="245" y="196"/>
                  </a:cubicBezTo>
                  <a:cubicBezTo>
                    <a:pt x="247" y="190"/>
                    <a:pt x="244" y="191"/>
                    <a:pt x="240" y="191"/>
                  </a:cubicBezTo>
                  <a:cubicBezTo>
                    <a:pt x="236" y="191"/>
                    <a:pt x="241" y="187"/>
                    <a:pt x="239" y="183"/>
                  </a:cubicBezTo>
                  <a:cubicBezTo>
                    <a:pt x="237" y="179"/>
                    <a:pt x="244" y="172"/>
                    <a:pt x="246" y="169"/>
                  </a:cubicBezTo>
                  <a:cubicBezTo>
                    <a:pt x="248" y="166"/>
                    <a:pt x="251" y="162"/>
                    <a:pt x="255" y="162"/>
                  </a:cubicBezTo>
                  <a:cubicBezTo>
                    <a:pt x="259" y="162"/>
                    <a:pt x="265" y="152"/>
                    <a:pt x="267" y="150"/>
                  </a:cubicBezTo>
                  <a:cubicBezTo>
                    <a:pt x="268" y="149"/>
                    <a:pt x="272" y="147"/>
                    <a:pt x="274" y="143"/>
                  </a:cubicBezTo>
                  <a:cubicBezTo>
                    <a:pt x="276" y="139"/>
                    <a:pt x="270" y="131"/>
                    <a:pt x="271" y="126"/>
                  </a:cubicBezTo>
                  <a:cubicBezTo>
                    <a:pt x="271" y="121"/>
                    <a:pt x="273" y="106"/>
                    <a:pt x="277" y="102"/>
                  </a:cubicBezTo>
                  <a:cubicBezTo>
                    <a:pt x="281" y="98"/>
                    <a:pt x="283" y="96"/>
                    <a:pt x="283" y="94"/>
                  </a:cubicBezTo>
                  <a:cubicBezTo>
                    <a:pt x="284" y="92"/>
                    <a:pt x="290" y="93"/>
                    <a:pt x="294" y="94"/>
                  </a:cubicBezTo>
                  <a:cubicBezTo>
                    <a:pt x="299" y="95"/>
                    <a:pt x="311" y="89"/>
                    <a:pt x="313" y="86"/>
                  </a:cubicBezTo>
                  <a:cubicBezTo>
                    <a:pt x="315" y="84"/>
                    <a:pt x="282" y="71"/>
                    <a:pt x="275" y="66"/>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50" name="Freeform 21"/>
            <p:cNvSpPr>
              <a:spLocks/>
            </p:cNvSpPr>
            <p:nvPr/>
          </p:nvSpPr>
          <p:spPr bwMode="auto">
            <a:xfrm>
              <a:off x="2743200" y="2584450"/>
              <a:ext cx="776288" cy="688975"/>
            </a:xfrm>
            <a:custGeom>
              <a:avLst/>
              <a:gdLst/>
              <a:ahLst/>
              <a:cxnLst>
                <a:cxn ang="0">
                  <a:pos x="222" y="285"/>
                </a:cxn>
                <a:cxn ang="0">
                  <a:pos x="219" y="266"/>
                </a:cxn>
                <a:cxn ang="0">
                  <a:pos x="218" y="245"/>
                </a:cxn>
                <a:cxn ang="0">
                  <a:pos x="248" y="246"/>
                </a:cxn>
                <a:cxn ang="0">
                  <a:pos x="261" y="238"/>
                </a:cxn>
                <a:cxn ang="0">
                  <a:pos x="277" y="225"/>
                </a:cxn>
                <a:cxn ang="0">
                  <a:pos x="297" y="232"/>
                </a:cxn>
                <a:cxn ang="0">
                  <a:pos x="296" y="250"/>
                </a:cxn>
                <a:cxn ang="0">
                  <a:pos x="310" y="250"/>
                </a:cxn>
                <a:cxn ang="0">
                  <a:pos x="338" y="248"/>
                </a:cxn>
                <a:cxn ang="0">
                  <a:pos x="335" y="231"/>
                </a:cxn>
                <a:cxn ang="0">
                  <a:pos x="315" y="222"/>
                </a:cxn>
                <a:cxn ang="0">
                  <a:pos x="297" y="203"/>
                </a:cxn>
                <a:cxn ang="0">
                  <a:pos x="307" y="190"/>
                </a:cxn>
                <a:cxn ang="0">
                  <a:pos x="252" y="219"/>
                </a:cxn>
                <a:cxn ang="0">
                  <a:pos x="220" y="195"/>
                </a:cxn>
                <a:cxn ang="0">
                  <a:pos x="211" y="162"/>
                </a:cxn>
                <a:cxn ang="0">
                  <a:pos x="207" y="108"/>
                </a:cxn>
                <a:cxn ang="0">
                  <a:pos x="174" y="99"/>
                </a:cxn>
                <a:cxn ang="0">
                  <a:pos x="137" y="58"/>
                </a:cxn>
                <a:cxn ang="0">
                  <a:pos x="126" y="50"/>
                </a:cxn>
                <a:cxn ang="0">
                  <a:pos x="92" y="51"/>
                </a:cxn>
                <a:cxn ang="0">
                  <a:pos x="80" y="36"/>
                </a:cxn>
                <a:cxn ang="0">
                  <a:pos x="99" y="5"/>
                </a:cxn>
                <a:cxn ang="0">
                  <a:pos x="0" y="102"/>
                </a:cxn>
                <a:cxn ang="0">
                  <a:pos x="24" y="110"/>
                </a:cxn>
                <a:cxn ang="0">
                  <a:pos x="33" y="91"/>
                </a:cxn>
                <a:cxn ang="0">
                  <a:pos x="52" y="89"/>
                </a:cxn>
                <a:cxn ang="0">
                  <a:pos x="67" y="85"/>
                </a:cxn>
                <a:cxn ang="0">
                  <a:pos x="89" y="109"/>
                </a:cxn>
                <a:cxn ang="0">
                  <a:pos x="84" y="132"/>
                </a:cxn>
                <a:cxn ang="0">
                  <a:pos x="109" y="150"/>
                </a:cxn>
                <a:cxn ang="0">
                  <a:pos x="116" y="194"/>
                </a:cxn>
                <a:cxn ang="0">
                  <a:pos x="184" y="288"/>
                </a:cxn>
                <a:cxn ang="0">
                  <a:pos x="190" y="309"/>
                </a:cxn>
                <a:cxn ang="0">
                  <a:pos x="205" y="316"/>
                </a:cxn>
                <a:cxn ang="0">
                  <a:pos x="226" y="294"/>
                </a:cxn>
              </a:cxnLst>
              <a:rect l="0" t="0" r="r" b="b"/>
              <a:pathLst>
                <a:path w="356" h="316">
                  <a:moveTo>
                    <a:pt x="226" y="294"/>
                  </a:moveTo>
                  <a:cubicBezTo>
                    <a:pt x="228" y="289"/>
                    <a:pt x="225" y="290"/>
                    <a:pt x="222" y="285"/>
                  </a:cubicBezTo>
                  <a:cubicBezTo>
                    <a:pt x="219" y="279"/>
                    <a:pt x="225" y="272"/>
                    <a:pt x="226" y="269"/>
                  </a:cubicBezTo>
                  <a:cubicBezTo>
                    <a:pt x="226" y="266"/>
                    <a:pt x="224" y="266"/>
                    <a:pt x="219" y="266"/>
                  </a:cubicBezTo>
                  <a:cubicBezTo>
                    <a:pt x="215" y="266"/>
                    <a:pt x="216" y="262"/>
                    <a:pt x="214" y="255"/>
                  </a:cubicBezTo>
                  <a:cubicBezTo>
                    <a:pt x="212" y="248"/>
                    <a:pt x="214" y="246"/>
                    <a:pt x="218" y="245"/>
                  </a:cubicBezTo>
                  <a:cubicBezTo>
                    <a:pt x="221" y="244"/>
                    <a:pt x="231" y="248"/>
                    <a:pt x="238" y="251"/>
                  </a:cubicBezTo>
                  <a:cubicBezTo>
                    <a:pt x="244" y="253"/>
                    <a:pt x="245" y="246"/>
                    <a:pt x="248" y="246"/>
                  </a:cubicBezTo>
                  <a:cubicBezTo>
                    <a:pt x="251" y="246"/>
                    <a:pt x="252" y="242"/>
                    <a:pt x="249" y="238"/>
                  </a:cubicBezTo>
                  <a:cubicBezTo>
                    <a:pt x="245" y="234"/>
                    <a:pt x="257" y="237"/>
                    <a:pt x="261" y="238"/>
                  </a:cubicBezTo>
                  <a:cubicBezTo>
                    <a:pt x="265" y="239"/>
                    <a:pt x="267" y="226"/>
                    <a:pt x="270" y="223"/>
                  </a:cubicBezTo>
                  <a:cubicBezTo>
                    <a:pt x="274" y="219"/>
                    <a:pt x="274" y="224"/>
                    <a:pt x="277" y="225"/>
                  </a:cubicBezTo>
                  <a:cubicBezTo>
                    <a:pt x="279" y="227"/>
                    <a:pt x="292" y="223"/>
                    <a:pt x="295" y="222"/>
                  </a:cubicBezTo>
                  <a:cubicBezTo>
                    <a:pt x="298" y="222"/>
                    <a:pt x="297" y="224"/>
                    <a:pt x="297" y="232"/>
                  </a:cubicBezTo>
                  <a:cubicBezTo>
                    <a:pt x="298" y="239"/>
                    <a:pt x="294" y="236"/>
                    <a:pt x="291" y="239"/>
                  </a:cubicBezTo>
                  <a:cubicBezTo>
                    <a:pt x="288" y="241"/>
                    <a:pt x="291" y="244"/>
                    <a:pt x="296" y="250"/>
                  </a:cubicBezTo>
                  <a:cubicBezTo>
                    <a:pt x="296" y="249"/>
                    <a:pt x="296" y="249"/>
                    <a:pt x="297" y="249"/>
                  </a:cubicBezTo>
                  <a:cubicBezTo>
                    <a:pt x="302" y="246"/>
                    <a:pt x="303" y="247"/>
                    <a:pt x="310" y="250"/>
                  </a:cubicBezTo>
                  <a:cubicBezTo>
                    <a:pt x="318" y="253"/>
                    <a:pt x="321" y="253"/>
                    <a:pt x="322" y="252"/>
                  </a:cubicBezTo>
                  <a:cubicBezTo>
                    <a:pt x="324" y="251"/>
                    <a:pt x="336" y="247"/>
                    <a:pt x="338" y="248"/>
                  </a:cubicBezTo>
                  <a:cubicBezTo>
                    <a:pt x="340" y="248"/>
                    <a:pt x="346" y="245"/>
                    <a:pt x="351" y="245"/>
                  </a:cubicBezTo>
                  <a:cubicBezTo>
                    <a:pt x="356" y="245"/>
                    <a:pt x="345" y="238"/>
                    <a:pt x="335" y="231"/>
                  </a:cubicBezTo>
                  <a:cubicBezTo>
                    <a:pt x="326" y="223"/>
                    <a:pt x="329" y="220"/>
                    <a:pt x="327" y="216"/>
                  </a:cubicBezTo>
                  <a:cubicBezTo>
                    <a:pt x="324" y="212"/>
                    <a:pt x="322" y="221"/>
                    <a:pt x="315" y="222"/>
                  </a:cubicBezTo>
                  <a:cubicBezTo>
                    <a:pt x="309" y="224"/>
                    <a:pt x="305" y="217"/>
                    <a:pt x="305" y="212"/>
                  </a:cubicBezTo>
                  <a:cubicBezTo>
                    <a:pt x="306" y="207"/>
                    <a:pt x="298" y="206"/>
                    <a:pt x="297" y="203"/>
                  </a:cubicBezTo>
                  <a:cubicBezTo>
                    <a:pt x="296" y="200"/>
                    <a:pt x="317" y="194"/>
                    <a:pt x="322" y="190"/>
                  </a:cubicBezTo>
                  <a:cubicBezTo>
                    <a:pt x="326" y="187"/>
                    <a:pt x="315" y="190"/>
                    <a:pt x="307" y="190"/>
                  </a:cubicBezTo>
                  <a:cubicBezTo>
                    <a:pt x="299" y="190"/>
                    <a:pt x="288" y="197"/>
                    <a:pt x="275" y="202"/>
                  </a:cubicBezTo>
                  <a:cubicBezTo>
                    <a:pt x="262" y="208"/>
                    <a:pt x="256" y="216"/>
                    <a:pt x="252" y="219"/>
                  </a:cubicBezTo>
                  <a:cubicBezTo>
                    <a:pt x="248" y="222"/>
                    <a:pt x="245" y="207"/>
                    <a:pt x="245" y="205"/>
                  </a:cubicBezTo>
                  <a:cubicBezTo>
                    <a:pt x="244" y="202"/>
                    <a:pt x="225" y="197"/>
                    <a:pt x="220" y="195"/>
                  </a:cubicBezTo>
                  <a:cubicBezTo>
                    <a:pt x="216" y="193"/>
                    <a:pt x="217" y="179"/>
                    <a:pt x="219" y="173"/>
                  </a:cubicBezTo>
                  <a:cubicBezTo>
                    <a:pt x="220" y="167"/>
                    <a:pt x="213" y="166"/>
                    <a:pt x="211" y="162"/>
                  </a:cubicBezTo>
                  <a:cubicBezTo>
                    <a:pt x="208" y="158"/>
                    <a:pt x="216" y="153"/>
                    <a:pt x="217" y="150"/>
                  </a:cubicBezTo>
                  <a:cubicBezTo>
                    <a:pt x="218" y="146"/>
                    <a:pt x="207" y="108"/>
                    <a:pt x="207" y="108"/>
                  </a:cubicBezTo>
                  <a:cubicBezTo>
                    <a:pt x="207" y="108"/>
                    <a:pt x="201" y="108"/>
                    <a:pt x="193" y="108"/>
                  </a:cubicBezTo>
                  <a:cubicBezTo>
                    <a:pt x="185" y="108"/>
                    <a:pt x="181" y="103"/>
                    <a:pt x="174" y="99"/>
                  </a:cubicBezTo>
                  <a:cubicBezTo>
                    <a:pt x="166" y="96"/>
                    <a:pt x="148" y="93"/>
                    <a:pt x="148" y="93"/>
                  </a:cubicBezTo>
                  <a:cubicBezTo>
                    <a:pt x="137" y="58"/>
                    <a:pt x="137" y="58"/>
                    <a:pt x="137" y="58"/>
                  </a:cubicBezTo>
                  <a:cubicBezTo>
                    <a:pt x="128" y="44"/>
                    <a:pt x="128" y="44"/>
                    <a:pt x="128" y="44"/>
                  </a:cubicBezTo>
                  <a:cubicBezTo>
                    <a:pt x="127" y="46"/>
                    <a:pt x="127" y="49"/>
                    <a:pt x="126" y="50"/>
                  </a:cubicBezTo>
                  <a:cubicBezTo>
                    <a:pt x="124" y="54"/>
                    <a:pt x="114" y="61"/>
                    <a:pt x="109" y="59"/>
                  </a:cubicBezTo>
                  <a:cubicBezTo>
                    <a:pt x="102" y="56"/>
                    <a:pt x="92" y="56"/>
                    <a:pt x="92" y="51"/>
                  </a:cubicBezTo>
                  <a:cubicBezTo>
                    <a:pt x="92" y="47"/>
                    <a:pt x="92" y="45"/>
                    <a:pt x="90" y="44"/>
                  </a:cubicBezTo>
                  <a:cubicBezTo>
                    <a:pt x="87" y="43"/>
                    <a:pt x="79" y="38"/>
                    <a:pt x="80" y="36"/>
                  </a:cubicBezTo>
                  <a:cubicBezTo>
                    <a:pt x="80" y="34"/>
                    <a:pt x="86" y="28"/>
                    <a:pt x="86" y="23"/>
                  </a:cubicBezTo>
                  <a:cubicBezTo>
                    <a:pt x="86" y="20"/>
                    <a:pt x="93" y="11"/>
                    <a:pt x="99" y="5"/>
                  </a:cubicBezTo>
                  <a:cubicBezTo>
                    <a:pt x="49" y="0"/>
                    <a:pt x="49" y="0"/>
                    <a:pt x="49" y="0"/>
                  </a:cubicBezTo>
                  <a:cubicBezTo>
                    <a:pt x="0" y="102"/>
                    <a:pt x="0" y="102"/>
                    <a:pt x="0" y="102"/>
                  </a:cubicBezTo>
                  <a:cubicBezTo>
                    <a:pt x="3" y="103"/>
                    <a:pt x="6" y="105"/>
                    <a:pt x="10" y="107"/>
                  </a:cubicBezTo>
                  <a:cubicBezTo>
                    <a:pt x="19" y="112"/>
                    <a:pt x="21" y="110"/>
                    <a:pt x="24" y="110"/>
                  </a:cubicBezTo>
                  <a:cubicBezTo>
                    <a:pt x="27" y="110"/>
                    <a:pt x="23" y="99"/>
                    <a:pt x="24" y="96"/>
                  </a:cubicBezTo>
                  <a:cubicBezTo>
                    <a:pt x="25" y="93"/>
                    <a:pt x="32" y="92"/>
                    <a:pt x="33" y="91"/>
                  </a:cubicBezTo>
                  <a:cubicBezTo>
                    <a:pt x="35" y="90"/>
                    <a:pt x="40" y="92"/>
                    <a:pt x="45" y="92"/>
                  </a:cubicBezTo>
                  <a:cubicBezTo>
                    <a:pt x="50" y="93"/>
                    <a:pt x="50" y="90"/>
                    <a:pt x="52" y="89"/>
                  </a:cubicBezTo>
                  <a:cubicBezTo>
                    <a:pt x="53" y="87"/>
                    <a:pt x="54" y="88"/>
                    <a:pt x="57" y="88"/>
                  </a:cubicBezTo>
                  <a:cubicBezTo>
                    <a:pt x="60" y="89"/>
                    <a:pt x="63" y="85"/>
                    <a:pt x="67" y="85"/>
                  </a:cubicBezTo>
                  <a:cubicBezTo>
                    <a:pt x="72" y="85"/>
                    <a:pt x="76" y="95"/>
                    <a:pt x="80" y="102"/>
                  </a:cubicBezTo>
                  <a:cubicBezTo>
                    <a:pt x="83" y="109"/>
                    <a:pt x="85" y="106"/>
                    <a:pt x="89" y="109"/>
                  </a:cubicBezTo>
                  <a:cubicBezTo>
                    <a:pt x="93" y="112"/>
                    <a:pt x="87" y="114"/>
                    <a:pt x="89" y="121"/>
                  </a:cubicBezTo>
                  <a:cubicBezTo>
                    <a:pt x="91" y="129"/>
                    <a:pt x="90" y="128"/>
                    <a:pt x="84" y="132"/>
                  </a:cubicBezTo>
                  <a:cubicBezTo>
                    <a:pt x="79" y="137"/>
                    <a:pt x="85" y="141"/>
                    <a:pt x="92" y="143"/>
                  </a:cubicBezTo>
                  <a:cubicBezTo>
                    <a:pt x="98" y="145"/>
                    <a:pt x="106" y="149"/>
                    <a:pt x="109" y="150"/>
                  </a:cubicBezTo>
                  <a:cubicBezTo>
                    <a:pt x="113" y="150"/>
                    <a:pt x="115" y="163"/>
                    <a:pt x="115" y="166"/>
                  </a:cubicBezTo>
                  <a:cubicBezTo>
                    <a:pt x="115" y="170"/>
                    <a:pt x="117" y="188"/>
                    <a:pt x="116" y="194"/>
                  </a:cubicBezTo>
                  <a:cubicBezTo>
                    <a:pt x="115" y="201"/>
                    <a:pt x="166" y="270"/>
                    <a:pt x="170" y="272"/>
                  </a:cubicBezTo>
                  <a:cubicBezTo>
                    <a:pt x="174" y="275"/>
                    <a:pt x="187" y="285"/>
                    <a:pt x="184" y="288"/>
                  </a:cubicBezTo>
                  <a:cubicBezTo>
                    <a:pt x="182" y="290"/>
                    <a:pt x="180" y="296"/>
                    <a:pt x="178" y="304"/>
                  </a:cubicBezTo>
                  <a:cubicBezTo>
                    <a:pt x="183" y="305"/>
                    <a:pt x="189" y="307"/>
                    <a:pt x="190" y="309"/>
                  </a:cubicBezTo>
                  <a:cubicBezTo>
                    <a:pt x="192" y="313"/>
                    <a:pt x="197" y="314"/>
                    <a:pt x="203" y="315"/>
                  </a:cubicBezTo>
                  <a:cubicBezTo>
                    <a:pt x="204" y="316"/>
                    <a:pt x="205" y="316"/>
                    <a:pt x="205" y="316"/>
                  </a:cubicBezTo>
                  <a:cubicBezTo>
                    <a:pt x="208" y="311"/>
                    <a:pt x="211" y="306"/>
                    <a:pt x="213" y="304"/>
                  </a:cubicBezTo>
                  <a:cubicBezTo>
                    <a:pt x="217" y="299"/>
                    <a:pt x="224" y="299"/>
                    <a:pt x="226" y="294"/>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51" name="Freeform 22"/>
            <p:cNvSpPr>
              <a:spLocks/>
            </p:cNvSpPr>
            <p:nvPr/>
          </p:nvSpPr>
          <p:spPr bwMode="auto">
            <a:xfrm>
              <a:off x="3189288" y="3062288"/>
              <a:ext cx="373062" cy="303212"/>
            </a:xfrm>
            <a:custGeom>
              <a:avLst/>
              <a:gdLst/>
              <a:ahLst/>
              <a:cxnLst>
                <a:cxn ang="0">
                  <a:pos x="157" y="93"/>
                </a:cxn>
                <a:cxn ang="0">
                  <a:pos x="146" y="91"/>
                </a:cxn>
                <a:cxn ang="0">
                  <a:pos x="150" y="81"/>
                </a:cxn>
                <a:cxn ang="0">
                  <a:pos x="145" y="75"/>
                </a:cxn>
                <a:cxn ang="0">
                  <a:pos x="153" y="61"/>
                </a:cxn>
                <a:cxn ang="0">
                  <a:pos x="120" y="61"/>
                </a:cxn>
                <a:cxn ang="0">
                  <a:pos x="106" y="56"/>
                </a:cxn>
                <a:cxn ang="0">
                  <a:pos x="87" y="53"/>
                </a:cxn>
                <a:cxn ang="0">
                  <a:pos x="81" y="46"/>
                </a:cxn>
                <a:cxn ang="0">
                  <a:pos x="53" y="39"/>
                </a:cxn>
                <a:cxn ang="0">
                  <a:pos x="56" y="28"/>
                </a:cxn>
                <a:cxn ang="0">
                  <a:pos x="72" y="24"/>
                </a:cxn>
                <a:cxn ang="0">
                  <a:pos x="83" y="33"/>
                </a:cxn>
                <a:cxn ang="0">
                  <a:pos x="91" y="31"/>
                </a:cxn>
                <a:cxn ang="0">
                  <a:pos x="86" y="20"/>
                </a:cxn>
                <a:cxn ang="0">
                  <a:pos x="92" y="13"/>
                </a:cxn>
                <a:cxn ang="0">
                  <a:pos x="90" y="3"/>
                </a:cxn>
                <a:cxn ang="0">
                  <a:pos x="72" y="6"/>
                </a:cxn>
                <a:cxn ang="0">
                  <a:pos x="65" y="4"/>
                </a:cxn>
                <a:cxn ang="0">
                  <a:pos x="56" y="19"/>
                </a:cxn>
                <a:cxn ang="0">
                  <a:pos x="44" y="19"/>
                </a:cxn>
                <a:cxn ang="0">
                  <a:pos x="43" y="27"/>
                </a:cxn>
                <a:cxn ang="0">
                  <a:pos x="33" y="32"/>
                </a:cxn>
                <a:cxn ang="0">
                  <a:pos x="13" y="26"/>
                </a:cxn>
                <a:cxn ang="0">
                  <a:pos x="9" y="36"/>
                </a:cxn>
                <a:cxn ang="0">
                  <a:pos x="14" y="47"/>
                </a:cxn>
                <a:cxn ang="0">
                  <a:pos x="21" y="50"/>
                </a:cxn>
                <a:cxn ang="0">
                  <a:pos x="17" y="66"/>
                </a:cxn>
                <a:cxn ang="0">
                  <a:pos x="21" y="75"/>
                </a:cxn>
                <a:cxn ang="0">
                  <a:pos x="8" y="85"/>
                </a:cxn>
                <a:cxn ang="0">
                  <a:pos x="0" y="97"/>
                </a:cxn>
                <a:cxn ang="0">
                  <a:pos x="4" y="105"/>
                </a:cxn>
                <a:cxn ang="0">
                  <a:pos x="22" y="100"/>
                </a:cxn>
                <a:cxn ang="0">
                  <a:pos x="34" y="109"/>
                </a:cxn>
                <a:cxn ang="0">
                  <a:pos x="44" y="100"/>
                </a:cxn>
                <a:cxn ang="0">
                  <a:pos x="57" y="101"/>
                </a:cxn>
                <a:cxn ang="0">
                  <a:pos x="61" y="91"/>
                </a:cxn>
                <a:cxn ang="0">
                  <a:pos x="75" y="80"/>
                </a:cxn>
                <a:cxn ang="0">
                  <a:pos x="85" y="84"/>
                </a:cxn>
                <a:cxn ang="0">
                  <a:pos x="86" y="97"/>
                </a:cxn>
                <a:cxn ang="0">
                  <a:pos x="91" y="103"/>
                </a:cxn>
                <a:cxn ang="0">
                  <a:pos x="85" y="114"/>
                </a:cxn>
                <a:cxn ang="0">
                  <a:pos x="83" y="136"/>
                </a:cxn>
                <a:cxn ang="0">
                  <a:pos x="100" y="131"/>
                </a:cxn>
                <a:cxn ang="0">
                  <a:pos x="111" y="128"/>
                </a:cxn>
                <a:cxn ang="0">
                  <a:pos x="128" y="124"/>
                </a:cxn>
                <a:cxn ang="0">
                  <a:pos x="135" y="131"/>
                </a:cxn>
                <a:cxn ang="0">
                  <a:pos x="149" y="131"/>
                </a:cxn>
                <a:cxn ang="0">
                  <a:pos x="163" y="136"/>
                </a:cxn>
                <a:cxn ang="0">
                  <a:pos x="167" y="130"/>
                </a:cxn>
                <a:cxn ang="0">
                  <a:pos x="168" y="115"/>
                </a:cxn>
                <a:cxn ang="0">
                  <a:pos x="157" y="93"/>
                </a:cxn>
              </a:cxnLst>
              <a:rect l="0" t="0" r="r" b="b"/>
              <a:pathLst>
                <a:path w="171" h="139">
                  <a:moveTo>
                    <a:pt x="157" y="93"/>
                  </a:moveTo>
                  <a:cubicBezTo>
                    <a:pt x="147" y="89"/>
                    <a:pt x="146" y="95"/>
                    <a:pt x="146" y="91"/>
                  </a:cubicBezTo>
                  <a:cubicBezTo>
                    <a:pt x="145" y="87"/>
                    <a:pt x="148" y="84"/>
                    <a:pt x="150" y="81"/>
                  </a:cubicBezTo>
                  <a:cubicBezTo>
                    <a:pt x="152" y="78"/>
                    <a:pt x="147" y="78"/>
                    <a:pt x="145" y="75"/>
                  </a:cubicBezTo>
                  <a:cubicBezTo>
                    <a:pt x="143" y="72"/>
                    <a:pt x="150" y="66"/>
                    <a:pt x="153" y="61"/>
                  </a:cubicBezTo>
                  <a:cubicBezTo>
                    <a:pt x="142" y="60"/>
                    <a:pt x="127" y="61"/>
                    <a:pt x="120" y="61"/>
                  </a:cubicBezTo>
                  <a:cubicBezTo>
                    <a:pt x="110" y="61"/>
                    <a:pt x="109" y="58"/>
                    <a:pt x="106" y="56"/>
                  </a:cubicBezTo>
                  <a:cubicBezTo>
                    <a:pt x="103" y="53"/>
                    <a:pt x="96" y="53"/>
                    <a:pt x="87" y="53"/>
                  </a:cubicBezTo>
                  <a:cubicBezTo>
                    <a:pt x="78" y="52"/>
                    <a:pt x="81" y="50"/>
                    <a:pt x="81" y="46"/>
                  </a:cubicBezTo>
                  <a:cubicBezTo>
                    <a:pt x="81" y="43"/>
                    <a:pt x="59" y="43"/>
                    <a:pt x="53" y="39"/>
                  </a:cubicBezTo>
                  <a:cubicBezTo>
                    <a:pt x="47" y="35"/>
                    <a:pt x="54" y="31"/>
                    <a:pt x="56" y="28"/>
                  </a:cubicBezTo>
                  <a:cubicBezTo>
                    <a:pt x="58" y="25"/>
                    <a:pt x="67" y="24"/>
                    <a:pt x="72" y="24"/>
                  </a:cubicBezTo>
                  <a:cubicBezTo>
                    <a:pt x="77" y="24"/>
                    <a:pt x="78" y="30"/>
                    <a:pt x="83" y="33"/>
                  </a:cubicBezTo>
                  <a:cubicBezTo>
                    <a:pt x="87" y="36"/>
                    <a:pt x="87" y="33"/>
                    <a:pt x="91" y="31"/>
                  </a:cubicBezTo>
                  <a:cubicBezTo>
                    <a:pt x="86" y="25"/>
                    <a:pt x="83" y="22"/>
                    <a:pt x="86" y="20"/>
                  </a:cubicBezTo>
                  <a:cubicBezTo>
                    <a:pt x="89" y="17"/>
                    <a:pt x="93" y="20"/>
                    <a:pt x="92" y="13"/>
                  </a:cubicBezTo>
                  <a:cubicBezTo>
                    <a:pt x="92" y="5"/>
                    <a:pt x="93" y="3"/>
                    <a:pt x="90" y="3"/>
                  </a:cubicBezTo>
                  <a:cubicBezTo>
                    <a:pt x="87" y="4"/>
                    <a:pt x="74" y="8"/>
                    <a:pt x="72" y="6"/>
                  </a:cubicBezTo>
                  <a:cubicBezTo>
                    <a:pt x="69" y="5"/>
                    <a:pt x="69" y="0"/>
                    <a:pt x="65" y="4"/>
                  </a:cubicBezTo>
                  <a:cubicBezTo>
                    <a:pt x="62" y="7"/>
                    <a:pt x="60" y="20"/>
                    <a:pt x="56" y="19"/>
                  </a:cubicBezTo>
                  <a:cubicBezTo>
                    <a:pt x="52" y="18"/>
                    <a:pt x="40" y="15"/>
                    <a:pt x="44" y="19"/>
                  </a:cubicBezTo>
                  <a:cubicBezTo>
                    <a:pt x="47" y="23"/>
                    <a:pt x="46" y="27"/>
                    <a:pt x="43" y="27"/>
                  </a:cubicBezTo>
                  <a:cubicBezTo>
                    <a:pt x="40" y="27"/>
                    <a:pt x="39" y="34"/>
                    <a:pt x="33" y="32"/>
                  </a:cubicBezTo>
                  <a:cubicBezTo>
                    <a:pt x="26" y="29"/>
                    <a:pt x="16" y="25"/>
                    <a:pt x="13" y="26"/>
                  </a:cubicBezTo>
                  <a:cubicBezTo>
                    <a:pt x="9" y="27"/>
                    <a:pt x="7" y="29"/>
                    <a:pt x="9" y="36"/>
                  </a:cubicBezTo>
                  <a:cubicBezTo>
                    <a:pt x="11" y="43"/>
                    <a:pt x="10" y="47"/>
                    <a:pt x="14" y="47"/>
                  </a:cubicBezTo>
                  <a:cubicBezTo>
                    <a:pt x="19" y="47"/>
                    <a:pt x="21" y="47"/>
                    <a:pt x="21" y="50"/>
                  </a:cubicBezTo>
                  <a:cubicBezTo>
                    <a:pt x="20" y="53"/>
                    <a:pt x="14" y="60"/>
                    <a:pt x="17" y="66"/>
                  </a:cubicBezTo>
                  <a:cubicBezTo>
                    <a:pt x="20" y="71"/>
                    <a:pt x="23" y="70"/>
                    <a:pt x="21" y="75"/>
                  </a:cubicBezTo>
                  <a:cubicBezTo>
                    <a:pt x="19" y="80"/>
                    <a:pt x="12" y="80"/>
                    <a:pt x="8" y="85"/>
                  </a:cubicBezTo>
                  <a:cubicBezTo>
                    <a:pt x="6" y="87"/>
                    <a:pt x="3" y="92"/>
                    <a:pt x="0" y="97"/>
                  </a:cubicBezTo>
                  <a:cubicBezTo>
                    <a:pt x="2" y="99"/>
                    <a:pt x="0" y="102"/>
                    <a:pt x="4" y="105"/>
                  </a:cubicBezTo>
                  <a:cubicBezTo>
                    <a:pt x="8" y="109"/>
                    <a:pt x="18" y="102"/>
                    <a:pt x="22" y="100"/>
                  </a:cubicBezTo>
                  <a:cubicBezTo>
                    <a:pt x="25" y="99"/>
                    <a:pt x="26" y="106"/>
                    <a:pt x="34" y="109"/>
                  </a:cubicBezTo>
                  <a:cubicBezTo>
                    <a:pt x="41" y="112"/>
                    <a:pt x="38" y="102"/>
                    <a:pt x="44" y="100"/>
                  </a:cubicBezTo>
                  <a:cubicBezTo>
                    <a:pt x="50" y="98"/>
                    <a:pt x="51" y="101"/>
                    <a:pt x="57" y="101"/>
                  </a:cubicBezTo>
                  <a:cubicBezTo>
                    <a:pt x="63" y="101"/>
                    <a:pt x="57" y="92"/>
                    <a:pt x="61" y="91"/>
                  </a:cubicBezTo>
                  <a:cubicBezTo>
                    <a:pt x="64" y="90"/>
                    <a:pt x="71" y="81"/>
                    <a:pt x="75" y="80"/>
                  </a:cubicBezTo>
                  <a:cubicBezTo>
                    <a:pt x="79" y="79"/>
                    <a:pt x="82" y="82"/>
                    <a:pt x="85" y="84"/>
                  </a:cubicBezTo>
                  <a:cubicBezTo>
                    <a:pt x="87" y="87"/>
                    <a:pt x="88" y="94"/>
                    <a:pt x="86" y="97"/>
                  </a:cubicBezTo>
                  <a:cubicBezTo>
                    <a:pt x="84" y="100"/>
                    <a:pt x="88" y="101"/>
                    <a:pt x="91" y="103"/>
                  </a:cubicBezTo>
                  <a:cubicBezTo>
                    <a:pt x="94" y="105"/>
                    <a:pt x="88" y="111"/>
                    <a:pt x="85" y="114"/>
                  </a:cubicBezTo>
                  <a:cubicBezTo>
                    <a:pt x="82" y="118"/>
                    <a:pt x="79" y="132"/>
                    <a:pt x="83" y="136"/>
                  </a:cubicBezTo>
                  <a:cubicBezTo>
                    <a:pt x="87" y="139"/>
                    <a:pt x="95" y="131"/>
                    <a:pt x="100" y="131"/>
                  </a:cubicBezTo>
                  <a:cubicBezTo>
                    <a:pt x="104" y="131"/>
                    <a:pt x="108" y="130"/>
                    <a:pt x="111" y="128"/>
                  </a:cubicBezTo>
                  <a:cubicBezTo>
                    <a:pt x="114" y="127"/>
                    <a:pt x="123" y="125"/>
                    <a:pt x="128" y="124"/>
                  </a:cubicBezTo>
                  <a:cubicBezTo>
                    <a:pt x="132" y="123"/>
                    <a:pt x="132" y="127"/>
                    <a:pt x="135" y="131"/>
                  </a:cubicBezTo>
                  <a:cubicBezTo>
                    <a:pt x="138" y="134"/>
                    <a:pt x="141" y="131"/>
                    <a:pt x="149" y="131"/>
                  </a:cubicBezTo>
                  <a:cubicBezTo>
                    <a:pt x="156" y="131"/>
                    <a:pt x="158" y="135"/>
                    <a:pt x="163" y="136"/>
                  </a:cubicBezTo>
                  <a:cubicBezTo>
                    <a:pt x="168" y="137"/>
                    <a:pt x="168" y="131"/>
                    <a:pt x="167" y="130"/>
                  </a:cubicBezTo>
                  <a:cubicBezTo>
                    <a:pt x="167" y="128"/>
                    <a:pt x="166" y="119"/>
                    <a:pt x="168" y="115"/>
                  </a:cubicBezTo>
                  <a:cubicBezTo>
                    <a:pt x="171" y="111"/>
                    <a:pt x="167" y="97"/>
                    <a:pt x="157" y="93"/>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52" name="Freeform 23"/>
            <p:cNvSpPr>
              <a:spLocks/>
            </p:cNvSpPr>
            <p:nvPr/>
          </p:nvSpPr>
          <p:spPr bwMode="auto">
            <a:xfrm>
              <a:off x="3292475" y="2962275"/>
              <a:ext cx="569913" cy="233363"/>
            </a:xfrm>
            <a:custGeom>
              <a:avLst/>
              <a:gdLst/>
              <a:ahLst/>
              <a:cxnLst>
                <a:cxn ang="0">
                  <a:pos x="246" y="43"/>
                </a:cxn>
                <a:cxn ang="0">
                  <a:pos x="203" y="27"/>
                </a:cxn>
                <a:cxn ang="0">
                  <a:pos x="183" y="22"/>
                </a:cxn>
                <a:cxn ang="0">
                  <a:pos x="170" y="25"/>
                </a:cxn>
                <a:cxn ang="0">
                  <a:pos x="145" y="8"/>
                </a:cxn>
                <a:cxn ang="0">
                  <a:pos x="128" y="7"/>
                </a:cxn>
                <a:cxn ang="0">
                  <a:pos x="118" y="22"/>
                </a:cxn>
                <a:cxn ang="0">
                  <a:pos x="92" y="4"/>
                </a:cxn>
                <a:cxn ang="0">
                  <a:pos x="72" y="5"/>
                </a:cxn>
                <a:cxn ang="0">
                  <a:pos x="57" y="17"/>
                </a:cxn>
                <a:cxn ang="0">
                  <a:pos x="70" y="17"/>
                </a:cxn>
                <a:cxn ang="0">
                  <a:pos x="45" y="30"/>
                </a:cxn>
                <a:cxn ang="0">
                  <a:pos x="53" y="39"/>
                </a:cxn>
                <a:cxn ang="0">
                  <a:pos x="63" y="49"/>
                </a:cxn>
                <a:cxn ang="0">
                  <a:pos x="75" y="43"/>
                </a:cxn>
                <a:cxn ang="0">
                  <a:pos x="83" y="58"/>
                </a:cxn>
                <a:cxn ang="0">
                  <a:pos x="99" y="72"/>
                </a:cxn>
                <a:cxn ang="0">
                  <a:pos x="86" y="75"/>
                </a:cxn>
                <a:cxn ang="0">
                  <a:pos x="70" y="79"/>
                </a:cxn>
                <a:cxn ang="0">
                  <a:pos x="58" y="77"/>
                </a:cxn>
                <a:cxn ang="0">
                  <a:pos x="45" y="76"/>
                </a:cxn>
                <a:cxn ang="0">
                  <a:pos x="36" y="79"/>
                </a:cxn>
                <a:cxn ang="0">
                  <a:pos x="25" y="70"/>
                </a:cxn>
                <a:cxn ang="0">
                  <a:pos x="9" y="74"/>
                </a:cxn>
                <a:cxn ang="0">
                  <a:pos x="6" y="85"/>
                </a:cxn>
                <a:cxn ang="0">
                  <a:pos x="34" y="92"/>
                </a:cxn>
                <a:cxn ang="0">
                  <a:pos x="40" y="99"/>
                </a:cxn>
                <a:cxn ang="0">
                  <a:pos x="59" y="102"/>
                </a:cxn>
                <a:cxn ang="0">
                  <a:pos x="73" y="107"/>
                </a:cxn>
                <a:cxn ang="0">
                  <a:pos x="106" y="107"/>
                </a:cxn>
                <a:cxn ang="0">
                  <a:pos x="108" y="104"/>
                </a:cxn>
                <a:cxn ang="0">
                  <a:pos x="123" y="97"/>
                </a:cxn>
                <a:cxn ang="0">
                  <a:pos x="140" y="91"/>
                </a:cxn>
                <a:cxn ang="0">
                  <a:pos x="152" y="90"/>
                </a:cxn>
                <a:cxn ang="0">
                  <a:pos x="155" y="97"/>
                </a:cxn>
                <a:cxn ang="0">
                  <a:pos x="168" y="99"/>
                </a:cxn>
                <a:cxn ang="0">
                  <a:pos x="183" y="83"/>
                </a:cxn>
                <a:cxn ang="0">
                  <a:pos x="209" y="87"/>
                </a:cxn>
                <a:cxn ang="0">
                  <a:pos x="222" y="77"/>
                </a:cxn>
                <a:cxn ang="0">
                  <a:pos x="256" y="68"/>
                </a:cxn>
                <a:cxn ang="0">
                  <a:pos x="261" y="60"/>
                </a:cxn>
                <a:cxn ang="0">
                  <a:pos x="250" y="51"/>
                </a:cxn>
                <a:cxn ang="0">
                  <a:pos x="246" y="43"/>
                </a:cxn>
              </a:cxnLst>
              <a:rect l="0" t="0" r="r" b="b"/>
              <a:pathLst>
                <a:path w="261" h="107">
                  <a:moveTo>
                    <a:pt x="246" y="43"/>
                  </a:moveTo>
                  <a:cubicBezTo>
                    <a:pt x="244" y="38"/>
                    <a:pt x="209" y="28"/>
                    <a:pt x="203" y="27"/>
                  </a:cubicBezTo>
                  <a:cubicBezTo>
                    <a:pt x="196" y="26"/>
                    <a:pt x="188" y="23"/>
                    <a:pt x="183" y="22"/>
                  </a:cubicBezTo>
                  <a:cubicBezTo>
                    <a:pt x="177" y="21"/>
                    <a:pt x="173" y="23"/>
                    <a:pt x="170" y="25"/>
                  </a:cubicBezTo>
                  <a:cubicBezTo>
                    <a:pt x="167" y="27"/>
                    <a:pt x="148" y="13"/>
                    <a:pt x="145" y="8"/>
                  </a:cubicBezTo>
                  <a:cubicBezTo>
                    <a:pt x="141" y="4"/>
                    <a:pt x="132" y="5"/>
                    <a:pt x="128" y="7"/>
                  </a:cubicBezTo>
                  <a:cubicBezTo>
                    <a:pt x="123" y="9"/>
                    <a:pt x="122" y="18"/>
                    <a:pt x="118" y="22"/>
                  </a:cubicBezTo>
                  <a:cubicBezTo>
                    <a:pt x="114" y="27"/>
                    <a:pt x="98" y="9"/>
                    <a:pt x="92" y="4"/>
                  </a:cubicBezTo>
                  <a:cubicBezTo>
                    <a:pt x="86" y="0"/>
                    <a:pt x="74" y="3"/>
                    <a:pt x="72" y="5"/>
                  </a:cubicBezTo>
                  <a:cubicBezTo>
                    <a:pt x="70" y="6"/>
                    <a:pt x="63" y="12"/>
                    <a:pt x="57" y="17"/>
                  </a:cubicBezTo>
                  <a:cubicBezTo>
                    <a:pt x="65" y="16"/>
                    <a:pt x="73" y="14"/>
                    <a:pt x="70" y="17"/>
                  </a:cubicBezTo>
                  <a:cubicBezTo>
                    <a:pt x="65" y="21"/>
                    <a:pt x="44" y="27"/>
                    <a:pt x="45" y="30"/>
                  </a:cubicBezTo>
                  <a:cubicBezTo>
                    <a:pt x="46" y="33"/>
                    <a:pt x="54" y="34"/>
                    <a:pt x="53" y="39"/>
                  </a:cubicBezTo>
                  <a:cubicBezTo>
                    <a:pt x="53" y="44"/>
                    <a:pt x="57" y="51"/>
                    <a:pt x="63" y="49"/>
                  </a:cubicBezTo>
                  <a:cubicBezTo>
                    <a:pt x="70" y="48"/>
                    <a:pt x="72" y="39"/>
                    <a:pt x="75" y="43"/>
                  </a:cubicBezTo>
                  <a:cubicBezTo>
                    <a:pt x="77" y="47"/>
                    <a:pt x="74" y="50"/>
                    <a:pt x="83" y="58"/>
                  </a:cubicBezTo>
                  <a:cubicBezTo>
                    <a:pt x="93" y="65"/>
                    <a:pt x="104" y="72"/>
                    <a:pt x="99" y="72"/>
                  </a:cubicBezTo>
                  <a:cubicBezTo>
                    <a:pt x="94" y="72"/>
                    <a:pt x="88" y="75"/>
                    <a:pt x="86" y="75"/>
                  </a:cubicBezTo>
                  <a:cubicBezTo>
                    <a:pt x="84" y="74"/>
                    <a:pt x="72" y="78"/>
                    <a:pt x="70" y="79"/>
                  </a:cubicBezTo>
                  <a:cubicBezTo>
                    <a:pt x="69" y="80"/>
                    <a:pt x="66" y="80"/>
                    <a:pt x="58" y="77"/>
                  </a:cubicBezTo>
                  <a:cubicBezTo>
                    <a:pt x="51" y="74"/>
                    <a:pt x="50" y="73"/>
                    <a:pt x="45" y="76"/>
                  </a:cubicBezTo>
                  <a:cubicBezTo>
                    <a:pt x="40" y="78"/>
                    <a:pt x="41" y="82"/>
                    <a:pt x="36" y="79"/>
                  </a:cubicBezTo>
                  <a:cubicBezTo>
                    <a:pt x="31" y="76"/>
                    <a:pt x="30" y="70"/>
                    <a:pt x="25" y="70"/>
                  </a:cubicBezTo>
                  <a:cubicBezTo>
                    <a:pt x="20" y="70"/>
                    <a:pt x="11" y="71"/>
                    <a:pt x="9" y="74"/>
                  </a:cubicBezTo>
                  <a:cubicBezTo>
                    <a:pt x="7" y="77"/>
                    <a:pt x="0" y="81"/>
                    <a:pt x="6" y="85"/>
                  </a:cubicBezTo>
                  <a:cubicBezTo>
                    <a:pt x="12" y="89"/>
                    <a:pt x="34" y="89"/>
                    <a:pt x="34" y="92"/>
                  </a:cubicBezTo>
                  <a:cubicBezTo>
                    <a:pt x="34" y="96"/>
                    <a:pt x="31" y="98"/>
                    <a:pt x="40" y="99"/>
                  </a:cubicBezTo>
                  <a:cubicBezTo>
                    <a:pt x="49" y="99"/>
                    <a:pt x="56" y="99"/>
                    <a:pt x="59" y="102"/>
                  </a:cubicBezTo>
                  <a:cubicBezTo>
                    <a:pt x="62" y="104"/>
                    <a:pt x="63" y="107"/>
                    <a:pt x="73" y="107"/>
                  </a:cubicBezTo>
                  <a:cubicBezTo>
                    <a:pt x="80" y="107"/>
                    <a:pt x="95" y="106"/>
                    <a:pt x="106" y="107"/>
                  </a:cubicBezTo>
                  <a:cubicBezTo>
                    <a:pt x="107" y="106"/>
                    <a:pt x="108" y="105"/>
                    <a:pt x="108" y="104"/>
                  </a:cubicBezTo>
                  <a:cubicBezTo>
                    <a:pt x="111" y="99"/>
                    <a:pt x="118" y="97"/>
                    <a:pt x="123" y="97"/>
                  </a:cubicBezTo>
                  <a:cubicBezTo>
                    <a:pt x="128" y="96"/>
                    <a:pt x="132" y="91"/>
                    <a:pt x="140" y="91"/>
                  </a:cubicBezTo>
                  <a:cubicBezTo>
                    <a:pt x="147" y="91"/>
                    <a:pt x="146" y="91"/>
                    <a:pt x="152" y="90"/>
                  </a:cubicBezTo>
                  <a:cubicBezTo>
                    <a:pt x="158" y="89"/>
                    <a:pt x="153" y="93"/>
                    <a:pt x="155" y="97"/>
                  </a:cubicBezTo>
                  <a:cubicBezTo>
                    <a:pt x="156" y="101"/>
                    <a:pt x="164" y="98"/>
                    <a:pt x="168" y="99"/>
                  </a:cubicBezTo>
                  <a:cubicBezTo>
                    <a:pt x="173" y="100"/>
                    <a:pt x="178" y="85"/>
                    <a:pt x="183" y="83"/>
                  </a:cubicBezTo>
                  <a:cubicBezTo>
                    <a:pt x="188" y="80"/>
                    <a:pt x="200" y="86"/>
                    <a:pt x="209" y="87"/>
                  </a:cubicBezTo>
                  <a:cubicBezTo>
                    <a:pt x="218" y="88"/>
                    <a:pt x="216" y="81"/>
                    <a:pt x="222" y="77"/>
                  </a:cubicBezTo>
                  <a:cubicBezTo>
                    <a:pt x="229" y="73"/>
                    <a:pt x="253" y="68"/>
                    <a:pt x="256" y="68"/>
                  </a:cubicBezTo>
                  <a:cubicBezTo>
                    <a:pt x="257" y="68"/>
                    <a:pt x="259" y="64"/>
                    <a:pt x="261" y="60"/>
                  </a:cubicBezTo>
                  <a:cubicBezTo>
                    <a:pt x="257" y="56"/>
                    <a:pt x="252" y="52"/>
                    <a:pt x="250" y="51"/>
                  </a:cubicBezTo>
                  <a:cubicBezTo>
                    <a:pt x="246" y="49"/>
                    <a:pt x="249" y="48"/>
                    <a:pt x="246" y="43"/>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53" name="Freeform 24"/>
            <p:cNvSpPr>
              <a:spLocks noEditPoints="1"/>
            </p:cNvSpPr>
            <p:nvPr/>
          </p:nvSpPr>
          <p:spPr bwMode="auto">
            <a:xfrm>
              <a:off x="2592388" y="2074863"/>
              <a:ext cx="1652587" cy="1017587"/>
            </a:xfrm>
            <a:custGeom>
              <a:avLst/>
              <a:gdLst/>
              <a:ahLst/>
              <a:cxnLst>
                <a:cxn ang="0">
                  <a:pos x="695" y="219"/>
                </a:cxn>
                <a:cxn ang="0">
                  <a:pos x="629" y="214"/>
                </a:cxn>
                <a:cxn ang="0">
                  <a:pos x="577" y="100"/>
                </a:cxn>
                <a:cxn ang="0">
                  <a:pos x="528" y="104"/>
                </a:cxn>
                <a:cxn ang="0">
                  <a:pos x="517" y="83"/>
                </a:cxn>
                <a:cxn ang="0">
                  <a:pos x="501" y="69"/>
                </a:cxn>
                <a:cxn ang="0">
                  <a:pos x="477" y="37"/>
                </a:cxn>
                <a:cxn ang="0">
                  <a:pos x="383" y="38"/>
                </a:cxn>
                <a:cxn ang="0">
                  <a:pos x="325" y="36"/>
                </a:cxn>
                <a:cxn ang="0">
                  <a:pos x="310" y="58"/>
                </a:cxn>
                <a:cxn ang="0">
                  <a:pos x="296" y="91"/>
                </a:cxn>
                <a:cxn ang="0">
                  <a:pos x="274" y="105"/>
                </a:cxn>
                <a:cxn ang="0">
                  <a:pos x="241" y="84"/>
                </a:cxn>
                <a:cxn ang="0">
                  <a:pos x="190" y="74"/>
                </a:cxn>
                <a:cxn ang="0">
                  <a:pos x="175" y="49"/>
                </a:cxn>
                <a:cxn ang="0">
                  <a:pos x="144" y="18"/>
                </a:cxn>
                <a:cxn ang="0">
                  <a:pos x="87" y="13"/>
                </a:cxn>
                <a:cxn ang="0">
                  <a:pos x="54" y="10"/>
                </a:cxn>
                <a:cxn ang="0">
                  <a:pos x="14" y="59"/>
                </a:cxn>
                <a:cxn ang="0">
                  <a:pos x="13" y="116"/>
                </a:cxn>
                <a:cxn ang="0">
                  <a:pos x="66" y="132"/>
                </a:cxn>
                <a:cxn ang="0">
                  <a:pos x="72" y="187"/>
                </a:cxn>
                <a:cxn ang="0">
                  <a:pos x="84" y="216"/>
                </a:cxn>
                <a:cxn ang="0">
                  <a:pos x="43" y="179"/>
                </a:cxn>
                <a:cxn ang="0">
                  <a:pos x="18" y="193"/>
                </a:cxn>
                <a:cxn ang="0">
                  <a:pos x="6" y="231"/>
                </a:cxn>
                <a:cxn ang="0">
                  <a:pos x="22" y="263"/>
                </a:cxn>
                <a:cxn ang="0">
                  <a:pos x="47" y="288"/>
                </a:cxn>
                <a:cxn ang="0">
                  <a:pos x="118" y="234"/>
                </a:cxn>
                <a:cxn ang="0">
                  <a:pos x="190" y="238"/>
                </a:cxn>
                <a:cxn ang="0">
                  <a:pos x="212" y="228"/>
                </a:cxn>
                <a:cxn ang="0">
                  <a:pos x="229" y="235"/>
                </a:cxn>
                <a:cxn ang="0">
                  <a:pos x="208" y="239"/>
                </a:cxn>
                <a:cxn ang="0">
                  <a:pos x="206" y="292"/>
                </a:cxn>
                <a:cxn ang="0">
                  <a:pos x="276" y="342"/>
                </a:cxn>
                <a:cxn ang="0">
                  <a:pos x="289" y="429"/>
                </a:cxn>
                <a:cxn ang="0">
                  <a:pos x="376" y="424"/>
                </a:cxn>
                <a:cxn ang="0">
                  <a:pos x="439" y="429"/>
                </a:cxn>
                <a:cxn ang="0">
                  <a:pos x="504" y="429"/>
                </a:cxn>
                <a:cxn ang="0">
                  <a:pos x="582" y="467"/>
                </a:cxn>
                <a:cxn ang="0">
                  <a:pos x="601" y="401"/>
                </a:cxn>
                <a:cxn ang="0">
                  <a:pos x="631" y="383"/>
                </a:cxn>
                <a:cxn ang="0">
                  <a:pos x="666" y="336"/>
                </a:cxn>
                <a:cxn ang="0">
                  <a:pos x="722" y="334"/>
                </a:cxn>
                <a:cxn ang="0">
                  <a:pos x="758" y="282"/>
                </a:cxn>
                <a:cxn ang="0">
                  <a:pos x="542" y="331"/>
                </a:cxn>
                <a:cxn ang="0">
                  <a:pos x="482" y="333"/>
                </a:cxn>
                <a:cxn ang="0">
                  <a:pos x="472" y="324"/>
                </a:cxn>
                <a:cxn ang="0">
                  <a:pos x="550" y="326"/>
                </a:cxn>
              </a:cxnLst>
              <a:rect l="0" t="0" r="r" b="b"/>
              <a:pathLst>
                <a:path w="758" h="467">
                  <a:moveTo>
                    <a:pt x="752" y="263"/>
                  </a:moveTo>
                  <a:cubicBezTo>
                    <a:pt x="751" y="259"/>
                    <a:pt x="732" y="268"/>
                    <a:pt x="725" y="267"/>
                  </a:cubicBezTo>
                  <a:cubicBezTo>
                    <a:pt x="719" y="266"/>
                    <a:pt x="717" y="251"/>
                    <a:pt x="708" y="244"/>
                  </a:cubicBezTo>
                  <a:cubicBezTo>
                    <a:pt x="699" y="237"/>
                    <a:pt x="704" y="223"/>
                    <a:pt x="695" y="219"/>
                  </a:cubicBezTo>
                  <a:cubicBezTo>
                    <a:pt x="686" y="214"/>
                    <a:pt x="683" y="221"/>
                    <a:pt x="673" y="223"/>
                  </a:cubicBezTo>
                  <a:cubicBezTo>
                    <a:pt x="663" y="226"/>
                    <a:pt x="650" y="212"/>
                    <a:pt x="650" y="208"/>
                  </a:cubicBezTo>
                  <a:cubicBezTo>
                    <a:pt x="650" y="204"/>
                    <a:pt x="645" y="204"/>
                    <a:pt x="639" y="207"/>
                  </a:cubicBezTo>
                  <a:cubicBezTo>
                    <a:pt x="633" y="209"/>
                    <a:pt x="633" y="214"/>
                    <a:pt x="629" y="214"/>
                  </a:cubicBezTo>
                  <a:cubicBezTo>
                    <a:pt x="625" y="214"/>
                    <a:pt x="612" y="150"/>
                    <a:pt x="605" y="133"/>
                  </a:cubicBezTo>
                  <a:cubicBezTo>
                    <a:pt x="598" y="115"/>
                    <a:pt x="589" y="115"/>
                    <a:pt x="588" y="111"/>
                  </a:cubicBezTo>
                  <a:cubicBezTo>
                    <a:pt x="586" y="106"/>
                    <a:pt x="592" y="100"/>
                    <a:pt x="594" y="97"/>
                  </a:cubicBezTo>
                  <a:cubicBezTo>
                    <a:pt x="595" y="93"/>
                    <a:pt x="585" y="97"/>
                    <a:pt x="577" y="100"/>
                  </a:cubicBezTo>
                  <a:cubicBezTo>
                    <a:pt x="570" y="103"/>
                    <a:pt x="566" y="104"/>
                    <a:pt x="558" y="106"/>
                  </a:cubicBezTo>
                  <a:cubicBezTo>
                    <a:pt x="551" y="107"/>
                    <a:pt x="553" y="110"/>
                    <a:pt x="547" y="111"/>
                  </a:cubicBezTo>
                  <a:cubicBezTo>
                    <a:pt x="541" y="112"/>
                    <a:pt x="540" y="108"/>
                    <a:pt x="535" y="110"/>
                  </a:cubicBezTo>
                  <a:cubicBezTo>
                    <a:pt x="530" y="112"/>
                    <a:pt x="528" y="108"/>
                    <a:pt x="528" y="104"/>
                  </a:cubicBezTo>
                  <a:cubicBezTo>
                    <a:pt x="529" y="99"/>
                    <a:pt x="539" y="97"/>
                    <a:pt x="535" y="97"/>
                  </a:cubicBezTo>
                  <a:cubicBezTo>
                    <a:pt x="531" y="97"/>
                    <a:pt x="531" y="94"/>
                    <a:pt x="526" y="91"/>
                  </a:cubicBezTo>
                  <a:cubicBezTo>
                    <a:pt x="521" y="88"/>
                    <a:pt x="522" y="92"/>
                    <a:pt x="518" y="93"/>
                  </a:cubicBezTo>
                  <a:cubicBezTo>
                    <a:pt x="514" y="94"/>
                    <a:pt x="517" y="85"/>
                    <a:pt x="517" y="83"/>
                  </a:cubicBezTo>
                  <a:cubicBezTo>
                    <a:pt x="517" y="81"/>
                    <a:pt x="515" y="85"/>
                    <a:pt x="512" y="83"/>
                  </a:cubicBezTo>
                  <a:cubicBezTo>
                    <a:pt x="509" y="81"/>
                    <a:pt x="507" y="82"/>
                    <a:pt x="504" y="83"/>
                  </a:cubicBezTo>
                  <a:cubicBezTo>
                    <a:pt x="501" y="85"/>
                    <a:pt x="501" y="83"/>
                    <a:pt x="497" y="79"/>
                  </a:cubicBezTo>
                  <a:cubicBezTo>
                    <a:pt x="493" y="76"/>
                    <a:pt x="499" y="72"/>
                    <a:pt x="501" y="69"/>
                  </a:cubicBezTo>
                  <a:cubicBezTo>
                    <a:pt x="504" y="66"/>
                    <a:pt x="501" y="65"/>
                    <a:pt x="498" y="63"/>
                  </a:cubicBezTo>
                  <a:cubicBezTo>
                    <a:pt x="495" y="61"/>
                    <a:pt x="501" y="52"/>
                    <a:pt x="501" y="48"/>
                  </a:cubicBezTo>
                  <a:cubicBezTo>
                    <a:pt x="501" y="44"/>
                    <a:pt x="500" y="46"/>
                    <a:pt x="492" y="46"/>
                  </a:cubicBezTo>
                  <a:cubicBezTo>
                    <a:pt x="483" y="46"/>
                    <a:pt x="483" y="38"/>
                    <a:pt x="477" y="37"/>
                  </a:cubicBezTo>
                  <a:cubicBezTo>
                    <a:pt x="472" y="36"/>
                    <a:pt x="460" y="37"/>
                    <a:pt x="456" y="39"/>
                  </a:cubicBezTo>
                  <a:cubicBezTo>
                    <a:pt x="452" y="42"/>
                    <a:pt x="418" y="40"/>
                    <a:pt x="414" y="39"/>
                  </a:cubicBezTo>
                  <a:cubicBezTo>
                    <a:pt x="409" y="38"/>
                    <a:pt x="404" y="40"/>
                    <a:pt x="402" y="41"/>
                  </a:cubicBezTo>
                  <a:cubicBezTo>
                    <a:pt x="400" y="43"/>
                    <a:pt x="391" y="41"/>
                    <a:pt x="383" y="38"/>
                  </a:cubicBezTo>
                  <a:cubicBezTo>
                    <a:pt x="375" y="36"/>
                    <a:pt x="364" y="36"/>
                    <a:pt x="358" y="36"/>
                  </a:cubicBezTo>
                  <a:cubicBezTo>
                    <a:pt x="351" y="36"/>
                    <a:pt x="349" y="34"/>
                    <a:pt x="342" y="30"/>
                  </a:cubicBezTo>
                  <a:cubicBezTo>
                    <a:pt x="336" y="26"/>
                    <a:pt x="333" y="26"/>
                    <a:pt x="331" y="30"/>
                  </a:cubicBezTo>
                  <a:cubicBezTo>
                    <a:pt x="328" y="34"/>
                    <a:pt x="321" y="31"/>
                    <a:pt x="325" y="36"/>
                  </a:cubicBezTo>
                  <a:cubicBezTo>
                    <a:pt x="329" y="41"/>
                    <a:pt x="328" y="42"/>
                    <a:pt x="324" y="45"/>
                  </a:cubicBezTo>
                  <a:cubicBezTo>
                    <a:pt x="320" y="47"/>
                    <a:pt x="333" y="57"/>
                    <a:pt x="331" y="60"/>
                  </a:cubicBezTo>
                  <a:cubicBezTo>
                    <a:pt x="328" y="63"/>
                    <a:pt x="323" y="58"/>
                    <a:pt x="318" y="54"/>
                  </a:cubicBezTo>
                  <a:cubicBezTo>
                    <a:pt x="314" y="51"/>
                    <a:pt x="315" y="56"/>
                    <a:pt x="310" y="58"/>
                  </a:cubicBezTo>
                  <a:cubicBezTo>
                    <a:pt x="304" y="60"/>
                    <a:pt x="307" y="63"/>
                    <a:pt x="307" y="71"/>
                  </a:cubicBezTo>
                  <a:cubicBezTo>
                    <a:pt x="307" y="78"/>
                    <a:pt x="297" y="73"/>
                    <a:pt x="293" y="74"/>
                  </a:cubicBezTo>
                  <a:cubicBezTo>
                    <a:pt x="288" y="74"/>
                    <a:pt x="289" y="76"/>
                    <a:pt x="289" y="82"/>
                  </a:cubicBezTo>
                  <a:cubicBezTo>
                    <a:pt x="289" y="87"/>
                    <a:pt x="295" y="86"/>
                    <a:pt x="296" y="91"/>
                  </a:cubicBezTo>
                  <a:cubicBezTo>
                    <a:pt x="297" y="96"/>
                    <a:pt x="299" y="94"/>
                    <a:pt x="303" y="98"/>
                  </a:cubicBezTo>
                  <a:cubicBezTo>
                    <a:pt x="306" y="103"/>
                    <a:pt x="301" y="105"/>
                    <a:pt x="296" y="109"/>
                  </a:cubicBezTo>
                  <a:cubicBezTo>
                    <a:pt x="291" y="113"/>
                    <a:pt x="286" y="117"/>
                    <a:pt x="282" y="116"/>
                  </a:cubicBezTo>
                  <a:cubicBezTo>
                    <a:pt x="277" y="115"/>
                    <a:pt x="276" y="109"/>
                    <a:pt x="274" y="105"/>
                  </a:cubicBezTo>
                  <a:cubicBezTo>
                    <a:pt x="272" y="101"/>
                    <a:pt x="269" y="107"/>
                    <a:pt x="267" y="110"/>
                  </a:cubicBezTo>
                  <a:cubicBezTo>
                    <a:pt x="265" y="112"/>
                    <a:pt x="262" y="109"/>
                    <a:pt x="258" y="106"/>
                  </a:cubicBezTo>
                  <a:cubicBezTo>
                    <a:pt x="253" y="102"/>
                    <a:pt x="246" y="97"/>
                    <a:pt x="248" y="91"/>
                  </a:cubicBezTo>
                  <a:cubicBezTo>
                    <a:pt x="249" y="86"/>
                    <a:pt x="246" y="86"/>
                    <a:pt x="241" y="84"/>
                  </a:cubicBezTo>
                  <a:cubicBezTo>
                    <a:pt x="237" y="82"/>
                    <a:pt x="236" y="84"/>
                    <a:pt x="230" y="84"/>
                  </a:cubicBezTo>
                  <a:cubicBezTo>
                    <a:pt x="224" y="84"/>
                    <a:pt x="225" y="78"/>
                    <a:pt x="225" y="74"/>
                  </a:cubicBezTo>
                  <a:cubicBezTo>
                    <a:pt x="225" y="70"/>
                    <a:pt x="211" y="73"/>
                    <a:pt x="207" y="75"/>
                  </a:cubicBezTo>
                  <a:cubicBezTo>
                    <a:pt x="202" y="78"/>
                    <a:pt x="197" y="81"/>
                    <a:pt x="190" y="74"/>
                  </a:cubicBezTo>
                  <a:cubicBezTo>
                    <a:pt x="183" y="66"/>
                    <a:pt x="188" y="60"/>
                    <a:pt x="187" y="58"/>
                  </a:cubicBezTo>
                  <a:cubicBezTo>
                    <a:pt x="187" y="57"/>
                    <a:pt x="180" y="65"/>
                    <a:pt x="175" y="66"/>
                  </a:cubicBezTo>
                  <a:cubicBezTo>
                    <a:pt x="171" y="67"/>
                    <a:pt x="173" y="61"/>
                    <a:pt x="176" y="59"/>
                  </a:cubicBezTo>
                  <a:cubicBezTo>
                    <a:pt x="178" y="57"/>
                    <a:pt x="176" y="54"/>
                    <a:pt x="175" y="49"/>
                  </a:cubicBezTo>
                  <a:cubicBezTo>
                    <a:pt x="174" y="43"/>
                    <a:pt x="172" y="40"/>
                    <a:pt x="171" y="35"/>
                  </a:cubicBezTo>
                  <a:cubicBezTo>
                    <a:pt x="171" y="30"/>
                    <a:pt x="163" y="27"/>
                    <a:pt x="157" y="24"/>
                  </a:cubicBezTo>
                  <a:cubicBezTo>
                    <a:pt x="150" y="21"/>
                    <a:pt x="157" y="18"/>
                    <a:pt x="157" y="15"/>
                  </a:cubicBezTo>
                  <a:cubicBezTo>
                    <a:pt x="157" y="13"/>
                    <a:pt x="151" y="18"/>
                    <a:pt x="144" y="18"/>
                  </a:cubicBezTo>
                  <a:cubicBezTo>
                    <a:pt x="138" y="19"/>
                    <a:pt x="140" y="9"/>
                    <a:pt x="139" y="4"/>
                  </a:cubicBezTo>
                  <a:cubicBezTo>
                    <a:pt x="137" y="0"/>
                    <a:pt x="128" y="7"/>
                    <a:pt x="122" y="8"/>
                  </a:cubicBezTo>
                  <a:cubicBezTo>
                    <a:pt x="117" y="10"/>
                    <a:pt x="109" y="8"/>
                    <a:pt x="104" y="10"/>
                  </a:cubicBezTo>
                  <a:cubicBezTo>
                    <a:pt x="99" y="11"/>
                    <a:pt x="92" y="13"/>
                    <a:pt x="87" y="13"/>
                  </a:cubicBezTo>
                  <a:cubicBezTo>
                    <a:pt x="81" y="13"/>
                    <a:pt x="78" y="22"/>
                    <a:pt x="78" y="26"/>
                  </a:cubicBezTo>
                  <a:cubicBezTo>
                    <a:pt x="78" y="31"/>
                    <a:pt x="73" y="29"/>
                    <a:pt x="70" y="29"/>
                  </a:cubicBezTo>
                  <a:cubicBezTo>
                    <a:pt x="66" y="29"/>
                    <a:pt x="65" y="16"/>
                    <a:pt x="65" y="10"/>
                  </a:cubicBezTo>
                  <a:cubicBezTo>
                    <a:pt x="65" y="3"/>
                    <a:pt x="58" y="5"/>
                    <a:pt x="54" y="10"/>
                  </a:cubicBezTo>
                  <a:cubicBezTo>
                    <a:pt x="49" y="14"/>
                    <a:pt x="47" y="13"/>
                    <a:pt x="40" y="15"/>
                  </a:cubicBezTo>
                  <a:cubicBezTo>
                    <a:pt x="34" y="18"/>
                    <a:pt x="35" y="25"/>
                    <a:pt x="34" y="31"/>
                  </a:cubicBezTo>
                  <a:cubicBezTo>
                    <a:pt x="33" y="37"/>
                    <a:pt x="24" y="38"/>
                    <a:pt x="18" y="43"/>
                  </a:cubicBezTo>
                  <a:cubicBezTo>
                    <a:pt x="11" y="48"/>
                    <a:pt x="12" y="54"/>
                    <a:pt x="14" y="59"/>
                  </a:cubicBezTo>
                  <a:cubicBezTo>
                    <a:pt x="16" y="64"/>
                    <a:pt x="7" y="72"/>
                    <a:pt x="13" y="74"/>
                  </a:cubicBezTo>
                  <a:cubicBezTo>
                    <a:pt x="18" y="76"/>
                    <a:pt x="22" y="77"/>
                    <a:pt x="26" y="83"/>
                  </a:cubicBezTo>
                  <a:cubicBezTo>
                    <a:pt x="29" y="89"/>
                    <a:pt x="28" y="106"/>
                    <a:pt x="24" y="115"/>
                  </a:cubicBezTo>
                  <a:cubicBezTo>
                    <a:pt x="21" y="125"/>
                    <a:pt x="18" y="114"/>
                    <a:pt x="13" y="116"/>
                  </a:cubicBezTo>
                  <a:cubicBezTo>
                    <a:pt x="11" y="118"/>
                    <a:pt x="12" y="123"/>
                    <a:pt x="15" y="129"/>
                  </a:cubicBezTo>
                  <a:cubicBezTo>
                    <a:pt x="18" y="128"/>
                    <a:pt x="21" y="126"/>
                    <a:pt x="23" y="128"/>
                  </a:cubicBezTo>
                  <a:cubicBezTo>
                    <a:pt x="27" y="130"/>
                    <a:pt x="27" y="132"/>
                    <a:pt x="34" y="132"/>
                  </a:cubicBezTo>
                  <a:cubicBezTo>
                    <a:pt x="40" y="132"/>
                    <a:pt x="62" y="128"/>
                    <a:pt x="66" y="132"/>
                  </a:cubicBezTo>
                  <a:cubicBezTo>
                    <a:pt x="70" y="136"/>
                    <a:pt x="74" y="147"/>
                    <a:pt x="78" y="147"/>
                  </a:cubicBezTo>
                  <a:cubicBezTo>
                    <a:pt x="82" y="147"/>
                    <a:pt x="85" y="146"/>
                    <a:pt x="87" y="149"/>
                  </a:cubicBezTo>
                  <a:cubicBezTo>
                    <a:pt x="88" y="152"/>
                    <a:pt x="92" y="157"/>
                    <a:pt x="89" y="162"/>
                  </a:cubicBezTo>
                  <a:cubicBezTo>
                    <a:pt x="87" y="168"/>
                    <a:pt x="71" y="181"/>
                    <a:pt x="72" y="187"/>
                  </a:cubicBezTo>
                  <a:cubicBezTo>
                    <a:pt x="73" y="193"/>
                    <a:pt x="72" y="200"/>
                    <a:pt x="78" y="200"/>
                  </a:cubicBezTo>
                  <a:cubicBezTo>
                    <a:pt x="84" y="200"/>
                    <a:pt x="92" y="195"/>
                    <a:pt x="90" y="200"/>
                  </a:cubicBezTo>
                  <a:cubicBezTo>
                    <a:pt x="88" y="205"/>
                    <a:pt x="88" y="207"/>
                    <a:pt x="88" y="209"/>
                  </a:cubicBezTo>
                  <a:cubicBezTo>
                    <a:pt x="88" y="212"/>
                    <a:pt x="86" y="217"/>
                    <a:pt x="84" y="216"/>
                  </a:cubicBezTo>
                  <a:cubicBezTo>
                    <a:pt x="83" y="215"/>
                    <a:pt x="74" y="214"/>
                    <a:pt x="76" y="213"/>
                  </a:cubicBezTo>
                  <a:cubicBezTo>
                    <a:pt x="78" y="213"/>
                    <a:pt x="82" y="210"/>
                    <a:pt x="80" y="208"/>
                  </a:cubicBezTo>
                  <a:cubicBezTo>
                    <a:pt x="79" y="206"/>
                    <a:pt x="61" y="198"/>
                    <a:pt x="58" y="193"/>
                  </a:cubicBezTo>
                  <a:cubicBezTo>
                    <a:pt x="55" y="187"/>
                    <a:pt x="49" y="179"/>
                    <a:pt x="43" y="179"/>
                  </a:cubicBezTo>
                  <a:cubicBezTo>
                    <a:pt x="37" y="180"/>
                    <a:pt x="39" y="184"/>
                    <a:pt x="33" y="184"/>
                  </a:cubicBezTo>
                  <a:cubicBezTo>
                    <a:pt x="28" y="184"/>
                    <a:pt x="23" y="182"/>
                    <a:pt x="24" y="187"/>
                  </a:cubicBezTo>
                  <a:cubicBezTo>
                    <a:pt x="26" y="192"/>
                    <a:pt x="28" y="198"/>
                    <a:pt x="26" y="197"/>
                  </a:cubicBezTo>
                  <a:cubicBezTo>
                    <a:pt x="23" y="197"/>
                    <a:pt x="21" y="196"/>
                    <a:pt x="18" y="193"/>
                  </a:cubicBezTo>
                  <a:cubicBezTo>
                    <a:pt x="14" y="190"/>
                    <a:pt x="7" y="184"/>
                    <a:pt x="5" y="186"/>
                  </a:cubicBezTo>
                  <a:cubicBezTo>
                    <a:pt x="3" y="188"/>
                    <a:pt x="1" y="190"/>
                    <a:pt x="3" y="193"/>
                  </a:cubicBezTo>
                  <a:cubicBezTo>
                    <a:pt x="5" y="195"/>
                    <a:pt x="10" y="193"/>
                    <a:pt x="9" y="201"/>
                  </a:cubicBezTo>
                  <a:cubicBezTo>
                    <a:pt x="9" y="209"/>
                    <a:pt x="9" y="228"/>
                    <a:pt x="6" y="231"/>
                  </a:cubicBezTo>
                  <a:cubicBezTo>
                    <a:pt x="4" y="234"/>
                    <a:pt x="0" y="238"/>
                    <a:pt x="3" y="238"/>
                  </a:cubicBezTo>
                  <a:cubicBezTo>
                    <a:pt x="7" y="239"/>
                    <a:pt x="9" y="237"/>
                    <a:pt x="9" y="242"/>
                  </a:cubicBezTo>
                  <a:cubicBezTo>
                    <a:pt x="9" y="246"/>
                    <a:pt x="6" y="247"/>
                    <a:pt x="11" y="250"/>
                  </a:cubicBezTo>
                  <a:cubicBezTo>
                    <a:pt x="16" y="253"/>
                    <a:pt x="25" y="260"/>
                    <a:pt x="22" y="263"/>
                  </a:cubicBezTo>
                  <a:cubicBezTo>
                    <a:pt x="19" y="267"/>
                    <a:pt x="9" y="273"/>
                    <a:pt x="7" y="280"/>
                  </a:cubicBezTo>
                  <a:cubicBezTo>
                    <a:pt x="7" y="282"/>
                    <a:pt x="6" y="285"/>
                    <a:pt x="5" y="288"/>
                  </a:cubicBezTo>
                  <a:cubicBezTo>
                    <a:pt x="14" y="285"/>
                    <a:pt x="23" y="282"/>
                    <a:pt x="27" y="282"/>
                  </a:cubicBezTo>
                  <a:cubicBezTo>
                    <a:pt x="35" y="282"/>
                    <a:pt x="41" y="285"/>
                    <a:pt x="47" y="288"/>
                  </a:cubicBezTo>
                  <a:cubicBezTo>
                    <a:pt x="52" y="292"/>
                    <a:pt x="54" y="298"/>
                    <a:pt x="55" y="304"/>
                  </a:cubicBezTo>
                  <a:cubicBezTo>
                    <a:pt x="56" y="311"/>
                    <a:pt x="56" y="328"/>
                    <a:pt x="59" y="331"/>
                  </a:cubicBezTo>
                  <a:cubicBezTo>
                    <a:pt x="61" y="333"/>
                    <a:pt x="64" y="335"/>
                    <a:pt x="69" y="336"/>
                  </a:cubicBezTo>
                  <a:cubicBezTo>
                    <a:pt x="118" y="234"/>
                    <a:pt x="118" y="234"/>
                    <a:pt x="118" y="234"/>
                  </a:cubicBezTo>
                  <a:cubicBezTo>
                    <a:pt x="168" y="239"/>
                    <a:pt x="168" y="239"/>
                    <a:pt x="168" y="239"/>
                  </a:cubicBezTo>
                  <a:cubicBezTo>
                    <a:pt x="171" y="236"/>
                    <a:pt x="174" y="234"/>
                    <a:pt x="176" y="233"/>
                  </a:cubicBezTo>
                  <a:cubicBezTo>
                    <a:pt x="181" y="231"/>
                    <a:pt x="187" y="228"/>
                    <a:pt x="187" y="232"/>
                  </a:cubicBezTo>
                  <a:cubicBezTo>
                    <a:pt x="186" y="236"/>
                    <a:pt x="187" y="238"/>
                    <a:pt x="190" y="238"/>
                  </a:cubicBezTo>
                  <a:cubicBezTo>
                    <a:pt x="193" y="238"/>
                    <a:pt x="199" y="235"/>
                    <a:pt x="199" y="233"/>
                  </a:cubicBezTo>
                  <a:cubicBezTo>
                    <a:pt x="199" y="232"/>
                    <a:pt x="198" y="225"/>
                    <a:pt x="200" y="226"/>
                  </a:cubicBezTo>
                  <a:cubicBezTo>
                    <a:pt x="203" y="229"/>
                    <a:pt x="202" y="234"/>
                    <a:pt x="205" y="233"/>
                  </a:cubicBezTo>
                  <a:cubicBezTo>
                    <a:pt x="209" y="232"/>
                    <a:pt x="212" y="232"/>
                    <a:pt x="212" y="228"/>
                  </a:cubicBezTo>
                  <a:cubicBezTo>
                    <a:pt x="211" y="224"/>
                    <a:pt x="215" y="221"/>
                    <a:pt x="217" y="222"/>
                  </a:cubicBezTo>
                  <a:cubicBezTo>
                    <a:pt x="218" y="224"/>
                    <a:pt x="216" y="229"/>
                    <a:pt x="222" y="228"/>
                  </a:cubicBezTo>
                  <a:cubicBezTo>
                    <a:pt x="228" y="227"/>
                    <a:pt x="229" y="223"/>
                    <a:pt x="229" y="225"/>
                  </a:cubicBezTo>
                  <a:cubicBezTo>
                    <a:pt x="228" y="228"/>
                    <a:pt x="226" y="233"/>
                    <a:pt x="229" y="235"/>
                  </a:cubicBezTo>
                  <a:cubicBezTo>
                    <a:pt x="233" y="237"/>
                    <a:pt x="238" y="242"/>
                    <a:pt x="230" y="241"/>
                  </a:cubicBezTo>
                  <a:cubicBezTo>
                    <a:pt x="222" y="240"/>
                    <a:pt x="225" y="240"/>
                    <a:pt x="221" y="235"/>
                  </a:cubicBezTo>
                  <a:cubicBezTo>
                    <a:pt x="218" y="231"/>
                    <a:pt x="218" y="232"/>
                    <a:pt x="216" y="233"/>
                  </a:cubicBezTo>
                  <a:cubicBezTo>
                    <a:pt x="214" y="234"/>
                    <a:pt x="209" y="237"/>
                    <a:pt x="208" y="239"/>
                  </a:cubicBezTo>
                  <a:cubicBezTo>
                    <a:pt x="208" y="241"/>
                    <a:pt x="209" y="246"/>
                    <a:pt x="207" y="248"/>
                  </a:cubicBezTo>
                  <a:cubicBezTo>
                    <a:pt x="205" y="250"/>
                    <a:pt x="205" y="257"/>
                    <a:pt x="204" y="260"/>
                  </a:cubicBezTo>
                  <a:cubicBezTo>
                    <a:pt x="201" y="264"/>
                    <a:pt x="199" y="272"/>
                    <a:pt x="197" y="278"/>
                  </a:cubicBezTo>
                  <a:cubicBezTo>
                    <a:pt x="206" y="292"/>
                    <a:pt x="206" y="292"/>
                    <a:pt x="206" y="292"/>
                  </a:cubicBezTo>
                  <a:cubicBezTo>
                    <a:pt x="217" y="327"/>
                    <a:pt x="217" y="327"/>
                    <a:pt x="217" y="327"/>
                  </a:cubicBezTo>
                  <a:cubicBezTo>
                    <a:pt x="217" y="327"/>
                    <a:pt x="235" y="330"/>
                    <a:pt x="243" y="333"/>
                  </a:cubicBezTo>
                  <a:cubicBezTo>
                    <a:pt x="250" y="337"/>
                    <a:pt x="254" y="342"/>
                    <a:pt x="262" y="342"/>
                  </a:cubicBezTo>
                  <a:cubicBezTo>
                    <a:pt x="270" y="342"/>
                    <a:pt x="276" y="342"/>
                    <a:pt x="276" y="342"/>
                  </a:cubicBezTo>
                  <a:cubicBezTo>
                    <a:pt x="276" y="342"/>
                    <a:pt x="287" y="380"/>
                    <a:pt x="286" y="384"/>
                  </a:cubicBezTo>
                  <a:cubicBezTo>
                    <a:pt x="285" y="387"/>
                    <a:pt x="277" y="392"/>
                    <a:pt x="280" y="396"/>
                  </a:cubicBezTo>
                  <a:cubicBezTo>
                    <a:pt x="282" y="400"/>
                    <a:pt x="289" y="401"/>
                    <a:pt x="288" y="407"/>
                  </a:cubicBezTo>
                  <a:cubicBezTo>
                    <a:pt x="286" y="413"/>
                    <a:pt x="285" y="427"/>
                    <a:pt x="289" y="429"/>
                  </a:cubicBezTo>
                  <a:cubicBezTo>
                    <a:pt x="294" y="431"/>
                    <a:pt x="313" y="436"/>
                    <a:pt x="314" y="439"/>
                  </a:cubicBezTo>
                  <a:cubicBezTo>
                    <a:pt x="314" y="441"/>
                    <a:pt x="317" y="456"/>
                    <a:pt x="321" y="453"/>
                  </a:cubicBezTo>
                  <a:cubicBezTo>
                    <a:pt x="325" y="450"/>
                    <a:pt x="331" y="442"/>
                    <a:pt x="344" y="436"/>
                  </a:cubicBezTo>
                  <a:cubicBezTo>
                    <a:pt x="357" y="431"/>
                    <a:pt x="368" y="424"/>
                    <a:pt x="376" y="424"/>
                  </a:cubicBezTo>
                  <a:cubicBezTo>
                    <a:pt x="376" y="424"/>
                    <a:pt x="377" y="424"/>
                    <a:pt x="378" y="424"/>
                  </a:cubicBezTo>
                  <a:cubicBezTo>
                    <a:pt x="384" y="419"/>
                    <a:pt x="391" y="413"/>
                    <a:pt x="393" y="412"/>
                  </a:cubicBezTo>
                  <a:cubicBezTo>
                    <a:pt x="395" y="410"/>
                    <a:pt x="407" y="407"/>
                    <a:pt x="413" y="411"/>
                  </a:cubicBezTo>
                  <a:cubicBezTo>
                    <a:pt x="419" y="416"/>
                    <a:pt x="435" y="434"/>
                    <a:pt x="439" y="429"/>
                  </a:cubicBezTo>
                  <a:cubicBezTo>
                    <a:pt x="443" y="425"/>
                    <a:pt x="444" y="416"/>
                    <a:pt x="449" y="414"/>
                  </a:cubicBezTo>
                  <a:cubicBezTo>
                    <a:pt x="453" y="412"/>
                    <a:pt x="462" y="411"/>
                    <a:pt x="466" y="415"/>
                  </a:cubicBezTo>
                  <a:cubicBezTo>
                    <a:pt x="469" y="420"/>
                    <a:pt x="488" y="434"/>
                    <a:pt x="491" y="432"/>
                  </a:cubicBezTo>
                  <a:cubicBezTo>
                    <a:pt x="494" y="430"/>
                    <a:pt x="498" y="428"/>
                    <a:pt x="504" y="429"/>
                  </a:cubicBezTo>
                  <a:cubicBezTo>
                    <a:pt x="509" y="430"/>
                    <a:pt x="517" y="433"/>
                    <a:pt x="524" y="434"/>
                  </a:cubicBezTo>
                  <a:cubicBezTo>
                    <a:pt x="530" y="435"/>
                    <a:pt x="565" y="445"/>
                    <a:pt x="567" y="450"/>
                  </a:cubicBezTo>
                  <a:cubicBezTo>
                    <a:pt x="570" y="455"/>
                    <a:pt x="567" y="456"/>
                    <a:pt x="571" y="458"/>
                  </a:cubicBezTo>
                  <a:cubicBezTo>
                    <a:pt x="573" y="459"/>
                    <a:pt x="578" y="463"/>
                    <a:pt x="582" y="467"/>
                  </a:cubicBezTo>
                  <a:cubicBezTo>
                    <a:pt x="584" y="462"/>
                    <a:pt x="586" y="456"/>
                    <a:pt x="587" y="454"/>
                  </a:cubicBezTo>
                  <a:cubicBezTo>
                    <a:pt x="588" y="450"/>
                    <a:pt x="596" y="445"/>
                    <a:pt x="600" y="441"/>
                  </a:cubicBezTo>
                  <a:cubicBezTo>
                    <a:pt x="604" y="437"/>
                    <a:pt x="603" y="431"/>
                    <a:pt x="601" y="424"/>
                  </a:cubicBezTo>
                  <a:cubicBezTo>
                    <a:pt x="599" y="416"/>
                    <a:pt x="599" y="406"/>
                    <a:pt x="601" y="401"/>
                  </a:cubicBezTo>
                  <a:cubicBezTo>
                    <a:pt x="603" y="395"/>
                    <a:pt x="602" y="395"/>
                    <a:pt x="596" y="393"/>
                  </a:cubicBezTo>
                  <a:cubicBezTo>
                    <a:pt x="589" y="391"/>
                    <a:pt x="590" y="386"/>
                    <a:pt x="598" y="385"/>
                  </a:cubicBezTo>
                  <a:cubicBezTo>
                    <a:pt x="606" y="384"/>
                    <a:pt x="612" y="383"/>
                    <a:pt x="617" y="383"/>
                  </a:cubicBezTo>
                  <a:cubicBezTo>
                    <a:pt x="622" y="383"/>
                    <a:pt x="628" y="380"/>
                    <a:pt x="631" y="383"/>
                  </a:cubicBezTo>
                  <a:cubicBezTo>
                    <a:pt x="635" y="386"/>
                    <a:pt x="639" y="385"/>
                    <a:pt x="643" y="385"/>
                  </a:cubicBezTo>
                  <a:cubicBezTo>
                    <a:pt x="647" y="386"/>
                    <a:pt x="649" y="391"/>
                    <a:pt x="650" y="384"/>
                  </a:cubicBezTo>
                  <a:cubicBezTo>
                    <a:pt x="651" y="377"/>
                    <a:pt x="645" y="375"/>
                    <a:pt x="647" y="371"/>
                  </a:cubicBezTo>
                  <a:cubicBezTo>
                    <a:pt x="650" y="368"/>
                    <a:pt x="665" y="340"/>
                    <a:pt x="666" y="336"/>
                  </a:cubicBezTo>
                  <a:cubicBezTo>
                    <a:pt x="668" y="332"/>
                    <a:pt x="669" y="327"/>
                    <a:pt x="673" y="330"/>
                  </a:cubicBezTo>
                  <a:cubicBezTo>
                    <a:pt x="677" y="332"/>
                    <a:pt x="688" y="338"/>
                    <a:pt x="695" y="338"/>
                  </a:cubicBezTo>
                  <a:cubicBezTo>
                    <a:pt x="702" y="339"/>
                    <a:pt x="699" y="339"/>
                    <a:pt x="704" y="342"/>
                  </a:cubicBezTo>
                  <a:cubicBezTo>
                    <a:pt x="709" y="345"/>
                    <a:pt x="719" y="338"/>
                    <a:pt x="722" y="334"/>
                  </a:cubicBezTo>
                  <a:cubicBezTo>
                    <a:pt x="725" y="329"/>
                    <a:pt x="722" y="308"/>
                    <a:pt x="726" y="303"/>
                  </a:cubicBezTo>
                  <a:cubicBezTo>
                    <a:pt x="730" y="299"/>
                    <a:pt x="740" y="300"/>
                    <a:pt x="745" y="296"/>
                  </a:cubicBezTo>
                  <a:cubicBezTo>
                    <a:pt x="750" y="292"/>
                    <a:pt x="745" y="281"/>
                    <a:pt x="754" y="282"/>
                  </a:cubicBezTo>
                  <a:cubicBezTo>
                    <a:pt x="755" y="282"/>
                    <a:pt x="757" y="282"/>
                    <a:pt x="758" y="282"/>
                  </a:cubicBezTo>
                  <a:cubicBezTo>
                    <a:pt x="749" y="272"/>
                    <a:pt x="752" y="266"/>
                    <a:pt x="752" y="263"/>
                  </a:cubicBezTo>
                  <a:close/>
                  <a:moveTo>
                    <a:pt x="581" y="339"/>
                  </a:moveTo>
                  <a:cubicBezTo>
                    <a:pt x="573" y="340"/>
                    <a:pt x="567" y="341"/>
                    <a:pt x="561" y="339"/>
                  </a:cubicBezTo>
                  <a:cubicBezTo>
                    <a:pt x="555" y="337"/>
                    <a:pt x="546" y="331"/>
                    <a:pt x="542" y="331"/>
                  </a:cubicBezTo>
                  <a:cubicBezTo>
                    <a:pt x="538" y="331"/>
                    <a:pt x="527" y="327"/>
                    <a:pt x="524" y="326"/>
                  </a:cubicBezTo>
                  <a:cubicBezTo>
                    <a:pt x="520" y="324"/>
                    <a:pt x="514" y="323"/>
                    <a:pt x="508" y="323"/>
                  </a:cubicBezTo>
                  <a:cubicBezTo>
                    <a:pt x="501" y="324"/>
                    <a:pt x="496" y="330"/>
                    <a:pt x="492" y="330"/>
                  </a:cubicBezTo>
                  <a:cubicBezTo>
                    <a:pt x="488" y="331"/>
                    <a:pt x="484" y="330"/>
                    <a:pt x="482" y="333"/>
                  </a:cubicBezTo>
                  <a:cubicBezTo>
                    <a:pt x="480" y="335"/>
                    <a:pt x="480" y="341"/>
                    <a:pt x="478" y="342"/>
                  </a:cubicBezTo>
                  <a:cubicBezTo>
                    <a:pt x="476" y="343"/>
                    <a:pt x="475" y="356"/>
                    <a:pt x="472" y="354"/>
                  </a:cubicBezTo>
                  <a:cubicBezTo>
                    <a:pt x="470" y="352"/>
                    <a:pt x="462" y="338"/>
                    <a:pt x="465" y="335"/>
                  </a:cubicBezTo>
                  <a:cubicBezTo>
                    <a:pt x="468" y="331"/>
                    <a:pt x="467" y="326"/>
                    <a:pt x="472" y="324"/>
                  </a:cubicBezTo>
                  <a:cubicBezTo>
                    <a:pt x="478" y="322"/>
                    <a:pt x="490" y="316"/>
                    <a:pt x="496" y="313"/>
                  </a:cubicBezTo>
                  <a:cubicBezTo>
                    <a:pt x="501" y="311"/>
                    <a:pt x="512" y="316"/>
                    <a:pt x="517" y="316"/>
                  </a:cubicBezTo>
                  <a:cubicBezTo>
                    <a:pt x="521" y="316"/>
                    <a:pt x="530" y="317"/>
                    <a:pt x="533" y="320"/>
                  </a:cubicBezTo>
                  <a:cubicBezTo>
                    <a:pt x="537" y="322"/>
                    <a:pt x="545" y="326"/>
                    <a:pt x="550" y="326"/>
                  </a:cubicBezTo>
                  <a:cubicBezTo>
                    <a:pt x="556" y="326"/>
                    <a:pt x="570" y="333"/>
                    <a:pt x="572" y="332"/>
                  </a:cubicBezTo>
                  <a:cubicBezTo>
                    <a:pt x="575" y="330"/>
                    <a:pt x="582" y="327"/>
                    <a:pt x="585" y="329"/>
                  </a:cubicBezTo>
                  <a:cubicBezTo>
                    <a:pt x="589" y="330"/>
                    <a:pt x="589" y="338"/>
                    <a:pt x="581" y="339"/>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54" name="Freeform 25"/>
            <p:cNvSpPr>
              <a:spLocks/>
            </p:cNvSpPr>
            <p:nvPr/>
          </p:nvSpPr>
          <p:spPr bwMode="auto">
            <a:xfrm>
              <a:off x="2347913" y="3744913"/>
              <a:ext cx="42862" cy="41275"/>
            </a:xfrm>
            <a:custGeom>
              <a:avLst/>
              <a:gdLst/>
              <a:ahLst/>
              <a:cxnLst>
                <a:cxn ang="0">
                  <a:pos x="14" y="1"/>
                </a:cxn>
                <a:cxn ang="0">
                  <a:pos x="0" y="10"/>
                </a:cxn>
                <a:cxn ang="0">
                  <a:pos x="5" y="19"/>
                </a:cxn>
                <a:cxn ang="0">
                  <a:pos x="14" y="1"/>
                </a:cxn>
              </a:cxnLst>
              <a:rect l="0" t="0" r="r" b="b"/>
              <a:pathLst>
                <a:path w="20" h="19">
                  <a:moveTo>
                    <a:pt x="14" y="1"/>
                  </a:moveTo>
                  <a:cubicBezTo>
                    <a:pt x="9" y="1"/>
                    <a:pt x="4" y="6"/>
                    <a:pt x="0" y="10"/>
                  </a:cubicBezTo>
                  <a:cubicBezTo>
                    <a:pt x="2" y="13"/>
                    <a:pt x="4" y="16"/>
                    <a:pt x="5" y="19"/>
                  </a:cubicBezTo>
                  <a:cubicBezTo>
                    <a:pt x="9" y="13"/>
                    <a:pt x="20" y="0"/>
                    <a:pt x="14" y="1"/>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55" name="Freeform 26"/>
            <p:cNvSpPr>
              <a:spLocks/>
            </p:cNvSpPr>
            <p:nvPr/>
          </p:nvSpPr>
          <p:spPr bwMode="auto">
            <a:xfrm>
              <a:off x="2070100" y="3819525"/>
              <a:ext cx="425450" cy="488950"/>
            </a:xfrm>
            <a:custGeom>
              <a:avLst/>
              <a:gdLst/>
              <a:ahLst/>
              <a:cxnLst>
                <a:cxn ang="0">
                  <a:pos x="189" y="111"/>
                </a:cxn>
                <a:cxn ang="0">
                  <a:pos x="182" y="102"/>
                </a:cxn>
                <a:cxn ang="0">
                  <a:pos x="170" y="72"/>
                </a:cxn>
                <a:cxn ang="0">
                  <a:pos x="132" y="36"/>
                </a:cxn>
                <a:cxn ang="0">
                  <a:pos x="131" y="4"/>
                </a:cxn>
                <a:cxn ang="0">
                  <a:pos x="124" y="8"/>
                </a:cxn>
                <a:cxn ang="0">
                  <a:pos x="116" y="2"/>
                </a:cxn>
                <a:cxn ang="0">
                  <a:pos x="108" y="18"/>
                </a:cxn>
                <a:cxn ang="0">
                  <a:pos x="108" y="27"/>
                </a:cxn>
                <a:cxn ang="0">
                  <a:pos x="96" y="30"/>
                </a:cxn>
                <a:cxn ang="0">
                  <a:pos x="80" y="48"/>
                </a:cxn>
                <a:cxn ang="0">
                  <a:pos x="73" y="58"/>
                </a:cxn>
                <a:cxn ang="0">
                  <a:pos x="75" y="59"/>
                </a:cxn>
                <a:cxn ang="0">
                  <a:pos x="80" y="87"/>
                </a:cxn>
                <a:cxn ang="0">
                  <a:pos x="48" y="130"/>
                </a:cxn>
                <a:cxn ang="0">
                  <a:pos x="0" y="132"/>
                </a:cxn>
                <a:cxn ang="0">
                  <a:pos x="0" y="217"/>
                </a:cxn>
                <a:cxn ang="0">
                  <a:pos x="18" y="223"/>
                </a:cxn>
                <a:cxn ang="0">
                  <a:pos x="36" y="205"/>
                </a:cxn>
                <a:cxn ang="0">
                  <a:pos x="69" y="208"/>
                </a:cxn>
                <a:cxn ang="0">
                  <a:pos x="85" y="192"/>
                </a:cxn>
                <a:cxn ang="0">
                  <a:pos x="105" y="193"/>
                </a:cxn>
                <a:cxn ang="0">
                  <a:pos x="116" y="163"/>
                </a:cxn>
                <a:cxn ang="0">
                  <a:pos x="137" y="152"/>
                </a:cxn>
                <a:cxn ang="0">
                  <a:pos x="141" y="158"/>
                </a:cxn>
                <a:cxn ang="0">
                  <a:pos x="163" y="139"/>
                </a:cxn>
                <a:cxn ang="0">
                  <a:pos x="189" y="111"/>
                </a:cxn>
              </a:cxnLst>
              <a:rect l="0" t="0" r="r" b="b"/>
              <a:pathLst>
                <a:path w="195" h="224">
                  <a:moveTo>
                    <a:pt x="189" y="111"/>
                  </a:moveTo>
                  <a:cubicBezTo>
                    <a:pt x="184" y="104"/>
                    <a:pt x="183" y="111"/>
                    <a:pt x="182" y="102"/>
                  </a:cubicBezTo>
                  <a:cubicBezTo>
                    <a:pt x="182" y="94"/>
                    <a:pt x="176" y="77"/>
                    <a:pt x="170" y="72"/>
                  </a:cubicBezTo>
                  <a:cubicBezTo>
                    <a:pt x="164" y="66"/>
                    <a:pt x="135" y="50"/>
                    <a:pt x="132" y="36"/>
                  </a:cubicBezTo>
                  <a:cubicBezTo>
                    <a:pt x="129" y="26"/>
                    <a:pt x="130" y="12"/>
                    <a:pt x="131" y="4"/>
                  </a:cubicBezTo>
                  <a:cubicBezTo>
                    <a:pt x="128" y="6"/>
                    <a:pt x="125" y="8"/>
                    <a:pt x="124" y="8"/>
                  </a:cubicBezTo>
                  <a:cubicBezTo>
                    <a:pt x="120" y="9"/>
                    <a:pt x="120" y="0"/>
                    <a:pt x="116" y="2"/>
                  </a:cubicBezTo>
                  <a:cubicBezTo>
                    <a:pt x="112" y="3"/>
                    <a:pt x="109" y="14"/>
                    <a:pt x="108" y="18"/>
                  </a:cubicBezTo>
                  <a:cubicBezTo>
                    <a:pt x="107" y="22"/>
                    <a:pt x="110" y="25"/>
                    <a:pt x="108" y="27"/>
                  </a:cubicBezTo>
                  <a:cubicBezTo>
                    <a:pt x="106" y="30"/>
                    <a:pt x="96" y="25"/>
                    <a:pt x="96" y="30"/>
                  </a:cubicBezTo>
                  <a:cubicBezTo>
                    <a:pt x="96" y="35"/>
                    <a:pt x="85" y="44"/>
                    <a:pt x="80" y="48"/>
                  </a:cubicBezTo>
                  <a:cubicBezTo>
                    <a:pt x="77" y="50"/>
                    <a:pt x="75" y="54"/>
                    <a:pt x="73" y="58"/>
                  </a:cubicBezTo>
                  <a:cubicBezTo>
                    <a:pt x="75" y="59"/>
                    <a:pt x="75" y="59"/>
                    <a:pt x="75" y="59"/>
                  </a:cubicBezTo>
                  <a:cubicBezTo>
                    <a:pt x="80" y="87"/>
                    <a:pt x="80" y="87"/>
                    <a:pt x="80" y="87"/>
                  </a:cubicBezTo>
                  <a:cubicBezTo>
                    <a:pt x="48" y="130"/>
                    <a:pt x="48" y="130"/>
                    <a:pt x="48" y="130"/>
                  </a:cubicBezTo>
                  <a:cubicBezTo>
                    <a:pt x="0" y="132"/>
                    <a:pt x="0" y="132"/>
                    <a:pt x="0" y="132"/>
                  </a:cubicBezTo>
                  <a:cubicBezTo>
                    <a:pt x="0" y="217"/>
                    <a:pt x="0" y="217"/>
                    <a:pt x="0" y="217"/>
                  </a:cubicBezTo>
                  <a:cubicBezTo>
                    <a:pt x="11" y="221"/>
                    <a:pt x="12" y="224"/>
                    <a:pt x="18" y="223"/>
                  </a:cubicBezTo>
                  <a:cubicBezTo>
                    <a:pt x="24" y="222"/>
                    <a:pt x="21" y="206"/>
                    <a:pt x="36" y="205"/>
                  </a:cubicBezTo>
                  <a:cubicBezTo>
                    <a:pt x="51" y="205"/>
                    <a:pt x="63" y="215"/>
                    <a:pt x="69" y="208"/>
                  </a:cubicBezTo>
                  <a:cubicBezTo>
                    <a:pt x="76" y="202"/>
                    <a:pt x="74" y="192"/>
                    <a:pt x="85" y="192"/>
                  </a:cubicBezTo>
                  <a:cubicBezTo>
                    <a:pt x="96" y="192"/>
                    <a:pt x="99" y="200"/>
                    <a:pt x="105" y="193"/>
                  </a:cubicBezTo>
                  <a:cubicBezTo>
                    <a:pt x="112" y="187"/>
                    <a:pt x="106" y="173"/>
                    <a:pt x="116" y="163"/>
                  </a:cubicBezTo>
                  <a:cubicBezTo>
                    <a:pt x="125" y="153"/>
                    <a:pt x="139" y="148"/>
                    <a:pt x="137" y="152"/>
                  </a:cubicBezTo>
                  <a:cubicBezTo>
                    <a:pt x="134" y="156"/>
                    <a:pt x="137" y="161"/>
                    <a:pt x="141" y="158"/>
                  </a:cubicBezTo>
                  <a:cubicBezTo>
                    <a:pt x="145" y="155"/>
                    <a:pt x="154" y="141"/>
                    <a:pt x="163" y="139"/>
                  </a:cubicBezTo>
                  <a:cubicBezTo>
                    <a:pt x="172" y="137"/>
                    <a:pt x="195" y="118"/>
                    <a:pt x="189" y="111"/>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56" name="Freeform 27"/>
            <p:cNvSpPr>
              <a:spLocks/>
            </p:cNvSpPr>
            <p:nvPr/>
          </p:nvSpPr>
          <p:spPr bwMode="auto">
            <a:xfrm>
              <a:off x="2074863" y="3762375"/>
              <a:ext cx="284162" cy="184150"/>
            </a:xfrm>
            <a:custGeom>
              <a:avLst/>
              <a:gdLst/>
              <a:ahLst/>
              <a:cxnLst>
                <a:cxn ang="0">
                  <a:pos x="78" y="74"/>
                </a:cxn>
                <a:cxn ang="0">
                  <a:pos x="94" y="56"/>
                </a:cxn>
                <a:cxn ang="0">
                  <a:pos x="106" y="53"/>
                </a:cxn>
                <a:cxn ang="0">
                  <a:pos x="106" y="44"/>
                </a:cxn>
                <a:cxn ang="0">
                  <a:pos x="114" y="28"/>
                </a:cxn>
                <a:cxn ang="0">
                  <a:pos x="122" y="34"/>
                </a:cxn>
                <a:cxn ang="0">
                  <a:pos x="129" y="30"/>
                </a:cxn>
                <a:cxn ang="0">
                  <a:pos x="130" y="23"/>
                </a:cxn>
                <a:cxn ang="0">
                  <a:pos x="130" y="12"/>
                </a:cxn>
                <a:cxn ang="0">
                  <a:pos x="130" y="11"/>
                </a:cxn>
                <a:cxn ang="0">
                  <a:pos x="125" y="2"/>
                </a:cxn>
                <a:cxn ang="0">
                  <a:pos x="121" y="5"/>
                </a:cxn>
                <a:cxn ang="0">
                  <a:pos x="88" y="16"/>
                </a:cxn>
                <a:cxn ang="0">
                  <a:pos x="55" y="31"/>
                </a:cxn>
                <a:cxn ang="0">
                  <a:pos x="25" y="15"/>
                </a:cxn>
                <a:cxn ang="0">
                  <a:pos x="9" y="14"/>
                </a:cxn>
                <a:cxn ang="0">
                  <a:pos x="0" y="0"/>
                </a:cxn>
                <a:cxn ang="0">
                  <a:pos x="13" y="49"/>
                </a:cxn>
                <a:cxn ang="0">
                  <a:pos x="71" y="84"/>
                </a:cxn>
                <a:cxn ang="0">
                  <a:pos x="78" y="74"/>
                </a:cxn>
              </a:cxnLst>
              <a:rect l="0" t="0" r="r" b="b"/>
              <a:pathLst>
                <a:path w="130" h="84">
                  <a:moveTo>
                    <a:pt x="78" y="74"/>
                  </a:moveTo>
                  <a:cubicBezTo>
                    <a:pt x="83" y="70"/>
                    <a:pt x="94" y="61"/>
                    <a:pt x="94" y="56"/>
                  </a:cubicBezTo>
                  <a:cubicBezTo>
                    <a:pt x="94" y="51"/>
                    <a:pt x="104" y="56"/>
                    <a:pt x="106" y="53"/>
                  </a:cubicBezTo>
                  <a:cubicBezTo>
                    <a:pt x="108" y="51"/>
                    <a:pt x="105" y="48"/>
                    <a:pt x="106" y="44"/>
                  </a:cubicBezTo>
                  <a:cubicBezTo>
                    <a:pt x="107" y="40"/>
                    <a:pt x="110" y="29"/>
                    <a:pt x="114" y="28"/>
                  </a:cubicBezTo>
                  <a:cubicBezTo>
                    <a:pt x="118" y="26"/>
                    <a:pt x="118" y="35"/>
                    <a:pt x="122" y="34"/>
                  </a:cubicBezTo>
                  <a:cubicBezTo>
                    <a:pt x="123" y="34"/>
                    <a:pt x="126" y="32"/>
                    <a:pt x="129" y="30"/>
                  </a:cubicBezTo>
                  <a:cubicBezTo>
                    <a:pt x="129" y="27"/>
                    <a:pt x="129" y="24"/>
                    <a:pt x="130" y="23"/>
                  </a:cubicBezTo>
                  <a:cubicBezTo>
                    <a:pt x="130" y="19"/>
                    <a:pt x="127" y="16"/>
                    <a:pt x="130" y="12"/>
                  </a:cubicBezTo>
                  <a:cubicBezTo>
                    <a:pt x="130" y="11"/>
                    <a:pt x="130" y="11"/>
                    <a:pt x="130" y="11"/>
                  </a:cubicBezTo>
                  <a:cubicBezTo>
                    <a:pt x="129" y="8"/>
                    <a:pt x="127" y="5"/>
                    <a:pt x="125" y="2"/>
                  </a:cubicBezTo>
                  <a:cubicBezTo>
                    <a:pt x="124" y="3"/>
                    <a:pt x="123" y="4"/>
                    <a:pt x="121" y="5"/>
                  </a:cubicBezTo>
                  <a:cubicBezTo>
                    <a:pt x="117" y="7"/>
                    <a:pt x="97" y="16"/>
                    <a:pt x="88" y="16"/>
                  </a:cubicBezTo>
                  <a:cubicBezTo>
                    <a:pt x="78" y="17"/>
                    <a:pt x="64" y="34"/>
                    <a:pt x="55" y="31"/>
                  </a:cubicBezTo>
                  <a:cubicBezTo>
                    <a:pt x="46" y="27"/>
                    <a:pt x="32" y="14"/>
                    <a:pt x="25" y="15"/>
                  </a:cubicBezTo>
                  <a:cubicBezTo>
                    <a:pt x="19" y="16"/>
                    <a:pt x="13" y="21"/>
                    <a:pt x="9" y="14"/>
                  </a:cubicBezTo>
                  <a:cubicBezTo>
                    <a:pt x="5" y="9"/>
                    <a:pt x="3" y="2"/>
                    <a:pt x="0" y="0"/>
                  </a:cubicBezTo>
                  <a:cubicBezTo>
                    <a:pt x="13" y="49"/>
                    <a:pt x="13" y="49"/>
                    <a:pt x="13" y="49"/>
                  </a:cubicBezTo>
                  <a:cubicBezTo>
                    <a:pt x="71" y="84"/>
                    <a:pt x="71" y="84"/>
                    <a:pt x="71" y="84"/>
                  </a:cubicBezTo>
                  <a:cubicBezTo>
                    <a:pt x="73" y="80"/>
                    <a:pt x="75" y="76"/>
                    <a:pt x="78" y="74"/>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57" name="Freeform 28"/>
            <p:cNvSpPr>
              <a:spLocks/>
            </p:cNvSpPr>
            <p:nvPr/>
          </p:nvSpPr>
          <p:spPr bwMode="auto">
            <a:xfrm>
              <a:off x="2070100" y="3762375"/>
              <a:ext cx="174625" cy="344488"/>
            </a:xfrm>
            <a:custGeom>
              <a:avLst/>
              <a:gdLst/>
              <a:ahLst/>
              <a:cxnLst>
                <a:cxn ang="0">
                  <a:pos x="80" y="113"/>
                </a:cxn>
                <a:cxn ang="0">
                  <a:pos x="75" y="85"/>
                </a:cxn>
                <a:cxn ang="0">
                  <a:pos x="15" y="49"/>
                </a:cxn>
                <a:cxn ang="0">
                  <a:pos x="2" y="0"/>
                </a:cxn>
                <a:cxn ang="0">
                  <a:pos x="0" y="0"/>
                </a:cxn>
                <a:cxn ang="0">
                  <a:pos x="0" y="158"/>
                </a:cxn>
                <a:cxn ang="0">
                  <a:pos x="48" y="156"/>
                </a:cxn>
                <a:cxn ang="0">
                  <a:pos x="80" y="113"/>
                </a:cxn>
              </a:cxnLst>
              <a:rect l="0" t="0" r="r" b="b"/>
              <a:pathLst>
                <a:path w="80" h="158">
                  <a:moveTo>
                    <a:pt x="80" y="113"/>
                  </a:moveTo>
                  <a:cubicBezTo>
                    <a:pt x="75" y="85"/>
                    <a:pt x="75" y="85"/>
                    <a:pt x="75" y="85"/>
                  </a:cubicBezTo>
                  <a:cubicBezTo>
                    <a:pt x="15" y="49"/>
                    <a:pt x="15" y="49"/>
                    <a:pt x="15" y="49"/>
                  </a:cubicBezTo>
                  <a:cubicBezTo>
                    <a:pt x="2" y="0"/>
                    <a:pt x="2" y="0"/>
                    <a:pt x="2" y="0"/>
                  </a:cubicBezTo>
                  <a:cubicBezTo>
                    <a:pt x="1" y="0"/>
                    <a:pt x="1" y="0"/>
                    <a:pt x="0" y="0"/>
                  </a:cubicBezTo>
                  <a:cubicBezTo>
                    <a:pt x="0" y="158"/>
                    <a:pt x="0" y="158"/>
                    <a:pt x="0" y="158"/>
                  </a:cubicBezTo>
                  <a:cubicBezTo>
                    <a:pt x="48" y="156"/>
                    <a:pt x="48" y="156"/>
                    <a:pt x="48" y="156"/>
                  </a:cubicBezTo>
                  <a:lnTo>
                    <a:pt x="80" y="113"/>
                  </a:ln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58" name="Freeform 29"/>
            <p:cNvSpPr>
              <a:spLocks/>
            </p:cNvSpPr>
            <p:nvPr/>
          </p:nvSpPr>
          <p:spPr bwMode="auto">
            <a:xfrm>
              <a:off x="2197100" y="2635250"/>
              <a:ext cx="65088" cy="76200"/>
            </a:xfrm>
            <a:custGeom>
              <a:avLst/>
              <a:gdLst/>
              <a:ahLst/>
              <a:cxnLst>
                <a:cxn ang="0">
                  <a:pos x="25" y="14"/>
                </a:cxn>
                <a:cxn ang="0">
                  <a:pos x="7" y="0"/>
                </a:cxn>
                <a:cxn ang="0">
                  <a:pos x="0" y="10"/>
                </a:cxn>
                <a:cxn ang="0">
                  <a:pos x="9" y="20"/>
                </a:cxn>
                <a:cxn ang="0">
                  <a:pos x="21" y="35"/>
                </a:cxn>
                <a:cxn ang="0">
                  <a:pos x="25" y="27"/>
                </a:cxn>
                <a:cxn ang="0">
                  <a:pos x="25" y="14"/>
                </a:cxn>
              </a:cxnLst>
              <a:rect l="0" t="0" r="r" b="b"/>
              <a:pathLst>
                <a:path w="30" h="35">
                  <a:moveTo>
                    <a:pt x="25" y="14"/>
                  </a:moveTo>
                  <a:cubicBezTo>
                    <a:pt x="22" y="11"/>
                    <a:pt x="14" y="5"/>
                    <a:pt x="7" y="0"/>
                  </a:cubicBezTo>
                  <a:cubicBezTo>
                    <a:pt x="9" y="9"/>
                    <a:pt x="5" y="9"/>
                    <a:pt x="0" y="10"/>
                  </a:cubicBezTo>
                  <a:cubicBezTo>
                    <a:pt x="4" y="14"/>
                    <a:pt x="7" y="14"/>
                    <a:pt x="9" y="20"/>
                  </a:cubicBezTo>
                  <a:cubicBezTo>
                    <a:pt x="12" y="24"/>
                    <a:pt x="16" y="31"/>
                    <a:pt x="21" y="35"/>
                  </a:cubicBezTo>
                  <a:cubicBezTo>
                    <a:pt x="23" y="33"/>
                    <a:pt x="25" y="31"/>
                    <a:pt x="25" y="27"/>
                  </a:cubicBezTo>
                  <a:cubicBezTo>
                    <a:pt x="25" y="21"/>
                    <a:pt x="30" y="20"/>
                    <a:pt x="25" y="14"/>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59" name="Freeform 30"/>
            <p:cNvSpPr>
              <a:spLocks/>
            </p:cNvSpPr>
            <p:nvPr/>
          </p:nvSpPr>
          <p:spPr bwMode="auto">
            <a:xfrm>
              <a:off x="2266950" y="2544763"/>
              <a:ext cx="192088" cy="279400"/>
            </a:xfrm>
            <a:custGeom>
              <a:avLst/>
              <a:gdLst/>
              <a:ahLst/>
              <a:cxnLst>
                <a:cxn ang="0">
                  <a:pos x="82" y="57"/>
                </a:cxn>
                <a:cxn ang="0">
                  <a:pos x="87" y="42"/>
                </a:cxn>
                <a:cxn ang="0">
                  <a:pos x="83" y="29"/>
                </a:cxn>
                <a:cxn ang="0">
                  <a:pos x="72" y="34"/>
                </a:cxn>
                <a:cxn ang="0">
                  <a:pos x="57" y="34"/>
                </a:cxn>
                <a:cxn ang="0">
                  <a:pos x="50" y="7"/>
                </a:cxn>
                <a:cxn ang="0">
                  <a:pos x="38" y="6"/>
                </a:cxn>
                <a:cxn ang="0">
                  <a:pos x="39" y="26"/>
                </a:cxn>
                <a:cxn ang="0">
                  <a:pos x="22" y="2"/>
                </a:cxn>
                <a:cxn ang="0">
                  <a:pos x="9" y="1"/>
                </a:cxn>
                <a:cxn ang="0">
                  <a:pos x="12" y="10"/>
                </a:cxn>
                <a:cxn ang="0">
                  <a:pos x="10" y="20"/>
                </a:cxn>
                <a:cxn ang="0">
                  <a:pos x="10" y="35"/>
                </a:cxn>
                <a:cxn ang="0">
                  <a:pos x="4" y="43"/>
                </a:cxn>
                <a:cxn ang="0">
                  <a:pos x="6" y="65"/>
                </a:cxn>
                <a:cxn ang="0">
                  <a:pos x="0" y="83"/>
                </a:cxn>
                <a:cxn ang="0">
                  <a:pos x="17" y="83"/>
                </a:cxn>
                <a:cxn ang="0">
                  <a:pos x="44" y="84"/>
                </a:cxn>
                <a:cxn ang="0">
                  <a:pos x="33" y="101"/>
                </a:cxn>
                <a:cxn ang="0">
                  <a:pos x="33" y="128"/>
                </a:cxn>
                <a:cxn ang="0">
                  <a:pos x="44" y="113"/>
                </a:cxn>
                <a:cxn ang="0">
                  <a:pos x="60" y="105"/>
                </a:cxn>
                <a:cxn ang="0">
                  <a:pos x="70" y="89"/>
                </a:cxn>
                <a:cxn ang="0">
                  <a:pos x="85" y="78"/>
                </a:cxn>
                <a:cxn ang="0">
                  <a:pos x="82" y="57"/>
                </a:cxn>
              </a:cxnLst>
              <a:rect l="0" t="0" r="r" b="b"/>
              <a:pathLst>
                <a:path w="88" h="128">
                  <a:moveTo>
                    <a:pt x="82" y="57"/>
                  </a:moveTo>
                  <a:cubicBezTo>
                    <a:pt x="84" y="53"/>
                    <a:pt x="88" y="50"/>
                    <a:pt x="87" y="42"/>
                  </a:cubicBezTo>
                  <a:cubicBezTo>
                    <a:pt x="86" y="38"/>
                    <a:pt x="84" y="34"/>
                    <a:pt x="83" y="29"/>
                  </a:cubicBezTo>
                  <a:cubicBezTo>
                    <a:pt x="79" y="31"/>
                    <a:pt x="74" y="32"/>
                    <a:pt x="72" y="34"/>
                  </a:cubicBezTo>
                  <a:cubicBezTo>
                    <a:pt x="68" y="36"/>
                    <a:pt x="64" y="38"/>
                    <a:pt x="57" y="34"/>
                  </a:cubicBezTo>
                  <a:cubicBezTo>
                    <a:pt x="49" y="31"/>
                    <a:pt x="50" y="14"/>
                    <a:pt x="50" y="7"/>
                  </a:cubicBezTo>
                  <a:cubicBezTo>
                    <a:pt x="50" y="0"/>
                    <a:pt x="43" y="5"/>
                    <a:pt x="38" y="6"/>
                  </a:cubicBezTo>
                  <a:cubicBezTo>
                    <a:pt x="33" y="7"/>
                    <a:pt x="42" y="19"/>
                    <a:pt x="39" y="26"/>
                  </a:cubicBezTo>
                  <a:cubicBezTo>
                    <a:pt x="37" y="33"/>
                    <a:pt x="22" y="6"/>
                    <a:pt x="22" y="2"/>
                  </a:cubicBezTo>
                  <a:cubicBezTo>
                    <a:pt x="22" y="0"/>
                    <a:pt x="15" y="0"/>
                    <a:pt x="9" y="1"/>
                  </a:cubicBezTo>
                  <a:cubicBezTo>
                    <a:pt x="10" y="4"/>
                    <a:pt x="11" y="8"/>
                    <a:pt x="12" y="10"/>
                  </a:cubicBezTo>
                  <a:cubicBezTo>
                    <a:pt x="15" y="18"/>
                    <a:pt x="14" y="16"/>
                    <a:pt x="10" y="20"/>
                  </a:cubicBezTo>
                  <a:cubicBezTo>
                    <a:pt x="7" y="24"/>
                    <a:pt x="9" y="31"/>
                    <a:pt x="10" y="35"/>
                  </a:cubicBezTo>
                  <a:cubicBezTo>
                    <a:pt x="11" y="39"/>
                    <a:pt x="7" y="40"/>
                    <a:pt x="4" y="43"/>
                  </a:cubicBezTo>
                  <a:cubicBezTo>
                    <a:pt x="1" y="45"/>
                    <a:pt x="5" y="57"/>
                    <a:pt x="6" y="65"/>
                  </a:cubicBezTo>
                  <a:cubicBezTo>
                    <a:pt x="6" y="70"/>
                    <a:pt x="3" y="77"/>
                    <a:pt x="0" y="83"/>
                  </a:cubicBezTo>
                  <a:cubicBezTo>
                    <a:pt x="6" y="84"/>
                    <a:pt x="13" y="84"/>
                    <a:pt x="17" y="83"/>
                  </a:cubicBezTo>
                  <a:cubicBezTo>
                    <a:pt x="23" y="80"/>
                    <a:pt x="45" y="79"/>
                    <a:pt x="44" y="84"/>
                  </a:cubicBezTo>
                  <a:cubicBezTo>
                    <a:pt x="43" y="88"/>
                    <a:pt x="40" y="100"/>
                    <a:pt x="33" y="101"/>
                  </a:cubicBezTo>
                  <a:cubicBezTo>
                    <a:pt x="27" y="102"/>
                    <a:pt x="29" y="117"/>
                    <a:pt x="33" y="128"/>
                  </a:cubicBezTo>
                  <a:cubicBezTo>
                    <a:pt x="36" y="120"/>
                    <a:pt x="39" y="113"/>
                    <a:pt x="44" y="113"/>
                  </a:cubicBezTo>
                  <a:cubicBezTo>
                    <a:pt x="52" y="113"/>
                    <a:pt x="59" y="108"/>
                    <a:pt x="60" y="105"/>
                  </a:cubicBezTo>
                  <a:cubicBezTo>
                    <a:pt x="62" y="102"/>
                    <a:pt x="63" y="92"/>
                    <a:pt x="70" y="89"/>
                  </a:cubicBezTo>
                  <a:cubicBezTo>
                    <a:pt x="77" y="86"/>
                    <a:pt x="85" y="82"/>
                    <a:pt x="85" y="78"/>
                  </a:cubicBezTo>
                  <a:cubicBezTo>
                    <a:pt x="85" y="73"/>
                    <a:pt x="79" y="62"/>
                    <a:pt x="82" y="57"/>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60" name="Freeform 31"/>
            <p:cNvSpPr>
              <a:spLocks/>
            </p:cNvSpPr>
            <p:nvPr/>
          </p:nvSpPr>
          <p:spPr bwMode="auto">
            <a:xfrm>
              <a:off x="2195513" y="2520950"/>
              <a:ext cx="104775" cy="206375"/>
            </a:xfrm>
            <a:custGeom>
              <a:avLst/>
              <a:gdLst/>
              <a:ahLst/>
              <a:cxnLst>
                <a:cxn ang="0">
                  <a:pos x="37" y="54"/>
                </a:cxn>
                <a:cxn ang="0">
                  <a:pos x="43" y="46"/>
                </a:cxn>
                <a:cxn ang="0">
                  <a:pos x="43" y="31"/>
                </a:cxn>
                <a:cxn ang="0">
                  <a:pos x="45" y="21"/>
                </a:cxn>
                <a:cxn ang="0">
                  <a:pos x="42" y="12"/>
                </a:cxn>
                <a:cxn ang="0">
                  <a:pos x="38" y="12"/>
                </a:cxn>
                <a:cxn ang="0">
                  <a:pos x="14" y="0"/>
                </a:cxn>
                <a:cxn ang="0">
                  <a:pos x="14" y="4"/>
                </a:cxn>
                <a:cxn ang="0">
                  <a:pos x="2" y="18"/>
                </a:cxn>
                <a:cxn ang="0">
                  <a:pos x="7" y="48"/>
                </a:cxn>
                <a:cxn ang="0">
                  <a:pos x="8" y="52"/>
                </a:cxn>
                <a:cxn ang="0">
                  <a:pos x="26" y="66"/>
                </a:cxn>
                <a:cxn ang="0">
                  <a:pos x="26" y="79"/>
                </a:cxn>
                <a:cxn ang="0">
                  <a:pos x="22" y="87"/>
                </a:cxn>
                <a:cxn ang="0">
                  <a:pos x="29" y="93"/>
                </a:cxn>
                <a:cxn ang="0">
                  <a:pos x="33" y="94"/>
                </a:cxn>
                <a:cxn ang="0">
                  <a:pos x="39" y="76"/>
                </a:cxn>
                <a:cxn ang="0">
                  <a:pos x="37" y="54"/>
                </a:cxn>
              </a:cxnLst>
              <a:rect l="0" t="0" r="r" b="b"/>
              <a:pathLst>
                <a:path w="48" h="94">
                  <a:moveTo>
                    <a:pt x="37" y="54"/>
                  </a:moveTo>
                  <a:cubicBezTo>
                    <a:pt x="40" y="51"/>
                    <a:pt x="44" y="50"/>
                    <a:pt x="43" y="46"/>
                  </a:cubicBezTo>
                  <a:cubicBezTo>
                    <a:pt x="42" y="42"/>
                    <a:pt x="40" y="35"/>
                    <a:pt x="43" y="31"/>
                  </a:cubicBezTo>
                  <a:cubicBezTo>
                    <a:pt x="47" y="27"/>
                    <a:pt x="48" y="29"/>
                    <a:pt x="45" y="21"/>
                  </a:cubicBezTo>
                  <a:cubicBezTo>
                    <a:pt x="44" y="19"/>
                    <a:pt x="43" y="15"/>
                    <a:pt x="42" y="12"/>
                  </a:cubicBezTo>
                  <a:cubicBezTo>
                    <a:pt x="41" y="12"/>
                    <a:pt x="39" y="12"/>
                    <a:pt x="38" y="12"/>
                  </a:cubicBezTo>
                  <a:cubicBezTo>
                    <a:pt x="33" y="12"/>
                    <a:pt x="23" y="6"/>
                    <a:pt x="14" y="0"/>
                  </a:cubicBezTo>
                  <a:cubicBezTo>
                    <a:pt x="14" y="2"/>
                    <a:pt x="14" y="3"/>
                    <a:pt x="14" y="4"/>
                  </a:cubicBezTo>
                  <a:cubicBezTo>
                    <a:pt x="14" y="11"/>
                    <a:pt x="4" y="10"/>
                    <a:pt x="2" y="18"/>
                  </a:cubicBezTo>
                  <a:cubicBezTo>
                    <a:pt x="0" y="25"/>
                    <a:pt x="2" y="33"/>
                    <a:pt x="7" y="48"/>
                  </a:cubicBezTo>
                  <a:cubicBezTo>
                    <a:pt x="7" y="50"/>
                    <a:pt x="8" y="51"/>
                    <a:pt x="8" y="52"/>
                  </a:cubicBezTo>
                  <a:cubicBezTo>
                    <a:pt x="15" y="57"/>
                    <a:pt x="23" y="63"/>
                    <a:pt x="26" y="66"/>
                  </a:cubicBezTo>
                  <a:cubicBezTo>
                    <a:pt x="31" y="72"/>
                    <a:pt x="26" y="73"/>
                    <a:pt x="26" y="79"/>
                  </a:cubicBezTo>
                  <a:cubicBezTo>
                    <a:pt x="26" y="83"/>
                    <a:pt x="24" y="85"/>
                    <a:pt x="22" y="87"/>
                  </a:cubicBezTo>
                  <a:cubicBezTo>
                    <a:pt x="24" y="90"/>
                    <a:pt x="27" y="92"/>
                    <a:pt x="29" y="93"/>
                  </a:cubicBezTo>
                  <a:cubicBezTo>
                    <a:pt x="30" y="93"/>
                    <a:pt x="32" y="94"/>
                    <a:pt x="33" y="94"/>
                  </a:cubicBezTo>
                  <a:cubicBezTo>
                    <a:pt x="36" y="88"/>
                    <a:pt x="39" y="81"/>
                    <a:pt x="39" y="76"/>
                  </a:cubicBezTo>
                  <a:cubicBezTo>
                    <a:pt x="38" y="68"/>
                    <a:pt x="34" y="56"/>
                    <a:pt x="37" y="54"/>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61" name="Freeform 32"/>
            <p:cNvSpPr>
              <a:spLocks/>
            </p:cNvSpPr>
            <p:nvPr/>
          </p:nvSpPr>
          <p:spPr bwMode="auto">
            <a:xfrm>
              <a:off x="2070100" y="996950"/>
              <a:ext cx="214313" cy="446088"/>
            </a:xfrm>
            <a:custGeom>
              <a:avLst/>
              <a:gdLst/>
              <a:ahLst/>
              <a:cxnLst>
                <a:cxn ang="0">
                  <a:pos x="67" y="65"/>
                </a:cxn>
                <a:cxn ang="0">
                  <a:pos x="67" y="49"/>
                </a:cxn>
                <a:cxn ang="0">
                  <a:pos x="69" y="35"/>
                </a:cxn>
                <a:cxn ang="0">
                  <a:pos x="48" y="20"/>
                </a:cxn>
                <a:cxn ang="0">
                  <a:pos x="33" y="12"/>
                </a:cxn>
                <a:cxn ang="0">
                  <a:pos x="19" y="1"/>
                </a:cxn>
                <a:cxn ang="0">
                  <a:pos x="13" y="0"/>
                </a:cxn>
                <a:cxn ang="0">
                  <a:pos x="0" y="9"/>
                </a:cxn>
                <a:cxn ang="0">
                  <a:pos x="0" y="205"/>
                </a:cxn>
                <a:cxn ang="0">
                  <a:pos x="16" y="198"/>
                </a:cxn>
                <a:cxn ang="0">
                  <a:pos x="24" y="179"/>
                </a:cxn>
                <a:cxn ang="0">
                  <a:pos x="28" y="177"/>
                </a:cxn>
                <a:cxn ang="0">
                  <a:pos x="33" y="174"/>
                </a:cxn>
                <a:cxn ang="0">
                  <a:pos x="42" y="163"/>
                </a:cxn>
                <a:cxn ang="0">
                  <a:pos x="49" y="157"/>
                </a:cxn>
                <a:cxn ang="0">
                  <a:pos x="62" y="159"/>
                </a:cxn>
                <a:cxn ang="0">
                  <a:pos x="87" y="132"/>
                </a:cxn>
                <a:cxn ang="0">
                  <a:pos x="96" y="120"/>
                </a:cxn>
                <a:cxn ang="0">
                  <a:pos x="98" y="111"/>
                </a:cxn>
                <a:cxn ang="0">
                  <a:pos x="72" y="68"/>
                </a:cxn>
                <a:cxn ang="0">
                  <a:pos x="67" y="65"/>
                </a:cxn>
              </a:cxnLst>
              <a:rect l="0" t="0" r="r" b="b"/>
              <a:pathLst>
                <a:path w="98" h="205">
                  <a:moveTo>
                    <a:pt x="67" y="65"/>
                  </a:moveTo>
                  <a:cubicBezTo>
                    <a:pt x="61" y="58"/>
                    <a:pt x="61" y="54"/>
                    <a:pt x="67" y="49"/>
                  </a:cubicBezTo>
                  <a:cubicBezTo>
                    <a:pt x="73" y="44"/>
                    <a:pt x="73" y="42"/>
                    <a:pt x="69" y="35"/>
                  </a:cubicBezTo>
                  <a:cubicBezTo>
                    <a:pt x="65" y="28"/>
                    <a:pt x="53" y="21"/>
                    <a:pt x="48" y="20"/>
                  </a:cubicBezTo>
                  <a:cubicBezTo>
                    <a:pt x="44" y="19"/>
                    <a:pt x="39" y="19"/>
                    <a:pt x="33" y="12"/>
                  </a:cubicBezTo>
                  <a:cubicBezTo>
                    <a:pt x="28" y="5"/>
                    <a:pt x="21" y="1"/>
                    <a:pt x="19" y="1"/>
                  </a:cubicBezTo>
                  <a:cubicBezTo>
                    <a:pt x="18" y="1"/>
                    <a:pt x="15" y="1"/>
                    <a:pt x="13" y="0"/>
                  </a:cubicBezTo>
                  <a:cubicBezTo>
                    <a:pt x="9" y="3"/>
                    <a:pt x="4" y="7"/>
                    <a:pt x="0" y="9"/>
                  </a:cubicBezTo>
                  <a:cubicBezTo>
                    <a:pt x="0" y="205"/>
                    <a:pt x="0" y="205"/>
                    <a:pt x="0" y="205"/>
                  </a:cubicBezTo>
                  <a:cubicBezTo>
                    <a:pt x="10" y="204"/>
                    <a:pt x="12" y="202"/>
                    <a:pt x="16" y="198"/>
                  </a:cubicBezTo>
                  <a:cubicBezTo>
                    <a:pt x="20" y="193"/>
                    <a:pt x="21" y="183"/>
                    <a:pt x="24" y="179"/>
                  </a:cubicBezTo>
                  <a:cubicBezTo>
                    <a:pt x="26" y="178"/>
                    <a:pt x="27" y="177"/>
                    <a:pt x="28" y="177"/>
                  </a:cubicBezTo>
                  <a:cubicBezTo>
                    <a:pt x="30" y="176"/>
                    <a:pt x="31" y="175"/>
                    <a:pt x="33" y="174"/>
                  </a:cubicBezTo>
                  <a:cubicBezTo>
                    <a:pt x="36" y="172"/>
                    <a:pt x="42" y="167"/>
                    <a:pt x="42" y="163"/>
                  </a:cubicBezTo>
                  <a:cubicBezTo>
                    <a:pt x="42" y="160"/>
                    <a:pt x="45" y="156"/>
                    <a:pt x="49" y="157"/>
                  </a:cubicBezTo>
                  <a:cubicBezTo>
                    <a:pt x="54" y="157"/>
                    <a:pt x="55" y="162"/>
                    <a:pt x="62" y="159"/>
                  </a:cubicBezTo>
                  <a:cubicBezTo>
                    <a:pt x="69" y="156"/>
                    <a:pt x="83" y="135"/>
                    <a:pt x="87" y="132"/>
                  </a:cubicBezTo>
                  <a:cubicBezTo>
                    <a:pt x="91" y="129"/>
                    <a:pt x="93" y="127"/>
                    <a:pt x="96" y="120"/>
                  </a:cubicBezTo>
                  <a:cubicBezTo>
                    <a:pt x="97" y="117"/>
                    <a:pt x="97" y="113"/>
                    <a:pt x="98" y="111"/>
                  </a:cubicBezTo>
                  <a:cubicBezTo>
                    <a:pt x="89" y="99"/>
                    <a:pt x="77" y="82"/>
                    <a:pt x="72" y="68"/>
                  </a:cubicBezTo>
                  <a:cubicBezTo>
                    <a:pt x="70" y="68"/>
                    <a:pt x="68" y="67"/>
                    <a:pt x="67" y="65"/>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62" name="Freeform 33"/>
            <p:cNvSpPr>
              <a:spLocks/>
            </p:cNvSpPr>
            <p:nvPr/>
          </p:nvSpPr>
          <p:spPr bwMode="auto">
            <a:xfrm>
              <a:off x="2227263" y="1136650"/>
              <a:ext cx="87312" cy="101600"/>
            </a:xfrm>
            <a:custGeom>
              <a:avLst/>
              <a:gdLst/>
              <a:ahLst/>
              <a:cxnLst>
                <a:cxn ang="0">
                  <a:pos x="30" y="41"/>
                </a:cxn>
                <a:cxn ang="0">
                  <a:pos x="39" y="33"/>
                </a:cxn>
                <a:cxn ang="0">
                  <a:pos x="34" y="10"/>
                </a:cxn>
                <a:cxn ang="0">
                  <a:pos x="24" y="14"/>
                </a:cxn>
                <a:cxn ang="0">
                  <a:pos x="21" y="5"/>
                </a:cxn>
                <a:cxn ang="0">
                  <a:pos x="11" y="0"/>
                </a:cxn>
                <a:cxn ang="0">
                  <a:pos x="0" y="4"/>
                </a:cxn>
                <a:cxn ang="0">
                  <a:pos x="26" y="47"/>
                </a:cxn>
                <a:cxn ang="0">
                  <a:pos x="30" y="41"/>
                </a:cxn>
              </a:cxnLst>
              <a:rect l="0" t="0" r="r" b="b"/>
              <a:pathLst>
                <a:path w="40" h="47">
                  <a:moveTo>
                    <a:pt x="30" y="41"/>
                  </a:moveTo>
                  <a:cubicBezTo>
                    <a:pt x="34" y="39"/>
                    <a:pt x="40" y="39"/>
                    <a:pt x="39" y="33"/>
                  </a:cubicBezTo>
                  <a:cubicBezTo>
                    <a:pt x="39" y="29"/>
                    <a:pt x="35" y="19"/>
                    <a:pt x="34" y="10"/>
                  </a:cubicBezTo>
                  <a:cubicBezTo>
                    <a:pt x="30" y="12"/>
                    <a:pt x="26" y="14"/>
                    <a:pt x="24" y="14"/>
                  </a:cubicBezTo>
                  <a:cubicBezTo>
                    <a:pt x="20" y="13"/>
                    <a:pt x="22" y="10"/>
                    <a:pt x="21" y="5"/>
                  </a:cubicBezTo>
                  <a:cubicBezTo>
                    <a:pt x="19" y="1"/>
                    <a:pt x="13" y="0"/>
                    <a:pt x="11" y="0"/>
                  </a:cubicBezTo>
                  <a:cubicBezTo>
                    <a:pt x="10" y="1"/>
                    <a:pt x="5" y="4"/>
                    <a:pt x="0" y="4"/>
                  </a:cubicBezTo>
                  <a:cubicBezTo>
                    <a:pt x="5" y="18"/>
                    <a:pt x="17" y="35"/>
                    <a:pt x="26" y="47"/>
                  </a:cubicBezTo>
                  <a:cubicBezTo>
                    <a:pt x="27" y="44"/>
                    <a:pt x="28" y="42"/>
                    <a:pt x="30" y="41"/>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63" name="Freeform 34"/>
            <p:cNvSpPr>
              <a:spLocks/>
            </p:cNvSpPr>
            <p:nvPr/>
          </p:nvSpPr>
          <p:spPr bwMode="auto">
            <a:xfrm>
              <a:off x="2354263" y="1074738"/>
              <a:ext cx="192087" cy="242887"/>
            </a:xfrm>
            <a:custGeom>
              <a:avLst/>
              <a:gdLst/>
              <a:ahLst/>
              <a:cxnLst>
                <a:cxn ang="0">
                  <a:pos x="81" y="35"/>
                </a:cxn>
                <a:cxn ang="0">
                  <a:pos x="74" y="27"/>
                </a:cxn>
                <a:cxn ang="0">
                  <a:pos x="66" y="33"/>
                </a:cxn>
                <a:cxn ang="0">
                  <a:pos x="47" y="41"/>
                </a:cxn>
                <a:cxn ang="0">
                  <a:pos x="44" y="25"/>
                </a:cxn>
                <a:cxn ang="0">
                  <a:pos x="50" y="9"/>
                </a:cxn>
                <a:cxn ang="0">
                  <a:pos x="39" y="1"/>
                </a:cxn>
                <a:cxn ang="0">
                  <a:pos x="20" y="8"/>
                </a:cxn>
                <a:cxn ang="0">
                  <a:pos x="0" y="18"/>
                </a:cxn>
                <a:cxn ang="0">
                  <a:pos x="23" y="41"/>
                </a:cxn>
                <a:cxn ang="0">
                  <a:pos x="35" y="58"/>
                </a:cxn>
                <a:cxn ang="0">
                  <a:pos x="34" y="71"/>
                </a:cxn>
                <a:cxn ang="0">
                  <a:pos x="35" y="88"/>
                </a:cxn>
                <a:cxn ang="0">
                  <a:pos x="31" y="100"/>
                </a:cxn>
                <a:cxn ang="0">
                  <a:pos x="45" y="108"/>
                </a:cxn>
                <a:cxn ang="0">
                  <a:pos x="58" y="107"/>
                </a:cxn>
                <a:cxn ang="0">
                  <a:pos x="73" y="92"/>
                </a:cxn>
                <a:cxn ang="0">
                  <a:pos x="83" y="84"/>
                </a:cxn>
                <a:cxn ang="0">
                  <a:pos x="88" y="75"/>
                </a:cxn>
                <a:cxn ang="0">
                  <a:pos x="81" y="56"/>
                </a:cxn>
                <a:cxn ang="0">
                  <a:pos x="81" y="35"/>
                </a:cxn>
              </a:cxnLst>
              <a:rect l="0" t="0" r="r" b="b"/>
              <a:pathLst>
                <a:path w="88" h="111">
                  <a:moveTo>
                    <a:pt x="81" y="35"/>
                  </a:moveTo>
                  <a:cubicBezTo>
                    <a:pt x="79" y="33"/>
                    <a:pt x="77" y="30"/>
                    <a:pt x="74" y="27"/>
                  </a:cubicBezTo>
                  <a:cubicBezTo>
                    <a:pt x="72" y="29"/>
                    <a:pt x="69" y="31"/>
                    <a:pt x="66" y="33"/>
                  </a:cubicBezTo>
                  <a:cubicBezTo>
                    <a:pt x="61" y="37"/>
                    <a:pt x="50" y="43"/>
                    <a:pt x="47" y="41"/>
                  </a:cubicBezTo>
                  <a:cubicBezTo>
                    <a:pt x="44" y="39"/>
                    <a:pt x="46" y="32"/>
                    <a:pt x="44" y="25"/>
                  </a:cubicBezTo>
                  <a:cubicBezTo>
                    <a:pt x="41" y="19"/>
                    <a:pt x="54" y="14"/>
                    <a:pt x="50" y="9"/>
                  </a:cubicBezTo>
                  <a:cubicBezTo>
                    <a:pt x="47" y="4"/>
                    <a:pt x="45" y="0"/>
                    <a:pt x="39" y="1"/>
                  </a:cubicBezTo>
                  <a:cubicBezTo>
                    <a:pt x="33" y="2"/>
                    <a:pt x="26" y="9"/>
                    <a:pt x="20" y="8"/>
                  </a:cubicBezTo>
                  <a:cubicBezTo>
                    <a:pt x="16" y="7"/>
                    <a:pt x="7" y="13"/>
                    <a:pt x="0" y="18"/>
                  </a:cubicBezTo>
                  <a:cubicBezTo>
                    <a:pt x="9" y="25"/>
                    <a:pt x="20" y="34"/>
                    <a:pt x="23" y="41"/>
                  </a:cubicBezTo>
                  <a:cubicBezTo>
                    <a:pt x="27" y="53"/>
                    <a:pt x="27" y="52"/>
                    <a:pt x="35" y="58"/>
                  </a:cubicBezTo>
                  <a:cubicBezTo>
                    <a:pt x="43" y="64"/>
                    <a:pt x="36" y="67"/>
                    <a:pt x="34" y="71"/>
                  </a:cubicBezTo>
                  <a:cubicBezTo>
                    <a:pt x="33" y="76"/>
                    <a:pt x="41" y="84"/>
                    <a:pt x="35" y="88"/>
                  </a:cubicBezTo>
                  <a:cubicBezTo>
                    <a:pt x="32" y="90"/>
                    <a:pt x="31" y="95"/>
                    <a:pt x="31" y="100"/>
                  </a:cubicBezTo>
                  <a:cubicBezTo>
                    <a:pt x="38" y="101"/>
                    <a:pt x="45" y="105"/>
                    <a:pt x="45" y="108"/>
                  </a:cubicBezTo>
                  <a:cubicBezTo>
                    <a:pt x="45" y="111"/>
                    <a:pt x="53" y="110"/>
                    <a:pt x="58" y="107"/>
                  </a:cubicBezTo>
                  <a:cubicBezTo>
                    <a:pt x="64" y="105"/>
                    <a:pt x="71" y="96"/>
                    <a:pt x="73" y="92"/>
                  </a:cubicBezTo>
                  <a:cubicBezTo>
                    <a:pt x="74" y="88"/>
                    <a:pt x="78" y="87"/>
                    <a:pt x="83" y="84"/>
                  </a:cubicBezTo>
                  <a:cubicBezTo>
                    <a:pt x="85" y="82"/>
                    <a:pt x="87" y="79"/>
                    <a:pt x="88" y="75"/>
                  </a:cubicBezTo>
                  <a:cubicBezTo>
                    <a:pt x="84" y="68"/>
                    <a:pt x="81" y="61"/>
                    <a:pt x="81" y="56"/>
                  </a:cubicBezTo>
                  <a:cubicBezTo>
                    <a:pt x="81" y="49"/>
                    <a:pt x="86" y="41"/>
                    <a:pt x="81" y="35"/>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64" name="Freeform 35"/>
            <p:cNvSpPr>
              <a:spLocks/>
            </p:cNvSpPr>
            <p:nvPr/>
          </p:nvSpPr>
          <p:spPr bwMode="auto">
            <a:xfrm>
              <a:off x="2266950" y="1114425"/>
              <a:ext cx="180975" cy="220663"/>
            </a:xfrm>
            <a:custGeom>
              <a:avLst/>
              <a:gdLst/>
              <a:ahLst/>
              <a:cxnLst>
                <a:cxn ang="0">
                  <a:pos x="75" y="70"/>
                </a:cxn>
                <a:cxn ang="0">
                  <a:pos x="74" y="53"/>
                </a:cxn>
                <a:cxn ang="0">
                  <a:pos x="75" y="40"/>
                </a:cxn>
                <a:cxn ang="0">
                  <a:pos x="63" y="23"/>
                </a:cxn>
                <a:cxn ang="0">
                  <a:pos x="40" y="0"/>
                </a:cxn>
                <a:cxn ang="0">
                  <a:pos x="34" y="5"/>
                </a:cxn>
                <a:cxn ang="0">
                  <a:pos x="16" y="20"/>
                </a:cxn>
                <a:cxn ang="0">
                  <a:pos x="21" y="43"/>
                </a:cxn>
                <a:cxn ang="0">
                  <a:pos x="12" y="51"/>
                </a:cxn>
                <a:cxn ang="0">
                  <a:pos x="6" y="66"/>
                </a:cxn>
                <a:cxn ang="0">
                  <a:pos x="0" y="75"/>
                </a:cxn>
                <a:cxn ang="0">
                  <a:pos x="11" y="88"/>
                </a:cxn>
                <a:cxn ang="0">
                  <a:pos x="23" y="95"/>
                </a:cxn>
                <a:cxn ang="0">
                  <a:pos x="27" y="101"/>
                </a:cxn>
                <a:cxn ang="0">
                  <a:pos x="33" y="93"/>
                </a:cxn>
                <a:cxn ang="0">
                  <a:pos x="47" y="88"/>
                </a:cxn>
                <a:cxn ang="0">
                  <a:pos x="64" y="92"/>
                </a:cxn>
                <a:cxn ang="0">
                  <a:pos x="70" y="82"/>
                </a:cxn>
                <a:cxn ang="0">
                  <a:pos x="71" y="82"/>
                </a:cxn>
                <a:cxn ang="0">
                  <a:pos x="75" y="70"/>
                </a:cxn>
              </a:cxnLst>
              <a:rect l="0" t="0" r="r" b="b"/>
              <a:pathLst>
                <a:path w="83" h="101">
                  <a:moveTo>
                    <a:pt x="75" y="70"/>
                  </a:moveTo>
                  <a:cubicBezTo>
                    <a:pt x="81" y="66"/>
                    <a:pt x="73" y="58"/>
                    <a:pt x="74" y="53"/>
                  </a:cubicBezTo>
                  <a:cubicBezTo>
                    <a:pt x="76" y="49"/>
                    <a:pt x="83" y="46"/>
                    <a:pt x="75" y="40"/>
                  </a:cubicBezTo>
                  <a:cubicBezTo>
                    <a:pt x="67" y="34"/>
                    <a:pt x="67" y="35"/>
                    <a:pt x="63" y="23"/>
                  </a:cubicBezTo>
                  <a:cubicBezTo>
                    <a:pt x="60" y="16"/>
                    <a:pt x="49" y="7"/>
                    <a:pt x="40" y="0"/>
                  </a:cubicBezTo>
                  <a:cubicBezTo>
                    <a:pt x="38" y="2"/>
                    <a:pt x="36" y="4"/>
                    <a:pt x="34" y="5"/>
                  </a:cubicBezTo>
                  <a:cubicBezTo>
                    <a:pt x="31" y="7"/>
                    <a:pt x="23" y="15"/>
                    <a:pt x="16" y="20"/>
                  </a:cubicBezTo>
                  <a:cubicBezTo>
                    <a:pt x="17" y="29"/>
                    <a:pt x="21" y="39"/>
                    <a:pt x="21" y="43"/>
                  </a:cubicBezTo>
                  <a:cubicBezTo>
                    <a:pt x="22" y="49"/>
                    <a:pt x="16" y="49"/>
                    <a:pt x="12" y="51"/>
                  </a:cubicBezTo>
                  <a:cubicBezTo>
                    <a:pt x="8" y="52"/>
                    <a:pt x="8" y="60"/>
                    <a:pt x="6" y="66"/>
                  </a:cubicBezTo>
                  <a:cubicBezTo>
                    <a:pt x="4" y="71"/>
                    <a:pt x="2" y="73"/>
                    <a:pt x="0" y="75"/>
                  </a:cubicBezTo>
                  <a:cubicBezTo>
                    <a:pt x="4" y="81"/>
                    <a:pt x="8" y="87"/>
                    <a:pt x="11" y="88"/>
                  </a:cubicBezTo>
                  <a:cubicBezTo>
                    <a:pt x="15" y="91"/>
                    <a:pt x="23" y="93"/>
                    <a:pt x="23" y="95"/>
                  </a:cubicBezTo>
                  <a:cubicBezTo>
                    <a:pt x="24" y="97"/>
                    <a:pt x="25" y="101"/>
                    <a:pt x="27" y="101"/>
                  </a:cubicBezTo>
                  <a:cubicBezTo>
                    <a:pt x="29" y="100"/>
                    <a:pt x="26" y="92"/>
                    <a:pt x="33" y="93"/>
                  </a:cubicBezTo>
                  <a:cubicBezTo>
                    <a:pt x="40" y="95"/>
                    <a:pt x="42" y="86"/>
                    <a:pt x="47" y="88"/>
                  </a:cubicBezTo>
                  <a:cubicBezTo>
                    <a:pt x="51" y="90"/>
                    <a:pt x="61" y="97"/>
                    <a:pt x="64" y="92"/>
                  </a:cubicBezTo>
                  <a:cubicBezTo>
                    <a:pt x="66" y="88"/>
                    <a:pt x="63" y="82"/>
                    <a:pt x="70" y="82"/>
                  </a:cubicBezTo>
                  <a:cubicBezTo>
                    <a:pt x="70" y="82"/>
                    <a:pt x="71" y="82"/>
                    <a:pt x="71" y="82"/>
                  </a:cubicBezTo>
                  <a:cubicBezTo>
                    <a:pt x="71" y="77"/>
                    <a:pt x="72" y="72"/>
                    <a:pt x="75" y="70"/>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65" name="Freeform 36"/>
            <p:cNvSpPr>
              <a:spLocks/>
            </p:cNvSpPr>
            <p:nvPr/>
          </p:nvSpPr>
          <p:spPr bwMode="auto">
            <a:xfrm>
              <a:off x="2516188" y="1062038"/>
              <a:ext cx="150812" cy="176212"/>
            </a:xfrm>
            <a:custGeom>
              <a:avLst/>
              <a:gdLst/>
              <a:ahLst/>
              <a:cxnLst>
                <a:cxn ang="0">
                  <a:pos x="65" y="45"/>
                </a:cxn>
                <a:cxn ang="0">
                  <a:pos x="53" y="16"/>
                </a:cxn>
                <a:cxn ang="0">
                  <a:pos x="42" y="8"/>
                </a:cxn>
                <a:cxn ang="0">
                  <a:pos x="24" y="2"/>
                </a:cxn>
                <a:cxn ang="0">
                  <a:pos x="10" y="13"/>
                </a:cxn>
                <a:cxn ang="0">
                  <a:pos x="8" y="25"/>
                </a:cxn>
                <a:cxn ang="0">
                  <a:pos x="4" y="31"/>
                </a:cxn>
                <a:cxn ang="0">
                  <a:pos x="0" y="33"/>
                </a:cxn>
                <a:cxn ang="0">
                  <a:pos x="7" y="41"/>
                </a:cxn>
                <a:cxn ang="0">
                  <a:pos x="7" y="62"/>
                </a:cxn>
                <a:cxn ang="0">
                  <a:pos x="14" y="81"/>
                </a:cxn>
                <a:cxn ang="0">
                  <a:pos x="20" y="75"/>
                </a:cxn>
                <a:cxn ang="0">
                  <a:pos x="40" y="60"/>
                </a:cxn>
                <a:cxn ang="0">
                  <a:pos x="62" y="53"/>
                </a:cxn>
                <a:cxn ang="0">
                  <a:pos x="69" y="47"/>
                </a:cxn>
                <a:cxn ang="0">
                  <a:pos x="65" y="45"/>
                </a:cxn>
              </a:cxnLst>
              <a:rect l="0" t="0" r="r" b="b"/>
              <a:pathLst>
                <a:path w="69" h="81">
                  <a:moveTo>
                    <a:pt x="65" y="45"/>
                  </a:moveTo>
                  <a:cubicBezTo>
                    <a:pt x="63" y="39"/>
                    <a:pt x="56" y="19"/>
                    <a:pt x="53" y="16"/>
                  </a:cubicBezTo>
                  <a:cubicBezTo>
                    <a:pt x="51" y="13"/>
                    <a:pt x="45" y="13"/>
                    <a:pt x="42" y="8"/>
                  </a:cubicBezTo>
                  <a:cubicBezTo>
                    <a:pt x="40" y="4"/>
                    <a:pt x="31" y="0"/>
                    <a:pt x="24" y="2"/>
                  </a:cubicBezTo>
                  <a:cubicBezTo>
                    <a:pt x="17" y="4"/>
                    <a:pt x="15" y="11"/>
                    <a:pt x="10" y="13"/>
                  </a:cubicBezTo>
                  <a:cubicBezTo>
                    <a:pt x="5" y="15"/>
                    <a:pt x="6" y="21"/>
                    <a:pt x="8" y="25"/>
                  </a:cubicBezTo>
                  <a:cubicBezTo>
                    <a:pt x="10" y="29"/>
                    <a:pt x="8" y="29"/>
                    <a:pt x="4" y="31"/>
                  </a:cubicBezTo>
                  <a:cubicBezTo>
                    <a:pt x="3" y="32"/>
                    <a:pt x="2" y="33"/>
                    <a:pt x="0" y="33"/>
                  </a:cubicBezTo>
                  <a:cubicBezTo>
                    <a:pt x="3" y="36"/>
                    <a:pt x="5" y="39"/>
                    <a:pt x="7" y="41"/>
                  </a:cubicBezTo>
                  <a:cubicBezTo>
                    <a:pt x="12" y="47"/>
                    <a:pt x="7" y="55"/>
                    <a:pt x="7" y="62"/>
                  </a:cubicBezTo>
                  <a:cubicBezTo>
                    <a:pt x="7" y="67"/>
                    <a:pt x="10" y="74"/>
                    <a:pt x="14" y="81"/>
                  </a:cubicBezTo>
                  <a:cubicBezTo>
                    <a:pt x="16" y="79"/>
                    <a:pt x="17" y="76"/>
                    <a:pt x="20" y="75"/>
                  </a:cubicBezTo>
                  <a:cubicBezTo>
                    <a:pt x="26" y="73"/>
                    <a:pt x="37" y="63"/>
                    <a:pt x="40" y="60"/>
                  </a:cubicBezTo>
                  <a:cubicBezTo>
                    <a:pt x="43" y="56"/>
                    <a:pt x="55" y="54"/>
                    <a:pt x="62" y="53"/>
                  </a:cubicBezTo>
                  <a:cubicBezTo>
                    <a:pt x="65" y="53"/>
                    <a:pt x="68" y="50"/>
                    <a:pt x="69" y="47"/>
                  </a:cubicBezTo>
                  <a:cubicBezTo>
                    <a:pt x="68" y="47"/>
                    <a:pt x="67" y="47"/>
                    <a:pt x="65" y="45"/>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66" name="Freeform 37"/>
            <p:cNvSpPr>
              <a:spLocks/>
            </p:cNvSpPr>
            <p:nvPr/>
          </p:nvSpPr>
          <p:spPr bwMode="auto">
            <a:xfrm>
              <a:off x="2132013" y="1277938"/>
              <a:ext cx="379412" cy="333375"/>
            </a:xfrm>
            <a:custGeom>
              <a:avLst/>
              <a:gdLst/>
              <a:ahLst/>
              <a:cxnLst>
                <a:cxn ang="0">
                  <a:pos x="110" y="134"/>
                </a:cxn>
                <a:cxn ang="0">
                  <a:pos x="118" y="123"/>
                </a:cxn>
                <a:cxn ang="0">
                  <a:pos x="131" y="132"/>
                </a:cxn>
                <a:cxn ang="0">
                  <a:pos x="143" y="125"/>
                </a:cxn>
                <a:cxn ang="0">
                  <a:pos x="141" y="112"/>
                </a:cxn>
                <a:cxn ang="0">
                  <a:pos x="147" y="105"/>
                </a:cxn>
                <a:cxn ang="0">
                  <a:pos x="148" y="88"/>
                </a:cxn>
                <a:cxn ang="0">
                  <a:pos x="153" y="78"/>
                </a:cxn>
                <a:cxn ang="0">
                  <a:pos x="165" y="69"/>
                </a:cxn>
                <a:cxn ang="0">
                  <a:pos x="173" y="58"/>
                </a:cxn>
                <a:cxn ang="0">
                  <a:pos x="168" y="44"/>
                </a:cxn>
                <a:cxn ang="0">
                  <a:pos x="167" y="34"/>
                </a:cxn>
                <a:cxn ang="0">
                  <a:pos x="161" y="25"/>
                </a:cxn>
                <a:cxn ang="0">
                  <a:pos x="160" y="14"/>
                </a:cxn>
                <a:cxn ang="0">
                  <a:pos x="147" y="15"/>
                </a:cxn>
                <a:cxn ang="0">
                  <a:pos x="132" y="7"/>
                </a:cxn>
                <a:cxn ang="0">
                  <a:pos x="126" y="17"/>
                </a:cxn>
                <a:cxn ang="0">
                  <a:pos x="109" y="13"/>
                </a:cxn>
                <a:cxn ang="0">
                  <a:pos x="95" y="18"/>
                </a:cxn>
                <a:cxn ang="0">
                  <a:pos x="89" y="26"/>
                </a:cxn>
                <a:cxn ang="0">
                  <a:pos x="85" y="20"/>
                </a:cxn>
                <a:cxn ang="0">
                  <a:pos x="73" y="13"/>
                </a:cxn>
                <a:cxn ang="0">
                  <a:pos x="62" y="0"/>
                </a:cxn>
                <a:cxn ang="0">
                  <a:pos x="59" y="3"/>
                </a:cxn>
                <a:cxn ang="0">
                  <a:pos x="34" y="30"/>
                </a:cxn>
                <a:cxn ang="0">
                  <a:pos x="21" y="28"/>
                </a:cxn>
                <a:cxn ang="0">
                  <a:pos x="14" y="34"/>
                </a:cxn>
                <a:cxn ang="0">
                  <a:pos x="5" y="45"/>
                </a:cxn>
                <a:cxn ang="0">
                  <a:pos x="0" y="48"/>
                </a:cxn>
                <a:cxn ang="0">
                  <a:pos x="5" y="52"/>
                </a:cxn>
                <a:cxn ang="0">
                  <a:pos x="16" y="54"/>
                </a:cxn>
                <a:cxn ang="0">
                  <a:pos x="33" y="75"/>
                </a:cxn>
                <a:cxn ang="0">
                  <a:pos x="39" y="100"/>
                </a:cxn>
                <a:cxn ang="0">
                  <a:pos x="46" y="110"/>
                </a:cxn>
                <a:cxn ang="0">
                  <a:pos x="55" y="124"/>
                </a:cxn>
                <a:cxn ang="0">
                  <a:pos x="54" y="130"/>
                </a:cxn>
                <a:cxn ang="0">
                  <a:pos x="62" y="137"/>
                </a:cxn>
                <a:cxn ang="0">
                  <a:pos x="66" y="148"/>
                </a:cxn>
                <a:cxn ang="0">
                  <a:pos x="78" y="141"/>
                </a:cxn>
                <a:cxn ang="0">
                  <a:pos x="91" y="141"/>
                </a:cxn>
                <a:cxn ang="0">
                  <a:pos x="96" y="147"/>
                </a:cxn>
                <a:cxn ang="0">
                  <a:pos x="110" y="134"/>
                </a:cxn>
              </a:cxnLst>
              <a:rect l="0" t="0" r="r" b="b"/>
              <a:pathLst>
                <a:path w="174" h="153">
                  <a:moveTo>
                    <a:pt x="110" y="134"/>
                  </a:moveTo>
                  <a:cubicBezTo>
                    <a:pt x="115" y="131"/>
                    <a:pt x="113" y="122"/>
                    <a:pt x="118" y="123"/>
                  </a:cubicBezTo>
                  <a:cubicBezTo>
                    <a:pt x="123" y="124"/>
                    <a:pt x="125" y="132"/>
                    <a:pt x="131" y="132"/>
                  </a:cubicBezTo>
                  <a:cubicBezTo>
                    <a:pt x="137" y="132"/>
                    <a:pt x="143" y="131"/>
                    <a:pt x="143" y="125"/>
                  </a:cubicBezTo>
                  <a:cubicBezTo>
                    <a:pt x="144" y="119"/>
                    <a:pt x="138" y="114"/>
                    <a:pt x="141" y="112"/>
                  </a:cubicBezTo>
                  <a:cubicBezTo>
                    <a:pt x="144" y="110"/>
                    <a:pt x="147" y="110"/>
                    <a:pt x="147" y="105"/>
                  </a:cubicBezTo>
                  <a:cubicBezTo>
                    <a:pt x="147" y="101"/>
                    <a:pt x="145" y="91"/>
                    <a:pt x="148" y="88"/>
                  </a:cubicBezTo>
                  <a:cubicBezTo>
                    <a:pt x="151" y="86"/>
                    <a:pt x="150" y="81"/>
                    <a:pt x="153" y="78"/>
                  </a:cubicBezTo>
                  <a:cubicBezTo>
                    <a:pt x="156" y="75"/>
                    <a:pt x="162" y="73"/>
                    <a:pt x="165" y="69"/>
                  </a:cubicBezTo>
                  <a:cubicBezTo>
                    <a:pt x="169" y="64"/>
                    <a:pt x="172" y="68"/>
                    <a:pt x="173" y="58"/>
                  </a:cubicBezTo>
                  <a:cubicBezTo>
                    <a:pt x="174" y="47"/>
                    <a:pt x="173" y="47"/>
                    <a:pt x="168" y="44"/>
                  </a:cubicBezTo>
                  <a:cubicBezTo>
                    <a:pt x="163" y="41"/>
                    <a:pt x="169" y="36"/>
                    <a:pt x="167" y="34"/>
                  </a:cubicBezTo>
                  <a:cubicBezTo>
                    <a:pt x="166" y="31"/>
                    <a:pt x="160" y="28"/>
                    <a:pt x="161" y="25"/>
                  </a:cubicBezTo>
                  <a:cubicBezTo>
                    <a:pt x="161" y="23"/>
                    <a:pt x="160" y="19"/>
                    <a:pt x="160" y="14"/>
                  </a:cubicBezTo>
                  <a:cubicBezTo>
                    <a:pt x="154" y="17"/>
                    <a:pt x="147" y="18"/>
                    <a:pt x="147" y="15"/>
                  </a:cubicBezTo>
                  <a:cubicBezTo>
                    <a:pt x="147" y="11"/>
                    <a:pt x="139" y="7"/>
                    <a:pt x="132" y="7"/>
                  </a:cubicBezTo>
                  <a:cubicBezTo>
                    <a:pt x="125" y="7"/>
                    <a:pt x="128" y="13"/>
                    <a:pt x="126" y="17"/>
                  </a:cubicBezTo>
                  <a:cubicBezTo>
                    <a:pt x="123" y="22"/>
                    <a:pt x="113" y="15"/>
                    <a:pt x="109" y="13"/>
                  </a:cubicBezTo>
                  <a:cubicBezTo>
                    <a:pt x="104" y="11"/>
                    <a:pt x="102" y="20"/>
                    <a:pt x="95" y="18"/>
                  </a:cubicBezTo>
                  <a:cubicBezTo>
                    <a:pt x="88" y="17"/>
                    <a:pt x="91" y="25"/>
                    <a:pt x="89" y="26"/>
                  </a:cubicBezTo>
                  <a:cubicBezTo>
                    <a:pt x="87" y="26"/>
                    <a:pt x="86" y="22"/>
                    <a:pt x="85" y="20"/>
                  </a:cubicBezTo>
                  <a:cubicBezTo>
                    <a:pt x="85" y="18"/>
                    <a:pt x="77" y="16"/>
                    <a:pt x="73" y="13"/>
                  </a:cubicBezTo>
                  <a:cubicBezTo>
                    <a:pt x="70" y="12"/>
                    <a:pt x="66" y="6"/>
                    <a:pt x="62" y="0"/>
                  </a:cubicBezTo>
                  <a:cubicBezTo>
                    <a:pt x="61" y="1"/>
                    <a:pt x="60" y="2"/>
                    <a:pt x="59" y="3"/>
                  </a:cubicBezTo>
                  <a:cubicBezTo>
                    <a:pt x="55" y="6"/>
                    <a:pt x="41" y="27"/>
                    <a:pt x="34" y="30"/>
                  </a:cubicBezTo>
                  <a:cubicBezTo>
                    <a:pt x="27" y="33"/>
                    <a:pt x="26" y="28"/>
                    <a:pt x="21" y="28"/>
                  </a:cubicBezTo>
                  <a:cubicBezTo>
                    <a:pt x="17" y="27"/>
                    <a:pt x="14" y="31"/>
                    <a:pt x="14" y="34"/>
                  </a:cubicBezTo>
                  <a:cubicBezTo>
                    <a:pt x="14" y="38"/>
                    <a:pt x="8" y="43"/>
                    <a:pt x="5" y="45"/>
                  </a:cubicBezTo>
                  <a:cubicBezTo>
                    <a:pt x="3" y="46"/>
                    <a:pt x="2" y="47"/>
                    <a:pt x="0" y="48"/>
                  </a:cubicBezTo>
                  <a:cubicBezTo>
                    <a:pt x="2" y="48"/>
                    <a:pt x="3" y="50"/>
                    <a:pt x="5" y="52"/>
                  </a:cubicBezTo>
                  <a:cubicBezTo>
                    <a:pt x="9" y="56"/>
                    <a:pt x="10" y="54"/>
                    <a:pt x="16" y="54"/>
                  </a:cubicBezTo>
                  <a:cubicBezTo>
                    <a:pt x="21" y="54"/>
                    <a:pt x="27" y="67"/>
                    <a:pt x="33" y="75"/>
                  </a:cubicBezTo>
                  <a:cubicBezTo>
                    <a:pt x="39" y="83"/>
                    <a:pt x="40" y="92"/>
                    <a:pt x="39" y="100"/>
                  </a:cubicBezTo>
                  <a:cubicBezTo>
                    <a:pt x="37" y="107"/>
                    <a:pt x="42" y="109"/>
                    <a:pt x="46" y="110"/>
                  </a:cubicBezTo>
                  <a:cubicBezTo>
                    <a:pt x="51" y="112"/>
                    <a:pt x="50" y="120"/>
                    <a:pt x="55" y="124"/>
                  </a:cubicBezTo>
                  <a:cubicBezTo>
                    <a:pt x="59" y="127"/>
                    <a:pt x="55" y="128"/>
                    <a:pt x="54" y="130"/>
                  </a:cubicBezTo>
                  <a:cubicBezTo>
                    <a:pt x="53" y="132"/>
                    <a:pt x="58" y="134"/>
                    <a:pt x="62" y="137"/>
                  </a:cubicBezTo>
                  <a:cubicBezTo>
                    <a:pt x="67" y="141"/>
                    <a:pt x="63" y="143"/>
                    <a:pt x="66" y="148"/>
                  </a:cubicBezTo>
                  <a:cubicBezTo>
                    <a:pt x="69" y="153"/>
                    <a:pt x="74" y="144"/>
                    <a:pt x="78" y="141"/>
                  </a:cubicBezTo>
                  <a:cubicBezTo>
                    <a:pt x="81" y="137"/>
                    <a:pt x="88" y="140"/>
                    <a:pt x="91" y="141"/>
                  </a:cubicBezTo>
                  <a:cubicBezTo>
                    <a:pt x="92" y="141"/>
                    <a:pt x="94" y="144"/>
                    <a:pt x="96" y="147"/>
                  </a:cubicBezTo>
                  <a:cubicBezTo>
                    <a:pt x="101" y="141"/>
                    <a:pt x="107" y="136"/>
                    <a:pt x="110" y="134"/>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67" name="Freeform 38"/>
            <p:cNvSpPr>
              <a:spLocks noEditPoints="1"/>
            </p:cNvSpPr>
            <p:nvPr/>
          </p:nvSpPr>
          <p:spPr bwMode="auto">
            <a:xfrm>
              <a:off x="2146300" y="261938"/>
              <a:ext cx="4679950" cy="2536825"/>
            </a:xfrm>
            <a:custGeom>
              <a:avLst/>
              <a:gdLst/>
              <a:ahLst/>
              <a:cxnLst>
                <a:cxn ang="0">
                  <a:pos x="2051" y="447"/>
                </a:cxn>
                <a:cxn ang="0">
                  <a:pos x="2010" y="315"/>
                </a:cxn>
                <a:cxn ang="0">
                  <a:pos x="1921" y="155"/>
                </a:cxn>
                <a:cxn ang="0">
                  <a:pos x="1963" y="52"/>
                </a:cxn>
                <a:cxn ang="0">
                  <a:pos x="1895" y="44"/>
                </a:cxn>
                <a:cxn ang="0">
                  <a:pos x="1773" y="181"/>
                </a:cxn>
                <a:cxn ang="0">
                  <a:pos x="1624" y="281"/>
                </a:cxn>
                <a:cxn ang="0">
                  <a:pos x="1509" y="314"/>
                </a:cxn>
                <a:cxn ang="0">
                  <a:pos x="1450" y="399"/>
                </a:cxn>
                <a:cxn ang="0">
                  <a:pos x="1322" y="378"/>
                </a:cxn>
                <a:cxn ang="0">
                  <a:pos x="1216" y="404"/>
                </a:cxn>
                <a:cxn ang="0">
                  <a:pos x="1191" y="292"/>
                </a:cxn>
                <a:cxn ang="0">
                  <a:pos x="1066" y="354"/>
                </a:cxn>
                <a:cxn ang="0">
                  <a:pos x="993" y="447"/>
                </a:cxn>
                <a:cxn ang="0">
                  <a:pos x="932" y="422"/>
                </a:cxn>
                <a:cxn ang="0">
                  <a:pos x="911" y="548"/>
                </a:cxn>
                <a:cxn ang="0">
                  <a:pos x="830" y="555"/>
                </a:cxn>
                <a:cxn ang="0">
                  <a:pos x="840" y="425"/>
                </a:cxn>
                <a:cxn ang="0">
                  <a:pos x="752" y="414"/>
                </a:cxn>
                <a:cxn ang="0">
                  <a:pos x="679" y="430"/>
                </a:cxn>
                <a:cxn ang="0">
                  <a:pos x="578" y="402"/>
                </a:cxn>
                <a:cxn ang="0">
                  <a:pos x="509" y="403"/>
                </a:cxn>
                <a:cxn ang="0">
                  <a:pos x="425" y="398"/>
                </a:cxn>
                <a:cxn ang="0">
                  <a:pos x="541" y="376"/>
                </a:cxn>
                <a:cxn ang="0">
                  <a:pos x="510" y="247"/>
                </a:cxn>
                <a:cxn ang="0">
                  <a:pos x="324" y="390"/>
                </a:cxn>
                <a:cxn ang="0">
                  <a:pos x="231" y="420"/>
                </a:cxn>
                <a:cxn ang="0">
                  <a:pos x="158" y="535"/>
                </a:cxn>
                <a:cxn ang="0">
                  <a:pos x="104" y="620"/>
                </a:cxn>
                <a:cxn ang="0">
                  <a:pos x="120" y="736"/>
                </a:cxn>
                <a:cxn ang="0">
                  <a:pos x="80" y="825"/>
                </a:cxn>
                <a:cxn ang="0">
                  <a:pos x="10" y="874"/>
                </a:cxn>
                <a:cxn ang="0">
                  <a:pos x="105" y="1054"/>
                </a:cxn>
                <a:cxn ang="0">
                  <a:pos x="165" y="975"/>
                </a:cxn>
                <a:cxn ang="0">
                  <a:pos x="238" y="862"/>
                </a:cxn>
                <a:cxn ang="0">
                  <a:pos x="361" y="846"/>
                </a:cxn>
                <a:cxn ang="0">
                  <a:pos x="445" y="915"/>
                </a:cxn>
                <a:cxn ang="0">
                  <a:pos x="511" y="902"/>
                </a:cxn>
                <a:cxn ang="0">
                  <a:pos x="618" y="870"/>
                </a:cxn>
                <a:cxn ang="0">
                  <a:pos x="722" y="924"/>
                </a:cxn>
                <a:cxn ang="0">
                  <a:pos x="833" y="1045"/>
                </a:cxn>
                <a:cxn ang="0">
                  <a:pos x="1009" y="1100"/>
                </a:cxn>
                <a:cxn ang="0">
                  <a:pos x="1122" y="1095"/>
                </a:cxn>
                <a:cxn ang="0">
                  <a:pos x="1295" y="1077"/>
                </a:cxn>
                <a:cxn ang="0">
                  <a:pos x="1526" y="1042"/>
                </a:cxn>
                <a:cxn ang="0">
                  <a:pos x="1637" y="908"/>
                </a:cxn>
                <a:cxn ang="0">
                  <a:pos x="1828" y="1009"/>
                </a:cxn>
                <a:cxn ang="0">
                  <a:pos x="1853" y="1091"/>
                </a:cxn>
                <a:cxn ang="0">
                  <a:pos x="1952" y="1042"/>
                </a:cxn>
                <a:cxn ang="0">
                  <a:pos x="1854" y="762"/>
                </a:cxn>
                <a:cxn ang="0">
                  <a:pos x="1780" y="787"/>
                </a:cxn>
                <a:cxn ang="0">
                  <a:pos x="1866" y="557"/>
                </a:cxn>
                <a:cxn ang="0">
                  <a:pos x="1891" y="416"/>
                </a:cxn>
                <a:cxn ang="0">
                  <a:pos x="1945" y="347"/>
                </a:cxn>
                <a:cxn ang="0">
                  <a:pos x="2111" y="635"/>
                </a:cxn>
                <a:cxn ang="0">
                  <a:pos x="317" y="433"/>
                </a:cxn>
                <a:cxn ang="0">
                  <a:pos x="315" y="529"/>
                </a:cxn>
                <a:cxn ang="0">
                  <a:pos x="363" y="425"/>
                </a:cxn>
                <a:cxn ang="0">
                  <a:pos x="1343" y="997"/>
                </a:cxn>
                <a:cxn ang="0">
                  <a:pos x="1356" y="908"/>
                </a:cxn>
              </a:cxnLst>
              <a:rect l="0" t="0" r="r" b="b"/>
              <a:pathLst>
                <a:path w="2145" h="1163">
                  <a:moveTo>
                    <a:pt x="2138" y="611"/>
                  </a:moveTo>
                  <a:cubicBezTo>
                    <a:pt x="2132" y="599"/>
                    <a:pt x="2121" y="596"/>
                    <a:pt x="2121" y="588"/>
                  </a:cubicBezTo>
                  <a:cubicBezTo>
                    <a:pt x="2121" y="580"/>
                    <a:pt x="2122" y="572"/>
                    <a:pt x="2126" y="570"/>
                  </a:cubicBezTo>
                  <a:cubicBezTo>
                    <a:pt x="2130" y="569"/>
                    <a:pt x="2125" y="564"/>
                    <a:pt x="2116" y="557"/>
                  </a:cubicBezTo>
                  <a:cubicBezTo>
                    <a:pt x="2108" y="549"/>
                    <a:pt x="2099" y="533"/>
                    <a:pt x="2103" y="528"/>
                  </a:cubicBezTo>
                  <a:cubicBezTo>
                    <a:pt x="2108" y="522"/>
                    <a:pt x="2115" y="520"/>
                    <a:pt x="2111" y="511"/>
                  </a:cubicBezTo>
                  <a:cubicBezTo>
                    <a:pt x="2108" y="503"/>
                    <a:pt x="2108" y="508"/>
                    <a:pt x="2094" y="500"/>
                  </a:cubicBezTo>
                  <a:cubicBezTo>
                    <a:pt x="2079" y="491"/>
                    <a:pt x="2074" y="478"/>
                    <a:pt x="2076" y="474"/>
                  </a:cubicBezTo>
                  <a:cubicBezTo>
                    <a:pt x="2079" y="469"/>
                    <a:pt x="2088" y="469"/>
                    <a:pt x="2085" y="463"/>
                  </a:cubicBezTo>
                  <a:cubicBezTo>
                    <a:pt x="2081" y="458"/>
                    <a:pt x="2073" y="452"/>
                    <a:pt x="2069" y="453"/>
                  </a:cubicBezTo>
                  <a:cubicBezTo>
                    <a:pt x="2065" y="454"/>
                    <a:pt x="2053" y="453"/>
                    <a:pt x="2051" y="447"/>
                  </a:cubicBezTo>
                  <a:cubicBezTo>
                    <a:pt x="2050" y="441"/>
                    <a:pt x="2049" y="429"/>
                    <a:pt x="2040" y="430"/>
                  </a:cubicBezTo>
                  <a:cubicBezTo>
                    <a:pt x="2031" y="431"/>
                    <a:pt x="2042" y="444"/>
                    <a:pt x="2035" y="442"/>
                  </a:cubicBezTo>
                  <a:cubicBezTo>
                    <a:pt x="2027" y="440"/>
                    <a:pt x="2014" y="433"/>
                    <a:pt x="2014" y="427"/>
                  </a:cubicBezTo>
                  <a:cubicBezTo>
                    <a:pt x="2014" y="422"/>
                    <a:pt x="2011" y="413"/>
                    <a:pt x="2002" y="401"/>
                  </a:cubicBezTo>
                  <a:cubicBezTo>
                    <a:pt x="1994" y="389"/>
                    <a:pt x="1987" y="385"/>
                    <a:pt x="1989" y="382"/>
                  </a:cubicBezTo>
                  <a:cubicBezTo>
                    <a:pt x="1991" y="379"/>
                    <a:pt x="1998" y="382"/>
                    <a:pt x="1996" y="377"/>
                  </a:cubicBezTo>
                  <a:cubicBezTo>
                    <a:pt x="1994" y="371"/>
                    <a:pt x="2003" y="375"/>
                    <a:pt x="2000" y="369"/>
                  </a:cubicBezTo>
                  <a:cubicBezTo>
                    <a:pt x="1997" y="363"/>
                    <a:pt x="1996" y="360"/>
                    <a:pt x="1996" y="353"/>
                  </a:cubicBezTo>
                  <a:cubicBezTo>
                    <a:pt x="1996" y="346"/>
                    <a:pt x="2011" y="361"/>
                    <a:pt x="2010" y="355"/>
                  </a:cubicBezTo>
                  <a:cubicBezTo>
                    <a:pt x="2010" y="350"/>
                    <a:pt x="2004" y="343"/>
                    <a:pt x="2005" y="338"/>
                  </a:cubicBezTo>
                  <a:cubicBezTo>
                    <a:pt x="2005" y="333"/>
                    <a:pt x="2005" y="321"/>
                    <a:pt x="2010" y="315"/>
                  </a:cubicBezTo>
                  <a:cubicBezTo>
                    <a:pt x="2015" y="309"/>
                    <a:pt x="2021" y="308"/>
                    <a:pt x="2027" y="308"/>
                  </a:cubicBezTo>
                  <a:cubicBezTo>
                    <a:pt x="2034" y="308"/>
                    <a:pt x="2039" y="312"/>
                    <a:pt x="2035" y="306"/>
                  </a:cubicBezTo>
                  <a:cubicBezTo>
                    <a:pt x="2031" y="301"/>
                    <a:pt x="2025" y="303"/>
                    <a:pt x="2021" y="277"/>
                  </a:cubicBezTo>
                  <a:cubicBezTo>
                    <a:pt x="2016" y="251"/>
                    <a:pt x="1999" y="210"/>
                    <a:pt x="1997" y="201"/>
                  </a:cubicBezTo>
                  <a:cubicBezTo>
                    <a:pt x="1995" y="192"/>
                    <a:pt x="1987" y="188"/>
                    <a:pt x="1991" y="184"/>
                  </a:cubicBezTo>
                  <a:cubicBezTo>
                    <a:pt x="1995" y="180"/>
                    <a:pt x="2004" y="169"/>
                    <a:pt x="2003" y="165"/>
                  </a:cubicBezTo>
                  <a:cubicBezTo>
                    <a:pt x="2002" y="161"/>
                    <a:pt x="2001" y="155"/>
                    <a:pt x="1996" y="155"/>
                  </a:cubicBezTo>
                  <a:cubicBezTo>
                    <a:pt x="1991" y="155"/>
                    <a:pt x="1973" y="156"/>
                    <a:pt x="1967" y="155"/>
                  </a:cubicBezTo>
                  <a:cubicBezTo>
                    <a:pt x="1960" y="153"/>
                    <a:pt x="1948" y="148"/>
                    <a:pt x="1946" y="150"/>
                  </a:cubicBezTo>
                  <a:cubicBezTo>
                    <a:pt x="1945" y="153"/>
                    <a:pt x="1943" y="155"/>
                    <a:pt x="1937" y="155"/>
                  </a:cubicBezTo>
                  <a:cubicBezTo>
                    <a:pt x="1931" y="155"/>
                    <a:pt x="1915" y="162"/>
                    <a:pt x="1921" y="155"/>
                  </a:cubicBezTo>
                  <a:cubicBezTo>
                    <a:pt x="1927" y="148"/>
                    <a:pt x="1933" y="143"/>
                    <a:pt x="1931" y="135"/>
                  </a:cubicBezTo>
                  <a:cubicBezTo>
                    <a:pt x="1929" y="127"/>
                    <a:pt x="1921" y="115"/>
                    <a:pt x="1918" y="116"/>
                  </a:cubicBezTo>
                  <a:cubicBezTo>
                    <a:pt x="1915" y="116"/>
                    <a:pt x="1913" y="110"/>
                    <a:pt x="1908" y="111"/>
                  </a:cubicBezTo>
                  <a:cubicBezTo>
                    <a:pt x="1903" y="111"/>
                    <a:pt x="1893" y="111"/>
                    <a:pt x="1893" y="107"/>
                  </a:cubicBezTo>
                  <a:cubicBezTo>
                    <a:pt x="1892" y="103"/>
                    <a:pt x="1885" y="94"/>
                    <a:pt x="1893" y="97"/>
                  </a:cubicBezTo>
                  <a:cubicBezTo>
                    <a:pt x="1900" y="99"/>
                    <a:pt x="1900" y="102"/>
                    <a:pt x="1906" y="101"/>
                  </a:cubicBezTo>
                  <a:cubicBezTo>
                    <a:pt x="1911" y="100"/>
                    <a:pt x="1916" y="98"/>
                    <a:pt x="1916" y="93"/>
                  </a:cubicBezTo>
                  <a:cubicBezTo>
                    <a:pt x="1916" y="88"/>
                    <a:pt x="1916" y="78"/>
                    <a:pt x="1922" y="76"/>
                  </a:cubicBezTo>
                  <a:cubicBezTo>
                    <a:pt x="1928" y="73"/>
                    <a:pt x="1933" y="76"/>
                    <a:pt x="1941" y="72"/>
                  </a:cubicBezTo>
                  <a:cubicBezTo>
                    <a:pt x="1948" y="68"/>
                    <a:pt x="1949" y="65"/>
                    <a:pt x="1956" y="61"/>
                  </a:cubicBezTo>
                  <a:cubicBezTo>
                    <a:pt x="1963" y="57"/>
                    <a:pt x="1965" y="55"/>
                    <a:pt x="1963" y="52"/>
                  </a:cubicBezTo>
                  <a:cubicBezTo>
                    <a:pt x="1960" y="49"/>
                    <a:pt x="1964" y="40"/>
                    <a:pt x="1960" y="41"/>
                  </a:cubicBezTo>
                  <a:cubicBezTo>
                    <a:pt x="1957" y="42"/>
                    <a:pt x="1946" y="45"/>
                    <a:pt x="1945" y="43"/>
                  </a:cubicBezTo>
                  <a:cubicBezTo>
                    <a:pt x="1944" y="40"/>
                    <a:pt x="1943" y="35"/>
                    <a:pt x="1938" y="33"/>
                  </a:cubicBezTo>
                  <a:cubicBezTo>
                    <a:pt x="1932" y="32"/>
                    <a:pt x="1926" y="30"/>
                    <a:pt x="1926" y="25"/>
                  </a:cubicBezTo>
                  <a:cubicBezTo>
                    <a:pt x="1925" y="21"/>
                    <a:pt x="1928" y="17"/>
                    <a:pt x="1921" y="13"/>
                  </a:cubicBezTo>
                  <a:cubicBezTo>
                    <a:pt x="1915" y="10"/>
                    <a:pt x="1907" y="10"/>
                    <a:pt x="1907" y="5"/>
                  </a:cubicBezTo>
                  <a:cubicBezTo>
                    <a:pt x="1907" y="0"/>
                    <a:pt x="1905" y="2"/>
                    <a:pt x="1898" y="5"/>
                  </a:cubicBezTo>
                  <a:cubicBezTo>
                    <a:pt x="1890" y="7"/>
                    <a:pt x="1879" y="15"/>
                    <a:pt x="1878" y="18"/>
                  </a:cubicBezTo>
                  <a:cubicBezTo>
                    <a:pt x="1877" y="22"/>
                    <a:pt x="1881" y="29"/>
                    <a:pt x="1877" y="29"/>
                  </a:cubicBezTo>
                  <a:cubicBezTo>
                    <a:pt x="1874" y="29"/>
                    <a:pt x="1868" y="36"/>
                    <a:pt x="1873" y="37"/>
                  </a:cubicBezTo>
                  <a:cubicBezTo>
                    <a:pt x="1878" y="38"/>
                    <a:pt x="1898" y="40"/>
                    <a:pt x="1895" y="44"/>
                  </a:cubicBezTo>
                  <a:cubicBezTo>
                    <a:pt x="1892" y="48"/>
                    <a:pt x="1893" y="50"/>
                    <a:pt x="1887" y="49"/>
                  </a:cubicBezTo>
                  <a:cubicBezTo>
                    <a:pt x="1881" y="49"/>
                    <a:pt x="1863" y="44"/>
                    <a:pt x="1856" y="47"/>
                  </a:cubicBezTo>
                  <a:cubicBezTo>
                    <a:pt x="1849" y="49"/>
                    <a:pt x="1827" y="62"/>
                    <a:pt x="1820" y="68"/>
                  </a:cubicBezTo>
                  <a:cubicBezTo>
                    <a:pt x="1814" y="74"/>
                    <a:pt x="1807" y="72"/>
                    <a:pt x="1800" y="78"/>
                  </a:cubicBezTo>
                  <a:cubicBezTo>
                    <a:pt x="1792" y="84"/>
                    <a:pt x="1778" y="103"/>
                    <a:pt x="1771" y="106"/>
                  </a:cubicBezTo>
                  <a:cubicBezTo>
                    <a:pt x="1764" y="109"/>
                    <a:pt x="1765" y="104"/>
                    <a:pt x="1761" y="116"/>
                  </a:cubicBezTo>
                  <a:cubicBezTo>
                    <a:pt x="1757" y="127"/>
                    <a:pt x="1750" y="139"/>
                    <a:pt x="1743" y="146"/>
                  </a:cubicBezTo>
                  <a:cubicBezTo>
                    <a:pt x="1735" y="153"/>
                    <a:pt x="1741" y="152"/>
                    <a:pt x="1746" y="157"/>
                  </a:cubicBezTo>
                  <a:cubicBezTo>
                    <a:pt x="1751" y="162"/>
                    <a:pt x="1753" y="160"/>
                    <a:pt x="1761" y="161"/>
                  </a:cubicBezTo>
                  <a:cubicBezTo>
                    <a:pt x="1770" y="163"/>
                    <a:pt x="1782" y="168"/>
                    <a:pt x="1779" y="171"/>
                  </a:cubicBezTo>
                  <a:cubicBezTo>
                    <a:pt x="1776" y="173"/>
                    <a:pt x="1782" y="181"/>
                    <a:pt x="1773" y="181"/>
                  </a:cubicBezTo>
                  <a:cubicBezTo>
                    <a:pt x="1765" y="181"/>
                    <a:pt x="1764" y="179"/>
                    <a:pt x="1758" y="181"/>
                  </a:cubicBezTo>
                  <a:cubicBezTo>
                    <a:pt x="1753" y="183"/>
                    <a:pt x="1743" y="179"/>
                    <a:pt x="1742" y="182"/>
                  </a:cubicBezTo>
                  <a:cubicBezTo>
                    <a:pt x="1741" y="185"/>
                    <a:pt x="1745" y="190"/>
                    <a:pt x="1741" y="194"/>
                  </a:cubicBezTo>
                  <a:cubicBezTo>
                    <a:pt x="1736" y="198"/>
                    <a:pt x="1730" y="214"/>
                    <a:pt x="1725" y="213"/>
                  </a:cubicBezTo>
                  <a:cubicBezTo>
                    <a:pt x="1719" y="212"/>
                    <a:pt x="1711" y="226"/>
                    <a:pt x="1716" y="232"/>
                  </a:cubicBezTo>
                  <a:cubicBezTo>
                    <a:pt x="1721" y="239"/>
                    <a:pt x="1727" y="244"/>
                    <a:pt x="1722" y="243"/>
                  </a:cubicBezTo>
                  <a:cubicBezTo>
                    <a:pt x="1717" y="242"/>
                    <a:pt x="1713" y="240"/>
                    <a:pt x="1709" y="240"/>
                  </a:cubicBezTo>
                  <a:cubicBezTo>
                    <a:pt x="1705" y="241"/>
                    <a:pt x="1700" y="244"/>
                    <a:pt x="1691" y="237"/>
                  </a:cubicBezTo>
                  <a:cubicBezTo>
                    <a:pt x="1683" y="230"/>
                    <a:pt x="1679" y="230"/>
                    <a:pt x="1671" y="232"/>
                  </a:cubicBezTo>
                  <a:cubicBezTo>
                    <a:pt x="1664" y="233"/>
                    <a:pt x="1646" y="241"/>
                    <a:pt x="1641" y="252"/>
                  </a:cubicBezTo>
                  <a:cubicBezTo>
                    <a:pt x="1637" y="264"/>
                    <a:pt x="1630" y="281"/>
                    <a:pt x="1624" y="281"/>
                  </a:cubicBezTo>
                  <a:cubicBezTo>
                    <a:pt x="1618" y="281"/>
                    <a:pt x="1614" y="274"/>
                    <a:pt x="1608" y="277"/>
                  </a:cubicBezTo>
                  <a:cubicBezTo>
                    <a:pt x="1602" y="280"/>
                    <a:pt x="1580" y="285"/>
                    <a:pt x="1583" y="281"/>
                  </a:cubicBezTo>
                  <a:cubicBezTo>
                    <a:pt x="1585" y="277"/>
                    <a:pt x="1586" y="273"/>
                    <a:pt x="1582" y="272"/>
                  </a:cubicBezTo>
                  <a:cubicBezTo>
                    <a:pt x="1578" y="270"/>
                    <a:pt x="1561" y="274"/>
                    <a:pt x="1561" y="279"/>
                  </a:cubicBezTo>
                  <a:cubicBezTo>
                    <a:pt x="1561" y="284"/>
                    <a:pt x="1565" y="308"/>
                    <a:pt x="1561" y="306"/>
                  </a:cubicBezTo>
                  <a:cubicBezTo>
                    <a:pt x="1557" y="304"/>
                    <a:pt x="1556" y="293"/>
                    <a:pt x="1553" y="294"/>
                  </a:cubicBezTo>
                  <a:cubicBezTo>
                    <a:pt x="1549" y="294"/>
                    <a:pt x="1541" y="303"/>
                    <a:pt x="1542" y="298"/>
                  </a:cubicBezTo>
                  <a:cubicBezTo>
                    <a:pt x="1543" y="292"/>
                    <a:pt x="1559" y="288"/>
                    <a:pt x="1552" y="286"/>
                  </a:cubicBezTo>
                  <a:cubicBezTo>
                    <a:pt x="1545" y="284"/>
                    <a:pt x="1521" y="298"/>
                    <a:pt x="1516" y="301"/>
                  </a:cubicBezTo>
                  <a:cubicBezTo>
                    <a:pt x="1511" y="304"/>
                    <a:pt x="1506" y="300"/>
                    <a:pt x="1505" y="304"/>
                  </a:cubicBezTo>
                  <a:cubicBezTo>
                    <a:pt x="1505" y="308"/>
                    <a:pt x="1511" y="311"/>
                    <a:pt x="1509" y="314"/>
                  </a:cubicBezTo>
                  <a:cubicBezTo>
                    <a:pt x="1506" y="316"/>
                    <a:pt x="1500" y="317"/>
                    <a:pt x="1503" y="323"/>
                  </a:cubicBezTo>
                  <a:cubicBezTo>
                    <a:pt x="1505" y="329"/>
                    <a:pt x="1508" y="322"/>
                    <a:pt x="1511" y="326"/>
                  </a:cubicBezTo>
                  <a:cubicBezTo>
                    <a:pt x="1515" y="331"/>
                    <a:pt x="1530" y="341"/>
                    <a:pt x="1525" y="343"/>
                  </a:cubicBezTo>
                  <a:cubicBezTo>
                    <a:pt x="1521" y="345"/>
                    <a:pt x="1520" y="343"/>
                    <a:pt x="1515" y="345"/>
                  </a:cubicBezTo>
                  <a:cubicBezTo>
                    <a:pt x="1511" y="347"/>
                    <a:pt x="1519" y="357"/>
                    <a:pt x="1515" y="358"/>
                  </a:cubicBezTo>
                  <a:cubicBezTo>
                    <a:pt x="1511" y="358"/>
                    <a:pt x="1506" y="358"/>
                    <a:pt x="1502" y="358"/>
                  </a:cubicBezTo>
                  <a:cubicBezTo>
                    <a:pt x="1498" y="358"/>
                    <a:pt x="1489" y="362"/>
                    <a:pt x="1488" y="366"/>
                  </a:cubicBezTo>
                  <a:cubicBezTo>
                    <a:pt x="1487" y="369"/>
                    <a:pt x="1478" y="376"/>
                    <a:pt x="1471" y="372"/>
                  </a:cubicBezTo>
                  <a:cubicBezTo>
                    <a:pt x="1465" y="368"/>
                    <a:pt x="1461" y="363"/>
                    <a:pt x="1461" y="366"/>
                  </a:cubicBezTo>
                  <a:cubicBezTo>
                    <a:pt x="1461" y="370"/>
                    <a:pt x="1475" y="402"/>
                    <a:pt x="1469" y="402"/>
                  </a:cubicBezTo>
                  <a:cubicBezTo>
                    <a:pt x="1463" y="402"/>
                    <a:pt x="1461" y="408"/>
                    <a:pt x="1450" y="399"/>
                  </a:cubicBezTo>
                  <a:cubicBezTo>
                    <a:pt x="1439" y="390"/>
                    <a:pt x="1419" y="378"/>
                    <a:pt x="1423" y="377"/>
                  </a:cubicBezTo>
                  <a:cubicBezTo>
                    <a:pt x="1427" y="376"/>
                    <a:pt x="1429" y="372"/>
                    <a:pt x="1425" y="368"/>
                  </a:cubicBezTo>
                  <a:cubicBezTo>
                    <a:pt x="1420" y="365"/>
                    <a:pt x="1421" y="370"/>
                    <a:pt x="1417" y="362"/>
                  </a:cubicBezTo>
                  <a:cubicBezTo>
                    <a:pt x="1412" y="355"/>
                    <a:pt x="1409" y="357"/>
                    <a:pt x="1409" y="353"/>
                  </a:cubicBezTo>
                  <a:cubicBezTo>
                    <a:pt x="1409" y="349"/>
                    <a:pt x="1392" y="349"/>
                    <a:pt x="1392" y="349"/>
                  </a:cubicBezTo>
                  <a:cubicBezTo>
                    <a:pt x="1392" y="349"/>
                    <a:pt x="1391" y="358"/>
                    <a:pt x="1388" y="355"/>
                  </a:cubicBezTo>
                  <a:cubicBezTo>
                    <a:pt x="1385" y="352"/>
                    <a:pt x="1375" y="356"/>
                    <a:pt x="1371" y="353"/>
                  </a:cubicBezTo>
                  <a:cubicBezTo>
                    <a:pt x="1368" y="350"/>
                    <a:pt x="1358" y="351"/>
                    <a:pt x="1359" y="358"/>
                  </a:cubicBezTo>
                  <a:cubicBezTo>
                    <a:pt x="1361" y="364"/>
                    <a:pt x="1370" y="368"/>
                    <a:pt x="1367" y="372"/>
                  </a:cubicBezTo>
                  <a:cubicBezTo>
                    <a:pt x="1365" y="375"/>
                    <a:pt x="1347" y="386"/>
                    <a:pt x="1337" y="386"/>
                  </a:cubicBezTo>
                  <a:cubicBezTo>
                    <a:pt x="1327" y="386"/>
                    <a:pt x="1322" y="384"/>
                    <a:pt x="1322" y="378"/>
                  </a:cubicBezTo>
                  <a:cubicBezTo>
                    <a:pt x="1322" y="373"/>
                    <a:pt x="1317" y="373"/>
                    <a:pt x="1310" y="374"/>
                  </a:cubicBezTo>
                  <a:cubicBezTo>
                    <a:pt x="1303" y="376"/>
                    <a:pt x="1285" y="382"/>
                    <a:pt x="1282" y="384"/>
                  </a:cubicBezTo>
                  <a:cubicBezTo>
                    <a:pt x="1279" y="385"/>
                    <a:pt x="1278" y="378"/>
                    <a:pt x="1273" y="380"/>
                  </a:cubicBezTo>
                  <a:cubicBezTo>
                    <a:pt x="1269" y="382"/>
                    <a:pt x="1265" y="386"/>
                    <a:pt x="1261" y="384"/>
                  </a:cubicBezTo>
                  <a:cubicBezTo>
                    <a:pt x="1258" y="381"/>
                    <a:pt x="1252" y="380"/>
                    <a:pt x="1248" y="380"/>
                  </a:cubicBezTo>
                  <a:cubicBezTo>
                    <a:pt x="1244" y="380"/>
                    <a:pt x="1240" y="384"/>
                    <a:pt x="1242" y="386"/>
                  </a:cubicBezTo>
                  <a:cubicBezTo>
                    <a:pt x="1244" y="388"/>
                    <a:pt x="1256" y="390"/>
                    <a:pt x="1253" y="390"/>
                  </a:cubicBezTo>
                  <a:cubicBezTo>
                    <a:pt x="1251" y="391"/>
                    <a:pt x="1240" y="398"/>
                    <a:pt x="1235" y="403"/>
                  </a:cubicBezTo>
                  <a:cubicBezTo>
                    <a:pt x="1231" y="408"/>
                    <a:pt x="1217" y="406"/>
                    <a:pt x="1217" y="410"/>
                  </a:cubicBezTo>
                  <a:cubicBezTo>
                    <a:pt x="1217" y="414"/>
                    <a:pt x="1211" y="424"/>
                    <a:pt x="1210" y="420"/>
                  </a:cubicBezTo>
                  <a:cubicBezTo>
                    <a:pt x="1209" y="417"/>
                    <a:pt x="1211" y="408"/>
                    <a:pt x="1216" y="404"/>
                  </a:cubicBezTo>
                  <a:cubicBezTo>
                    <a:pt x="1221" y="400"/>
                    <a:pt x="1229" y="401"/>
                    <a:pt x="1231" y="392"/>
                  </a:cubicBezTo>
                  <a:cubicBezTo>
                    <a:pt x="1234" y="382"/>
                    <a:pt x="1236" y="380"/>
                    <a:pt x="1240" y="372"/>
                  </a:cubicBezTo>
                  <a:cubicBezTo>
                    <a:pt x="1244" y="365"/>
                    <a:pt x="1262" y="350"/>
                    <a:pt x="1262" y="341"/>
                  </a:cubicBezTo>
                  <a:cubicBezTo>
                    <a:pt x="1262" y="332"/>
                    <a:pt x="1257" y="332"/>
                    <a:pt x="1259" y="329"/>
                  </a:cubicBezTo>
                  <a:cubicBezTo>
                    <a:pt x="1262" y="326"/>
                    <a:pt x="1261" y="324"/>
                    <a:pt x="1256" y="320"/>
                  </a:cubicBezTo>
                  <a:cubicBezTo>
                    <a:pt x="1251" y="316"/>
                    <a:pt x="1232" y="305"/>
                    <a:pt x="1229" y="305"/>
                  </a:cubicBezTo>
                  <a:cubicBezTo>
                    <a:pt x="1225" y="305"/>
                    <a:pt x="1212" y="307"/>
                    <a:pt x="1211" y="310"/>
                  </a:cubicBezTo>
                  <a:cubicBezTo>
                    <a:pt x="1209" y="314"/>
                    <a:pt x="1204" y="318"/>
                    <a:pt x="1201" y="315"/>
                  </a:cubicBezTo>
                  <a:cubicBezTo>
                    <a:pt x="1199" y="312"/>
                    <a:pt x="1206" y="302"/>
                    <a:pt x="1201" y="302"/>
                  </a:cubicBezTo>
                  <a:cubicBezTo>
                    <a:pt x="1197" y="302"/>
                    <a:pt x="1181" y="303"/>
                    <a:pt x="1185" y="300"/>
                  </a:cubicBezTo>
                  <a:cubicBezTo>
                    <a:pt x="1188" y="296"/>
                    <a:pt x="1197" y="295"/>
                    <a:pt x="1191" y="292"/>
                  </a:cubicBezTo>
                  <a:cubicBezTo>
                    <a:pt x="1184" y="288"/>
                    <a:pt x="1177" y="283"/>
                    <a:pt x="1173" y="285"/>
                  </a:cubicBezTo>
                  <a:cubicBezTo>
                    <a:pt x="1169" y="287"/>
                    <a:pt x="1159" y="306"/>
                    <a:pt x="1159" y="309"/>
                  </a:cubicBezTo>
                  <a:cubicBezTo>
                    <a:pt x="1160" y="312"/>
                    <a:pt x="1167" y="322"/>
                    <a:pt x="1164" y="322"/>
                  </a:cubicBezTo>
                  <a:cubicBezTo>
                    <a:pt x="1161" y="322"/>
                    <a:pt x="1142" y="320"/>
                    <a:pt x="1146" y="324"/>
                  </a:cubicBezTo>
                  <a:cubicBezTo>
                    <a:pt x="1150" y="329"/>
                    <a:pt x="1155" y="332"/>
                    <a:pt x="1151" y="332"/>
                  </a:cubicBezTo>
                  <a:cubicBezTo>
                    <a:pt x="1146" y="332"/>
                    <a:pt x="1142" y="332"/>
                    <a:pt x="1139" y="332"/>
                  </a:cubicBezTo>
                  <a:cubicBezTo>
                    <a:pt x="1137" y="333"/>
                    <a:pt x="1130" y="344"/>
                    <a:pt x="1125" y="340"/>
                  </a:cubicBezTo>
                  <a:cubicBezTo>
                    <a:pt x="1121" y="337"/>
                    <a:pt x="1118" y="336"/>
                    <a:pt x="1113" y="336"/>
                  </a:cubicBezTo>
                  <a:cubicBezTo>
                    <a:pt x="1107" y="336"/>
                    <a:pt x="1103" y="336"/>
                    <a:pt x="1103" y="338"/>
                  </a:cubicBezTo>
                  <a:cubicBezTo>
                    <a:pt x="1103" y="340"/>
                    <a:pt x="1105" y="342"/>
                    <a:pt x="1099" y="342"/>
                  </a:cubicBezTo>
                  <a:cubicBezTo>
                    <a:pt x="1092" y="343"/>
                    <a:pt x="1070" y="352"/>
                    <a:pt x="1066" y="354"/>
                  </a:cubicBezTo>
                  <a:cubicBezTo>
                    <a:pt x="1062" y="356"/>
                    <a:pt x="1057" y="360"/>
                    <a:pt x="1057" y="360"/>
                  </a:cubicBezTo>
                  <a:cubicBezTo>
                    <a:pt x="1057" y="360"/>
                    <a:pt x="1053" y="358"/>
                    <a:pt x="1051" y="362"/>
                  </a:cubicBezTo>
                  <a:cubicBezTo>
                    <a:pt x="1049" y="366"/>
                    <a:pt x="1049" y="371"/>
                    <a:pt x="1045" y="371"/>
                  </a:cubicBezTo>
                  <a:cubicBezTo>
                    <a:pt x="1041" y="371"/>
                    <a:pt x="1049" y="376"/>
                    <a:pt x="1045" y="376"/>
                  </a:cubicBezTo>
                  <a:cubicBezTo>
                    <a:pt x="1040" y="377"/>
                    <a:pt x="1038" y="376"/>
                    <a:pt x="1041" y="381"/>
                  </a:cubicBezTo>
                  <a:cubicBezTo>
                    <a:pt x="1045" y="386"/>
                    <a:pt x="1049" y="392"/>
                    <a:pt x="1045" y="392"/>
                  </a:cubicBezTo>
                  <a:cubicBezTo>
                    <a:pt x="1042" y="393"/>
                    <a:pt x="1025" y="393"/>
                    <a:pt x="1014" y="394"/>
                  </a:cubicBezTo>
                  <a:cubicBezTo>
                    <a:pt x="1003" y="394"/>
                    <a:pt x="987" y="393"/>
                    <a:pt x="986" y="398"/>
                  </a:cubicBezTo>
                  <a:cubicBezTo>
                    <a:pt x="985" y="402"/>
                    <a:pt x="983" y="413"/>
                    <a:pt x="982" y="422"/>
                  </a:cubicBezTo>
                  <a:cubicBezTo>
                    <a:pt x="981" y="432"/>
                    <a:pt x="994" y="427"/>
                    <a:pt x="995" y="433"/>
                  </a:cubicBezTo>
                  <a:cubicBezTo>
                    <a:pt x="995" y="439"/>
                    <a:pt x="997" y="446"/>
                    <a:pt x="993" y="447"/>
                  </a:cubicBezTo>
                  <a:cubicBezTo>
                    <a:pt x="990" y="448"/>
                    <a:pt x="987" y="450"/>
                    <a:pt x="982" y="442"/>
                  </a:cubicBezTo>
                  <a:cubicBezTo>
                    <a:pt x="977" y="434"/>
                    <a:pt x="969" y="419"/>
                    <a:pt x="961" y="422"/>
                  </a:cubicBezTo>
                  <a:cubicBezTo>
                    <a:pt x="952" y="424"/>
                    <a:pt x="947" y="424"/>
                    <a:pt x="950" y="429"/>
                  </a:cubicBezTo>
                  <a:cubicBezTo>
                    <a:pt x="953" y="434"/>
                    <a:pt x="951" y="438"/>
                    <a:pt x="948" y="436"/>
                  </a:cubicBezTo>
                  <a:cubicBezTo>
                    <a:pt x="945" y="434"/>
                    <a:pt x="943" y="428"/>
                    <a:pt x="939" y="430"/>
                  </a:cubicBezTo>
                  <a:cubicBezTo>
                    <a:pt x="935" y="431"/>
                    <a:pt x="929" y="437"/>
                    <a:pt x="933" y="442"/>
                  </a:cubicBezTo>
                  <a:cubicBezTo>
                    <a:pt x="936" y="448"/>
                    <a:pt x="941" y="447"/>
                    <a:pt x="947" y="450"/>
                  </a:cubicBezTo>
                  <a:cubicBezTo>
                    <a:pt x="953" y="454"/>
                    <a:pt x="955" y="466"/>
                    <a:pt x="949" y="462"/>
                  </a:cubicBezTo>
                  <a:cubicBezTo>
                    <a:pt x="943" y="458"/>
                    <a:pt x="945" y="458"/>
                    <a:pt x="938" y="456"/>
                  </a:cubicBezTo>
                  <a:cubicBezTo>
                    <a:pt x="931" y="455"/>
                    <a:pt x="921" y="444"/>
                    <a:pt x="922" y="439"/>
                  </a:cubicBezTo>
                  <a:cubicBezTo>
                    <a:pt x="923" y="434"/>
                    <a:pt x="928" y="428"/>
                    <a:pt x="932" y="422"/>
                  </a:cubicBezTo>
                  <a:cubicBezTo>
                    <a:pt x="936" y="416"/>
                    <a:pt x="933" y="400"/>
                    <a:pt x="931" y="402"/>
                  </a:cubicBezTo>
                  <a:cubicBezTo>
                    <a:pt x="930" y="404"/>
                    <a:pt x="929" y="418"/>
                    <a:pt x="922" y="420"/>
                  </a:cubicBezTo>
                  <a:cubicBezTo>
                    <a:pt x="915" y="421"/>
                    <a:pt x="909" y="426"/>
                    <a:pt x="907" y="430"/>
                  </a:cubicBezTo>
                  <a:cubicBezTo>
                    <a:pt x="904" y="433"/>
                    <a:pt x="901" y="436"/>
                    <a:pt x="901" y="447"/>
                  </a:cubicBezTo>
                  <a:cubicBezTo>
                    <a:pt x="901" y="458"/>
                    <a:pt x="905" y="463"/>
                    <a:pt x="900" y="467"/>
                  </a:cubicBezTo>
                  <a:cubicBezTo>
                    <a:pt x="895" y="471"/>
                    <a:pt x="891" y="476"/>
                    <a:pt x="891" y="482"/>
                  </a:cubicBezTo>
                  <a:cubicBezTo>
                    <a:pt x="890" y="488"/>
                    <a:pt x="881" y="500"/>
                    <a:pt x="887" y="502"/>
                  </a:cubicBezTo>
                  <a:cubicBezTo>
                    <a:pt x="894" y="504"/>
                    <a:pt x="900" y="502"/>
                    <a:pt x="907" y="505"/>
                  </a:cubicBezTo>
                  <a:cubicBezTo>
                    <a:pt x="915" y="508"/>
                    <a:pt x="922" y="516"/>
                    <a:pt x="922" y="521"/>
                  </a:cubicBezTo>
                  <a:cubicBezTo>
                    <a:pt x="922" y="526"/>
                    <a:pt x="925" y="538"/>
                    <a:pt x="921" y="539"/>
                  </a:cubicBezTo>
                  <a:cubicBezTo>
                    <a:pt x="917" y="540"/>
                    <a:pt x="909" y="556"/>
                    <a:pt x="911" y="548"/>
                  </a:cubicBezTo>
                  <a:cubicBezTo>
                    <a:pt x="912" y="541"/>
                    <a:pt x="915" y="532"/>
                    <a:pt x="914" y="527"/>
                  </a:cubicBezTo>
                  <a:cubicBezTo>
                    <a:pt x="913" y="522"/>
                    <a:pt x="909" y="516"/>
                    <a:pt x="907" y="516"/>
                  </a:cubicBezTo>
                  <a:cubicBezTo>
                    <a:pt x="904" y="516"/>
                    <a:pt x="890" y="510"/>
                    <a:pt x="886" y="516"/>
                  </a:cubicBezTo>
                  <a:cubicBezTo>
                    <a:pt x="882" y="521"/>
                    <a:pt x="886" y="528"/>
                    <a:pt x="882" y="536"/>
                  </a:cubicBezTo>
                  <a:cubicBezTo>
                    <a:pt x="878" y="545"/>
                    <a:pt x="870" y="549"/>
                    <a:pt x="866" y="554"/>
                  </a:cubicBezTo>
                  <a:cubicBezTo>
                    <a:pt x="862" y="558"/>
                    <a:pt x="862" y="563"/>
                    <a:pt x="854" y="566"/>
                  </a:cubicBezTo>
                  <a:cubicBezTo>
                    <a:pt x="846" y="568"/>
                    <a:pt x="844" y="575"/>
                    <a:pt x="836" y="576"/>
                  </a:cubicBezTo>
                  <a:cubicBezTo>
                    <a:pt x="828" y="576"/>
                    <a:pt x="837" y="574"/>
                    <a:pt x="826" y="570"/>
                  </a:cubicBezTo>
                  <a:cubicBezTo>
                    <a:pt x="815" y="566"/>
                    <a:pt x="807" y="560"/>
                    <a:pt x="807" y="556"/>
                  </a:cubicBezTo>
                  <a:cubicBezTo>
                    <a:pt x="807" y="552"/>
                    <a:pt x="805" y="551"/>
                    <a:pt x="814" y="553"/>
                  </a:cubicBezTo>
                  <a:cubicBezTo>
                    <a:pt x="823" y="555"/>
                    <a:pt x="823" y="556"/>
                    <a:pt x="830" y="555"/>
                  </a:cubicBezTo>
                  <a:cubicBezTo>
                    <a:pt x="837" y="554"/>
                    <a:pt x="853" y="544"/>
                    <a:pt x="857" y="540"/>
                  </a:cubicBezTo>
                  <a:cubicBezTo>
                    <a:pt x="861" y="535"/>
                    <a:pt x="861" y="530"/>
                    <a:pt x="867" y="525"/>
                  </a:cubicBezTo>
                  <a:cubicBezTo>
                    <a:pt x="873" y="520"/>
                    <a:pt x="875" y="519"/>
                    <a:pt x="875" y="514"/>
                  </a:cubicBezTo>
                  <a:cubicBezTo>
                    <a:pt x="874" y="510"/>
                    <a:pt x="869" y="502"/>
                    <a:pt x="871" y="498"/>
                  </a:cubicBezTo>
                  <a:cubicBezTo>
                    <a:pt x="873" y="494"/>
                    <a:pt x="884" y="471"/>
                    <a:pt x="885" y="466"/>
                  </a:cubicBezTo>
                  <a:cubicBezTo>
                    <a:pt x="887" y="460"/>
                    <a:pt x="895" y="452"/>
                    <a:pt x="892" y="444"/>
                  </a:cubicBezTo>
                  <a:cubicBezTo>
                    <a:pt x="889" y="437"/>
                    <a:pt x="885" y="432"/>
                    <a:pt x="890" y="430"/>
                  </a:cubicBezTo>
                  <a:cubicBezTo>
                    <a:pt x="895" y="428"/>
                    <a:pt x="911" y="410"/>
                    <a:pt x="911" y="403"/>
                  </a:cubicBezTo>
                  <a:cubicBezTo>
                    <a:pt x="911" y="396"/>
                    <a:pt x="893" y="387"/>
                    <a:pt x="885" y="388"/>
                  </a:cubicBezTo>
                  <a:cubicBezTo>
                    <a:pt x="876" y="390"/>
                    <a:pt x="863" y="416"/>
                    <a:pt x="853" y="418"/>
                  </a:cubicBezTo>
                  <a:cubicBezTo>
                    <a:pt x="844" y="421"/>
                    <a:pt x="843" y="421"/>
                    <a:pt x="840" y="425"/>
                  </a:cubicBezTo>
                  <a:cubicBezTo>
                    <a:pt x="837" y="429"/>
                    <a:pt x="835" y="432"/>
                    <a:pt x="835" y="435"/>
                  </a:cubicBezTo>
                  <a:cubicBezTo>
                    <a:pt x="836" y="438"/>
                    <a:pt x="833" y="440"/>
                    <a:pt x="831" y="447"/>
                  </a:cubicBezTo>
                  <a:cubicBezTo>
                    <a:pt x="829" y="454"/>
                    <a:pt x="829" y="457"/>
                    <a:pt x="824" y="457"/>
                  </a:cubicBezTo>
                  <a:cubicBezTo>
                    <a:pt x="819" y="457"/>
                    <a:pt x="821" y="461"/>
                    <a:pt x="824" y="464"/>
                  </a:cubicBezTo>
                  <a:cubicBezTo>
                    <a:pt x="827" y="468"/>
                    <a:pt x="830" y="474"/>
                    <a:pt x="829" y="480"/>
                  </a:cubicBezTo>
                  <a:cubicBezTo>
                    <a:pt x="829" y="487"/>
                    <a:pt x="831" y="494"/>
                    <a:pt x="830" y="496"/>
                  </a:cubicBezTo>
                  <a:cubicBezTo>
                    <a:pt x="829" y="499"/>
                    <a:pt x="819" y="508"/>
                    <a:pt x="816" y="502"/>
                  </a:cubicBezTo>
                  <a:cubicBezTo>
                    <a:pt x="813" y="495"/>
                    <a:pt x="793" y="455"/>
                    <a:pt x="786" y="450"/>
                  </a:cubicBezTo>
                  <a:cubicBezTo>
                    <a:pt x="779" y="444"/>
                    <a:pt x="770" y="437"/>
                    <a:pt x="765" y="436"/>
                  </a:cubicBezTo>
                  <a:cubicBezTo>
                    <a:pt x="761" y="434"/>
                    <a:pt x="759" y="425"/>
                    <a:pt x="759" y="417"/>
                  </a:cubicBezTo>
                  <a:cubicBezTo>
                    <a:pt x="760" y="409"/>
                    <a:pt x="756" y="410"/>
                    <a:pt x="752" y="414"/>
                  </a:cubicBezTo>
                  <a:cubicBezTo>
                    <a:pt x="748" y="418"/>
                    <a:pt x="746" y="421"/>
                    <a:pt x="749" y="428"/>
                  </a:cubicBezTo>
                  <a:cubicBezTo>
                    <a:pt x="753" y="434"/>
                    <a:pt x="753" y="435"/>
                    <a:pt x="753" y="442"/>
                  </a:cubicBezTo>
                  <a:cubicBezTo>
                    <a:pt x="752" y="448"/>
                    <a:pt x="756" y="457"/>
                    <a:pt x="751" y="457"/>
                  </a:cubicBezTo>
                  <a:cubicBezTo>
                    <a:pt x="745" y="457"/>
                    <a:pt x="741" y="459"/>
                    <a:pt x="739" y="461"/>
                  </a:cubicBezTo>
                  <a:cubicBezTo>
                    <a:pt x="736" y="463"/>
                    <a:pt x="731" y="467"/>
                    <a:pt x="727" y="462"/>
                  </a:cubicBezTo>
                  <a:cubicBezTo>
                    <a:pt x="723" y="456"/>
                    <a:pt x="744" y="449"/>
                    <a:pt x="731" y="446"/>
                  </a:cubicBezTo>
                  <a:cubicBezTo>
                    <a:pt x="719" y="444"/>
                    <a:pt x="709" y="449"/>
                    <a:pt x="707" y="448"/>
                  </a:cubicBezTo>
                  <a:cubicBezTo>
                    <a:pt x="705" y="446"/>
                    <a:pt x="707" y="444"/>
                    <a:pt x="695" y="442"/>
                  </a:cubicBezTo>
                  <a:cubicBezTo>
                    <a:pt x="684" y="440"/>
                    <a:pt x="686" y="444"/>
                    <a:pt x="680" y="442"/>
                  </a:cubicBezTo>
                  <a:cubicBezTo>
                    <a:pt x="674" y="439"/>
                    <a:pt x="660" y="437"/>
                    <a:pt x="668" y="434"/>
                  </a:cubicBezTo>
                  <a:cubicBezTo>
                    <a:pt x="676" y="432"/>
                    <a:pt x="679" y="434"/>
                    <a:pt x="679" y="430"/>
                  </a:cubicBezTo>
                  <a:cubicBezTo>
                    <a:pt x="680" y="426"/>
                    <a:pt x="695" y="424"/>
                    <a:pt x="687" y="420"/>
                  </a:cubicBezTo>
                  <a:cubicBezTo>
                    <a:pt x="678" y="417"/>
                    <a:pt x="671" y="418"/>
                    <a:pt x="669" y="420"/>
                  </a:cubicBezTo>
                  <a:cubicBezTo>
                    <a:pt x="667" y="423"/>
                    <a:pt x="666" y="429"/>
                    <a:pt x="663" y="426"/>
                  </a:cubicBezTo>
                  <a:cubicBezTo>
                    <a:pt x="661" y="424"/>
                    <a:pt x="656" y="420"/>
                    <a:pt x="653" y="420"/>
                  </a:cubicBezTo>
                  <a:cubicBezTo>
                    <a:pt x="651" y="420"/>
                    <a:pt x="624" y="422"/>
                    <a:pt x="619" y="420"/>
                  </a:cubicBezTo>
                  <a:cubicBezTo>
                    <a:pt x="615" y="418"/>
                    <a:pt x="614" y="422"/>
                    <a:pt x="611" y="420"/>
                  </a:cubicBezTo>
                  <a:cubicBezTo>
                    <a:pt x="607" y="417"/>
                    <a:pt x="607" y="416"/>
                    <a:pt x="603" y="418"/>
                  </a:cubicBezTo>
                  <a:cubicBezTo>
                    <a:pt x="599" y="419"/>
                    <a:pt x="592" y="432"/>
                    <a:pt x="585" y="429"/>
                  </a:cubicBezTo>
                  <a:cubicBezTo>
                    <a:pt x="579" y="426"/>
                    <a:pt x="570" y="424"/>
                    <a:pt x="572" y="418"/>
                  </a:cubicBezTo>
                  <a:cubicBezTo>
                    <a:pt x="574" y="413"/>
                    <a:pt x="577" y="414"/>
                    <a:pt x="576" y="409"/>
                  </a:cubicBezTo>
                  <a:cubicBezTo>
                    <a:pt x="575" y="404"/>
                    <a:pt x="567" y="406"/>
                    <a:pt x="578" y="402"/>
                  </a:cubicBezTo>
                  <a:cubicBezTo>
                    <a:pt x="589" y="397"/>
                    <a:pt x="597" y="405"/>
                    <a:pt x="600" y="402"/>
                  </a:cubicBezTo>
                  <a:cubicBezTo>
                    <a:pt x="603" y="398"/>
                    <a:pt x="611" y="384"/>
                    <a:pt x="607" y="380"/>
                  </a:cubicBezTo>
                  <a:cubicBezTo>
                    <a:pt x="603" y="376"/>
                    <a:pt x="602" y="378"/>
                    <a:pt x="599" y="374"/>
                  </a:cubicBezTo>
                  <a:cubicBezTo>
                    <a:pt x="597" y="371"/>
                    <a:pt x="589" y="362"/>
                    <a:pt x="589" y="365"/>
                  </a:cubicBezTo>
                  <a:cubicBezTo>
                    <a:pt x="589" y="368"/>
                    <a:pt x="589" y="378"/>
                    <a:pt x="584" y="382"/>
                  </a:cubicBezTo>
                  <a:cubicBezTo>
                    <a:pt x="579" y="386"/>
                    <a:pt x="564" y="392"/>
                    <a:pt x="563" y="395"/>
                  </a:cubicBezTo>
                  <a:cubicBezTo>
                    <a:pt x="563" y="398"/>
                    <a:pt x="565" y="404"/>
                    <a:pt x="561" y="407"/>
                  </a:cubicBezTo>
                  <a:cubicBezTo>
                    <a:pt x="558" y="410"/>
                    <a:pt x="539" y="429"/>
                    <a:pt x="539" y="425"/>
                  </a:cubicBezTo>
                  <a:cubicBezTo>
                    <a:pt x="538" y="421"/>
                    <a:pt x="541" y="419"/>
                    <a:pt x="537" y="413"/>
                  </a:cubicBezTo>
                  <a:cubicBezTo>
                    <a:pt x="533" y="407"/>
                    <a:pt x="534" y="404"/>
                    <a:pt x="529" y="404"/>
                  </a:cubicBezTo>
                  <a:cubicBezTo>
                    <a:pt x="525" y="404"/>
                    <a:pt x="519" y="407"/>
                    <a:pt x="509" y="403"/>
                  </a:cubicBezTo>
                  <a:cubicBezTo>
                    <a:pt x="500" y="399"/>
                    <a:pt x="491" y="406"/>
                    <a:pt x="487" y="406"/>
                  </a:cubicBezTo>
                  <a:cubicBezTo>
                    <a:pt x="484" y="407"/>
                    <a:pt x="482" y="413"/>
                    <a:pt x="482" y="417"/>
                  </a:cubicBezTo>
                  <a:cubicBezTo>
                    <a:pt x="482" y="421"/>
                    <a:pt x="477" y="434"/>
                    <a:pt x="474" y="431"/>
                  </a:cubicBezTo>
                  <a:cubicBezTo>
                    <a:pt x="471" y="428"/>
                    <a:pt x="466" y="417"/>
                    <a:pt x="461" y="412"/>
                  </a:cubicBezTo>
                  <a:cubicBezTo>
                    <a:pt x="457" y="408"/>
                    <a:pt x="461" y="402"/>
                    <a:pt x="459" y="396"/>
                  </a:cubicBezTo>
                  <a:cubicBezTo>
                    <a:pt x="457" y="390"/>
                    <a:pt x="457" y="392"/>
                    <a:pt x="450" y="391"/>
                  </a:cubicBezTo>
                  <a:cubicBezTo>
                    <a:pt x="443" y="390"/>
                    <a:pt x="445" y="393"/>
                    <a:pt x="442" y="400"/>
                  </a:cubicBezTo>
                  <a:cubicBezTo>
                    <a:pt x="439" y="408"/>
                    <a:pt x="449" y="406"/>
                    <a:pt x="445" y="412"/>
                  </a:cubicBezTo>
                  <a:cubicBezTo>
                    <a:pt x="442" y="417"/>
                    <a:pt x="445" y="418"/>
                    <a:pt x="440" y="420"/>
                  </a:cubicBezTo>
                  <a:cubicBezTo>
                    <a:pt x="435" y="422"/>
                    <a:pt x="431" y="428"/>
                    <a:pt x="427" y="418"/>
                  </a:cubicBezTo>
                  <a:cubicBezTo>
                    <a:pt x="424" y="408"/>
                    <a:pt x="425" y="406"/>
                    <a:pt x="425" y="398"/>
                  </a:cubicBezTo>
                  <a:cubicBezTo>
                    <a:pt x="424" y="390"/>
                    <a:pt x="419" y="390"/>
                    <a:pt x="424" y="387"/>
                  </a:cubicBezTo>
                  <a:cubicBezTo>
                    <a:pt x="429" y="384"/>
                    <a:pt x="434" y="376"/>
                    <a:pt x="440" y="366"/>
                  </a:cubicBezTo>
                  <a:cubicBezTo>
                    <a:pt x="446" y="357"/>
                    <a:pt x="454" y="360"/>
                    <a:pt x="457" y="353"/>
                  </a:cubicBezTo>
                  <a:cubicBezTo>
                    <a:pt x="461" y="346"/>
                    <a:pt x="459" y="345"/>
                    <a:pt x="462" y="333"/>
                  </a:cubicBezTo>
                  <a:cubicBezTo>
                    <a:pt x="465" y="321"/>
                    <a:pt x="467" y="317"/>
                    <a:pt x="470" y="312"/>
                  </a:cubicBezTo>
                  <a:cubicBezTo>
                    <a:pt x="473" y="308"/>
                    <a:pt x="476" y="314"/>
                    <a:pt x="474" y="318"/>
                  </a:cubicBezTo>
                  <a:cubicBezTo>
                    <a:pt x="472" y="323"/>
                    <a:pt x="473" y="324"/>
                    <a:pt x="475" y="332"/>
                  </a:cubicBezTo>
                  <a:cubicBezTo>
                    <a:pt x="477" y="339"/>
                    <a:pt x="474" y="344"/>
                    <a:pt x="477" y="352"/>
                  </a:cubicBezTo>
                  <a:cubicBezTo>
                    <a:pt x="479" y="359"/>
                    <a:pt x="485" y="369"/>
                    <a:pt x="485" y="374"/>
                  </a:cubicBezTo>
                  <a:cubicBezTo>
                    <a:pt x="485" y="378"/>
                    <a:pt x="487" y="386"/>
                    <a:pt x="503" y="388"/>
                  </a:cubicBezTo>
                  <a:cubicBezTo>
                    <a:pt x="519" y="390"/>
                    <a:pt x="537" y="382"/>
                    <a:pt x="541" y="376"/>
                  </a:cubicBezTo>
                  <a:cubicBezTo>
                    <a:pt x="546" y="370"/>
                    <a:pt x="549" y="368"/>
                    <a:pt x="546" y="361"/>
                  </a:cubicBezTo>
                  <a:cubicBezTo>
                    <a:pt x="543" y="354"/>
                    <a:pt x="546" y="346"/>
                    <a:pt x="546" y="337"/>
                  </a:cubicBezTo>
                  <a:cubicBezTo>
                    <a:pt x="546" y="328"/>
                    <a:pt x="552" y="314"/>
                    <a:pt x="550" y="306"/>
                  </a:cubicBezTo>
                  <a:cubicBezTo>
                    <a:pt x="548" y="297"/>
                    <a:pt x="544" y="293"/>
                    <a:pt x="542" y="287"/>
                  </a:cubicBezTo>
                  <a:cubicBezTo>
                    <a:pt x="540" y="281"/>
                    <a:pt x="537" y="281"/>
                    <a:pt x="536" y="276"/>
                  </a:cubicBezTo>
                  <a:cubicBezTo>
                    <a:pt x="535" y="271"/>
                    <a:pt x="533" y="262"/>
                    <a:pt x="537" y="263"/>
                  </a:cubicBezTo>
                  <a:cubicBezTo>
                    <a:pt x="541" y="264"/>
                    <a:pt x="545" y="275"/>
                    <a:pt x="545" y="269"/>
                  </a:cubicBezTo>
                  <a:cubicBezTo>
                    <a:pt x="545" y="263"/>
                    <a:pt x="546" y="258"/>
                    <a:pt x="544" y="258"/>
                  </a:cubicBezTo>
                  <a:cubicBezTo>
                    <a:pt x="542" y="258"/>
                    <a:pt x="540" y="261"/>
                    <a:pt x="537" y="254"/>
                  </a:cubicBezTo>
                  <a:cubicBezTo>
                    <a:pt x="532" y="253"/>
                    <a:pt x="528" y="252"/>
                    <a:pt x="527" y="251"/>
                  </a:cubicBezTo>
                  <a:cubicBezTo>
                    <a:pt x="522" y="249"/>
                    <a:pt x="516" y="247"/>
                    <a:pt x="510" y="247"/>
                  </a:cubicBezTo>
                  <a:cubicBezTo>
                    <a:pt x="504" y="247"/>
                    <a:pt x="488" y="251"/>
                    <a:pt x="482" y="255"/>
                  </a:cubicBezTo>
                  <a:cubicBezTo>
                    <a:pt x="477" y="259"/>
                    <a:pt x="479" y="269"/>
                    <a:pt x="475" y="277"/>
                  </a:cubicBezTo>
                  <a:cubicBezTo>
                    <a:pt x="472" y="284"/>
                    <a:pt x="463" y="283"/>
                    <a:pt x="453" y="285"/>
                  </a:cubicBezTo>
                  <a:cubicBezTo>
                    <a:pt x="442" y="287"/>
                    <a:pt x="431" y="306"/>
                    <a:pt x="428" y="310"/>
                  </a:cubicBezTo>
                  <a:cubicBezTo>
                    <a:pt x="425" y="315"/>
                    <a:pt x="420" y="319"/>
                    <a:pt x="415" y="319"/>
                  </a:cubicBezTo>
                  <a:cubicBezTo>
                    <a:pt x="409" y="319"/>
                    <a:pt x="408" y="322"/>
                    <a:pt x="405" y="324"/>
                  </a:cubicBezTo>
                  <a:cubicBezTo>
                    <a:pt x="401" y="326"/>
                    <a:pt x="396" y="326"/>
                    <a:pt x="395" y="333"/>
                  </a:cubicBezTo>
                  <a:cubicBezTo>
                    <a:pt x="394" y="341"/>
                    <a:pt x="387" y="339"/>
                    <a:pt x="383" y="346"/>
                  </a:cubicBezTo>
                  <a:cubicBezTo>
                    <a:pt x="378" y="352"/>
                    <a:pt x="374" y="353"/>
                    <a:pt x="370" y="355"/>
                  </a:cubicBezTo>
                  <a:cubicBezTo>
                    <a:pt x="366" y="357"/>
                    <a:pt x="368" y="364"/>
                    <a:pt x="363" y="379"/>
                  </a:cubicBezTo>
                  <a:cubicBezTo>
                    <a:pt x="358" y="394"/>
                    <a:pt x="332" y="389"/>
                    <a:pt x="324" y="390"/>
                  </a:cubicBezTo>
                  <a:cubicBezTo>
                    <a:pt x="316" y="391"/>
                    <a:pt x="296" y="393"/>
                    <a:pt x="286" y="392"/>
                  </a:cubicBezTo>
                  <a:cubicBezTo>
                    <a:pt x="281" y="392"/>
                    <a:pt x="275" y="393"/>
                    <a:pt x="269" y="393"/>
                  </a:cubicBezTo>
                  <a:cubicBezTo>
                    <a:pt x="270" y="394"/>
                    <a:pt x="271" y="394"/>
                    <a:pt x="271" y="394"/>
                  </a:cubicBezTo>
                  <a:cubicBezTo>
                    <a:pt x="278" y="397"/>
                    <a:pt x="274" y="399"/>
                    <a:pt x="273" y="400"/>
                  </a:cubicBezTo>
                  <a:cubicBezTo>
                    <a:pt x="272" y="400"/>
                    <a:pt x="269" y="401"/>
                    <a:pt x="267" y="405"/>
                  </a:cubicBezTo>
                  <a:cubicBezTo>
                    <a:pt x="266" y="409"/>
                    <a:pt x="272" y="418"/>
                    <a:pt x="270" y="421"/>
                  </a:cubicBezTo>
                  <a:cubicBezTo>
                    <a:pt x="268" y="424"/>
                    <a:pt x="263" y="422"/>
                    <a:pt x="261" y="420"/>
                  </a:cubicBezTo>
                  <a:cubicBezTo>
                    <a:pt x="259" y="417"/>
                    <a:pt x="257" y="418"/>
                    <a:pt x="253" y="415"/>
                  </a:cubicBezTo>
                  <a:cubicBezTo>
                    <a:pt x="249" y="413"/>
                    <a:pt x="243" y="411"/>
                    <a:pt x="241" y="412"/>
                  </a:cubicBezTo>
                  <a:cubicBezTo>
                    <a:pt x="240" y="412"/>
                    <a:pt x="239" y="413"/>
                    <a:pt x="238" y="414"/>
                  </a:cubicBezTo>
                  <a:cubicBezTo>
                    <a:pt x="237" y="417"/>
                    <a:pt x="234" y="420"/>
                    <a:pt x="231" y="420"/>
                  </a:cubicBezTo>
                  <a:cubicBezTo>
                    <a:pt x="224" y="421"/>
                    <a:pt x="212" y="423"/>
                    <a:pt x="209" y="427"/>
                  </a:cubicBezTo>
                  <a:cubicBezTo>
                    <a:pt x="206" y="430"/>
                    <a:pt x="195" y="440"/>
                    <a:pt x="189" y="442"/>
                  </a:cubicBezTo>
                  <a:cubicBezTo>
                    <a:pt x="183" y="444"/>
                    <a:pt x="183" y="454"/>
                    <a:pt x="178" y="457"/>
                  </a:cubicBezTo>
                  <a:cubicBezTo>
                    <a:pt x="173" y="460"/>
                    <a:pt x="169" y="461"/>
                    <a:pt x="168" y="465"/>
                  </a:cubicBezTo>
                  <a:cubicBezTo>
                    <a:pt x="166" y="469"/>
                    <a:pt x="159" y="478"/>
                    <a:pt x="153" y="480"/>
                  </a:cubicBezTo>
                  <a:cubicBezTo>
                    <a:pt x="153" y="480"/>
                    <a:pt x="153" y="480"/>
                    <a:pt x="153" y="480"/>
                  </a:cubicBezTo>
                  <a:cubicBezTo>
                    <a:pt x="153" y="485"/>
                    <a:pt x="154" y="489"/>
                    <a:pt x="154" y="491"/>
                  </a:cubicBezTo>
                  <a:cubicBezTo>
                    <a:pt x="153" y="494"/>
                    <a:pt x="159" y="497"/>
                    <a:pt x="160" y="500"/>
                  </a:cubicBezTo>
                  <a:cubicBezTo>
                    <a:pt x="162" y="502"/>
                    <a:pt x="156" y="507"/>
                    <a:pt x="161" y="510"/>
                  </a:cubicBezTo>
                  <a:cubicBezTo>
                    <a:pt x="166" y="513"/>
                    <a:pt x="167" y="513"/>
                    <a:pt x="166" y="524"/>
                  </a:cubicBezTo>
                  <a:cubicBezTo>
                    <a:pt x="165" y="534"/>
                    <a:pt x="162" y="530"/>
                    <a:pt x="158" y="535"/>
                  </a:cubicBezTo>
                  <a:cubicBezTo>
                    <a:pt x="155" y="539"/>
                    <a:pt x="149" y="541"/>
                    <a:pt x="146" y="544"/>
                  </a:cubicBezTo>
                  <a:cubicBezTo>
                    <a:pt x="143" y="547"/>
                    <a:pt x="144" y="552"/>
                    <a:pt x="141" y="554"/>
                  </a:cubicBezTo>
                  <a:cubicBezTo>
                    <a:pt x="138" y="557"/>
                    <a:pt x="140" y="567"/>
                    <a:pt x="140" y="571"/>
                  </a:cubicBezTo>
                  <a:cubicBezTo>
                    <a:pt x="140" y="576"/>
                    <a:pt x="137" y="576"/>
                    <a:pt x="134" y="578"/>
                  </a:cubicBezTo>
                  <a:cubicBezTo>
                    <a:pt x="131" y="580"/>
                    <a:pt x="137" y="585"/>
                    <a:pt x="136" y="591"/>
                  </a:cubicBezTo>
                  <a:cubicBezTo>
                    <a:pt x="136" y="597"/>
                    <a:pt x="130" y="598"/>
                    <a:pt x="124" y="598"/>
                  </a:cubicBezTo>
                  <a:cubicBezTo>
                    <a:pt x="118" y="598"/>
                    <a:pt x="116" y="590"/>
                    <a:pt x="111" y="589"/>
                  </a:cubicBezTo>
                  <a:cubicBezTo>
                    <a:pt x="106" y="588"/>
                    <a:pt x="108" y="597"/>
                    <a:pt x="103" y="600"/>
                  </a:cubicBezTo>
                  <a:cubicBezTo>
                    <a:pt x="100" y="602"/>
                    <a:pt x="94" y="607"/>
                    <a:pt x="89" y="613"/>
                  </a:cubicBezTo>
                  <a:cubicBezTo>
                    <a:pt x="91" y="616"/>
                    <a:pt x="93" y="619"/>
                    <a:pt x="95" y="621"/>
                  </a:cubicBezTo>
                  <a:cubicBezTo>
                    <a:pt x="98" y="625"/>
                    <a:pt x="99" y="622"/>
                    <a:pt x="104" y="620"/>
                  </a:cubicBezTo>
                  <a:cubicBezTo>
                    <a:pt x="108" y="618"/>
                    <a:pt x="106" y="625"/>
                    <a:pt x="111" y="625"/>
                  </a:cubicBezTo>
                  <a:cubicBezTo>
                    <a:pt x="115" y="625"/>
                    <a:pt x="116" y="627"/>
                    <a:pt x="122" y="637"/>
                  </a:cubicBezTo>
                  <a:cubicBezTo>
                    <a:pt x="127" y="647"/>
                    <a:pt x="117" y="648"/>
                    <a:pt x="115" y="652"/>
                  </a:cubicBezTo>
                  <a:cubicBezTo>
                    <a:pt x="114" y="656"/>
                    <a:pt x="111" y="655"/>
                    <a:pt x="107" y="655"/>
                  </a:cubicBezTo>
                  <a:cubicBezTo>
                    <a:pt x="104" y="655"/>
                    <a:pt x="103" y="659"/>
                    <a:pt x="101" y="664"/>
                  </a:cubicBezTo>
                  <a:cubicBezTo>
                    <a:pt x="99" y="669"/>
                    <a:pt x="107" y="672"/>
                    <a:pt x="109" y="678"/>
                  </a:cubicBezTo>
                  <a:cubicBezTo>
                    <a:pt x="111" y="685"/>
                    <a:pt x="106" y="690"/>
                    <a:pt x="101" y="697"/>
                  </a:cubicBezTo>
                  <a:cubicBezTo>
                    <a:pt x="97" y="703"/>
                    <a:pt x="101" y="704"/>
                    <a:pt x="104" y="706"/>
                  </a:cubicBezTo>
                  <a:cubicBezTo>
                    <a:pt x="106" y="709"/>
                    <a:pt x="106" y="708"/>
                    <a:pt x="109" y="715"/>
                  </a:cubicBezTo>
                  <a:cubicBezTo>
                    <a:pt x="112" y="722"/>
                    <a:pt x="117" y="723"/>
                    <a:pt x="121" y="725"/>
                  </a:cubicBezTo>
                  <a:cubicBezTo>
                    <a:pt x="125" y="728"/>
                    <a:pt x="121" y="733"/>
                    <a:pt x="120" y="736"/>
                  </a:cubicBezTo>
                  <a:cubicBezTo>
                    <a:pt x="119" y="739"/>
                    <a:pt x="122" y="743"/>
                    <a:pt x="125" y="744"/>
                  </a:cubicBezTo>
                  <a:cubicBezTo>
                    <a:pt x="128" y="746"/>
                    <a:pt x="131" y="752"/>
                    <a:pt x="133" y="761"/>
                  </a:cubicBezTo>
                  <a:cubicBezTo>
                    <a:pt x="136" y="770"/>
                    <a:pt x="141" y="767"/>
                    <a:pt x="140" y="777"/>
                  </a:cubicBezTo>
                  <a:cubicBezTo>
                    <a:pt x="138" y="786"/>
                    <a:pt x="130" y="785"/>
                    <a:pt x="126" y="786"/>
                  </a:cubicBezTo>
                  <a:cubicBezTo>
                    <a:pt x="123" y="787"/>
                    <a:pt x="125" y="790"/>
                    <a:pt x="121" y="790"/>
                  </a:cubicBezTo>
                  <a:cubicBezTo>
                    <a:pt x="117" y="790"/>
                    <a:pt x="116" y="797"/>
                    <a:pt x="114" y="804"/>
                  </a:cubicBezTo>
                  <a:cubicBezTo>
                    <a:pt x="113" y="812"/>
                    <a:pt x="109" y="811"/>
                    <a:pt x="105" y="813"/>
                  </a:cubicBezTo>
                  <a:cubicBezTo>
                    <a:pt x="102" y="814"/>
                    <a:pt x="91" y="806"/>
                    <a:pt x="87" y="806"/>
                  </a:cubicBezTo>
                  <a:cubicBezTo>
                    <a:pt x="84" y="807"/>
                    <a:pt x="79" y="806"/>
                    <a:pt x="73" y="807"/>
                  </a:cubicBezTo>
                  <a:cubicBezTo>
                    <a:pt x="69" y="808"/>
                    <a:pt x="67" y="811"/>
                    <a:pt x="64" y="815"/>
                  </a:cubicBezTo>
                  <a:cubicBezTo>
                    <a:pt x="71" y="819"/>
                    <a:pt x="80" y="824"/>
                    <a:pt x="80" y="825"/>
                  </a:cubicBezTo>
                  <a:cubicBezTo>
                    <a:pt x="80" y="827"/>
                    <a:pt x="66" y="826"/>
                    <a:pt x="63" y="826"/>
                  </a:cubicBezTo>
                  <a:cubicBezTo>
                    <a:pt x="61" y="827"/>
                    <a:pt x="52" y="822"/>
                    <a:pt x="49" y="822"/>
                  </a:cubicBezTo>
                  <a:cubicBezTo>
                    <a:pt x="45" y="822"/>
                    <a:pt x="48" y="830"/>
                    <a:pt x="48" y="835"/>
                  </a:cubicBezTo>
                  <a:cubicBezTo>
                    <a:pt x="48" y="841"/>
                    <a:pt x="43" y="844"/>
                    <a:pt x="41" y="843"/>
                  </a:cubicBezTo>
                  <a:cubicBezTo>
                    <a:pt x="40" y="841"/>
                    <a:pt x="36" y="841"/>
                    <a:pt x="31" y="843"/>
                  </a:cubicBezTo>
                  <a:cubicBezTo>
                    <a:pt x="26" y="845"/>
                    <a:pt x="17" y="851"/>
                    <a:pt x="15" y="848"/>
                  </a:cubicBezTo>
                  <a:cubicBezTo>
                    <a:pt x="14" y="845"/>
                    <a:pt x="10" y="837"/>
                    <a:pt x="9" y="839"/>
                  </a:cubicBezTo>
                  <a:cubicBezTo>
                    <a:pt x="8" y="841"/>
                    <a:pt x="0" y="842"/>
                    <a:pt x="1" y="846"/>
                  </a:cubicBezTo>
                  <a:cubicBezTo>
                    <a:pt x="2" y="849"/>
                    <a:pt x="6" y="853"/>
                    <a:pt x="4" y="856"/>
                  </a:cubicBezTo>
                  <a:cubicBezTo>
                    <a:pt x="3" y="859"/>
                    <a:pt x="3" y="865"/>
                    <a:pt x="6" y="868"/>
                  </a:cubicBezTo>
                  <a:cubicBezTo>
                    <a:pt x="9" y="870"/>
                    <a:pt x="11" y="868"/>
                    <a:pt x="10" y="874"/>
                  </a:cubicBezTo>
                  <a:cubicBezTo>
                    <a:pt x="9" y="881"/>
                    <a:pt x="15" y="895"/>
                    <a:pt x="15" y="907"/>
                  </a:cubicBezTo>
                  <a:cubicBezTo>
                    <a:pt x="15" y="913"/>
                    <a:pt x="16" y="921"/>
                    <a:pt x="17" y="929"/>
                  </a:cubicBezTo>
                  <a:cubicBezTo>
                    <a:pt x="20" y="929"/>
                    <a:pt x="23" y="930"/>
                    <a:pt x="25" y="931"/>
                  </a:cubicBezTo>
                  <a:cubicBezTo>
                    <a:pt x="31" y="933"/>
                    <a:pt x="34" y="943"/>
                    <a:pt x="43" y="957"/>
                  </a:cubicBezTo>
                  <a:cubicBezTo>
                    <a:pt x="52" y="970"/>
                    <a:pt x="52" y="965"/>
                    <a:pt x="59" y="974"/>
                  </a:cubicBezTo>
                  <a:cubicBezTo>
                    <a:pt x="65" y="983"/>
                    <a:pt x="65" y="984"/>
                    <a:pt x="68" y="993"/>
                  </a:cubicBezTo>
                  <a:cubicBezTo>
                    <a:pt x="72" y="1003"/>
                    <a:pt x="77" y="1003"/>
                    <a:pt x="83" y="1007"/>
                  </a:cubicBezTo>
                  <a:cubicBezTo>
                    <a:pt x="89" y="1010"/>
                    <a:pt x="89" y="1014"/>
                    <a:pt x="97" y="1022"/>
                  </a:cubicBezTo>
                  <a:cubicBezTo>
                    <a:pt x="105" y="1031"/>
                    <a:pt x="92" y="1026"/>
                    <a:pt x="93" y="1031"/>
                  </a:cubicBezTo>
                  <a:cubicBezTo>
                    <a:pt x="94" y="1036"/>
                    <a:pt x="97" y="1044"/>
                    <a:pt x="99" y="1051"/>
                  </a:cubicBezTo>
                  <a:cubicBezTo>
                    <a:pt x="102" y="1050"/>
                    <a:pt x="105" y="1050"/>
                    <a:pt x="105" y="1054"/>
                  </a:cubicBezTo>
                  <a:cubicBezTo>
                    <a:pt x="105" y="1061"/>
                    <a:pt x="104" y="1078"/>
                    <a:pt x="112" y="1081"/>
                  </a:cubicBezTo>
                  <a:cubicBezTo>
                    <a:pt x="119" y="1085"/>
                    <a:pt x="123" y="1083"/>
                    <a:pt x="127" y="1081"/>
                  </a:cubicBezTo>
                  <a:cubicBezTo>
                    <a:pt x="129" y="1079"/>
                    <a:pt x="134" y="1078"/>
                    <a:pt x="138" y="1076"/>
                  </a:cubicBezTo>
                  <a:cubicBezTo>
                    <a:pt x="138" y="1074"/>
                    <a:pt x="137" y="1071"/>
                    <a:pt x="137" y="1068"/>
                  </a:cubicBezTo>
                  <a:cubicBezTo>
                    <a:pt x="137" y="1060"/>
                    <a:pt x="131" y="1047"/>
                    <a:pt x="134" y="1043"/>
                  </a:cubicBezTo>
                  <a:cubicBezTo>
                    <a:pt x="136" y="1039"/>
                    <a:pt x="137" y="1038"/>
                    <a:pt x="137" y="1035"/>
                  </a:cubicBezTo>
                  <a:cubicBezTo>
                    <a:pt x="137" y="1032"/>
                    <a:pt x="137" y="1029"/>
                    <a:pt x="142" y="1026"/>
                  </a:cubicBezTo>
                  <a:cubicBezTo>
                    <a:pt x="147" y="1024"/>
                    <a:pt x="142" y="1017"/>
                    <a:pt x="147" y="1013"/>
                  </a:cubicBezTo>
                  <a:cubicBezTo>
                    <a:pt x="152" y="1009"/>
                    <a:pt x="153" y="998"/>
                    <a:pt x="152" y="995"/>
                  </a:cubicBezTo>
                  <a:cubicBezTo>
                    <a:pt x="151" y="991"/>
                    <a:pt x="145" y="982"/>
                    <a:pt x="151" y="980"/>
                  </a:cubicBezTo>
                  <a:cubicBezTo>
                    <a:pt x="157" y="977"/>
                    <a:pt x="161" y="978"/>
                    <a:pt x="165" y="975"/>
                  </a:cubicBezTo>
                  <a:cubicBezTo>
                    <a:pt x="168" y="972"/>
                    <a:pt x="174" y="958"/>
                    <a:pt x="182" y="961"/>
                  </a:cubicBezTo>
                  <a:cubicBezTo>
                    <a:pt x="189" y="964"/>
                    <a:pt x="189" y="968"/>
                    <a:pt x="196" y="966"/>
                  </a:cubicBezTo>
                  <a:cubicBezTo>
                    <a:pt x="204" y="964"/>
                    <a:pt x="209" y="962"/>
                    <a:pt x="214" y="962"/>
                  </a:cubicBezTo>
                  <a:cubicBezTo>
                    <a:pt x="215" y="962"/>
                    <a:pt x="217" y="961"/>
                    <a:pt x="219" y="960"/>
                  </a:cubicBezTo>
                  <a:cubicBezTo>
                    <a:pt x="216" y="954"/>
                    <a:pt x="215" y="949"/>
                    <a:pt x="217" y="947"/>
                  </a:cubicBezTo>
                  <a:cubicBezTo>
                    <a:pt x="222" y="945"/>
                    <a:pt x="225" y="956"/>
                    <a:pt x="228" y="946"/>
                  </a:cubicBezTo>
                  <a:cubicBezTo>
                    <a:pt x="232" y="937"/>
                    <a:pt x="233" y="920"/>
                    <a:pt x="230" y="914"/>
                  </a:cubicBezTo>
                  <a:cubicBezTo>
                    <a:pt x="226" y="908"/>
                    <a:pt x="222" y="907"/>
                    <a:pt x="217" y="905"/>
                  </a:cubicBezTo>
                  <a:cubicBezTo>
                    <a:pt x="211" y="903"/>
                    <a:pt x="220" y="895"/>
                    <a:pt x="218" y="890"/>
                  </a:cubicBezTo>
                  <a:cubicBezTo>
                    <a:pt x="216" y="885"/>
                    <a:pt x="215" y="879"/>
                    <a:pt x="222" y="874"/>
                  </a:cubicBezTo>
                  <a:cubicBezTo>
                    <a:pt x="228" y="869"/>
                    <a:pt x="237" y="868"/>
                    <a:pt x="238" y="862"/>
                  </a:cubicBezTo>
                  <a:cubicBezTo>
                    <a:pt x="239" y="856"/>
                    <a:pt x="238" y="849"/>
                    <a:pt x="244" y="846"/>
                  </a:cubicBezTo>
                  <a:cubicBezTo>
                    <a:pt x="251" y="844"/>
                    <a:pt x="253" y="845"/>
                    <a:pt x="258" y="841"/>
                  </a:cubicBezTo>
                  <a:cubicBezTo>
                    <a:pt x="262" y="836"/>
                    <a:pt x="269" y="834"/>
                    <a:pt x="269" y="841"/>
                  </a:cubicBezTo>
                  <a:cubicBezTo>
                    <a:pt x="269" y="847"/>
                    <a:pt x="270" y="860"/>
                    <a:pt x="274" y="860"/>
                  </a:cubicBezTo>
                  <a:cubicBezTo>
                    <a:pt x="277" y="860"/>
                    <a:pt x="282" y="862"/>
                    <a:pt x="282" y="857"/>
                  </a:cubicBezTo>
                  <a:cubicBezTo>
                    <a:pt x="282" y="853"/>
                    <a:pt x="285" y="844"/>
                    <a:pt x="291" y="844"/>
                  </a:cubicBezTo>
                  <a:cubicBezTo>
                    <a:pt x="296" y="844"/>
                    <a:pt x="303" y="842"/>
                    <a:pt x="308" y="841"/>
                  </a:cubicBezTo>
                  <a:cubicBezTo>
                    <a:pt x="313" y="839"/>
                    <a:pt x="321" y="841"/>
                    <a:pt x="326" y="839"/>
                  </a:cubicBezTo>
                  <a:cubicBezTo>
                    <a:pt x="332" y="838"/>
                    <a:pt x="341" y="831"/>
                    <a:pt x="343" y="835"/>
                  </a:cubicBezTo>
                  <a:cubicBezTo>
                    <a:pt x="344" y="840"/>
                    <a:pt x="342" y="850"/>
                    <a:pt x="348" y="849"/>
                  </a:cubicBezTo>
                  <a:cubicBezTo>
                    <a:pt x="355" y="849"/>
                    <a:pt x="361" y="844"/>
                    <a:pt x="361" y="846"/>
                  </a:cubicBezTo>
                  <a:cubicBezTo>
                    <a:pt x="361" y="849"/>
                    <a:pt x="354" y="852"/>
                    <a:pt x="361" y="855"/>
                  </a:cubicBezTo>
                  <a:cubicBezTo>
                    <a:pt x="367" y="858"/>
                    <a:pt x="375" y="861"/>
                    <a:pt x="375" y="866"/>
                  </a:cubicBezTo>
                  <a:cubicBezTo>
                    <a:pt x="376" y="871"/>
                    <a:pt x="378" y="874"/>
                    <a:pt x="379" y="880"/>
                  </a:cubicBezTo>
                  <a:cubicBezTo>
                    <a:pt x="380" y="885"/>
                    <a:pt x="382" y="888"/>
                    <a:pt x="380" y="890"/>
                  </a:cubicBezTo>
                  <a:cubicBezTo>
                    <a:pt x="377" y="892"/>
                    <a:pt x="375" y="898"/>
                    <a:pt x="379" y="897"/>
                  </a:cubicBezTo>
                  <a:cubicBezTo>
                    <a:pt x="384" y="896"/>
                    <a:pt x="391" y="888"/>
                    <a:pt x="391" y="889"/>
                  </a:cubicBezTo>
                  <a:cubicBezTo>
                    <a:pt x="392" y="891"/>
                    <a:pt x="387" y="897"/>
                    <a:pt x="394" y="905"/>
                  </a:cubicBezTo>
                  <a:cubicBezTo>
                    <a:pt x="401" y="912"/>
                    <a:pt x="406" y="909"/>
                    <a:pt x="411" y="906"/>
                  </a:cubicBezTo>
                  <a:cubicBezTo>
                    <a:pt x="415" y="904"/>
                    <a:pt x="429" y="901"/>
                    <a:pt x="429" y="905"/>
                  </a:cubicBezTo>
                  <a:cubicBezTo>
                    <a:pt x="429" y="909"/>
                    <a:pt x="428" y="915"/>
                    <a:pt x="434" y="915"/>
                  </a:cubicBezTo>
                  <a:cubicBezTo>
                    <a:pt x="440" y="915"/>
                    <a:pt x="441" y="913"/>
                    <a:pt x="445" y="915"/>
                  </a:cubicBezTo>
                  <a:cubicBezTo>
                    <a:pt x="450" y="917"/>
                    <a:pt x="453" y="917"/>
                    <a:pt x="452" y="922"/>
                  </a:cubicBezTo>
                  <a:cubicBezTo>
                    <a:pt x="450" y="928"/>
                    <a:pt x="457" y="933"/>
                    <a:pt x="462" y="937"/>
                  </a:cubicBezTo>
                  <a:cubicBezTo>
                    <a:pt x="466" y="940"/>
                    <a:pt x="469" y="943"/>
                    <a:pt x="471" y="941"/>
                  </a:cubicBezTo>
                  <a:cubicBezTo>
                    <a:pt x="473" y="938"/>
                    <a:pt x="476" y="932"/>
                    <a:pt x="478" y="936"/>
                  </a:cubicBezTo>
                  <a:cubicBezTo>
                    <a:pt x="480" y="940"/>
                    <a:pt x="481" y="946"/>
                    <a:pt x="486" y="947"/>
                  </a:cubicBezTo>
                  <a:cubicBezTo>
                    <a:pt x="490" y="948"/>
                    <a:pt x="495" y="944"/>
                    <a:pt x="500" y="940"/>
                  </a:cubicBezTo>
                  <a:cubicBezTo>
                    <a:pt x="505" y="936"/>
                    <a:pt x="510" y="934"/>
                    <a:pt x="507" y="929"/>
                  </a:cubicBezTo>
                  <a:cubicBezTo>
                    <a:pt x="503" y="925"/>
                    <a:pt x="501" y="927"/>
                    <a:pt x="500" y="922"/>
                  </a:cubicBezTo>
                  <a:cubicBezTo>
                    <a:pt x="499" y="917"/>
                    <a:pt x="493" y="918"/>
                    <a:pt x="493" y="913"/>
                  </a:cubicBezTo>
                  <a:cubicBezTo>
                    <a:pt x="493" y="907"/>
                    <a:pt x="492" y="905"/>
                    <a:pt x="497" y="905"/>
                  </a:cubicBezTo>
                  <a:cubicBezTo>
                    <a:pt x="501" y="904"/>
                    <a:pt x="511" y="909"/>
                    <a:pt x="511" y="902"/>
                  </a:cubicBezTo>
                  <a:cubicBezTo>
                    <a:pt x="511" y="894"/>
                    <a:pt x="508" y="891"/>
                    <a:pt x="514" y="889"/>
                  </a:cubicBezTo>
                  <a:cubicBezTo>
                    <a:pt x="519" y="887"/>
                    <a:pt x="518" y="882"/>
                    <a:pt x="522" y="885"/>
                  </a:cubicBezTo>
                  <a:cubicBezTo>
                    <a:pt x="527" y="889"/>
                    <a:pt x="532" y="894"/>
                    <a:pt x="535" y="891"/>
                  </a:cubicBezTo>
                  <a:cubicBezTo>
                    <a:pt x="537" y="888"/>
                    <a:pt x="524" y="878"/>
                    <a:pt x="528" y="876"/>
                  </a:cubicBezTo>
                  <a:cubicBezTo>
                    <a:pt x="532" y="873"/>
                    <a:pt x="533" y="872"/>
                    <a:pt x="529" y="867"/>
                  </a:cubicBezTo>
                  <a:cubicBezTo>
                    <a:pt x="525" y="862"/>
                    <a:pt x="532" y="865"/>
                    <a:pt x="535" y="861"/>
                  </a:cubicBezTo>
                  <a:cubicBezTo>
                    <a:pt x="537" y="857"/>
                    <a:pt x="540" y="857"/>
                    <a:pt x="546" y="861"/>
                  </a:cubicBezTo>
                  <a:cubicBezTo>
                    <a:pt x="553" y="865"/>
                    <a:pt x="555" y="867"/>
                    <a:pt x="562" y="867"/>
                  </a:cubicBezTo>
                  <a:cubicBezTo>
                    <a:pt x="568" y="867"/>
                    <a:pt x="579" y="867"/>
                    <a:pt x="587" y="869"/>
                  </a:cubicBezTo>
                  <a:cubicBezTo>
                    <a:pt x="595" y="872"/>
                    <a:pt x="604" y="874"/>
                    <a:pt x="606" y="872"/>
                  </a:cubicBezTo>
                  <a:cubicBezTo>
                    <a:pt x="608" y="871"/>
                    <a:pt x="613" y="869"/>
                    <a:pt x="618" y="870"/>
                  </a:cubicBezTo>
                  <a:cubicBezTo>
                    <a:pt x="622" y="871"/>
                    <a:pt x="656" y="873"/>
                    <a:pt x="660" y="870"/>
                  </a:cubicBezTo>
                  <a:cubicBezTo>
                    <a:pt x="664" y="868"/>
                    <a:pt x="676" y="867"/>
                    <a:pt x="681" y="868"/>
                  </a:cubicBezTo>
                  <a:cubicBezTo>
                    <a:pt x="687" y="869"/>
                    <a:pt x="687" y="877"/>
                    <a:pt x="696" y="877"/>
                  </a:cubicBezTo>
                  <a:cubicBezTo>
                    <a:pt x="704" y="877"/>
                    <a:pt x="705" y="875"/>
                    <a:pt x="705" y="879"/>
                  </a:cubicBezTo>
                  <a:cubicBezTo>
                    <a:pt x="705" y="883"/>
                    <a:pt x="699" y="892"/>
                    <a:pt x="702" y="894"/>
                  </a:cubicBezTo>
                  <a:cubicBezTo>
                    <a:pt x="705" y="896"/>
                    <a:pt x="708" y="897"/>
                    <a:pt x="705" y="900"/>
                  </a:cubicBezTo>
                  <a:cubicBezTo>
                    <a:pt x="703" y="903"/>
                    <a:pt x="697" y="907"/>
                    <a:pt x="701" y="910"/>
                  </a:cubicBezTo>
                  <a:cubicBezTo>
                    <a:pt x="705" y="914"/>
                    <a:pt x="705" y="916"/>
                    <a:pt x="708" y="914"/>
                  </a:cubicBezTo>
                  <a:cubicBezTo>
                    <a:pt x="711" y="913"/>
                    <a:pt x="713" y="912"/>
                    <a:pt x="716" y="914"/>
                  </a:cubicBezTo>
                  <a:cubicBezTo>
                    <a:pt x="719" y="916"/>
                    <a:pt x="721" y="912"/>
                    <a:pt x="721" y="914"/>
                  </a:cubicBezTo>
                  <a:cubicBezTo>
                    <a:pt x="721" y="916"/>
                    <a:pt x="718" y="925"/>
                    <a:pt x="722" y="924"/>
                  </a:cubicBezTo>
                  <a:cubicBezTo>
                    <a:pt x="726" y="923"/>
                    <a:pt x="725" y="919"/>
                    <a:pt x="730" y="922"/>
                  </a:cubicBezTo>
                  <a:cubicBezTo>
                    <a:pt x="735" y="925"/>
                    <a:pt x="735" y="928"/>
                    <a:pt x="739" y="928"/>
                  </a:cubicBezTo>
                  <a:cubicBezTo>
                    <a:pt x="743" y="928"/>
                    <a:pt x="733" y="930"/>
                    <a:pt x="732" y="935"/>
                  </a:cubicBezTo>
                  <a:cubicBezTo>
                    <a:pt x="732" y="939"/>
                    <a:pt x="734" y="943"/>
                    <a:pt x="739" y="941"/>
                  </a:cubicBezTo>
                  <a:cubicBezTo>
                    <a:pt x="744" y="939"/>
                    <a:pt x="745" y="943"/>
                    <a:pt x="751" y="942"/>
                  </a:cubicBezTo>
                  <a:cubicBezTo>
                    <a:pt x="757" y="941"/>
                    <a:pt x="755" y="938"/>
                    <a:pt x="762" y="937"/>
                  </a:cubicBezTo>
                  <a:cubicBezTo>
                    <a:pt x="770" y="935"/>
                    <a:pt x="774" y="934"/>
                    <a:pt x="781" y="931"/>
                  </a:cubicBezTo>
                  <a:cubicBezTo>
                    <a:pt x="789" y="928"/>
                    <a:pt x="799" y="924"/>
                    <a:pt x="798" y="928"/>
                  </a:cubicBezTo>
                  <a:cubicBezTo>
                    <a:pt x="796" y="931"/>
                    <a:pt x="790" y="937"/>
                    <a:pt x="792" y="942"/>
                  </a:cubicBezTo>
                  <a:cubicBezTo>
                    <a:pt x="793" y="946"/>
                    <a:pt x="802" y="946"/>
                    <a:pt x="809" y="964"/>
                  </a:cubicBezTo>
                  <a:cubicBezTo>
                    <a:pt x="816" y="981"/>
                    <a:pt x="829" y="1045"/>
                    <a:pt x="833" y="1045"/>
                  </a:cubicBezTo>
                  <a:cubicBezTo>
                    <a:pt x="837" y="1045"/>
                    <a:pt x="837" y="1040"/>
                    <a:pt x="843" y="1038"/>
                  </a:cubicBezTo>
                  <a:cubicBezTo>
                    <a:pt x="849" y="1035"/>
                    <a:pt x="854" y="1035"/>
                    <a:pt x="854" y="1039"/>
                  </a:cubicBezTo>
                  <a:cubicBezTo>
                    <a:pt x="854" y="1043"/>
                    <a:pt x="867" y="1057"/>
                    <a:pt x="877" y="1054"/>
                  </a:cubicBezTo>
                  <a:cubicBezTo>
                    <a:pt x="887" y="1052"/>
                    <a:pt x="890" y="1045"/>
                    <a:pt x="899" y="1050"/>
                  </a:cubicBezTo>
                  <a:cubicBezTo>
                    <a:pt x="908" y="1054"/>
                    <a:pt x="903" y="1068"/>
                    <a:pt x="912" y="1075"/>
                  </a:cubicBezTo>
                  <a:cubicBezTo>
                    <a:pt x="921" y="1082"/>
                    <a:pt x="923" y="1097"/>
                    <a:pt x="929" y="1098"/>
                  </a:cubicBezTo>
                  <a:cubicBezTo>
                    <a:pt x="936" y="1099"/>
                    <a:pt x="955" y="1090"/>
                    <a:pt x="956" y="1094"/>
                  </a:cubicBezTo>
                  <a:cubicBezTo>
                    <a:pt x="956" y="1097"/>
                    <a:pt x="953" y="1103"/>
                    <a:pt x="962" y="1113"/>
                  </a:cubicBezTo>
                  <a:cubicBezTo>
                    <a:pt x="970" y="1113"/>
                    <a:pt x="980" y="1109"/>
                    <a:pt x="982" y="1106"/>
                  </a:cubicBezTo>
                  <a:cubicBezTo>
                    <a:pt x="984" y="1102"/>
                    <a:pt x="993" y="1104"/>
                    <a:pt x="998" y="1105"/>
                  </a:cubicBezTo>
                  <a:cubicBezTo>
                    <a:pt x="1002" y="1106"/>
                    <a:pt x="1006" y="1100"/>
                    <a:pt x="1009" y="1100"/>
                  </a:cubicBezTo>
                  <a:cubicBezTo>
                    <a:pt x="1013" y="1100"/>
                    <a:pt x="1015" y="1093"/>
                    <a:pt x="1018" y="1091"/>
                  </a:cubicBezTo>
                  <a:cubicBezTo>
                    <a:pt x="1021" y="1089"/>
                    <a:pt x="1026" y="1086"/>
                    <a:pt x="1030" y="1086"/>
                  </a:cubicBezTo>
                  <a:cubicBezTo>
                    <a:pt x="1033" y="1086"/>
                    <a:pt x="1036" y="1082"/>
                    <a:pt x="1038" y="1080"/>
                  </a:cubicBezTo>
                  <a:cubicBezTo>
                    <a:pt x="1039" y="1078"/>
                    <a:pt x="1045" y="1077"/>
                    <a:pt x="1048" y="1075"/>
                  </a:cubicBezTo>
                  <a:cubicBezTo>
                    <a:pt x="1050" y="1074"/>
                    <a:pt x="1058" y="1070"/>
                    <a:pt x="1063" y="1069"/>
                  </a:cubicBezTo>
                  <a:cubicBezTo>
                    <a:pt x="1068" y="1067"/>
                    <a:pt x="1068" y="1070"/>
                    <a:pt x="1070" y="1071"/>
                  </a:cubicBezTo>
                  <a:cubicBezTo>
                    <a:pt x="1071" y="1072"/>
                    <a:pt x="1073" y="1069"/>
                    <a:pt x="1074" y="1067"/>
                  </a:cubicBezTo>
                  <a:cubicBezTo>
                    <a:pt x="1076" y="1066"/>
                    <a:pt x="1076" y="1069"/>
                    <a:pt x="1078" y="1072"/>
                  </a:cubicBezTo>
                  <a:cubicBezTo>
                    <a:pt x="1079" y="1076"/>
                    <a:pt x="1095" y="1076"/>
                    <a:pt x="1101" y="1076"/>
                  </a:cubicBezTo>
                  <a:cubicBezTo>
                    <a:pt x="1108" y="1076"/>
                    <a:pt x="1105" y="1083"/>
                    <a:pt x="1106" y="1089"/>
                  </a:cubicBezTo>
                  <a:cubicBezTo>
                    <a:pt x="1106" y="1094"/>
                    <a:pt x="1114" y="1093"/>
                    <a:pt x="1122" y="1095"/>
                  </a:cubicBezTo>
                  <a:cubicBezTo>
                    <a:pt x="1130" y="1097"/>
                    <a:pt x="1128" y="1094"/>
                    <a:pt x="1133" y="1093"/>
                  </a:cubicBezTo>
                  <a:cubicBezTo>
                    <a:pt x="1137" y="1092"/>
                    <a:pt x="1147" y="1096"/>
                    <a:pt x="1152" y="1096"/>
                  </a:cubicBezTo>
                  <a:cubicBezTo>
                    <a:pt x="1156" y="1096"/>
                    <a:pt x="1157" y="1099"/>
                    <a:pt x="1159" y="1100"/>
                  </a:cubicBezTo>
                  <a:cubicBezTo>
                    <a:pt x="1160" y="1102"/>
                    <a:pt x="1175" y="1089"/>
                    <a:pt x="1177" y="1085"/>
                  </a:cubicBezTo>
                  <a:cubicBezTo>
                    <a:pt x="1180" y="1080"/>
                    <a:pt x="1172" y="1069"/>
                    <a:pt x="1170" y="1063"/>
                  </a:cubicBezTo>
                  <a:cubicBezTo>
                    <a:pt x="1168" y="1057"/>
                    <a:pt x="1180" y="1040"/>
                    <a:pt x="1183" y="1037"/>
                  </a:cubicBezTo>
                  <a:cubicBezTo>
                    <a:pt x="1185" y="1034"/>
                    <a:pt x="1188" y="1027"/>
                    <a:pt x="1193" y="1032"/>
                  </a:cubicBezTo>
                  <a:cubicBezTo>
                    <a:pt x="1198" y="1036"/>
                    <a:pt x="1214" y="1036"/>
                    <a:pt x="1223" y="1041"/>
                  </a:cubicBezTo>
                  <a:cubicBezTo>
                    <a:pt x="1233" y="1046"/>
                    <a:pt x="1246" y="1043"/>
                    <a:pt x="1251" y="1047"/>
                  </a:cubicBezTo>
                  <a:cubicBezTo>
                    <a:pt x="1256" y="1052"/>
                    <a:pt x="1252" y="1062"/>
                    <a:pt x="1260" y="1073"/>
                  </a:cubicBezTo>
                  <a:cubicBezTo>
                    <a:pt x="1268" y="1084"/>
                    <a:pt x="1288" y="1081"/>
                    <a:pt x="1295" y="1077"/>
                  </a:cubicBezTo>
                  <a:cubicBezTo>
                    <a:pt x="1301" y="1072"/>
                    <a:pt x="1317" y="1069"/>
                    <a:pt x="1329" y="1069"/>
                  </a:cubicBezTo>
                  <a:cubicBezTo>
                    <a:pt x="1342" y="1069"/>
                    <a:pt x="1341" y="1068"/>
                    <a:pt x="1349" y="1072"/>
                  </a:cubicBezTo>
                  <a:cubicBezTo>
                    <a:pt x="1357" y="1077"/>
                    <a:pt x="1361" y="1074"/>
                    <a:pt x="1366" y="1076"/>
                  </a:cubicBezTo>
                  <a:cubicBezTo>
                    <a:pt x="1370" y="1078"/>
                    <a:pt x="1368" y="1082"/>
                    <a:pt x="1372" y="1088"/>
                  </a:cubicBezTo>
                  <a:cubicBezTo>
                    <a:pt x="1377" y="1093"/>
                    <a:pt x="1393" y="1091"/>
                    <a:pt x="1400" y="1092"/>
                  </a:cubicBezTo>
                  <a:cubicBezTo>
                    <a:pt x="1407" y="1093"/>
                    <a:pt x="1423" y="1089"/>
                    <a:pt x="1428" y="1086"/>
                  </a:cubicBezTo>
                  <a:cubicBezTo>
                    <a:pt x="1432" y="1084"/>
                    <a:pt x="1447" y="1075"/>
                    <a:pt x="1454" y="1074"/>
                  </a:cubicBezTo>
                  <a:cubicBezTo>
                    <a:pt x="1461" y="1072"/>
                    <a:pt x="1463" y="1067"/>
                    <a:pt x="1466" y="1063"/>
                  </a:cubicBezTo>
                  <a:cubicBezTo>
                    <a:pt x="1469" y="1059"/>
                    <a:pt x="1482" y="1046"/>
                    <a:pt x="1486" y="1044"/>
                  </a:cubicBezTo>
                  <a:cubicBezTo>
                    <a:pt x="1490" y="1041"/>
                    <a:pt x="1495" y="1045"/>
                    <a:pt x="1503" y="1049"/>
                  </a:cubicBezTo>
                  <a:cubicBezTo>
                    <a:pt x="1511" y="1053"/>
                    <a:pt x="1520" y="1040"/>
                    <a:pt x="1526" y="1042"/>
                  </a:cubicBezTo>
                  <a:cubicBezTo>
                    <a:pt x="1531" y="1045"/>
                    <a:pt x="1547" y="1048"/>
                    <a:pt x="1551" y="1049"/>
                  </a:cubicBezTo>
                  <a:cubicBezTo>
                    <a:pt x="1555" y="1049"/>
                    <a:pt x="1555" y="1044"/>
                    <a:pt x="1559" y="1039"/>
                  </a:cubicBezTo>
                  <a:cubicBezTo>
                    <a:pt x="1564" y="1034"/>
                    <a:pt x="1573" y="1029"/>
                    <a:pt x="1575" y="1026"/>
                  </a:cubicBezTo>
                  <a:cubicBezTo>
                    <a:pt x="1576" y="1022"/>
                    <a:pt x="1571" y="1018"/>
                    <a:pt x="1571" y="1014"/>
                  </a:cubicBezTo>
                  <a:cubicBezTo>
                    <a:pt x="1571" y="1010"/>
                    <a:pt x="1576" y="974"/>
                    <a:pt x="1579" y="970"/>
                  </a:cubicBezTo>
                  <a:cubicBezTo>
                    <a:pt x="1582" y="965"/>
                    <a:pt x="1583" y="956"/>
                    <a:pt x="1579" y="951"/>
                  </a:cubicBezTo>
                  <a:cubicBezTo>
                    <a:pt x="1575" y="946"/>
                    <a:pt x="1569" y="951"/>
                    <a:pt x="1567" y="948"/>
                  </a:cubicBezTo>
                  <a:cubicBezTo>
                    <a:pt x="1564" y="946"/>
                    <a:pt x="1573" y="929"/>
                    <a:pt x="1573" y="928"/>
                  </a:cubicBezTo>
                  <a:cubicBezTo>
                    <a:pt x="1574" y="926"/>
                    <a:pt x="1591" y="915"/>
                    <a:pt x="1597" y="914"/>
                  </a:cubicBezTo>
                  <a:cubicBezTo>
                    <a:pt x="1603" y="913"/>
                    <a:pt x="1614" y="906"/>
                    <a:pt x="1619" y="906"/>
                  </a:cubicBezTo>
                  <a:cubicBezTo>
                    <a:pt x="1624" y="906"/>
                    <a:pt x="1633" y="907"/>
                    <a:pt x="1637" y="908"/>
                  </a:cubicBezTo>
                  <a:cubicBezTo>
                    <a:pt x="1640" y="908"/>
                    <a:pt x="1641" y="905"/>
                    <a:pt x="1650" y="905"/>
                  </a:cubicBezTo>
                  <a:cubicBezTo>
                    <a:pt x="1660" y="905"/>
                    <a:pt x="1678" y="922"/>
                    <a:pt x="1684" y="928"/>
                  </a:cubicBezTo>
                  <a:cubicBezTo>
                    <a:pt x="1689" y="935"/>
                    <a:pt x="1702" y="948"/>
                    <a:pt x="1707" y="957"/>
                  </a:cubicBezTo>
                  <a:cubicBezTo>
                    <a:pt x="1711" y="966"/>
                    <a:pt x="1712" y="965"/>
                    <a:pt x="1719" y="968"/>
                  </a:cubicBezTo>
                  <a:cubicBezTo>
                    <a:pt x="1725" y="972"/>
                    <a:pt x="1722" y="975"/>
                    <a:pt x="1727" y="983"/>
                  </a:cubicBezTo>
                  <a:cubicBezTo>
                    <a:pt x="1731" y="991"/>
                    <a:pt x="1747" y="981"/>
                    <a:pt x="1755" y="982"/>
                  </a:cubicBezTo>
                  <a:cubicBezTo>
                    <a:pt x="1763" y="982"/>
                    <a:pt x="1762" y="976"/>
                    <a:pt x="1766" y="979"/>
                  </a:cubicBezTo>
                  <a:cubicBezTo>
                    <a:pt x="1770" y="981"/>
                    <a:pt x="1784" y="987"/>
                    <a:pt x="1791" y="986"/>
                  </a:cubicBezTo>
                  <a:cubicBezTo>
                    <a:pt x="1798" y="985"/>
                    <a:pt x="1795" y="991"/>
                    <a:pt x="1799" y="995"/>
                  </a:cubicBezTo>
                  <a:cubicBezTo>
                    <a:pt x="1804" y="998"/>
                    <a:pt x="1805" y="1006"/>
                    <a:pt x="1811" y="1010"/>
                  </a:cubicBezTo>
                  <a:cubicBezTo>
                    <a:pt x="1817" y="1015"/>
                    <a:pt x="1821" y="1013"/>
                    <a:pt x="1828" y="1009"/>
                  </a:cubicBezTo>
                  <a:cubicBezTo>
                    <a:pt x="1835" y="1006"/>
                    <a:pt x="1840" y="998"/>
                    <a:pt x="1843" y="992"/>
                  </a:cubicBezTo>
                  <a:cubicBezTo>
                    <a:pt x="1846" y="986"/>
                    <a:pt x="1852" y="985"/>
                    <a:pt x="1857" y="976"/>
                  </a:cubicBezTo>
                  <a:cubicBezTo>
                    <a:pt x="1861" y="968"/>
                    <a:pt x="1866" y="965"/>
                    <a:pt x="1869" y="965"/>
                  </a:cubicBezTo>
                  <a:cubicBezTo>
                    <a:pt x="1873" y="965"/>
                    <a:pt x="1873" y="976"/>
                    <a:pt x="1879" y="981"/>
                  </a:cubicBezTo>
                  <a:cubicBezTo>
                    <a:pt x="1884" y="985"/>
                    <a:pt x="1880" y="992"/>
                    <a:pt x="1878" y="994"/>
                  </a:cubicBezTo>
                  <a:cubicBezTo>
                    <a:pt x="1877" y="997"/>
                    <a:pt x="1878" y="1001"/>
                    <a:pt x="1880" y="1008"/>
                  </a:cubicBezTo>
                  <a:cubicBezTo>
                    <a:pt x="1882" y="1014"/>
                    <a:pt x="1886" y="1042"/>
                    <a:pt x="1885" y="1047"/>
                  </a:cubicBezTo>
                  <a:cubicBezTo>
                    <a:pt x="1884" y="1052"/>
                    <a:pt x="1886" y="1064"/>
                    <a:pt x="1886" y="1067"/>
                  </a:cubicBezTo>
                  <a:cubicBezTo>
                    <a:pt x="1887" y="1070"/>
                    <a:pt x="1881" y="1074"/>
                    <a:pt x="1875" y="1075"/>
                  </a:cubicBezTo>
                  <a:cubicBezTo>
                    <a:pt x="1869" y="1076"/>
                    <a:pt x="1863" y="1071"/>
                    <a:pt x="1862" y="1078"/>
                  </a:cubicBezTo>
                  <a:cubicBezTo>
                    <a:pt x="1860" y="1085"/>
                    <a:pt x="1855" y="1088"/>
                    <a:pt x="1853" y="1091"/>
                  </a:cubicBezTo>
                  <a:cubicBezTo>
                    <a:pt x="1851" y="1094"/>
                    <a:pt x="1862" y="1103"/>
                    <a:pt x="1866" y="1111"/>
                  </a:cubicBezTo>
                  <a:cubicBezTo>
                    <a:pt x="1870" y="1120"/>
                    <a:pt x="1879" y="1140"/>
                    <a:pt x="1879" y="1145"/>
                  </a:cubicBezTo>
                  <a:cubicBezTo>
                    <a:pt x="1878" y="1148"/>
                    <a:pt x="1872" y="1155"/>
                    <a:pt x="1867" y="1162"/>
                  </a:cubicBezTo>
                  <a:cubicBezTo>
                    <a:pt x="1869" y="1162"/>
                    <a:pt x="1872" y="1162"/>
                    <a:pt x="1875" y="1163"/>
                  </a:cubicBezTo>
                  <a:cubicBezTo>
                    <a:pt x="1874" y="1161"/>
                    <a:pt x="1874" y="1160"/>
                    <a:pt x="1877" y="1158"/>
                  </a:cubicBezTo>
                  <a:cubicBezTo>
                    <a:pt x="1883" y="1153"/>
                    <a:pt x="1884" y="1158"/>
                    <a:pt x="1887" y="1149"/>
                  </a:cubicBezTo>
                  <a:cubicBezTo>
                    <a:pt x="1889" y="1140"/>
                    <a:pt x="1888" y="1133"/>
                    <a:pt x="1894" y="1131"/>
                  </a:cubicBezTo>
                  <a:cubicBezTo>
                    <a:pt x="1899" y="1129"/>
                    <a:pt x="1898" y="1133"/>
                    <a:pt x="1908" y="1133"/>
                  </a:cubicBezTo>
                  <a:cubicBezTo>
                    <a:pt x="1918" y="1133"/>
                    <a:pt x="1926" y="1131"/>
                    <a:pt x="1933" y="1121"/>
                  </a:cubicBezTo>
                  <a:cubicBezTo>
                    <a:pt x="1940" y="1111"/>
                    <a:pt x="1944" y="1098"/>
                    <a:pt x="1946" y="1084"/>
                  </a:cubicBezTo>
                  <a:cubicBezTo>
                    <a:pt x="1948" y="1070"/>
                    <a:pt x="1947" y="1049"/>
                    <a:pt x="1952" y="1042"/>
                  </a:cubicBezTo>
                  <a:cubicBezTo>
                    <a:pt x="1956" y="1034"/>
                    <a:pt x="1960" y="997"/>
                    <a:pt x="1958" y="979"/>
                  </a:cubicBezTo>
                  <a:cubicBezTo>
                    <a:pt x="1957" y="962"/>
                    <a:pt x="1952" y="950"/>
                    <a:pt x="1953" y="939"/>
                  </a:cubicBezTo>
                  <a:cubicBezTo>
                    <a:pt x="1955" y="927"/>
                    <a:pt x="1955" y="919"/>
                    <a:pt x="1955" y="905"/>
                  </a:cubicBezTo>
                  <a:cubicBezTo>
                    <a:pt x="1955" y="892"/>
                    <a:pt x="1941" y="872"/>
                    <a:pt x="1938" y="863"/>
                  </a:cubicBezTo>
                  <a:cubicBezTo>
                    <a:pt x="1936" y="855"/>
                    <a:pt x="1921" y="845"/>
                    <a:pt x="1921" y="838"/>
                  </a:cubicBezTo>
                  <a:cubicBezTo>
                    <a:pt x="1920" y="832"/>
                    <a:pt x="1920" y="809"/>
                    <a:pt x="1915" y="803"/>
                  </a:cubicBezTo>
                  <a:cubicBezTo>
                    <a:pt x="1910" y="798"/>
                    <a:pt x="1905" y="792"/>
                    <a:pt x="1903" y="790"/>
                  </a:cubicBezTo>
                  <a:cubicBezTo>
                    <a:pt x="1900" y="788"/>
                    <a:pt x="1891" y="786"/>
                    <a:pt x="1892" y="784"/>
                  </a:cubicBezTo>
                  <a:cubicBezTo>
                    <a:pt x="1893" y="782"/>
                    <a:pt x="1898" y="774"/>
                    <a:pt x="1894" y="774"/>
                  </a:cubicBezTo>
                  <a:cubicBezTo>
                    <a:pt x="1891" y="773"/>
                    <a:pt x="1876" y="776"/>
                    <a:pt x="1871" y="771"/>
                  </a:cubicBezTo>
                  <a:cubicBezTo>
                    <a:pt x="1866" y="766"/>
                    <a:pt x="1858" y="761"/>
                    <a:pt x="1854" y="762"/>
                  </a:cubicBezTo>
                  <a:cubicBezTo>
                    <a:pt x="1849" y="764"/>
                    <a:pt x="1840" y="764"/>
                    <a:pt x="1840" y="768"/>
                  </a:cubicBezTo>
                  <a:cubicBezTo>
                    <a:pt x="1840" y="772"/>
                    <a:pt x="1850" y="778"/>
                    <a:pt x="1850" y="784"/>
                  </a:cubicBezTo>
                  <a:cubicBezTo>
                    <a:pt x="1850" y="791"/>
                    <a:pt x="1851" y="799"/>
                    <a:pt x="1847" y="795"/>
                  </a:cubicBezTo>
                  <a:cubicBezTo>
                    <a:pt x="1843" y="791"/>
                    <a:pt x="1842" y="782"/>
                    <a:pt x="1840" y="788"/>
                  </a:cubicBezTo>
                  <a:cubicBezTo>
                    <a:pt x="1837" y="794"/>
                    <a:pt x="1830" y="807"/>
                    <a:pt x="1830" y="801"/>
                  </a:cubicBezTo>
                  <a:cubicBezTo>
                    <a:pt x="1830" y="796"/>
                    <a:pt x="1832" y="791"/>
                    <a:pt x="1827" y="789"/>
                  </a:cubicBezTo>
                  <a:cubicBezTo>
                    <a:pt x="1823" y="787"/>
                    <a:pt x="1825" y="776"/>
                    <a:pt x="1822" y="781"/>
                  </a:cubicBezTo>
                  <a:cubicBezTo>
                    <a:pt x="1818" y="785"/>
                    <a:pt x="1817" y="784"/>
                    <a:pt x="1820" y="789"/>
                  </a:cubicBezTo>
                  <a:cubicBezTo>
                    <a:pt x="1824" y="794"/>
                    <a:pt x="1823" y="805"/>
                    <a:pt x="1817" y="797"/>
                  </a:cubicBezTo>
                  <a:cubicBezTo>
                    <a:pt x="1810" y="789"/>
                    <a:pt x="1812" y="778"/>
                    <a:pt x="1804" y="779"/>
                  </a:cubicBezTo>
                  <a:cubicBezTo>
                    <a:pt x="1797" y="781"/>
                    <a:pt x="1787" y="793"/>
                    <a:pt x="1780" y="787"/>
                  </a:cubicBezTo>
                  <a:cubicBezTo>
                    <a:pt x="1773" y="781"/>
                    <a:pt x="1779" y="776"/>
                    <a:pt x="1782" y="767"/>
                  </a:cubicBezTo>
                  <a:cubicBezTo>
                    <a:pt x="1785" y="759"/>
                    <a:pt x="1787" y="747"/>
                    <a:pt x="1789" y="727"/>
                  </a:cubicBezTo>
                  <a:cubicBezTo>
                    <a:pt x="1791" y="707"/>
                    <a:pt x="1794" y="678"/>
                    <a:pt x="1797" y="670"/>
                  </a:cubicBezTo>
                  <a:cubicBezTo>
                    <a:pt x="1800" y="661"/>
                    <a:pt x="1794" y="651"/>
                    <a:pt x="1796" y="643"/>
                  </a:cubicBezTo>
                  <a:cubicBezTo>
                    <a:pt x="1798" y="635"/>
                    <a:pt x="1792" y="621"/>
                    <a:pt x="1799" y="611"/>
                  </a:cubicBezTo>
                  <a:cubicBezTo>
                    <a:pt x="1807" y="601"/>
                    <a:pt x="1808" y="596"/>
                    <a:pt x="1818" y="591"/>
                  </a:cubicBezTo>
                  <a:cubicBezTo>
                    <a:pt x="1828" y="585"/>
                    <a:pt x="1832" y="578"/>
                    <a:pt x="1835" y="582"/>
                  </a:cubicBezTo>
                  <a:cubicBezTo>
                    <a:pt x="1838" y="586"/>
                    <a:pt x="1842" y="586"/>
                    <a:pt x="1843" y="582"/>
                  </a:cubicBezTo>
                  <a:cubicBezTo>
                    <a:pt x="1844" y="579"/>
                    <a:pt x="1839" y="575"/>
                    <a:pt x="1845" y="572"/>
                  </a:cubicBezTo>
                  <a:cubicBezTo>
                    <a:pt x="1852" y="568"/>
                    <a:pt x="1852" y="573"/>
                    <a:pt x="1856" y="565"/>
                  </a:cubicBezTo>
                  <a:cubicBezTo>
                    <a:pt x="1859" y="558"/>
                    <a:pt x="1864" y="562"/>
                    <a:pt x="1866" y="557"/>
                  </a:cubicBezTo>
                  <a:cubicBezTo>
                    <a:pt x="1869" y="552"/>
                    <a:pt x="1859" y="544"/>
                    <a:pt x="1864" y="540"/>
                  </a:cubicBezTo>
                  <a:cubicBezTo>
                    <a:pt x="1870" y="535"/>
                    <a:pt x="1870" y="541"/>
                    <a:pt x="1879" y="534"/>
                  </a:cubicBezTo>
                  <a:cubicBezTo>
                    <a:pt x="1888" y="527"/>
                    <a:pt x="1891" y="524"/>
                    <a:pt x="1897" y="527"/>
                  </a:cubicBezTo>
                  <a:cubicBezTo>
                    <a:pt x="1903" y="529"/>
                    <a:pt x="1892" y="535"/>
                    <a:pt x="1898" y="537"/>
                  </a:cubicBezTo>
                  <a:cubicBezTo>
                    <a:pt x="1904" y="539"/>
                    <a:pt x="1911" y="528"/>
                    <a:pt x="1915" y="527"/>
                  </a:cubicBezTo>
                  <a:cubicBezTo>
                    <a:pt x="1918" y="526"/>
                    <a:pt x="1914" y="511"/>
                    <a:pt x="1918" y="511"/>
                  </a:cubicBezTo>
                  <a:cubicBezTo>
                    <a:pt x="1921" y="510"/>
                    <a:pt x="1934" y="493"/>
                    <a:pt x="1931" y="493"/>
                  </a:cubicBezTo>
                  <a:cubicBezTo>
                    <a:pt x="1929" y="493"/>
                    <a:pt x="1913" y="494"/>
                    <a:pt x="1911" y="486"/>
                  </a:cubicBezTo>
                  <a:cubicBezTo>
                    <a:pt x="1910" y="478"/>
                    <a:pt x="1903" y="461"/>
                    <a:pt x="1904" y="453"/>
                  </a:cubicBezTo>
                  <a:cubicBezTo>
                    <a:pt x="1906" y="446"/>
                    <a:pt x="1899" y="442"/>
                    <a:pt x="1899" y="436"/>
                  </a:cubicBezTo>
                  <a:cubicBezTo>
                    <a:pt x="1899" y="430"/>
                    <a:pt x="1888" y="422"/>
                    <a:pt x="1891" y="416"/>
                  </a:cubicBezTo>
                  <a:cubicBezTo>
                    <a:pt x="1895" y="409"/>
                    <a:pt x="1904" y="405"/>
                    <a:pt x="1903" y="397"/>
                  </a:cubicBezTo>
                  <a:cubicBezTo>
                    <a:pt x="1903" y="389"/>
                    <a:pt x="1911" y="394"/>
                    <a:pt x="1912" y="389"/>
                  </a:cubicBezTo>
                  <a:cubicBezTo>
                    <a:pt x="1913" y="385"/>
                    <a:pt x="1916" y="389"/>
                    <a:pt x="1920" y="396"/>
                  </a:cubicBezTo>
                  <a:cubicBezTo>
                    <a:pt x="1924" y="403"/>
                    <a:pt x="1928" y="409"/>
                    <a:pt x="1935" y="407"/>
                  </a:cubicBezTo>
                  <a:cubicBezTo>
                    <a:pt x="1943" y="405"/>
                    <a:pt x="1946" y="403"/>
                    <a:pt x="1943" y="395"/>
                  </a:cubicBezTo>
                  <a:cubicBezTo>
                    <a:pt x="1941" y="387"/>
                    <a:pt x="1930" y="364"/>
                    <a:pt x="1935" y="363"/>
                  </a:cubicBezTo>
                  <a:cubicBezTo>
                    <a:pt x="1940" y="363"/>
                    <a:pt x="1948" y="360"/>
                    <a:pt x="1939" y="357"/>
                  </a:cubicBezTo>
                  <a:cubicBezTo>
                    <a:pt x="1930" y="354"/>
                    <a:pt x="1923" y="349"/>
                    <a:pt x="1921" y="340"/>
                  </a:cubicBezTo>
                  <a:cubicBezTo>
                    <a:pt x="1919" y="331"/>
                    <a:pt x="1920" y="322"/>
                    <a:pt x="1926" y="325"/>
                  </a:cubicBezTo>
                  <a:cubicBezTo>
                    <a:pt x="1932" y="328"/>
                    <a:pt x="1930" y="334"/>
                    <a:pt x="1933" y="337"/>
                  </a:cubicBezTo>
                  <a:cubicBezTo>
                    <a:pt x="1936" y="340"/>
                    <a:pt x="1940" y="343"/>
                    <a:pt x="1945" y="347"/>
                  </a:cubicBezTo>
                  <a:cubicBezTo>
                    <a:pt x="1951" y="352"/>
                    <a:pt x="1952" y="350"/>
                    <a:pt x="1956" y="358"/>
                  </a:cubicBezTo>
                  <a:cubicBezTo>
                    <a:pt x="1960" y="365"/>
                    <a:pt x="1966" y="372"/>
                    <a:pt x="1964" y="379"/>
                  </a:cubicBezTo>
                  <a:cubicBezTo>
                    <a:pt x="1962" y="387"/>
                    <a:pt x="1959" y="392"/>
                    <a:pt x="1967" y="402"/>
                  </a:cubicBezTo>
                  <a:cubicBezTo>
                    <a:pt x="1974" y="411"/>
                    <a:pt x="1978" y="439"/>
                    <a:pt x="1982" y="449"/>
                  </a:cubicBezTo>
                  <a:cubicBezTo>
                    <a:pt x="1986" y="459"/>
                    <a:pt x="1994" y="477"/>
                    <a:pt x="1990" y="486"/>
                  </a:cubicBezTo>
                  <a:cubicBezTo>
                    <a:pt x="1986" y="495"/>
                    <a:pt x="1994" y="499"/>
                    <a:pt x="1990" y="500"/>
                  </a:cubicBezTo>
                  <a:cubicBezTo>
                    <a:pt x="1987" y="501"/>
                    <a:pt x="1985" y="504"/>
                    <a:pt x="1987" y="506"/>
                  </a:cubicBezTo>
                  <a:cubicBezTo>
                    <a:pt x="1988" y="508"/>
                    <a:pt x="1999" y="512"/>
                    <a:pt x="2000" y="520"/>
                  </a:cubicBezTo>
                  <a:cubicBezTo>
                    <a:pt x="2001" y="528"/>
                    <a:pt x="2009" y="545"/>
                    <a:pt x="2015" y="555"/>
                  </a:cubicBezTo>
                  <a:cubicBezTo>
                    <a:pt x="2021" y="566"/>
                    <a:pt x="2058" y="599"/>
                    <a:pt x="2075" y="611"/>
                  </a:cubicBezTo>
                  <a:cubicBezTo>
                    <a:pt x="2093" y="623"/>
                    <a:pt x="2103" y="628"/>
                    <a:pt x="2111" y="635"/>
                  </a:cubicBezTo>
                  <a:cubicBezTo>
                    <a:pt x="2119" y="643"/>
                    <a:pt x="2145" y="661"/>
                    <a:pt x="2145" y="658"/>
                  </a:cubicBezTo>
                  <a:cubicBezTo>
                    <a:pt x="2145" y="655"/>
                    <a:pt x="2144" y="622"/>
                    <a:pt x="2138" y="611"/>
                  </a:cubicBezTo>
                  <a:close/>
                  <a:moveTo>
                    <a:pt x="288" y="440"/>
                  </a:moveTo>
                  <a:cubicBezTo>
                    <a:pt x="283" y="439"/>
                    <a:pt x="275" y="443"/>
                    <a:pt x="277" y="438"/>
                  </a:cubicBezTo>
                  <a:cubicBezTo>
                    <a:pt x="279" y="433"/>
                    <a:pt x="283" y="430"/>
                    <a:pt x="287" y="426"/>
                  </a:cubicBezTo>
                  <a:cubicBezTo>
                    <a:pt x="291" y="423"/>
                    <a:pt x="296" y="414"/>
                    <a:pt x="298" y="410"/>
                  </a:cubicBezTo>
                  <a:cubicBezTo>
                    <a:pt x="299" y="406"/>
                    <a:pt x="298" y="404"/>
                    <a:pt x="302" y="404"/>
                  </a:cubicBezTo>
                  <a:cubicBezTo>
                    <a:pt x="305" y="404"/>
                    <a:pt x="306" y="402"/>
                    <a:pt x="309" y="402"/>
                  </a:cubicBezTo>
                  <a:cubicBezTo>
                    <a:pt x="313" y="402"/>
                    <a:pt x="320" y="401"/>
                    <a:pt x="319" y="404"/>
                  </a:cubicBezTo>
                  <a:cubicBezTo>
                    <a:pt x="319" y="407"/>
                    <a:pt x="317" y="410"/>
                    <a:pt x="317" y="415"/>
                  </a:cubicBezTo>
                  <a:cubicBezTo>
                    <a:pt x="318" y="419"/>
                    <a:pt x="321" y="426"/>
                    <a:pt x="317" y="433"/>
                  </a:cubicBezTo>
                  <a:cubicBezTo>
                    <a:pt x="312" y="439"/>
                    <a:pt x="309" y="447"/>
                    <a:pt x="306" y="447"/>
                  </a:cubicBezTo>
                  <a:cubicBezTo>
                    <a:pt x="304" y="446"/>
                    <a:pt x="297" y="449"/>
                    <a:pt x="295" y="449"/>
                  </a:cubicBezTo>
                  <a:cubicBezTo>
                    <a:pt x="290" y="448"/>
                    <a:pt x="293" y="441"/>
                    <a:pt x="288" y="440"/>
                  </a:cubicBezTo>
                  <a:close/>
                  <a:moveTo>
                    <a:pt x="323" y="533"/>
                  </a:moveTo>
                  <a:cubicBezTo>
                    <a:pt x="319" y="536"/>
                    <a:pt x="320" y="536"/>
                    <a:pt x="318" y="540"/>
                  </a:cubicBezTo>
                  <a:cubicBezTo>
                    <a:pt x="316" y="545"/>
                    <a:pt x="317" y="556"/>
                    <a:pt x="315" y="556"/>
                  </a:cubicBezTo>
                  <a:cubicBezTo>
                    <a:pt x="312" y="556"/>
                    <a:pt x="305" y="558"/>
                    <a:pt x="303" y="557"/>
                  </a:cubicBezTo>
                  <a:cubicBezTo>
                    <a:pt x="301" y="553"/>
                    <a:pt x="302" y="546"/>
                    <a:pt x="302" y="543"/>
                  </a:cubicBezTo>
                  <a:cubicBezTo>
                    <a:pt x="301" y="540"/>
                    <a:pt x="306" y="526"/>
                    <a:pt x="306" y="528"/>
                  </a:cubicBezTo>
                  <a:cubicBezTo>
                    <a:pt x="306" y="529"/>
                    <a:pt x="309" y="540"/>
                    <a:pt x="310" y="538"/>
                  </a:cubicBezTo>
                  <a:cubicBezTo>
                    <a:pt x="312" y="537"/>
                    <a:pt x="313" y="531"/>
                    <a:pt x="315" y="529"/>
                  </a:cubicBezTo>
                  <a:cubicBezTo>
                    <a:pt x="316" y="526"/>
                    <a:pt x="319" y="525"/>
                    <a:pt x="321" y="528"/>
                  </a:cubicBezTo>
                  <a:cubicBezTo>
                    <a:pt x="323" y="530"/>
                    <a:pt x="327" y="531"/>
                    <a:pt x="323" y="533"/>
                  </a:cubicBezTo>
                  <a:close/>
                  <a:moveTo>
                    <a:pt x="384" y="432"/>
                  </a:moveTo>
                  <a:cubicBezTo>
                    <a:pt x="383" y="435"/>
                    <a:pt x="377" y="441"/>
                    <a:pt x="374" y="441"/>
                  </a:cubicBezTo>
                  <a:cubicBezTo>
                    <a:pt x="372" y="442"/>
                    <a:pt x="368" y="444"/>
                    <a:pt x="365" y="449"/>
                  </a:cubicBezTo>
                  <a:cubicBezTo>
                    <a:pt x="361" y="454"/>
                    <a:pt x="358" y="466"/>
                    <a:pt x="355" y="467"/>
                  </a:cubicBezTo>
                  <a:cubicBezTo>
                    <a:pt x="351" y="469"/>
                    <a:pt x="343" y="470"/>
                    <a:pt x="341" y="466"/>
                  </a:cubicBezTo>
                  <a:cubicBezTo>
                    <a:pt x="339" y="463"/>
                    <a:pt x="345" y="461"/>
                    <a:pt x="347" y="460"/>
                  </a:cubicBezTo>
                  <a:cubicBezTo>
                    <a:pt x="348" y="459"/>
                    <a:pt x="353" y="452"/>
                    <a:pt x="352" y="447"/>
                  </a:cubicBezTo>
                  <a:cubicBezTo>
                    <a:pt x="352" y="441"/>
                    <a:pt x="349" y="438"/>
                    <a:pt x="353" y="436"/>
                  </a:cubicBezTo>
                  <a:cubicBezTo>
                    <a:pt x="357" y="433"/>
                    <a:pt x="362" y="427"/>
                    <a:pt x="363" y="425"/>
                  </a:cubicBezTo>
                  <a:cubicBezTo>
                    <a:pt x="364" y="423"/>
                    <a:pt x="369" y="421"/>
                    <a:pt x="369" y="423"/>
                  </a:cubicBezTo>
                  <a:cubicBezTo>
                    <a:pt x="368" y="424"/>
                    <a:pt x="367" y="430"/>
                    <a:pt x="367" y="433"/>
                  </a:cubicBezTo>
                  <a:cubicBezTo>
                    <a:pt x="368" y="435"/>
                    <a:pt x="370" y="439"/>
                    <a:pt x="373" y="434"/>
                  </a:cubicBezTo>
                  <a:cubicBezTo>
                    <a:pt x="377" y="430"/>
                    <a:pt x="381" y="428"/>
                    <a:pt x="378" y="423"/>
                  </a:cubicBezTo>
                  <a:cubicBezTo>
                    <a:pt x="376" y="418"/>
                    <a:pt x="375" y="413"/>
                    <a:pt x="378" y="415"/>
                  </a:cubicBezTo>
                  <a:cubicBezTo>
                    <a:pt x="381" y="418"/>
                    <a:pt x="385" y="429"/>
                    <a:pt x="384" y="432"/>
                  </a:cubicBezTo>
                  <a:close/>
                  <a:moveTo>
                    <a:pt x="1368" y="952"/>
                  </a:moveTo>
                  <a:cubicBezTo>
                    <a:pt x="1364" y="957"/>
                    <a:pt x="1354" y="965"/>
                    <a:pt x="1358" y="967"/>
                  </a:cubicBezTo>
                  <a:cubicBezTo>
                    <a:pt x="1363" y="968"/>
                    <a:pt x="1367" y="968"/>
                    <a:pt x="1363" y="972"/>
                  </a:cubicBezTo>
                  <a:cubicBezTo>
                    <a:pt x="1359" y="976"/>
                    <a:pt x="1360" y="978"/>
                    <a:pt x="1356" y="984"/>
                  </a:cubicBezTo>
                  <a:cubicBezTo>
                    <a:pt x="1352" y="989"/>
                    <a:pt x="1346" y="995"/>
                    <a:pt x="1343" y="997"/>
                  </a:cubicBezTo>
                  <a:cubicBezTo>
                    <a:pt x="1339" y="998"/>
                    <a:pt x="1333" y="1010"/>
                    <a:pt x="1330" y="1010"/>
                  </a:cubicBezTo>
                  <a:cubicBezTo>
                    <a:pt x="1327" y="1010"/>
                    <a:pt x="1322" y="1007"/>
                    <a:pt x="1321" y="1012"/>
                  </a:cubicBezTo>
                  <a:cubicBezTo>
                    <a:pt x="1321" y="1018"/>
                    <a:pt x="1322" y="1026"/>
                    <a:pt x="1318" y="1028"/>
                  </a:cubicBezTo>
                  <a:cubicBezTo>
                    <a:pt x="1315" y="1031"/>
                    <a:pt x="1303" y="1039"/>
                    <a:pt x="1298" y="1039"/>
                  </a:cubicBezTo>
                  <a:cubicBezTo>
                    <a:pt x="1292" y="1039"/>
                    <a:pt x="1275" y="1036"/>
                    <a:pt x="1282" y="1031"/>
                  </a:cubicBezTo>
                  <a:cubicBezTo>
                    <a:pt x="1288" y="1026"/>
                    <a:pt x="1295" y="1034"/>
                    <a:pt x="1305" y="1022"/>
                  </a:cubicBezTo>
                  <a:cubicBezTo>
                    <a:pt x="1315" y="1009"/>
                    <a:pt x="1315" y="1003"/>
                    <a:pt x="1322" y="998"/>
                  </a:cubicBezTo>
                  <a:cubicBezTo>
                    <a:pt x="1329" y="992"/>
                    <a:pt x="1325" y="992"/>
                    <a:pt x="1332" y="985"/>
                  </a:cubicBezTo>
                  <a:cubicBezTo>
                    <a:pt x="1339" y="979"/>
                    <a:pt x="1338" y="972"/>
                    <a:pt x="1345" y="965"/>
                  </a:cubicBezTo>
                  <a:cubicBezTo>
                    <a:pt x="1351" y="958"/>
                    <a:pt x="1357" y="940"/>
                    <a:pt x="1357" y="933"/>
                  </a:cubicBezTo>
                  <a:cubicBezTo>
                    <a:pt x="1358" y="926"/>
                    <a:pt x="1352" y="912"/>
                    <a:pt x="1356" y="908"/>
                  </a:cubicBezTo>
                  <a:cubicBezTo>
                    <a:pt x="1360" y="905"/>
                    <a:pt x="1367" y="899"/>
                    <a:pt x="1367" y="904"/>
                  </a:cubicBezTo>
                  <a:cubicBezTo>
                    <a:pt x="1368" y="908"/>
                    <a:pt x="1368" y="929"/>
                    <a:pt x="1369" y="936"/>
                  </a:cubicBezTo>
                  <a:cubicBezTo>
                    <a:pt x="1370" y="942"/>
                    <a:pt x="1373" y="948"/>
                    <a:pt x="1368" y="952"/>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68" name="Freeform 39"/>
            <p:cNvSpPr>
              <a:spLocks/>
            </p:cNvSpPr>
            <p:nvPr/>
          </p:nvSpPr>
          <p:spPr bwMode="auto">
            <a:xfrm>
              <a:off x="2303463" y="477838"/>
              <a:ext cx="1063625" cy="338137"/>
            </a:xfrm>
            <a:custGeom>
              <a:avLst/>
              <a:gdLst/>
              <a:ahLst/>
              <a:cxnLst>
                <a:cxn ang="0">
                  <a:pos x="464" y="120"/>
                </a:cxn>
                <a:cxn ang="0">
                  <a:pos x="474" y="106"/>
                </a:cxn>
                <a:cxn ang="0">
                  <a:pos x="468" y="101"/>
                </a:cxn>
                <a:cxn ang="0">
                  <a:pos x="469" y="93"/>
                </a:cxn>
                <a:cxn ang="0">
                  <a:pos x="445" y="83"/>
                </a:cxn>
                <a:cxn ang="0">
                  <a:pos x="436" y="77"/>
                </a:cxn>
                <a:cxn ang="0">
                  <a:pos x="426" y="77"/>
                </a:cxn>
                <a:cxn ang="0">
                  <a:pos x="413" y="64"/>
                </a:cxn>
                <a:cxn ang="0">
                  <a:pos x="408" y="59"/>
                </a:cxn>
                <a:cxn ang="0">
                  <a:pos x="391" y="55"/>
                </a:cxn>
                <a:cxn ang="0">
                  <a:pos x="380" y="51"/>
                </a:cxn>
                <a:cxn ang="0">
                  <a:pos x="365" y="47"/>
                </a:cxn>
                <a:cxn ang="0">
                  <a:pos x="357" y="47"/>
                </a:cxn>
                <a:cxn ang="0">
                  <a:pos x="344" y="54"/>
                </a:cxn>
                <a:cxn ang="0">
                  <a:pos x="337" y="49"/>
                </a:cxn>
                <a:cxn ang="0">
                  <a:pos x="326" y="49"/>
                </a:cxn>
                <a:cxn ang="0">
                  <a:pos x="310" y="46"/>
                </a:cxn>
                <a:cxn ang="0">
                  <a:pos x="286" y="43"/>
                </a:cxn>
                <a:cxn ang="0">
                  <a:pos x="270" y="44"/>
                </a:cxn>
                <a:cxn ang="0">
                  <a:pos x="244" y="46"/>
                </a:cxn>
                <a:cxn ang="0">
                  <a:pos x="227" y="43"/>
                </a:cxn>
                <a:cxn ang="0">
                  <a:pos x="215" y="39"/>
                </a:cxn>
                <a:cxn ang="0">
                  <a:pos x="189" y="31"/>
                </a:cxn>
                <a:cxn ang="0">
                  <a:pos x="184" y="40"/>
                </a:cxn>
                <a:cxn ang="0">
                  <a:pos x="183" y="51"/>
                </a:cxn>
                <a:cxn ang="0">
                  <a:pos x="169" y="24"/>
                </a:cxn>
                <a:cxn ang="0">
                  <a:pos x="155" y="13"/>
                </a:cxn>
                <a:cxn ang="0">
                  <a:pos x="143" y="10"/>
                </a:cxn>
                <a:cxn ang="0">
                  <a:pos x="135" y="7"/>
                </a:cxn>
                <a:cxn ang="0">
                  <a:pos x="112" y="5"/>
                </a:cxn>
                <a:cxn ang="0">
                  <a:pos x="97" y="15"/>
                </a:cxn>
                <a:cxn ang="0">
                  <a:pos x="102" y="36"/>
                </a:cxn>
                <a:cxn ang="0">
                  <a:pos x="90" y="13"/>
                </a:cxn>
                <a:cxn ang="0">
                  <a:pos x="77" y="21"/>
                </a:cxn>
                <a:cxn ang="0">
                  <a:pos x="65" y="30"/>
                </a:cxn>
                <a:cxn ang="0">
                  <a:pos x="48" y="30"/>
                </a:cxn>
                <a:cxn ang="0">
                  <a:pos x="44" y="42"/>
                </a:cxn>
                <a:cxn ang="0">
                  <a:pos x="19" y="43"/>
                </a:cxn>
                <a:cxn ang="0">
                  <a:pos x="3" y="71"/>
                </a:cxn>
                <a:cxn ang="0">
                  <a:pos x="38" y="95"/>
                </a:cxn>
                <a:cxn ang="0">
                  <a:pos x="67" y="97"/>
                </a:cxn>
                <a:cxn ang="0">
                  <a:pos x="50" y="112"/>
                </a:cxn>
                <a:cxn ang="0">
                  <a:pos x="72" y="113"/>
                </a:cxn>
                <a:cxn ang="0">
                  <a:pos x="97" y="115"/>
                </a:cxn>
                <a:cxn ang="0">
                  <a:pos x="122" y="107"/>
                </a:cxn>
                <a:cxn ang="0">
                  <a:pos x="150" y="87"/>
                </a:cxn>
                <a:cxn ang="0">
                  <a:pos x="183" y="69"/>
                </a:cxn>
                <a:cxn ang="0">
                  <a:pos x="213" y="79"/>
                </a:cxn>
                <a:cxn ang="0">
                  <a:pos x="252" y="73"/>
                </a:cxn>
                <a:cxn ang="0">
                  <a:pos x="288" y="68"/>
                </a:cxn>
                <a:cxn ang="0">
                  <a:pos x="327" y="61"/>
                </a:cxn>
                <a:cxn ang="0">
                  <a:pos x="352" y="69"/>
                </a:cxn>
                <a:cxn ang="0">
                  <a:pos x="370" y="84"/>
                </a:cxn>
                <a:cxn ang="0">
                  <a:pos x="403" y="81"/>
                </a:cxn>
                <a:cxn ang="0">
                  <a:pos x="396" y="111"/>
                </a:cxn>
                <a:cxn ang="0">
                  <a:pos x="414" y="123"/>
                </a:cxn>
                <a:cxn ang="0">
                  <a:pos x="452" y="121"/>
                </a:cxn>
                <a:cxn ang="0">
                  <a:pos x="441" y="148"/>
                </a:cxn>
                <a:cxn ang="0">
                  <a:pos x="465" y="155"/>
                </a:cxn>
                <a:cxn ang="0">
                  <a:pos x="456" y="143"/>
                </a:cxn>
                <a:cxn ang="0">
                  <a:pos x="477" y="144"/>
                </a:cxn>
              </a:cxnLst>
              <a:rect l="0" t="0" r="r" b="b"/>
              <a:pathLst>
                <a:path w="487" h="155">
                  <a:moveTo>
                    <a:pt x="484" y="121"/>
                  </a:moveTo>
                  <a:cubicBezTo>
                    <a:pt x="481" y="121"/>
                    <a:pt x="460" y="126"/>
                    <a:pt x="464" y="120"/>
                  </a:cubicBezTo>
                  <a:cubicBezTo>
                    <a:pt x="469" y="115"/>
                    <a:pt x="476" y="113"/>
                    <a:pt x="479" y="112"/>
                  </a:cubicBezTo>
                  <a:cubicBezTo>
                    <a:pt x="483" y="111"/>
                    <a:pt x="478" y="105"/>
                    <a:pt x="474" y="106"/>
                  </a:cubicBezTo>
                  <a:cubicBezTo>
                    <a:pt x="471" y="107"/>
                    <a:pt x="457" y="112"/>
                    <a:pt x="459" y="109"/>
                  </a:cubicBezTo>
                  <a:cubicBezTo>
                    <a:pt x="461" y="107"/>
                    <a:pt x="471" y="101"/>
                    <a:pt x="468" y="101"/>
                  </a:cubicBezTo>
                  <a:cubicBezTo>
                    <a:pt x="465" y="101"/>
                    <a:pt x="443" y="102"/>
                    <a:pt x="445" y="100"/>
                  </a:cubicBezTo>
                  <a:cubicBezTo>
                    <a:pt x="446" y="97"/>
                    <a:pt x="471" y="95"/>
                    <a:pt x="469" y="93"/>
                  </a:cubicBezTo>
                  <a:cubicBezTo>
                    <a:pt x="468" y="90"/>
                    <a:pt x="467" y="87"/>
                    <a:pt x="464" y="86"/>
                  </a:cubicBezTo>
                  <a:cubicBezTo>
                    <a:pt x="462" y="86"/>
                    <a:pt x="448" y="83"/>
                    <a:pt x="445" y="83"/>
                  </a:cubicBezTo>
                  <a:cubicBezTo>
                    <a:pt x="441" y="84"/>
                    <a:pt x="432" y="90"/>
                    <a:pt x="432" y="87"/>
                  </a:cubicBezTo>
                  <a:cubicBezTo>
                    <a:pt x="432" y="84"/>
                    <a:pt x="437" y="78"/>
                    <a:pt x="436" y="77"/>
                  </a:cubicBezTo>
                  <a:cubicBezTo>
                    <a:pt x="436" y="76"/>
                    <a:pt x="432" y="66"/>
                    <a:pt x="430" y="71"/>
                  </a:cubicBezTo>
                  <a:cubicBezTo>
                    <a:pt x="428" y="75"/>
                    <a:pt x="430" y="80"/>
                    <a:pt x="426" y="77"/>
                  </a:cubicBezTo>
                  <a:cubicBezTo>
                    <a:pt x="423" y="75"/>
                    <a:pt x="418" y="71"/>
                    <a:pt x="416" y="71"/>
                  </a:cubicBezTo>
                  <a:cubicBezTo>
                    <a:pt x="415" y="71"/>
                    <a:pt x="414" y="64"/>
                    <a:pt x="413" y="64"/>
                  </a:cubicBezTo>
                  <a:cubicBezTo>
                    <a:pt x="412" y="64"/>
                    <a:pt x="410" y="71"/>
                    <a:pt x="406" y="71"/>
                  </a:cubicBezTo>
                  <a:cubicBezTo>
                    <a:pt x="403" y="70"/>
                    <a:pt x="409" y="60"/>
                    <a:pt x="408" y="59"/>
                  </a:cubicBezTo>
                  <a:cubicBezTo>
                    <a:pt x="407" y="57"/>
                    <a:pt x="400" y="64"/>
                    <a:pt x="396" y="62"/>
                  </a:cubicBezTo>
                  <a:cubicBezTo>
                    <a:pt x="392" y="59"/>
                    <a:pt x="389" y="58"/>
                    <a:pt x="391" y="55"/>
                  </a:cubicBezTo>
                  <a:cubicBezTo>
                    <a:pt x="394" y="51"/>
                    <a:pt x="391" y="42"/>
                    <a:pt x="386" y="42"/>
                  </a:cubicBezTo>
                  <a:cubicBezTo>
                    <a:pt x="381" y="42"/>
                    <a:pt x="382" y="50"/>
                    <a:pt x="380" y="51"/>
                  </a:cubicBezTo>
                  <a:cubicBezTo>
                    <a:pt x="377" y="53"/>
                    <a:pt x="374" y="57"/>
                    <a:pt x="371" y="55"/>
                  </a:cubicBezTo>
                  <a:cubicBezTo>
                    <a:pt x="368" y="53"/>
                    <a:pt x="367" y="47"/>
                    <a:pt x="365" y="47"/>
                  </a:cubicBezTo>
                  <a:cubicBezTo>
                    <a:pt x="364" y="47"/>
                    <a:pt x="359" y="36"/>
                    <a:pt x="357" y="39"/>
                  </a:cubicBezTo>
                  <a:cubicBezTo>
                    <a:pt x="354" y="42"/>
                    <a:pt x="353" y="42"/>
                    <a:pt x="357" y="47"/>
                  </a:cubicBezTo>
                  <a:cubicBezTo>
                    <a:pt x="360" y="52"/>
                    <a:pt x="362" y="58"/>
                    <a:pt x="358" y="56"/>
                  </a:cubicBezTo>
                  <a:cubicBezTo>
                    <a:pt x="354" y="54"/>
                    <a:pt x="338" y="59"/>
                    <a:pt x="344" y="54"/>
                  </a:cubicBezTo>
                  <a:cubicBezTo>
                    <a:pt x="350" y="49"/>
                    <a:pt x="352" y="47"/>
                    <a:pt x="348" y="47"/>
                  </a:cubicBezTo>
                  <a:cubicBezTo>
                    <a:pt x="344" y="47"/>
                    <a:pt x="341" y="52"/>
                    <a:pt x="337" y="49"/>
                  </a:cubicBezTo>
                  <a:cubicBezTo>
                    <a:pt x="334" y="46"/>
                    <a:pt x="336" y="42"/>
                    <a:pt x="333" y="44"/>
                  </a:cubicBezTo>
                  <a:cubicBezTo>
                    <a:pt x="330" y="46"/>
                    <a:pt x="329" y="53"/>
                    <a:pt x="326" y="49"/>
                  </a:cubicBezTo>
                  <a:cubicBezTo>
                    <a:pt x="322" y="45"/>
                    <a:pt x="319" y="42"/>
                    <a:pt x="317" y="44"/>
                  </a:cubicBezTo>
                  <a:cubicBezTo>
                    <a:pt x="315" y="46"/>
                    <a:pt x="313" y="47"/>
                    <a:pt x="310" y="46"/>
                  </a:cubicBezTo>
                  <a:cubicBezTo>
                    <a:pt x="308" y="46"/>
                    <a:pt x="304" y="41"/>
                    <a:pt x="300" y="41"/>
                  </a:cubicBezTo>
                  <a:cubicBezTo>
                    <a:pt x="297" y="41"/>
                    <a:pt x="291" y="43"/>
                    <a:pt x="286" y="43"/>
                  </a:cubicBezTo>
                  <a:cubicBezTo>
                    <a:pt x="281" y="42"/>
                    <a:pt x="282" y="51"/>
                    <a:pt x="279" y="49"/>
                  </a:cubicBezTo>
                  <a:cubicBezTo>
                    <a:pt x="276" y="47"/>
                    <a:pt x="272" y="42"/>
                    <a:pt x="270" y="44"/>
                  </a:cubicBezTo>
                  <a:cubicBezTo>
                    <a:pt x="267" y="46"/>
                    <a:pt x="257" y="48"/>
                    <a:pt x="254" y="46"/>
                  </a:cubicBezTo>
                  <a:cubicBezTo>
                    <a:pt x="250" y="44"/>
                    <a:pt x="246" y="45"/>
                    <a:pt x="244" y="46"/>
                  </a:cubicBezTo>
                  <a:cubicBezTo>
                    <a:pt x="243" y="48"/>
                    <a:pt x="239" y="51"/>
                    <a:pt x="236" y="48"/>
                  </a:cubicBezTo>
                  <a:cubicBezTo>
                    <a:pt x="234" y="45"/>
                    <a:pt x="231" y="41"/>
                    <a:pt x="227" y="43"/>
                  </a:cubicBezTo>
                  <a:cubicBezTo>
                    <a:pt x="223" y="45"/>
                    <a:pt x="216" y="50"/>
                    <a:pt x="216" y="46"/>
                  </a:cubicBezTo>
                  <a:cubicBezTo>
                    <a:pt x="216" y="42"/>
                    <a:pt x="220" y="39"/>
                    <a:pt x="215" y="39"/>
                  </a:cubicBezTo>
                  <a:cubicBezTo>
                    <a:pt x="211" y="38"/>
                    <a:pt x="208" y="39"/>
                    <a:pt x="203" y="37"/>
                  </a:cubicBezTo>
                  <a:cubicBezTo>
                    <a:pt x="199" y="36"/>
                    <a:pt x="190" y="36"/>
                    <a:pt x="189" y="31"/>
                  </a:cubicBezTo>
                  <a:cubicBezTo>
                    <a:pt x="187" y="27"/>
                    <a:pt x="188" y="25"/>
                    <a:pt x="186" y="26"/>
                  </a:cubicBezTo>
                  <a:cubicBezTo>
                    <a:pt x="183" y="28"/>
                    <a:pt x="184" y="37"/>
                    <a:pt x="184" y="40"/>
                  </a:cubicBezTo>
                  <a:cubicBezTo>
                    <a:pt x="184" y="43"/>
                    <a:pt x="198" y="52"/>
                    <a:pt x="195" y="52"/>
                  </a:cubicBezTo>
                  <a:cubicBezTo>
                    <a:pt x="192" y="53"/>
                    <a:pt x="187" y="58"/>
                    <a:pt x="183" y="51"/>
                  </a:cubicBezTo>
                  <a:cubicBezTo>
                    <a:pt x="178" y="45"/>
                    <a:pt x="176" y="40"/>
                    <a:pt x="176" y="34"/>
                  </a:cubicBezTo>
                  <a:cubicBezTo>
                    <a:pt x="176" y="28"/>
                    <a:pt x="171" y="23"/>
                    <a:pt x="169" y="24"/>
                  </a:cubicBezTo>
                  <a:cubicBezTo>
                    <a:pt x="167" y="26"/>
                    <a:pt x="160" y="35"/>
                    <a:pt x="161" y="28"/>
                  </a:cubicBezTo>
                  <a:cubicBezTo>
                    <a:pt x="161" y="21"/>
                    <a:pt x="157" y="11"/>
                    <a:pt x="155" y="13"/>
                  </a:cubicBezTo>
                  <a:cubicBezTo>
                    <a:pt x="153" y="15"/>
                    <a:pt x="152" y="26"/>
                    <a:pt x="149" y="20"/>
                  </a:cubicBezTo>
                  <a:cubicBezTo>
                    <a:pt x="146" y="15"/>
                    <a:pt x="146" y="7"/>
                    <a:pt x="143" y="10"/>
                  </a:cubicBezTo>
                  <a:cubicBezTo>
                    <a:pt x="140" y="13"/>
                    <a:pt x="136" y="26"/>
                    <a:pt x="135" y="20"/>
                  </a:cubicBezTo>
                  <a:cubicBezTo>
                    <a:pt x="133" y="14"/>
                    <a:pt x="139" y="12"/>
                    <a:pt x="135" y="7"/>
                  </a:cubicBezTo>
                  <a:cubicBezTo>
                    <a:pt x="131" y="1"/>
                    <a:pt x="131" y="5"/>
                    <a:pt x="127" y="3"/>
                  </a:cubicBezTo>
                  <a:cubicBezTo>
                    <a:pt x="122" y="0"/>
                    <a:pt x="115" y="2"/>
                    <a:pt x="112" y="5"/>
                  </a:cubicBezTo>
                  <a:cubicBezTo>
                    <a:pt x="109" y="8"/>
                    <a:pt x="107" y="8"/>
                    <a:pt x="102" y="8"/>
                  </a:cubicBezTo>
                  <a:cubicBezTo>
                    <a:pt x="98" y="8"/>
                    <a:pt x="95" y="12"/>
                    <a:pt x="97" y="15"/>
                  </a:cubicBezTo>
                  <a:cubicBezTo>
                    <a:pt x="99" y="18"/>
                    <a:pt x="100" y="28"/>
                    <a:pt x="103" y="30"/>
                  </a:cubicBezTo>
                  <a:cubicBezTo>
                    <a:pt x="105" y="32"/>
                    <a:pt x="103" y="37"/>
                    <a:pt x="102" y="36"/>
                  </a:cubicBezTo>
                  <a:cubicBezTo>
                    <a:pt x="100" y="35"/>
                    <a:pt x="97" y="30"/>
                    <a:pt x="96" y="25"/>
                  </a:cubicBezTo>
                  <a:cubicBezTo>
                    <a:pt x="94" y="20"/>
                    <a:pt x="92" y="16"/>
                    <a:pt x="90" y="13"/>
                  </a:cubicBezTo>
                  <a:cubicBezTo>
                    <a:pt x="88" y="11"/>
                    <a:pt x="84" y="12"/>
                    <a:pt x="82" y="14"/>
                  </a:cubicBezTo>
                  <a:cubicBezTo>
                    <a:pt x="81" y="16"/>
                    <a:pt x="80" y="23"/>
                    <a:pt x="77" y="21"/>
                  </a:cubicBezTo>
                  <a:cubicBezTo>
                    <a:pt x="73" y="19"/>
                    <a:pt x="70" y="18"/>
                    <a:pt x="68" y="21"/>
                  </a:cubicBezTo>
                  <a:cubicBezTo>
                    <a:pt x="67" y="24"/>
                    <a:pt x="70" y="31"/>
                    <a:pt x="65" y="30"/>
                  </a:cubicBezTo>
                  <a:cubicBezTo>
                    <a:pt x="61" y="29"/>
                    <a:pt x="53" y="24"/>
                    <a:pt x="52" y="25"/>
                  </a:cubicBezTo>
                  <a:cubicBezTo>
                    <a:pt x="51" y="26"/>
                    <a:pt x="49" y="31"/>
                    <a:pt x="48" y="30"/>
                  </a:cubicBezTo>
                  <a:cubicBezTo>
                    <a:pt x="46" y="29"/>
                    <a:pt x="38" y="26"/>
                    <a:pt x="39" y="30"/>
                  </a:cubicBezTo>
                  <a:cubicBezTo>
                    <a:pt x="40" y="35"/>
                    <a:pt x="47" y="42"/>
                    <a:pt x="44" y="42"/>
                  </a:cubicBezTo>
                  <a:cubicBezTo>
                    <a:pt x="41" y="42"/>
                    <a:pt x="38" y="46"/>
                    <a:pt x="33" y="44"/>
                  </a:cubicBezTo>
                  <a:cubicBezTo>
                    <a:pt x="29" y="42"/>
                    <a:pt x="22" y="42"/>
                    <a:pt x="19" y="43"/>
                  </a:cubicBezTo>
                  <a:cubicBezTo>
                    <a:pt x="16" y="44"/>
                    <a:pt x="12" y="62"/>
                    <a:pt x="9" y="62"/>
                  </a:cubicBezTo>
                  <a:cubicBezTo>
                    <a:pt x="5" y="63"/>
                    <a:pt x="3" y="67"/>
                    <a:pt x="3" y="71"/>
                  </a:cubicBezTo>
                  <a:cubicBezTo>
                    <a:pt x="3" y="75"/>
                    <a:pt x="0" y="83"/>
                    <a:pt x="15" y="90"/>
                  </a:cubicBezTo>
                  <a:cubicBezTo>
                    <a:pt x="30" y="96"/>
                    <a:pt x="33" y="91"/>
                    <a:pt x="38" y="95"/>
                  </a:cubicBezTo>
                  <a:cubicBezTo>
                    <a:pt x="43" y="99"/>
                    <a:pt x="51" y="105"/>
                    <a:pt x="57" y="101"/>
                  </a:cubicBezTo>
                  <a:cubicBezTo>
                    <a:pt x="63" y="96"/>
                    <a:pt x="69" y="94"/>
                    <a:pt x="67" y="97"/>
                  </a:cubicBezTo>
                  <a:cubicBezTo>
                    <a:pt x="66" y="100"/>
                    <a:pt x="58" y="108"/>
                    <a:pt x="54" y="109"/>
                  </a:cubicBezTo>
                  <a:cubicBezTo>
                    <a:pt x="53" y="109"/>
                    <a:pt x="52" y="110"/>
                    <a:pt x="50" y="112"/>
                  </a:cubicBezTo>
                  <a:cubicBezTo>
                    <a:pt x="50" y="116"/>
                    <a:pt x="47" y="121"/>
                    <a:pt x="49" y="123"/>
                  </a:cubicBezTo>
                  <a:cubicBezTo>
                    <a:pt x="52" y="126"/>
                    <a:pt x="62" y="113"/>
                    <a:pt x="72" y="113"/>
                  </a:cubicBezTo>
                  <a:cubicBezTo>
                    <a:pt x="81" y="113"/>
                    <a:pt x="79" y="114"/>
                    <a:pt x="84" y="116"/>
                  </a:cubicBezTo>
                  <a:cubicBezTo>
                    <a:pt x="89" y="119"/>
                    <a:pt x="89" y="115"/>
                    <a:pt x="97" y="115"/>
                  </a:cubicBezTo>
                  <a:cubicBezTo>
                    <a:pt x="105" y="114"/>
                    <a:pt x="108" y="105"/>
                    <a:pt x="111" y="103"/>
                  </a:cubicBezTo>
                  <a:cubicBezTo>
                    <a:pt x="115" y="101"/>
                    <a:pt x="117" y="107"/>
                    <a:pt x="122" y="107"/>
                  </a:cubicBezTo>
                  <a:cubicBezTo>
                    <a:pt x="126" y="106"/>
                    <a:pt x="132" y="95"/>
                    <a:pt x="134" y="92"/>
                  </a:cubicBezTo>
                  <a:cubicBezTo>
                    <a:pt x="136" y="89"/>
                    <a:pt x="144" y="89"/>
                    <a:pt x="150" y="87"/>
                  </a:cubicBezTo>
                  <a:cubicBezTo>
                    <a:pt x="157" y="85"/>
                    <a:pt x="163" y="73"/>
                    <a:pt x="171" y="74"/>
                  </a:cubicBezTo>
                  <a:cubicBezTo>
                    <a:pt x="180" y="75"/>
                    <a:pt x="181" y="70"/>
                    <a:pt x="183" y="69"/>
                  </a:cubicBezTo>
                  <a:cubicBezTo>
                    <a:pt x="186" y="67"/>
                    <a:pt x="196" y="67"/>
                    <a:pt x="206" y="69"/>
                  </a:cubicBezTo>
                  <a:cubicBezTo>
                    <a:pt x="217" y="71"/>
                    <a:pt x="210" y="75"/>
                    <a:pt x="213" y="79"/>
                  </a:cubicBezTo>
                  <a:cubicBezTo>
                    <a:pt x="216" y="84"/>
                    <a:pt x="224" y="75"/>
                    <a:pt x="228" y="73"/>
                  </a:cubicBezTo>
                  <a:cubicBezTo>
                    <a:pt x="233" y="71"/>
                    <a:pt x="245" y="73"/>
                    <a:pt x="252" y="73"/>
                  </a:cubicBezTo>
                  <a:cubicBezTo>
                    <a:pt x="259" y="73"/>
                    <a:pt x="272" y="64"/>
                    <a:pt x="279" y="63"/>
                  </a:cubicBezTo>
                  <a:cubicBezTo>
                    <a:pt x="286" y="61"/>
                    <a:pt x="284" y="69"/>
                    <a:pt x="288" y="68"/>
                  </a:cubicBezTo>
                  <a:cubicBezTo>
                    <a:pt x="292" y="68"/>
                    <a:pt x="309" y="65"/>
                    <a:pt x="316" y="65"/>
                  </a:cubicBezTo>
                  <a:cubicBezTo>
                    <a:pt x="322" y="64"/>
                    <a:pt x="320" y="61"/>
                    <a:pt x="327" y="61"/>
                  </a:cubicBezTo>
                  <a:cubicBezTo>
                    <a:pt x="334" y="61"/>
                    <a:pt x="341" y="61"/>
                    <a:pt x="344" y="61"/>
                  </a:cubicBezTo>
                  <a:cubicBezTo>
                    <a:pt x="348" y="61"/>
                    <a:pt x="350" y="67"/>
                    <a:pt x="352" y="69"/>
                  </a:cubicBezTo>
                  <a:cubicBezTo>
                    <a:pt x="354" y="72"/>
                    <a:pt x="359" y="69"/>
                    <a:pt x="363" y="66"/>
                  </a:cubicBezTo>
                  <a:cubicBezTo>
                    <a:pt x="368" y="64"/>
                    <a:pt x="368" y="79"/>
                    <a:pt x="370" y="84"/>
                  </a:cubicBezTo>
                  <a:cubicBezTo>
                    <a:pt x="372" y="89"/>
                    <a:pt x="386" y="75"/>
                    <a:pt x="389" y="77"/>
                  </a:cubicBezTo>
                  <a:cubicBezTo>
                    <a:pt x="393" y="80"/>
                    <a:pt x="398" y="79"/>
                    <a:pt x="403" y="81"/>
                  </a:cubicBezTo>
                  <a:cubicBezTo>
                    <a:pt x="407" y="82"/>
                    <a:pt x="392" y="95"/>
                    <a:pt x="391" y="99"/>
                  </a:cubicBezTo>
                  <a:cubicBezTo>
                    <a:pt x="390" y="103"/>
                    <a:pt x="394" y="108"/>
                    <a:pt x="396" y="111"/>
                  </a:cubicBezTo>
                  <a:cubicBezTo>
                    <a:pt x="398" y="115"/>
                    <a:pt x="400" y="113"/>
                    <a:pt x="400" y="120"/>
                  </a:cubicBezTo>
                  <a:cubicBezTo>
                    <a:pt x="400" y="127"/>
                    <a:pt x="408" y="123"/>
                    <a:pt x="414" y="123"/>
                  </a:cubicBezTo>
                  <a:cubicBezTo>
                    <a:pt x="421" y="123"/>
                    <a:pt x="433" y="115"/>
                    <a:pt x="439" y="115"/>
                  </a:cubicBezTo>
                  <a:cubicBezTo>
                    <a:pt x="445" y="114"/>
                    <a:pt x="450" y="118"/>
                    <a:pt x="452" y="121"/>
                  </a:cubicBezTo>
                  <a:cubicBezTo>
                    <a:pt x="454" y="124"/>
                    <a:pt x="450" y="134"/>
                    <a:pt x="449" y="138"/>
                  </a:cubicBezTo>
                  <a:cubicBezTo>
                    <a:pt x="448" y="141"/>
                    <a:pt x="444" y="145"/>
                    <a:pt x="441" y="148"/>
                  </a:cubicBezTo>
                  <a:cubicBezTo>
                    <a:pt x="446" y="149"/>
                    <a:pt x="451" y="150"/>
                    <a:pt x="455" y="152"/>
                  </a:cubicBezTo>
                  <a:cubicBezTo>
                    <a:pt x="456" y="153"/>
                    <a:pt x="460" y="154"/>
                    <a:pt x="465" y="155"/>
                  </a:cubicBezTo>
                  <a:cubicBezTo>
                    <a:pt x="465" y="154"/>
                    <a:pt x="464" y="154"/>
                    <a:pt x="464" y="154"/>
                  </a:cubicBezTo>
                  <a:cubicBezTo>
                    <a:pt x="460" y="146"/>
                    <a:pt x="454" y="146"/>
                    <a:pt x="456" y="143"/>
                  </a:cubicBezTo>
                  <a:cubicBezTo>
                    <a:pt x="458" y="140"/>
                    <a:pt x="461" y="129"/>
                    <a:pt x="463" y="133"/>
                  </a:cubicBezTo>
                  <a:cubicBezTo>
                    <a:pt x="466" y="136"/>
                    <a:pt x="475" y="150"/>
                    <a:pt x="477" y="144"/>
                  </a:cubicBezTo>
                  <a:cubicBezTo>
                    <a:pt x="479" y="138"/>
                    <a:pt x="487" y="121"/>
                    <a:pt x="484" y="121"/>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69" name="Freeform 40"/>
            <p:cNvSpPr>
              <a:spLocks/>
            </p:cNvSpPr>
            <p:nvPr/>
          </p:nvSpPr>
          <p:spPr bwMode="auto">
            <a:xfrm>
              <a:off x="2185988" y="609600"/>
              <a:ext cx="974725" cy="363538"/>
            </a:xfrm>
            <a:custGeom>
              <a:avLst/>
              <a:gdLst/>
              <a:ahLst/>
              <a:cxnLst>
                <a:cxn ang="0">
                  <a:pos x="401" y="79"/>
                </a:cxn>
                <a:cxn ang="0">
                  <a:pos x="414" y="68"/>
                </a:cxn>
                <a:cxn ang="0">
                  <a:pos x="431" y="58"/>
                </a:cxn>
                <a:cxn ang="0">
                  <a:pos x="436" y="37"/>
                </a:cxn>
                <a:cxn ang="0">
                  <a:pos x="447" y="18"/>
                </a:cxn>
                <a:cxn ang="0">
                  <a:pos x="443" y="16"/>
                </a:cxn>
                <a:cxn ang="0">
                  <a:pos x="424" y="23"/>
                </a:cxn>
                <a:cxn ang="0">
                  <a:pos x="417" y="5"/>
                </a:cxn>
                <a:cxn ang="0">
                  <a:pos x="406" y="8"/>
                </a:cxn>
                <a:cxn ang="0">
                  <a:pos x="398" y="0"/>
                </a:cxn>
                <a:cxn ang="0">
                  <a:pos x="381" y="0"/>
                </a:cxn>
                <a:cxn ang="0">
                  <a:pos x="370" y="4"/>
                </a:cxn>
                <a:cxn ang="0">
                  <a:pos x="342" y="7"/>
                </a:cxn>
                <a:cxn ang="0">
                  <a:pos x="333" y="2"/>
                </a:cxn>
                <a:cxn ang="0">
                  <a:pos x="306" y="12"/>
                </a:cxn>
                <a:cxn ang="0">
                  <a:pos x="282" y="12"/>
                </a:cxn>
                <a:cxn ang="0">
                  <a:pos x="267" y="18"/>
                </a:cxn>
                <a:cxn ang="0">
                  <a:pos x="260" y="8"/>
                </a:cxn>
                <a:cxn ang="0">
                  <a:pos x="237" y="8"/>
                </a:cxn>
                <a:cxn ang="0">
                  <a:pos x="225" y="13"/>
                </a:cxn>
                <a:cxn ang="0">
                  <a:pos x="204" y="26"/>
                </a:cxn>
                <a:cxn ang="0">
                  <a:pos x="188" y="31"/>
                </a:cxn>
                <a:cxn ang="0">
                  <a:pos x="176" y="46"/>
                </a:cxn>
                <a:cxn ang="0">
                  <a:pos x="165" y="42"/>
                </a:cxn>
                <a:cxn ang="0">
                  <a:pos x="151" y="54"/>
                </a:cxn>
                <a:cxn ang="0">
                  <a:pos x="138" y="55"/>
                </a:cxn>
                <a:cxn ang="0">
                  <a:pos x="126" y="52"/>
                </a:cxn>
                <a:cxn ang="0">
                  <a:pos x="103" y="62"/>
                </a:cxn>
                <a:cxn ang="0">
                  <a:pos x="104" y="51"/>
                </a:cxn>
                <a:cxn ang="0">
                  <a:pos x="92" y="59"/>
                </a:cxn>
                <a:cxn ang="0">
                  <a:pos x="78" y="74"/>
                </a:cxn>
                <a:cxn ang="0">
                  <a:pos x="48" y="100"/>
                </a:cxn>
                <a:cxn ang="0">
                  <a:pos x="34" y="115"/>
                </a:cxn>
                <a:cxn ang="0">
                  <a:pos x="15" y="110"/>
                </a:cxn>
                <a:cxn ang="0">
                  <a:pos x="8" y="115"/>
                </a:cxn>
                <a:cxn ang="0">
                  <a:pos x="5" y="127"/>
                </a:cxn>
                <a:cxn ang="0">
                  <a:pos x="4" y="139"/>
                </a:cxn>
                <a:cxn ang="0">
                  <a:pos x="14" y="151"/>
                </a:cxn>
                <a:cxn ang="0">
                  <a:pos x="25" y="145"/>
                </a:cxn>
                <a:cxn ang="0">
                  <a:pos x="37" y="153"/>
                </a:cxn>
                <a:cxn ang="0">
                  <a:pos x="50" y="163"/>
                </a:cxn>
                <a:cxn ang="0">
                  <a:pos x="99" y="142"/>
                </a:cxn>
                <a:cxn ang="0">
                  <a:pos x="115" y="134"/>
                </a:cxn>
                <a:cxn ang="0">
                  <a:pos x="133" y="143"/>
                </a:cxn>
                <a:cxn ang="0">
                  <a:pos x="151" y="138"/>
                </a:cxn>
                <a:cxn ang="0">
                  <a:pos x="170" y="138"/>
                </a:cxn>
                <a:cxn ang="0">
                  <a:pos x="181" y="117"/>
                </a:cxn>
                <a:cxn ang="0">
                  <a:pos x="210" y="91"/>
                </a:cxn>
                <a:cxn ang="0">
                  <a:pos x="234" y="83"/>
                </a:cxn>
                <a:cxn ang="0">
                  <a:pos x="245" y="86"/>
                </a:cxn>
                <a:cxn ang="0">
                  <a:pos x="268" y="88"/>
                </a:cxn>
                <a:cxn ang="0">
                  <a:pos x="294" y="96"/>
                </a:cxn>
                <a:cxn ang="0">
                  <a:pos x="322" y="89"/>
                </a:cxn>
                <a:cxn ang="0">
                  <a:pos x="347" y="83"/>
                </a:cxn>
                <a:cxn ang="0">
                  <a:pos x="361" y="89"/>
                </a:cxn>
                <a:cxn ang="0">
                  <a:pos x="367" y="99"/>
                </a:cxn>
                <a:cxn ang="0">
                  <a:pos x="380" y="88"/>
                </a:cxn>
                <a:cxn ang="0">
                  <a:pos x="401" y="79"/>
                </a:cxn>
              </a:cxnLst>
              <a:rect l="0" t="0" r="r" b="b"/>
              <a:pathLst>
                <a:path w="447" h="166">
                  <a:moveTo>
                    <a:pt x="401" y="79"/>
                  </a:moveTo>
                  <a:cubicBezTo>
                    <a:pt x="404" y="75"/>
                    <a:pt x="411" y="73"/>
                    <a:pt x="414" y="68"/>
                  </a:cubicBezTo>
                  <a:cubicBezTo>
                    <a:pt x="417" y="63"/>
                    <a:pt x="429" y="61"/>
                    <a:pt x="431" y="58"/>
                  </a:cubicBezTo>
                  <a:cubicBezTo>
                    <a:pt x="434" y="54"/>
                    <a:pt x="435" y="41"/>
                    <a:pt x="436" y="37"/>
                  </a:cubicBezTo>
                  <a:cubicBezTo>
                    <a:pt x="437" y="34"/>
                    <a:pt x="443" y="25"/>
                    <a:pt x="447" y="18"/>
                  </a:cubicBezTo>
                  <a:cubicBezTo>
                    <a:pt x="446" y="18"/>
                    <a:pt x="444" y="17"/>
                    <a:pt x="443" y="16"/>
                  </a:cubicBezTo>
                  <a:cubicBezTo>
                    <a:pt x="440" y="14"/>
                    <a:pt x="426" y="28"/>
                    <a:pt x="424" y="23"/>
                  </a:cubicBezTo>
                  <a:cubicBezTo>
                    <a:pt x="422" y="18"/>
                    <a:pt x="422" y="3"/>
                    <a:pt x="417" y="5"/>
                  </a:cubicBezTo>
                  <a:cubicBezTo>
                    <a:pt x="413" y="8"/>
                    <a:pt x="408" y="11"/>
                    <a:pt x="406" y="8"/>
                  </a:cubicBezTo>
                  <a:cubicBezTo>
                    <a:pt x="404" y="6"/>
                    <a:pt x="402" y="0"/>
                    <a:pt x="398" y="0"/>
                  </a:cubicBezTo>
                  <a:cubicBezTo>
                    <a:pt x="395" y="0"/>
                    <a:pt x="388" y="0"/>
                    <a:pt x="381" y="0"/>
                  </a:cubicBezTo>
                  <a:cubicBezTo>
                    <a:pt x="374" y="0"/>
                    <a:pt x="376" y="3"/>
                    <a:pt x="370" y="4"/>
                  </a:cubicBezTo>
                  <a:cubicBezTo>
                    <a:pt x="363" y="4"/>
                    <a:pt x="346" y="7"/>
                    <a:pt x="342" y="7"/>
                  </a:cubicBezTo>
                  <a:cubicBezTo>
                    <a:pt x="338" y="8"/>
                    <a:pt x="340" y="0"/>
                    <a:pt x="333" y="2"/>
                  </a:cubicBezTo>
                  <a:cubicBezTo>
                    <a:pt x="326" y="3"/>
                    <a:pt x="313" y="12"/>
                    <a:pt x="306" y="12"/>
                  </a:cubicBezTo>
                  <a:cubicBezTo>
                    <a:pt x="299" y="12"/>
                    <a:pt x="287" y="10"/>
                    <a:pt x="282" y="12"/>
                  </a:cubicBezTo>
                  <a:cubicBezTo>
                    <a:pt x="278" y="14"/>
                    <a:pt x="270" y="23"/>
                    <a:pt x="267" y="18"/>
                  </a:cubicBezTo>
                  <a:cubicBezTo>
                    <a:pt x="264" y="14"/>
                    <a:pt x="271" y="10"/>
                    <a:pt x="260" y="8"/>
                  </a:cubicBezTo>
                  <a:cubicBezTo>
                    <a:pt x="250" y="6"/>
                    <a:pt x="240" y="6"/>
                    <a:pt x="237" y="8"/>
                  </a:cubicBezTo>
                  <a:cubicBezTo>
                    <a:pt x="235" y="9"/>
                    <a:pt x="234" y="14"/>
                    <a:pt x="225" y="13"/>
                  </a:cubicBezTo>
                  <a:cubicBezTo>
                    <a:pt x="217" y="12"/>
                    <a:pt x="211" y="24"/>
                    <a:pt x="204" y="26"/>
                  </a:cubicBezTo>
                  <a:cubicBezTo>
                    <a:pt x="198" y="28"/>
                    <a:pt x="190" y="28"/>
                    <a:pt x="188" y="31"/>
                  </a:cubicBezTo>
                  <a:cubicBezTo>
                    <a:pt x="186" y="34"/>
                    <a:pt x="180" y="45"/>
                    <a:pt x="176" y="46"/>
                  </a:cubicBezTo>
                  <a:cubicBezTo>
                    <a:pt x="171" y="46"/>
                    <a:pt x="169" y="40"/>
                    <a:pt x="165" y="42"/>
                  </a:cubicBezTo>
                  <a:cubicBezTo>
                    <a:pt x="162" y="44"/>
                    <a:pt x="159" y="53"/>
                    <a:pt x="151" y="54"/>
                  </a:cubicBezTo>
                  <a:cubicBezTo>
                    <a:pt x="143" y="54"/>
                    <a:pt x="143" y="58"/>
                    <a:pt x="138" y="55"/>
                  </a:cubicBezTo>
                  <a:cubicBezTo>
                    <a:pt x="133" y="53"/>
                    <a:pt x="135" y="52"/>
                    <a:pt x="126" y="52"/>
                  </a:cubicBezTo>
                  <a:cubicBezTo>
                    <a:pt x="116" y="52"/>
                    <a:pt x="106" y="65"/>
                    <a:pt x="103" y="62"/>
                  </a:cubicBezTo>
                  <a:cubicBezTo>
                    <a:pt x="101" y="60"/>
                    <a:pt x="104" y="55"/>
                    <a:pt x="104" y="51"/>
                  </a:cubicBezTo>
                  <a:cubicBezTo>
                    <a:pt x="101" y="54"/>
                    <a:pt x="97" y="58"/>
                    <a:pt x="92" y="59"/>
                  </a:cubicBezTo>
                  <a:cubicBezTo>
                    <a:pt x="83" y="61"/>
                    <a:pt x="84" y="71"/>
                    <a:pt x="78" y="74"/>
                  </a:cubicBezTo>
                  <a:cubicBezTo>
                    <a:pt x="73" y="77"/>
                    <a:pt x="53" y="96"/>
                    <a:pt x="48" y="100"/>
                  </a:cubicBezTo>
                  <a:cubicBezTo>
                    <a:pt x="42" y="105"/>
                    <a:pt x="42" y="115"/>
                    <a:pt x="34" y="115"/>
                  </a:cubicBezTo>
                  <a:cubicBezTo>
                    <a:pt x="26" y="115"/>
                    <a:pt x="20" y="113"/>
                    <a:pt x="15" y="110"/>
                  </a:cubicBezTo>
                  <a:cubicBezTo>
                    <a:pt x="10" y="107"/>
                    <a:pt x="8" y="111"/>
                    <a:pt x="8" y="115"/>
                  </a:cubicBezTo>
                  <a:cubicBezTo>
                    <a:pt x="8" y="119"/>
                    <a:pt x="7" y="124"/>
                    <a:pt x="5" y="127"/>
                  </a:cubicBezTo>
                  <a:cubicBezTo>
                    <a:pt x="2" y="130"/>
                    <a:pt x="0" y="134"/>
                    <a:pt x="4" y="139"/>
                  </a:cubicBezTo>
                  <a:cubicBezTo>
                    <a:pt x="8" y="145"/>
                    <a:pt x="10" y="155"/>
                    <a:pt x="14" y="151"/>
                  </a:cubicBezTo>
                  <a:cubicBezTo>
                    <a:pt x="18" y="147"/>
                    <a:pt x="19" y="143"/>
                    <a:pt x="25" y="145"/>
                  </a:cubicBezTo>
                  <a:cubicBezTo>
                    <a:pt x="31" y="147"/>
                    <a:pt x="33" y="145"/>
                    <a:pt x="37" y="153"/>
                  </a:cubicBezTo>
                  <a:cubicBezTo>
                    <a:pt x="40" y="161"/>
                    <a:pt x="44" y="166"/>
                    <a:pt x="50" y="163"/>
                  </a:cubicBezTo>
                  <a:cubicBezTo>
                    <a:pt x="57" y="161"/>
                    <a:pt x="93" y="142"/>
                    <a:pt x="99" y="142"/>
                  </a:cubicBezTo>
                  <a:cubicBezTo>
                    <a:pt x="106" y="142"/>
                    <a:pt x="111" y="133"/>
                    <a:pt x="115" y="134"/>
                  </a:cubicBezTo>
                  <a:cubicBezTo>
                    <a:pt x="120" y="135"/>
                    <a:pt x="124" y="142"/>
                    <a:pt x="133" y="143"/>
                  </a:cubicBezTo>
                  <a:cubicBezTo>
                    <a:pt x="141" y="144"/>
                    <a:pt x="146" y="136"/>
                    <a:pt x="151" y="138"/>
                  </a:cubicBezTo>
                  <a:cubicBezTo>
                    <a:pt x="157" y="141"/>
                    <a:pt x="165" y="144"/>
                    <a:pt x="170" y="138"/>
                  </a:cubicBezTo>
                  <a:cubicBezTo>
                    <a:pt x="175" y="132"/>
                    <a:pt x="179" y="128"/>
                    <a:pt x="181" y="117"/>
                  </a:cubicBezTo>
                  <a:cubicBezTo>
                    <a:pt x="183" y="107"/>
                    <a:pt x="199" y="93"/>
                    <a:pt x="210" y="91"/>
                  </a:cubicBezTo>
                  <a:cubicBezTo>
                    <a:pt x="221" y="89"/>
                    <a:pt x="229" y="80"/>
                    <a:pt x="234" y="83"/>
                  </a:cubicBezTo>
                  <a:cubicBezTo>
                    <a:pt x="240" y="85"/>
                    <a:pt x="239" y="87"/>
                    <a:pt x="245" y="86"/>
                  </a:cubicBezTo>
                  <a:cubicBezTo>
                    <a:pt x="252" y="85"/>
                    <a:pt x="260" y="84"/>
                    <a:pt x="268" y="88"/>
                  </a:cubicBezTo>
                  <a:cubicBezTo>
                    <a:pt x="276" y="91"/>
                    <a:pt x="284" y="94"/>
                    <a:pt x="294" y="96"/>
                  </a:cubicBezTo>
                  <a:cubicBezTo>
                    <a:pt x="304" y="97"/>
                    <a:pt x="316" y="93"/>
                    <a:pt x="322" y="89"/>
                  </a:cubicBezTo>
                  <a:cubicBezTo>
                    <a:pt x="327" y="85"/>
                    <a:pt x="340" y="83"/>
                    <a:pt x="347" y="83"/>
                  </a:cubicBezTo>
                  <a:cubicBezTo>
                    <a:pt x="354" y="83"/>
                    <a:pt x="360" y="85"/>
                    <a:pt x="361" y="89"/>
                  </a:cubicBezTo>
                  <a:cubicBezTo>
                    <a:pt x="362" y="92"/>
                    <a:pt x="366" y="95"/>
                    <a:pt x="367" y="99"/>
                  </a:cubicBezTo>
                  <a:cubicBezTo>
                    <a:pt x="372" y="95"/>
                    <a:pt x="377" y="91"/>
                    <a:pt x="380" y="88"/>
                  </a:cubicBezTo>
                  <a:cubicBezTo>
                    <a:pt x="385" y="83"/>
                    <a:pt x="398" y="83"/>
                    <a:pt x="401" y="79"/>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70" name="Freeform 41"/>
            <p:cNvSpPr>
              <a:spLocks/>
            </p:cNvSpPr>
            <p:nvPr/>
          </p:nvSpPr>
          <p:spPr bwMode="auto">
            <a:xfrm>
              <a:off x="2614613" y="649288"/>
              <a:ext cx="679450" cy="471487"/>
            </a:xfrm>
            <a:custGeom>
              <a:avLst/>
              <a:gdLst/>
              <a:ahLst/>
              <a:cxnLst>
                <a:cxn ang="0">
                  <a:pos x="310" y="42"/>
                </a:cxn>
                <a:cxn ang="0">
                  <a:pos x="297" y="36"/>
                </a:cxn>
                <a:cxn ang="0">
                  <a:pos x="272" y="44"/>
                </a:cxn>
                <a:cxn ang="0">
                  <a:pos x="258" y="41"/>
                </a:cxn>
                <a:cxn ang="0">
                  <a:pos x="254" y="32"/>
                </a:cxn>
                <a:cxn ang="0">
                  <a:pos x="249" y="20"/>
                </a:cxn>
                <a:cxn ang="0">
                  <a:pos x="261" y="2"/>
                </a:cxn>
                <a:cxn ang="0">
                  <a:pos x="251" y="0"/>
                </a:cxn>
                <a:cxn ang="0">
                  <a:pos x="240" y="19"/>
                </a:cxn>
                <a:cxn ang="0">
                  <a:pos x="235" y="40"/>
                </a:cxn>
                <a:cxn ang="0">
                  <a:pos x="218" y="50"/>
                </a:cxn>
                <a:cxn ang="0">
                  <a:pos x="205" y="61"/>
                </a:cxn>
                <a:cxn ang="0">
                  <a:pos x="184" y="70"/>
                </a:cxn>
                <a:cxn ang="0">
                  <a:pos x="171" y="81"/>
                </a:cxn>
                <a:cxn ang="0">
                  <a:pos x="172" y="85"/>
                </a:cxn>
                <a:cxn ang="0">
                  <a:pos x="165" y="101"/>
                </a:cxn>
                <a:cxn ang="0">
                  <a:pos x="154" y="108"/>
                </a:cxn>
                <a:cxn ang="0">
                  <a:pos x="144" y="104"/>
                </a:cxn>
                <a:cxn ang="0">
                  <a:pos x="99" y="102"/>
                </a:cxn>
                <a:cxn ang="0">
                  <a:pos x="87" y="104"/>
                </a:cxn>
                <a:cxn ang="0">
                  <a:pos x="74" y="101"/>
                </a:cxn>
                <a:cxn ang="0">
                  <a:pos x="58" y="108"/>
                </a:cxn>
                <a:cxn ang="0">
                  <a:pos x="44" y="118"/>
                </a:cxn>
                <a:cxn ang="0">
                  <a:pos x="25" y="132"/>
                </a:cxn>
                <a:cxn ang="0">
                  <a:pos x="10" y="141"/>
                </a:cxn>
                <a:cxn ang="0">
                  <a:pos x="7" y="159"/>
                </a:cxn>
                <a:cxn ang="0">
                  <a:pos x="2" y="170"/>
                </a:cxn>
                <a:cxn ang="0">
                  <a:pos x="17" y="190"/>
                </a:cxn>
                <a:cxn ang="0">
                  <a:pos x="35" y="197"/>
                </a:cxn>
                <a:cxn ang="0">
                  <a:pos x="55" y="215"/>
                </a:cxn>
                <a:cxn ang="0">
                  <a:pos x="72" y="214"/>
                </a:cxn>
                <a:cxn ang="0">
                  <a:pos x="110" y="212"/>
                </a:cxn>
                <a:cxn ang="0">
                  <a:pos x="149" y="201"/>
                </a:cxn>
                <a:cxn ang="0">
                  <a:pos x="156" y="177"/>
                </a:cxn>
                <a:cxn ang="0">
                  <a:pos x="169" y="168"/>
                </a:cxn>
                <a:cxn ang="0">
                  <a:pos x="181" y="155"/>
                </a:cxn>
                <a:cxn ang="0">
                  <a:pos x="191" y="146"/>
                </a:cxn>
                <a:cxn ang="0">
                  <a:pos x="201" y="141"/>
                </a:cxn>
                <a:cxn ang="0">
                  <a:pos x="214" y="132"/>
                </a:cxn>
                <a:cxn ang="0">
                  <a:pos x="239" y="107"/>
                </a:cxn>
                <a:cxn ang="0">
                  <a:pos x="261" y="99"/>
                </a:cxn>
                <a:cxn ang="0">
                  <a:pos x="268" y="77"/>
                </a:cxn>
                <a:cxn ang="0">
                  <a:pos x="296" y="69"/>
                </a:cxn>
                <a:cxn ang="0">
                  <a:pos x="299" y="69"/>
                </a:cxn>
                <a:cxn ang="0">
                  <a:pos x="307" y="59"/>
                </a:cxn>
                <a:cxn ang="0">
                  <a:pos x="310" y="42"/>
                </a:cxn>
              </a:cxnLst>
              <a:rect l="0" t="0" r="r" b="b"/>
              <a:pathLst>
                <a:path w="312" h="216">
                  <a:moveTo>
                    <a:pt x="310" y="42"/>
                  </a:moveTo>
                  <a:cubicBezTo>
                    <a:pt x="308" y="39"/>
                    <a:pt x="303" y="35"/>
                    <a:pt x="297" y="36"/>
                  </a:cubicBezTo>
                  <a:cubicBezTo>
                    <a:pt x="291" y="36"/>
                    <a:pt x="279" y="44"/>
                    <a:pt x="272" y="44"/>
                  </a:cubicBezTo>
                  <a:cubicBezTo>
                    <a:pt x="266" y="44"/>
                    <a:pt x="258" y="48"/>
                    <a:pt x="258" y="41"/>
                  </a:cubicBezTo>
                  <a:cubicBezTo>
                    <a:pt x="258" y="34"/>
                    <a:pt x="256" y="36"/>
                    <a:pt x="254" y="32"/>
                  </a:cubicBezTo>
                  <a:cubicBezTo>
                    <a:pt x="252" y="29"/>
                    <a:pt x="248" y="24"/>
                    <a:pt x="249" y="20"/>
                  </a:cubicBezTo>
                  <a:cubicBezTo>
                    <a:pt x="250" y="16"/>
                    <a:pt x="265" y="3"/>
                    <a:pt x="261" y="2"/>
                  </a:cubicBezTo>
                  <a:cubicBezTo>
                    <a:pt x="258" y="1"/>
                    <a:pt x="254" y="1"/>
                    <a:pt x="251" y="0"/>
                  </a:cubicBezTo>
                  <a:cubicBezTo>
                    <a:pt x="247" y="7"/>
                    <a:pt x="241" y="16"/>
                    <a:pt x="240" y="19"/>
                  </a:cubicBezTo>
                  <a:cubicBezTo>
                    <a:pt x="239" y="23"/>
                    <a:pt x="238" y="36"/>
                    <a:pt x="235" y="40"/>
                  </a:cubicBezTo>
                  <a:cubicBezTo>
                    <a:pt x="233" y="43"/>
                    <a:pt x="221" y="45"/>
                    <a:pt x="218" y="50"/>
                  </a:cubicBezTo>
                  <a:cubicBezTo>
                    <a:pt x="215" y="55"/>
                    <a:pt x="208" y="57"/>
                    <a:pt x="205" y="61"/>
                  </a:cubicBezTo>
                  <a:cubicBezTo>
                    <a:pt x="202" y="65"/>
                    <a:pt x="189" y="65"/>
                    <a:pt x="184" y="70"/>
                  </a:cubicBezTo>
                  <a:cubicBezTo>
                    <a:pt x="181" y="73"/>
                    <a:pt x="176" y="77"/>
                    <a:pt x="171" y="81"/>
                  </a:cubicBezTo>
                  <a:cubicBezTo>
                    <a:pt x="172" y="82"/>
                    <a:pt x="172" y="83"/>
                    <a:pt x="172" y="85"/>
                  </a:cubicBezTo>
                  <a:cubicBezTo>
                    <a:pt x="170" y="89"/>
                    <a:pt x="168" y="99"/>
                    <a:pt x="165" y="101"/>
                  </a:cubicBezTo>
                  <a:cubicBezTo>
                    <a:pt x="161" y="104"/>
                    <a:pt x="158" y="109"/>
                    <a:pt x="154" y="108"/>
                  </a:cubicBezTo>
                  <a:cubicBezTo>
                    <a:pt x="149" y="106"/>
                    <a:pt x="153" y="104"/>
                    <a:pt x="144" y="104"/>
                  </a:cubicBezTo>
                  <a:cubicBezTo>
                    <a:pt x="135" y="104"/>
                    <a:pt x="105" y="102"/>
                    <a:pt x="99" y="102"/>
                  </a:cubicBezTo>
                  <a:cubicBezTo>
                    <a:pt x="92" y="102"/>
                    <a:pt x="91" y="106"/>
                    <a:pt x="87" y="104"/>
                  </a:cubicBezTo>
                  <a:cubicBezTo>
                    <a:pt x="83" y="102"/>
                    <a:pt x="78" y="100"/>
                    <a:pt x="74" y="101"/>
                  </a:cubicBezTo>
                  <a:cubicBezTo>
                    <a:pt x="69" y="101"/>
                    <a:pt x="62" y="104"/>
                    <a:pt x="58" y="108"/>
                  </a:cubicBezTo>
                  <a:cubicBezTo>
                    <a:pt x="55" y="112"/>
                    <a:pt x="50" y="116"/>
                    <a:pt x="44" y="118"/>
                  </a:cubicBezTo>
                  <a:cubicBezTo>
                    <a:pt x="38" y="120"/>
                    <a:pt x="31" y="132"/>
                    <a:pt x="25" y="132"/>
                  </a:cubicBezTo>
                  <a:cubicBezTo>
                    <a:pt x="18" y="132"/>
                    <a:pt x="12" y="137"/>
                    <a:pt x="10" y="141"/>
                  </a:cubicBezTo>
                  <a:cubicBezTo>
                    <a:pt x="8" y="145"/>
                    <a:pt x="10" y="156"/>
                    <a:pt x="7" y="159"/>
                  </a:cubicBezTo>
                  <a:cubicBezTo>
                    <a:pt x="4" y="163"/>
                    <a:pt x="4" y="164"/>
                    <a:pt x="2" y="170"/>
                  </a:cubicBezTo>
                  <a:cubicBezTo>
                    <a:pt x="0" y="176"/>
                    <a:pt x="8" y="184"/>
                    <a:pt x="17" y="190"/>
                  </a:cubicBezTo>
                  <a:cubicBezTo>
                    <a:pt x="26" y="197"/>
                    <a:pt x="32" y="193"/>
                    <a:pt x="35" y="197"/>
                  </a:cubicBezTo>
                  <a:cubicBezTo>
                    <a:pt x="38" y="200"/>
                    <a:pt x="49" y="211"/>
                    <a:pt x="55" y="215"/>
                  </a:cubicBezTo>
                  <a:cubicBezTo>
                    <a:pt x="61" y="215"/>
                    <a:pt x="67" y="214"/>
                    <a:pt x="72" y="214"/>
                  </a:cubicBezTo>
                  <a:cubicBezTo>
                    <a:pt x="82" y="215"/>
                    <a:pt x="102" y="213"/>
                    <a:pt x="110" y="212"/>
                  </a:cubicBezTo>
                  <a:cubicBezTo>
                    <a:pt x="118" y="211"/>
                    <a:pt x="144" y="216"/>
                    <a:pt x="149" y="201"/>
                  </a:cubicBezTo>
                  <a:cubicBezTo>
                    <a:pt x="154" y="186"/>
                    <a:pt x="152" y="179"/>
                    <a:pt x="156" y="177"/>
                  </a:cubicBezTo>
                  <a:cubicBezTo>
                    <a:pt x="160" y="175"/>
                    <a:pt x="164" y="174"/>
                    <a:pt x="169" y="168"/>
                  </a:cubicBezTo>
                  <a:cubicBezTo>
                    <a:pt x="173" y="161"/>
                    <a:pt x="180" y="163"/>
                    <a:pt x="181" y="155"/>
                  </a:cubicBezTo>
                  <a:cubicBezTo>
                    <a:pt x="182" y="148"/>
                    <a:pt x="187" y="148"/>
                    <a:pt x="191" y="146"/>
                  </a:cubicBezTo>
                  <a:cubicBezTo>
                    <a:pt x="194" y="144"/>
                    <a:pt x="195" y="141"/>
                    <a:pt x="201" y="141"/>
                  </a:cubicBezTo>
                  <a:cubicBezTo>
                    <a:pt x="206" y="141"/>
                    <a:pt x="211" y="137"/>
                    <a:pt x="214" y="132"/>
                  </a:cubicBezTo>
                  <a:cubicBezTo>
                    <a:pt x="217" y="128"/>
                    <a:pt x="228" y="109"/>
                    <a:pt x="239" y="107"/>
                  </a:cubicBezTo>
                  <a:cubicBezTo>
                    <a:pt x="249" y="105"/>
                    <a:pt x="258" y="106"/>
                    <a:pt x="261" y="99"/>
                  </a:cubicBezTo>
                  <a:cubicBezTo>
                    <a:pt x="265" y="91"/>
                    <a:pt x="263" y="81"/>
                    <a:pt x="268" y="77"/>
                  </a:cubicBezTo>
                  <a:cubicBezTo>
                    <a:pt x="274" y="73"/>
                    <a:pt x="290" y="69"/>
                    <a:pt x="296" y="69"/>
                  </a:cubicBezTo>
                  <a:cubicBezTo>
                    <a:pt x="297" y="69"/>
                    <a:pt x="298" y="69"/>
                    <a:pt x="299" y="69"/>
                  </a:cubicBezTo>
                  <a:cubicBezTo>
                    <a:pt x="302" y="66"/>
                    <a:pt x="306" y="62"/>
                    <a:pt x="307" y="59"/>
                  </a:cubicBezTo>
                  <a:cubicBezTo>
                    <a:pt x="308" y="55"/>
                    <a:pt x="312" y="45"/>
                    <a:pt x="310" y="42"/>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71" name="Freeform 42"/>
            <p:cNvSpPr>
              <a:spLocks/>
            </p:cNvSpPr>
            <p:nvPr/>
          </p:nvSpPr>
          <p:spPr bwMode="auto">
            <a:xfrm>
              <a:off x="4273550" y="2501900"/>
              <a:ext cx="1412875" cy="665163"/>
            </a:xfrm>
            <a:custGeom>
              <a:avLst/>
              <a:gdLst/>
              <a:ahLst/>
              <a:cxnLst>
                <a:cxn ang="0">
                  <a:pos x="19" y="119"/>
                </a:cxn>
                <a:cxn ang="0">
                  <a:pos x="58" y="160"/>
                </a:cxn>
                <a:cxn ang="0">
                  <a:pos x="53" y="201"/>
                </a:cxn>
                <a:cxn ang="0">
                  <a:pos x="130" y="229"/>
                </a:cxn>
                <a:cxn ang="0">
                  <a:pos x="175" y="279"/>
                </a:cxn>
                <a:cxn ang="0">
                  <a:pos x="253" y="283"/>
                </a:cxn>
                <a:cxn ang="0">
                  <a:pos x="321" y="296"/>
                </a:cxn>
                <a:cxn ang="0">
                  <a:pos x="365" y="301"/>
                </a:cxn>
                <a:cxn ang="0">
                  <a:pos x="467" y="260"/>
                </a:cxn>
                <a:cxn ang="0">
                  <a:pos x="504" y="221"/>
                </a:cxn>
                <a:cxn ang="0">
                  <a:pos x="495" y="183"/>
                </a:cxn>
                <a:cxn ang="0">
                  <a:pos x="536" y="179"/>
                </a:cxn>
                <a:cxn ang="0">
                  <a:pos x="569" y="150"/>
                </a:cxn>
                <a:cxn ang="0">
                  <a:pos x="592" y="116"/>
                </a:cxn>
                <a:cxn ang="0">
                  <a:pos x="617" y="98"/>
                </a:cxn>
                <a:cxn ang="0">
                  <a:pos x="620" y="70"/>
                </a:cxn>
                <a:cxn ang="0">
                  <a:pos x="587" y="77"/>
                </a:cxn>
                <a:cxn ang="0">
                  <a:pos x="555" y="82"/>
                </a:cxn>
                <a:cxn ang="0">
                  <a:pos x="555" y="17"/>
                </a:cxn>
                <a:cxn ang="0">
                  <a:pos x="528" y="22"/>
                </a:cxn>
                <a:cxn ang="0">
                  <a:pos x="491" y="36"/>
                </a:cxn>
                <a:cxn ang="0">
                  <a:pos x="453" y="59"/>
                </a:cxn>
                <a:cxn ang="0">
                  <a:pos x="397" y="61"/>
                </a:cxn>
                <a:cxn ang="0">
                  <a:pos x="374" y="45"/>
                </a:cxn>
                <a:cxn ang="0">
                  <a:pos x="320" y="50"/>
                </a:cxn>
                <a:cxn ang="0">
                  <a:pos x="276" y="20"/>
                </a:cxn>
                <a:cxn ang="0">
                  <a:pos x="218" y="5"/>
                </a:cxn>
                <a:cxn ang="0">
                  <a:pos x="195" y="36"/>
                </a:cxn>
                <a:cxn ang="0">
                  <a:pos x="184" y="73"/>
                </a:cxn>
                <a:cxn ang="0">
                  <a:pos x="158" y="66"/>
                </a:cxn>
                <a:cxn ang="0">
                  <a:pos x="131" y="62"/>
                </a:cxn>
                <a:cxn ang="0">
                  <a:pos x="103" y="45"/>
                </a:cxn>
                <a:cxn ang="0">
                  <a:pos x="95" y="44"/>
                </a:cxn>
                <a:cxn ang="0">
                  <a:pos x="73" y="48"/>
                </a:cxn>
                <a:cxn ang="0">
                  <a:pos x="55" y="59"/>
                </a:cxn>
                <a:cxn ang="0">
                  <a:pos x="34" y="73"/>
                </a:cxn>
                <a:cxn ang="0">
                  <a:pos x="7" y="79"/>
                </a:cxn>
                <a:cxn ang="0">
                  <a:pos x="3" y="97"/>
                </a:cxn>
              </a:cxnLst>
              <a:rect l="0" t="0" r="r" b="b"/>
              <a:pathLst>
                <a:path w="647" h="305">
                  <a:moveTo>
                    <a:pt x="3" y="97"/>
                  </a:moveTo>
                  <a:cubicBezTo>
                    <a:pt x="10" y="108"/>
                    <a:pt x="6" y="115"/>
                    <a:pt x="19" y="119"/>
                  </a:cubicBezTo>
                  <a:cubicBezTo>
                    <a:pt x="33" y="124"/>
                    <a:pt x="41" y="126"/>
                    <a:pt x="45" y="134"/>
                  </a:cubicBezTo>
                  <a:cubicBezTo>
                    <a:pt x="48" y="141"/>
                    <a:pt x="57" y="156"/>
                    <a:pt x="58" y="160"/>
                  </a:cubicBezTo>
                  <a:cubicBezTo>
                    <a:pt x="59" y="165"/>
                    <a:pt x="58" y="176"/>
                    <a:pt x="57" y="180"/>
                  </a:cubicBezTo>
                  <a:cubicBezTo>
                    <a:pt x="56" y="184"/>
                    <a:pt x="48" y="193"/>
                    <a:pt x="53" y="201"/>
                  </a:cubicBezTo>
                  <a:cubicBezTo>
                    <a:pt x="58" y="209"/>
                    <a:pt x="70" y="215"/>
                    <a:pt x="89" y="215"/>
                  </a:cubicBezTo>
                  <a:cubicBezTo>
                    <a:pt x="108" y="215"/>
                    <a:pt x="119" y="222"/>
                    <a:pt x="130" y="229"/>
                  </a:cubicBezTo>
                  <a:cubicBezTo>
                    <a:pt x="140" y="237"/>
                    <a:pt x="148" y="234"/>
                    <a:pt x="148" y="237"/>
                  </a:cubicBezTo>
                  <a:cubicBezTo>
                    <a:pt x="148" y="241"/>
                    <a:pt x="164" y="275"/>
                    <a:pt x="175" y="279"/>
                  </a:cubicBezTo>
                  <a:cubicBezTo>
                    <a:pt x="187" y="283"/>
                    <a:pt x="202" y="283"/>
                    <a:pt x="216" y="285"/>
                  </a:cubicBezTo>
                  <a:cubicBezTo>
                    <a:pt x="230" y="288"/>
                    <a:pt x="240" y="280"/>
                    <a:pt x="253" y="283"/>
                  </a:cubicBezTo>
                  <a:cubicBezTo>
                    <a:pt x="265" y="285"/>
                    <a:pt x="288" y="286"/>
                    <a:pt x="291" y="289"/>
                  </a:cubicBezTo>
                  <a:cubicBezTo>
                    <a:pt x="294" y="293"/>
                    <a:pt x="308" y="295"/>
                    <a:pt x="321" y="296"/>
                  </a:cubicBezTo>
                  <a:cubicBezTo>
                    <a:pt x="334" y="297"/>
                    <a:pt x="338" y="305"/>
                    <a:pt x="343" y="302"/>
                  </a:cubicBezTo>
                  <a:cubicBezTo>
                    <a:pt x="349" y="300"/>
                    <a:pt x="360" y="304"/>
                    <a:pt x="365" y="301"/>
                  </a:cubicBezTo>
                  <a:cubicBezTo>
                    <a:pt x="371" y="298"/>
                    <a:pt x="385" y="283"/>
                    <a:pt x="411" y="275"/>
                  </a:cubicBezTo>
                  <a:cubicBezTo>
                    <a:pt x="438" y="267"/>
                    <a:pt x="459" y="266"/>
                    <a:pt x="467" y="260"/>
                  </a:cubicBezTo>
                  <a:cubicBezTo>
                    <a:pt x="475" y="255"/>
                    <a:pt x="483" y="238"/>
                    <a:pt x="489" y="235"/>
                  </a:cubicBezTo>
                  <a:cubicBezTo>
                    <a:pt x="495" y="231"/>
                    <a:pt x="506" y="225"/>
                    <a:pt x="504" y="221"/>
                  </a:cubicBezTo>
                  <a:cubicBezTo>
                    <a:pt x="503" y="216"/>
                    <a:pt x="491" y="208"/>
                    <a:pt x="491" y="201"/>
                  </a:cubicBezTo>
                  <a:cubicBezTo>
                    <a:pt x="492" y="194"/>
                    <a:pt x="491" y="188"/>
                    <a:pt x="495" y="183"/>
                  </a:cubicBezTo>
                  <a:cubicBezTo>
                    <a:pt x="500" y="178"/>
                    <a:pt x="507" y="179"/>
                    <a:pt x="516" y="179"/>
                  </a:cubicBezTo>
                  <a:cubicBezTo>
                    <a:pt x="525" y="180"/>
                    <a:pt x="532" y="182"/>
                    <a:pt x="536" y="179"/>
                  </a:cubicBezTo>
                  <a:cubicBezTo>
                    <a:pt x="540" y="176"/>
                    <a:pt x="546" y="165"/>
                    <a:pt x="548" y="161"/>
                  </a:cubicBezTo>
                  <a:cubicBezTo>
                    <a:pt x="551" y="157"/>
                    <a:pt x="566" y="153"/>
                    <a:pt x="569" y="150"/>
                  </a:cubicBezTo>
                  <a:cubicBezTo>
                    <a:pt x="573" y="148"/>
                    <a:pt x="579" y="140"/>
                    <a:pt x="579" y="130"/>
                  </a:cubicBezTo>
                  <a:cubicBezTo>
                    <a:pt x="578" y="120"/>
                    <a:pt x="587" y="117"/>
                    <a:pt x="592" y="116"/>
                  </a:cubicBezTo>
                  <a:cubicBezTo>
                    <a:pt x="596" y="116"/>
                    <a:pt x="597" y="112"/>
                    <a:pt x="600" y="109"/>
                  </a:cubicBezTo>
                  <a:cubicBezTo>
                    <a:pt x="602" y="106"/>
                    <a:pt x="611" y="99"/>
                    <a:pt x="617" y="98"/>
                  </a:cubicBezTo>
                  <a:cubicBezTo>
                    <a:pt x="623" y="98"/>
                    <a:pt x="647" y="99"/>
                    <a:pt x="645" y="90"/>
                  </a:cubicBezTo>
                  <a:cubicBezTo>
                    <a:pt x="643" y="81"/>
                    <a:pt x="624" y="70"/>
                    <a:pt x="620" y="70"/>
                  </a:cubicBezTo>
                  <a:cubicBezTo>
                    <a:pt x="616" y="70"/>
                    <a:pt x="606" y="62"/>
                    <a:pt x="599" y="64"/>
                  </a:cubicBezTo>
                  <a:cubicBezTo>
                    <a:pt x="593" y="65"/>
                    <a:pt x="592" y="78"/>
                    <a:pt x="587" y="77"/>
                  </a:cubicBezTo>
                  <a:cubicBezTo>
                    <a:pt x="582" y="77"/>
                    <a:pt x="576" y="75"/>
                    <a:pt x="573" y="76"/>
                  </a:cubicBezTo>
                  <a:cubicBezTo>
                    <a:pt x="570" y="77"/>
                    <a:pt x="558" y="84"/>
                    <a:pt x="555" y="82"/>
                  </a:cubicBezTo>
                  <a:cubicBezTo>
                    <a:pt x="552" y="79"/>
                    <a:pt x="548" y="78"/>
                    <a:pt x="550" y="73"/>
                  </a:cubicBezTo>
                  <a:cubicBezTo>
                    <a:pt x="551" y="70"/>
                    <a:pt x="553" y="40"/>
                    <a:pt x="555" y="17"/>
                  </a:cubicBezTo>
                  <a:cubicBezTo>
                    <a:pt x="554" y="16"/>
                    <a:pt x="552" y="16"/>
                    <a:pt x="551" y="15"/>
                  </a:cubicBezTo>
                  <a:cubicBezTo>
                    <a:pt x="545" y="13"/>
                    <a:pt x="536" y="26"/>
                    <a:pt x="528" y="22"/>
                  </a:cubicBezTo>
                  <a:cubicBezTo>
                    <a:pt x="520" y="18"/>
                    <a:pt x="515" y="14"/>
                    <a:pt x="511" y="17"/>
                  </a:cubicBezTo>
                  <a:cubicBezTo>
                    <a:pt x="507" y="19"/>
                    <a:pt x="494" y="32"/>
                    <a:pt x="491" y="36"/>
                  </a:cubicBezTo>
                  <a:cubicBezTo>
                    <a:pt x="488" y="40"/>
                    <a:pt x="486" y="45"/>
                    <a:pt x="479" y="47"/>
                  </a:cubicBezTo>
                  <a:cubicBezTo>
                    <a:pt x="472" y="48"/>
                    <a:pt x="457" y="57"/>
                    <a:pt x="453" y="59"/>
                  </a:cubicBezTo>
                  <a:cubicBezTo>
                    <a:pt x="448" y="62"/>
                    <a:pt x="432" y="66"/>
                    <a:pt x="425" y="65"/>
                  </a:cubicBezTo>
                  <a:cubicBezTo>
                    <a:pt x="418" y="64"/>
                    <a:pt x="402" y="66"/>
                    <a:pt x="397" y="61"/>
                  </a:cubicBezTo>
                  <a:cubicBezTo>
                    <a:pt x="393" y="55"/>
                    <a:pt x="395" y="51"/>
                    <a:pt x="391" y="49"/>
                  </a:cubicBezTo>
                  <a:cubicBezTo>
                    <a:pt x="386" y="47"/>
                    <a:pt x="382" y="50"/>
                    <a:pt x="374" y="45"/>
                  </a:cubicBezTo>
                  <a:cubicBezTo>
                    <a:pt x="366" y="41"/>
                    <a:pt x="367" y="42"/>
                    <a:pt x="354" y="42"/>
                  </a:cubicBezTo>
                  <a:cubicBezTo>
                    <a:pt x="342" y="42"/>
                    <a:pt x="326" y="45"/>
                    <a:pt x="320" y="50"/>
                  </a:cubicBezTo>
                  <a:cubicBezTo>
                    <a:pt x="313" y="54"/>
                    <a:pt x="293" y="57"/>
                    <a:pt x="285" y="46"/>
                  </a:cubicBezTo>
                  <a:cubicBezTo>
                    <a:pt x="277" y="35"/>
                    <a:pt x="281" y="25"/>
                    <a:pt x="276" y="20"/>
                  </a:cubicBezTo>
                  <a:cubicBezTo>
                    <a:pt x="271" y="16"/>
                    <a:pt x="258" y="19"/>
                    <a:pt x="248" y="14"/>
                  </a:cubicBezTo>
                  <a:cubicBezTo>
                    <a:pt x="239" y="9"/>
                    <a:pt x="223" y="9"/>
                    <a:pt x="218" y="5"/>
                  </a:cubicBezTo>
                  <a:cubicBezTo>
                    <a:pt x="213" y="0"/>
                    <a:pt x="210" y="7"/>
                    <a:pt x="208" y="10"/>
                  </a:cubicBezTo>
                  <a:cubicBezTo>
                    <a:pt x="205" y="13"/>
                    <a:pt x="193" y="30"/>
                    <a:pt x="195" y="36"/>
                  </a:cubicBezTo>
                  <a:cubicBezTo>
                    <a:pt x="197" y="42"/>
                    <a:pt x="205" y="53"/>
                    <a:pt x="202" y="58"/>
                  </a:cubicBezTo>
                  <a:cubicBezTo>
                    <a:pt x="200" y="62"/>
                    <a:pt x="185" y="75"/>
                    <a:pt x="184" y="73"/>
                  </a:cubicBezTo>
                  <a:cubicBezTo>
                    <a:pt x="182" y="72"/>
                    <a:pt x="181" y="69"/>
                    <a:pt x="177" y="69"/>
                  </a:cubicBezTo>
                  <a:cubicBezTo>
                    <a:pt x="172" y="69"/>
                    <a:pt x="162" y="65"/>
                    <a:pt x="158" y="66"/>
                  </a:cubicBezTo>
                  <a:cubicBezTo>
                    <a:pt x="153" y="67"/>
                    <a:pt x="155" y="70"/>
                    <a:pt x="147" y="68"/>
                  </a:cubicBezTo>
                  <a:cubicBezTo>
                    <a:pt x="139" y="66"/>
                    <a:pt x="131" y="67"/>
                    <a:pt x="131" y="62"/>
                  </a:cubicBezTo>
                  <a:cubicBezTo>
                    <a:pt x="130" y="56"/>
                    <a:pt x="133" y="49"/>
                    <a:pt x="126" y="49"/>
                  </a:cubicBezTo>
                  <a:cubicBezTo>
                    <a:pt x="120" y="49"/>
                    <a:pt x="104" y="49"/>
                    <a:pt x="103" y="45"/>
                  </a:cubicBezTo>
                  <a:cubicBezTo>
                    <a:pt x="101" y="42"/>
                    <a:pt x="101" y="39"/>
                    <a:pt x="99" y="40"/>
                  </a:cubicBezTo>
                  <a:cubicBezTo>
                    <a:pt x="98" y="42"/>
                    <a:pt x="96" y="45"/>
                    <a:pt x="95" y="44"/>
                  </a:cubicBezTo>
                  <a:cubicBezTo>
                    <a:pt x="93" y="43"/>
                    <a:pt x="93" y="40"/>
                    <a:pt x="88" y="42"/>
                  </a:cubicBezTo>
                  <a:cubicBezTo>
                    <a:pt x="83" y="43"/>
                    <a:pt x="75" y="47"/>
                    <a:pt x="73" y="48"/>
                  </a:cubicBezTo>
                  <a:cubicBezTo>
                    <a:pt x="70" y="50"/>
                    <a:pt x="64" y="51"/>
                    <a:pt x="63" y="53"/>
                  </a:cubicBezTo>
                  <a:cubicBezTo>
                    <a:pt x="61" y="55"/>
                    <a:pt x="58" y="59"/>
                    <a:pt x="55" y="59"/>
                  </a:cubicBezTo>
                  <a:cubicBezTo>
                    <a:pt x="51" y="59"/>
                    <a:pt x="46" y="62"/>
                    <a:pt x="43" y="64"/>
                  </a:cubicBezTo>
                  <a:cubicBezTo>
                    <a:pt x="40" y="66"/>
                    <a:pt x="38" y="73"/>
                    <a:pt x="34" y="73"/>
                  </a:cubicBezTo>
                  <a:cubicBezTo>
                    <a:pt x="31" y="73"/>
                    <a:pt x="27" y="79"/>
                    <a:pt x="23" y="78"/>
                  </a:cubicBezTo>
                  <a:cubicBezTo>
                    <a:pt x="18" y="77"/>
                    <a:pt x="9" y="75"/>
                    <a:pt x="7" y="79"/>
                  </a:cubicBezTo>
                  <a:cubicBezTo>
                    <a:pt x="6" y="80"/>
                    <a:pt x="5" y="81"/>
                    <a:pt x="3" y="82"/>
                  </a:cubicBezTo>
                  <a:cubicBezTo>
                    <a:pt x="1" y="88"/>
                    <a:pt x="0" y="94"/>
                    <a:pt x="3" y="97"/>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72" name="Freeform 43"/>
            <p:cNvSpPr>
              <a:spLocks/>
            </p:cNvSpPr>
            <p:nvPr/>
          </p:nvSpPr>
          <p:spPr bwMode="auto">
            <a:xfrm>
              <a:off x="4730750" y="4557713"/>
              <a:ext cx="531813" cy="933450"/>
            </a:xfrm>
            <a:custGeom>
              <a:avLst/>
              <a:gdLst/>
              <a:ahLst/>
              <a:cxnLst>
                <a:cxn ang="0">
                  <a:pos x="151" y="207"/>
                </a:cxn>
                <a:cxn ang="0">
                  <a:pos x="168" y="180"/>
                </a:cxn>
                <a:cxn ang="0">
                  <a:pos x="201" y="171"/>
                </a:cxn>
                <a:cxn ang="0">
                  <a:pos x="226" y="171"/>
                </a:cxn>
                <a:cxn ang="0">
                  <a:pos x="241" y="145"/>
                </a:cxn>
                <a:cxn ang="0">
                  <a:pos x="232" y="120"/>
                </a:cxn>
                <a:cxn ang="0">
                  <a:pos x="217" y="86"/>
                </a:cxn>
                <a:cxn ang="0">
                  <a:pos x="188" y="56"/>
                </a:cxn>
                <a:cxn ang="0">
                  <a:pos x="151" y="69"/>
                </a:cxn>
                <a:cxn ang="0">
                  <a:pos x="118" y="80"/>
                </a:cxn>
                <a:cxn ang="0">
                  <a:pos x="108" y="70"/>
                </a:cxn>
                <a:cxn ang="0">
                  <a:pos x="110" y="54"/>
                </a:cxn>
                <a:cxn ang="0">
                  <a:pos x="108" y="26"/>
                </a:cxn>
                <a:cxn ang="0">
                  <a:pos x="89" y="18"/>
                </a:cxn>
                <a:cxn ang="0">
                  <a:pos x="76" y="3"/>
                </a:cxn>
                <a:cxn ang="0">
                  <a:pos x="59" y="11"/>
                </a:cxn>
                <a:cxn ang="0">
                  <a:pos x="31" y="26"/>
                </a:cxn>
                <a:cxn ang="0">
                  <a:pos x="12" y="31"/>
                </a:cxn>
                <a:cxn ang="0">
                  <a:pos x="11" y="57"/>
                </a:cxn>
                <a:cxn ang="0">
                  <a:pos x="9" y="80"/>
                </a:cxn>
                <a:cxn ang="0">
                  <a:pos x="35" y="115"/>
                </a:cxn>
                <a:cxn ang="0">
                  <a:pos x="37" y="131"/>
                </a:cxn>
                <a:cxn ang="0">
                  <a:pos x="26" y="158"/>
                </a:cxn>
                <a:cxn ang="0">
                  <a:pos x="57" y="203"/>
                </a:cxn>
                <a:cxn ang="0">
                  <a:pos x="68" y="246"/>
                </a:cxn>
                <a:cxn ang="0">
                  <a:pos x="47" y="292"/>
                </a:cxn>
                <a:cxn ang="0">
                  <a:pos x="33" y="328"/>
                </a:cxn>
                <a:cxn ang="0">
                  <a:pos x="44" y="359"/>
                </a:cxn>
                <a:cxn ang="0">
                  <a:pos x="77" y="397"/>
                </a:cxn>
                <a:cxn ang="0">
                  <a:pos x="94" y="403"/>
                </a:cxn>
                <a:cxn ang="0">
                  <a:pos x="118" y="415"/>
                </a:cxn>
                <a:cxn ang="0">
                  <a:pos x="126" y="424"/>
                </a:cxn>
                <a:cxn ang="0">
                  <a:pos x="146" y="423"/>
                </a:cxn>
                <a:cxn ang="0">
                  <a:pos x="142" y="406"/>
                </a:cxn>
                <a:cxn ang="0">
                  <a:pos x="114" y="392"/>
                </a:cxn>
                <a:cxn ang="0">
                  <a:pos x="89" y="350"/>
                </a:cxn>
                <a:cxn ang="0">
                  <a:pos x="74" y="328"/>
                </a:cxn>
                <a:cxn ang="0">
                  <a:pos x="59" y="302"/>
                </a:cxn>
                <a:cxn ang="0">
                  <a:pos x="81" y="240"/>
                </a:cxn>
                <a:cxn ang="0">
                  <a:pos x="83" y="208"/>
                </a:cxn>
                <a:cxn ang="0">
                  <a:pos x="112" y="226"/>
                </a:cxn>
                <a:cxn ang="0">
                  <a:pos x="149" y="238"/>
                </a:cxn>
                <a:cxn ang="0">
                  <a:pos x="162" y="240"/>
                </a:cxn>
                <a:cxn ang="0">
                  <a:pos x="156" y="224"/>
                </a:cxn>
              </a:cxnLst>
              <a:rect l="0" t="0" r="r" b="b"/>
              <a:pathLst>
                <a:path w="244" h="428">
                  <a:moveTo>
                    <a:pt x="156" y="224"/>
                  </a:moveTo>
                  <a:cubicBezTo>
                    <a:pt x="152" y="220"/>
                    <a:pt x="154" y="213"/>
                    <a:pt x="151" y="207"/>
                  </a:cubicBezTo>
                  <a:cubicBezTo>
                    <a:pt x="149" y="200"/>
                    <a:pt x="151" y="200"/>
                    <a:pt x="155" y="196"/>
                  </a:cubicBezTo>
                  <a:cubicBezTo>
                    <a:pt x="160" y="193"/>
                    <a:pt x="164" y="182"/>
                    <a:pt x="168" y="180"/>
                  </a:cubicBezTo>
                  <a:cubicBezTo>
                    <a:pt x="172" y="178"/>
                    <a:pt x="179" y="170"/>
                    <a:pt x="184" y="169"/>
                  </a:cubicBezTo>
                  <a:cubicBezTo>
                    <a:pt x="190" y="168"/>
                    <a:pt x="197" y="171"/>
                    <a:pt x="201" y="171"/>
                  </a:cubicBezTo>
                  <a:cubicBezTo>
                    <a:pt x="205" y="171"/>
                    <a:pt x="213" y="169"/>
                    <a:pt x="217" y="168"/>
                  </a:cubicBezTo>
                  <a:cubicBezTo>
                    <a:pt x="221" y="168"/>
                    <a:pt x="223" y="170"/>
                    <a:pt x="226" y="171"/>
                  </a:cubicBezTo>
                  <a:cubicBezTo>
                    <a:pt x="229" y="173"/>
                    <a:pt x="236" y="166"/>
                    <a:pt x="240" y="165"/>
                  </a:cubicBezTo>
                  <a:cubicBezTo>
                    <a:pt x="243" y="163"/>
                    <a:pt x="240" y="150"/>
                    <a:pt x="241" y="145"/>
                  </a:cubicBezTo>
                  <a:cubicBezTo>
                    <a:pt x="242" y="140"/>
                    <a:pt x="244" y="133"/>
                    <a:pt x="242" y="130"/>
                  </a:cubicBezTo>
                  <a:cubicBezTo>
                    <a:pt x="240" y="127"/>
                    <a:pt x="240" y="123"/>
                    <a:pt x="232" y="120"/>
                  </a:cubicBezTo>
                  <a:cubicBezTo>
                    <a:pt x="223" y="117"/>
                    <a:pt x="218" y="113"/>
                    <a:pt x="216" y="109"/>
                  </a:cubicBezTo>
                  <a:cubicBezTo>
                    <a:pt x="214" y="104"/>
                    <a:pt x="217" y="93"/>
                    <a:pt x="217" y="86"/>
                  </a:cubicBezTo>
                  <a:cubicBezTo>
                    <a:pt x="217" y="80"/>
                    <a:pt x="214" y="80"/>
                    <a:pt x="207" y="76"/>
                  </a:cubicBezTo>
                  <a:cubicBezTo>
                    <a:pt x="201" y="72"/>
                    <a:pt x="192" y="57"/>
                    <a:pt x="188" y="56"/>
                  </a:cubicBezTo>
                  <a:cubicBezTo>
                    <a:pt x="183" y="54"/>
                    <a:pt x="173" y="50"/>
                    <a:pt x="169" y="54"/>
                  </a:cubicBezTo>
                  <a:cubicBezTo>
                    <a:pt x="165" y="59"/>
                    <a:pt x="154" y="68"/>
                    <a:pt x="151" y="69"/>
                  </a:cubicBezTo>
                  <a:cubicBezTo>
                    <a:pt x="147" y="71"/>
                    <a:pt x="140" y="66"/>
                    <a:pt x="138" y="65"/>
                  </a:cubicBezTo>
                  <a:cubicBezTo>
                    <a:pt x="135" y="64"/>
                    <a:pt x="121" y="77"/>
                    <a:pt x="118" y="80"/>
                  </a:cubicBezTo>
                  <a:cubicBezTo>
                    <a:pt x="114" y="82"/>
                    <a:pt x="109" y="86"/>
                    <a:pt x="105" y="85"/>
                  </a:cubicBezTo>
                  <a:cubicBezTo>
                    <a:pt x="101" y="85"/>
                    <a:pt x="106" y="74"/>
                    <a:pt x="108" y="70"/>
                  </a:cubicBezTo>
                  <a:cubicBezTo>
                    <a:pt x="111" y="65"/>
                    <a:pt x="108" y="63"/>
                    <a:pt x="106" y="60"/>
                  </a:cubicBezTo>
                  <a:cubicBezTo>
                    <a:pt x="104" y="57"/>
                    <a:pt x="105" y="57"/>
                    <a:pt x="110" y="54"/>
                  </a:cubicBezTo>
                  <a:cubicBezTo>
                    <a:pt x="114" y="52"/>
                    <a:pt x="113" y="41"/>
                    <a:pt x="110" y="36"/>
                  </a:cubicBezTo>
                  <a:cubicBezTo>
                    <a:pt x="107" y="32"/>
                    <a:pt x="110" y="28"/>
                    <a:pt x="108" y="26"/>
                  </a:cubicBezTo>
                  <a:cubicBezTo>
                    <a:pt x="106" y="24"/>
                    <a:pt x="99" y="26"/>
                    <a:pt x="94" y="26"/>
                  </a:cubicBezTo>
                  <a:cubicBezTo>
                    <a:pt x="90" y="26"/>
                    <a:pt x="87" y="19"/>
                    <a:pt x="89" y="18"/>
                  </a:cubicBezTo>
                  <a:cubicBezTo>
                    <a:pt x="91" y="16"/>
                    <a:pt x="91" y="9"/>
                    <a:pt x="88" y="7"/>
                  </a:cubicBezTo>
                  <a:cubicBezTo>
                    <a:pt x="86" y="5"/>
                    <a:pt x="78" y="0"/>
                    <a:pt x="76" y="3"/>
                  </a:cubicBezTo>
                  <a:cubicBezTo>
                    <a:pt x="74" y="6"/>
                    <a:pt x="71" y="0"/>
                    <a:pt x="67" y="3"/>
                  </a:cubicBezTo>
                  <a:cubicBezTo>
                    <a:pt x="63" y="6"/>
                    <a:pt x="60" y="7"/>
                    <a:pt x="59" y="11"/>
                  </a:cubicBezTo>
                  <a:cubicBezTo>
                    <a:pt x="58" y="14"/>
                    <a:pt x="47" y="12"/>
                    <a:pt x="47" y="17"/>
                  </a:cubicBezTo>
                  <a:cubicBezTo>
                    <a:pt x="47" y="21"/>
                    <a:pt x="36" y="24"/>
                    <a:pt x="31" y="26"/>
                  </a:cubicBezTo>
                  <a:cubicBezTo>
                    <a:pt x="27" y="27"/>
                    <a:pt x="24" y="22"/>
                    <a:pt x="21" y="24"/>
                  </a:cubicBezTo>
                  <a:cubicBezTo>
                    <a:pt x="19" y="26"/>
                    <a:pt x="14" y="27"/>
                    <a:pt x="12" y="31"/>
                  </a:cubicBezTo>
                  <a:cubicBezTo>
                    <a:pt x="9" y="35"/>
                    <a:pt x="12" y="39"/>
                    <a:pt x="10" y="43"/>
                  </a:cubicBezTo>
                  <a:cubicBezTo>
                    <a:pt x="8" y="47"/>
                    <a:pt x="12" y="54"/>
                    <a:pt x="11" y="57"/>
                  </a:cubicBezTo>
                  <a:cubicBezTo>
                    <a:pt x="10" y="61"/>
                    <a:pt x="0" y="59"/>
                    <a:pt x="1" y="63"/>
                  </a:cubicBezTo>
                  <a:cubicBezTo>
                    <a:pt x="2" y="67"/>
                    <a:pt x="9" y="74"/>
                    <a:pt x="9" y="80"/>
                  </a:cubicBezTo>
                  <a:cubicBezTo>
                    <a:pt x="9" y="87"/>
                    <a:pt x="20" y="92"/>
                    <a:pt x="26" y="99"/>
                  </a:cubicBezTo>
                  <a:cubicBezTo>
                    <a:pt x="32" y="106"/>
                    <a:pt x="35" y="109"/>
                    <a:pt x="35" y="115"/>
                  </a:cubicBezTo>
                  <a:cubicBezTo>
                    <a:pt x="35" y="120"/>
                    <a:pt x="42" y="122"/>
                    <a:pt x="44" y="124"/>
                  </a:cubicBezTo>
                  <a:cubicBezTo>
                    <a:pt x="46" y="126"/>
                    <a:pt x="41" y="129"/>
                    <a:pt x="37" y="131"/>
                  </a:cubicBezTo>
                  <a:cubicBezTo>
                    <a:pt x="34" y="134"/>
                    <a:pt x="36" y="138"/>
                    <a:pt x="36" y="147"/>
                  </a:cubicBezTo>
                  <a:cubicBezTo>
                    <a:pt x="35" y="156"/>
                    <a:pt x="29" y="154"/>
                    <a:pt x="26" y="158"/>
                  </a:cubicBezTo>
                  <a:cubicBezTo>
                    <a:pt x="23" y="161"/>
                    <a:pt x="35" y="175"/>
                    <a:pt x="42" y="183"/>
                  </a:cubicBezTo>
                  <a:cubicBezTo>
                    <a:pt x="48" y="190"/>
                    <a:pt x="54" y="196"/>
                    <a:pt x="57" y="203"/>
                  </a:cubicBezTo>
                  <a:cubicBezTo>
                    <a:pt x="60" y="209"/>
                    <a:pt x="55" y="213"/>
                    <a:pt x="56" y="223"/>
                  </a:cubicBezTo>
                  <a:cubicBezTo>
                    <a:pt x="57" y="232"/>
                    <a:pt x="66" y="240"/>
                    <a:pt x="68" y="246"/>
                  </a:cubicBezTo>
                  <a:cubicBezTo>
                    <a:pt x="70" y="253"/>
                    <a:pt x="67" y="259"/>
                    <a:pt x="62" y="269"/>
                  </a:cubicBezTo>
                  <a:cubicBezTo>
                    <a:pt x="57" y="279"/>
                    <a:pt x="47" y="285"/>
                    <a:pt x="47" y="292"/>
                  </a:cubicBezTo>
                  <a:cubicBezTo>
                    <a:pt x="47" y="297"/>
                    <a:pt x="42" y="305"/>
                    <a:pt x="36" y="313"/>
                  </a:cubicBezTo>
                  <a:cubicBezTo>
                    <a:pt x="35" y="317"/>
                    <a:pt x="34" y="321"/>
                    <a:pt x="33" y="328"/>
                  </a:cubicBezTo>
                  <a:cubicBezTo>
                    <a:pt x="29" y="348"/>
                    <a:pt x="29" y="344"/>
                    <a:pt x="32" y="355"/>
                  </a:cubicBezTo>
                  <a:cubicBezTo>
                    <a:pt x="34" y="365"/>
                    <a:pt x="37" y="352"/>
                    <a:pt x="44" y="359"/>
                  </a:cubicBezTo>
                  <a:cubicBezTo>
                    <a:pt x="50" y="365"/>
                    <a:pt x="63" y="375"/>
                    <a:pt x="64" y="381"/>
                  </a:cubicBezTo>
                  <a:cubicBezTo>
                    <a:pt x="66" y="387"/>
                    <a:pt x="77" y="391"/>
                    <a:pt x="77" y="397"/>
                  </a:cubicBezTo>
                  <a:cubicBezTo>
                    <a:pt x="78" y="399"/>
                    <a:pt x="81" y="403"/>
                    <a:pt x="84" y="406"/>
                  </a:cubicBezTo>
                  <a:cubicBezTo>
                    <a:pt x="89" y="403"/>
                    <a:pt x="90" y="401"/>
                    <a:pt x="94" y="403"/>
                  </a:cubicBezTo>
                  <a:cubicBezTo>
                    <a:pt x="100" y="406"/>
                    <a:pt x="101" y="407"/>
                    <a:pt x="105" y="407"/>
                  </a:cubicBezTo>
                  <a:cubicBezTo>
                    <a:pt x="110" y="408"/>
                    <a:pt x="118" y="412"/>
                    <a:pt x="118" y="415"/>
                  </a:cubicBezTo>
                  <a:cubicBezTo>
                    <a:pt x="118" y="417"/>
                    <a:pt x="117" y="423"/>
                    <a:pt x="118" y="425"/>
                  </a:cubicBezTo>
                  <a:cubicBezTo>
                    <a:pt x="119" y="427"/>
                    <a:pt x="123" y="427"/>
                    <a:pt x="126" y="424"/>
                  </a:cubicBezTo>
                  <a:cubicBezTo>
                    <a:pt x="130" y="422"/>
                    <a:pt x="137" y="419"/>
                    <a:pt x="139" y="422"/>
                  </a:cubicBezTo>
                  <a:cubicBezTo>
                    <a:pt x="140" y="424"/>
                    <a:pt x="144" y="428"/>
                    <a:pt x="146" y="423"/>
                  </a:cubicBezTo>
                  <a:cubicBezTo>
                    <a:pt x="147" y="420"/>
                    <a:pt x="150" y="415"/>
                    <a:pt x="153" y="411"/>
                  </a:cubicBezTo>
                  <a:cubicBezTo>
                    <a:pt x="149" y="410"/>
                    <a:pt x="145" y="409"/>
                    <a:pt x="142" y="406"/>
                  </a:cubicBezTo>
                  <a:cubicBezTo>
                    <a:pt x="137" y="399"/>
                    <a:pt x="133" y="393"/>
                    <a:pt x="127" y="392"/>
                  </a:cubicBezTo>
                  <a:cubicBezTo>
                    <a:pt x="121" y="392"/>
                    <a:pt x="127" y="399"/>
                    <a:pt x="114" y="392"/>
                  </a:cubicBezTo>
                  <a:cubicBezTo>
                    <a:pt x="101" y="386"/>
                    <a:pt x="98" y="381"/>
                    <a:pt x="96" y="370"/>
                  </a:cubicBezTo>
                  <a:cubicBezTo>
                    <a:pt x="94" y="359"/>
                    <a:pt x="92" y="352"/>
                    <a:pt x="89" y="350"/>
                  </a:cubicBezTo>
                  <a:cubicBezTo>
                    <a:pt x="87" y="349"/>
                    <a:pt x="81" y="348"/>
                    <a:pt x="79" y="340"/>
                  </a:cubicBezTo>
                  <a:cubicBezTo>
                    <a:pt x="77" y="331"/>
                    <a:pt x="79" y="327"/>
                    <a:pt x="74" y="328"/>
                  </a:cubicBezTo>
                  <a:cubicBezTo>
                    <a:pt x="69" y="328"/>
                    <a:pt x="64" y="330"/>
                    <a:pt x="62" y="325"/>
                  </a:cubicBezTo>
                  <a:cubicBezTo>
                    <a:pt x="61" y="320"/>
                    <a:pt x="57" y="311"/>
                    <a:pt x="59" y="302"/>
                  </a:cubicBezTo>
                  <a:cubicBezTo>
                    <a:pt x="62" y="293"/>
                    <a:pt x="72" y="274"/>
                    <a:pt x="72" y="264"/>
                  </a:cubicBezTo>
                  <a:cubicBezTo>
                    <a:pt x="72" y="254"/>
                    <a:pt x="81" y="247"/>
                    <a:pt x="81" y="240"/>
                  </a:cubicBezTo>
                  <a:cubicBezTo>
                    <a:pt x="81" y="232"/>
                    <a:pt x="80" y="226"/>
                    <a:pt x="83" y="222"/>
                  </a:cubicBezTo>
                  <a:cubicBezTo>
                    <a:pt x="85" y="219"/>
                    <a:pt x="77" y="210"/>
                    <a:pt x="83" y="208"/>
                  </a:cubicBezTo>
                  <a:cubicBezTo>
                    <a:pt x="88" y="206"/>
                    <a:pt x="107" y="200"/>
                    <a:pt x="107" y="205"/>
                  </a:cubicBezTo>
                  <a:cubicBezTo>
                    <a:pt x="107" y="211"/>
                    <a:pt x="103" y="225"/>
                    <a:pt x="112" y="226"/>
                  </a:cubicBezTo>
                  <a:cubicBezTo>
                    <a:pt x="121" y="227"/>
                    <a:pt x="125" y="229"/>
                    <a:pt x="131" y="227"/>
                  </a:cubicBezTo>
                  <a:cubicBezTo>
                    <a:pt x="138" y="224"/>
                    <a:pt x="149" y="233"/>
                    <a:pt x="149" y="238"/>
                  </a:cubicBezTo>
                  <a:cubicBezTo>
                    <a:pt x="149" y="243"/>
                    <a:pt x="159" y="236"/>
                    <a:pt x="161" y="239"/>
                  </a:cubicBezTo>
                  <a:cubicBezTo>
                    <a:pt x="161" y="240"/>
                    <a:pt x="161" y="240"/>
                    <a:pt x="162" y="240"/>
                  </a:cubicBezTo>
                  <a:cubicBezTo>
                    <a:pt x="162" y="237"/>
                    <a:pt x="163" y="234"/>
                    <a:pt x="163" y="233"/>
                  </a:cubicBezTo>
                  <a:cubicBezTo>
                    <a:pt x="163" y="231"/>
                    <a:pt x="161" y="228"/>
                    <a:pt x="156" y="224"/>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73" name="Freeform 44"/>
            <p:cNvSpPr>
              <a:spLocks/>
            </p:cNvSpPr>
            <p:nvPr/>
          </p:nvSpPr>
          <p:spPr bwMode="auto">
            <a:xfrm>
              <a:off x="4913313" y="5432425"/>
              <a:ext cx="303212" cy="317500"/>
            </a:xfrm>
            <a:custGeom>
              <a:avLst/>
              <a:gdLst/>
              <a:ahLst/>
              <a:cxnLst>
                <a:cxn ang="0">
                  <a:pos x="55" y="21"/>
                </a:cxn>
                <a:cxn ang="0">
                  <a:pos x="42" y="23"/>
                </a:cxn>
                <a:cxn ang="0">
                  <a:pos x="34" y="24"/>
                </a:cxn>
                <a:cxn ang="0">
                  <a:pos x="34" y="14"/>
                </a:cxn>
                <a:cxn ang="0">
                  <a:pos x="21" y="6"/>
                </a:cxn>
                <a:cxn ang="0">
                  <a:pos x="10" y="2"/>
                </a:cxn>
                <a:cxn ang="0">
                  <a:pos x="0" y="5"/>
                </a:cxn>
                <a:cxn ang="0">
                  <a:pos x="13" y="23"/>
                </a:cxn>
                <a:cxn ang="0">
                  <a:pos x="10" y="39"/>
                </a:cxn>
                <a:cxn ang="0">
                  <a:pos x="15" y="47"/>
                </a:cxn>
                <a:cxn ang="0">
                  <a:pos x="22" y="65"/>
                </a:cxn>
                <a:cxn ang="0">
                  <a:pos x="28" y="75"/>
                </a:cxn>
                <a:cxn ang="0">
                  <a:pos x="33" y="87"/>
                </a:cxn>
                <a:cxn ang="0">
                  <a:pos x="46" y="105"/>
                </a:cxn>
                <a:cxn ang="0">
                  <a:pos x="61" y="119"/>
                </a:cxn>
                <a:cxn ang="0">
                  <a:pos x="98" y="139"/>
                </a:cxn>
                <a:cxn ang="0">
                  <a:pos x="121" y="146"/>
                </a:cxn>
                <a:cxn ang="0">
                  <a:pos x="131" y="144"/>
                </a:cxn>
                <a:cxn ang="0">
                  <a:pos x="138" y="137"/>
                </a:cxn>
                <a:cxn ang="0">
                  <a:pos x="130" y="124"/>
                </a:cxn>
                <a:cxn ang="0">
                  <a:pos x="112" y="96"/>
                </a:cxn>
                <a:cxn ang="0">
                  <a:pos x="110" y="65"/>
                </a:cxn>
                <a:cxn ang="0">
                  <a:pos x="99" y="32"/>
                </a:cxn>
                <a:cxn ang="0">
                  <a:pos x="79" y="15"/>
                </a:cxn>
                <a:cxn ang="0">
                  <a:pos x="69" y="10"/>
                </a:cxn>
                <a:cxn ang="0">
                  <a:pos x="62" y="22"/>
                </a:cxn>
                <a:cxn ang="0">
                  <a:pos x="55" y="21"/>
                </a:cxn>
              </a:cxnLst>
              <a:rect l="0" t="0" r="r" b="b"/>
              <a:pathLst>
                <a:path w="139" h="146">
                  <a:moveTo>
                    <a:pt x="55" y="21"/>
                  </a:moveTo>
                  <a:cubicBezTo>
                    <a:pt x="53" y="18"/>
                    <a:pt x="46" y="21"/>
                    <a:pt x="42" y="23"/>
                  </a:cubicBezTo>
                  <a:cubicBezTo>
                    <a:pt x="39" y="26"/>
                    <a:pt x="35" y="26"/>
                    <a:pt x="34" y="24"/>
                  </a:cubicBezTo>
                  <a:cubicBezTo>
                    <a:pt x="33" y="22"/>
                    <a:pt x="34" y="16"/>
                    <a:pt x="34" y="14"/>
                  </a:cubicBezTo>
                  <a:cubicBezTo>
                    <a:pt x="34" y="11"/>
                    <a:pt x="26" y="7"/>
                    <a:pt x="21" y="6"/>
                  </a:cubicBezTo>
                  <a:cubicBezTo>
                    <a:pt x="17" y="6"/>
                    <a:pt x="16" y="5"/>
                    <a:pt x="10" y="2"/>
                  </a:cubicBezTo>
                  <a:cubicBezTo>
                    <a:pt x="6" y="0"/>
                    <a:pt x="5" y="2"/>
                    <a:pt x="0" y="5"/>
                  </a:cubicBezTo>
                  <a:cubicBezTo>
                    <a:pt x="6" y="11"/>
                    <a:pt x="13" y="18"/>
                    <a:pt x="13" y="23"/>
                  </a:cubicBezTo>
                  <a:cubicBezTo>
                    <a:pt x="13" y="31"/>
                    <a:pt x="6" y="35"/>
                    <a:pt x="10" y="39"/>
                  </a:cubicBezTo>
                  <a:cubicBezTo>
                    <a:pt x="15" y="43"/>
                    <a:pt x="15" y="41"/>
                    <a:pt x="15" y="47"/>
                  </a:cubicBezTo>
                  <a:cubicBezTo>
                    <a:pt x="16" y="52"/>
                    <a:pt x="21" y="57"/>
                    <a:pt x="22" y="65"/>
                  </a:cubicBezTo>
                  <a:cubicBezTo>
                    <a:pt x="22" y="73"/>
                    <a:pt x="31" y="70"/>
                    <a:pt x="28" y="75"/>
                  </a:cubicBezTo>
                  <a:cubicBezTo>
                    <a:pt x="25" y="80"/>
                    <a:pt x="30" y="85"/>
                    <a:pt x="33" y="87"/>
                  </a:cubicBezTo>
                  <a:cubicBezTo>
                    <a:pt x="36" y="89"/>
                    <a:pt x="46" y="97"/>
                    <a:pt x="46" y="105"/>
                  </a:cubicBezTo>
                  <a:cubicBezTo>
                    <a:pt x="47" y="113"/>
                    <a:pt x="51" y="111"/>
                    <a:pt x="61" y="119"/>
                  </a:cubicBezTo>
                  <a:cubicBezTo>
                    <a:pt x="71" y="126"/>
                    <a:pt x="87" y="132"/>
                    <a:pt x="98" y="139"/>
                  </a:cubicBezTo>
                  <a:cubicBezTo>
                    <a:pt x="102" y="141"/>
                    <a:pt x="119" y="146"/>
                    <a:pt x="121" y="146"/>
                  </a:cubicBezTo>
                  <a:cubicBezTo>
                    <a:pt x="124" y="145"/>
                    <a:pt x="126" y="143"/>
                    <a:pt x="131" y="144"/>
                  </a:cubicBezTo>
                  <a:cubicBezTo>
                    <a:pt x="137" y="145"/>
                    <a:pt x="138" y="140"/>
                    <a:pt x="138" y="137"/>
                  </a:cubicBezTo>
                  <a:cubicBezTo>
                    <a:pt x="139" y="134"/>
                    <a:pt x="133" y="128"/>
                    <a:pt x="130" y="124"/>
                  </a:cubicBezTo>
                  <a:cubicBezTo>
                    <a:pt x="119" y="110"/>
                    <a:pt x="112" y="101"/>
                    <a:pt x="112" y="96"/>
                  </a:cubicBezTo>
                  <a:cubicBezTo>
                    <a:pt x="112" y="92"/>
                    <a:pt x="105" y="74"/>
                    <a:pt x="110" y="65"/>
                  </a:cubicBezTo>
                  <a:cubicBezTo>
                    <a:pt x="115" y="57"/>
                    <a:pt x="110" y="40"/>
                    <a:pt x="99" y="32"/>
                  </a:cubicBezTo>
                  <a:cubicBezTo>
                    <a:pt x="89" y="25"/>
                    <a:pt x="86" y="23"/>
                    <a:pt x="79" y="15"/>
                  </a:cubicBezTo>
                  <a:cubicBezTo>
                    <a:pt x="76" y="12"/>
                    <a:pt x="72" y="11"/>
                    <a:pt x="69" y="10"/>
                  </a:cubicBezTo>
                  <a:cubicBezTo>
                    <a:pt x="66" y="14"/>
                    <a:pt x="63" y="19"/>
                    <a:pt x="62" y="22"/>
                  </a:cubicBezTo>
                  <a:cubicBezTo>
                    <a:pt x="60" y="27"/>
                    <a:pt x="56" y="23"/>
                    <a:pt x="55" y="21"/>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74" name="Freeform 45"/>
            <p:cNvSpPr>
              <a:spLocks/>
            </p:cNvSpPr>
            <p:nvPr/>
          </p:nvSpPr>
          <p:spPr bwMode="auto">
            <a:xfrm>
              <a:off x="5013325" y="4338638"/>
              <a:ext cx="506413" cy="949325"/>
            </a:xfrm>
            <a:custGeom>
              <a:avLst/>
              <a:gdLst/>
              <a:ahLst/>
              <a:cxnLst>
                <a:cxn ang="0">
                  <a:pos x="212" y="238"/>
                </a:cxn>
                <a:cxn ang="0">
                  <a:pos x="177" y="201"/>
                </a:cxn>
                <a:cxn ang="0">
                  <a:pos x="133" y="164"/>
                </a:cxn>
                <a:cxn ang="0">
                  <a:pos x="107" y="129"/>
                </a:cxn>
                <a:cxn ang="0">
                  <a:pos x="128" y="91"/>
                </a:cxn>
                <a:cxn ang="0">
                  <a:pos x="150" y="65"/>
                </a:cxn>
                <a:cxn ang="0">
                  <a:pos x="152" y="49"/>
                </a:cxn>
                <a:cxn ang="0">
                  <a:pos x="132" y="42"/>
                </a:cxn>
                <a:cxn ang="0">
                  <a:pos x="129" y="20"/>
                </a:cxn>
                <a:cxn ang="0">
                  <a:pos x="104" y="15"/>
                </a:cxn>
                <a:cxn ang="0">
                  <a:pos x="78" y="10"/>
                </a:cxn>
                <a:cxn ang="0">
                  <a:pos x="57" y="26"/>
                </a:cxn>
                <a:cxn ang="0">
                  <a:pos x="45" y="27"/>
                </a:cxn>
                <a:cxn ang="0">
                  <a:pos x="27" y="33"/>
                </a:cxn>
                <a:cxn ang="0">
                  <a:pos x="8" y="34"/>
                </a:cxn>
                <a:cxn ang="0">
                  <a:pos x="17" y="58"/>
                </a:cxn>
                <a:cxn ang="0">
                  <a:pos x="24" y="69"/>
                </a:cxn>
                <a:cxn ang="0">
                  <a:pos x="46" y="86"/>
                </a:cxn>
                <a:cxn ang="0">
                  <a:pos x="74" y="92"/>
                </a:cxn>
                <a:cxn ang="0">
                  <a:pos x="70" y="116"/>
                </a:cxn>
                <a:cxn ang="0">
                  <a:pos x="62" y="130"/>
                </a:cxn>
                <a:cxn ang="0">
                  <a:pos x="80" y="144"/>
                </a:cxn>
                <a:cxn ang="0">
                  <a:pos x="107" y="161"/>
                </a:cxn>
                <a:cxn ang="0">
                  <a:pos x="137" y="188"/>
                </a:cxn>
                <a:cxn ang="0">
                  <a:pos x="151" y="204"/>
                </a:cxn>
                <a:cxn ang="0">
                  <a:pos x="160" y="221"/>
                </a:cxn>
                <a:cxn ang="0">
                  <a:pos x="172" y="241"/>
                </a:cxn>
                <a:cxn ang="0">
                  <a:pos x="167" y="265"/>
                </a:cxn>
                <a:cxn ang="0">
                  <a:pos x="175" y="297"/>
                </a:cxn>
                <a:cxn ang="0">
                  <a:pos x="169" y="323"/>
                </a:cxn>
                <a:cxn ang="0">
                  <a:pos x="144" y="338"/>
                </a:cxn>
                <a:cxn ang="0">
                  <a:pos x="129" y="349"/>
                </a:cxn>
                <a:cxn ang="0">
                  <a:pos x="120" y="368"/>
                </a:cxn>
                <a:cxn ang="0">
                  <a:pos x="99" y="380"/>
                </a:cxn>
                <a:cxn ang="0">
                  <a:pos x="96" y="391"/>
                </a:cxn>
                <a:cxn ang="0">
                  <a:pos x="101" y="415"/>
                </a:cxn>
                <a:cxn ang="0">
                  <a:pos x="126" y="419"/>
                </a:cxn>
                <a:cxn ang="0">
                  <a:pos x="149" y="404"/>
                </a:cxn>
                <a:cxn ang="0">
                  <a:pos x="161" y="374"/>
                </a:cxn>
                <a:cxn ang="0">
                  <a:pos x="198" y="359"/>
                </a:cxn>
                <a:cxn ang="0">
                  <a:pos x="227" y="318"/>
                </a:cxn>
                <a:cxn ang="0">
                  <a:pos x="225" y="285"/>
                </a:cxn>
              </a:cxnLst>
              <a:rect l="0" t="0" r="r" b="b"/>
              <a:pathLst>
                <a:path w="232" h="435">
                  <a:moveTo>
                    <a:pt x="225" y="285"/>
                  </a:moveTo>
                  <a:cubicBezTo>
                    <a:pt x="222" y="273"/>
                    <a:pt x="218" y="249"/>
                    <a:pt x="212" y="238"/>
                  </a:cubicBezTo>
                  <a:cubicBezTo>
                    <a:pt x="205" y="228"/>
                    <a:pt x="195" y="224"/>
                    <a:pt x="191" y="214"/>
                  </a:cubicBezTo>
                  <a:cubicBezTo>
                    <a:pt x="187" y="205"/>
                    <a:pt x="186" y="209"/>
                    <a:pt x="177" y="201"/>
                  </a:cubicBezTo>
                  <a:cubicBezTo>
                    <a:pt x="168" y="194"/>
                    <a:pt x="154" y="192"/>
                    <a:pt x="153" y="184"/>
                  </a:cubicBezTo>
                  <a:cubicBezTo>
                    <a:pt x="152" y="176"/>
                    <a:pt x="133" y="172"/>
                    <a:pt x="133" y="164"/>
                  </a:cubicBezTo>
                  <a:cubicBezTo>
                    <a:pt x="133" y="156"/>
                    <a:pt x="128" y="159"/>
                    <a:pt x="119" y="148"/>
                  </a:cubicBezTo>
                  <a:cubicBezTo>
                    <a:pt x="111" y="137"/>
                    <a:pt x="102" y="138"/>
                    <a:pt x="107" y="129"/>
                  </a:cubicBezTo>
                  <a:cubicBezTo>
                    <a:pt x="112" y="120"/>
                    <a:pt x="108" y="114"/>
                    <a:pt x="112" y="105"/>
                  </a:cubicBezTo>
                  <a:cubicBezTo>
                    <a:pt x="116" y="96"/>
                    <a:pt x="121" y="101"/>
                    <a:pt x="128" y="91"/>
                  </a:cubicBezTo>
                  <a:cubicBezTo>
                    <a:pt x="134" y="81"/>
                    <a:pt x="128" y="77"/>
                    <a:pt x="134" y="74"/>
                  </a:cubicBezTo>
                  <a:cubicBezTo>
                    <a:pt x="141" y="71"/>
                    <a:pt x="148" y="70"/>
                    <a:pt x="150" y="65"/>
                  </a:cubicBezTo>
                  <a:cubicBezTo>
                    <a:pt x="151" y="62"/>
                    <a:pt x="159" y="56"/>
                    <a:pt x="166" y="51"/>
                  </a:cubicBezTo>
                  <a:cubicBezTo>
                    <a:pt x="161" y="47"/>
                    <a:pt x="157" y="47"/>
                    <a:pt x="152" y="49"/>
                  </a:cubicBezTo>
                  <a:cubicBezTo>
                    <a:pt x="145" y="51"/>
                    <a:pt x="142" y="46"/>
                    <a:pt x="140" y="44"/>
                  </a:cubicBezTo>
                  <a:cubicBezTo>
                    <a:pt x="138" y="41"/>
                    <a:pt x="137" y="41"/>
                    <a:pt x="132" y="42"/>
                  </a:cubicBezTo>
                  <a:cubicBezTo>
                    <a:pt x="127" y="42"/>
                    <a:pt x="127" y="33"/>
                    <a:pt x="126" y="30"/>
                  </a:cubicBezTo>
                  <a:cubicBezTo>
                    <a:pt x="124" y="28"/>
                    <a:pt x="127" y="23"/>
                    <a:pt x="129" y="20"/>
                  </a:cubicBezTo>
                  <a:cubicBezTo>
                    <a:pt x="131" y="17"/>
                    <a:pt x="128" y="14"/>
                    <a:pt x="123" y="15"/>
                  </a:cubicBezTo>
                  <a:cubicBezTo>
                    <a:pt x="119" y="16"/>
                    <a:pt x="113" y="16"/>
                    <a:pt x="104" y="15"/>
                  </a:cubicBezTo>
                  <a:cubicBezTo>
                    <a:pt x="95" y="15"/>
                    <a:pt x="91" y="9"/>
                    <a:pt x="86" y="4"/>
                  </a:cubicBezTo>
                  <a:cubicBezTo>
                    <a:pt x="81" y="0"/>
                    <a:pt x="82" y="7"/>
                    <a:pt x="78" y="10"/>
                  </a:cubicBezTo>
                  <a:cubicBezTo>
                    <a:pt x="73" y="12"/>
                    <a:pt x="78" y="15"/>
                    <a:pt x="77" y="19"/>
                  </a:cubicBezTo>
                  <a:cubicBezTo>
                    <a:pt x="76" y="23"/>
                    <a:pt x="63" y="24"/>
                    <a:pt x="57" y="26"/>
                  </a:cubicBezTo>
                  <a:cubicBezTo>
                    <a:pt x="50" y="28"/>
                    <a:pt x="55" y="29"/>
                    <a:pt x="54" y="31"/>
                  </a:cubicBezTo>
                  <a:cubicBezTo>
                    <a:pt x="53" y="33"/>
                    <a:pt x="49" y="29"/>
                    <a:pt x="45" y="27"/>
                  </a:cubicBezTo>
                  <a:cubicBezTo>
                    <a:pt x="42" y="25"/>
                    <a:pt x="40" y="28"/>
                    <a:pt x="37" y="27"/>
                  </a:cubicBezTo>
                  <a:cubicBezTo>
                    <a:pt x="34" y="26"/>
                    <a:pt x="27" y="33"/>
                    <a:pt x="27" y="33"/>
                  </a:cubicBezTo>
                  <a:cubicBezTo>
                    <a:pt x="27" y="33"/>
                    <a:pt x="22" y="33"/>
                    <a:pt x="17" y="31"/>
                  </a:cubicBezTo>
                  <a:cubicBezTo>
                    <a:pt x="12" y="29"/>
                    <a:pt x="9" y="30"/>
                    <a:pt x="8" y="34"/>
                  </a:cubicBezTo>
                  <a:cubicBezTo>
                    <a:pt x="7" y="35"/>
                    <a:pt x="4" y="36"/>
                    <a:pt x="0" y="37"/>
                  </a:cubicBezTo>
                  <a:cubicBezTo>
                    <a:pt x="6" y="45"/>
                    <a:pt x="14" y="55"/>
                    <a:pt x="17" y="58"/>
                  </a:cubicBezTo>
                  <a:cubicBezTo>
                    <a:pt x="20" y="62"/>
                    <a:pt x="22" y="58"/>
                    <a:pt x="25" y="61"/>
                  </a:cubicBezTo>
                  <a:cubicBezTo>
                    <a:pt x="28" y="64"/>
                    <a:pt x="24" y="66"/>
                    <a:pt x="24" y="69"/>
                  </a:cubicBezTo>
                  <a:cubicBezTo>
                    <a:pt x="23" y="72"/>
                    <a:pt x="25" y="75"/>
                    <a:pt x="31" y="81"/>
                  </a:cubicBezTo>
                  <a:cubicBezTo>
                    <a:pt x="37" y="88"/>
                    <a:pt x="43" y="84"/>
                    <a:pt x="46" y="86"/>
                  </a:cubicBezTo>
                  <a:cubicBezTo>
                    <a:pt x="49" y="88"/>
                    <a:pt x="58" y="79"/>
                    <a:pt x="62" y="79"/>
                  </a:cubicBezTo>
                  <a:cubicBezTo>
                    <a:pt x="66" y="78"/>
                    <a:pt x="74" y="87"/>
                    <a:pt x="74" y="92"/>
                  </a:cubicBezTo>
                  <a:cubicBezTo>
                    <a:pt x="75" y="97"/>
                    <a:pt x="85" y="99"/>
                    <a:pt x="84" y="104"/>
                  </a:cubicBezTo>
                  <a:cubicBezTo>
                    <a:pt x="83" y="110"/>
                    <a:pt x="80" y="117"/>
                    <a:pt x="70" y="116"/>
                  </a:cubicBezTo>
                  <a:cubicBezTo>
                    <a:pt x="60" y="115"/>
                    <a:pt x="61" y="117"/>
                    <a:pt x="59" y="121"/>
                  </a:cubicBezTo>
                  <a:cubicBezTo>
                    <a:pt x="56" y="126"/>
                    <a:pt x="61" y="128"/>
                    <a:pt x="62" y="130"/>
                  </a:cubicBezTo>
                  <a:cubicBezTo>
                    <a:pt x="63" y="131"/>
                    <a:pt x="66" y="138"/>
                    <a:pt x="68" y="142"/>
                  </a:cubicBezTo>
                  <a:cubicBezTo>
                    <a:pt x="70" y="145"/>
                    <a:pt x="74" y="144"/>
                    <a:pt x="80" y="144"/>
                  </a:cubicBezTo>
                  <a:cubicBezTo>
                    <a:pt x="87" y="144"/>
                    <a:pt x="91" y="149"/>
                    <a:pt x="96" y="153"/>
                  </a:cubicBezTo>
                  <a:cubicBezTo>
                    <a:pt x="101" y="156"/>
                    <a:pt x="102" y="153"/>
                    <a:pt x="107" y="161"/>
                  </a:cubicBezTo>
                  <a:cubicBezTo>
                    <a:pt x="112" y="169"/>
                    <a:pt x="119" y="176"/>
                    <a:pt x="125" y="180"/>
                  </a:cubicBezTo>
                  <a:cubicBezTo>
                    <a:pt x="132" y="184"/>
                    <a:pt x="134" y="187"/>
                    <a:pt x="137" y="188"/>
                  </a:cubicBezTo>
                  <a:cubicBezTo>
                    <a:pt x="139" y="188"/>
                    <a:pt x="139" y="196"/>
                    <a:pt x="142" y="201"/>
                  </a:cubicBezTo>
                  <a:cubicBezTo>
                    <a:pt x="145" y="205"/>
                    <a:pt x="148" y="200"/>
                    <a:pt x="151" y="204"/>
                  </a:cubicBezTo>
                  <a:cubicBezTo>
                    <a:pt x="154" y="208"/>
                    <a:pt x="160" y="209"/>
                    <a:pt x="164" y="212"/>
                  </a:cubicBezTo>
                  <a:cubicBezTo>
                    <a:pt x="168" y="216"/>
                    <a:pt x="163" y="216"/>
                    <a:pt x="160" y="221"/>
                  </a:cubicBezTo>
                  <a:cubicBezTo>
                    <a:pt x="157" y="226"/>
                    <a:pt x="170" y="230"/>
                    <a:pt x="173" y="234"/>
                  </a:cubicBezTo>
                  <a:cubicBezTo>
                    <a:pt x="176" y="238"/>
                    <a:pt x="174" y="238"/>
                    <a:pt x="172" y="241"/>
                  </a:cubicBezTo>
                  <a:cubicBezTo>
                    <a:pt x="171" y="244"/>
                    <a:pt x="171" y="248"/>
                    <a:pt x="171" y="252"/>
                  </a:cubicBezTo>
                  <a:cubicBezTo>
                    <a:pt x="171" y="256"/>
                    <a:pt x="169" y="258"/>
                    <a:pt x="167" y="265"/>
                  </a:cubicBezTo>
                  <a:cubicBezTo>
                    <a:pt x="165" y="272"/>
                    <a:pt x="176" y="283"/>
                    <a:pt x="178" y="289"/>
                  </a:cubicBezTo>
                  <a:cubicBezTo>
                    <a:pt x="181" y="294"/>
                    <a:pt x="176" y="294"/>
                    <a:pt x="175" y="297"/>
                  </a:cubicBezTo>
                  <a:cubicBezTo>
                    <a:pt x="174" y="300"/>
                    <a:pt x="178" y="313"/>
                    <a:pt x="177" y="318"/>
                  </a:cubicBezTo>
                  <a:cubicBezTo>
                    <a:pt x="176" y="323"/>
                    <a:pt x="173" y="323"/>
                    <a:pt x="169" y="323"/>
                  </a:cubicBezTo>
                  <a:cubicBezTo>
                    <a:pt x="164" y="323"/>
                    <a:pt x="160" y="330"/>
                    <a:pt x="156" y="332"/>
                  </a:cubicBezTo>
                  <a:cubicBezTo>
                    <a:pt x="153" y="335"/>
                    <a:pt x="147" y="333"/>
                    <a:pt x="144" y="338"/>
                  </a:cubicBezTo>
                  <a:cubicBezTo>
                    <a:pt x="141" y="343"/>
                    <a:pt x="139" y="343"/>
                    <a:pt x="134" y="343"/>
                  </a:cubicBezTo>
                  <a:cubicBezTo>
                    <a:pt x="129" y="344"/>
                    <a:pt x="130" y="342"/>
                    <a:pt x="129" y="349"/>
                  </a:cubicBezTo>
                  <a:cubicBezTo>
                    <a:pt x="128" y="356"/>
                    <a:pt x="142" y="365"/>
                    <a:pt x="139" y="368"/>
                  </a:cubicBezTo>
                  <a:cubicBezTo>
                    <a:pt x="136" y="371"/>
                    <a:pt x="123" y="366"/>
                    <a:pt x="120" y="368"/>
                  </a:cubicBezTo>
                  <a:cubicBezTo>
                    <a:pt x="117" y="370"/>
                    <a:pt x="112" y="369"/>
                    <a:pt x="108" y="370"/>
                  </a:cubicBezTo>
                  <a:cubicBezTo>
                    <a:pt x="104" y="370"/>
                    <a:pt x="103" y="378"/>
                    <a:pt x="99" y="380"/>
                  </a:cubicBezTo>
                  <a:cubicBezTo>
                    <a:pt x="98" y="380"/>
                    <a:pt x="93" y="383"/>
                    <a:pt x="88" y="386"/>
                  </a:cubicBezTo>
                  <a:cubicBezTo>
                    <a:pt x="91" y="387"/>
                    <a:pt x="93" y="389"/>
                    <a:pt x="96" y="391"/>
                  </a:cubicBezTo>
                  <a:cubicBezTo>
                    <a:pt x="102" y="396"/>
                    <a:pt x="109" y="396"/>
                    <a:pt x="105" y="398"/>
                  </a:cubicBezTo>
                  <a:cubicBezTo>
                    <a:pt x="101" y="401"/>
                    <a:pt x="101" y="406"/>
                    <a:pt x="101" y="415"/>
                  </a:cubicBezTo>
                  <a:cubicBezTo>
                    <a:pt x="101" y="423"/>
                    <a:pt x="101" y="435"/>
                    <a:pt x="107" y="434"/>
                  </a:cubicBezTo>
                  <a:cubicBezTo>
                    <a:pt x="113" y="433"/>
                    <a:pt x="120" y="420"/>
                    <a:pt x="126" y="419"/>
                  </a:cubicBezTo>
                  <a:cubicBezTo>
                    <a:pt x="131" y="418"/>
                    <a:pt x="140" y="414"/>
                    <a:pt x="140" y="409"/>
                  </a:cubicBezTo>
                  <a:cubicBezTo>
                    <a:pt x="140" y="404"/>
                    <a:pt x="146" y="408"/>
                    <a:pt x="149" y="404"/>
                  </a:cubicBezTo>
                  <a:cubicBezTo>
                    <a:pt x="153" y="400"/>
                    <a:pt x="156" y="391"/>
                    <a:pt x="155" y="387"/>
                  </a:cubicBezTo>
                  <a:cubicBezTo>
                    <a:pt x="154" y="383"/>
                    <a:pt x="160" y="374"/>
                    <a:pt x="161" y="374"/>
                  </a:cubicBezTo>
                  <a:cubicBezTo>
                    <a:pt x="163" y="374"/>
                    <a:pt x="165" y="380"/>
                    <a:pt x="173" y="377"/>
                  </a:cubicBezTo>
                  <a:cubicBezTo>
                    <a:pt x="182" y="374"/>
                    <a:pt x="187" y="363"/>
                    <a:pt x="198" y="359"/>
                  </a:cubicBezTo>
                  <a:cubicBezTo>
                    <a:pt x="210" y="354"/>
                    <a:pt x="213" y="351"/>
                    <a:pt x="219" y="343"/>
                  </a:cubicBezTo>
                  <a:cubicBezTo>
                    <a:pt x="225" y="336"/>
                    <a:pt x="230" y="326"/>
                    <a:pt x="227" y="318"/>
                  </a:cubicBezTo>
                  <a:cubicBezTo>
                    <a:pt x="225" y="310"/>
                    <a:pt x="227" y="306"/>
                    <a:pt x="229" y="304"/>
                  </a:cubicBezTo>
                  <a:cubicBezTo>
                    <a:pt x="232" y="302"/>
                    <a:pt x="229" y="296"/>
                    <a:pt x="225" y="285"/>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75" name="Freeform 46"/>
            <p:cNvSpPr>
              <a:spLocks/>
            </p:cNvSpPr>
            <p:nvPr/>
          </p:nvSpPr>
          <p:spPr bwMode="auto">
            <a:xfrm>
              <a:off x="5054600" y="4895850"/>
              <a:ext cx="354013" cy="285750"/>
            </a:xfrm>
            <a:custGeom>
              <a:avLst/>
              <a:gdLst/>
              <a:ahLst/>
              <a:cxnLst>
                <a:cxn ang="0">
                  <a:pos x="148" y="10"/>
                </a:cxn>
                <a:cxn ang="0">
                  <a:pos x="151" y="0"/>
                </a:cxn>
                <a:cxn ang="0">
                  <a:pos x="135" y="9"/>
                </a:cxn>
                <a:cxn ang="0">
                  <a:pos x="122" y="5"/>
                </a:cxn>
                <a:cxn ang="0">
                  <a:pos x="112" y="12"/>
                </a:cxn>
                <a:cxn ang="0">
                  <a:pos x="113" y="23"/>
                </a:cxn>
                <a:cxn ang="0">
                  <a:pos x="103" y="21"/>
                </a:cxn>
                <a:cxn ang="0">
                  <a:pos x="88" y="19"/>
                </a:cxn>
                <a:cxn ang="0">
                  <a:pos x="83" y="15"/>
                </a:cxn>
                <a:cxn ang="0">
                  <a:pos x="77" y="16"/>
                </a:cxn>
                <a:cxn ang="0">
                  <a:pos x="68" y="13"/>
                </a:cxn>
                <a:cxn ang="0">
                  <a:pos x="52" y="16"/>
                </a:cxn>
                <a:cxn ang="0">
                  <a:pos x="35" y="14"/>
                </a:cxn>
                <a:cxn ang="0">
                  <a:pos x="19" y="25"/>
                </a:cxn>
                <a:cxn ang="0">
                  <a:pos x="6" y="41"/>
                </a:cxn>
                <a:cxn ang="0">
                  <a:pos x="2" y="52"/>
                </a:cxn>
                <a:cxn ang="0">
                  <a:pos x="7" y="69"/>
                </a:cxn>
                <a:cxn ang="0">
                  <a:pos x="14" y="78"/>
                </a:cxn>
                <a:cxn ang="0">
                  <a:pos x="13" y="85"/>
                </a:cxn>
                <a:cxn ang="0">
                  <a:pos x="24" y="106"/>
                </a:cxn>
                <a:cxn ang="0">
                  <a:pos x="29" y="119"/>
                </a:cxn>
                <a:cxn ang="0">
                  <a:pos x="43" y="116"/>
                </a:cxn>
                <a:cxn ang="0">
                  <a:pos x="55" y="126"/>
                </a:cxn>
                <a:cxn ang="0">
                  <a:pos x="69" y="131"/>
                </a:cxn>
                <a:cxn ang="0">
                  <a:pos x="80" y="125"/>
                </a:cxn>
                <a:cxn ang="0">
                  <a:pos x="89" y="115"/>
                </a:cxn>
                <a:cxn ang="0">
                  <a:pos x="101" y="113"/>
                </a:cxn>
                <a:cxn ang="0">
                  <a:pos x="120" y="113"/>
                </a:cxn>
                <a:cxn ang="0">
                  <a:pos x="110" y="94"/>
                </a:cxn>
                <a:cxn ang="0">
                  <a:pos x="115" y="88"/>
                </a:cxn>
                <a:cxn ang="0">
                  <a:pos x="125" y="83"/>
                </a:cxn>
                <a:cxn ang="0">
                  <a:pos x="137" y="77"/>
                </a:cxn>
                <a:cxn ang="0">
                  <a:pos x="150" y="68"/>
                </a:cxn>
                <a:cxn ang="0">
                  <a:pos x="158" y="63"/>
                </a:cxn>
                <a:cxn ang="0">
                  <a:pos x="156" y="42"/>
                </a:cxn>
                <a:cxn ang="0">
                  <a:pos x="159" y="34"/>
                </a:cxn>
                <a:cxn ang="0">
                  <a:pos x="148" y="10"/>
                </a:cxn>
              </a:cxnLst>
              <a:rect l="0" t="0" r="r" b="b"/>
              <a:pathLst>
                <a:path w="162" h="131">
                  <a:moveTo>
                    <a:pt x="148" y="10"/>
                  </a:moveTo>
                  <a:cubicBezTo>
                    <a:pt x="149" y="6"/>
                    <a:pt x="150" y="3"/>
                    <a:pt x="151" y="0"/>
                  </a:cubicBezTo>
                  <a:cubicBezTo>
                    <a:pt x="144" y="3"/>
                    <a:pt x="139" y="7"/>
                    <a:pt x="135" y="9"/>
                  </a:cubicBezTo>
                  <a:cubicBezTo>
                    <a:pt x="128" y="11"/>
                    <a:pt x="126" y="2"/>
                    <a:pt x="122" y="5"/>
                  </a:cubicBezTo>
                  <a:cubicBezTo>
                    <a:pt x="119" y="7"/>
                    <a:pt x="116" y="9"/>
                    <a:pt x="112" y="12"/>
                  </a:cubicBezTo>
                  <a:cubicBezTo>
                    <a:pt x="108" y="16"/>
                    <a:pt x="115" y="20"/>
                    <a:pt x="113" y="23"/>
                  </a:cubicBezTo>
                  <a:cubicBezTo>
                    <a:pt x="110" y="26"/>
                    <a:pt x="104" y="22"/>
                    <a:pt x="103" y="21"/>
                  </a:cubicBezTo>
                  <a:cubicBezTo>
                    <a:pt x="101" y="20"/>
                    <a:pt x="89" y="19"/>
                    <a:pt x="88" y="19"/>
                  </a:cubicBezTo>
                  <a:cubicBezTo>
                    <a:pt x="87" y="19"/>
                    <a:pt x="85" y="17"/>
                    <a:pt x="83" y="15"/>
                  </a:cubicBezTo>
                  <a:cubicBezTo>
                    <a:pt x="80" y="16"/>
                    <a:pt x="78" y="17"/>
                    <a:pt x="77" y="16"/>
                  </a:cubicBezTo>
                  <a:cubicBezTo>
                    <a:pt x="74" y="15"/>
                    <a:pt x="72" y="13"/>
                    <a:pt x="68" y="13"/>
                  </a:cubicBezTo>
                  <a:cubicBezTo>
                    <a:pt x="64" y="14"/>
                    <a:pt x="56" y="16"/>
                    <a:pt x="52" y="16"/>
                  </a:cubicBezTo>
                  <a:cubicBezTo>
                    <a:pt x="48" y="16"/>
                    <a:pt x="41" y="13"/>
                    <a:pt x="35" y="14"/>
                  </a:cubicBezTo>
                  <a:cubicBezTo>
                    <a:pt x="30" y="15"/>
                    <a:pt x="23" y="23"/>
                    <a:pt x="19" y="25"/>
                  </a:cubicBezTo>
                  <a:cubicBezTo>
                    <a:pt x="15" y="27"/>
                    <a:pt x="11" y="38"/>
                    <a:pt x="6" y="41"/>
                  </a:cubicBezTo>
                  <a:cubicBezTo>
                    <a:pt x="2" y="45"/>
                    <a:pt x="0" y="45"/>
                    <a:pt x="2" y="52"/>
                  </a:cubicBezTo>
                  <a:cubicBezTo>
                    <a:pt x="5" y="58"/>
                    <a:pt x="3" y="65"/>
                    <a:pt x="7" y="69"/>
                  </a:cubicBezTo>
                  <a:cubicBezTo>
                    <a:pt x="12" y="73"/>
                    <a:pt x="14" y="76"/>
                    <a:pt x="14" y="78"/>
                  </a:cubicBezTo>
                  <a:cubicBezTo>
                    <a:pt x="14" y="79"/>
                    <a:pt x="13" y="82"/>
                    <a:pt x="13" y="85"/>
                  </a:cubicBezTo>
                  <a:cubicBezTo>
                    <a:pt x="15" y="89"/>
                    <a:pt x="23" y="98"/>
                    <a:pt x="24" y="106"/>
                  </a:cubicBezTo>
                  <a:cubicBezTo>
                    <a:pt x="24" y="114"/>
                    <a:pt x="26" y="119"/>
                    <a:pt x="29" y="119"/>
                  </a:cubicBezTo>
                  <a:cubicBezTo>
                    <a:pt x="32" y="119"/>
                    <a:pt x="41" y="113"/>
                    <a:pt x="43" y="116"/>
                  </a:cubicBezTo>
                  <a:cubicBezTo>
                    <a:pt x="44" y="119"/>
                    <a:pt x="47" y="123"/>
                    <a:pt x="55" y="126"/>
                  </a:cubicBezTo>
                  <a:cubicBezTo>
                    <a:pt x="59" y="128"/>
                    <a:pt x="64" y="129"/>
                    <a:pt x="69" y="131"/>
                  </a:cubicBezTo>
                  <a:cubicBezTo>
                    <a:pt x="74" y="128"/>
                    <a:pt x="79" y="125"/>
                    <a:pt x="80" y="125"/>
                  </a:cubicBezTo>
                  <a:cubicBezTo>
                    <a:pt x="84" y="123"/>
                    <a:pt x="85" y="115"/>
                    <a:pt x="89" y="115"/>
                  </a:cubicBezTo>
                  <a:cubicBezTo>
                    <a:pt x="93" y="114"/>
                    <a:pt x="98" y="115"/>
                    <a:pt x="101" y="113"/>
                  </a:cubicBezTo>
                  <a:cubicBezTo>
                    <a:pt x="104" y="111"/>
                    <a:pt x="117" y="116"/>
                    <a:pt x="120" y="113"/>
                  </a:cubicBezTo>
                  <a:cubicBezTo>
                    <a:pt x="123" y="110"/>
                    <a:pt x="109" y="101"/>
                    <a:pt x="110" y="94"/>
                  </a:cubicBezTo>
                  <a:cubicBezTo>
                    <a:pt x="111" y="87"/>
                    <a:pt x="110" y="89"/>
                    <a:pt x="115" y="88"/>
                  </a:cubicBezTo>
                  <a:cubicBezTo>
                    <a:pt x="120" y="88"/>
                    <a:pt x="122" y="88"/>
                    <a:pt x="125" y="83"/>
                  </a:cubicBezTo>
                  <a:cubicBezTo>
                    <a:pt x="128" y="78"/>
                    <a:pt x="134" y="80"/>
                    <a:pt x="137" y="77"/>
                  </a:cubicBezTo>
                  <a:cubicBezTo>
                    <a:pt x="141" y="75"/>
                    <a:pt x="145" y="68"/>
                    <a:pt x="150" y="68"/>
                  </a:cubicBezTo>
                  <a:cubicBezTo>
                    <a:pt x="154" y="68"/>
                    <a:pt x="157" y="68"/>
                    <a:pt x="158" y="63"/>
                  </a:cubicBezTo>
                  <a:cubicBezTo>
                    <a:pt x="159" y="58"/>
                    <a:pt x="155" y="45"/>
                    <a:pt x="156" y="42"/>
                  </a:cubicBezTo>
                  <a:cubicBezTo>
                    <a:pt x="157" y="39"/>
                    <a:pt x="162" y="39"/>
                    <a:pt x="159" y="34"/>
                  </a:cubicBezTo>
                  <a:cubicBezTo>
                    <a:pt x="157" y="28"/>
                    <a:pt x="146" y="17"/>
                    <a:pt x="148" y="10"/>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76" name="Freeform 47"/>
            <p:cNvSpPr>
              <a:spLocks/>
            </p:cNvSpPr>
            <p:nvPr/>
          </p:nvSpPr>
          <p:spPr bwMode="auto">
            <a:xfrm>
              <a:off x="2698750" y="3219450"/>
              <a:ext cx="833438" cy="506413"/>
            </a:xfrm>
            <a:custGeom>
              <a:avLst/>
              <a:gdLst/>
              <a:ahLst/>
              <a:cxnLst>
                <a:cxn ang="0">
                  <a:pos x="374" y="59"/>
                </a:cxn>
                <a:cxn ang="0">
                  <a:pos x="353" y="52"/>
                </a:cxn>
                <a:cxn ang="0">
                  <a:pos x="325" y="59"/>
                </a:cxn>
                <a:cxn ang="0">
                  <a:pos x="310" y="42"/>
                </a:cxn>
                <a:cxn ang="0">
                  <a:pos x="311" y="25"/>
                </a:cxn>
                <a:cxn ang="0">
                  <a:pos x="300" y="8"/>
                </a:cxn>
                <a:cxn ang="0">
                  <a:pos x="282" y="29"/>
                </a:cxn>
                <a:cxn ang="0">
                  <a:pos x="259" y="37"/>
                </a:cxn>
                <a:cxn ang="0">
                  <a:pos x="229" y="33"/>
                </a:cxn>
                <a:cxn ang="0">
                  <a:pos x="210" y="18"/>
                </a:cxn>
                <a:cxn ang="0">
                  <a:pos x="182" y="2"/>
                </a:cxn>
                <a:cxn ang="0">
                  <a:pos x="156" y="7"/>
                </a:cxn>
                <a:cxn ang="0">
                  <a:pos x="113" y="30"/>
                </a:cxn>
                <a:cxn ang="0">
                  <a:pos x="81" y="39"/>
                </a:cxn>
                <a:cxn ang="0">
                  <a:pos x="60" y="27"/>
                </a:cxn>
                <a:cxn ang="0">
                  <a:pos x="41" y="46"/>
                </a:cxn>
                <a:cxn ang="0">
                  <a:pos x="26" y="66"/>
                </a:cxn>
                <a:cxn ang="0">
                  <a:pos x="20" y="90"/>
                </a:cxn>
                <a:cxn ang="0">
                  <a:pos x="29" y="146"/>
                </a:cxn>
                <a:cxn ang="0">
                  <a:pos x="2" y="179"/>
                </a:cxn>
                <a:cxn ang="0">
                  <a:pos x="31" y="213"/>
                </a:cxn>
                <a:cxn ang="0">
                  <a:pos x="83" y="223"/>
                </a:cxn>
                <a:cxn ang="0">
                  <a:pos x="134" y="207"/>
                </a:cxn>
                <a:cxn ang="0">
                  <a:pos x="159" y="197"/>
                </a:cxn>
                <a:cxn ang="0">
                  <a:pos x="185" y="189"/>
                </a:cxn>
                <a:cxn ang="0">
                  <a:pos x="217" y="193"/>
                </a:cxn>
                <a:cxn ang="0">
                  <a:pos x="229" y="161"/>
                </a:cxn>
                <a:cxn ang="0">
                  <a:pos x="249" y="142"/>
                </a:cxn>
                <a:cxn ang="0">
                  <a:pos x="273" y="140"/>
                </a:cxn>
                <a:cxn ang="0">
                  <a:pos x="296" y="110"/>
                </a:cxn>
                <a:cxn ang="0">
                  <a:pos x="305" y="74"/>
                </a:cxn>
                <a:cxn ang="0">
                  <a:pos x="372" y="73"/>
                </a:cxn>
                <a:cxn ang="0">
                  <a:pos x="378" y="66"/>
                </a:cxn>
              </a:cxnLst>
              <a:rect l="0" t="0" r="r" b="b"/>
              <a:pathLst>
                <a:path w="382" h="232">
                  <a:moveTo>
                    <a:pt x="382" y="62"/>
                  </a:moveTo>
                  <a:cubicBezTo>
                    <a:pt x="380" y="60"/>
                    <a:pt x="378" y="59"/>
                    <a:pt x="374" y="59"/>
                  </a:cubicBezTo>
                  <a:cubicBezTo>
                    <a:pt x="366" y="59"/>
                    <a:pt x="363" y="62"/>
                    <a:pt x="360" y="59"/>
                  </a:cubicBezTo>
                  <a:cubicBezTo>
                    <a:pt x="357" y="55"/>
                    <a:pt x="357" y="51"/>
                    <a:pt x="353" y="52"/>
                  </a:cubicBezTo>
                  <a:cubicBezTo>
                    <a:pt x="348" y="53"/>
                    <a:pt x="339" y="55"/>
                    <a:pt x="336" y="56"/>
                  </a:cubicBezTo>
                  <a:cubicBezTo>
                    <a:pt x="333" y="58"/>
                    <a:pt x="329" y="59"/>
                    <a:pt x="325" y="59"/>
                  </a:cubicBezTo>
                  <a:cubicBezTo>
                    <a:pt x="320" y="59"/>
                    <a:pt x="312" y="67"/>
                    <a:pt x="308" y="64"/>
                  </a:cubicBezTo>
                  <a:cubicBezTo>
                    <a:pt x="304" y="60"/>
                    <a:pt x="307" y="46"/>
                    <a:pt x="310" y="42"/>
                  </a:cubicBezTo>
                  <a:cubicBezTo>
                    <a:pt x="313" y="39"/>
                    <a:pt x="319" y="33"/>
                    <a:pt x="316" y="31"/>
                  </a:cubicBezTo>
                  <a:cubicBezTo>
                    <a:pt x="313" y="29"/>
                    <a:pt x="309" y="28"/>
                    <a:pt x="311" y="25"/>
                  </a:cubicBezTo>
                  <a:cubicBezTo>
                    <a:pt x="313" y="22"/>
                    <a:pt x="312" y="15"/>
                    <a:pt x="310" y="12"/>
                  </a:cubicBezTo>
                  <a:cubicBezTo>
                    <a:pt x="307" y="10"/>
                    <a:pt x="304" y="7"/>
                    <a:pt x="300" y="8"/>
                  </a:cubicBezTo>
                  <a:cubicBezTo>
                    <a:pt x="296" y="9"/>
                    <a:pt x="289" y="18"/>
                    <a:pt x="286" y="19"/>
                  </a:cubicBezTo>
                  <a:cubicBezTo>
                    <a:pt x="282" y="20"/>
                    <a:pt x="288" y="29"/>
                    <a:pt x="282" y="29"/>
                  </a:cubicBezTo>
                  <a:cubicBezTo>
                    <a:pt x="276" y="29"/>
                    <a:pt x="275" y="26"/>
                    <a:pt x="269" y="28"/>
                  </a:cubicBezTo>
                  <a:cubicBezTo>
                    <a:pt x="263" y="30"/>
                    <a:pt x="266" y="40"/>
                    <a:pt x="259" y="37"/>
                  </a:cubicBezTo>
                  <a:cubicBezTo>
                    <a:pt x="251" y="34"/>
                    <a:pt x="250" y="27"/>
                    <a:pt x="247" y="28"/>
                  </a:cubicBezTo>
                  <a:cubicBezTo>
                    <a:pt x="243" y="30"/>
                    <a:pt x="233" y="37"/>
                    <a:pt x="229" y="33"/>
                  </a:cubicBezTo>
                  <a:cubicBezTo>
                    <a:pt x="225" y="29"/>
                    <a:pt x="229" y="25"/>
                    <a:pt x="223" y="24"/>
                  </a:cubicBezTo>
                  <a:cubicBezTo>
                    <a:pt x="217" y="23"/>
                    <a:pt x="212" y="22"/>
                    <a:pt x="210" y="18"/>
                  </a:cubicBezTo>
                  <a:cubicBezTo>
                    <a:pt x="208" y="15"/>
                    <a:pt x="197" y="13"/>
                    <a:pt x="193" y="10"/>
                  </a:cubicBezTo>
                  <a:cubicBezTo>
                    <a:pt x="188" y="6"/>
                    <a:pt x="185" y="5"/>
                    <a:pt x="182" y="2"/>
                  </a:cubicBezTo>
                  <a:cubicBezTo>
                    <a:pt x="179" y="0"/>
                    <a:pt x="178" y="7"/>
                    <a:pt x="173" y="7"/>
                  </a:cubicBezTo>
                  <a:cubicBezTo>
                    <a:pt x="167" y="6"/>
                    <a:pt x="159" y="4"/>
                    <a:pt x="156" y="7"/>
                  </a:cubicBezTo>
                  <a:cubicBezTo>
                    <a:pt x="154" y="9"/>
                    <a:pt x="150" y="21"/>
                    <a:pt x="145" y="24"/>
                  </a:cubicBezTo>
                  <a:cubicBezTo>
                    <a:pt x="139" y="27"/>
                    <a:pt x="123" y="31"/>
                    <a:pt x="113" y="30"/>
                  </a:cubicBezTo>
                  <a:cubicBezTo>
                    <a:pt x="103" y="28"/>
                    <a:pt x="105" y="40"/>
                    <a:pt x="97" y="40"/>
                  </a:cubicBezTo>
                  <a:cubicBezTo>
                    <a:pt x="89" y="41"/>
                    <a:pt x="85" y="47"/>
                    <a:pt x="81" y="39"/>
                  </a:cubicBezTo>
                  <a:cubicBezTo>
                    <a:pt x="77" y="33"/>
                    <a:pt x="68" y="29"/>
                    <a:pt x="64" y="24"/>
                  </a:cubicBezTo>
                  <a:cubicBezTo>
                    <a:pt x="62" y="25"/>
                    <a:pt x="60" y="26"/>
                    <a:pt x="60" y="27"/>
                  </a:cubicBezTo>
                  <a:cubicBezTo>
                    <a:pt x="58" y="29"/>
                    <a:pt x="52" y="30"/>
                    <a:pt x="50" y="39"/>
                  </a:cubicBezTo>
                  <a:cubicBezTo>
                    <a:pt x="47" y="48"/>
                    <a:pt x="43" y="43"/>
                    <a:pt x="41" y="46"/>
                  </a:cubicBezTo>
                  <a:cubicBezTo>
                    <a:pt x="40" y="49"/>
                    <a:pt x="38" y="51"/>
                    <a:pt x="34" y="52"/>
                  </a:cubicBezTo>
                  <a:cubicBezTo>
                    <a:pt x="30" y="53"/>
                    <a:pt x="28" y="62"/>
                    <a:pt x="26" y="66"/>
                  </a:cubicBezTo>
                  <a:cubicBezTo>
                    <a:pt x="24" y="70"/>
                    <a:pt x="29" y="71"/>
                    <a:pt x="32" y="77"/>
                  </a:cubicBezTo>
                  <a:cubicBezTo>
                    <a:pt x="36" y="82"/>
                    <a:pt x="19" y="80"/>
                    <a:pt x="20" y="90"/>
                  </a:cubicBezTo>
                  <a:cubicBezTo>
                    <a:pt x="21" y="99"/>
                    <a:pt x="13" y="128"/>
                    <a:pt x="12" y="133"/>
                  </a:cubicBezTo>
                  <a:cubicBezTo>
                    <a:pt x="11" y="138"/>
                    <a:pt x="24" y="143"/>
                    <a:pt x="29" y="146"/>
                  </a:cubicBezTo>
                  <a:cubicBezTo>
                    <a:pt x="34" y="149"/>
                    <a:pt x="29" y="153"/>
                    <a:pt x="29" y="158"/>
                  </a:cubicBezTo>
                  <a:cubicBezTo>
                    <a:pt x="29" y="164"/>
                    <a:pt x="7" y="176"/>
                    <a:pt x="2" y="179"/>
                  </a:cubicBezTo>
                  <a:cubicBezTo>
                    <a:pt x="1" y="180"/>
                    <a:pt x="0" y="182"/>
                    <a:pt x="0" y="186"/>
                  </a:cubicBezTo>
                  <a:cubicBezTo>
                    <a:pt x="12" y="198"/>
                    <a:pt x="26" y="210"/>
                    <a:pt x="31" y="213"/>
                  </a:cubicBezTo>
                  <a:cubicBezTo>
                    <a:pt x="42" y="219"/>
                    <a:pt x="57" y="219"/>
                    <a:pt x="65" y="224"/>
                  </a:cubicBezTo>
                  <a:cubicBezTo>
                    <a:pt x="74" y="228"/>
                    <a:pt x="74" y="223"/>
                    <a:pt x="83" y="223"/>
                  </a:cubicBezTo>
                  <a:cubicBezTo>
                    <a:pt x="92" y="223"/>
                    <a:pt x="123" y="230"/>
                    <a:pt x="125" y="231"/>
                  </a:cubicBezTo>
                  <a:cubicBezTo>
                    <a:pt x="127" y="232"/>
                    <a:pt x="132" y="210"/>
                    <a:pt x="134" y="207"/>
                  </a:cubicBezTo>
                  <a:cubicBezTo>
                    <a:pt x="136" y="203"/>
                    <a:pt x="139" y="199"/>
                    <a:pt x="145" y="197"/>
                  </a:cubicBezTo>
                  <a:cubicBezTo>
                    <a:pt x="151" y="195"/>
                    <a:pt x="155" y="195"/>
                    <a:pt x="159" y="197"/>
                  </a:cubicBezTo>
                  <a:cubicBezTo>
                    <a:pt x="163" y="200"/>
                    <a:pt x="169" y="196"/>
                    <a:pt x="174" y="196"/>
                  </a:cubicBezTo>
                  <a:cubicBezTo>
                    <a:pt x="179" y="196"/>
                    <a:pt x="178" y="191"/>
                    <a:pt x="185" y="189"/>
                  </a:cubicBezTo>
                  <a:cubicBezTo>
                    <a:pt x="191" y="187"/>
                    <a:pt x="194" y="190"/>
                    <a:pt x="204" y="194"/>
                  </a:cubicBezTo>
                  <a:cubicBezTo>
                    <a:pt x="213" y="198"/>
                    <a:pt x="212" y="193"/>
                    <a:pt x="217" y="193"/>
                  </a:cubicBezTo>
                  <a:cubicBezTo>
                    <a:pt x="221" y="193"/>
                    <a:pt x="215" y="172"/>
                    <a:pt x="219" y="170"/>
                  </a:cubicBezTo>
                  <a:cubicBezTo>
                    <a:pt x="223" y="169"/>
                    <a:pt x="227" y="165"/>
                    <a:pt x="229" y="161"/>
                  </a:cubicBezTo>
                  <a:cubicBezTo>
                    <a:pt x="232" y="158"/>
                    <a:pt x="243" y="159"/>
                    <a:pt x="250" y="158"/>
                  </a:cubicBezTo>
                  <a:cubicBezTo>
                    <a:pt x="256" y="158"/>
                    <a:pt x="250" y="147"/>
                    <a:pt x="249" y="142"/>
                  </a:cubicBezTo>
                  <a:cubicBezTo>
                    <a:pt x="248" y="136"/>
                    <a:pt x="248" y="133"/>
                    <a:pt x="253" y="135"/>
                  </a:cubicBezTo>
                  <a:cubicBezTo>
                    <a:pt x="257" y="138"/>
                    <a:pt x="267" y="140"/>
                    <a:pt x="273" y="140"/>
                  </a:cubicBezTo>
                  <a:cubicBezTo>
                    <a:pt x="278" y="140"/>
                    <a:pt x="278" y="130"/>
                    <a:pt x="278" y="128"/>
                  </a:cubicBezTo>
                  <a:cubicBezTo>
                    <a:pt x="278" y="125"/>
                    <a:pt x="294" y="112"/>
                    <a:pt x="296" y="110"/>
                  </a:cubicBezTo>
                  <a:cubicBezTo>
                    <a:pt x="297" y="107"/>
                    <a:pt x="296" y="87"/>
                    <a:pt x="295" y="84"/>
                  </a:cubicBezTo>
                  <a:cubicBezTo>
                    <a:pt x="294" y="82"/>
                    <a:pt x="299" y="76"/>
                    <a:pt x="305" y="74"/>
                  </a:cubicBezTo>
                  <a:cubicBezTo>
                    <a:pt x="311" y="72"/>
                    <a:pt x="335" y="64"/>
                    <a:pt x="348" y="68"/>
                  </a:cubicBezTo>
                  <a:cubicBezTo>
                    <a:pt x="361" y="72"/>
                    <a:pt x="361" y="75"/>
                    <a:pt x="372" y="73"/>
                  </a:cubicBezTo>
                  <a:cubicBezTo>
                    <a:pt x="373" y="73"/>
                    <a:pt x="374" y="73"/>
                    <a:pt x="374" y="73"/>
                  </a:cubicBezTo>
                  <a:cubicBezTo>
                    <a:pt x="375" y="70"/>
                    <a:pt x="377" y="68"/>
                    <a:pt x="378" y="66"/>
                  </a:cubicBezTo>
                  <a:cubicBezTo>
                    <a:pt x="380" y="64"/>
                    <a:pt x="381" y="63"/>
                    <a:pt x="382" y="62"/>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77" name="Freeform 48"/>
            <p:cNvSpPr>
              <a:spLocks/>
            </p:cNvSpPr>
            <p:nvPr/>
          </p:nvSpPr>
          <p:spPr bwMode="auto">
            <a:xfrm>
              <a:off x="3502025" y="2235200"/>
              <a:ext cx="2762250" cy="2284413"/>
            </a:xfrm>
            <a:custGeom>
              <a:avLst/>
              <a:gdLst/>
              <a:ahLst/>
              <a:cxnLst>
                <a:cxn ang="0">
                  <a:pos x="1259" y="103"/>
                </a:cxn>
                <a:cxn ang="0">
                  <a:pos x="1222" y="87"/>
                </a:cxn>
                <a:cxn ang="0">
                  <a:pos x="1145" y="74"/>
                </a:cxn>
                <a:cxn ang="0">
                  <a:pos x="1063" y="23"/>
                </a:cxn>
                <a:cxn ang="0">
                  <a:pos x="952" y="23"/>
                </a:cxn>
                <a:cxn ang="0">
                  <a:pos x="954" y="121"/>
                </a:cxn>
                <a:cxn ang="0">
                  <a:pos x="909" y="204"/>
                </a:cxn>
                <a:cxn ang="0">
                  <a:pos x="999" y="212"/>
                </a:cxn>
                <a:cxn ang="0">
                  <a:pos x="923" y="272"/>
                </a:cxn>
                <a:cxn ang="0">
                  <a:pos x="845" y="323"/>
                </a:cxn>
                <a:cxn ang="0">
                  <a:pos x="719" y="423"/>
                </a:cxn>
                <a:cxn ang="0">
                  <a:pos x="570" y="407"/>
                </a:cxn>
                <a:cxn ang="0">
                  <a:pos x="407" y="323"/>
                </a:cxn>
                <a:cxn ang="0">
                  <a:pos x="357" y="219"/>
                </a:cxn>
                <a:cxn ang="0">
                  <a:pos x="305" y="260"/>
                </a:cxn>
                <a:cxn ang="0">
                  <a:pos x="230" y="297"/>
                </a:cxn>
                <a:cxn ang="0">
                  <a:pos x="181" y="311"/>
                </a:cxn>
                <a:cxn ang="0">
                  <a:pos x="170" y="380"/>
                </a:cxn>
                <a:cxn ang="0">
                  <a:pos x="72" y="432"/>
                </a:cxn>
                <a:cxn ang="0">
                  <a:pos x="12" y="437"/>
                </a:cxn>
                <a:cxn ang="0">
                  <a:pos x="25" y="494"/>
                </a:cxn>
                <a:cxn ang="0">
                  <a:pos x="6" y="524"/>
                </a:cxn>
                <a:cxn ang="0">
                  <a:pos x="88" y="581"/>
                </a:cxn>
                <a:cxn ang="0">
                  <a:pos x="116" y="623"/>
                </a:cxn>
                <a:cxn ang="0">
                  <a:pos x="91" y="681"/>
                </a:cxn>
                <a:cxn ang="0">
                  <a:pos x="105" y="727"/>
                </a:cxn>
                <a:cxn ang="0">
                  <a:pos x="158" y="750"/>
                </a:cxn>
                <a:cxn ang="0">
                  <a:pos x="216" y="808"/>
                </a:cxn>
                <a:cxn ang="0">
                  <a:pos x="269" y="834"/>
                </a:cxn>
                <a:cxn ang="0">
                  <a:pos x="342" y="844"/>
                </a:cxn>
                <a:cxn ang="0">
                  <a:pos x="424" y="848"/>
                </a:cxn>
                <a:cxn ang="0">
                  <a:pos x="491" y="809"/>
                </a:cxn>
                <a:cxn ang="0">
                  <a:pos x="531" y="813"/>
                </a:cxn>
                <a:cxn ang="0">
                  <a:pos x="559" y="836"/>
                </a:cxn>
                <a:cxn ang="0">
                  <a:pos x="598" y="884"/>
                </a:cxn>
                <a:cxn ang="0">
                  <a:pos x="573" y="925"/>
                </a:cxn>
                <a:cxn ang="0">
                  <a:pos x="584" y="957"/>
                </a:cxn>
                <a:cxn ang="0">
                  <a:pos x="615" y="999"/>
                </a:cxn>
                <a:cxn ang="0">
                  <a:pos x="647" y="1036"/>
                </a:cxn>
                <a:cxn ang="0">
                  <a:pos x="679" y="1005"/>
                </a:cxn>
                <a:cxn ang="0">
                  <a:pos x="738" y="991"/>
                </a:cxn>
                <a:cxn ang="0">
                  <a:pos x="779" y="968"/>
                </a:cxn>
                <a:cxn ang="0">
                  <a:pos x="825" y="1006"/>
                </a:cxn>
                <a:cxn ang="0">
                  <a:pos x="873" y="1002"/>
                </a:cxn>
                <a:cxn ang="0">
                  <a:pos x="908" y="1027"/>
                </a:cxn>
                <a:cxn ang="0">
                  <a:pos x="948" y="1002"/>
                </a:cxn>
                <a:cxn ang="0">
                  <a:pos x="1010" y="965"/>
                </a:cxn>
                <a:cxn ang="0">
                  <a:pos x="1048" y="948"/>
                </a:cxn>
                <a:cxn ang="0">
                  <a:pos x="1103" y="904"/>
                </a:cxn>
                <a:cxn ang="0">
                  <a:pos x="1145" y="845"/>
                </a:cxn>
                <a:cxn ang="0">
                  <a:pos x="1166" y="763"/>
                </a:cxn>
                <a:cxn ang="0">
                  <a:pos x="1178" y="714"/>
                </a:cxn>
                <a:cxn ang="0">
                  <a:pos x="1148" y="691"/>
                </a:cxn>
                <a:cxn ang="0">
                  <a:pos x="1168" y="641"/>
                </a:cxn>
                <a:cxn ang="0">
                  <a:pos x="1080" y="563"/>
                </a:cxn>
                <a:cxn ang="0">
                  <a:pos x="1125" y="488"/>
                </a:cxn>
                <a:cxn ang="0">
                  <a:pos x="1068" y="496"/>
                </a:cxn>
                <a:cxn ang="0">
                  <a:pos x="1019" y="446"/>
                </a:cxn>
                <a:cxn ang="0">
                  <a:pos x="1103" y="381"/>
                </a:cxn>
                <a:cxn ang="0">
                  <a:pos x="1137" y="392"/>
                </a:cxn>
                <a:cxn ang="0">
                  <a:pos x="1216" y="308"/>
                </a:cxn>
                <a:cxn ang="0">
                  <a:pos x="1246" y="257"/>
                </a:cxn>
              </a:cxnLst>
              <a:rect l="0" t="0" r="r" b="b"/>
              <a:pathLst>
                <a:path w="1266" h="1047">
                  <a:moveTo>
                    <a:pt x="1241" y="173"/>
                  </a:moveTo>
                  <a:cubicBezTo>
                    <a:pt x="1242" y="166"/>
                    <a:pt x="1248" y="171"/>
                    <a:pt x="1254" y="170"/>
                  </a:cubicBezTo>
                  <a:cubicBezTo>
                    <a:pt x="1260" y="169"/>
                    <a:pt x="1266" y="165"/>
                    <a:pt x="1265" y="162"/>
                  </a:cubicBezTo>
                  <a:cubicBezTo>
                    <a:pt x="1265" y="159"/>
                    <a:pt x="1263" y="147"/>
                    <a:pt x="1264" y="142"/>
                  </a:cubicBezTo>
                  <a:cubicBezTo>
                    <a:pt x="1265" y="137"/>
                    <a:pt x="1261" y="109"/>
                    <a:pt x="1259" y="103"/>
                  </a:cubicBezTo>
                  <a:cubicBezTo>
                    <a:pt x="1257" y="96"/>
                    <a:pt x="1256" y="92"/>
                    <a:pt x="1257" y="89"/>
                  </a:cubicBezTo>
                  <a:cubicBezTo>
                    <a:pt x="1259" y="87"/>
                    <a:pt x="1263" y="80"/>
                    <a:pt x="1258" y="76"/>
                  </a:cubicBezTo>
                  <a:cubicBezTo>
                    <a:pt x="1252" y="71"/>
                    <a:pt x="1252" y="60"/>
                    <a:pt x="1248" y="60"/>
                  </a:cubicBezTo>
                  <a:cubicBezTo>
                    <a:pt x="1245" y="60"/>
                    <a:pt x="1240" y="63"/>
                    <a:pt x="1236" y="71"/>
                  </a:cubicBezTo>
                  <a:cubicBezTo>
                    <a:pt x="1231" y="80"/>
                    <a:pt x="1225" y="81"/>
                    <a:pt x="1222" y="87"/>
                  </a:cubicBezTo>
                  <a:cubicBezTo>
                    <a:pt x="1219" y="93"/>
                    <a:pt x="1214" y="101"/>
                    <a:pt x="1207" y="104"/>
                  </a:cubicBezTo>
                  <a:cubicBezTo>
                    <a:pt x="1200" y="108"/>
                    <a:pt x="1196" y="110"/>
                    <a:pt x="1190" y="105"/>
                  </a:cubicBezTo>
                  <a:cubicBezTo>
                    <a:pt x="1184" y="101"/>
                    <a:pt x="1183" y="93"/>
                    <a:pt x="1178" y="90"/>
                  </a:cubicBezTo>
                  <a:cubicBezTo>
                    <a:pt x="1174" y="86"/>
                    <a:pt x="1177" y="80"/>
                    <a:pt x="1170" y="81"/>
                  </a:cubicBezTo>
                  <a:cubicBezTo>
                    <a:pt x="1163" y="82"/>
                    <a:pt x="1149" y="76"/>
                    <a:pt x="1145" y="74"/>
                  </a:cubicBezTo>
                  <a:cubicBezTo>
                    <a:pt x="1141" y="71"/>
                    <a:pt x="1142" y="77"/>
                    <a:pt x="1134" y="77"/>
                  </a:cubicBezTo>
                  <a:cubicBezTo>
                    <a:pt x="1126" y="76"/>
                    <a:pt x="1110" y="86"/>
                    <a:pt x="1106" y="78"/>
                  </a:cubicBezTo>
                  <a:cubicBezTo>
                    <a:pt x="1101" y="70"/>
                    <a:pt x="1104" y="67"/>
                    <a:pt x="1098" y="63"/>
                  </a:cubicBezTo>
                  <a:cubicBezTo>
                    <a:pt x="1091" y="60"/>
                    <a:pt x="1090" y="61"/>
                    <a:pt x="1086" y="52"/>
                  </a:cubicBezTo>
                  <a:cubicBezTo>
                    <a:pt x="1081" y="43"/>
                    <a:pt x="1068" y="30"/>
                    <a:pt x="1063" y="23"/>
                  </a:cubicBezTo>
                  <a:cubicBezTo>
                    <a:pt x="1057" y="17"/>
                    <a:pt x="1039" y="0"/>
                    <a:pt x="1029" y="0"/>
                  </a:cubicBezTo>
                  <a:cubicBezTo>
                    <a:pt x="1020" y="0"/>
                    <a:pt x="1019" y="3"/>
                    <a:pt x="1016" y="3"/>
                  </a:cubicBezTo>
                  <a:cubicBezTo>
                    <a:pt x="1012" y="2"/>
                    <a:pt x="1003" y="1"/>
                    <a:pt x="998" y="1"/>
                  </a:cubicBezTo>
                  <a:cubicBezTo>
                    <a:pt x="993" y="1"/>
                    <a:pt x="982" y="8"/>
                    <a:pt x="976" y="9"/>
                  </a:cubicBezTo>
                  <a:cubicBezTo>
                    <a:pt x="970" y="10"/>
                    <a:pt x="953" y="21"/>
                    <a:pt x="952" y="23"/>
                  </a:cubicBezTo>
                  <a:cubicBezTo>
                    <a:pt x="952" y="24"/>
                    <a:pt x="943" y="41"/>
                    <a:pt x="946" y="43"/>
                  </a:cubicBezTo>
                  <a:cubicBezTo>
                    <a:pt x="948" y="46"/>
                    <a:pt x="954" y="41"/>
                    <a:pt x="958" y="46"/>
                  </a:cubicBezTo>
                  <a:cubicBezTo>
                    <a:pt x="962" y="51"/>
                    <a:pt x="961" y="60"/>
                    <a:pt x="958" y="65"/>
                  </a:cubicBezTo>
                  <a:cubicBezTo>
                    <a:pt x="955" y="69"/>
                    <a:pt x="950" y="105"/>
                    <a:pt x="950" y="109"/>
                  </a:cubicBezTo>
                  <a:cubicBezTo>
                    <a:pt x="950" y="113"/>
                    <a:pt x="955" y="117"/>
                    <a:pt x="954" y="121"/>
                  </a:cubicBezTo>
                  <a:cubicBezTo>
                    <a:pt x="952" y="124"/>
                    <a:pt x="943" y="129"/>
                    <a:pt x="938" y="134"/>
                  </a:cubicBezTo>
                  <a:cubicBezTo>
                    <a:pt x="934" y="139"/>
                    <a:pt x="934" y="144"/>
                    <a:pt x="930" y="144"/>
                  </a:cubicBezTo>
                  <a:cubicBezTo>
                    <a:pt x="927" y="143"/>
                    <a:pt x="916" y="141"/>
                    <a:pt x="909" y="139"/>
                  </a:cubicBezTo>
                  <a:cubicBezTo>
                    <a:pt x="907" y="162"/>
                    <a:pt x="905" y="192"/>
                    <a:pt x="904" y="195"/>
                  </a:cubicBezTo>
                  <a:cubicBezTo>
                    <a:pt x="902" y="200"/>
                    <a:pt x="906" y="201"/>
                    <a:pt x="909" y="204"/>
                  </a:cubicBezTo>
                  <a:cubicBezTo>
                    <a:pt x="912" y="206"/>
                    <a:pt x="924" y="199"/>
                    <a:pt x="927" y="198"/>
                  </a:cubicBezTo>
                  <a:cubicBezTo>
                    <a:pt x="930" y="197"/>
                    <a:pt x="936" y="199"/>
                    <a:pt x="941" y="199"/>
                  </a:cubicBezTo>
                  <a:cubicBezTo>
                    <a:pt x="946" y="200"/>
                    <a:pt x="947" y="187"/>
                    <a:pt x="953" y="186"/>
                  </a:cubicBezTo>
                  <a:cubicBezTo>
                    <a:pt x="960" y="184"/>
                    <a:pt x="970" y="192"/>
                    <a:pt x="974" y="192"/>
                  </a:cubicBezTo>
                  <a:cubicBezTo>
                    <a:pt x="978" y="192"/>
                    <a:pt x="997" y="203"/>
                    <a:pt x="999" y="212"/>
                  </a:cubicBezTo>
                  <a:cubicBezTo>
                    <a:pt x="1001" y="221"/>
                    <a:pt x="977" y="220"/>
                    <a:pt x="971" y="220"/>
                  </a:cubicBezTo>
                  <a:cubicBezTo>
                    <a:pt x="965" y="221"/>
                    <a:pt x="956" y="228"/>
                    <a:pt x="954" y="231"/>
                  </a:cubicBezTo>
                  <a:cubicBezTo>
                    <a:pt x="951" y="234"/>
                    <a:pt x="950" y="238"/>
                    <a:pt x="946" y="238"/>
                  </a:cubicBezTo>
                  <a:cubicBezTo>
                    <a:pt x="941" y="239"/>
                    <a:pt x="932" y="242"/>
                    <a:pt x="933" y="252"/>
                  </a:cubicBezTo>
                  <a:cubicBezTo>
                    <a:pt x="933" y="262"/>
                    <a:pt x="927" y="270"/>
                    <a:pt x="923" y="272"/>
                  </a:cubicBezTo>
                  <a:cubicBezTo>
                    <a:pt x="920" y="275"/>
                    <a:pt x="905" y="279"/>
                    <a:pt x="902" y="283"/>
                  </a:cubicBezTo>
                  <a:cubicBezTo>
                    <a:pt x="900" y="287"/>
                    <a:pt x="894" y="298"/>
                    <a:pt x="890" y="301"/>
                  </a:cubicBezTo>
                  <a:cubicBezTo>
                    <a:pt x="886" y="304"/>
                    <a:pt x="879" y="302"/>
                    <a:pt x="870" y="301"/>
                  </a:cubicBezTo>
                  <a:cubicBezTo>
                    <a:pt x="861" y="301"/>
                    <a:pt x="854" y="300"/>
                    <a:pt x="849" y="305"/>
                  </a:cubicBezTo>
                  <a:cubicBezTo>
                    <a:pt x="845" y="310"/>
                    <a:pt x="846" y="316"/>
                    <a:pt x="845" y="323"/>
                  </a:cubicBezTo>
                  <a:cubicBezTo>
                    <a:pt x="845" y="330"/>
                    <a:pt x="857" y="338"/>
                    <a:pt x="858" y="343"/>
                  </a:cubicBezTo>
                  <a:cubicBezTo>
                    <a:pt x="860" y="347"/>
                    <a:pt x="849" y="353"/>
                    <a:pt x="843" y="357"/>
                  </a:cubicBezTo>
                  <a:cubicBezTo>
                    <a:pt x="837" y="360"/>
                    <a:pt x="829" y="377"/>
                    <a:pt x="821" y="382"/>
                  </a:cubicBezTo>
                  <a:cubicBezTo>
                    <a:pt x="813" y="388"/>
                    <a:pt x="792" y="389"/>
                    <a:pt x="765" y="397"/>
                  </a:cubicBezTo>
                  <a:cubicBezTo>
                    <a:pt x="739" y="405"/>
                    <a:pt x="725" y="420"/>
                    <a:pt x="719" y="423"/>
                  </a:cubicBezTo>
                  <a:cubicBezTo>
                    <a:pt x="714" y="426"/>
                    <a:pt x="703" y="422"/>
                    <a:pt x="697" y="424"/>
                  </a:cubicBezTo>
                  <a:cubicBezTo>
                    <a:pt x="692" y="427"/>
                    <a:pt x="688" y="419"/>
                    <a:pt x="675" y="418"/>
                  </a:cubicBezTo>
                  <a:cubicBezTo>
                    <a:pt x="662" y="417"/>
                    <a:pt x="648" y="415"/>
                    <a:pt x="645" y="411"/>
                  </a:cubicBezTo>
                  <a:cubicBezTo>
                    <a:pt x="642" y="408"/>
                    <a:pt x="619" y="407"/>
                    <a:pt x="607" y="405"/>
                  </a:cubicBezTo>
                  <a:cubicBezTo>
                    <a:pt x="594" y="402"/>
                    <a:pt x="584" y="410"/>
                    <a:pt x="570" y="407"/>
                  </a:cubicBezTo>
                  <a:cubicBezTo>
                    <a:pt x="556" y="405"/>
                    <a:pt x="541" y="405"/>
                    <a:pt x="529" y="401"/>
                  </a:cubicBezTo>
                  <a:cubicBezTo>
                    <a:pt x="518" y="397"/>
                    <a:pt x="502" y="363"/>
                    <a:pt x="502" y="359"/>
                  </a:cubicBezTo>
                  <a:cubicBezTo>
                    <a:pt x="502" y="356"/>
                    <a:pt x="494" y="359"/>
                    <a:pt x="484" y="351"/>
                  </a:cubicBezTo>
                  <a:cubicBezTo>
                    <a:pt x="473" y="344"/>
                    <a:pt x="462" y="337"/>
                    <a:pt x="443" y="337"/>
                  </a:cubicBezTo>
                  <a:cubicBezTo>
                    <a:pt x="424" y="337"/>
                    <a:pt x="412" y="331"/>
                    <a:pt x="407" y="323"/>
                  </a:cubicBezTo>
                  <a:cubicBezTo>
                    <a:pt x="402" y="315"/>
                    <a:pt x="410" y="306"/>
                    <a:pt x="411" y="302"/>
                  </a:cubicBezTo>
                  <a:cubicBezTo>
                    <a:pt x="412" y="298"/>
                    <a:pt x="413" y="287"/>
                    <a:pt x="412" y="282"/>
                  </a:cubicBezTo>
                  <a:cubicBezTo>
                    <a:pt x="411" y="278"/>
                    <a:pt x="402" y="263"/>
                    <a:pt x="399" y="256"/>
                  </a:cubicBezTo>
                  <a:cubicBezTo>
                    <a:pt x="395" y="248"/>
                    <a:pt x="387" y="246"/>
                    <a:pt x="373" y="241"/>
                  </a:cubicBezTo>
                  <a:cubicBezTo>
                    <a:pt x="360" y="237"/>
                    <a:pt x="364" y="230"/>
                    <a:pt x="357" y="219"/>
                  </a:cubicBezTo>
                  <a:cubicBezTo>
                    <a:pt x="354" y="216"/>
                    <a:pt x="355" y="210"/>
                    <a:pt x="357" y="204"/>
                  </a:cubicBezTo>
                  <a:cubicBezTo>
                    <a:pt x="352" y="207"/>
                    <a:pt x="343" y="209"/>
                    <a:pt x="337" y="208"/>
                  </a:cubicBezTo>
                  <a:cubicBezTo>
                    <a:pt x="328" y="207"/>
                    <a:pt x="333" y="218"/>
                    <a:pt x="328" y="222"/>
                  </a:cubicBezTo>
                  <a:cubicBezTo>
                    <a:pt x="323" y="226"/>
                    <a:pt x="313" y="225"/>
                    <a:pt x="309" y="229"/>
                  </a:cubicBezTo>
                  <a:cubicBezTo>
                    <a:pt x="305" y="234"/>
                    <a:pt x="308" y="255"/>
                    <a:pt x="305" y="260"/>
                  </a:cubicBezTo>
                  <a:cubicBezTo>
                    <a:pt x="302" y="264"/>
                    <a:pt x="292" y="271"/>
                    <a:pt x="287" y="268"/>
                  </a:cubicBezTo>
                  <a:cubicBezTo>
                    <a:pt x="282" y="265"/>
                    <a:pt x="285" y="265"/>
                    <a:pt x="278" y="264"/>
                  </a:cubicBezTo>
                  <a:cubicBezTo>
                    <a:pt x="271" y="264"/>
                    <a:pt x="260" y="258"/>
                    <a:pt x="256" y="256"/>
                  </a:cubicBezTo>
                  <a:cubicBezTo>
                    <a:pt x="252" y="253"/>
                    <a:pt x="251" y="258"/>
                    <a:pt x="249" y="262"/>
                  </a:cubicBezTo>
                  <a:cubicBezTo>
                    <a:pt x="248" y="266"/>
                    <a:pt x="233" y="294"/>
                    <a:pt x="230" y="297"/>
                  </a:cubicBezTo>
                  <a:cubicBezTo>
                    <a:pt x="228" y="301"/>
                    <a:pt x="234" y="303"/>
                    <a:pt x="233" y="310"/>
                  </a:cubicBezTo>
                  <a:cubicBezTo>
                    <a:pt x="232" y="317"/>
                    <a:pt x="230" y="312"/>
                    <a:pt x="226" y="311"/>
                  </a:cubicBezTo>
                  <a:cubicBezTo>
                    <a:pt x="222" y="311"/>
                    <a:pt x="218" y="312"/>
                    <a:pt x="214" y="309"/>
                  </a:cubicBezTo>
                  <a:cubicBezTo>
                    <a:pt x="211" y="306"/>
                    <a:pt x="205" y="309"/>
                    <a:pt x="200" y="309"/>
                  </a:cubicBezTo>
                  <a:cubicBezTo>
                    <a:pt x="195" y="309"/>
                    <a:pt x="189" y="310"/>
                    <a:pt x="181" y="311"/>
                  </a:cubicBezTo>
                  <a:cubicBezTo>
                    <a:pt x="173" y="312"/>
                    <a:pt x="172" y="317"/>
                    <a:pt x="179" y="319"/>
                  </a:cubicBezTo>
                  <a:cubicBezTo>
                    <a:pt x="185" y="321"/>
                    <a:pt x="186" y="321"/>
                    <a:pt x="184" y="327"/>
                  </a:cubicBezTo>
                  <a:cubicBezTo>
                    <a:pt x="182" y="332"/>
                    <a:pt x="182" y="342"/>
                    <a:pt x="184" y="350"/>
                  </a:cubicBezTo>
                  <a:cubicBezTo>
                    <a:pt x="186" y="357"/>
                    <a:pt x="187" y="363"/>
                    <a:pt x="183" y="367"/>
                  </a:cubicBezTo>
                  <a:cubicBezTo>
                    <a:pt x="179" y="371"/>
                    <a:pt x="171" y="376"/>
                    <a:pt x="170" y="380"/>
                  </a:cubicBezTo>
                  <a:cubicBezTo>
                    <a:pt x="169" y="384"/>
                    <a:pt x="163" y="401"/>
                    <a:pt x="160" y="401"/>
                  </a:cubicBezTo>
                  <a:cubicBezTo>
                    <a:pt x="157" y="401"/>
                    <a:pt x="133" y="406"/>
                    <a:pt x="126" y="410"/>
                  </a:cubicBezTo>
                  <a:cubicBezTo>
                    <a:pt x="120" y="414"/>
                    <a:pt x="122" y="421"/>
                    <a:pt x="113" y="420"/>
                  </a:cubicBezTo>
                  <a:cubicBezTo>
                    <a:pt x="104" y="419"/>
                    <a:pt x="92" y="413"/>
                    <a:pt x="87" y="416"/>
                  </a:cubicBezTo>
                  <a:cubicBezTo>
                    <a:pt x="82" y="418"/>
                    <a:pt x="77" y="433"/>
                    <a:pt x="72" y="432"/>
                  </a:cubicBezTo>
                  <a:cubicBezTo>
                    <a:pt x="68" y="431"/>
                    <a:pt x="60" y="434"/>
                    <a:pt x="59" y="430"/>
                  </a:cubicBezTo>
                  <a:cubicBezTo>
                    <a:pt x="57" y="426"/>
                    <a:pt x="62" y="422"/>
                    <a:pt x="56" y="423"/>
                  </a:cubicBezTo>
                  <a:cubicBezTo>
                    <a:pt x="50" y="424"/>
                    <a:pt x="51" y="424"/>
                    <a:pt x="44" y="424"/>
                  </a:cubicBezTo>
                  <a:cubicBezTo>
                    <a:pt x="36" y="424"/>
                    <a:pt x="32" y="429"/>
                    <a:pt x="27" y="430"/>
                  </a:cubicBezTo>
                  <a:cubicBezTo>
                    <a:pt x="22" y="430"/>
                    <a:pt x="15" y="432"/>
                    <a:pt x="12" y="437"/>
                  </a:cubicBezTo>
                  <a:cubicBezTo>
                    <a:pt x="9" y="442"/>
                    <a:pt x="0" y="451"/>
                    <a:pt x="2" y="454"/>
                  </a:cubicBezTo>
                  <a:cubicBezTo>
                    <a:pt x="4" y="457"/>
                    <a:pt x="9" y="457"/>
                    <a:pt x="7" y="460"/>
                  </a:cubicBezTo>
                  <a:cubicBezTo>
                    <a:pt x="5" y="463"/>
                    <a:pt x="2" y="466"/>
                    <a:pt x="3" y="470"/>
                  </a:cubicBezTo>
                  <a:cubicBezTo>
                    <a:pt x="3" y="474"/>
                    <a:pt x="4" y="468"/>
                    <a:pt x="14" y="472"/>
                  </a:cubicBezTo>
                  <a:cubicBezTo>
                    <a:pt x="24" y="476"/>
                    <a:pt x="28" y="490"/>
                    <a:pt x="25" y="494"/>
                  </a:cubicBezTo>
                  <a:cubicBezTo>
                    <a:pt x="23" y="498"/>
                    <a:pt x="24" y="507"/>
                    <a:pt x="24" y="509"/>
                  </a:cubicBezTo>
                  <a:cubicBezTo>
                    <a:pt x="25" y="510"/>
                    <a:pt x="25" y="516"/>
                    <a:pt x="20" y="515"/>
                  </a:cubicBezTo>
                  <a:cubicBezTo>
                    <a:pt x="18" y="515"/>
                    <a:pt x="16" y="514"/>
                    <a:pt x="14" y="513"/>
                  </a:cubicBezTo>
                  <a:cubicBezTo>
                    <a:pt x="13" y="514"/>
                    <a:pt x="12" y="515"/>
                    <a:pt x="10" y="517"/>
                  </a:cubicBezTo>
                  <a:cubicBezTo>
                    <a:pt x="9" y="519"/>
                    <a:pt x="7" y="521"/>
                    <a:pt x="6" y="524"/>
                  </a:cubicBezTo>
                  <a:cubicBezTo>
                    <a:pt x="16" y="523"/>
                    <a:pt x="17" y="526"/>
                    <a:pt x="26" y="530"/>
                  </a:cubicBezTo>
                  <a:cubicBezTo>
                    <a:pt x="35" y="535"/>
                    <a:pt x="34" y="533"/>
                    <a:pt x="39" y="543"/>
                  </a:cubicBezTo>
                  <a:cubicBezTo>
                    <a:pt x="44" y="552"/>
                    <a:pt x="37" y="556"/>
                    <a:pt x="37" y="561"/>
                  </a:cubicBezTo>
                  <a:cubicBezTo>
                    <a:pt x="37" y="566"/>
                    <a:pt x="44" y="566"/>
                    <a:pt x="56" y="576"/>
                  </a:cubicBezTo>
                  <a:cubicBezTo>
                    <a:pt x="69" y="586"/>
                    <a:pt x="76" y="580"/>
                    <a:pt x="88" y="581"/>
                  </a:cubicBezTo>
                  <a:cubicBezTo>
                    <a:pt x="97" y="582"/>
                    <a:pt x="100" y="578"/>
                    <a:pt x="105" y="577"/>
                  </a:cubicBezTo>
                  <a:cubicBezTo>
                    <a:pt x="111" y="577"/>
                    <a:pt x="120" y="579"/>
                    <a:pt x="123" y="583"/>
                  </a:cubicBezTo>
                  <a:cubicBezTo>
                    <a:pt x="127" y="587"/>
                    <a:pt x="130" y="593"/>
                    <a:pt x="136" y="595"/>
                  </a:cubicBezTo>
                  <a:cubicBezTo>
                    <a:pt x="142" y="596"/>
                    <a:pt x="137" y="604"/>
                    <a:pt x="131" y="610"/>
                  </a:cubicBezTo>
                  <a:cubicBezTo>
                    <a:pt x="125" y="616"/>
                    <a:pt x="123" y="619"/>
                    <a:pt x="116" y="623"/>
                  </a:cubicBezTo>
                  <a:cubicBezTo>
                    <a:pt x="108" y="627"/>
                    <a:pt x="106" y="624"/>
                    <a:pt x="104" y="629"/>
                  </a:cubicBezTo>
                  <a:cubicBezTo>
                    <a:pt x="100" y="635"/>
                    <a:pt x="95" y="637"/>
                    <a:pt x="92" y="643"/>
                  </a:cubicBezTo>
                  <a:cubicBezTo>
                    <a:pt x="89" y="649"/>
                    <a:pt x="94" y="649"/>
                    <a:pt x="98" y="655"/>
                  </a:cubicBezTo>
                  <a:cubicBezTo>
                    <a:pt x="103" y="661"/>
                    <a:pt x="103" y="667"/>
                    <a:pt x="103" y="673"/>
                  </a:cubicBezTo>
                  <a:cubicBezTo>
                    <a:pt x="103" y="679"/>
                    <a:pt x="100" y="679"/>
                    <a:pt x="91" y="681"/>
                  </a:cubicBezTo>
                  <a:cubicBezTo>
                    <a:pt x="83" y="682"/>
                    <a:pt x="84" y="674"/>
                    <a:pt x="80" y="677"/>
                  </a:cubicBezTo>
                  <a:cubicBezTo>
                    <a:pt x="76" y="679"/>
                    <a:pt x="80" y="684"/>
                    <a:pt x="82" y="691"/>
                  </a:cubicBezTo>
                  <a:cubicBezTo>
                    <a:pt x="84" y="698"/>
                    <a:pt x="80" y="700"/>
                    <a:pt x="79" y="706"/>
                  </a:cubicBezTo>
                  <a:cubicBezTo>
                    <a:pt x="79" y="712"/>
                    <a:pt x="86" y="709"/>
                    <a:pt x="90" y="716"/>
                  </a:cubicBezTo>
                  <a:cubicBezTo>
                    <a:pt x="93" y="723"/>
                    <a:pt x="100" y="725"/>
                    <a:pt x="105" y="727"/>
                  </a:cubicBezTo>
                  <a:cubicBezTo>
                    <a:pt x="111" y="730"/>
                    <a:pt x="112" y="732"/>
                    <a:pt x="114" y="737"/>
                  </a:cubicBezTo>
                  <a:cubicBezTo>
                    <a:pt x="116" y="742"/>
                    <a:pt x="119" y="742"/>
                    <a:pt x="124" y="747"/>
                  </a:cubicBezTo>
                  <a:cubicBezTo>
                    <a:pt x="129" y="752"/>
                    <a:pt x="130" y="753"/>
                    <a:pt x="135" y="757"/>
                  </a:cubicBezTo>
                  <a:cubicBezTo>
                    <a:pt x="140" y="761"/>
                    <a:pt x="142" y="752"/>
                    <a:pt x="144" y="751"/>
                  </a:cubicBezTo>
                  <a:cubicBezTo>
                    <a:pt x="146" y="749"/>
                    <a:pt x="153" y="750"/>
                    <a:pt x="158" y="750"/>
                  </a:cubicBezTo>
                  <a:cubicBezTo>
                    <a:pt x="162" y="750"/>
                    <a:pt x="160" y="753"/>
                    <a:pt x="163" y="760"/>
                  </a:cubicBezTo>
                  <a:cubicBezTo>
                    <a:pt x="166" y="767"/>
                    <a:pt x="176" y="772"/>
                    <a:pt x="181" y="776"/>
                  </a:cubicBezTo>
                  <a:cubicBezTo>
                    <a:pt x="186" y="780"/>
                    <a:pt x="185" y="782"/>
                    <a:pt x="193" y="792"/>
                  </a:cubicBezTo>
                  <a:cubicBezTo>
                    <a:pt x="201" y="801"/>
                    <a:pt x="201" y="792"/>
                    <a:pt x="208" y="795"/>
                  </a:cubicBezTo>
                  <a:cubicBezTo>
                    <a:pt x="215" y="797"/>
                    <a:pt x="209" y="802"/>
                    <a:pt x="216" y="808"/>
                  </a:cubicBezTo>
                  <a:cubicBezTo>
                    <a:pt x="224" y="815"/>
                    <a:pt x="224" y="813"/>
                    <a:pt x="232" y="814"/>
                  </a:cubicBezTo>
                  <a:cubicBezTo>
                    <a:pt x="239" y="815"/>
                    <a:pt x="234" y="817"/>
                    <a:pt x="234" y="822"/>
                  </a:cubicBezTo>
                  <a:cubicBezTo>
                    <a:pt x="234" y="826"/>
                    <a:pt x="243" y="820"/>
                    <a:pt x="250" y="830"/>
                  </a:cubicBezTo>
                  <a:cubicBezTo>
                    <a:pt x="257" y="839"/>
                    <a:pt x="253" y="827"/>
                    <a:pt x="259" y="832"/>
                  </a:cubicBezTo>
                  <a:cubicBezTo>
                    <a:pt x="265" y="836"/>
                    <a:pt x="266" y="836"/>
                    <a:pt x="269" y="834"/>
                  </a:cubicBezTo>
                  <a:cubicBezTo>
                    <a:pt x="271" y="832"/>
                    <a:pt x="277" y="832"/>
                    <a:pt x="283" y="836"/>
                  </a:cubicBezTo>
                  <a:cubicBezTo>
                    <a:pt x="290" y="840"/>
                    <a:pt x="303" y="841"/>
                    <a:pt x="310" y="841"/>
                  </a:cubicBezTo>
                  <a:cubicBezTo>
                    <a:pt x="317" y="841"/>
                    <a:pt x="321" y="834"/>
                    <a:pt x="328" y="839"/>
                  </a:cubicBezTo>
                  <a:cubicBezTo>
                    <a:pt x="335" y="844"/>
                    <a:pt x="328" y="849"/>
                    <a:pt x="331" y="853"/>
                  </a:cubicBezTo>
                  <a:cubicBezTo>
                    <a:pt x="333" y="857"/>
                    <a:pt x="338" y="849"/>
                    <a:pt x="342" y="844"/>
                  </a:cubicBezTo>
                  <a:cubicBezTo>
                    <a:pt x="347" y="839"/>
                    <a:pt x="355" y="835"/>
                    <a:pt x="359" y="834"/>
                  </a:cubicBezTo>
                  <a:cubicBezTo>
                    <a:pt x="364" y="832"/>
                    <a:pt x="368" y="829"/>
                    <a:pt x="373" y="832"/>
                  </a:cubicBezTo>
                  <a:cubicBezTo>
                    <a:pt x="378" y="836"/>
                    <a:pt x="384" y="841"/>
                    <a:pt x="387" y="841"/>
                  </a:cubicBezTo>
                  <a:cubicBezTo>
                    <a:pt x="391" y="841"/>
                    <a:pt x="404" y="840"/>
                    <a:pt x="410" y="842"/>
                  </a:cubicBezTo>
                  <a:cubicBezTo>
                    <a:pt x="415" y="844"/>
                    <a:pt x="420" y="848"/>
                    <a:pt x="424" y="848"/>
                  </a:cubicBezTo>
                  <a:cubicBezTo>
                    <a:pt x="429" y="848"/>
                    <a:pt x="442" y="841"/>
                    <a:pt x="446" y="837"/>
                  </a:cubicBezTo>
                  <a:cubicBezTo>
                    <a:pt x="450" y="833"/>
                    <a:pt x="449" y="827"/>
                    <a:pt x="449" y="824"/>
                  </a:cubicBezTo>
                  <a:cubicBezTo>
                    <a:pt x="450" y="821"/>
                    <a:pt x="460" y="823"/>
                    <a:pt x="464" y="823"/>
                  </a:cubicBezTo>
                  <a:cubicBezTo>
                    <a:pt x="468" y="822"/>
                    <a:pt x="480" y="807"/>
                    <a:pt x="484" y="807"/>
                  </a:cubicBezTo>
                  <a:cubicBezTo>
                    <a:pt x="489" y="806"/>
                    <a:pt x="488" y="809"/>
                    <a:pt x="491" y="809"/>
                  </a:cubicBezTo>
                  <a:cubicBezTo>
                    <a:pt x="494" y="809"/>
                    <a:pt x="498" y="811"/>
                    <a:pt x="503" y="813"/>
                  </a:cubicBezTo>
                  <a:cubicBezTo>
                    <a:pt x="508" y="815"/>
                    <a:pt x="509" y="809"/>
                    <a:pt x="510" y="806"/>
                  </a:cubicBezTo>
                  <a:cubicBezTo>
                    <a:pt x="512" y="804"/>
                    <a:pt x="520" y="802"/>
                    <a:pt x="522" y="802"/>
                  </a:cubicBezTo>
                  <a:cubicBezTo>
                    <a:pt x="524" y="801"/>
                    <a:pt x="528" y="806"/>
                    <a:pt x="527" y="809"/>
                  </a:cubicBezTo>
                  <a:cubicBezTo>
                    <a:pt x="526" y="813"/>
                    <a:pt x="527" y="814"/>
                    <a:pt x="531" y="813"/>
                  </a:cubicBezTo>
                  <a:cubicBezTo>
                    <a:pt x="535" y="813"/>
                    <a:pt x="535" y="816"/>
                    <a:pt x="535" y="820"/>
                  </a:cubicBezTo>
                  <a:cubicBezTo>
                    <a:pt x="535" y="824"/>
                    <a:pt x="531" y="826"/>
                    <a:pt x="530" y="829"/>
                  </a:cubicBezTo>
                  <a:cubicBezTo>
                    <a:pt x="528" y="832"/>
                    <a:pt x="533" y="832"/>
                    <a:pt x="537" y="832"/>
                  </a:cubicBezTo>
                  <a:cubicBezTo>
                    <a:pt x="540" y="831"/>
                    <a:pt x="543" y="832"/>
                    <a:pt x="554" y="834"/>
                  </a:cubicBezTo>
                  <a:cubicBezTo>
                    <a:pt x="556" y="835"/>
                    <a:pt x="558" y="835"/>
                    <a:pt x="559" y="836"/>
                  </a:cubicBezTo>
                  <a:cubicBezTo>
                    <a:pt x="560" y="832"/>
                    <a:pt x="561" y="830"/>
                    <a:pt x="563" y="829"/>
                  </a:cubicBezTo>
                  <a:cubicBezTo>
                    <a:pt x="566" y="827"/>
                    <a:pt x="570" y="832"/>
                    <a:pt x="573" y="835"/>
                  </a:cubicBezTo>
                  <a:cubicBezTo>
                    <a:pt x="575" y="839"/>
                    <a:pt x="579" y="851"/>
                    <a:pt x="583" y="852"/>
                  </a:cubicBezTo>
                  <a:cubicBezTo>
                    <a:pt x="587" y="853"/>
                    <a:pt x="587" y="851"/>
                    <a:pt x="590" y="856"/>
                  </a:cubicBezTo>
                  <a:cubicBezTo>
                    <a:pt x="593" y="861"/>
                    <a:pt x="602" y="879"/>
                    <a:pt x="598" y="884"/>
                  </a:cubicBezTo>
                  <a:cubicBezTo>
                    <a:pt x="595" y="890"/>
                    <a:pt x="591" y="894"/>
                    <a:pt x="592" y="898"/>
                  </a:cubicBezTo>
                  <a:cubicBezTo>
                    <a:pt x="592" y="903"/>
                    <a:pt x="591" y="907"/>
                    <a:pt x="591" y="907"/>
                  </a:cubicBezTo>
                  <a:cubicBezTo>
                    <a:pt x="591" y="907"/>
                    <a:pt x="588" y="909"/>
                    <a:pt x="587" y="912"/>
                  </a:cubicBezTo>
                  <a:cubicBezTo>
                    <a:pt x="586" y="914"/>
                    <a:pt x="582" y="915"/>
                    <a:pt x="581" y="918"/>
                  </a:cubicBezTo>
                  <a:cubicBezTo>
                    <a:pt x="579" y="920"/>
                    <a:pt x="577" y="923"/>
                    <a:pt x="573" y="925"/>
                  </a:cubicBezTo>
                  <a:cubicBezTo>
                    <a:pt x="568" y="926"/>
                    <a:pt x="572" y="931"/>
                    <a:pt x="569" y="933"/>
                  </a:cubicBezTo>
                  <a:cubicBezTo>
                    <a:pt x="565" y="936"/>
                    <a:pt x="562" y="939"/>
                    <a:pt x="563" y="943"/>
                  </a:cubicBezTo>
                  <a:cubicBezTo>
                    <a:pt x="564" y="948"/>
                    <a:pt x="568" y="952"/>
                    <a:pt x="566" y="955"/>
                  </a:cubicBezTo>
                  <a:cubicBezTo>
                    <a:pt x="565" y="959"/>
                    <a:pt x="562" y="966"/>
                    <a:pt x="566" y="965"/>
                  </a:cubicBezTo>
                  <a:cubicBezTo>
                    <a:pt x="571" y="964"/>
                    <a:pt x="577" y="956"/>
                    <a:pt x="584" y="957"/>
                  </a:cubicBezTo>
                  <a:cubicBezTo>
                    <a:pt x="591" y="957"/>
                    <a:pt x="597" y="957"/>
                    <a:pt x="597" y="959"/>
                  </a:cubicBezTo>
                  <a:cubicBezTo>
                    <a:pt x="597" y="961"/>
                    <a:pt x="598" y="966"/>
                    <a:pt x="600" y="971"/>
                  </a:cubicBezTo>
                  <a:cubicBezTo>
                    <a:pt x="601" y="976"/>
                    <a:pt x="603" y="988"/>
                    <a:pt x="611" y="988"/>
                  </a:cubicBezTo>
                  <a:cubicBezTo>
                    <a:pt x="619" y="988"/>
                    <a:pt x="628" y="988"/>
                    <a:pt x="623" y="991"/>
                  </a:cubicBezTo>
                  <a:cubicBezTo>
                    <a:pt x="617" y="995"/>
                    <a:pt x="614" y="995"/>
                    <a:pt x="615" y="999"/>
                  </a:cubicBezTo>
                  <a:cubicBezTo>
                    <a:pt x="617" y="1003"/>
                    <a:pt x="615" y="1005"/>
                    <a:pt x="612" y="1009"/>
                  </a:cubicBezTo>
                  <a:cubicBezTo>
                    <a:pt x="609" y="1013"/>
                    <a:pt x="611" y="1014"/>
                    <a:pt x="618" y="1015"/>
                  </a:cubicBezTo>
                  <a:cubicBezTo>
                    <a:pt x="626" y="1017"/>
                    <a:pt x="633" y="1014"/>
                    <a:pt x="633" y="1019"/>
                  </a:cubicBezTo>
                  <a:cubicBezTo>
                    <a:pt x="633" y="1024"/>
                    <a:pt x="632" y="1026"/>
                    <a:pt x="638" y="1029"/>
                  </a:cubicBezTo>
                  <a:cubicBezTo>
                    <a:pt x="644" y="1032"/>
                    <a:pt x="639" y="1038"/>
                    <a:pt x="647" y="1036"/>
                  </a:cubicBezTo>
                  <a:cubicBezTo>
                    <a:pt x="654" y="1034"/>
                    <a:pt x="661" y="1024"/>
                    <a:pt x="665" y="1026"/>
                  </a:cubicBezTo>
                  <a:cubicBezTo>
                    <a:pt x="668" y="1029"/>
                    <a:pt x="670" y="1039"/>
                    <a:pt x="675" y="1040"/>
                  </a:cubicBezTo>
                  <a:cubicBezTo>
                    <a:pt x="681" y="1041"/>
                    <a:pt x="686" y="1047"/>
                    <a:pt x="686" y="1040"/>
                  </a:cubicBezTo>
                  <a:cubicBezTo>
                    <a:pt x="685" y="1033"/>
                    <a:pt x="687" y="1028"/>
                    <a:pt x="686" y="1024"/>
                  </a:cubicBezTo>
                  <a:cubicBezTo>
                    <a:pt x="685" y="1019"/>
                    <a:pt x="674" y="1009"/>
                    <a:pt x="679" y="1005"/>
                  </a:cubicBezTo>
                  <a:cubicBezTo>
                    <a:pt x="684" y="1001"/>
                    <a:pt x="699" y="1001"/>
                    <a:pt x="701" y="998"/>
                  </a:cubicBezTo>
                  <a:cubicBezTo>
                    <a:pt x="702" y="994"/>
                    <a:pt x="705" y="993"/>
                    <a:pt x="710" y="995"/>
                  </a:cubicBezTo>
                  <a:cubicBezTo>
                    <a:pt x="715" y="997"/>
                    <a:pt x="720" y="997"/>
                    <a:pt x="720" y="997"/>
                  </a:cubicBezTo>
                  <a:cubicBezTo>
                    <a:pt x="720" y="997"/>
                    <a:pt x="727" y="990"/>
                    <a:pt x="730" y="991"/>
                  </a:cubicBezTo>
                  <a:cubicBezTo>
                    <a:pt x="733" y="992"/>
                    <a:pt x="735" y="989"/>
                    <a:pt x="738" y="991"/>
                  </a:cubicBezTo>
                  <a:cubicBezTo>
                    <a:pt x="742" y="993"/>
                    <a:pt x="746" y="997"/>
                    <a:pt x="747" y="995"/>
                  </a:cubicBezTo>
                  <a:cubicBezTo>
                    <a:pt x="748" y="993"/>
                    <a:pt x="743" y="992"/>
                    <a:pt x="750" y="990"/>
                  </a:cubicBezTo>
                  <a:cubicBezTo>
                    <a:pt x="756" y="988"/>
                    <a:pt x="769" y="987"/>
                    <a:pt x="770" y="983"/>
                  </a:cubicBezTo>
                  <a:cubicBezTo>
                    <a:pt x="771" y="979"/>
                    <a:pt x="766" y="976"/>
                    <a:pt x="771" y="974"/>
                  </a:cubicBezTo>
                  <a:cubicBezTo>
                    <a:pt x="775" y="971"/>
                    <a:pt x="774" y="964"/>
                    <a:pt x="779" y="968"/>
                  </a:cubicBezTo>
                  <a:cubicBezTo>
                    <a:pt x="784" y="973"/>
                    <a:pt x="788" y="979"/>
                    <a:pt x="797" y="979"/>
                  </a:cubicBezTo>
                  <a:cubicBezTo>
                    <a:pt x="806" y="980"/>
                    <a:pt x="812" y="980"/>
                    <a:pt x="816" y="979"/>
                  </a:cubicBezTo>
                  <a:cubicBezTo>
                    <a:pt x="821" y="978"/>
                    <a:pt x="824" y="981"/>
                    <a:pt x="822" y="984"/>
                  </a:cubicBezTo>
                  <a:cubicBezTo>
                    <a:pt x="820" y="987"/>
                    <a:pt x="817" y="992"/>
                    <a:pt x="819" y="994"/>
                  </a:cubicBezTo>
                  <a:cubicBezTo>
                    <a:pt x="820" y="997"/>
                    <a:pt x="820" y="1006"/>
                    <a:pt x="825" y="1006"/>
                  </a:cubicBezTo>
                  <a:cubicBezTo>
                    <a:pt x="830" y="1005"/>
                    <a:pt x="831" y="1005"/>
                    <a:pt x="833" y="1008"/>
                  </a:cubicBezTo>
                  <a:cubicBezTo>
                    <a:pt x="835" y="1010"/>
                    <a:pt x="838" y="1015"/>
                    <a:pt x="845" y="1013"/>
                  </a:cubicBezTo>
                  <a:cubicBezTo>
                    <a:pt x="850" y="1011"/>
                    <a:pt x="854" y="1011"/>
                    <a:pt x="859" y="1015"/>
                  </a:cubicBezTo>
                  <a:cubicBezTo>
                    <a:pt x="862" y="1012"/>
                    <a:pt x="865" y="1011"/>
                    <a:pt x="866" y="1010"/>
                  </a:cubicBezTo>
                  <a:cubicBezTo>
                    <a:pt x="871" y="1007"/>
                    <a:pt x="868" y="1000"/>
                    <a:pt x="873" y="1002"/>
                  </a:cubicBezTo>
                  <a:cubicBezTo>
                    <a:pt x="879" y="1005"/>
                    <a:pt x="878" y="1007"/>
                    <a:pt x="881" y="1006"/>
                  </a:cubicBezTo>
                  <a:cubicBezTo>
                    <a:pt x="885" y="1005"/>
                    <a:pt x="886" y="1012"/>
                    <a:pt x="891" y="1011"/>
                  </a:cubicBezTo>
                  <a:cubicBezTo>
                    <a:pt x="897" y="1010"/>
                    <a:pt x="902" y="1002"/>
                    <a:pt x="905" y="1006"/>
                  </a:cubicBezTo>
                  <a:cubicBezTo>
                    <a:pt x="907" y="1010"/>
                    <a:pt x="912" y="1005"/>
                    <a:pt x="909" y="1012"/>
                  </a:cubicBezTo>
                  <a:cubicBezTo>
                    <a:pt x="906" y="1018"/>
                    <a:pt x="902" y="1020"/>
                    <a:pt x="908" y="1027"/>
                  </a:cubicBezTo>
                  <a:cubicBezTo>
                    <a:pt x="915" y="1033"/>
                    <a:pt x="917" y="1046"/>
                    <a:pt x="922" y="1043"/>
                  </a:cubicBezTo>
                  <a:cubicBezTo>
                    <a:pt x="926" y="1040"/>
                    <a:pt x="937" y="1040"/>
                    <a:pt x="930" y="1032"/>
                  </a:cubicBezTo>
                  <a:cubicBezTo>
                    <a:pt x="924" y="1023"/>
                    <a:pt x="919" y="1020"/>
                    <a:pt x="923" y="1019"/>
                  </a:cubicBezTo>
                  <a:cubicBezTo>
                    <a:pt x="927" y="1017"/>
                    <a:pt x="925" y="1014"/>
                    <a:pt x="929" y="1012"/>
                  </a:cubicBezTo>
                  <a:cubicBezTo>
                    <a:pt x="933" y="1010"/>
                    <a:pt x="938" y="1003"/>
                    <a:pt x="948" y="1002"/>
                  </a:cubicBezTo>
                  <a:cubicBezTo>
                    <a:pt x="959" y="1000"/>
                    <a:pt x="961" y="997"/>
                    <a:pt x="967" y="992"/>
                  </a:cubicBezTo>
                  <a:cubicBezTo>
                    <a:pt x="972" y="987"/>
                    <a:pt x="974" y="990"/>
                    <a:pt x="981" y="987"/>
                  </a:cubicBezTo>
                  <a:cubicBezTo>
                    <a:pt x="988" y="983"/>
                    <a:pt x="997" y="980"/>
                    <a:pt x="1001" y="974"/>
                  </a:cubicBezTo>
                  <a:cubicBezTo>
                    <a:pt x="1000" y="970"/>
                    <a:pt x="999" y="966"/>
                    <a:pt x="1003" y="965"/>
                  </a:cubicBezTo>
                  <a:cubicBezTo>
                    <a:pt x="1004" y="963"/>
                    <a:pt x="1007" y="964"/>
                    <a:pt x="1010" y="965"/>
                  </a:cubicBezTo>
                  <a:cubicBezTo>
                    <a:pt x="1010" y="964"/>
                    <a:pt x="1011" y="963"/>
                    <a:pt x="1011" y="962"/>
                  </a:cubicBezTo>
                  <a:cubicBezTo>
                    <a:pt x="1011" y="957"/>
                    <a:pt x="1008" y="946"/>
                    <a:pt x="1011" y="950"/>
                  </a:cubicBezTo>
                  <a:cubicBezTo>
                    <a:pt x="1013" y="954"/>
                    <a:pt x="1018" y="960"/>
                    <a:pt x="1021" y="959"/>
                  </a:cubicBezTo>
                  <a:cubicBezTo>
                    <a:pt x="1024" y="958"/>
                    <a:pt x="1034" y="953"/>
                    <a:pt x="1039" y="949"/>
                  </a:cubicBezTo>
                  <a:cubicBezTo>
                    <a:pt x="1045" y="945"/>
                    <a:pt x="1040" y="952"/>
                    <a:pt x="1048" y="948"/>
                  </a:cubicBezTo>
                  <a:cubicBezTo>
                    <a:pt x="1055" y="943"/>
                    <a:pt x="1060" y="946"/>
                    <a:pt x="1061" y="942"/>
                  </a:cubicBezTo>
                  <a:cubicBezTo>
                    <a:pt x="1061" y="938"/>
                    <a:pt x="1058" y="939"/>
                    <a:pt x="1067" y="939"/>
                  </a:cubicBezTo>
                  <a:cubicBezTo>
                    <a:pt x="1076" y="939"/>
                    <a:pt x="1086" y="930"/>
                    <a:pt x="1088" y="928"/>
                  </a:cubicBezTo>
                  <a:cubicBezTo>
                    <a:pt x="1089" y="926"/>
                    <a:pt x="1087" y="918"/>
                    <a:pt x="1091" y="915"/>
                  </a:cubicBezTo>
                  <a:cubicBezTo>
                    <a:pt x="1095" y="913"/>
                    <a:pt x="1097" y="910"/>
                    <a:pt x="1103" y="904"/>
                  </a:cubicBezTo>
                  <a:cubicBezTo>
                    <a:pt x="1110" y="899"/>
                    <a:pt x="1119" y="892"/>
                    <a:pt x="1119" y="885"/>
                  </a:cubicBezTo>
                  <a:cubicBezTo>
                    <a:pt x="1119" y="878"/>
                    <a:pt x="1117" y="877"/>
                    <a:pt x="1122" y="874"/>
                  </a:cubicBezTo>
                  <a:cubicBezTo>
                    <a:pt x="1127" y="870"/>
                    <a:pt x="1137" y="867"/>
                    <a:pt x="1137" y="864"/>
                  </a:cubicBezTo>
                  <a:cubicBezTo>
                    <a:pt x="1137" y="860"/>
                    <a:pt x="1142" y="858"/>
                    <a:pt x="1141" y="853"/>
                  </a:cubicBezTo>
                  <a:cubicBezTo>
                    <a:pt x="1140" y="848"/>
                    <a:pt x="1145" y="849"/>
                    <a:pt x="1145" y="845"/>
                  </a:cubicBezTo>
                  <a:cubicBezTo>
                    <a:pt x="1145" y="842"/>
                    <a:pt x="1145" y="838"/>
                    <a:pt x="1151" y="831"/>
                  </a:cubicBezTo>
                  <a:cubicBezTo>
                    <a:pt x="1157" y="824"/>
                    <a:pt x="1150" y="825"/>
                    <a:pt x="1150" y="815"/>
                  </a:cubicBezTo>
                  <a:cubicBezTo>
                    <a:pt x="1150" y="805"/>
                    <a:pt x="1146" y="807"/>
                    <a:pt x="1152" y="803"/>
                  </a:cubicBezTo>
                  <a:cubicBezTo>
                    <a:pt x="1157" y="799"/>
                    <a:pt x="1159" y="790"/>
                    <a:pt x="1162" y="783"/>
                  </a:cubicBezTo>
                  <a:cubicBezTo>
                    <a:pt x="1165" y="776"/>
                    <a:pt x="1164" y="769"/>
                    <a:pt x="1166" y="763"/>
                  </a:cubicBezTo>
                  <a:cubicBezTo>
                    <a:pt x="1168" y="758"/>
                    <a:pt x="1166" y="756"/>
                    <a:pt x="1170" y="751"/>
                  </a:cubicBezTo>
                  <a:cubicBezTo>
                    <a:pt x="1174" y="747"/>
                    <a:pt x="1173" y="740"/>
                    <a:pt x="1176" y="742"/>
                  </a:cubicBezTo>
                  <a:cubicBezTo>
                    <a:pt x="1178" y="744"/>
                    <a:pt x="1182" y="746"/>
                    <a:pt x="1183" y="739"/>
                  </a:cubicBezTo>
                  <a:cubicBezTo>
                    <a:pt x="1184" y="731"/>
                    <a:pt x="1177" y="732"/>
                    <a:pt x="1182" y="727"/>
                  </a:cubicBezTo>
                  <a:cubicBezTo>
                    <a:pt x="1187" y="722"/>
                    <a:pt x="1173" y="717"/>
                    <a:pt x="1178" y="714"/>
                  </a:cubicBezTo>
                  <a:cubicBezTo>
                    <a:pt x="1183" y="711"/>
                    <a:pt x="1187" y="713"/>
                    <a:pt x="1187" y="706"/>
                  </a:cubicBezTo>
                  <a:cubicBezTo>
                    <a:pt x="1187" y="699"/>
                    <a:pt x="1173" y="706"/>
                    <a:pt x="1177" y="702"/>
                  </a:cubicBezTo>
                  <a:cubicBezTo>
                    <a:pt x="1182" y="697"/>
                    <a:pt x="1188" y="694"/>
                    <a:pt x="1184" y="692"/>
                  </a:cubicBezTo>
                  <a:cubicBezTo>
                    <a:pt x="1179" y="690"/>
                    <a:pt x="1170" y="690"/>
                    <a:pt x="1165" y="685"/>
                  </a:cubicBezTo>
                  <a:cubicBezTo>
                    <a:pt x="1160" y="681"/>
                    <a:pt x="1150" y="694"/>
                    <a:pt x="1148" y="691"/>
                  </a:cubicBezTo>
                  <a:cubicBezTo>
                    <a:pt x="1146" y="688"/>
                    <a:pt x="1150" y="687"/>
                    <a:pt x="1155" y="680"/>
                  </a:cubicBezTo>
                  <a:cubicBezTo>
                    <a:pt x="1159" y="674"/>
                    <a:pt x="1161" y="667"/>
                    <a:pt x="1169" y="665"/>
                  </a:cubicBezTo>
                  <a:cubicBezTo>
                    <a:pt x="1176" y="663"/>
                    <a:pt x="1175" y="660"/>
                    <a:pt x="1166" y="653"/>
                  </a:cubicBezTo>
                  <a:cubicBezTo>
                    <a:pt x="1156" y="647"/>
                    <a:pt x="1144" y="644"/>
                    <a:pt x="1148" y="641"/>
                  </a:cubicBezTo>
                  <a:cubicBezTo>
                    <a:pt x="1152" y="638"/>
                    <a:pt x="1170" y="647"/>
                    <a:pt x="1168" y="641"/>
                  </a:cubicBezTo>
                  <a:cubicBezTo>
                    <a:pt x="1166" y="635"/>
                    <a:pt x="1158" y="632"/>
                    <a:pt x="1154" y="628"/>
                  </a:cubicBezTo>
                  <a:cubicBezTo>
                    <a:pt x="1150" y="625"/>
                    <a:pt x="1144" y="621"/>
                    <a:pt x="1139" y="618"/>
                  </a:cubicBezTo>
                  <a:cubicBezTo>
                    <a:pt x="1134" y="614"/>
                    <a:pt x="1134" y="610"/>
                    <a:pt x="1132" y="605"/>
                  </a:cubicBezTo>
                  <a:cubicBezTo>
                    <a:pt x="1129" y="599"/>
                    <a:pt x="1112" y="579"/>
                    <a:pt x="1107" y="575"/>
                  </a:cubicBezTo>
                  <a:cubicBezTo>
                    <a:pt x="1101" y="571"/>
                    <a:pt x="1081" y="571"/>
                    <a:pt x="1080" y="563"/>
                  </a:cubicBezTo>
                  <a:cubicBezTo>
                    <a:pt x="1078" y="556"/>
                    <a:pt x="1081" y="541"/>
                    <a:pt x="1088" y="536"/>
                  </a:cubicBezTo>
                  <a:cubicBezTo>
                    <a:pt x="1095" y="532"/>
                    <a:pt x="1092" y="529"/>
                    <a:pt x="1095" y="522"/>
                  </a:cubicBezTo>
                  <a:cubicBezTo>
                    <a:pt x="1098" y="516"/>
                    <a:pt x="1105" y="519"/>
                    <a:pt x="1105" y="512"/>
                  </a:cubicBezTo>
                  <a:cubicBezTo>
                    <a:pt x="1106" y="505"/>
                    <a:pt x="1105" y="500"/>
                    <a:pt x="1111" y="497"/>
                  </a:cubicBezTo>
                  <a:cubicBezTo>
                    <a:pt x="1117" y="493"/>
                    <a:pt x="1122" y="492"/>
                    <a:pt x="1125" y="488"/>
                  </a:cubicBezTo>
                  <a:cubicBezTo>
                    <a:pt x="1129" y="484"/>
                    <a:pt x="1135" y="490"/>
                    <a:pt x="1137" y="483"/>
                  </a:cubicBezTo>
                  <a:cubicBezTo>
                    <a:pt x="1138" y="477"/>
                    <a:pt x="1142" y="469"/>
                    <a:pt x="1137" y="469"/>
                  </a:cubicBezTo>
                  <a:cubicBezTo>
                    <a:pt x="1132" y="469"/>
                    <a:pt x="1113" y="473"/>
                    <a:pt x="1107" y="469"/>
                  </a:cubicBezTo>
                  <a:cubicBezTo>
                    <a:pt x="1101" y="465"/>
                    <a:pt x="1096" y="462"/>
                    <a:pt x="1087" y="467"/>
                  </a:cubicBezTo>
                  <a:cubicBezTo>
                    <a:pt x="1078" y="472"/>
                    <a:pt x="1076" y="495"/>
                    <a:pt x="1068" y="496"/>
                  </a:cubicBezTo>
                  <a:cubicBezTo>
                    <a:pt x="1060" y="497"/>
                    <a:pt x="1053" y="495"/>
                    <a:pt x="1055" y="485"/>
                  </a:cubicBezTo>
                  <a:cubicBezTo>
                    <a:pt x="1056" y="476"/>
                    <a:pt x="1055" y="475"/>
                    <a:pt x="1047" y="471"/>
                  </a:cubicBezTo>
                  <a:cubicBezTo>
                    <a:pt x="1039" y="467"/>
                    <a:pt x="1040" y="475"/>
                    <a:pt x="1033" y="473"/>
                  </a:cubicBezTo>
                  <a:cubicBezTo>
                    <a:pt x="1026" y="472"/>
                    <a:pt x="1012" y="470"/>
                    <a:pt x="1014" y="461"/>
                  </a:cubicBezTo>
                  <a:cubicBezTo>
                    <a:pt x="1016" y="453"/>
                    <a:pt x="1012" y="445"/>
                    <a:pt x="1019" y="446"/>
                  </a:cubicBezTo>
                  <a:cubicBezTo>
                    <a:pt x="1026" y="446"/>
                    <a:pt x="1033" y="446"/>
                    <a:pt x="1038" y="442"/>
                  </a:cubicBezTo>
                  <a:cubicBezTo>
                    <a:pt x="1043" y="438"/>
                    <a:pt x="1042" y="431"/>
                    <a:pt x="1046" y="420"/>
                  </a:cubicBezTo>
                  <a:cubicBezTo>
                    <a:pt x="1051" y="409"/>
                    <a:pt x="1058" y="415"/>
                    <a:pt x="1065" y="402"/>
                  </a:cubicBezTo>
                  <a:cubicBezTo>
                    <a:pt x="1072" y="389"/>
                    <a:pt x="1068" y="381"/>
                    <a:pt x="1078" y="377"/>
                  </a:cubicBezTo>
                  <a:cubicBezTo>
                    <a:pt x="1088" y="374"/>
                    <a:pt x="1105" y="377"/>
                    <a:pt x="1103" y="381"/>
                  </a:cubicBezTo>
                  <a:cubicBezTo>
                    <a:pt x="1101" y="386"/>
                    <a:pt x="1095" y="404"/>
                    <a:pt x="1093" y="406"/>
                  </a:cubicBezTo>
                  <a:cubicBezTo>
                    <a:pt x="1092" y="408"/>
                    <a:pt x="1103" y="418"/>
                    <a:pt x="1098" y="424"/>
                  </a:cubicBezTo>
                  <a:cubicBezTo>
                    <a:pt x="1093" y="431"/>
                    <a:pt x="1097" y="434"/>
                    <a:pt x="1100" y="431"/>
                  </a:cubicBezTo>
                  <a:cubicBezTo>
                    <a:pt x="1103" y="429"/>
                    <a:pt x="1108" y="426"/>
                    <a:pt x="1112" y="419"/>
                  </a:cubicBezTo>
                  <a:cubicBezTo>
                    <a:pt x="1116" y="411"/>
                    <a:pt x="1121" y="397"/>
                    <a:pt x="1137" y="392"/>
                  </a:cubicBezTo>
                  <a:cubicBezTo>
                    <a:pt x="1150" y="388"/>
                    <a:pt x="1148" y="385"/>
                    <a:pt x="1151" y="385"/>
                  </a:cubicBezTo>
                  <a:cubicBezTo>
                    <a:pt x="1151" y="379"/>
                    <a:pt x="1151" y="374"/>
                    <a:pt x="1155" y="368"/>
                  </a:cubicBezTo>
                  <a:cubicBezTo>
                    <a:pt x="1160" y="361"/>
                    <a:pt x="1180" y="336"/>
                    <a:pt x="1183" y="325"/>
                  </a:cubicBezTo>
                  <a:cubicBezTo>
                    <a:pt x="1186" y="315"/>
                    <a:pt x="1186" y="309"/>
                    <a:pt x="1191" y="310"/>
                  </a:cubicBezTo>
                  <a:cubicBezTo>
                    <a:pt x="1195" y="311"/>
                    <a:pt x="1219" y="314"/>
                    <a:pt x="1216" y="308"/>
                  </a:cubicBezTo>
                  <a:cubicBezTo>
                    <a:pt x="1214" y="301"/>
                    <a:pt x="1208" y="292"/>
                    <a:pt x="1213" y="290"/>
                  </a:cubicBezTo>
                  <a:cubicBezTo>
                    <a:pt x="1217" y="288"/>
                    <a:pt x="1226" y="282"/>
                    <a:pt x="1228" y="277"/>
                  </a:cubicBezTo>
                  <a:cubicBezTo>
                    <a:pt x="1230" y="271"/>
                    <a:pt x="1236" y="267"/>
                    <a:pt x="1235" y="262"/>
                  </a:cubicBezTo>
                  <a:cubicBezTo>
                    <a:pt x="1234" y="257"/>
                    <a:pt x="1231" y="249"/>
                    <a:pt x="1235" y="250"/>
                  </a:cubicBezTo>
                  <a:cubicBezTo>
                    <a:pt x="1237" y="250"/>
                    <a:pt x="1235" y="255"/>
                    <a:pt x="1246" y="257"/>
                  </a:cubicBezTo>
                  <a:cubicBezTo>
                    <a:pt x="1251" y="250"/>
                    <a:pt x="1257" y="243"/>
                    <a:pt x="1258" y="240"/>
                  </a:cubicBezTo>
                  <a:cubicBezTo>
                    <a:pt x="1258" y="235"/>
                    <a:pt x="1249" y="215"/>
                    <a:pt x="1245" y="206"/>
                  </a:cubicBezTo>
                  <a:cubicBezTo>
                    <a:pt x="1241" y="198"/>
                    <a:pt x="1230" y="189"/>
                    <a:pt x="1232" y="186"/>
                  </a:cubicBezTo>
                  <a:cubicBezTo>
                    <a:pt x="1234" y="183"/>
                    <a:pt x="1239" y="180"/>
                    <a:pt x="1241" y="173"/>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78" name="Freeform 49"/>
            <p:cNvSpPr>
              <a:spLocks/>
            </p:cNvSpPr>
            <p:nvPr/>
          </p:nvSpPr>
          <p:spPr bwMode="auto">
            <a:xfrm>
              <a:off x="3725863" y="3870325"/>
              <a:ext cx="460375" cy="304800"/>
            </a:xfrm>
            <a:custGeom>
              <a:avLst/>
              <a:gdLst/>
              <a:ahLst/>
              <a:cxnLst>
                <a:cxn ang="0">
                  <a:pos x="9" y="20"/>
                </a:cxn>
                <a:cxn ang="0">
                  <a:pos x="1" y="39"/>
                </a:cxn>
                <a:cxn ang="0">
                  <a:pos x="13" y="49"/>
                </a:cxn>
                <a:cxn ang="0">
                  <a:pos x="34" y="66"/>
                </a:cxn>
                <a:cxn ang="0">
                  <a:pos x="48" y="79"/>
                </a:cxn>
                <a:cxn ang="0">
                  <a:pos x="67" y="88"/>
                </a:cxn>
                <a:cxn ang="0">
                  <a:pos x="86" y="96"/>
                </a:cxn>
                <a:cxn ang="0">
                  <a:pos x="108" y="96"/>
                </a:cxn>
                <a:cxn ang="0">
                  <a:pos x="122" y="107"/>
                </a:cxn>
                <a:cxn ang="0">
                  <a:pos x="147" y="121"/>
                </a:cxn>
                <a:cxn ang="0">
                  <a:pos x="163" y="131"/>
                </a:cxn>
                <a:cxn ang="0">
                  <a:pos x="182" y="136"/>
                </a:cxn>
                <a:cxn ang="0">
                  <a:pos x="205" y="134"/>
                </a:cxn>
                <a:cxn ang="0">
                  <a:pos x="205" y="115"/>
                </a:cxn>
                <a:cxn ang="0">
                  <a:pos x="211" y="91"/>
                </a:cxn>
                <a:cxn ang="0">
                  <a:pos x="207" y="92"/>
                </a:cxn>
                <a:cxn ang="0">
                  <a:pos x="180" y="87"/>
                </a:cxn>
                <a:cxn ang="0">
                  <a:pos x="166" y="85"/>
                </a:cxn>
                <a:cxn ang="0">
                  <a:pos x="156" y="83"/>
                </a:cxn>
                <a:cxn ang="0">
                  <a:pos x="147" y="81"/>
                </a:cxn>
                <a:cxn ang="0">
                  <a:pos x="131" y="73"/>
                </a:cxn>
                <a:cxn ang="0">
                  <a:pos x="129" y="65"/>
                </a:cxn>
                <a:cxn ang="0">
                  <a:pos x="113" y="59"/>
                </a:cxn>
                <a:cxn ang="0">
                  <a:pos x="105" y="46"/>
                </a:cxn>
                <a:cxn ang="0">
                  <a:pos x="90" y="43"/>
                </a:cxn>
                <a:cxn ang="0">
                  <a:pos x="78" y="27"/>
                </a:cxn>
                <a:cxn ang="0">
                  <a:pos x="60" y="11"/>
                </a:cxn>
                <a:cxn ang="0">
                  <a:pos x="55" y="1"/>
                </a:cxn>
                <a:cxn ang="0">
                  <a:pos x="41" y="2"/>
                </a:cxn>
                <a:cxn ang="0">
                  <a:pos x="32" y="8"/>
                </a:cxn>
                <a:cxn ang="0">
                  <a:pos x="27" y="4"/>
                </a:cxn>
                <a:cxn ang="0">
                  <a:pos x="9" y="20"/>
                </a:cxn>
              </a:cxnLst>
              <a:rect l="0" t="0" r="r" b="b"/>
              <a:pathLst>
                <a:path w="211" h="140">
                  <a:moveTo>
                    <a:pt x="9" y="20"/>
                  </a:moveTo>
                  <a:cubicBezTo>
                    <a:pt x="6" y="23"/>
                    <a:pt x="0" y="33"/>
                    <a:pt x="1" y="39"/>
                  </a:cubicBezTo>
                  <a:cubicBezTo>
                    <a:pt x="2" y="46"/>
                    <a:pt x="8" y="48"/>
                    <a:pt x="13" y="49"/>
                  </a:cubicBezTo>
                  <a:cubicBezTo>
                    <a:pt x="18" y="50"/>
                    <a:pt x="33" y="60"/>
                    <a:pt x="34" y="66"/>
                  </a:cubicBezTo>
                  <a:cubicBezTo>
                    <a:pt x="34" y="71"/>
                    <a:pt x="43" y="77"/>
                    <a:pt x="48" y="79"/>
                  </a:cubicBezTo>
                  <a:cubicBezTo>
                    <a:pt x="54" y="81"/>
                    <a:pt x="62" y="85"/>
                    <a:pt x="67" y="88"/>
                  </a:cubicBezTo>
                  <a:cubicBezTo>
                    <a:pt x="72" y="92"/>
                    <a:pt x="78" y="98"/>
                    <a:pt x="86" y="96"/>
                  </a:cubicBezTo>
                  <a:cubicBezTo>
                    <a:pt x="94" y="94"/>
                    <a:pt x="99" y="90"/>
                    <a:pt x="108" y="96"/>
                  </a:cubicBezTo>
                  <a:cubicBezTo>
                    <a:pt x="117" y="102"/>
                    <a:pt x="113" y="104"/>
                    <a:pt x="122" y="107"/>
                  </a:cubicBezTo>
                  <a:cubicBezTo>
                    <a:pt x="131" y="110"/>
                    <a:pt x="143" y="116"/>
                    <a:pt x="147" y="121"/>
                  </a:cubicBezTo>
                  <a:cubicBezTo>
                    <a:pt x="150" y="126"/>
                    <a:pt x="157" y="132"/>
                    <a:pt x="163" y="131"/>
                  </a:cubicBezTo>
                  <a:cubicBezTo>
                    <a:pt x="170" y="131"/>
                    <a:pt x="168" y="132"/>
                    <a:pt x="182" y="136"/>
                  </a:cubicBezTo>
                  <a:cubicBezTo>
                    <a:pt x="196" y="139"/>
                    <a:pt x="203" y="140"/>
                    <a:pt x="205" y="134"/>
                  </a:cubicBezTo>
                  <a:cubicBezTo>
                    <a:pt x="207" y="127"/>
                    <a:pt x="207" y="123"/>
                    <a:pt x="205" y="115"/>
                  </a:cubicBezTo>
                  <a:cubicBezTo>
                    <a:pt x="204" y="112"/>
                    <a:pt x="207" y="102"/>
                    <a:pt x="211" y="91"/>
                  </a:cubicBezTo>
                  <a:cubicBezTo>
                    <a:pt x="210" y="92"/>
                    <a:pt x="208" y="92"/>
                    <a:pt x="207" y="92"/>
                  </a:cubicBezTo>
                  <a:cubicBezTo>
                    <a:pt x="200" y="92"/>
                    <a:pt x="187" y="91"/>
                    <a:pt x="180" y="87"/>
                  </a:cubicBezTo>
                  <a:cubicBezTo>
                    <a:pt x="174" y="83"/>
                    <a:pt x="168" y="83"/>
                    <a:pt x="166" y="85"/>
                  </a:cubicBezTo>
                  <a:cubicBezTo>
                    <a:pt x="163" y="87"/>
                    <a:pt x="162" y="87"/>
                    <a:pt x="156" y="83"/>
                  </a:cubicBezTo>
                  <a:cubicBezTo>
                    <a:pt x="150" y="78"/>
                    <a:pt x="154" y="90"/>
                    <a:pt x="147" y="81"/>
                  </a:cubicBezTo>
                  <a:cubicBezTo>
                    <a:pt x="140" y="71"/>
                    <a:pt x="131" y="77"/>
                    <a:pt x="131" y="73"/>
                  </a:cubicBezTo>
                  <a:cubicBezTo>
                    <a:pt x="131" y="68"/>
                    <a:pt x="136" y="66"/>
                    <a:pt x="129" y="65"/>
                  </a:cubicBezTo>
                  <a:cubicBezTo>
                    <a:pt x="121" y="64"/>
                    <a:pt x="121" y="66"/>
                    <a:pt x="113" y="59"/>
                  </a:cubicBezTo>
                  <a:cubicBezTo>
                    <a:pt x="106" y="53"/>
                    <a:pt x="112" y="48"/>
                    <a:pt x="105" y="46"/>
                  </a:cubicBezTo>
                  <a:cubicBezTo>
                    <a:pt x="98" y="43"/>
                    <a:pt x="98" y="52"/>
                    <a:pt x="90" y="43"/>
                  </a:cubicBezTo>
                  <a:cubicBezTo>
                    <a:pt x="82" y="33"/>
                    <a:pt x="83" y="31"/>
                    <a:pt x="78" y="27"/>
                  </a:cubicBezTo>
                  <a:cubicBezTo>
                    <a:pt x="73" y="23"/>
                    <a:pt x="63" y="18"/>
                    <a:pt x="60" y="11"/>
                  </a:cubicBezTo>
                  <a:cubicBezTo>
                    <a:pt x="57" y="4"/>
                    <a:pt x="59" y="1"/>
                    <a:pt x="55" y="1"/>
                  </a:cubicBezTo>
                  <a:cubicBezTo>
                    <a:pt x="50" y="1"/>
                    <a:pt x="43" y="0"/>
                    <a:pt x="41" y="2"/>
                  </a:cubicBezTo>
                  <a:cubicBezTo>
                    <a:pt x="39" y="3"/>
                    <a:pt x="37" y="12"/>
                    <a:pt x="32" y="8"/>
                  </a:cubicBezTo>
                  <a:cubicBezTo>
                    <a:pt x="29" y="6"/>
                    <a:pt x="28" y="5"/>
                    <a:pt x="27" y="4"/>
                  </a:cubicBezTo>
                  <a:cubicBezTo>
                    <a:pt x="18" y="11"/>
                    <a:pt x="10" y="18"/>
                    <a:pt x="9" y="20"/>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79" name="Freeform 50"/>
            <p:cNvSpPr>
              <a:spLocks/>
            </p:cNvSpPr>
            <p:nvPr/>
          </p:nvSpPr>
          <p:spPr bwMode="auto">
            <a:xfrm>
              <a:off x="2641600" y="3359150"/>
              <a:ext cx="996950" cy="787400"/>
            </a:xfrm>
            <a:custGeom>
              <a:avLst/>
              <a:gdLst/>
              <a:ahLst/>
              <a:cxnLst>
                <a:cxn ang="0">
                  <a:pos x="176" y="346"/>
                </a:cxn>
                <a:cxn ang="0">
                  <a:pos x="219" y="354"/>
                </a:cxn>
                <a:cxn ang="0">
                  <a:pos x="239" y="348"/>
                </a:cxn>
                <a:cxn ang="0">
                  <a:pos x="222" y="308"/>
                </a:cxn>
                <a:cxn ang="0">
                  <a:pos x="213" y="275"/>
                </a:cxn>
                <a:cxn ang="0">
                  <a:pos x="246" y="248"/>
                </a:cxn>
                <a:cxn ang="0">
                  <a:pos x="279" y="256"/>
                </a:cxn>
                <a:cxn ang="0">
                  <a:pos x="321" y="227"/>
                </a:cxn>
                <a:cxn ang="0">
                  <a:pos x="349" y="202"/>
                </a:cxn>
                <a:cxn ang="0">
                  <a:pos x="374" y="160"/>
                </a:cxn>
                <a:cxn ang="0">
                  <a:pos x="380" y="140"/>
                </a:cxn>
                <a:cxn ang="0">
                  <a:pos x="372" y="106"/>
                </a:cxn>
                <a:cxn ang="0">
                  <a:pos x="369" y="82"/>
                </a:cxn>
                <a:cxn ang="0">
                  <a:pos x="417" y="87"/>
                </a:cxn>
                <a:cxn ang="0">
                  <a:pos x="449" y="87"/>
                </a:cxn>
                <a:cxn ang="0">
                  <a:pos x="450" y="61"/>
                </a:cxn>
                <a:cxn ang="0">
                  <a:pos x="433" y="28"/>
                </a:cxn>
                <a:cxn ang="0">
                  <a:pos x="398" y="9"/>
                </a:cxn>
                <a:cxn ang="0">
                  <a:pos x="331" y="10"/>
                </a:cxn>
                <a:cxn ang="0">
                  <a:pos x="322" y="46"/>
                </a:cxn>
                <a:cxn ang="0">
                  <a:pos x="299" y="76"/>
                </a:cxn>
                <a:cxn ang="0">
                  <a:pos x="275" y="78"/>
                </a:cxn>
                <a:cxn ang="0">
                  <a:pos x="255" y="97"/>
                </a:cxn>
                <a:cxn ang="0">
                  <a:pos x="243" y="129"/>
                </a:cxn>
                <a:cxn ang="0">
                  <a:pos x="211" y="125"/>
                </a:cxn>
                <a:cxn ang="0">
                  <a:pos x="185" y="133"/>
                </a:cxn>
                <a:cxn ang="0">
                  <a:pos x="160" y="143"/>
                </a:cxn>
                <a:cxn ang="0">
                  <a:pos x="109" y="159"/>
                </a:cxn>
                <a:cxn ang="0">
                  <a:pos x="57" y="149"/>
                </a:cxn>
                <a:cxn ang="0">
                  <a:pos x="31" y="158"/>
                </a:cxn>
                <a:cxn ang="0">
                  <a:pos x="48" y="210"/>
                </a:cxn>
                <a:cxn ang="0">
                  <a:pos x="52" y="230"/>
                </a:cxn>
                <a:cxn ang="0">
                  <a:pos x="15" y="236"/>
                </a:cxn>
                <a:cxn ang="0">
                  <a:pos x="14" y="267"/>
                </a:cxn>
                <a:cxn ang="0">
                  <a:pos x="60" y="279"/>
                </a:cxn>
                <a:cxn ang="0">
                  <a:pos x="116" y="293"/>
                </a:cxn>
                <a:cxn ang="0">
                  <a:pos x="127" y="312"/>
                </a:cxn>
                <a:cxn ang="0">
                  <a:pos x="139" y="344"/>
                </a:cxn>
                <a:cxn ang="0">
                  <a:pos x="152" y="351"/>
                </a:cxn>
                <a:cxn ang="0">
                  <a:pos x="170" y="353"/>
                </a:cxn>
              </a:cxnLst>
              <a:rect l="0" t="0" r="r" b="b"/>
              <a:pathLst>
                <a:path w="457" h="361">
                  <a:moveTo>
                    <a:pt x="170" y="353"/>
                  </a:moveTo>
                  <a:cubicBezTo>
                    <a:pt x="174" y="354"/>
                    <a:pt x="170" y="345"/>
                    <a:pt x="176" y="346"/>
                  </a:cubicBezTo>
                  <a:cubicBezTo>
                    <a:pt x="181" y="347"/>
                    <a:pt x="196" y="351"/>
                    <a:pt x="200" y="354"/>
                  </a:cubicBezTo>
                  <a:cubicBezTo>
                    <a:pt x="204" y="357"/>
                    <a:pt x="213" y="354"/>
                    <a:pt x="219" y="354"/>
                  </a:cubicBezTo>
                  <a:cubicBezTo>
                    <a:pt x="225" y="354"/>
                    <a:pt x="224" y="361"/>
                    <a:pt x="230" y="359"/>
                  </a:cubicBezTo>
                  <a:cubicBezTo>
                    <a:pt x="237" y="358"/>
                    <a:pt x="239" y="356"/>
                    <a:pt x="239" y="348"/>
                  </a:cubicBezTo>
                  <a:cubicBezTo>
                    <a:pt x="239" y="340"/>
                    <a:pt x="232" y="329"/>
                    <a:pt x="234" y="325"/>
                  </a:cubicBezTo>
                  <a:cubicBezTo>
                    <a:pt x="237" y="321"/>
                    <a:pt x="218" y="315"/>
                    <a:pt x="222" y="308"/>
                  </a:cubicBezTo>
                  <a:cubicBezTo>
                    <a:pt x="227" y="301"/>
                    <a:pt x="229" y="294"/>
                    <a:pt x="225" y="290"/>
                  </a:cubicBezTo>
                  <a:cubicBezTo>
                    <a:pt x="221" y="286"/>
                    <a:pt x="206" y="284"/>
                    <a:pt x="213" y="275"/>
                  </a:cubicBezTo>
                  <a:cubicBezTo>
                    <a:pt x="219" y="266"/>
                    <a:pt x="228" y="263"/>
                    <a:pt x="232" y="254"/>
                  </a:cubicBezTo>
                  <a:cubicBezTo>
                    <a:pt x="236" y="246"/>
                    <a:pt x="245" y="241"/>
                    <a:pt x="246" y="248"/>
                  </a:cubicBezTo>
                  <a:cubicBezTo>
                    <a:pt x="248" y="256"/>
                    <a:pt x="243" y="260"/>
                    <a:pt x="255" y="260"/>
                  </a:cubicBezTo>
                  <a:cubicBezTo>
                    <a:pt x="267" y="260"/>
                    <a:pt x="272" y="261"/>
                    <a:pt x="279" y="256"/>
                  </a:cubicBezTo>
                  <a:cubicBezTo>
                    <a:pt x="285" y="252"/>
                    <a:pt x="288" y="247"/>
                    <a:pt x="297" y="240"/>
                  </a:cubicBezTo>
                  <a:cubicBezTo>
                    <a:pt x="306" y="234"/>
                    <a:pt x="315" y="236"/>
                    <a:pt x="321" y="227"/>
                  </a:cubicBezTo>
                  <a:cubicBezTo>
                    <a:pt x="327" y="217"/>
                    <a:pt x="325" y="213"/>
                    <a:pt x="334" y="212"/>
                  </a:cubicBezTo>
                  <a:cubicBezTo>
                    <a:pt x="342" y="211"/>
                    <a:pt x="347" y="209"/>
                    <a:pt x="349" y="202"/>
                  </a:cubicBezTo>
                  <a:cubicBezTo>
                    <a:pt x="351" y="195"/>
                    <a:pt x="365" y="191"/>
                    <a:pt x="368" y="182"/>
                  </a:cubicBezTo>
                  <a:cubicBezTo>
                    <a:pt x="371" y="173"/>
                    <a:pt x="369" y="162"/>
                    <a:pt x="374" y="160"/>
                  </a:cubicBezTo>
                  <a:cubicBezTo>
                    <a:pt x="378" y="157"/>
                    <a:pt x="399" y="155"/>
                    <a:pt x="393" y="149"/>
                  </a:cubicBezTo>
                  <a:cubicBezTo>
                    <a:pt x="387" y="143"/>
                    <a:pt x="380" y="146"/>
                    <a:pt x="380" y="140"/>
                  </a:cubicBezTo>
                  <a:cubicBezTo>
                    <a:pt x="379" y="134"/>
                    <a:pt x="367" y="121"/>
                    <a:pt x="368" y="116"/>
                  </a:cubicBezTo>
                  <a:cubicBezTo>
                    <a:pt x="369" y="112"/>
                    <a:pt x="374" y="109"/>
                    <a:pt x="372" y="106"/>
                  </a:cubicBezTo>
                  <a:cubicBezTo>
                    <a:pt x="370" y="103"/>
                    <a:pt x="380" y="105"/>
                    <a:pt x="375" y="97"/>
                  </a:cubicBezTo>
                  <a:cubicBezTo>
                    <a:pt x="370" y="90"/>
                    <a:pt x="367" y="88"/>
                    <a:pt x="369" y="82"/>
                  </a:cubicBezTo>
                  <a:cubicBezTo>
                    <a:pt x="371" y="76"/>
                    <a:pt x="382" y="74"/>
                    <a:pt x="387" y="74"/>
                  </a:cubicBezTo>
                  <a:cubicBezTo>
                    <a:pt x="391" y="75"/>
                    <a:pt x="405" y="87"/>
                    <a:pt x="417" y="87"/>
                  </a:cubicBezTo>
                  <a:cubicBezTo>
                    <a:pt x="428" y="87"/>
                    <a:pt x="429" y="83"/>
                    <a:pt x="437" y="87"/>
                  </a:cubicBezTo>
                  <a:cubicBezTo>
                    <a:pt x="445" y="90"/>
                    <a:pt x="448" y="91"/>
                    <a:pt x="449" y="87"/>
                  </a:cubicBezTo>
                  <a:cubicBezTo>
                    <a:pt x="450" y="84"/>
                    <a:pt x="454" y="75"/>
                    <a:pt x="457" y="65"/>
                  </a:cubicBezTo>
                  <a:cubicBezTo>
                    <a:pt x="455" y="64"/>
                    <a:pt x="453" y="63"/>
                    <a:pt x="450" y="61"/>
                  </a:cubicBezTo>
                  <a:cubicBezTo>
                    <a:pt x="438" y="51"/>
                    <a:pt x="431" y="51"/>
                    <a:pt x="431" y="46"/>
                  </a:cubicBezTo>
                  <a:cubicBezTo>
                    <a:pt x="431" y="41"/>
                    <a:pt x="438" y="37"/>
                    <a:pt x="433" y="28"/>
                  </a:cubicBezTo>
                  <a:cubicBezTo>
                    <a:pt x="428" y="18"/>
                    <a:pt x="429" y="20"/>
                    <a:pt x="420" y="15"/>
                  </a:cubicBezTo>
                  <a:cubicBezTo>
                    <a:pt x="410" y="11"/>
                    <a:pt x="410" y="7"/>
                    <a:pt x="398" y="9"/>
                  </a:cubicBezTo>
                  <a:cubicBezTo>
                    <a:pt x="387" y="11"/>
                    <a:pt x="387" y="8"/>
                    <a:pt x="374" y="4"/>
                  </a:cubicBezTo>
                  <a:cubicBezTo>
                    <a:pt x="361" y="0"/>
                    <a:pt x="337" y="8"/>
                    <a:pt x="331" y="10"/>
                  </a:cubicBezTo>
                  <a:cubicBezTo>
                    <a:pt x="325" y="12"/>
                    <a:pt x="320" y="18"/>
                    <a:pt x="321" y="20"/>
                  </a:cubicBezTo>
                  <a:cubicBezTo>
                    <a:pt x="322" y="23"/>
                    <a:pt x="323" y="43"/>
                    <a:pt x="322" y="46"/>
                  </a:cubicBezTo>
                  <a:cubicBezTo>
                    <a:pt x="320" y="48"/>
                    <a:pt x="304" y="61"/>
                    <a:pt x="304" y="64"/>
                  </a:cubicBezTo>
                  <a:cubicBezTo>
                    <a:pt x="304" y="66"/>
                    <a:pt x="304" y="76"/>
                    <a:pt x="299" y="76"/>
                  </a:cubicBezTo>
                  <a:cubicBezTo>
                    <a:pt x="293" y="76"/>
                    <a:pt x="283" y="74"/>
                    <a:pt x="279" y="71"/>
                  </a:cubicBezTo>
                  <a:cubicBezTo>
                    <a:pt x="274" y="69"/>
                    <a:pt x="274" y="72"/>
                    <a:pt x="275" y="78"/>
                  </a:cubicBezTo>
                  <a:cubicBezTo>
                    <a:pt x="276" y="83"/>
                    <a:pt x="282" y="94"/>
                    <a:pt x="276" y="94"/>
                  </a:cubicBezTo>
                  <a:cubicBezTo>
                    <a:pt x="269" y="95"/>
                    <a:pt x="258" y="94"/>
                    <a:pt x="255" y="97"/>
                  </a:cubicBezTo>
                  <a:cubicBezTo>
                    <a:pt x="253" y="101"/>
                    <a:pt x="249" y="105"/>
                    <a:pt x="245" y="106"/>
                  </a:cubicBezTo>
                  <a:cubicBezTo>
                    <a:pt x="241" y="108"/>
                    <a:pt x="247" y="129"/>
                    <a:pt x="243" y="129"/>
                  </a:cubicBezTo>
                  <a:cubicBezTo>
                    <a:pt x="238" y="129"/>
                    <a:pt x="239" y="134"/>
                    <a:pt x="230" y="130"/>
                  </a:cubicBezTo>
                  <a:cubicBezTo>
                    <a:pt x="220" y="126"/>
                    <a:pt x="217" y="123"/>
                    <a:pt x="211" y="125"/>
                  </a:cubicBezTo>
                  <a:cubicBezTo>
                    <a:pt x="204" y="127"/>
                    <a:pt x="205" y="132"/>
                    <a:pt x="200" y="132"/>
                  </a:cubicBezTo>
                  <a:cubicBezTo>
                    <a:pt x="195" y="132"/>
                    <a:pt x="189" y="136"/>
                    <a:pt x="185" y="133"/>
                  </a:cubicBezTo>
                  <a:cubicBezTo>
                    <a:pt x="181" y="131"/>
                    <a:pt x="177" y="131"/>
                    <a:pt x="171" y="133"/>
                  </a:cubicBezTo>
                  <a:cubicBezTo>
                    <a:pt x="165" y="135"/>
                    <a:pt x="162" y="139"/>
                    <a:pt x="160" y="143"/>
                  </a:cubicBezTo>
                  <a:cubicBezTo>
                    <a:pt x="158" y="146"/>
                    <a:pt x="153" y="168"/>
                    <a:pt x="151" y="167"/>
                  </a:cubicBezTo>
                  <a:cubicBezTo>
                    <a:pt x="149" y="166"/>
                    <a:pt x="118" y="159"/>
                    <a:pt x="109" y="159"/>
                  </a:cubicBezTo>
                  <a:cubicBezTo>
                    <a:pt x="100" y="159"/>
                    <a:pt x="100" y="164"/>
                    <a:pt x="91" y="160"/>
                  </a:cubicBezTo>
                  <a:cubicBezTo>
                    <a:pt x="83" y="155"/>
                    <a:pt x="68" y="155"/>
                    <a:pt x="57" y="149"/>
                  </a:cubicBezTo>
                  <a:cubicBezTo>
                    <a:pt x="52" y="146"/>
                    <a:pt x="38" y="134"/>
                    <a:pt x="26" y="122"/>
                  </a:cubicBezTo>
                  <a:cubicBezTo>
                    <a:pt x="26" y="131"/>
                    <a:pt x="30" y="149"/>
                    <a:pt x="31" y="158"/>
                  </a:cubicBezTo>
                  <a:cubicBezTo>
                    <a:pt x="33" y="171"/>
                    <a:pt x="50" y="178"/>
                    <a:pt x="52" y="183"/>
                  </a:cubicBezTo>
                  <a:cubicBezTo>
                    <a:pt x="53" y="189"/>
                    <a:pt x="48" y="207"/>
                    <a:pt x="48" y="210"/>
                  </a:cubicBezTo>
                  <a:cubicBezTo>
                    <a:pt x="48" y="214"/>
                    <a:pt x="53" y="213"/>
                    <a:pt x="57" y="217"/>
                  </a:cubicBezTo>
                  <a:cubicBezTo>
                    <a:pt x="60" y="221"/>
                    <a:pt x="55" y="227"/>
                    <a:pt x="52" y="230"/>
                  </a:cubicBezTo>
                  <a:cubicBezTo>
                    <a:pt x="49" y="233"/>
                    <a:pt x="33" y="229"/>
                    <a:pt x="27" y="231"/>
                  </a:cubicBezTo>
                  <a:cubicBezTo>
                    <a:pt x="21" y="233"/>
                    <a:pt x="20" y="234"/>
                    <a:pt x="15" y="236"/>
                  </a:cubicBezTo>
                  <a:cubicBezTo>
                    <a:pt x="12" y="238"/>
                    <a:pt x="5" y="253"/>
                    <a:pt x="0" y="264"/>
                  </a:cubicBezTo>
                  <a:cubicBezTo>
                    <a:pt x="4" y="265"/>
                    <a:pt x="8" y="267"/>
                    <a:pt x="14" y="267"/>
                  </a:cubicBezTo>
                  <a:cubicBezTo>
                    <a:pt x="23" y="268"/>
                    <a:pt x="40" y="273"/>
                    <a:pt x="43" y="276"/>
                  </a:cubicBezTo>
                  <a:cubicBezTo>
                    <a:pt x="45" y="280"/>
                    <a:pt x="53" y="274"/>
                    <a:pt x="60" y="279"/>
                  </a:cubicBezTo>
                  <a:cubicBezTo>
                    <a:pt x="67" y="284"/>
                    <a:pt x="68" y="285"/>
                    <a:pt x="84" y="287"/>
                  </a:cubicBezTo>
                  <a:cubicBezTo>
                    <a:pt x="100" y="289"/>
                    <a:pt x="113" y="295"/>
                    <a:pt x="116" y="293"/>
                  </a:cubicBezTo>
                  <a:cubicBezTo>
                    <a:pt x="119" y="291"/>
                    <a:pt x="126" y="286"/>
                    <a:pt x="126" y="294"/>
                  </a:cubicBezTo>
                  <a:cubicBezTo>
                    <a:pt x="126" y="302"/>
                    <a:pt x="123" y="308"/>
                    <a:pt x="127" y="312"/>
                  </a:cubicBezTo>
                  <a:cubicBezTo>
                    <a:pt x="131" y="317"/>
                    <a:pt x="137" y="317"/>
                    <a:pt x="136" y="324"/>
                  </a:cubicBezTo>
                  <a:cubicBezTo>
                    <a:pt x="134" y="332"/>
                    <a:pt x="132" y="342"/>
                    <a:pt x="139" y="344"/>
                  </a:cubicBezTo>
                  <a:cubicBezTo>
                    <a:pt x="146" y="346"/>
                    <a:pt x="141" y="351"/>
                    <a:pt x="145" y="351"/>
                  </a:cubicBezTo>
                  <a:cubicBezTo>
                    <a:pt x="149" y="351"/>
                    <a:pt x="151" y="346"/>
                    <a:pt x="152" y="351"/>
                  </a:cubicBezTo>
                  <a:cubicBezTo>
                    <a:pt x="153" y="352"/>
                    <a:pt x="153" y="353"/>
                    <a:pt x="154" y="355"/>
                  </a:cubicBezTo>
                  <a:cubicBezTo>
                    <a:pt x="161" y="354"/>
                    <a:pt x="168" y="353"/>
                    <a:pt x="170" y="353"/>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80" name="Freeform 51"/>
            <p:cNvSpPr>
              <a:spLocks/>
            </p:cNvSpPr>
            <p:nvPr/>
          </p:nvSpPr>
          <p:spPr bwMode="auto">
            <a:xfrm>
              <a:off x="4206875" y="4044950"/>
              <a:ext cx="223838" cy="107950"/>
            </a:xfrm>
            <a:custGeom>
              <a:avLst/>
              <a:gdLst/>
              <a:ahLst/>
              <a:cxnLst>
                <a:cxn ang="0">
                  <a:pos x="15" y="43"/>
                </a:cxn>
                <a:cxn ang="0">
                  <a:pos x="45" y="45"/>
                </a:cxn>
                <a:cxn ang="0">
                  <a:pos x="61" y="49"/>
                </a:cxn>
                <a:cxn ang="0">
                  <a:pos x="85" y="50"/>
                </a:cxn>
                <a:cxn ang="0">
                  <a:pos x="101" y="44"/>
                </a:cxn>
                <a:cxn ang="0">
                  <a:pos x="92" y="31"/>
                </a:cxn>
                <a:cxn ang="0">
                  <a:pos x="99" y="19"/>
                </a:cxn>
                <a:cxn ang="0">
                  <a:pos x="87" y="13"/>
                </a:cxn>
                <a:cxn ang="0">
                  <a:pos x="64" y="12"/>
                </a:cxn>
                <a:cxn ang="0">
                  <a:pos x="50" y="3"/>
                </a:cxn>
                <a:cxn ang="0">
                  <a:pos x="36" y="5"/>
                </a:cxn>
                <a:cxn ang="0">
                  <a:pos x="19" y="15"/>
                </a:cxn>
                <a:cxn ang="0">
                  <a:pos x="9" y="25"/>
                </a:cxn>
                <a:cxn ang="0">
                  <a:pos x="5" y="32"/>
                </a:cxn>
                <a:cxn ang="0">
                  <a:pos x="15" y="43"/>
                </a:cxn>
              </a:cxnLst>
              <a:rect l="0" t="0" r="r" b="b"/>
              <a:pathLst>
                <a:path w="103" h="50">
                  <a:moveTo>
                    <a:pt x="15" y="43"/>
                  </a:moveTo>
                  <a:cubicBezTo>
                    <a:pt x="24" y="45"/>
                    <a:pt x="38" y="48"/>
                    <a:pt x="45" y="45"/>
                  </a:cubicBezTo>
                  <a:cubicBezTo>
                    <a:pt x="52" y="42"/>
                    <a:pt x="55" y="49"/>
                    <a:pt x="61" y="49"/>
                  </a:cubicBezTo>
                  <a:cubicBezTo>
                    <a:pt x="68" y="49"/>
                    <a:pt x="81" y="50"/>
                    <a:pt x="85" y="50"/>
                  </a:cubicBezTo>
                  <a:cubicBezTo>
                    <a:pt x="90" y="50"/>
                    <a:pt x="100" y="46"/>
                    <a:pt x="101" y="44"/>
                  </a:cubicBezTo>
                  <a:cubicBezTo>
                    <a:pt x="103" y="41"/>
                    <a:pt x="91" y="37"/>
                    <a:pt x="92" y="31"/>
                  </a:cubicBezTo>
                  <a:cubicBezTo>
                    <a:pt x="92" y="28"/>
                    <a:pt x="96" y="24"/>
                    <a:pt x="99" y="19"/>
                  </a:cubicBezTo>
                  <a:cubicBezTo>
                    <a:pt x="95" y="18"/>
                    <a:pt x="91" y="14"/>
                    <a:pt x="87" y="13"/>
                  </a:cubicBezTo>
                  <a:cubicBezTo>
                    <a:pt x="81" y="11"/>
                    <a:pt x="68" y="12"/>
                    <a:pt x="64" y="12"/>
                  </a:cubicBezTo>
                  <a:cubicBezTo>
                    <a:pt x="61" y="12"/>
                    <a:pt x="55" y="7"/>
                    <a:pt x="50" y="3"/>
                  </a:cubicBezTo>
                  <a:cubicBezTo>
                    <a:pt x="45" y="0"/>
                    <a:pt x="41" y="3"/>
                    <a:pt x="36" y="5"/>
                  </a:cubicBezTo>
                  <a:cubicBezTo>
                    <a:pt x="32" y="6"/>
                    <a:pt x="24" y="10"/>
                    <a:pt x="19" y="15"/>
                  </a:cubicBezTo>
                  <a:cubicBezTo>
                    <a:pt x="15" y="19"/>
                    <a:pt x="12" y="25"/>
                    <a:pt x="9" y="25"/>
                  </a:cubicBezTo>
                  <a:cubicBezTo>
                    <a:pt x="8" y="28"/>
                    <a:pt x="6" y="31"/>
                    <a:pt x="5" y="32"/>
                  </a:cubicBezTo>
                  <a:cubicBezTo>
                    <a:pt x="0" y="38"/>
                    <a:pt x="7" y="40"/>
                    <a:pt x="15" y="43"/>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81" name="Freeform 52"/>
            <p:cNvSpPr>
              <a:spLocks/>
            </p:cNvSpPr>
            <p:nvPr/>
          </p:nvSpPr>
          <p:spPr bwMode="auto">
            <a:xfrm>
              <a:off x="2978150" y="3494088"/>
              <a:ext cx="1743075" cy="1765300"/>
            </a:xfrm>
            <a:custGeom>
              <a:avLst/>
              <a:gdLst/>
              <a:ahLst/>
              <a:cxnLst>
                <a:cxn ang="0">
                  <a:pos x="770" y="252"/>
                </a:cxn>
                <a:cxn ang="0">
                  <a:pos x="767" y="232"/>
                </a:cxn>
                <a:cxn ang="0">
                  <a:pos x="743" y="236"/>
                </a:cxn>
                <a:cxn ang="0">
                  <a:pos x="704" y="246"/>
                </a:cxn>
                <a:cxn ang="0">
                  <a:pos x="664" y="271"/>
                </a:cxn>
                <a:cxn ang="0">
                  <a:pos x="664" y="296"/>
                </a:cxn>
                <a:cxn ang="0">
                  <a:pos x="608" y="297"/>
                </a:cxn>
                <a:cxn ang="0">
                  <a:pos x="572" y="277"/>
                </a:cxn>
                <a:cxn ang="0">
                  <a:pos x="554" y="263"/>
                </a:cxn>
                <a:cxn ang="0">
                  <a:pos x="525" y="308"/>
                </a:cxn>
                <a:cxn ang="0">
                  <a:pos x="465" y="279"/>
                </a:cxn>
                <a:cxn ang="0">
                  <a:pos x="410" y="260"/>
                </a:cxn>
                <a:cxn ang="0">
                  <a:pos x="356" y="221"/>
                </a:cxn>
                <a:cxn ang="0">
                  <a:pos x="370" y="176"/>
                </a:cxn>
                <a:cxn ang="0">
                  <a:pos x="345" y="150"/>
                </a:cxn>
                <a:cxn ang="0">
                  <a:pos x="322" y="114"/>
                </a:cxn>
                <a:cxn ang="0">
                  <a:pos x="343" y="96"/>
                </a:cxn>
                <a:cxn ang="0">
                  <a:pos x="344" y="52"/>
                </a:cxn>
                <a:cxn ang="0">
                  <a:pos x="376" y="18"/>
                </a:cxn>
                <a:cxn ang="0">
                  <a:pos x="328" y="4"/>
                </a:cxn>
                <a:cxn ang="0">
                  <a:pos x="283" y="25"/>
                </a:cxn>
                <a:cxn ang="0">
                  <a:pos x="215" y="20"/>
                </a:cxn>
                <a:cxn ang="0">
                  <a:pos x="214" y="54"/>
                </a:cxn>
                <a:cxn ang="0">
                  <a:pos x="220" y="98"/>
                </a:cxn>
                <a:cxn ang="0">
                  <a:pos x="180" y="150"/>
                </a:cxn>
                <a:cxn ang="0">
                  <a:pos x="125" y="194"/>
                </a:cxn>
                <a:cxn ang="0">
                  <a:pos x="78" y="192"/>
                </a:cxn>
                <a:cxn ang="0">
                  <a:pos x="68" y="246"/>
                </a:cxn>
                <a:cxn ang="0">
                  <a:pos x="76" y="297"/>
                </a:cxn>
                <a:cxn ang="0">
                  <a:pos x="22" y="284"/>
                </a:cxn>
                <a:cxn ang="0">
                  <a:pos x="12" y="315"/>
                </a:cxn>
                <a:cxn ang="0">
                  <a:pos x="47" y="344"/>
                </a:cxn>
                <a:cxn ang="0">
                  <a:pos x="22" y="361"/>
                </a:cxn>
                <a:cxn ang="0">
                  <a:pos x="92" y="400"/>
                </a:cxn>
                <a:cxn ang="0">
                  <a:pos x="109" y="366"/>
                </a:cxn>
                <a:cxn ang="0">
                  <a:pos x="115" y="391"/>
                </a:cxn>
                <a:cxn ang="0">
                  <a:pos x="101" y="438"/>
                </a:cxn>
                <a:cxn ang="0">
                  <a:pos x="106" y="536"/>
                </a:cxn>
                <a:cxn ang="0">
                  <a:pos x="130" y="630"/>
                </a:cxn>
                <a:cxn ang="0">
                  <a:pos x="168" y="770"/>
                </a:cxn>
                <a:cxn ang="0">
                  <a:pos x="235" y="787"/>
                </a:cxn>
                <a:cxn ang="0">
                  <a:pos x="259" y="755"/>
                </a:cxn>
                <a:cxn ang="0">
                  <a:pos x="295" y="668"/>
                </a:cxn>
                <a:cxn ang="0">
                  <a:pos x="295" y="636"/>
                </a:cxn>
                <a:cxn ang="0">
                  <a:pos x="323" y="601"/>
                </a:cxn>
                <a:cxn ang="0">
                  <a:pos x="371" y="567"/>
                </a:cxn>
                <a:cxn ang="0">
                  <a:pos x="440" y="517"/>
                </a:cxn>
                <a:cxn ang="0">
                  <a:pos x="471" y="500"/>
                </a:cxn>
                <a:cxn ang="0">
                  <a:pos x="507" y="453"/>
                </a:cxn>
                <a:cxn ang="0">
                  <a:pos x="546" y="445"/>
                </a:cxn>
                <a:cxn ang="0">
                  <a:pos x="566" y="423"/>
                </a:cxn>
                <a:cxn ang="0">
                  <a:pos x="559" y="374"/>
                </a:cxn>
                <a:cxn ang="0">
                  <a:pos x="569" y="339"/>
                </a:cxn>
                <a:cxn ang="0">
                  <a:pos x="582" y="321"/>
                </a:cxn>
                <a:cxn ang="0">
                  <a:pos x="634" y="349"/>
                </a:cxn>
                <a:cxn ang="0">
                  <a:pos x="636" y="379"/>
                </a:cxn>
                <a:cxn ang="0">
                  <a:pos x="645" y="414"/>
                </a:cxn>
                <a:cxn ang="0">
                  <a:pos x="668" y="443"/>
                </a:cxn>
                <a:cxn ang="0">
                  <a:pos x="686" y="412"/>
                </a:cxn>
                <a:cxn ang="0">
                  <a:pos x="728" y="355"/>
                </a:cxn>
                <a:cxn ang="0">
                  <a:pos x="738" y="309"/>
                </a:cxn>
                <a:cxn ang="0">
                  <a:pos x="789" y="290"/>
                </a:cxn>
                <a:cxn ang="0">
                  <a:pos x="799" y="259"/>
                </a:cxn>
              </a:cxnLst>
              <a:rect l="0" t="0" r="r" b="b"/>
              <a:pathLst>
                <a:path w="799" h="809">
                  <a:moveTo>
                    <a:pt x="794" y="257"/>
                  </a:moveTo>
                  <a:cubicBezTo>
                    <a:pt x="783" y="255"/>
                    <a:pt x="780" y="254"/>
                    <a:pt x="777" y="255"/>
                  </a:cubicBezTo>
                  <a:cubicBezTo>
                    <a:pt x="773" y="255"/>
                    <a:pt x="768" y="255"/>
                    <a:pt x="770" y="252"/>
                  </a:cubicBezTo>
                  <a:cubicBezTo>
                    <a:pt x="771" y="249"/>
                    <a:pt x="775" y="247"/>
                    <a:pt x="775" y="243"/>
                  </a:cubicBezTo>
                  <a:cubicBezTo>
                    <a:pt x="775" y="239"/>
                    <a:pt x="775" y="236"/>
                    <a:pt x="771" y="236"/>
                  </a:cubicBezTo>
                  <a:cubicBezTo>
                    <a:pt x="767" y="237"/>
                    <a:pt x="766" y="236"/>
                    <a:pt x="767" y="232"/>
                  </a:cubicBezTo>
                  <a:cubicBezTo>
                    <a:pt x="768" y="229"/>
                    <a:pt x="764" y="224"/>
                    <a:pt x="762" y="225"/>
                  </a:cubicBezTo>
                  <a:cubicBezTo>
                    <a:pt x="760" y="225"/>
                    <a:pt x="752" y="227"/>
                    <a:pt x="750" y="229"/>
                  </a:cubicBezTo>
                  <a:cubicBezTo>
                    <a:pt x="749" y="232"/>
                    <a:pt x="748" y="238"/>
                    <a:pt x="743" y="236"/>
                  </a:cubicBezTo>
                  <a:cubicBezTo>
                    <a:pt x="738" y="234"/>
                    <a:pt x="734" y="232"/>
                    <a:pt x="731" y="232"/>
                  </a:cubicBezTo>
                  <a:cubicBezTo>
                    <a:pt x="728" y="232"/>
                    <a:pt x="729" y="229"/>
                    <a:pt x="724" y="230"/>
                  </a:cubicBezTo>
                  <a:cubicBezTo>
                    <a:pt x="720" y="230"/>
                    <a:pt x="708" y="245"/>
                    <a:pt x="704" y="246"/>
                  </a:cubicBezTo>
                  <a:cubicBezTo>
                    <a:pt x="700" y="246"/>
                    <a:pt x="690" y="244"/>
                    <a:pt x="689" y="247"/>
                  </a:cubicBezTo>
                  <a:cubicBezTo>
                    <a:pt x="689" y="250"/>
                    <a:pt x="690" y="256"/>
                    <a:pt x="686" y="260"/>
                  </a:cubicBezTo>
                  <a:cubicBezTo>
                    <a:pt x="682" y="264"/>
                    <a:pt x="669" y="271"/>
                    <a:pt x="664" y="271"/>
                  </a:cubicBezTo>
                  <a:cubicBezTo>
                    <a:pt x="663" y="271"/>
                    <a:pt x="662" y="271"/>
                    <a:pt x="662" y="271"/>
                  </a:cubicBezTo>
                  <a:cubicBezTo>
                    <a:pt x="659" y="276"/>
                    <a:pt x="655" y="280"/>
                    <a:pt x="655" y="283"/>
                  </a:cubicBezTo>
                  <a:cubicBezTo>
                    <a:pt x="654" y="289"/>
                    <a:pt x="666" y="293"/>
                    <a:pt x="664" y="296"/>
                  </a:cubicBezTo>
                  <a:cubicBezTo>
                    <a:pt x="663" y="298"/>
                    <a:pt x="653" y="302"/>
                    <a:pt x="648" y="302"/>
                  </a:cubicBezTo>
                  <a:cubicBezTo>
                    <a:pt x="644" y="302"/>
                    <a:pt x="631" y="301"/>
                    <a:pt x="624" y="301"/>
                  </a:cubicBezTo>
                  <a:cubicBezTo>
                    <a:pt x="618" y="301"/>
                    <a:pt x="615" y="294"/>
                    <a:pt x="608" y="297"/>
                  </a:cubicBezTo>
                  <a:cubicBezTo>
                    <a:pt x="601" y="300"/>
                    <a:pt x="587" y="297"/>
                    <a:pt x="578" y="295"/>
                  </a:cubicBezTo>
                  <a:cubicBezTo>
                    <a:pt x="570" y="292"/>
                    <a:pt x="563" y="290"/>
                    <a:pt x="568" y="284"/>
                  </a:cubicBezTo>
                  <a:cubicBezTo>
                    <a:pt x="569" y="283"/>
                    <a:pt x="571" y="280"/>
                    <a:pt x="572" y="277"/>
                  </a:cubicBezTo>
                  <a:cubicBezTo>
                    <a:pt x="572" y="277"/>
                    <a:pt x="571" y="276"/>
                    <a:pt x="571" y="276"/>
                  </a:cubicBezTo>
                  <a:cubicBezTo>
                    <a:pt x="568" y="272"/>
                    <a:pt x="575" y="267"/>
                    <a:pt x="568" y="262"/>
                  </a:cubicBezTo>
                  <a:cubicBezTo>
                    <a:pt x="563" y="258"/>
                    <a:pt x="559" y="261"/>
                    <a:pt x="554" y="263"/>
                  </a:cubicBezTo>
                  <a:cubicBezTo>
                    <a:pt x="550" y="274"/>
                    <a:pt x="547" y="284"/>
                    <a:pt x="548" y="287"/>
                  </a:cubicBezTo>
                  <a:cubicBezTo>
                    <a:pt x="550" y="295"/>
                    <a:pt x="550" y="299"/>
                    <a:pt x="548" y="306"/>
                  </a:cubicBezTo>
                  <a:cubicBezTo>
                    <a:pt x="546" y="312"/>
                    <a:pt x="539" y="311"/>
                    <a:pt x="525" y="308"/>
                  </a:cubicBezTo>
                  <a:cubicBezTo>
                    <a:pt x="511" y="304"/>
                    <a:pt x="513" y="303"/>
                    <a:pt x="506" y="303"/>
                  </a:cubicBezTo>
                  <a:cubicBezTo>
                    <a:pt x="500" y="304"/>
                    <a:pt x="493" y="298"/>
                    <a:pt x="490" y="293"/>
                  </a:cubicBezTo>
                  <a:cubicBezTo>
                    <a:pt x="486" y="288"/>
                    <a:pt x="474" y="282"/>
                    <a:pt x="465" y="279"/>
                  </a:cubicBezTo>
                  <a:cubicBezTo>
                    <a:pt x="456" y="276"/>
                    <a:pt x="460" y="274"/>
                    <a:pt x="451" y="268"/>
                  </a:cubicBezTo>
                  <a:cubicBezTo>
                    <a:pt x="442" y="262"/>
                    <a:pt x="437" y="266"/>
                    <a:pt x="429" y="268"/>
                  </a:cubicBezTo>
                  <a:cubicBezTo>
                    <a:pt x="421" y="270"/>
                    <a:pt x="415" y="264"/>
                    <a:pt x="410" y="260"/>
                  </a:cubicBezTo>
                  <a:cubicBezTo>
                    <a:pt x="405" y="257"/>
                    <a:pt x="397" y="253"/>
                    <a:pt x="391" y="251"/>
                  </a:cubicBezTo>
                  <a:cubicBezTo>
                    <a:pt x="386" y="249"/>
                    <a:pt x="377" y="243"/>
                    <a:pt x="377" y="238"/>
                  </a:cubicBezTo>
                  <a:cubicBezTo>
                    <a:pt x="376" y="232"/>
                    <a:pt x="361" y="222"/>
                    <a:pt x="356" y="221"/>
                  </a:cubicBezTo>
                  <a:cubicBezTo>
                    <a:pt x="351" y="220"/>
                    <a:pt x="345" y="218"/>
                    <a:pt x="344" y="211"/>
                  </a:cubicBezTo>
                  <a:cubicBezTo>
                    <a:pt x="343" y="205"/>
                    <a:pt x="349" y="195"/>
                    <a:pt x="352" y="192"/>
                  </a:cubicBezTo>
                  <a:cubicBezTo>
                    <a:pt x="353" y="190"/>
                    <a:pt x="361" y="183"/>
                    <a:pt x="370" y="176"/>
                  </a:cubicBezTo>
                  <a:cubicBezTo>
                    <a:pt x="368" y="174"/>
                    <a:pt x="367" y="173"/>
                    <a:pt x="364" y="170"/>
                  </a:cubicBezTo>
                  <a:cubicBezTo>
                    <a:pt x="359" y="165"/>
                    <a:pt x="356" y="165"/>
                    <a:pt x="354" y="160"/>
                  </a:cubicBezTo>
                  <a:cubicBezTo>
                    <a:pt x="352" y="155"/>
                    <a:pt x="351" y="153"/>
                    <a:pt x="345" y="150"/>
                  </a:cubicBezTo>
                  <a:cubicBezTo>
                    <a:pt x="340" y="148"/>
                    <a:pt x="333" y="146"/>
                    <a:pt x="330" y="139"/>
                  </a:cubicBezTo>
                  <a:cubicBezTo>
                    <a:pt x="326" y="132"/>
                    <a:pt x="319" y="135"/>
                    <a:pt x="319" y="129"/>
                  </a:cubicBezTo>
                  <a:cubicBezTo>
                    <a:pt x="320" y="123"/>
                    <a:pt x="324" y="121"/>
                    <a:pt x="322" y="114"/>
                  </a:cubicBezTo>
                  <a:cubicBezTo>
                    <a:pt x="320" y="107"/>
                    <a:pt x="316" y="102"/>
                    <a:pt x="320" y="100"/>
                  </a:cubicBezTo>
                  <a:cubicBezTo>
                    <a:pt x="324" y="97"/>
                    <a:pt x="323" y="105"/>
                    <a:pt x="331" y="104"/>
                  </a:cubicBezTo>
                  <a:cubicBezTo>
                    <a:pt x="340" y="102"/>
                    <a:pt x="343" y="102"/>
                    <a:pt x="343" y="96"/>
                  </a:cubicBezTo>
                  <a:cubicBezTo>
                    <a:pt x="343" y="90"/>
                    <a:pt x="343" y="84"/>
                    <a:pt x="338" y="78"/>
                  </a:cubicBezTo>
                  <a:cubicBezTo>
                    <a:pt x="334" y="72"/>
                    <a:pt x="329" y="72"/>
                    <a:pt x="332" y="66"/>
                  </a:cubicBezTo>
                  <a:cubicBezTo>
                    <a:pt x="335" y="60"/>
                    <a:pt x="340" y="58"/>
                    <a:pt x="344" y="52"/>
                  </a:cubicBezTo>
                  <a:cubicBezTo>
                    <a:pt x="346" y="47"/>
                    <a:pt x="348" y="50"/>
                    <a:pt x="356" y="46"/>
                  </a:cubicBezTo>
                  <a:cubicBezTo>
                    <a:pt x="363" y="42"/>
                    <a:pt x="365" y="39"/>
                    <a:pt x="371" y="33"/>
                  </a:cubicBezTo>
                  <a:cubicBezTo>
                    <a:pt x="377" y="27"/>
                    <a:pt x="382" y="19"/>
                    <a:pt x="376" y="18"/>
                  </a:cubicBezTo>
                  <a:cubicBezTo>
                    <a:pt x="370" y="16"/>
                    <a:pt x="367" y="10"/>
                    <a:pt x="363" y="6"/>
                  </a:cubicBezTo>
                  <a:cubicBezTo>
                    <a:pt x="360" y="2"/>
                    <a:pt x="351" y="0"/>
                    <a:pt x="345" y="0"/>
                  </a:cubicBezTo>
                  <a:cubicBezTo>
                    <a:pt x="340" y="1"/>
                    <a:pt x="337" y="5"/>
                    <a:pt x="328" y="4"/>
                  </a:cubicBezTo>
                  <a:cubicBezTo>
                    <a:pt x="318" y="3"/>
                    <a:pt x="312" y="7"/>
                    <a:pt x="303" y="3"/>
                  </a:cubicBezTo>
                  <a:cubicBezTo>
                    <a:pt x="300" y="13"/>
                    <a:pt x="296" y="22"/>
                    <a:pt x="295" y="25"/>
                  </a:cubicBezTo>
                  <a:cubicBezTo>
                    <a:pt x="294" y="29"/>
                    <a:pt x="291" y="28"/>
                    <a:pt x="283" y="25"/>
                  </a:cubicBezTo>
                  <a:cubicBezTo>
                    <a:pt x="275" y="21"/>
                    <a:pt x="274" y="25"/>
                    <a:pt x="263" y="25"/>
                  </a:cubicBezTo>
                  <a:cubicBezTo>
                    <a:pt x="251" y="25"/>
                    <a:pt x="237" y="13"/>
                    <a:pt x="233" y="12"/>
                  </a:cubicBezTo>
                  <a:cubicBezTo>
                    <a:pt x="228" y="12"/>
                    <a:pt x="217" y="14"/>
                    <a:pt x="215" y="20"/>
                  </a:cubicBezTo>
                  <a:cubicBezTo>
                    <a:pt x="213" y="26"/>
                    <a:pt x="216" y="28"/>
                    <a:pt x="221" y="35"/>
                  </a:cubicBezTo>
                  <a:cubicBezTo>
                    <a:pt x="226" y="43"/>
                    <a:pt x="216" y="41"/>
                    <a:pt x="218" y="44"/>
                  </a:cubicBezTo>
                  <a:cubicBezTo>
                    <a:pt x="220" y="47"/>
                    <a:pt x="215" y="50"/>
                    <a:pt x="214" y="54"/>
                  </a:cubicBezTo>
                  <a:cubicBezTo>
                    <a:pt x="213" y="59"/>
                    <a:pt x="225" y="72"/>
                    <a:pt x="226" y="78"/>
                  </a:cubicBezTo>
                  <a:cubicBezTo>
                    <a:pt x="226" y="84"/>
                    <a:pt x="233" y="81"/>
                    <a:pt x="239" y="87"/>
                  </a:cubicBezTo>
                  <a:cubicBezTo>
                    <a:pt x="245" y="93"/>
                    <a:pt x="224" y="95"/>
                    <a:pt x="220" y="98"/>
                  </a:cubicBezTo>
                  <a:cubicBezTo>
                    <a:pt x="215" y="100"/>
                    <a:pt x="217" y="111"/>
                    <a:pt x="214" y="120"/>
                  </a:cubicBezTo>
                  <a:cubicBezTo>
                    <a:pt x="211" y="129"/>
                    <a:pt x="197" y="133"/>
                    <a:pt x="195" y="140"/>
                  </a:cubicBezTo>
                  <a:cubicBezTo>
                    <a:pt x="193" y="147"/>
                    <a:pt x="188" y="149"/>
                    <a:pt x="180" y="150"/>
                  </a:cubicBezTo>
                  <a:cubicBezTo>
                    <a:pt x="171" y="151"/>
                    <a:pt x="173" y="155"/>
                    <a:pt x="167" y="165"/>
                  </a:cubicBezTo>
                  <a:cubicBezTo>
                    <a:pt x="161" y="174"/>
                    <a:pt x="152" y="172"/>
                    <a:pt x="143" y="178"/>
                  </a:cubicBezTo>
                  <a:cubicBezTo>
                    <a:pt x="134" y="185"/>
                    <a:pt x="131" y="190"/>
                    <a:pt x="125" y="194"/>
                  </a:cubicBezTo>
                  <a:cubicBezTo>
                    <a:pt x="118" y="199"/>
                    <a:pt x="113" y="198"/>
                    <a:pt x="101" y="198"/>
                  </a:cubicBezTo>
                  <a:cubicBezTo>
                    <a:pt x="89" y="198"/>
                    <a:pt x="94" y="194"/>
                    <a:pt x="92" y="186"/>
                  </a:cubicBezTo>
                  <a:cubicBezTo>
                    <a:pt x="91" y="179"/>
                    <a:pt x="82" y="184"/>
                    <a:pt x="78" y="192"/>
                  </a:cubicBezTo>
                  <a:cubicBezTo>
                    <a:pt x="74" y="201"/>
                    <a:pt x="65" y="204"/>
                    <a:pt x="59" y="213"/>
                  </a:cubicBezTo>
                  <a:cubicBezTo>
                    <a:pt x="52" y="222"/>
                    <a:pt x="67" y="224"/>
                    <a:pt x="71" y="228"/>
                  </a:cubicBezTo>
                  <a:cubicBezTo>
                    <a:pt x="75" y="232"/>
                    <a:pt x="73" y="239"/>
                    <a:pt x="68" y="246"/>
                  </a:cubicBezTo>
                  <a:cubicBezTo>
                    <a:pt x="64" y="253"/>
                    <a:pt x="83" y="259"/>
                    <a:pt x="80" y="263"/>
                  </a:cubicBezTo>
                  <a:cubicBezTo>
                    <a:pt x="78" y="267"/>
                    <a:pt x="85" y="278"/>
                    <a:pt x="85" y="286"/>
                  </a:cubicBezTo>
                  <a:cubicBezTo>
                    <a:pt x="85" y="294"/>
                    <a:pt x="83" y="296"/>
                    <a:pt x="76" y="297"/>
                  </a:cubicBezTo>
                  <a:cubicBezTo>
                    <a:pt x="70" y="299"/>
                    <a:pt x="71" y="292"/>
                    <a:pt x="65" y="292"/>
                  </a:cubicBezTo>
                  <a:cubicBezTo>
                    <a:pt x="59" y="292"/>
                    <a:pt x="50" y="295"/>
                    <a:pt x="46" y="292"/>
                  </a:cubicBezTo>
                  <a:cubicBezTo>
                    <a:pt x="42" y="289"/>
                    <a:pt x="27" y="285"/>
                    <a:pt x="22" y="284"/>
                  </a:cubicBezTo>
                  <a:cubicBezTo>
                    <a:pt x="16" y="283"/>
                    <a:pt x="20" y="292"/>
                    <a:pt x="16" y="291"/>
                  </a:cubicBezTo>
                  <a:cubicBezTo>
                    <a:pt x="14" y="291"/>
                    <a:pt x="7" y="292"/>
                    <a:pt x="0" y="293"/>
                  </a:cubicBezTo>
                  <a:cubicBezTo>
                    <a:pt x="3" y="299"/>
                    <a:pt x="9" y="310"/>
                    <a:pt x="12" y="315"/>
                  </a:cubicBezTo>
                  <a:cubicBezTo>
                    <a:pt x="15" y="322"/>
                    <a:pt x="19" y="332"/>
                    <a:pt x="32" y="332"/>
                  </a:cubicBezTo>
                  <a:cubicBezTo>
                    <a:pt x="44" y="333"/>
                    <a:pt x="59" y="332"/>
                    <a:pt x="57" y="334"/>
                  </a:cubicBezTo>
                  <a:cubicBezTo>
                    <a:pt x="55" y="336"/>
                    <a:pt x="51" y="343"/>
                    <a:pt x="47" y="344"/>
                  </a:cubicBezTo>
                  <a:cubicBezTo>
                    <a:pt x="42" y="344"/>
                    <a:pt x="29" y="346"/>
                    <a:pt x="26" y="345"/>
                  </a:cubicBezTo>
                  <a:cubicBezTo>
                    <a:pt x="23" y="344"/>
                    <a:pt x="18" y="336"/>
                    <a:pt x="15" y="341"/>
                  </a:cubicBezTo>
                  <a:cubicBezTo>
                    <a:pt x="13" y="346"/>
                    <a:pt x="17" y="351"/>
                    <a:pt x="22" y="361"/>
                  </a:cubicBezTo>
                  <a:cubicBezTo>
                    <a:pt x="28" y="370"/>
                    <a:pt x="37" y="392"/>
                    <a:pt x="46" y="398"/>
                  </a:cubicBezTo>
                  <a:cubicBezTo>
                    <a:pt x="54" y="405"/>
                    <a:pt x="53" y="406"/>
                    <a:pt x="66" y="405"/>
                  </a:cubicBezTo>
                  <a:cubicBezTo>
                    <a:pt x="79" y="403"/>
                    <a:pt x="88" y="403"/>
                    <a:pt x="92" y="400"/>
                  </a:cubicBezTo>
                  <a:cubicBezTo>
                    <a:pt x="96" y="396"/>
                    <a:pt x="104" y="391"/>
                    <a:pt x="99" y="383"/>
                  </a:cubicBezTo>
                  <a:cubicBezTo>
                    <a:pt x="95" y="374"/>
                    <a:pt x="103" y="376"/>
                    <a:pt x="101" y="371"/>
                  </a:cubicBezTo>
                  <a:cubicBezTo>
                    <a:pt x="99" y="366"/>
                    <a:pt x="104" y="365"/>
                    <a:pt x="109" y="366"/>
                  </a:cubicBezTo>
                  <a:cubicBezTo>
                    <a:pt x="114" y="368"/>
                    <a:pt x="123" y="370"/>
                    <a:pt x="118" y="372"/>
                  </a:cubicBezTo>
                  <a:cubicBezTo>
                    <a:pt x="112" y="374"/>
                    <a:pt x="108" y="377"/>
                    <a:pt x="110" y="382"/>
                  </a:cubicBezTo>
                  <a:cubicBezTo>
                    <a:pt x="111" y="387"/>
                    <a:pt x="118" y="388"/>
                    <a:pt x="115" y="391"/>
                  </a:cubicBezTo>
                  <a:cubicBezTo>
                    <a:pt x="111" y="395"/>
                    <a:pt x="106" y="396"/>
                    <a:pt x="109" y="399"/>
                  </a:cubicBezTo>
                  <a:cubicBezTo>
                    <a:pt x="111" y="402"/>
                    <a:pt x="112" y="408"/>
                    <a:pt x="112" y="413"/>
                  </a:cubicBezTo>
                  <a:cubicBezTo>
                    <a:pt x="112" y="419"/>
                    <a:pt x="101" y="429"/>
                    <a:pt x="101" y="438"/>
                  </a:cubicBezTo>
                  <a:cubicBezTo>
                    <a:pt x="100" y="448"/>
                    <a:pt x="105" y="458"/>
                    <a:pt x="105" y="464"/>
                  </a:cubicBezTo>
                  <a:cubicBezTo>
                    <a:pt x="104" y="470"/>
                    <a:pt x="101" y="476"/>
                    <a:pt x="101" y="484"/>
                  </a:cubicBezTo>
                  <a:cubicBezTo>
                    <a:pt x="101" y="492"/>
                    <a:pt x="106" y="527"/>
                    <a:pt x="106" y="536"/>
                  </a:cubicBezTo>
                  <a:cubicBezTo>
                    <a:pt x="105" y="544"/>
                    <a:pt x="106" y="558"/>
                    <a:pt x="108" y="564"/>
                  </a:cubicBezTo>
                  <a:cubicBezTo>
                    <a:pt x="110" y="571"/>
                    <a:pt x="120" y="581"/>
                    <a:pt x="120" y="591"/>
                  </a:cubicBezTo>
                  <a:cubicBezTo>
                    <a:pt x="120" y="600"/>
                    <a:pt x="128" y="613"/>
                    <a:pt x="130" y="630"/>
                  </a:cubicBezTo>
                  <a:cubicBezTo>
                    <a:pt x="131" y="647"/>
                    <a:pt x="136" y="667"/>
                    <a:pt x="140" y="676"/>
                  </a:cubicBezTo>
                  <a:cubicBezTo>
                    <a:pt x="143" y="685"/>
                    <a:pt x="157" y="706"/>
                    <a:pt x="157" y="720"/>
                  </a:cubicBezTo>
                  <a:cubicBezTo>
                    <a:pt x="158" y="734"/>
                    <a:pt x="162" y="757"/>
                    <a:pt x="168" y="770"/>
                  </a:cubicBezTo>
                  <a:cubicBezTo>
                    <a:pt x="174" y="782"/>
                    <a:pt x="189" y="808"/>
                    <a:pt x="199" y="809"/>
                  </a:cubicBezTo>
                  <a:cubicBezTo>
                    <a:pt x="208" y="809"/>
                    <a:pt x="218" y="806"/>
                    <a:pt x="219" y="798"/>
                  </a:cubicBezTo>
                  <a:cubicBezTo>
                    <a:pt x="221" y="790"/>
                    <a:pt x="229" y="787"/>
                    <a:pt x="235" y="787"/>
                  </a:cubicBezTo>
                  <a:cubicBezTo>
                    <a:pt x="241" y="787"/>
                    <a:pt x="250" y="787"/>
                    <a:pt x="247" y="780"/>
                  </a:cubicBezTo>
                  <a:cubicBezTo>
                    <a:pt x="244" y="774"/>
                    <a:pt x="249" y="771"/>
                    <a:pt x="253" y="767"/>
                  </a:cubicBezTo>
                  <a:cubicBezTo>
                    <a:pt x="256" y="763"/>
                    <a:pt x="254" y="756"/>
                    <a:pt x="259" y="755"/>
                  </a:cubicBezTo>
                  <a:cubicBezTo>
                    <a:pt x="264" y="753"/>
                    <a:pt x="275" y="755"/>
                    <a:pt x="275" y="750"/>
                  </a:cubicBezTo>
                  <a:cubicBezTo>
                    <a:pt x="275" y="745"/>
                    <a:pt x="273" y="721"/>
                    <a:pt x="276" y="714"/>
                  </a:cubicBezTo>
                  <a:cubicBezTo>
                    <a:pt x="280" y="708"/>
                    <a:pt x="295" y="674"/>
                    <a:pt x="295" y="668"/>
                  </a:cubicBezTo>
                  <a:cubicBezTo>
                    <a:pt x="295" y="662"/>
                    <a:pt x="289" y="664"/>
                    <a:pt x="290" y="660"/>
                  </a:cubicBezTo>
                  <a:cubicBezTo>
                    <a:pt x="291" y="657"/>
                    <a:pt x="292" y="653"/>
                    <a:pt x="291" y="648"/>
                  </a:cubicBezTo>
                  <a:cubicBezTo>
                    <a:pt x="291" y="643"/>
                    <a:pt x="296" y="642"/>
                    <a:pt x="295" y="636"/>
                  </a:cubicBezTo>
                  <a:cubicBezTo>
                    <a:pt x="293" y="630"/>
                    <a:pt x="290" y="615"/>
                    <a:pt x="292" y="611"/>
                  </a:cubicBezTo>
                  <a:cubicBezTo>
                    <a:pt x="295" y="607"/>
                    <a:pt x="299" y="605"/>
                    <a:pt x="305" y="602"/>
                  </a:cubicBezTo>
                  <a:cubicBezTo>
                    <a:pt x="310" y="598"/>
                    <a:pt x="320" y="604"/>
                    <a:pt x="323" y="601"/>
                  </a:cubicBezTo>
                  <a:cubicBezTo>
                    <a:pt x="327" y="598"/>
                    <a:pt x="328" y="588"/>
                    <a:pt x="336" y="588"/>
                  </a:cubicBezTo>
                  <a:cubicBezTo>
                    <a:pt x="344" y="588"/>
                    <a:pt x="362" y="587"/>
                    <a:pt x="366" y="580"/>
                  </a:cubicBezTo>
                  <a:cubicBezTo>
                    <a:pt x="370" y="573"/>
                    <a:pt x="361" y="571"/>
                    <a:pt x="371" y="567"/>
                  </a:cubicBezTo>
                  <a:cubicBezTo>
                    <a:pt x="381" y="563"/>
                    <a:pt x="391" y="557"/>
                    <a:pt x="398" y="549"/>
                  </a:cubicBezTo>
                  <a:cubicBezTo>
                    <a:pt x="405" y="542"/>
                    <a:pt x="409" y="542"/>
                    <a:pt x="418" y="539"/>
                  </a:cubicBezTo>
                  <a:cubicBezTo>
                    <a:pt x="426" y="536"/>
                    <a:pt x="431" y="530"/>
                    <a:pt x="440" y="517"/>
                  </a:cubicBezTo>
                  <a:cubicBezTo>
                    <a:pt x="449" y="505"/>
                    <a:pt x="453" y="508"/>
                    <a:pt x="456" y="504"/>
                  </a:cubicBezTo>
                  <a:cubicBezTo>
                    <a:pt x="459" y="501"/>
                    <a:pt x="465" y="494"/>
                    <a:pt x="465" y="497"/>
                  </a:cubicBezTo>
                  <a:cubicBezTo>
                    <a:pt x="466" y="499"/>
                    <a:pt x="468" y="502"/>
                    <a:pt x="471" y="500"/>
                  </a:cubicBezTo>
                  <a:cubicBezTo>
                    <a:pt x="475" y="498"/>
                    <a:pt x="478" y="502"/>
                    <a:pt x="487" y="494"/>
                  </a:cubicBezTo>
                  <a:cubicBezTo>
                    <a:pt x="495" y="485"/>
                    <a:pt x="507" y="477"/>
                    <a:pt x="505" y="470"/>
                  </a:cubicBezTo>
                  <a:cubicBezTo>
                    <a:pt x="504" y="463"/>
                    <a:pt x="503" y="457"/>
                    <a:pt x="507" y="453"/>
                  </a:cubicBezTo>
                  <a:cubicBezTo>
                    <a:pt x="512" y="450"/>
                    <a:pt x="524" y="453"/>
                    <a:pt x="530" y="448"/>
                  </a:cubicBezTo>
                  <a:cubicBezTo>
                    <a:pt x="535" y="443"/>
                    <a:pt x="542" y="438"/>
                    <a:pt x="542" y="441"/>
                  </a:cubicBezTo>
                  <a:cubicBezTo>
                    <a:pt x="542" y="444"/>
                    <a:pt x="540" y="446"/>
                    <a:pt x="546" y="445"/>
                  </a:cubicBezTo>
                  <a:cubicBezTo>
                    <a:pt x="552" y="445"/>
                    <a:pt x="552" y="440"/>
                    <a:pt x="556" y="440"/>
                  </a:cubicBezTo>
                  <a:cubicBezTo>
                    <a:pt x="558" y="440"/>
                    <a:pt x="563" y="442"/>
                    <a:pt x="566" y="441"/>
                  </a:cubicBezTo>
                  <a:cubicBezTo>
                    <a:pt x="567" y="434"/>
                    <a:pt x="567" y="427"/>
                    <a:pt x="566" y="423"/>
                  </a:cubicBezTo>
                  <a:cubicBezTo>
                    <a:pt x="565" y="415"/>
                    <a:pt x="571" y="420"/>
                    <a:pt x="565" y="410"/>
                  </a:cubicBezTo>
                  <a:cubicBezTo>
                    <a:pt x="559" y="401"/>
                    <a:pt x="555" y="394"/>
                    <a:pt x="556" y="389"/>
                  </a:cubicBezTo>
                  <a:cubicBezTo>
                    <a:pt x="557" y="384"/>
                    <a:pt x="559" y="379"/>
                    <a:pt x="559" y="374"/>
                  </a:cubicBezTo>
                  <a:cubicBezTo>
                    <a:pt x="559" y="369"/>
                    <a:pt x="569" y="361"/>
                    <a:pt x="565" y="356"/>
                  </a:cubicBezTo>
                  <a:cubicBezTo>
                    <a:pt x="562" y="351"/>
                    <a:pt x="556" y="349"/>
                    <a:pt x="562" y="346"/>
                  </a:cubicBezTo>
                  <a:cubicBezTo>
                    <a:pt x="567" y="343"/>
                    <a:pt x="571" y="345"/>
                    <a:pt x="569" y="339"/>
                  </a:cubicBezTo>
                  <a:cubicBezTo>
                    <a:pt x="566" y="333"/>
                    <a:pt x="545" y="324"/>
                    <a:pt x="547" y="321"/>
                  </a:cubicBezTo>
                  <a:cubicBezTo>
                    <a:pt x="549" y="318"/>
                    <a:pt x="558" y="303"/>
                    <a:pt x="563" y="310"/>
                  </a:cubicBezTo>
                  <a:cubicBezTo>
                    <a:pt x="568" y="316"/>
                    <a:pt x="578" y="322"/>
                    <a:pt x="582" y="321"/>
                  </a:cubicBezTo>
                  <a:cubicBezTo>
                    <a:pt x="586" y="320"/>
                    <a:pt x="590" y="316"/>
                    <a:pt x="593" y="320"/>
                  </a:cubicBezTo>
                  <a:cubicBezTo>
                    <a:pt x="595" y="325"/>
                    <a:pt x="593" y="341"/>
                    <a:pt x="597" y="344"/>
                  </a:cubicBezTo>
                  <a:cubicBezTo>
                    <a:pt x="601" y="347"/>
                    <a:pt x="620" y="349"/>
                    <a:pt x="634" y="349"/>
                  </a:cubicBezTo>
                  <a:cubicBezTo>
                    <a:pt x="647" y="349"/>
                    <a:pt x="661" y="354"/>
                    <a:pt x="659" y="355"/>
                  </a:cubicBezTo>
                  <a:cubicBezTo>
                    <a:pt x="658" y="357"/>
                    <a:pt x="659" y="375"/>
                    <a:pt x="652" y="377"/>
                  </a:cubicBezTo>
                  <a:cubicBezTo>
                    <a:pt x="645" y="378"/>
                    <a:pt x="639" y="377"/>
                    <a:pt x="636" y="379"/>
                  </a:cubicBezTo>
                  <a:cubicBezTo>
                    <a:pt x="632" y="382"/>
                    <a:pt x="629" y="384"/>
                    <a:pt x="628" y="389"/>
                  </a:cubicBezTo>
                  <a:cubicBezTo>
                    <a:pt x="627" y="394"/>
                    <a:pt x="633" y="404"/>
                    <a:pt x="633" y="408"/>
                  </a:cubicBezTo>
                  <a:cubicBezTo>
                    <a:pt x="633" y="412"/>
                    <a:pt x="644" y="419"/>
                    <a:pt x="645" y="414"/>
                  </a:cubicBezTo>
                  <a:cubicBezTo>
                    <a:pt x="645" y="408"/>
                    <a:pt x="656" y="392"/>
                    <a:pt x="659" y="395"/>
                  </a:cubicBezTo>
                  <a:cubicBezTo>
                    <a:pt x="661" y="398"/>
                    <a:pt x="655" y="402"/>
                    <a:pt x="660" y="417"/>
                  </a:cubicBezTo>
                  <a:cubicBezTo>
                    <a:pt x="662" y="423"/>
                    <a:pt x="665" y="433"/>
                    <a:pt x="668" y="443"/>
                  </a:cubicBezTo>
                  <a:cubicBezTo>
                    <a:pt x="669" y="443"/>
                    <a:pt x="670" y="442"/>
                    <a:pt x="672" y="442"/>
                  </a:cubicBezTo>
                  <a:cubicBezTo>
                    <a:pt x="680" y="442"/>
                    <a:pt x="684" y="445"/>
                    <a:pt x="684" y="440"/>
                  </a:cubicBezTo>
                  <a:cubicBezTo>
                    <a:pt x="684" y="434"/>
                    <a:pt x="677" y="421"/>
                    <a:pt x="686" y="412"/>
                  </a:cubicBezTo>
                  <a:cubicBezTo>
                    <a:pt x="695" y="403"/>
                    <a:pt x="691" y="386"/>
                    <a:pt x="694" y="386"/>
                  </a:cubicBezTo>
                  <a:cubicBezTo>
                    <a:pt x="697" y="385"/>
                    <a:pt x="705" y="394"/>
                    <a:pt x="710" y="389"/>
                  </a:cubicBezTo>
                  <a:cubicBezTo>
                    <a:pt x="715" y="385"/>
                    <a:pt x="729" y="359"/>
                    <a:pt x="728" y="355"/>
                  </a:cubicBezTo>
                  <a:cubicBezTo>
                    <a:pt x="727" y="352"/>
                    <a:pt x="718" y="358"/>
                    <a:pt x="726" y="348"/>
                  </a:cubicBezTo>
                  <a:cubicBezTo>
                    <a:pt x="734" y="338"/>
                    <a:pt x="738" y="334"/>
                    <a:pt x="737" y="326"/>
                  </a:cubicBezTo>
                  <a:cubicBezTo>
                    <a:pt x="736" y="318"/>
                    <a:pt x="733" y="313"/>
                    <a:pt x="738" y="309"/>
                  </a:cubicBezTo>
                  <a:cubicBezTo>
                    <a:pt x="743" y="305"/>
                    <a:pt x="759" y="294"/>
                    <a:pt x="767" y="290"/>
                  </a:cubicBezTo>
                  <a:cubicBezTo>
                    <a:pt x="774" y="286"/>
                    <a:pt x="774" y="284"/>
                    <a:pt x="779" y="287"/>
                  </a:cubicBezTo>
                  <a:cubicBezTo>
                    <a:pt x="785" y="289"/>
                    <a:pt x="788" y="293"/>
                    <a:pt x="789" y="290"/>
                  </a:cubicBezTo>
                  <a:cubicBezTo>
                    <a:pt x="791" y="287"/>
                    <a:pt x="782" y="278"/>
                    <a:pt x="786" y="276"/>
                  </a:cubicBezTo>
                  <a:cubicBezTo>
                    <a:pt x="789" y="274"/>
                    <a:pt x="797" y="270"/>
                    <a:pt x="798" y="265"/>
                  </a:cubicBezTo>
                  <a:cubicBezTo>
                    <a:pt x="798" y="263"/>
                    <a:pt x="798" y="261"/>
                    <a:pt x="799" y="259"/>
                  </a:cubicBezTo>
                  <a:cubicBezTo>
                    <a:pt x="798" y="258"/>
                    <a:pt x="796" y="258"/>
                    <a:pt x="794" y="257"/>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82" name="Freeform 53"/>
            <p:cNvSpPr>
              <a:spLocks/>
            </p:cNvSpPr>
            <p:nvPr/>
          </p:nvSpPr>
          <p:spPr bwMode="auto">
            <a:xfrm>
              <a:off x="4167188" y="4156075"/>
              <a:ext cx="268287" cy="369888"/>
            </a:xfrm>
            <a:custGeom>
              <a:avLst/>
              <a:gdLst/>
              <a:ahLst/>
              <a:cxnLst>
                <a:cxn ang="0">
                  <a:pos x="114" y="92"/>
                </a:cxn>
                <a:cxn ang="0">
                  <a:pos x="100" y="111"/>
                </a:cxn>
                <a:cxn ang="0">
                  <a:pos x="88" y="105"/>
                </a:cxn>
                <a:cxn ang="0">
                  <a:pos x="83" y="86"/>
                </a:cxn>
                <a:cxn ang="0">
                  <a:pos x="91" y="76"/>
                </a:cxn>
                <a:cxn ang="0">
                  <a:pos x="107" y="74"/>
                </a:cxn>
                <a:cxn ang="0">
                  <a:pos x="114" y="52"/>
                </a:cxn>
                <a:cxn ang="0">
                  <a:pos x="89" y="46"/>
                </a:cxn>
                <a:cxn ang="0">
                  <a:pos x="52" y="41"/>
                </a:cxn>
                <a:cxn ang="0">
                  <a:pos x="48" y="17"/>
                </a:cxn>
                <a:cxn ang="0">
                  <a:pos x="37" y="18"/>
                </a:cxn>
                <a:cxn ang="0">
                  <a:pos x="18" y="7"/>
                </a:cxn>
                <a:cxn ang="0">
                  <a:pos x="2" y="18"/>
                </a:cxn>
                <a:cxn ang="0">
                  <a:pos x="24" y="36"/>
                </a:cxn>
                <a:cxn ang="0">
                  <a:pos x="17" y="43"/>
                </a:cxn>
                <a:cxn ang="0">
                  <a:pos x="20" y="53"/>
                </a:cxn>
                <a:cxn ang="0">
                  <a:pos x="14" y="71"/>
                </a:cxn>
                <a:cxn ang="0">
                  <a:pos x="11" y="86"/>
                </a:cxn>
                <a:cxn ang="0">
                  <a:pos x="20" y="107"/>
                </a:cxn>
                <a:cxn ang="0">
                  <a:pos x="21" y="120"/>
                </a:cxn>
                <a:cxn ang="0">
                  <a:pos x="21" y="138"/>
                </a:cxn>
                <a:cxn ang="0">
                  <a:pos x="22" y="137"/>
                </a:cxn>
                <a:cxn ang="0">
                  <a:pos x="46" y="128"/>
                </a:cxn>
                <a:cxn ang="0">
                  <a:pos x="47" y="139"/>
                </a:cxn>
                <a:cxn ang="0">
                  <a:pos x="66" y="135"/>
                </a:cxn>
                <a:cxn ang="0">
                  <a:pos x="62" y="112"/>
                </a:cxn>
                <a:cxn ang="0">
                  <a:pos x="66" y="107"/>
                </a:cxn>
                <a:cxn ang="0">
                  <a:pos x="79" y="119"/>
                </a:cxn>
                <a:cxn ang="0">
                  <a:pos x="91" y="119"/>
                </a:cxn>
                <a:cxn ang="0">
                  <a:pos x="100" y="142"/>
                </a:cxn>
                <a:cxn ang="0">
                  <a:pos x="107" y="170"/>
                </a:cxn>
                <a:cxn ang="0">
                  <a:pos x="113" y="160"/>
                </a:cxn>
                <a:cxn ang="0">
                  <a:pos x="123" y="153"/>
                </a:cxn>
                <a:cxn ang="0">
                  <a:pos x="123" y="140"/>
                </a:cxn>
                <a:cxn ang="0">
                  <a:pos x="115" y="114"/>
                </a:cxn>
                <a:cxn ang="0">
                  <a:pos x="114" y="92"/>
                </a:cxn>
              </a:cxnLst>
              <a:rect l="0" t="0" r="r" b="b"/>
              <a:pathLst>
                <a:path w="123" h="170">
                  <a:moveTo>
                    <a:pt x="114" y="92"/>
                  </a:moveTo>
                  <a:cubicBezTo>
                    <a:pt x="111" y="89"/>
                    <a:pt x="100" y="105"/>
                    <a:pt x="100" y="111"/>
                  </a:cubicBezTo>
                  <a:cubicBezTo>
                    <a:pt x="99" y="116"/>
                    <a:pt x="88" y="109"/>
                    <a:pt x="88" y="105"/>
                  </a:cubicBezTo>
                  <a:cubicBezTo>
                    <a:pt x="88" y="101"/>
                    <a:pt x="82" y="91"/>
                    <a:pt x="83" y="86"/>
                  </a:cubicBezTo>
                  <a:cubicBezTo>
                    <a:pt x="84" y="81"/>
                    <a:pt x="87" y="79"/>
                    <a:pt x="91" y="76"/>
                  </a:cubicBezTo>
                  <a:cubicBezTo>
                    <a:pt x="94" y="74"/>
                    <a:pt x="100" y="75"/>
                    <a:pt x="107" y="74"/>
                  </a:cubicBezTo>
                  <a:cubicBezTo>
                    <a:pt x="114" y="72"/>
                    <a:pt x="113" y="54"/>
                    <a:pt x="114" y="52"/>
                  </a:cubicBezTo>
                  <a:cubicBezTo>
                    <a:pt x="116" y="51"/>
                    <a:pt x="102" y="46"/>
                    <a:pt x="89" y="46"/>
                  </a:cubicBezTo>
                  <a:cubicBezTo>
                    <a:pt x="75" y="46"/>
                    <a:pt x="56" y="44"/>
                    <a:pt x="52" y="41"/>
                  </a:cubicBezTo>
                  <a:cubicBezTo>
                    <a:pt x="48" y="38"/>
                    <a:pt x="50" y="22"/>
                    <a:pt x="48" y="17"/>
                  </a:cubicBezTo>
                  <a:cubicBezTo>
                    <a:pt x="45" y="13"/>
                    <a:pt x="41" y="17"/>
                    <a:pt x="37" y="18"/>
                  </a:cubicBezTo>
                  <a:cubicBezTo>
                    <a:pt x="33" y="19"/>
                    <a:pt x="23" y="13"/>
                    <a:pt x="18" y="7"/>
                  </a:cubicBezTo>
                  <a:cubicBezTo>
                    <a:pt x="13" y="0"/>
                    <a:pt x="4" y="15"/>
                    <a:pt x="2" y="18"/>
                  </a:cubicBezTo>
                  <a:cubicBezTo>
                    <a:pt x="0" y="21"/>
                    <a:pt x="21" y="30"/>
                    <a:pt x="24" y="36"/>
                  </a:cubicBezTo>
                  <a:cubicBezTo>
                    <a:pt x="26" y="42"/>
                    <a:pt x="22" y="40"/>
                    <a:pt x="17" y="43"/>
                  </a:cubicBezTo>
                  <a:cubicBezTo>
                    <a:pt x="11" y="46"/>
                    <a:pt x="17" y="48"/>
                    <a:pt x="20" y="53"/>
                  </a:cubicBezTo>
                  <a:cubicBezTo>
                    <a:pt x="24" y="58"/>
                    <a:pt x="14" y="66"/>
                    <a:pt x="14" y="71"/>
                  </a:cubicBezTo>
                  <a:cubicBezTo>
                    <a:pt x="14" y="76"/>
                    <a:pt x="12" y="81"/>
                    <a:pt x="11" y="86"/>
                  </a:cubicBezTo>
                  <a:cubicBezTo>
                    <a:pt x="10" y="91"/>
                    <a:pt x="14" y="98"/>
                    <a:pt x="20" y="107"/>
                  </a:cubicBezTo>
                  <a:cubicBezTo>
                    <a:pt x="26" y="117"/>
                    <a:pt x="20" y="112"/>
                    <a:pt x="21" y="120"/>
                  </a:cubicBezTo>
                  <a:cubicBezTo>
                    <a:pt x="22" y="124"/>
                    <a:pt x="22" y="131"/>
                    <a:pt x="21" y="138"/>
                  </a:cubicBezTo>
                  <a:cubicBezTo>
                    <a:pt x="22" y="138"/>
                    <a:pt x="22" y="137"/>
                    <a:pt x="22" y="137"/>
                  </a:cubicBezTo>
                  <a:cubicBezTo>
                    <a:pt x="26" y="135"/>
                    <a:pt x="48" y="122"/>
                    <a:pt x="46" y="128"/>
                  </a:cubicBezTo>
                  <a:cubicBezTo>
                    <a:pt x="44" y="134"/>
                    <a:pt x="41" y="137"/>
                    <a:pt x="47" y="139"/>
                  </a:cubicBezTo>
                  <a:cubicBezTo>
                    <a:pt x="53" y="140"/>
                    <a:pt x="66" y="138"/>
                    <a:pt x="66" y="135"/>
                  </a:cubicBezTo>
                  <a:cubicBezTo>
                    <a:pt x="66" y="132"/>
                    <a:pt x="61" y="115"/>
                    <a:pt x="62" y="112"/>
                  </a:cubicBezTo>
                  <a:cubicBezTo>
                    <a:pt x="63" y="110"/>
                    <a:pt x="64" y="103"/>
                    <a:pt x="66" y="107"/>
                  </a:cubicBezTo>
                  <a:cubicBezTo>
                    <a:pt x="68" y="112"/>
                    <a:pt x="76" y="119"/>
                    <a:pt x="79" y="119"/>
                  </a:cubicBezTo>
                  <a:cubicBezTo>
                    <a:pt x="81" y="119"/>
                    <a:pt x="90" y="115"/>
                    <a:pt x="91" y="119"/>
                  </a:cubicBezTo>
                  <a:cubicBezTo>
                    <a:pt x="93" y="123"/>
                    <a:pt x="99" y="135"/>
                    <a:pt x="100" y="142"/>
                  </a:cubicBezTo>
                  <a:cubicBezTo>
                    <a:pt x="100" y="149"/>
                    <a:pt x="101" y="161"/>
                    <a:pt x="107" y="170"/>
                  </a:cubicBezTo>
                  <a:cubicBezTo>
                    <a:pt x="108" y="164"/>
                    <a:pt x="110" y="160"/>
                    <a:pt x="113" y="160"/>
                  </a:cubicBezTo>
                  <a:cubicBezTo>
                    <a:pt x="119" y="160"/>
                    <a:pt x="123" y="158"/>
                    <a:pt x="123" y="153"/>
                  </a:cubicBezTo>
                  <a:cubicBezTo>
                    <a:pt x="123" y="149"/>
                    <a:pt x="120" y="143"/>
                    <a:pt x="123" y="140"/>
                  </a:cubicBezTo>
                  <a:cubicBezTo>
                    <a:pt x="120" y="130"/>
                    <a:pt x="117" y="120"/>
                    <a:pt x="115" y="114"/>
                  </a:cubicBezTo>
                  <a:cubicBezTo>
                    <a:pt x="110" y="99"/>
                    <a:pt x="116" y="95"/>
                    <a:pt x="114" y="92"/>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83" name="Freeform 54"/>
            <p:cNvSpPr>
              <a:spLocks/>
            </p:cNvSpPr>
            <p:nvPr/>
          </p:nvSpPr>
          <p:spPr bwMode="auto">
            <a:xfrm>
              <a:off x="2070100" y="228600"/>
              <a:ext cx="254000" cy="198438"/>
            </a:xfrm>
            <a:custGeom>
              <a:avLst/>
              <a:gdLst/>
              <a:ahLst/>
              <a:cxnLst>
                <a:cxn ang="0">
                  <a:pos x="0" y="33"/>
                </a:cxn>
                <a:cxn ang="0">
                  <a:pos x="0" y="90"/>
                </a:cxn>
                <a:cxn ang="0">
                  <a:pos x="21" y="78"/>
                </a:cxn>
                <a:cxn ang="0">
                  <a:pos x="28" y="60"/>
                </a:cxn>
                <a:cxn ang="0">
                  <a:pos x="30" y="48"/>
                </a:cxn>
                <a:cxn ang="0">
                  <a:pos x="37" y="61"/>
                </a:cxn>
                <a:cxn ang="0">
                  <a:pos x="43" y="53"/>
                </a:cxn>
                <a:cxn ang="0">
                  <a:pos x="61" y="62"/>
                </a:cxn>
                <a:cxn ang="0">
                  <a:pos x="83" y="53"/>
                </a:cxn>
                <a:cxn ang="0">
                  <a:pos x="82" y="32"/>
                </a:cxn>
                <a:cxn ang="0">
                  <a:pos x="82" y="24"/>
                </a:cxn>
                <a:cxn ang="0">
                  <a:pos x="93" y="26"/>
                </a:cxn>
                <a:cxn ang="0">
                  <a:pos x="98" y="34"/>
                </a:cxn>
                <a:cxn ang="0">
                  <a:pos x="102" y="37"/>
                </a:cxn>
                <a:cxn ang="0">
                  <a:pos x="111" y="25"/>
                </a:cxn>
                <a:cxn ang="0">
                  <a:pos x="110" y="12"/>
                </a:cxn>
                <a:cxn ang="0">
                  <a:pos x="110" y="6"/>
                </a:cxn>
                <a:cxn ang="0">
                  <a:pos x="94" y="6"/>
                </a:cxn>
                <a:cxn ang="0">
                  <a:pos x="86" y="1"/>
                </a:cxn>
                <a:cxn ang="0">
                  <a:pos x="75" y="5"/>
                </a:cxn>
                <a:cxn ang="0">
                  <a:pos x="66" y="2"/>
                </a:cxn>
                <a:cxn ang="0">
                  <a:pos x="57" y="5"/>
                </a:cxn>
                <a:cxn ang="0">
                  <a:pos x="48" y="3"/>
                </a:cxn>
                <a:cxn ang="0">
                  <a:pos x="40" y="6"/>
                </a:cxn>
                <a:cxn ang="0">
                  <a:pos x="51" y="15"/>
                </a:cxn>
                <a:cxn ang="0">
                  <a:pos x="34" y="15"/>
                </a:cxn>
                <a:cxn ang="0">
                  <a:pos x="28" y="10"/>
                </a:cxn>
                <a:cxn ang="0">
                  <a:pos x="31" y="21"/>
                </a:cxn>
                <a:cxn ang="0">
                  <a:pos x="25" y="28"/>
                </a:cxn>
                <a:cxn ang="0">
                  <a:pos x="12" y="35"/>
                </a:cxn>
                <a:cxn ang="0">
                  <a:pos x="0" y="33"/>
                </a:cxn>
              </a:cxnLst>
              <a:rect l="0" t="0" r="r" b="b"/>
              <a:pathLst>
                <a:path w="116" h="91">
                  <a:moveTo>
                    <a:pt x="0" y="33"/>
                  </a:moveTo>
                  <a:cubicBezTo>
                    <a:pt x="0" y="90"/>
                    <a:pt x="0" y="90"/>
                    <a:pt x="0" y="90"/>
                  </a:cubicBezTo>
                  <a:cubicBezTo>
                    <a:pt x="3" y="91"/>
                    <a:pt x="18" y="84"/>
                    <a:pt x="21" y="78"/>
                  </a:cubicBezTo>
                  <a:cubicBezTo>
                    <a:pt x="24" y="72"/>
                    <a:pt x="28" y="65"/>
                    <a:pt x="28" y="60"/>
                  </a:cubicBezTo>
                  <a:cubicBezTo>
                    <a:pt x="28" y="55"/>
                    <a:pt x="30" y="45"/>
                    <a:pt x="30" y="48"/>
                  </a:cubicBezTo>
                  <a:cubicBezTo>
                    <a:pt x="30" y="52"/>
                    <a:pt x="33" y="64"/>
                    <a:pt x="37" y="61"/>
                  </a:cubicBezTo>
                  <a:cubicBezTo>
                    <a:pt x="41" y="57"/>
                    <a:pt x="40" y="50"/>
                    <a:pt x="43" y="53"/>
                  </a:cubicBezTo>
                  <a:cubicBezTo>
                    <a:pt x="47" y="56"/>
                    <a:pt x="56" y="63"/>
                    <a:pt x="61" y="62"/>
                  </a:cubicBezTo>
                  <a:cubicBezTo>
                    <a:pt x="67" y="61"/>
                    <a:pt x="83" y="56"/>
                    <a:pt x="83" y="53"/>
                  </a:cubicBezTo>
                  <a:cubicBezTo>
                    <a:pt x="83" y="49"/>
                    <a:pt x="83" y="36"/>
                    <a:pt x="82" y="32"/>
                  </a:cubicBezTo>
                  <a:cubicBezTo>
                    <a:pt x="81" y="29"/>
                    <a:pt x="78" y="24"/>
                    <a:pt x="82" y="24"/>
                  </a:cubicBezTo>
                  <a:cubicBezTo>
                    <a:pt x="86" y="24"/>
                    <a:pt x="90" y="24"/>
                    <a:pt x="93" y="26"/>
                  </a:cubicBezTo>
                  <a:cubicBezTo>
                    <a:pt x="95" y="28"/>
                    <a:pt x="98" y="30"/>
                    <a:pt x="98" y="34"/>
                  </a:cubicBezTo>
                  <a:cubicBezTo>
                    <a:pt x="98" y="37"/>
                    <a:pt x="96" y="39"/>
                    <a:pt x="102" y="37"/>
                  </a:cubicBezTo>
                  <a:cubicBezTo>
                    <a:pt x="108" y="35"/>
                    <a:pt x="114" y="31"/>
                    <a:pt x="111" y="25"/>
                  </a:cubicBezTo>
                  <a:cubicBezTo>
                    <a:pt x="109" y="19"/>
                    <a:pt x="108" y="15"/>
                    <a:pt x="110" y="12"/>
                  </a:cubicBezTo>
                  <a:cubicBezTo>
                    <a:pt x="113" y="9"/>
                    <a:pt x="116" y="6"/>
                    <a:pt x="110" y="6"/>
                  </a:cubicBezTo>
                  <a:cubicBezTo>
                    <a:pt x="104" y="6"/>
                    <a:pt x="96" y="8"/>
                    <a:pt x="94" y="6"/>
                  </a:cubicBezTo>
                  <a:cubicBezTo>
                    <a:pt x="92" y="3"/>
                    <a:pt x="91" y="0"/>
                    <a:pt x="86" y="1"/>
                  </a:cubicBezTo>
                  <a:cubicBezTo>
                    <a:pt x="81" y="2"/>
                    <a:pt x="78" y="6"/>
                    <a:pt x="75" y="5"/>
                  </a:cubicBezTo>
                  <a:cubicBezTo>
                    <a:pt x="72" y="3"/>
                    <a:pt x="69" y="1"/>
                    <a:pt x="66" y="2"/>
                  </a:cubicBezTo>
                  <a:cubicBezTo>
                    <a:pt x="63" y="3"/>
                    <a:pt x="60" y="6"/>
                    <a:pt x="57" y="5"/>
                  </a:cubicBezTo>
                  <a:cubicBezTo>
                    <a:pt x="55" y="5"/>
                    <a:pt x="52" y="1"/>
                    <a:pt x="48" y="3"/>
                  </a:cubicBezTo>
                  <a:cubicBezTo>
                    <a:pt x="44" y="5"/>
                    <a:pt x="39" y="4"/>
                    <a:pt x="40" y="6"/>
                  </a:cubicBezTo>
                  <a:cubicBezTo>
                    <a:pt x="41" y="8"/>
                    <a:pt x="53" y="15"/>
                    <a:pt x="51" y="15"/>
                  </a:cubicBezTo>
                  <a:cubicBezTo>
                    <a:pt x="48" y="15"/>
                    <a:pt x="37" y="18"/>
                    <a:pt x="34" y="15"/>
                  </a:cubicBezTo>
                  <a:cubicBezTo>
                    <a:pt x="31" y="12"/>
                    <a:pt x="30" y="7"/>
                    <a:pt x="28" y="10"/>
                  </a:cubicBezTo>
                  <a:cubicBezTo>
                    <a:pt x="26" y="13"/>
                    <a:pt x="34" y="19"/>
                    <a:pt x="31" y="21"/>
                  </a:cubicBezTo>
                  <a:cubicBezTo>
                    <a:pt x="28" y="23"/>
                    <a:pt x="27" y="26"/>
                    <a:pt x="25" y="28"/>
                  </a:cubicBezTo>
                  <a:cubicBezTo>
                    <a:pt x="23" y="30"/>
                    <a:pt x="14" y="35"/>
                    <a:pt x="12" y="35"/>
                  </a:cubicBezTo>
                  <a:cubicBezTo>
                    <a:pt x="10" y="35"/>
                    <a:pt x="0" y="33"/>
                    <a:pt x="0" y="33"/>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84" name="Freeform 55"/>
            <p:cNvSpPr>
              <a:spLocks/>
            </p:cNvSpPr>
            <p:nvPr/>
          </p:nvSpPr>
          <p:spPr bwMode="auto">
            <a:xfrm>
              <a:off x="2070100" y="3632200"/>
              <a:ext cx="46038" cy="101600"/>
            </a:xfrm>
            <a:custGeom>
              <a:avLst/>
              <a:gdLst/>
              <a:ahLst/>
              <a:cxnLst>
                <a:cxn ang="0">
                  <a:pos x="0" y="12"/>
                </a:cxn>
                <a:cxn ang="0">
                  <a:pos x="0" y="47"/>
                </a:cxn>
                <a:cxn ang="0">
                  <a:pos x="14" y="29"/>
                </a:cxn>
                <a:cxn ang="0">
                  <a:pos x="21" y="14"/>
                </a:cxn>
                <a:cxn ang="0">
                  <a:pos x="11" y="2"/>
                </a:cxn>
                <a:cxn ang="0">
                  <a:pos x="0" y="12"/>
                </a:cxn>
              </a:cxnLst>
              <a:rect l="0" t="0" r="r" b="b"/>
              <a:pathLst>
                <a:path w="21" h="47">
                  <a:moveTo>
                    <a:pt x="0" y="12"/>
                  </a:moveTo>
                  <a:cubicBezTo>
                    <a:pt x="0" y="47"/>
                    <a:pt x="0" y="47"/>
                    <a:pt x="0" y="47"/>
                  </a:cubicBezTo>
                  <a:cubicBezTo>
                    <a:pt x="7" y="47"/>
                    <a:pt x="14" y="36"/>
                    <a:pt x="14" y="29"/>
                  </a:cubicBezTo>
                  <a:cubicBezTo>
                    <a:pt x="13" y="22"/>
                    <a:pt x="21" y="19"/>
                    <a:pt x="21" y="14"/>
                  </a:cubicBezTo>
                  <a:cubicBezTo>
                    <a:pt x="21" y="9"/>
                    <a:pt x="16" y="0"/>
                    <a:pt x="11" y="2"/>
                  </a:cubicBezTo>
                  <a:cubicBezTo>
                    <a:pt x="6" y="4"/>
                    <a:pt x="1" y="10"/>
                    <a:pt x="0" y="12"/>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85" name="Freeform 56"/>
            <p:cNvSpPr>
              <a:spLocks/>
            </p:cNvSpPr>
            <p:nvPr/>
          </p:nvSpPr>
          <p:spPr bwMode="auto">
            <a:xfrm>
              <a:off x="6562725" y="6243638"/>
              <a:ext cx="514350" cy="387350"/>
            </a:xfrm>
            <a:custGeom>
              <a:avLst/>
              <a:gdLst/>
              <a:ahLst/>
              <a:cxnLst>
                <a:cxn ang="0">
                  <a:pos x="2" y="178"/>
                </a:cxn>
                <a:cxn ang="0">
                  <a:pos x="236" y="178"/>
                </a:cxn>
                <a:cxn ang="0">
                  <a:pos x="236" y="0"/>
                </a:cxn>
                <a:cxn ang="0">
                  <a:pos x="229" y="7"/>
                </a:cxn>
                <a:cxn ang="0">
                  <a:pos x="227" y="14"/>
                </a:cxn>
                <a:cxn ang="0">
                  <a:pos x="218" y="13"/>
                </a:cxn>
                <a:cxn ang="0">
                  <a:pos x="217" y="18"/>
                </a:cxn>
                <a:cxn ang="0">
                  <a:pos x="208" y="29"/>
                </a:cxn>
                <a:cxn ang="0">
                  <a:pos x="205" y="35"/>
                </a:cxn>
                <a:cxn ang="0">
                  <a:pos x="207" y="41"/>
                </a:cxn>
                <a:cxn ang="0">
                  <a:pos x="196" y="51"/>
                </a:cxn>
                <a:cxn ang="0">
                  <a:pos x="192" y="64"/>
                </a:cxn>
                <a:cxn ang="0">
                  <a:pos x="184" y="75"/>
                </a:cxn>
                <a:cxn ang="0">
                  <a:pos x="193" y="84"/>
                </a:cxn>
                <a:cxn ang="0">
                  <a:pos x="194" y="88"/>
                </a:cxn>
                <a:cxn ang="0">
                  <a:pos x="190" y="98"/>
                </a:cxn>
                <a:cxn ang="0">
                  <a:pos x="181" y="93"/>
                </a:cxn>
                <a:cxn ang="0">
                  <a:pos x="177" y="100"/>
                </a:cxn>
                <a:cxn ang="0">
                  <a:pos x="170" y="94"/>
                </a:cxn>
                <a:cxn ang="0">
                  <a:pos x="155" y="94"/>
                </a:cxn>
                <a:cxn ang="0">
                  <a:pos x="148" y="105"/>
                </a:cxn>
                <a:cxn ang="0">
                  <a:pos x="143" y="117"/>
                </a:cxn>
                <a:cxn ang="0">
                  <a:pos x="143" y="102"/>
                </a:cxn>
                <a:cxn ang="0">
                  <a:pos x="138" y="94"/>
                </a:cxn>
                <a:cxn ang="0">
                  <a:pos x="130" y="88"/>
                </a:cxn>
                <a:cxn ang="0">
                  <a:pos x="114" y="81"/>
                </a:cxn>
                <a:cxn ang="0">
                  <a:pos x="107" y="78"/>
                </a:cxn>
                <a:cxn ang="0">
                  <a:pos x="102" y="89"/>
                </a:cxn>
                <a:cxn ang="0">
                  <a:pos x="95" y="95"/>
                </a:cxn>
                <a:cxn ang="0">
                  <a:pos x="91" y="90"/>
                </a:cxn>
                <a:cxn ang="0">
                  <a:pos x="84" y="96"/>
                </a:cxn>
                <a:cxn ang="0">
                  <a:pos x="77" y="106"/>
                </a:cxn>
                <a:cxn ang="0">
                  <a:pos x="67" y="106"/>
                </a:cxn>
                <a:cxn ang="0">
                  <a:pos x="64" y="112"/>
                </a:cxn>
                <a:cxn ang="0">
                  <a:pos x="53" y="119"/>
                </a:cxn>
                <a:cxn ang="0">
                  <a:pos x="56" y="131"/>
                </a:cxn>
                <a:cxn ang="0">
                  <a:pos x="47" y="130"/>
                </a:cxn>
                <a:cxn ang="0">
                  <a:pos x="50" y="140"/>
                </a:cxn>
                <a:cxn ang="0">
                  <a:pos x="40" y="138"/>
                </a:cxn>
                <a:cxn ang="0">
                  <a:pos x="29" y="147"/>
                </a:cxn>
                <a:cxn ang="0">
                  <a:pos x="28" y="157"/>
                </a:cxn>
                <a:cxn ang="0">
                  <a:pos x="38" y="155"/>
                </a:cxn>
                <a:cxn ang="0">
                  <a:pos x="29" y="164"/>
                </a:cxn>
                <a:cxn ang="0">
                  <a:pos x="36" y="169"/>
                </a:cxn>
                <a:cxn ang="0">
                  <a:pos x="24" y="173"/>
                </a:cxn>
                <a:cxn ang="0">
                  <a:pos x="16" y="169"/>
                </a:cxn>
                <a:cxn ang="0">
                  <a:pos x="13" y="174"/>
                </a:cxn>
                <a:cxn ang="0">
                  <a:pos x="4" y="171"/>
                </a:cxn>
                <a:cxn ang="0">
                  <a:pos x="2" y="178"/>
                </a:cxn>
              </a:cxnLst>
              <a:rect l="0" t="0" r="r" b="b"/>
              <a:pathLst>
                <a:path w="236" h="178">
                  <a:moveTo>
                    <a:pt x="2" y="178"/>
                  </a:moveTo>
                  <a:cubicBezTo>
                    <a:pt x="236" y="178"/>
                    <a:pt x="236" y="178"/>
                    <a:pt x="236" y="178"/>
                  </a:cubicBezTo>
                  <a:cubicBezTo>
                    <a:pt x="236" y="0"/>
                    <a:pt x="236" y="0"/>
                    <a:pt x="236" y="0"/>
                  </a:cubicBezTo>
                  <a:cubicBezTo>
                    <a:pt x="233" y="1"/>
                    <a:pt x="231" y="4"/>
                    <a:pt x="229" y="7"/>
                  </a:cubicBezTo>
                  <a:cubicBezTo>
                    <a:pt x="227" y="11"/>
                    <a:pt x="230" y="15"/>
                    <a:pt x="227" y="14"/>
                  </a:cubicBezTo>
                  <a:cubicBezTo>
                    <a:pt x="224" y="13"/>
                    <a:pt x="218" y="13"/>
                    <a:pt x="218" y="13"/>
                  </a:cubicBezTo>
                  <a:cubicBezTo>
                    <a:pt x="218" y="13"/>
                    <a:pt x="219" y="18"/>
                    <a:pt x="217" y="18"/>
                  </a:cubicBezTo>
                  <a:cubicBezTo>
                    <a:pt x="216" y="18"/>
                    <a:pt x="210" y="27"/>
                    <a:pt x="208" y="29"/>
                  </a:cubicBezTo>
                  <a:cubicBezTo>
                    <a:pt x="206" y="31"/>
                    <a:pt x="202" y="33"/>
                    <a:pt x="205" y="35"/>
                  </a:cubicBezTo>
                  <a:cubicBezTo>
                    <a:pt x="207" y="37"/>
                    <a:pt x="210" y="37"/>
                    <a:pt x="207" y="41"/>
                  </a:cubicBezTo>
                  <a:cubicBezTo>
                    <a:pt x="205" y="44"/>
                    <a:pt x="198" y="49"/>
                    <a:pt x="196" y="51"/>
                  </a:cubicBezTo>
                  <a:cubicBezTo>
                    <a:pt x="194" y="53"/>
                    <a:pt x="195" y="60"/>
                    <a:pt x="192" y="64"/>
                  </a:cubicBezTo>
                  <a:cubicBezTo>
                    <a:pt x="189" y="67"/>
                    <a:pt x="183" y="70"/>
                    <a:pt x="184" y="75"/>
                  </a:cubicBezTo>
                  <a:cubicBezTo>
                    <a:pt x="185" y="80"/>
                    <a:pt x="191" y="82"/>
                    <a:pt x="193" y="84"/>
                  </a:cubicBezTo>
                  <a:cubicBezTo>
                    <a:pt x="196" y="85"/>
                    <a:pt x="196" y="86"/>
                    <a:pt x="194" y="88"/>
                  </a:cubicBezTo>
                  <a:cubicBezTo>
                    <a:pt x="192" y="89"/>
                    <a:pt x="193" y="100"/>
                    <a:pt x="190" y="98"/>
                  </a:cubicBezTo>
                  <a:cubicBezTo>
                    <a:pt x="187" y="96"/>
                    <a:pt x="184" y="93"/>
                    <a:pt x="181" y="93"/>
                  </a:cubicBezTo>
                  <a:cubicBezTo>
                    <a:pt x="179" y="92"/>
                    <a:pt x="180" y="102"/>
                    <a:pt x="177" y="100"/>
                  </a:cubicBezTo>
                  <a:cubicBezTo>
                    <a:pt x="174" y="97"/>
                    <a:pt x="176" y="94"/>
                    <a:pt x="170" y="94"/>
                  </a:cubicBezTo>
                  <a:cubicBezTo>
                    <a:pt x="165" y="94"/>
                    <a:pt x="159" y="92"/>
                    <a:pt x="155" y="94"/>
                  </a:cubicBezTo>
                  <a:cubicBezTo>
                    <a:pt x="151" y="97"/>
                    <a:pt x="146" y="102"/>
                    <a:pt x="148" y="105"/>
                  </a:cubicBezTo>
                  <a:cubicBezTo>
                    <a:pt x="150" y="108"/>
                    <a:pt x="145" y="120"/>
                    <a:pt x="143" y="117"/>
                  </a:cubicBezTo>
                  <a:cubicBezTo>
                    <a:pt x="141" y="114"/>
                    <a:pt x="143" y="106"/>
                    <a:pt x="143" y="102"/>
                  </a:cubicBezTo>
                  <a:cubicBezTo>
                    <a:pt x="143" y="99"/>
                    <a:pt x="143" y="96"/>
                    <a:pt x="138" y="94"/>
                  </a:cubicBezTo>
                  <a:cubicBezTo>
                    <a:pt x="134" y="92"/>
                    <a:pt x="135" y="90"/>
                    <a:pt x="130" y="88"/>
                  </a:cubicBezTo>
                  <a:cubicBezTo>
                    <a:pt x="125" y="86"/>
                    <a:pt x="118" y="82"/>
                    <a:pt x="114" y="81"/>
                  </a:cubicBezTo>
                  <a:cubicBezTo>
                    <a:pt x="111" y="79"/>
                    <a:pt x="109" y="75"/>
                    <a:pt x="107" y="78"/>
                  </a:cubicBezTo>
                  <a:cubicBezTo>
                    <a:pt x="104" y="81"/>
                    <a:pt x="102" y="84"/>
                    <a:pt x="102" y="89"/>
                  </a:cubicBezTo>
                  <a:cubicBezTo>
                    <a:pt x="102" y="94"/>
                    <a:pt x="96" y="96"/>
                    <a:pt x="95" y="95"/>
                  </a:cubicBezTo>
                  <a:cubicBezTo>
                    <a:pt x="94" y="93"/>
                    <a:pt x="93" y="89"/>
                    <a:pt x="91" y="90"/>
                  </a:cubicBezTo>
                  <a:cubicBezTo>
                    <a:pt x="89" y="91"/>
                    <a:pt x="85" y="97"/>
                    <a:pt x="84" y="96"/>
                  </a:cubicBezTo>
                  <a:cubicBezTo>
                    <a:pt x="83" y="96"/>
                    <a:pt x="79" y="104"/>
                    <a:pt x="77" y="106"/>
                  </a:cubicBezTo>
                  <a:cubicBezTo>
                    <a:pt x="75" y="109"/>
                    <a:pt x="68" y="104"/>
                    <a:pt x="67" y="106"/>
                  </a:cubicBezTo>
                  <a:cubicBezTo>
                    <a:pt x="66" y="107"/>
                    <a:pt x="67" y="112"/>
                    <a:pt x="64" y="112"/>
                  </a:cubicBezTo>
                  <a:cubicBezTo>
                    <a:pt x="61" y="112"/>
                    <a:pt x="50" y="116"/>
                    <a:pt x="53" y="119"/>
                  </a:cubicBezTo>
                  <a:cubicBezTo>
                    <a:pt x="57" y="121"/>
                    <a:pt x="59" y="133"/>
                    <a:pt x="56" y="131"/>
                  </a:cubicBezTo>
                  <a:cubicBezTo>
                    <a:pt x="53" y="130"/>
                    <a:pt x="47" y="128"/>
                    <a:pt x="47" y="130"/>
                  </a:cubicBezTo>
                  <a:cubicBezTo>
                    <a:pt x="47" y="132"/>
                    <a:pt x="52" y="140"/>
                    <a:pt x="50" y="140"/>
                  </a:cubicBezTo>
                  <a:cubicBezTo>
                    <a:pt x="48" y="140"/>
                    <a:pt x="43" y="137"/>
                    <a:pt x="40" y="138"/>
                  </a:cubicBezTo>
                  <a:cubicBezTo>
                    <a:pt x="38" y="139"/>
                    <a:pt x="32" y="145"/>
                    <a:pt x="29" y="147"/>
                  </a:cubicBezTo>
                  <a:cubicBezTo>
                    <a:pt x="27" y="149"/>
                    <a:pt x="24" y="157"/>
                    <a:pt x="28" y="157"/>
                  </a:cubicBezTo>
                  <a:cubicBezTo>
                    <a:pt x="32" y="157"/>
                    <a:pt x="39" y="152"/>
                    <a:pt x="38" y="155"/>
                  </a:cubicBezTo>
                  <a:cubicBezTo>
                    <a:pt x="36" y="158"/>
                    <a:pt x="28" y="161"/>
                    <a:pt x="29" y="164"/>
                  </a:cubicBezTo>
                  <a:cubicBezTo>
                    <a:pt x="30" y="167"/>
                    <a:pt x="36" y="169"/>
                    <a:pt x="36" y="169"/>
                  </a:cubicBezTo>
                  <a:cubicBezTo>
                    <a:pt x="36" y="169"/>
                    <a:pt x="27" y="175"/>
                    <a:pt x="24" y="173"/>
                  </a:cubicBezTo>
                  <a:cubicBezTo>
                    <a:pt x="22" y="171"/>
                    <a:pt x="17" y="167"/>
                    <a:pt x="16" y="169"/>
                  </a:cubicBezTo>
                  <a:cubicBezTo>
                    <a:pt x="14" y="171"/>
                    <a:pt x="17" y="175"/>
                    <a:pt x="13" y="174"/>
                  </a:cubicBezTo>
                  <a:cubicBezTo>
                    <a:pt x="9" y="173"/>
                    <a:pt x="7" y="169"/>
                    <a:pt x="4" y="171"/>
                  </a:cubicBezTo>
                  <a:cubicBezTo>
                    <a:pt x="0" y="173"/>
                    <a:pt x="1" y="178"/>
                    <a:pt x="2" y="178"/>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86" name="Freeform 57"/>
            <p:cNvSpPr>
              <a:spLocks/>
            </p:cNvSpPr>
            <p:nvPr/>
          </p:nvSpPr>
          <p:spPr bwMode="auto">
            <a:xfrm>
              <a:off x="7023100" y="6184900"/>
              <a:ext cx="53975" cy="47625"/>
            </a:xfrm>
            <a:custGeom>
              <a:avLst/>
              <a:gdLst/>
              <a:ahLst/>
              <a:cxnLst>
                <a:cxn ang="0">
                  <a:pos x="25" y="2"/>
                </a:cxn>
                <a:cxn ang="0">
                  <a:pos x="25" y="18"/>
                </a:cxn>
                <a:cxn ang="0">
                  <a:pos x="18" y="21"/>
                </a:cxn>
                <a:cxn ang="0">
                  <a:pos x="8" y="18"/>
                </a:cxn>
                <a:cxn ang="0">
                  <a:pos x="3" y="9"/>
                </a:cxn>
                <a:cxn ang="0">
                  <a:pos x="10" y="8"/>
                </a:cxn>
                <a:cxn ang="0">
                  <a:pos x="25" y="2"/>
                </a:cxn>
              </a:cxnLst>
              <a:rect l="0" t="0" r="r" b="b"/>
              <a:pathLst>
                <a:path w="25" h="22">
                  <a:moveTo>
                    <a:pt x="25" y="2"/>
                  </a:moveTo>
                  <a:cubicBezTo>
                    <a:pt x="25" y="18"/>
                    <a:pt x="25" y="18"/>
                    <a:pt x="25" y="18"/>
                  </a:cubicBezTo>
                  <a:cubicBezTo>
                    <a:pt x="24" y="20"/>
                    <a:pt x="21" y="22"/>
                    <a:pt x="18" y="21"/>
                  </a:cubicBezTo>
                  <a:cubicBezTo>
                    <a:pt x="15" y="21"/>
                    <a:pt x="9" y="21"/>
                    <a:pt x="8" y="18"/>
                  </a:cubicBezTo>
                  <a:cubicBezTo>
                    <a:pt x="7" y="16"/>
                    <a:pt x="0" y="11"/>
                    <a:pt x="3" y="9"/>
                  </a:cubicBezTo>
                  <a:cubicBezTo>
                    <a:pt x="6" y="6"/>
                    <a:pt x="7" y="10"/>
                    <a:pt x="10" y="8"/>
                  </a:cubicBezTo>
                  <a:cubicBezTo>
                    <a:pt x="14" y="6"/>
                    <a:pt x="25" y="0"/>
                    <a:pt x="25" y="2"/>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87" name="Freeform 58"/>
            <p:cNvSpPr>
              <a:spLocks/>
            </p:cNvSpPr>
            <p:nvPr/>
          </p:nvSpPr>
          <p:spPr bwMode="auto">
            <a:xfrm>
              <a:off x="7059613" y="5934075"/>
              <a:ext cx="17462" cy="49213"/>
            </a:xfrm>
            <a:custGeom>
              <a:avLst/>
              <a:gdLst/>
              <a:ahLst/>
              <a:cxnLst>
                <a:cxn ang="0">
                  <a:pos x="8" y="3"/>
                </a:cxn>
                <a:cxn ang="0">
                  <a:pos x="8" y="22"/>
                </a:cxn>
                <a:cxn ang="0">
                  <a:pos x="0" y="14"/>
                </a:cxn>
                <a:cxn ang="0">
                  <a:pos x="8" y="3"/>
                </a:cxn>
              </a:cxnLst>
              <a:rect l="0" t="0" r="r" b="b"/>
              <a:pathLst>
                <a:path w="8" h="23">
                  <a:moveTo>
                    <a:pt x="8" y="3"/>
                  </a:moveTo>
                  <a:cubicBezTo>
                    <a:pt x="8" y="22"/>
                    <a:pt x="8" y="22"/>
                    <a:pt x="8" y="22"/>
                  </a:cubicBezTo>
                  <a:cubicBezTo>
                    <a:pt x="7" y="23"/>
                    <a:pt x="0" y="20"/>
                    <a:pt x="0" y="14"/>
                  </a:cubicBezTo>
                  <a:cubicBezTo>
                    <a:pt x="0" y="8"/>
                    <a:pt x="8" y="0"/>
                    <a:pt x="8" y="3"/>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88" name="Freeform 59"/>
            <p:cNvSpPr>
              <a:spLocks/>
            </p:cNvSpPr>
            <p:nvPr/>
          </p:nvSpPr>
          <p:spPr bwMode="auto">
            <a:xfrm>
              <a:off x="7021513" y="5481638"/>
              <a:ext cx="55562" cy="92075"/>
            </a:xfrm>
            <a:custGeom>
              <a:avLst/>
              <a:gdLst/>
              <a:ahLst/>
              <a:cxnLst>
                <a:cxn ang="0">
                  <a:pos x="26" y="2"/>
                </a:cxn>
                <a:cxn ang="0">
                  <a:pos x="26" y="37"/>
                </a:cxn>
                <a:cxn ang="0">
                  <a:pos x="7" y="37"/>
                </a:cxn>
                <a:cxn ang="0">
                  <a:pos x="6" y="41"/>
                </a:cxn>
                <a:cxn ang="0">
                  <a:pos x="1" y="39"/>
                </a:cxn>
                <a:cxn ang="0">
                  <a:pos x="3" y="30"/>
                </a:cxn>
                <a:cxn ang="0">
                  <a:pos x="5" y="16"/>
                </a:cxn>
                <a:cxn ang="0">
                  <a:pos x="20" y="11"/>
                </a:cxn>
                <a:cxn ang="0">
                  <a:pos x="26" y="2"/>
                </a:cxn>
              </a:cxnLst>
              <a:rect l="0" t="0" r="r" b="b"/>
              <a:pathLst>
                <a:path w="26" h="42">
                  <a:moveTo>
                    <a:pt x="26" y="2"/>
                  </a:moveTo>
                  <a:cubicBezTo>
                    <a:pt x="26" y="37"/>
                    <a:pt x="26" y="37"/>
                    <a:pt x="26" y="37"/>
                  </a:cubicBezTo>
                  <a:cubicBezTo>
                    <a:pt x="23" y="38"/>
                    <a:pt x="7" y="34"/>
                    <a:pt x="7" y="37"/>
                  </a:cubicBezTo>
                  <a:cubicBezTo>
                    <a:pt x="7" y="39"/>
                    <a:pt x="8" y="41"/>
                    <a:pt x="6" y="41"/>
                  </a:cubicBezTo>
                  <a:cubicBezTo>
                    <a:pt x="3" y="42"/>
                    <a:pt x="0" y="42"/>
                    <a:pt x="1" y="39"/>
                  </a:cubicBezTo>
                  <a:cubicBezTo>
                    <a:pt x="1" y="36"/>
                    <a:pt x="1" y="34"/>
                    <a:pt x="3" y="30"/>
                  </a:cubicBezTo>
                  <a:cubicBezTo>
                    <a:pt x="4" y="27"/>
                    <a:pt x="4" y="18"/>
                    <a:pt x="5" y="16"/>
                  </a:cubicBezTo>
                  <a:cubicBezTo>
                    <a:pt x="7" y="15"/>
                    <a:pt x="18" y="16"/>
                    <a:pt x="20" y="11"/>
                  </a:cubicBezTo>
                  <a:cubicBezTo>
                    <a:pt x="21" y="6"/>
                    <a:pt x="26" y="0"/>
                    <a:pt x="26" y="2"/>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89" name="Freeform 60"/>
            <p:cNvSpPr>
              <a:spLocks/>
            </p:cNvSpPr>
            <p:nvPr/>
          </p:nvSpPr>
          <p:spPr bwMode="auto">
            <a:xfrm>
              <a:off x="2355850" y="979488"/>
              <a:ext cx="69850" cy="28575"/>
            </a:xfrm>
            <a:custGeom>
              <a:avLst/>
              <a:gdLst/>
              <a:ahLst/>
              <a:cxnLst>
                <a:cxn ang="0">
                  <a:pos x="2" y="9"/>
                </a:cxn>
                <a:cxn ang="0">
                  <a:pos x="22" y="0"/>
                </a:cxn>
                <a:cxn ang="0">
                  <a:pos x="30" y="6"/>
                </a:cxn>
                <a:cxn ang="0">
                  <a:pos x="18" y="12"/>
                </a:cxn>
                <a:cxn ang="0">
                  <a:pos x="2" y="9"/>
                </a:cxn>
              </a:cxnLst>
              <a:rect l="0" t="0" r="r" b="b"/>
              <a:pathLst>
                <a:path w="32" h="13">
                  <a:moveTo>
                    <a:pt x="2" y="9"/>
                  </a:moveTo>
                  <a:cubicBezTo>
                    <a:pt x="5" y="7"/>
                    <a:pt x="12" y="0"/>
                    <a:pt x="22" y="0"/>
                  </a:cubicBezTo>
                  <a:cubicBezTo>
                    <a:pt x="32" y="0"/>
                    <a:pt x="31" y="6"/>
                    <a:pt x="30" y="6"/>
                  </a:cubicBezTo>
                  <a:cubicBezTo>
                    <a:pt x="29" y="7"/>
                    <a:pt x="22" y="11"/>
                    <a:pt x="18" y="12"/>
                  </a:cubicBezTo>
                  <a:cubicBezTo>
                    <a:pt x="14" y="13"/>
                    <a:pt x="0" y="11"/>
                    <a:pt x="2" y="9"/>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90" name="Freeform 61"/>
            <p:cNvSpPr>
              <a:spLocks/>
            </p:cNvSpPr>
            <p:nvPr/>
          </p:nvSpPr>
          <p:spPr bwMode="auto">
            <a:xfrm>
              <a:off x="2154238" y="822325"/>
              <a:ext cx="44450" cy="71438"/>
            </a:xfrm>
            <a:custGeom>
              <a:avLst/>
              <a:gdLst/>
              <a:ahLst/>
              <a:cxnLst>
                <a:cxn ang="0">
                  <a:pos x="15" y="24"/>
                </a:cxn>
                <a:cxn ang="0">
                  <a:pos x="8" y="27"/>
                </a:cxn>
                <a:cxn ang="0">
                  <a:pos x="3" y="12"/>
                </a:cxn>
                <a:cxn ang="0">
                  <a:pos x="19" y="3"/>
                </a:cxn>
                <a:cxn ang="0">
                  <a:pos x="18" y="14"/>
                </a:cxn>
                <a:cxn ang="0">
                  <a:pos x="15" y="24"/>
                </a:cxn>
              </a:cxnLst>
              <a:rect l="0" t="0" r="r" b="b"/>
              <a:pathLst>
                <a:path w="21" h="33">
                  <a:moveTo>
                    <a:pt x="15" y="24"/>
                  </a:moveTo>
                  <a:cubicBezTo>
                    <a:pt x="12" y="24"/>
                    <a:pt x="11" y="33"/>
                    <a:pt x="8" y="27"/>
                  </a:cubicBezTo>
                  <a:cubicBezTo>
                    <a:pt x="4" y="21"/>
                    <a:pt x="0" y="18"/>
                    <a:pt x="3" y="12"/>
                  </a:cubicBezTo>
                  <a:cubicBezTo>
                    <a:pt x="6" y="7"/>
                    <a:pt x="19" y="0"/>
                    <a:pt x="19" y="3"/>
                  </a:cubicBezTo>
                  <a:cubicBezTo>
                    <a:pt x="19" y="6"/>
                    <a:pt x="18" y="11"/>
                    <a:pt x="18" y="14"/>
                  </a:cubicBezTo>
                  <a:cubicBezTo>
                    <a:pt x="18" y="17"/>
                    <a:pt x="21" y="24"/>
                    <a:pt x="15" y="24"/>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91" name="Freeform 62"/>
            <p:cNvSpPr>
              <a:spLocks/>
            </p:cNvSpPr>
            <p:nvPr/>
          </p:nvSpPr>
          <p:spPr bwMode="auto">
            <a:xfrm>
              <a:off x="2132013" y="798513"/>
              <a:ext cx="49212" cy="42862"/>
            </a:xfrm>
            <a:custGeom>
              <a:avLst/>
              <a:gdLst/>
              <a:ahLst/>
              <a:cxnLst>
                <a:cxn ang="0">
                  <a:pos x="5" y="20"/>
                </a:cxn>
                <a:cxn ang="0">
                  <a:pos x="3" y="11"/>
                </a:cxn>
                <a:cxn ang="0">
                  <a:pos x="13" y="1"/>
                </a:cxn>
                <a:cxn ang="0">
                  <a:pos x="20" y="10"/>
                </a:cxn>
                <a:cxn ang="0">
                  <a:pos x="5" y="20"/>
                </a:cxn>
              </a:cxnLst>
              <a:rect l="0" t="0" r="r" b="b"/>
              <a:pathLst>
                <a:path w="23" h="20">
                  <a:moveTo>
                    <a:pt x="5" y="20"/>
                  </a:moveTo>
                  <a:cubicBezTo>
                    <a:pt x="2" y="20"/>
                    <a:pt x="0" y="14"/>
                    <a:pt x="3" y="11"/>
                  </a:cubicBezTo>
                  <a:cubicBezTo>
                    <a:pt x="6" y="8"/>
                    <a:pt x="11" y="2"/>
                    <a:pt x="13" y="1"/>
                  </a:cubicBezTo>
                  <a:cubicBezTo>
                    <a:pt x="14" y="0"/>
                    <a:pt x="23" y="7"/>
                    <a:pt x="20" y="10"/>
                  </a:cubicBezTo>
                  <a:cubicBezTo>
                    <a:pt x="17" y="13"/>
                    <a:pt x="8" y="20"/>
                    <a:pt x="5" y="20"/>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92" name="Freeform 63"/>
            <p:cNvSpPr>
              <a:spLocks/>
            </p:cNvSpPr>
            <p:nvPr/>
          </p:nvSpPr>
          <p:spPr bwMode="auto">
            <a:xfrm>
              <a:off x="2471738" y="1035050"/>
              <a:ext cx="76200" cy="44450"/>
            </a:xfrm>
            <a:custGeom>
              <a:avLst/>
              <a:gdLst/>
              <a:ahLst/>
              <a:cxnLst>
                <a:cxn ang="0">
                  <a:pos x="24" y="19"/>
                </a:cxn>
                <a:cxn ang="0">
                  <a:pos x="11" y="18"/>
                </a:cxn>
                <a:cxn ang="0">
                  <a:pos x="2" y="13"/>
                </a:cxn>
                <a:cxn ang="0">
                  <a:pos x="7" y="6"/>
                </a:cxn>
                <a:cxn ang="0">
                  <a:pos x="17" y="3"/>
                </a:cxn>
                <a:cxn ang="0">
                  <a:pos x="33" y="5"/>
                </a:cxn>
                <a:cxn ang="0">
                  <a:pos x="24" y="19"/>
                </a:cxn>
              </a:cxnLst>
              <a:rect l="0" t="0" r="r" b="b"/>
              <a:pathLst>
                <a:path w="35" h="20">
                  <a:moveTo>
                    <a:pt x="24" y="19"/>
                  </a:moveTo>
                  <a:cubicBezTo>
                    <a:pt x="21" y="18"/>
                    <a:pt x="17" y="20"/>
                    <a:pt x="11" y="18"/>
                  </a:cubicBezTo>
                  <a:cubicBezTo>
                    <a:pt x="5" y="15"/>
                    <a:pt x="0" y="19"/>
                    <a:pt x="2" y="13"/>
                  </a:cubicBezTo>
                  <a:cubicBezTo>
                    <a:pt x="4" y="8"/>
                    <a:pt x="5" y="6"/>
                    <a:pt x="7" y="6"/>
                  </a:cubicBezTo>
                  <a:cubicBezTo>
                    <a:pt x="10" y="6"/>
                    <a:pt x="13" y="6"/>
                    <a:pt x="17" y="3"/>
                  </a:cubicBezTo>
                  <a:cubicBezTo>
                    <a:pt x="22" y="0"/>
                    <a:pt x="35" y="3"/>
                    <a:pt x="33" y="5"/>
                  </a:cubicBezTo>
                  <a:cubicBezTo>
                    <a:pt x="32" y="7"/>
                    <a:pt x="29" y="20"/>
                    <a:pt x="24" y="19"/>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93" name="Freeform 64"/>
            <p:cNvSpPr>
              <a:spLocks/>
            </p:cNvSpPr>
            <p:nvPr/>
          </p:nvSpPr>
          <p:spPr bwMode="auto">
            <a:xfrm>
              <a:off x="3708400" y="946150"/>
              <a:ext cx="157163" cy="185738"/>
            </a:xfrm>
            <a:custGeom>
              <a:avLst/>
              <a:gdLst/>
              <a:ahLst/>
              <a:cxnLst>
                <a:cxn ang="0">
                  <a:pos x="29" y="82"/>
                </a:cxn>
                <a:cxn ang="0">
                  <a:pos x="4" y="65"/>
                </a:cxn>
                <a:cxn ang="0">
                  <a:pos x="14" y="55"/>
                </a:cxn>
                <a:cxn ang="0">
                  <a:pos x="15" y="46"/>
                </a:cxn>
                <a:cxn ang="0">
                  <a:pos x="7" y="38"/>
                </a:cxn>
                <a:cxn ang="0">
                  <a:pos x="6" y="29"/>
                </a:cxn>
                <a:cxn ang="0">
                  <a:pos x="21" y="24"/>
                </a:cxn>
                <a:cxn ang="0">
                  <a:pos x="30" y="15"/>
                </a:cxn>
                <a:cxn ang="0">
                  <a:pos x="38" y="7"/>
                </a:cxn>
                <a:cxn ang="0">
                  <a:pos x="49" y="4"/>
                </a:cxn>
                <a:cxn ang="0">
                  <a:pos x="59" y="7"/>
                </a:cxn>
                <a:cxn ang="0">
                  <a:pos x="69" y="19"/>
                </a:cxn>
                <a:cxn ang="0">
                  <a:pos x="46" y="34"/>
                </a:cxn>
                <a:cxn ang="0">
                  <a:pos x="30" y="71"/>
                </a:cxn>
                <a:cxn ang="0">
                  <a:pos x="29" y="82"/>
                </a:cxn>
              </a:cxnLst>
              <a:rect l="0" t="0" r="r" b="b"/>
              <a:pathLst>
                <a:path w="72" h="85">
                  <a:moveTo>
                    <a:pt x="29" y="82"/>
                  </a:moveTo>
                  <a:cubicBezTo>
                    <a:pt x="26" y="81"/>
                    <a:pt x="0" y="70"/>
                    <a:pt x="4" y="65"/>
                  </a:cubicBezTo>
                  <a:cubicBezTo>
                    <a:pt x="9" y="59"/>
                    <a:pt x="16" y="58"/>
                    <a:pt x="14" y="55"/>
                  </a:cubicBezTo>
                  <a:cubicBezTo>
                    <a:pt x="13" y="52"/>
                    <a:pt x="17" y="49"/>
                    <a:pt x="15" y="46"/>
                  </a:cubicBezTo>
                  <a:cubicBezTo>
                    <a:pt x="14" y="44"/>
                    <a:pt x="11" y="39"/>
                    <a:pt x="7" y="38"/>
                  </a:cubicBezTo>
                  <a:cubicBezTo>
                    <a:pt x="3" y="36"/>
                    <a:pt x="2" y="34"/>
                    <a:pt x="6" y="29"/>
                  </a:cubicBezTo>
                  <a:cubicBezTo>
                    <a:pt x="10" y="24"/>
                    <a:pt x="16" y="26"/>
                    <a:pt x="21" y="24"/>
                  </a:cubicBezTo>
                  <a:cubicBezTo>
                    <a:pt x="26" y="22"/>
                    <a:pt x="29" y="21"/>
                    <a:pt x="30" y="15"/>
                  </a:cubicBezTo>
                  <a:cubicBezTo>
                    <a:pt x="31" y="10"/>
                    <a:pt x="34" y="8"/>
                    <a:pt x="38" y="7"/>
                  </a:cubicBezTo>
                  <a:cubicBezTo>
                    <a:pt x="41" y="6"/>
                    <a:pt x="44" y="0"/>
                    <a:pt x="49" y="4"/>
                  </a:cubicBezTo>
                  <a:cubicBezTo>
                    <a:pt x="53" y="9"/>
                    <a:pt x="56" y="5"/>
                    <a:pt x="59" y="7"/>
                  </a:cubicBezTo>
                  <a:cubicBezTo>
                    <a:pt x="62" y="9"/>
                    <a:pt x="72" y="18"/>
                    <a:pt x="69" y="19"/>
                  </a:cubicBezTo>
                  <a:cubicBezTo>
                    <a:pt x="65" y="20"/>
                    <a:pt x="49" y="29"/>
                    <a:pt x="46" y="34"/>
                  </a:cubicBezTo>
                  <a:cubicBezTo>
                    <a:pt x="43" y="40"/>
                    <a:pt x="27" y="62"/>
                    <a:pt x="30" y="71"/>
                  </a:cubicBezTo>
                  <a:cubicBezTo>
                    <a:pt x="34" y="81"/>
                    <a:pt x="34" y="85"/>
                    <a:pt x="29" y="82"/>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94" name="Freeform 65"/>
            <p:cNvSpPr>
              <a:spLocks/>
            </p:cNvSpPr>
            <p:nvPr/>
          </p:nvSpPr>
          <p:spPr bwMode="auto">
            <a:xfrm>
              <a:off x="3827463" y="854075"/>
              <a:ext cx="352425" cy="122238"/>
            </a:xfrm>
            <a:custGeom>
              <a:avLst/>
              <a:gdLst/>
              <a:ahLst/>
              <a:cxnLst>
                <a:cxn ang="0">
                  <a:pos x="23" y="56"/>
                </a:cxn>
                <a:cxn ang="0">
                  <a:pos x="15" y="51"/>
                </a:cxn>
                <a:cxn ang="0">
                  <a:pos x="9" y="44"/>
                </a:cxn>
                <a:cxn ang="0">
                  <a:pos x="15" y="41"/>
                </a:cxn>
                <a:cxn ang="0">
                  <a:pos x="8" y="34"/>
                </a:cxn>
                <a:cxn ang="0">
                  <a:pos x="22" y="32"/>
                </a:cxn>
                <a:cxn ang="0">
                  <a:pos x="32" y="28"/>
                </a:cxn>
                <a:cxn ang="0">
                  <a:pos x="40" y="22"/>
                </a:cxn>
                <a:cxn ang="0">
                  <a:pos x="49" y="21"/>
                </a:cxn>
                <a:cxn ang="0">
                  <a:pos x="50" y="11"/>
                </a:cxn>
                <a:cxn ang="0">
                  <a:pos x="62" y="12"/>
                </a:cxn>
                <a:cxn ang="0">
                  <a:pos x="106" y="2"/>
                </a:cxn>
                <a:cxn ang="0">
                  <a:pos x="126" y="10"/>
                </a:cxn>
                <a:cxn ang="0">
                  <a:pos x="153" y="3"/>
                </a:cxn>
                <a:cxn ang="0">
                  <a:pos x="156" y="19"/>
                </a:cxn>
                <a:cxn ang="0">
                  <a:pos x="128" y="25"/>
                </a:cxn>
                <a:cxn ang="0">
                  <a:pos x="80" y="30"/>
                </a:cxn>
                <a:cxn ang="0">
                  <a:pos x="61" y="36"/>
                </a:cxn>
                <a:cxn ang="0">
                  <a:pos x="50" y="43"/>
                </a:cxn>
                <a:cxn ang="0">
                  <a:pos x="40" y="44"/>
                </a:cxn>
                <a:cxn ang="0">
                  <a:pos x="38" y="48"/>
                </a:cxn>
                <a:cxn ang="0">
                  <a:pos x="33" y="47"/>
                </a:cxn>
                <a:cxn ang="0">
                  <a:pos x="31" y="52"/>
                </a:cxn>
                <a:cxn ang="0">
                  <a:pos x="23" y="56"/>
                </a:cxn>
              </a:cxnLst>
              <a:rect l="0" t="0" r="r" b="b"/>
              <a:pathLst>
                <a:path w="162" h="56">
                  <a:moveTo>
                    <a:pt x="23" y="56"/>
                  </a:moveTo>
                  <a:cubicBezTo>
                    <a:pt x="20" y="55"/>
                    <a:pt x="17" y="52"/>
                    <a:pt x="15" y="51"/>
                  </a:cubicBezTo>
                  <a:cubicBezTo>
                    <a:pt x="13" y="50"/>
                    <a:pt x="7" y="46"/>
                    <a:pt x="9" y="44"/>
                  </a:cubicBezTo>
                  <a:cubicBezTo>
                    <a:pt x="11" y="42"/>
                    <a:pt x="20" y="45"/>
                    <a:pt x="15" y="41"/>
                  </a:cubicBezTo>
                  <a:cubicBezTo>
                    <a:pt x="11" y="37"/>
                    <a:pt x="0" y="35"/>
                    <a:pt x="8" y="34"/>
                  </a:cubicBezTo>
                  <a:cubicBezTo>
                    <a:pt x="16" y="34"/>
                    <a:pt x="17" y="32"/>
                    <a:pt x="22" y="32"/>
                  </a:cubicBezTo>
                  <a:cubicBezTo>
                    <a:pt x="27" y="32"/>
                    <a:pt x="32" y="31"/>
                    <a:pt x="32" y="28"/>
                  </a:cubicBezTo>
                  <a:cubicBezTo>
                    <a:pt x="32" y="25"/>
                    <a:pt x="38" y="19"/>
                    <a:pt x="40" y="22"/>
                  </a:cubicBezTo>
                  <a:cubicBezTo>
                    <a:pt x="43" y="24"/>
                    <a:pt x="47" y="25"/>
                    <a:pt x="49" y="21"/>
                  </a:cubicBezTo>
                  <a:cubicBezTo>
                    <a:pt x="50" y="16"/>
                    <a:pt x="47" y="10"/>
                    <a:pt x="50" y="11"/>
                  </a:cubicBezTo>
                  <a:cubicBezTo>
                    <a:pt x="53" y="13"/>
                    <a:pt x="55" y="13"/>
                    <a:pt x="62" y="12"/>
                  </a:cubicBezTo>
                  <a:cubicBezTo>
                    <a:pt x="69" y="11"/>
                    <a:pt x="100" y="0"/>
                    <a:pt x="106" y="2"/>
                  </a:cubicBezTo>
                  <a:cubicBezTo>
                    <a:pt x="112" y="4"/>
                    <a:pt x="118" y="11"/>
                    <a:pt x="126" y="10"/>
                  </a:cubicBezTo>
                  <a:cubicBezTo>
                    <a:pt x="134" y="10"/>
                    <a:pt x="145" y="0"/>
                    <a:pt x="153" y="3"/>
                  </a:cubicBezTo>
                  <a:cubicBezTo>
                    <a:pt x="162" y="5"/>
                    <a:pt x="161" y="15"/>
                    <a:pt x="156" y="19"/>
                  </a:cubicBezTo>
                  <a:cubicBezTo>
                    <a:pt x="151" y="23"/>
                    <a:pt x="141" y="25"/>
                    <a:pt x="128" y="25"/>
                  </a:cubicBezTo>
                  <a:cubicBezTo>
                    <a:pt x="114" y="25"/>
                    <a:pt x="90" y="26"/>
                    <a:pt x="80" y="30"/>
                  </a:cubicBezTo>
                  <a:cubicBezTo>
                    <a:pt x="71" y="34"/>
                    <a:pt x="68" y="35"/>
                    <a:pt x="61" y="36"/>
                  </a:cubicBezTo>
                  <a:cubicBezTo>
                    <a:pt x="53" y="36"/>
                    <a:pt x="53" y="43"/>
                    <a:pt x="50" y="43"/>
                  </a:cubicBezTo>
                  <a:cubicBezTo>
                    <a:pt x="46" y="43"/>
                    <a:pt x="40" y="41"/>
                    <a:pt x="40" y="44"/>
                  </a:cubicBezTo>
                  <a:cubicBezTo>
                    <a:pt x="40" y="46"/>
                    <a:pt x="41" y="48"/>
                    <a:pt x="38" y="48"/>
                  </a:cubicBezTo>
                  <a:cubicBezTo>
                    <a:pt x="35" y="48"/>
                    <a:pt x="33" y="43"/>
                    <a:pt x="33" y="47"/>
                  </a:cubicBezTo>
                  <a:cubicBezTo>
                    <a:pt x="32" y="51"/>
                    <a:pt x="33" y="52"/>
                    <a:pt x="31" y="52"/>
                  </a:cubicBezTo>
                  <a:cubicBezTo>
                    <a:pt x="29" y="53"/>
                    <a:pt x="24" y="56"/>
                    <a:pt x="23" y="56"/>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95" name="Freeform 66"/>
            <p:cNvSpPr>
              <a:spLocks/>
            </p:cNvSpPr>
            <p:nvPr/>
          </p:nvSpPr>
          <p:spPr bwMode="auto">
            <a:xfrm>
              <a:off x="3530600" y="1081088"/>
              <a:ext cx="63500" cy="50800"/>
            </a:xfrm>
            <a:custGeom>
              <a:avLst/>
              <a:gdLst/>
              <a:ahLst/>
              <a:cxnLst>
                <a:cxn ang="0">
                  <a:pos x="22" y="20"/>
                </a:cxn>
                <a:cxn ang="0">
                  <a:pos x="2" y="17"/>
                </a:cxn>
                <a:cxn ang="0">
                  <a:pos x="18" y="3"/>
                </a:cxn>
                <a:cxn ang="0">
                  <a:pos x="22" y="20"/>
                </a:cxn>
              </a:cxnLst>
              <a:rect l="0" t="0" r="r" b="b"/>
              <a:pathLst>
                <a:path w="29" h="23">
                  <a:moveTo>
                    <a:pt x="22" y="20"/>
                  </a:moveTo>
                  <a:cubicBezTo>
                    <a:pt x="14" y="20"/>
                    <a:pt x="4" y="23"/>
                    <a:pt x="2" y="17"/>
                  </a:cubicBezTo>
                  <a:cubicBezTo>
                    <a:pt x="0" y="10"/>
                    <a:pt x="12" y="0"/>
                    <a:pt x="18" y="3"/>
                  </a:cubicBezTo>
                  <a:cubicBezTo>
                    <a:pt x="25" y="5"/>
                    <a:pt x="29" y="20"/>
                    <a:pt x="22" y="20"/>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96" name="Freeform 67"/>
            <p:cNvSpPr>
              <a:spLocks/>
            </p:cNvSpPr>
            <p:nvPr/>
          </p:nvSpPr>
          <p:spPr bwMode="auto">
            <a:xfrm>
              <a:off x="4086225" y="1068388"/>
              <a:ext cx="47625" cy="33337"/>
            </a:xfrm>
            <a:custGeom>
              <a:avLst/>
              <a:gdLst/>
              <a:ahLst/>
              <a:cxnLst>
                <a:cxn ang="0">
                  <a:pos x="17" y="13"/>
                </a:cxn>
                <a:cxn ang="0">
                  <a:pos x="3" y="11"/>
                </a:cxn>
                <a:cxn ang="0">
                  <a:pos x="13" y="2"/>
                </a:cxn>
                <a:cxn ang="0">
                  <a:pos x="17" y="13"/>
                </a:cxn>
              </a:cxnLst>
              <a:rect l="0" t="0" r="r" b="b"/>
              <a:pathLst>
                <a:path w="22" h="15">
                  <a:moveTo>
                    <a:pt x="17" y="13"/>
                  </a:moveTo>
                  <a:cubicBezTo>
                    <a:pt x="13" y="13"/>
                    <a:pt x="0" y="15"/>
                    <a:pt x="3" y="11"/>
                  </a:cubicBezTo>
                  <a:cubicBezTo>
                    <a:pt x="6" y="6"/>
                    <a:pt x="5" y="0"/>
                    <a:pt x="13" y="2"/>
                  </a:cubicBezTo>
                  <a:cubicBezTo>
                    <a:pt x="21" y="5"/>
                    <a:pt x="22" y="14"/>
                    <a:pt x="17" y="13"/>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97" name="Freeform 68"/>
            <p:cNvSpPr>
              <a:spLocks/>
            </p:cNvSpPr>
            <p:nvPr/>
          </p:nvSpPr>
          <p:spPr bwMode="auto">
            <a:xfrm>
              <a:off x="4878388" y="1049338"/>
              <a:ext cx="46037" cy="31750"/>
            </a:xfrm>
            <a:custGeom>
              <a:avLst/>
              <a:gdLst/>
              <a:ahLst/>
              <a:cxnLst>
                <a:cxn ang="0">
                  <a:pos x="15" y="12"/>
                </a:cxn>
                <a:cxn ang="0">
                  <a:pos x="4" y="7"/>
                </a:cxn>
                <a:cxn ang="0">
                  <a:pos x="14" y="3"/>
                </a:cxn>
                <a:cxn ang="0">
                  <a:pos x="15" y="12"/>
                </a:cxn>
              </a:cxnLst>
              <a:rect l="0" t="0" r="r" b="b"/>
              <a:pathLst>
                <a:path w="21" h="15">
                  <a:moveTo>
                    <a:pt x="15" y="12"/>
                  </a:moveTo>
                  <a:cubicBezTo>
                    <a:pt x="11" y="15"/>
                    <a:pt x="0" y="11"/>
                    <a:pt x="4" y="7"/>
                  </a:cubicBezTo>
                  <a:cubicBezTo>
                    <a:pt x="7" y="3"/>
                    <a:pt x="8" y="0"/>
                    <a:pt x="14" y="3"/>
                  </a:cubicBezTo>
                  <a:cubicBezTo>
                    <a:pt x="21" y="6"/>
                    <a:pt x="19" y="10"/>
                    <a:pt x="15" y="12"/>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98" name="Freeform 69"/>
            <p:cNvSpPr>
              <a:spLocks/>
            </p:cNvSpPr>
            <p:nvPr/>
          </p:nvSpPr>
          <p:spPr bwMode="auto">
            <a:xfrm>
              <a:off x="4649788" y="777875"/>
              <a:ext cx="82550" cy="101600"/>
            </a:xfrm>
            <a:custGeom>
              <a:avLst/>
              <a:gdLst/>
              <a:ahLst/>
              <a:cxnLst>
                <a:cxn ang="0">
                  <a:pos x="13" y="39"/>
                </a:cxn>
                <a:cxn ang="0">
                  <a:pos x="0" y="40"/>
                </a:cxn>
                <a:cxn ang="0">
                  <a:pos x="7" y="20"/>
                </a:cxn>
                <a:cxn ang="0">
                  <a:pos x="9" y="7"/>
                </a:cxn>
                <a:cxn ang="0">
                  <a:pos x="16" y="4"/>
                </a:cxn>
                <a:cxn ang="0">
                  <a:pos x="18" y="12"/>
                </a:cxn>
                <a:cxn ang="0">
                  <a:pos x="26" y="11"/>
                </a:cxn>
                <a:cxn ang="0">
                  <a:pos x="36" y="24"/>
                </a:cxn>
                <a:cxn ang="0">
                  <a:pos x="13" y="39"/>
                </a:cxn>
              </a:cxnLst>
              <a:rect l="0" t="0" r="r" b="b"/>
              <a:pathLst>
                <a:path w="38" h="46">
                  <a:moveTo>
                    <a:pt x="13" y="39"/>
                  </a:moveTo>
                  <a:cubicBezTo>
                    <a:pt x="9" y="39"/>
                    <a:pt x="0" y="46"/>
                    <a:pt x="0" y="40"/>
                  </a:cubicBezTo>
                  <a:cubicBezTo>
                    <a:pt x="0" y="33"/>
                    <a:pt x="7" y="23"/>
                    <a:pt x="7" y="20"/>
                  </a:cubicBezTo>
                  <a:cubicBezTo>
                    <a:pt x="7" y="17"/>
                    <a:pt x="6" y="10"/>
                    <a:pt x="9" y="7"/>
                  </a:cubicBezTo>
                  <a:cubicBezTo>
                    <a:pt x="13" y="5"/>
                    <a:pt x="16" y="0"/>
                    <a:pt x="16" y="4"/>
                  </a:cubicBezTo>
                  <a:cubicBezTo>
                    <a:pt x="17" y="9"/>
                    <a:pt x="15" y="13"/>
                    <a:pt x="18" y="12"/>
                  </a:cubicBezTo>
                  <a:cubicBezTo>
                    <a:pt x="22" y="11"/>
                    <a:pt x="21" y="7"/>
                    <a:pt x="26" y="11"/>
                  </a:cubicBezTo>
                  <a:cubicBezTo>
                    <a:pt x="32" y="15"/>
                    <a:pt x="38" y="19"/>
                    <a:pt x="36" y="24"/>
                  </a:cubicBezTo>
                  <a:cubicBezTo>
                    <a:pt x="33" y="29"/>
                    <a:pt x="15" y="39"/>
                    <a:pt x="13" y="39"/>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99" name="Freeform 70"/>
            <p:cNvSpPr>
              <a:spLocks/>
            </p:cNvSpPr>
            <p:nvPr/>
          </p:nvSpPr>
          <p:spPr bwMode="auto">
            <a:xfrm>
              <a:off x="4545013" y="679450"/>
              <a:ext cx="104775" cy="149225"/>
            </a:xfrm>
            <a:custGeom>
              <a:avLst/>
              <a:gdLst/>
              <a:ahLst/>
              <a:cxnLst>
                <a:cxn ang="0">
                  <a:pos x="37" y="67"/>
                </a:cxn>
                <a:cxn ang="0">
                  <a:pos x="12" y="56"/>
                </a:cxn>
                <a:cxn ang="0">
                  <a:pos x="12" y="42"/>
                </a:cxn>
                <a:cxn ang="0">
                  <a:pos x="14" y="32"/>
                </a:cxn>
                <a:cxn ang="0">
                  <a:pos x="2" y="23"/>
                </a:cxn>
                <a:cxn ang="0">
                  <a:pos x="7" y="14"/>
                </a:cxn>
                <a:cxn ang="0">
                  <a:pos x="21" y="0"/>
                </a:cxn>
                <a:cxn ang="0">
                  <a:pos x="30" y="12"/>
                </a:cxn>
                <a:cxn ang="0">
                  <a:pos x="27" y="23"/>
                </a:cxn>
                <a:cxn ang="0">
                  <a:pos x="25" y="29"/>
                </a:cxn>
                <a:cxn ang="0">
                  <a:pos x="30" y="37"/>
                </a:cxn>
                <a:cxn ang="0">
                  <a:pos x="39" y="32"/>
                </a:cxn>
                <a:cxn ang="0">
                  <a:pos x="40" y="50"/>
                </a:cxn>
                <a:cxn ang="0">
                  <a:pos x="46" y="63"/>
                </a:cxn>
                <a:cxn ang="0">
                  <a:pos x="37" y="67"/>
                </a:cxn>
              </a:cxnLst>
              <a:rect l="0" t="0" r="r" b="b"/>
              <a:pathLst>
                <a:path w="48" h="68">
                  <a:moveTo>
                    <a:pt x="37" y="67"/>
                  </a:moveTo>
                  <a:cubicBezTo>
                    <a:pt x="30" y="66"/>
                    <a:pt x="15" y="61"/>
                    <a:pt x="12" y="56"/>
                  </a:cubicBezTo>
                  <a:cubicBezTo>
                    <a:pt x="10" y="51"/>
                    <a:pt x="9" y="46"/>
                    <a:pt x="12" y="42"/>
                  </a:cubicBezTo>
                  <a:cubicBezTo>
                    <a:pt x="15" y="39"/>
                    <a:pt x="17" y="33"/>
                    <a:pt x="14" y="32"/>
                  </a:cubicBezTo>
                  <a:cubicBezTo>
                    <a:pt x="12" y="31"/>
                    <a:pt x="0" y="27"/>
                    <a:pt x="2" y="23"/>
                  </a:cubicBezTo>
                  <a:cubicBezTo>
                    <a:pt x="5" y="20"/>
                    <a:pt x="7" y="19"/>
                    <a:pt x="7" y="14"/>
                  </a:cubicBezTo>
                  <a:cubicBezTo>
                    <a:pt x="7" y="9"/>
                    <a:pt x="17" y="0"/>
                    <a:pt x="21" y="0"/>
                  </a:cubicBezTo>
                  <a:cubicBezTo>
                    <a:pt x="24" y="1"/>
                    <a:pt x="31" y="11"/>
                    <a:pt x="30" y="12"/>
                  </a:cubicBezTo>
                  <a:cubicBezTo>
                    <a:pt x="28" y="13"/>
                    <a:pt x="25" y="20"/>
                    <a:pt x="27" y="23"/>
                  </a:cubicBezTo>
                  <a:cubicBezTo>
                    <a:pt x="29" y="26"/>
                    <a:pt x="22" y="30"/>
                    <a:pt x="25" y="29"/>
                  </a:cubicBezTo>
                  <a:cubicBezTo>
                    <a:pt x="29" y="28"/>
                    <a:pt x="27" y="39"/>
                    <a:pt x="30" y="37"/>
                  </a:cubicBezTo>
                  <a:cubicBezTo>
                    <a:pt x="32" y="35"/>
                    <a:pt x="38" y="27"/>
                    <a:pt x="39" y="32"/>
                  </a:cubicBezTo>
                  <a:cubicBezTo>
                    <a:pt x="39" y="36"/>
                    <a:pt x="42" y="49"/>
                    <a:pt x="40" y="50"/>
                  </a:cubicBezTo>
                  <a:cubicBezTo>
                    <a:pt x="38" y="52"/>
                    <a:pt x="48" y="62"/>
                    <a:pt x="46" y="63"/>
                  </a:cubicBezTo>
                  <a:cubicBezTo>
                    <a:pt x="44" y="64"/>
                    <a:pt x="44" y="68"/>
                    <a:pt x="37" y="67"/>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100" name="Freeform 71"/>
            <p:cNvSpPr>
              <a:spLocks/>
            </p:cNvSpPr>
            <p:nvPr/>
          </p:nvSpPr>
          <p:spPr bwMode="auto">
            <a:xfrm>
              <a:off x="4532313" y="749300"/>
              <a:ext cx="38100" cy="22225"/>
            </a:xfrm>
            <a:custGeom>
              <a:avLst/>
              <a:gdLst/>
              <a:ahLst/>
              <a:cxnLst>
                <a:cxn ang="0">
                  <a:pos x="12" y="9"/>
                </a:cxn>
                <a:cxn ang="0">
                  <a:pos x="4" y="2"/>
                </a:cxn>
                <a:cxn ang="0">
                  <a:pos x="12" y="9"/>
                </a:cxn>
              </a:cxnLst>
              <a:rect l="0" t="0" r="r" b="b"/>
              <a:pathLst>
                <a:path w="18" h="10">
                  <a:moveTo>
                    <a:pt x="12" y="9"/>
                  </a:moveTo>
                  <a:cubicBezTo>
                    <a:pt x="10" y="10"/>
                    <a:pt x="0" y="4"/>
                    <a:pt x="4" y="2"/>
                  </a:cubicBezTo>
                  <a:cubicBezTo>
                    <a:pt x="9" y="0"/>
                    <a:pt x="18" y="4"/>
                    <a:pt x="12" y="9"/>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101" name="Freeform 72"/>
            <p:cNvSpPr>
              <a:spLocks/>
            </p:cNvSpPr>
            <p:nvPr/>
          </p:nvSpPr>
          <p:spPr bwMode="auto">
            <a:xfrm>
              <a:off x="4184650" y="601663"/>
              <a:ext cx="92075" cy="42862"/>
            </a:xfrm>
            <a:custGeom>
              <a:avLst/>
              <a:gdLst/>
              <a:ahLst/>
              <a:cxnLst>
                <a:cxn ang="0">
                  <a:pos x="18" y="13"/>
                </a:cxn>
                <a:cxn ang="0">
                  <a:pos x="10" y="17"/>
                </a:cxn>
                <a:cxn ang="0">
                  <a:pos x="4" y="11"/>
                </a:cxn>
                <a:cxn ang="0">
                  <a:pos x="20" y="2"/>
                </a:cxn>
                <a:cxn ang="0">
                  <a:pos x="23" y="9"/>
                </a:cxn>
                <a:cxn ang="0">
                  <a:pos x="40" y="9"/>
                </a:cxn>
                <a:cxn ang="0">
                  <a:pos x="31" y="15"/>
                </a:cxn>
                <a:cxn ang="0">
                  <a:pos x="18" y="13"/>
                </a:cxn>
              </a:cxnLst>
              <a:rect l="0" t="0" r="r" b="b"/>
              <a:pathLst>
                <a:path w="42" h="20">
                  <a:moveTo>
                    <a:pt x="18" y="13"/>
                  </a:moveTo>
                  <a:cubicBezTo>
                    <a:pt x="16" y="14"/>
                    <a:pt x="14" y="20"/>
                    <a:pt x="10" y="17"/>
                  </a:cubicBezTo>
                  <a:cubicBezTo>
                    <a:pt x="6" y="15"/>
                    <a:pt x="0" y="15"/>
                    <a:pt x="4" y="11"/>
                  </a:cubicBezTo>
                  <a:cubicBezTo>
                    <a:pt x="8" y="8"/>
                    <a:pt x="20" y="0"/>
                    <a:pt x="20" y="2"/>
                  </a:cubicBezTo>
                  <a:cubicBezTo>
                    <a:pt x="21" y="4"/>
                    <a:pt x="18" y="9"/>
                    <a:pt x="23" y="9"/>
                  </a:cubicBezTo>
                  <a:cubicBezTo>
                    <a:pt x="28" y="9"/>
                    <a:pt x="42" y="8"/>
                    <a:pt x="40" y="9"/>
                  </a:cubicBezTo>
                  <a:cubicBezTo>
                    <a:pt x="39" y="11"/>
                    <a:pt x="37" y="15"/>
                    <a:pt x="31" y="15"/>
                  </a:cubicBezTo>
                  <a:cubicBezTo>
                    <a:pt x="26" y="14"/>
                    <a:pt x="24" y="13"/>
                    <a:pt x="18" y="13"/>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102" name="Freeform 73"/>
            <p:cNvSpPr>
              <a:spLocks/>
            </p:cNvSpPr>
            <p:nvPr/>
          </p:nvSpPr>
          <p:spPr bwMode="auto">
            <a:xfrm>
              <a:off x="4057650" y="530225"/>
              <a:ext cx="73025" cy="47625"/>
            </a:xfrm>
            <a:custGeom>
              <a:avLst/>
              <a:gdLst/>
              <a:ahLst/>
              <a:cxnLst>
                <a:cxn ang="0">
                  <a:pos x="30" y="20"/>
                </a:cxn>
                <a:cxn ang="0">
                  <a:pos x="13" y="21"/>
                </a:cxn>
                <a:cxn ang="0">
                  <a:pos x="4" y="18"/>
                </a:cxn>
                <a:cxn ang="0">
                  <a:pos x="14" y="12"/>
                </a:cxn>
                <a:cxn ang="0">
                  <a:pos x="8" y="2"/>
                </a:cxn>
                <a:cxn ang="0">
                  <a:pos x="25" y="10"/>
                </a:cxn>
                <a:cxn ang="0">
                  <a:pos x="30" y="20"/>
                </a:cxn>
              </a:cxnLst>
              <a:rect l="0" t="0" r="r" b="b"/>
              <a:pathLst>
                <a:path w="33" h="22">
                  <a:moveTo>
                    <a:pt x="30" y="20"/>
                  </a:moveTo>
                  <a:cubicBezTo>
                    <a:pt x="26" y="18"/>
                    <a:pt x="17" y="20"/>
                    <a:pt x="13" y="21"/>
                  </a:cubicBezTo>
                  <a:cubicBezTo>
                    <a:pt x="9" y="22"/>
                    <a:pt x="0" y="19"/>
                    <a:pt x="4" y="18"/>
                  </a:cubicBezTo>
                  <a:cubicBezTo>
                    <a:pt x="7" y="17"/>
                    <a:pt x="23" y="15"/>
                    <a:pt x="14" y="12"/>
                  </a:cubicBezTo>
                  <a:cubicBezTo>
                    <a:pt x="5" y="9"/>
                    <a:pt x="2" y="0"/>
                    <a:pt x="8" y="2"/>
                  </a:cubicBezTo>
                  <a:cubicBezTo>
                    <a:pt x="14" y="4"/>
                    <a:pt x="19" y="9"/>
                    <a:pt x="25" y="10"/>
                  </a:cubicBezTo>
                  <a:cubicBezTo>
                    <a:pt x="32" y="12"/>
                    <a:pt x="33" y="21"/>
                    <a:pt x="30" y="20"/>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103" name="Freeform 74"/>
            <p:cNvSpPr>
              <a:spLocks/>
            </p:cNvSpPr>
            <p:nvPr/>
          </p:nvSpPr>
          <p:spPr bwMode="auto">
            <a:xfrm>
              <a:off x="4151313" y="576263"/>
              <a:ext cx="46037" cy="30162"/>
            </a:xfrm>
            <a:custGeom>
              <a:avLst/>
              <a:gdLst/>
              <a:ahLst/>
              <a:cxnLst>
                <a:cxn ang="0">
                  <a:pos x="11" y="12"/>
                </a:cxn>
                <a:cxn ang="0">
                  <a:pos x="5" y="5"/>
                </a:cxn>
                <a:cxn ang="0">
                  <a:pos x="14" y="2"/>
                </a:cxn>
                <a:cxn ang="0">
                  <a:pos x="18" y="7"/>
                </a:cxn>
                <a:cxn ang="0">
                  <a:pos x="11" y="12"/>
                </a:cxn>
              </a:cxnLst>
              <a:rect l="0" t="0" r="r" b="b"/>
              <a:pathLst>
                <a:path w="21" h="14">
                  <a:moveTo>
                    <a:pt x="11" y="12"/>
                  </a:moveTo>
                  <a:cubicBezTo>
                    <a:pt x="5" y="9"/>
                    <a:pt x="0" y="4"/>
                    <a:pt x="5" y="5"/>
                  </a:cubicBezTo>
                  <a:cubicBezTo>
                    <a:pt x="10" y="5"/>
                    <a:pt x="12" y="5"/>
                    <a:pt x="14" y="2"/>
                  </a:cubicBezTo>
                  <a:cubicBezTo>
                    <a:pt x="16" y="0"/>
                    <a:pt x="21" y="4"/>
                    <a:pt x="18" y="7"/>
                  </a:cubicBezTo>
                  <a:cubicBezTo>
                    <a:pt x="16" y="10"/>
                    <a:pt x="15" y="14"/>
                    <a:pt x="11" y="12"/>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104" name="Freeform 75"/>
            <p:cNvSpPr>
              <a:spLocks/>
            </p:cNvSpPr>
            <p:nvPr/>
          </p:nvSpPr>
          <p:spPr bwMode="auto">
            <a:xfrm>
              <a:off x="3708400" y="398463"/>
              <a:ext cx="66675" cy="55562"/>
            </a:xfrm>
            <a:custGeom>
              <a:avLst/>
              <a:gdLst/>
              <a:ahLst/>
              <a:cxnLst>
                <a:cxn ang="0">
                  <a:pos x="21" y="23"/>
                </a:cxn>
                <a:cxn ang="0">
                  <a:pos x="5" y="18"/>
                </a:cxn>
                <a:cxn ang="0">
                  <a:pos x="5" y="8"/>
                </a:cxn>
                <a:cxn ang="0">
                  <a:pos x="18" y="7"/>
                </a:cxn>
                <a:cxn ang="0">
                  <a:pos x="26" y="3"/>
                </a:cxn>
                <a:cxn ang="0">
                  <a:pos x="28" y="11"/>
                </a:cxn>
                <a:cxn ang="0">
                  <a:pos x="21" y="23"/>
                </a:cxn>
              </a:cxnLst>
              <a:rect l="0" t="0" r="r" b="b"/>
              <a:pathLst>
                <a:path w="30" h="25">
                  <a:moveTo>
                    <a:pt x="21" y="23"/>
                  </a:moveTo>
                  <a:cubicBezTo>
                    <a:pt x="16" y="19"/>
                    <a:pt x="0" y="22"/>
                    <a:pt x="5" y="18"/>
                  </a:cubicBezTo>
                  <a:cubicBezTo>
                    <a:pt x="9" y="14"/>
                    <a:pt x="2" y="10"/>
                    <a:pt x="5" y="8"/>
                  </a:cubicBezTo>
                  <a:cubicBezTo>
                    <a:pt x="9" y="5"/>
                    <a:pt x="15" y="10"/>
                    <a:pt x="18" y="7"/>
                  </a:cubicBezTo>
                  <a:cubicBezTo>
                    <a:pt x="22" y="4"/>
                    <a:pt x="22" y="0"/>
                    <a:pt x="26" y="3"/>
                  </a:cubicBezTo>
                  <a:cubicBezTo>
                    <a:pt x="29" y="7"/>
                    <a:pt x="30" y="11"/>
                    <a:pt x="28" y="11"/>
                  </a:cubicBezTo>
                  <a:cubicBezTo>
                    <a:pt x="26" y="12"/>
                    <a:pt x="23" y="25"/>
                    <a:pt x="21" y="23"/>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105" name="Freeform 76"/>
            <p:cNvSpPr>
              <a:spLocks/>
            </p:cNvSpPr>
            <p:nvPr/>
          </p:nvSpPr>
          <p:spPr bwMode="auto">
            <a:xfrm>
              <a:off x="3771900" y="384175"/>
              <a:ext cx="23813" cy="20638"/>
            </a:xfrm>
            <a:custGeom>
              <a:avLst/>
              <a:gdLst/>
              <a:ahLst/>
              <a:cxnLst>
                <a:cxn ang="0">
                  <a:pos x="7" y="10"/>
                </a:cxn>
                <a:cxn ang="0">
                  <a:pos x="4" y="2"/>
                </a:cxn>
                <a:cxn ang="0">
                  <a:pos x="7" y="10"/>
                </a:cxn>
              </a:cxnLst>
              <a:rect l="0" t="0" r="r" b="b"/>
              <a:pathLst>
                <a:path w="11" h="10">
                  <a:moveTo>
                    <a:pt x="7" y="10"/>
                  </a:moveTo>
                  <a:cubicBezTo>
                    <a:pt x="3" y="9"/>
                    <a:pt x="0" y="4"/>
                    <a:pt x="4" y="2"/>
                  </a:cubicBezTo>
                  <a:cubicBezTo>
                    <a:pt x="9" y="0"/>
                    <a:pt x="11" y="10"/>
                    <a:pt x="7" y="10"/>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106" name="Freeform 77"/>
            <p:cNvSpPr>
              <a:spLocks/>
            </p:cNvSpPr>
            <p:nvPr/>
          </p:nvSpPr>
          <p:spPr bwMode="auto">
            <a:xfrm>
              <a:off x="3638550" y="263525"/>
              <a:ext cx="225425" cy="133350"/>
            </a:xfrm>
            <a:custGeom>
              <a:avLst/>
              <a:gdLst/>
              <a:ahLst/>
              <a:cxnLst>
                <a:cxn ang="0">
                  <a:pos x="75" y="57"/>
                </a:cxn>
                <a:cxn ang="0">
                  <a:pos x="63" y="49"/>
                </a:cxn>
                <a:cxn ang="0">
                  <a:pos x="40" y="53"/>
                </a:cxn>
                <a:cxn ang="0">
                  <a:pos x="27" y="52"/>
                </a:cxn>
                <a:cxn ang="0">
                  <a:pos x="3" y="52"/>
                </a:cxn>
                <a:cxn ang="0">
                  <a:pos x="13" y="44"/>
                </a:cxn>
                <a:cxn ang="0">
                  <a:pos x="23" y="31"/>
                </a:cxn>
                <a:cxn ang="0">
                  <a:pos x="29" y="39"/>
                </a:cxn>
                <a:cxn ang="0">
                  <a:pos x="40" y="44"/>
                </a:cxn>
                <a:cxn ang="0">
                  <a:pos x="35" y="26"/>
                </a:cxn>
                <a:cxn ang="0">
                  <a:pos x="56" y="36"/>
                </a:cxn>
                <a:cxn ang="0">
                  <a:pos x="62" y="29"/>
                </a:cxn>
                <a:cxn ang="0">
                  <a:pos x="63" y="25"/>
                </a:cxn>
                <a:cxn ang="0">
                  <a:pos x="48" y="19"/>
                </a:cxn>
                <a:cxn ang="0">
                  <a:pos x="63" y="8"/>
                </a:cxn>
                <a:cxn ang="0">
                  <a:pos x="78" y="5"/>
                </a:cxn>
                <a:cxn ang="0">
                  <a:pos x="97" y="3"/>
                </a:cxn>
                <a:cxn ang="0">
                  <a:pos x="87" y="16"/>
                </a:cxn>
                <a:cxn ang="0">
                  <a:pos x="97" y="16"/>
                </a:cxn>
                <a:cxn ang="0">
                  <a:pos x="78" y="28"/>
                </a:cxn>
                <a:cxn ang="0">
                  <a:pos x="98" y="22"/>
                </a:cxn>
                <a:cxn ang="0">
                  <a:pos x="99" y="29"/>
                </a:cxn>
                <a:cxn ang="0">
                  <a:pos x="92" y="33"/>
                </a:cxn>
                <a:cxn ang="0">
                  <a:pos x="93" y="38"/>
                </a:cxn>
                <a:cxn ang="0">
                  <a:pos x="84" y="44"/>
                </a:cxn>
                <a:cxn ang="0">
                  <a:pos x="75" y="57"/>
                </a:cxn>
              </a:cxnLst>
              <a:rect l="0" t="0" r="r" b="b"/>
              <a:pathLst>
                <a:path w="103" h="61">
                  <a:moveTo>
                    <a:pt x="75" y="57"/>
                  </a:moveTo>
                  <a:cubicBezTo>
                    <a:pt x="73" y="55"/>
                    <a:pt x="68" y="49"/>
                    <a:pt x="63" y="49"/>
                  </a:cubicBezTo>
                  <a:cubicBezTo>
                    <a:pt x="59" y="49"/>
                    <a:pt x="45" y="52"/>
                    <a:pt x="40" y="53"/>
                  </a:cubicBezTo>
                  <a:cubicBezTo>
                    <a:pt x="34" y="54"/>
                    <a:pt x="38" y="51"/>
                    <a:pt x="27" y="52"/>
                  </a:cubicBezTo>
                  <a:cubicBezTo>
                    <a:pt x="17" y="53"/>
                    <a:pt x="0" y="57"/>
                    <a:pt x="3" y="52"/>
                  </a:cubicBezTo>
                  <a:cubicBezTo>
                    <a:pt x="6" y="47"/>
                    <a:pt x="12" y="54"/>
                    <a:pt x="13" y="44"/>
                  </a:cubicBezTo>
                  <a:cubicBezTo>
                    <a:pt x="15" y="35"/>
                    <a:pt x="17" y="30"/>
                    <a:pt x="23" y="31"/>
                  </a:cubicBezTo>
                  <a:cubicBezTo>
                    <a:pt x="28" y="33"/>
                    <a:pt x="24" y="42"/>
                    <a:pt x="29" y="39"/>
                  </a:cubicBezTo>
                  <a:cubicBezTo>
                    <a:pt x="34" y="36"/>
                    <a:pt x="40" y="48"/>
                    <a:pt x="40" y="44"/>
                  </a:cubicBezTo>
                  <a:cubicBezTo>
                    <a:pt x="40" y="39"/>
                    <a:pt x="29" y="27"/>
                    <a:pt x="35" y="26"/>
                  </a:cubicBezTo>
                  <a:cubicBezTo>
                    <a:pt x="41" y="25"/>
                    <a:pt x="54" y="39"/>
                    <a:pt x="56" y="36"/>
                  </a:cubicBezTo>
                  <a:cubicBezTo>
                    <a:pt x="58" y="33"/>
                    <a:pt x="59" y="29"/>
                    <a:pt x="62" y="29"/>
                  </a:cubicBezTo>
                  <a:cubicBezTo>
                    <a:pt x="64" y="29"/>
                    <a:pt x="66" y="25"/>
                    <a:pt x="63" y="25"/>
                  </a:cubicBezTo>
                  <a:cubicBezTo>
                    <a:pt x="60" y="25"/>
                    <a:pt x="42" y="24"/>
                    <a:pt x="48" y="19"/>
                  </a:cubicBezTo>
                  <a:cubicBezTo>
                    <a:pt x="54" y="15"/>
                    <a:pt x="54" y="9"/>
                    <a:pt x="63" y="8"/>
                  </a:cubicBezTo>
                  <a:cubicBezTo>
                    <a:pt x="72" y="8"/>
                    <a:pt x="76" y="8"/>
                    <a:pt x="78" y="5"/>
                  </a:cubicBezTo>
                  <a:cubicBezTo>
                    <a:pt x="80" y="3"/>
                    <a:pt x="99" y="0"/>
                    <a:pt x="97" y="3"/>
                  </a:cubicBezTo>
                  <a:cubicBezTo>
                    <a:pt x="96" y="5"/>
                    <a:pt x="82" y="16"/>
                    <a:pt x="87" y="16"/>
                  </a:cubicBezTo>
                  <a:cubicBezTo>
                    <a:pt x="91" y="16"/>
                    <a:pt x="98" y="15"/>
                    <a:pt x="97" y="16"/>
                  </a:cubicBezTo>
                  <a:cubicBezTo>
                    <a:pt x="96" y="18"/>
                    <a:pt x="72" y="31"/>
                    <a:pt x="78" y="28"/>
                  </a:cubicBezTo>
                  <a:cubicBezTo>
                    <a:pt x="84" y="26"/>
                    <a:pt x="94" y="21"/>
                    <a:pt x="98" y="22"/>
                  </a:cubicBezTo>
                  <a:cubicBezTo>
                    <a:pt x="102" y="24"/>
                    <a:pt x="103" y="28"/>
                    <a:pt x="99" y="29"/>
                  </a:cubicBezTo>
                  <a:cubicBezTo>
                    <a:pt x="95" y="30"/>
                    <a:pt x="89" y="30"/>
                    <a:pt x="92" y="33"/>
                  </a:cubicBezTo>
                  <a:cubicBezTo>
                    <a:pt x="96" y="35"/>
                    <a:pt x="97" y="38"/>
                    <a:pt x="93" y="38"/>
                  </a:cubicBezTo>
                  <a:cubicBezTo>
                    <a:pt x="88" y="38"/>
                    <a:pt x="84" y="41"/>
                    <a:pt x="84" y="44"/>
                  </a:cubicBezTo>
                  <a:cubicBezTo>
                    <a:pt x="83" y="48"/>
                    <a:pt x="79" y="61"/>
                    <a:pt x="75" y="57"/>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107" name="Freeform 78"/>
            <p:cNvSpPr>
              <a:spLocks/>
            </p:cNvSpPr>
            <p:nvPr/>
          </p:nvSpPr>
          <p:spPr bwMode="auto">
            <a:xfrm>
              <a:off x="3840163" y="322263"/>
              <a:ext cx="92075" cy="92075"/>
            </a:xfrm>
            <a:custGeom>
              <a:avLst/>
              <a:gdLst/>
              <a:ahLst/>
              <a:cxnLst>
                <a:cxn ang="0">
                  <a:pos x="6" y="37"/>
                </a:cxn>
                <a:cxn ang="0">
                  <a:pos x="7" y="28"/>
                </a:cxn>
                <a:cxn ang="0">
                  <a:pos x="7" y="14"/>
                </a:cxn>
                <a:cxn ang="0">
                  <a:pos x="17" y="19"/>
                </a:cxn>
                <a:cxn ang="0">
                  <a:pos x="15" y="6"/>
                </a:cxn>
                <a:cxn ang="0">
                  <a:pos x="19" y="3"/>
                </a:cxn>
                <a:cxn ang="0">
                  <a:pos x="24" y="12"/>
                </a:cxn>
                <a:cxn ang="0">
                  <a:pos x="31" y="8"/>
                </a:cxn>
                <a:cxn ang="0">
                  <a:pos x="32" y="17"/>
                </a:cxn>
                <a:cxn ang="0">
                  <a:pos x="40" y="18"/>
                </a:cxn>
                <a:cxn ang="0">
                  <a:pos x="37" y="23"/>
                </a:cxn>
                <a:cxn ang="0">
                  <a:pos x="38" y="29"/>
                </a:cxn>
                <a:cxn ang="0">
                  <a:pos x="37" y="40"/>
                </a:cxn>
                <a:cxn ang="0">
                  <a:pos x="15" y="41"/>
                </a:cxn>
                <a:cxn ang="0">
                  <a:pos x="6" y="37"/>
                </a:cxn>
              </a:cxnLst>
              <a:rect l="0" t="0" r="r" b="b"/>
              <a:pathLst>
                <a:path w="42" h="42">
                  <a:moveTo>
                    <a:pt x="6" y="37"/>
                  </a:moveTo>
                  <a:cubicBezTo>
                    <a:pt x="0" y="36"/>
                    <a:pt x="9" y="34"/>
                    <a:pt x="7" y="28"/>
                  </a:cubicBezTo>
                  <a:cubicBezTo>
                    <a:pt x="6" y="23"/>
                    <a:pt x="4" y="13"/>
                    <a:pt x="7" y="14"/>
                  </a:cubicBezTo>
                  <a:cubicBezTo>
                    <a:pt x="11" y="15"/>
                    <a:pt x="18" y="25"/>
                    <a:pt x="17" y="19"/>
                  </a:cubicBezTo>
                  <a:cubicBezTo>
                    <a:pt x="16" y="13"/>
                    <a:pt x="11" y="10"/>
                    <a:pt x="15" y="6"/>
                  </a:cubicBezTo>
                  <a:cubicBezTo>
                    <a:pt x="19" y="3"/>
                    <a:pt x="17" y="0"/>
                    <a:pt x="19" y="3"/>
                  </a:cubicBezTo>
                  <a:cubicBezTo>
                    <a:pt x="21" y="6"/>
                    <a:pt x="21" y="14"/>
                    <a:pt x="24" y="12"/>
                  </a:cubicBezTo>
                  <a:cubicBezTo>
                    <a:pt x="26" y="10"/>
                    <a:pt x="31" y="5"/>
                    <a:pt x="31" y="8"/>
                  </a:cubicBezTo>
                  <a:cubicBezTo>
                    <a:pt x="31" y="11"/>
                    <a:pt x="28" y="17"/>
                    <a:pt x="32" y="17"/>
                  </a:cubicBezTo>
                  <a:cubicBezTo>
                    <a:pt x="36" y="17"/>
                    <a:pt x="41" y="17"/>
                    <a:pt x="40" y="18"/>
                  </a:cubicBezTo>
                  <a:cubicBezTo>
                    <a:pt x="39" y="20"/>
                    <a:pt x="36" y="22"/>
                    <a:pt x="37" y="23"/>
                  </a:cubicBezTo>
                  <a:cubicBezTo>
                    <a:pt x="39" y="25"/>
                    <a:pt x="40" y="28"/>
                    <a:pt x="38" y="29"/>
                  </a:cubicBezTo>
                  <a:cubicBezTo>
                    <a:pt x="36" y="30"/>
                    <a:pt x="42" y="40"/>
                    <a:pt x="37" y="40"/>
                  </a:cubicBezTo>
                  <a:cubicBezTo>
                    <a:pt x="32" y="41"/>
                    <a:pt x="17" y="42"/>
                    <a:pt x="15" y="41"/>
                  </a:cubicBezTo>
                  <a:cubicBezTo>
                    <a:pt x="13" y="41"/>
                    <a:pt x="14" y="39"/>
                    <a:pt x="6" y="37"/>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108" name="Freeform 79"/>
            <p:cNvSpPr>
              <a:spLocks/>
            </p:cNvSpPr>
            <p:nvPr/>
          </p:nvSpPr>
          <p:spPr bwMode="auto">
            <a:xfrm>
              <a:off x="5384800" y="862013"/>
              <a:ext cx="65088" cy="36512"/>
            </a:xfrm>
            <a:custGeom>
              <a:avLst/>
              <a:gdLst/>
              <a:ahLst/>
              <a:cxnLst>
                <a:cxn ang="0">
                  <a:pos x="7" y="16"/>
                </a:cxn>
                <a:cxn ang="0">
                  <a:pos x="2" y="7"/>
                </a:cxn>
                <a:cxn ang="0">
                  <a:pos x="14" y="0"/>
                </a:cxn>
                <a:cxn ang="0">
                  <a:pos x="26" y="8"/>
                </a:cxn>
                <a:cxn ang="0">
                  <a:pos x="7" y="16"/>
                </a:cxn>
              </a:cxnLst>
              <a:rect l="0" t="0" r="r" b="b"/>
              <a:pathLst>
                <a:path w="30" h="17">
                  <a:moveTo>
                    <a:pt x="7" y="16"/>
                  </a:moveTo>
                  <a:cubicBezTo>
                    <a:pt x="3" y="16"/>
                    <a:pt x="0" y="12"/>
                    <a:pt x="2" y="7"/>
                  </a:cubicBezTo>
                  <a:cubicBezTo>
                    <a:pt x="4" y="2"/>
                    <a:pt x="10" y="0"/>
                    <a:pt x="14" y="0"/>
                  </a:cubicBezTo>
                  <a:cubicBezTo>
                    <a:pt x="18" y="0"/>
                    <a:pt x="30" y="7"/>
                    <a:pt x="26" y="8"/>
                  </a:cubicBezTo>
                  <a:cubicBezTo>
                    <a:pt x="23" y="10"/>
                    <a:pt x="11" y="17"/>
                    <a:pt x="7" y="16"/>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109" name="Freeform 80"/>
            <p:cNvSpPr>
              <a:spLocks/>
            </p:cNvSpPr>
            <p:nvPr/>
          </p:nvSpPr>
          <p:spPr bwMode="auto">
            <a:xfrm>
              <a:off x="5354638" y="857250"/>
              <a:ext cx="23812" cy="23813"/>
            </a:xfrm>
            <a:custGeom>
              <a:avLst/>
              <a:gdLst/>
              <a:ahLst/>
              <a:cxnLst>
                <a:cxn ang="0">
                  <a:pos x="6" y="9"/>
                </a:cxn>
                <a:cxn ang="0">
                  <a:pos x="5" y="1"/>
                </a:cxn>
                <a:cxn ang="0">
                  <a:pos x="6" y="9"/>
                </a:cxn>
              </a:cxnLst>
              <a:rect l="0" t="0" r="r" b="b"/>
              <a:pathLst>
                <a:path w="11" h="11">
                  <a:moveTo>
                    <a:pt x="6" y="9"/>
                  </a:moveTo>
                  <a:cubicBezTo>
                    <a:pt x="2" y="7"/>
                    <a:pt x="0" y="0"/>
                    <a:pt x="5" y="1"/>
                  </a:cubicBezTo>
                  <a:cubicBezTo>
                    <a:pt x="11" y="3"/>
                    <a:pt x="9" y="11"/>
                    <a:pt x="6" y="9"/>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110" name="Freeform 81"/>
            <p:cNvSpPr>
              <a:spLocks/>
            </p:cNvSpPr>
            <p:nvPr/>
          </p:nvSpPr>
          <p:spPr bwMode="auto">
            <a:xfrm>
              <a:off x="5232400" y="736600"/>
              <a:ext cx="142875" cy="128588"/>
            </a:xfrm>
            <a:custGeom>
              <a:avLst/>
              <a:gdLst/>
              <a:ahLst/>
              <a:cxnLst>
                <a:cxn ang="0">
                  <a:pos x="34" y="56"/>
                </a:cxn>
                <a:cxn ang="0">
                  <a:pos x="10" y="45"/>
                </a:cxn>
                <a:cxn ang="0">
                  <a:pos x="6" y="25"/>
                </a:cxn>
                <a:cxn ang="0">
                  <a:pos x="27" y="25"/>
                </a:cxn>
                <a:cxn ang="0">
                  <a:pos x="23" y="13"/>
                </a:cxn>
                <a:cxn ang="0">
                  <a:pos x="39" y="11"/>
                </a:cxn>
                <a:cxn ang="0">
                  <a:pos x="57" y="6"/>
                </a:cxn>
                <a:cxn ang="0">
                  <a:pos x="58" y="26"/>
                </a:cxn>
                <a:cxn ang="0">
                  <a:pos x="41" y="17"/>
                </a:cxn>
                <a:cxn ang="0">
                  <a:pos x="40" y="25"/>
                </a:cxn>
                <a:cxn ang="0">
                  <a:pos x="61" y="31"/>
                </a:cxn>
                <a:cxn ang="0">
                  <a:pos x="54" y="36"/>
                </a:cxn>
                <a:cxn ang="0">
                  <a:pos x="45" y="40"/>
                </a:cxn>
                <a:cxn ang="0">
                  <a:pos x="38" y="45"/>
                </a:cxn>
                <a:cxn ang="0">
                  <a:pos x="34" y="56"/>
                </a:cxn>
              </a:cxnLst>
              <a:rect l="0" t="0" r="r" b="b"/>
              <a:pathLst>
                <a:path w="66" h="59">
                  <a:moveTo>
                    <a:pt x="34" y="56"/>
                  </a:moveTo>
                  <a:cubicBezTo>
                    <a:pt x="27" y="55"/>
                    <a:pt x="17" y="56"/>
                    <a:pt x="10" y="45"/>
                  </a:cubicBezTo>
                  <a:cubicBezTo>
                    <a:pt x="2" y="34"/>
                    <a:pt x="0" y="25"/>
                    <a:pt x="6" y="25"/>
                  </a:cubicBezTo>
                  <a:cubicBezTo>
                    <a:pt x="11" y="25"/>
                    <a:pt x="29" y="29"/>
                    <a:pt x="27" y="25"/>
                  </a:cubicBezTo>
                  <a:cubicBezTo>
                    <a:pt x="24" y="21"/>
                    <a:pt x="21" y="15"/>
                    <a:pt x="23" y="13"/>
                  </a:cubicBezTo>
                  <a:cubicBezTo>
                    <a:pt x="25" y="11"/>
                    <a:pt x="37" y="13"/>
                    <a:pt x="39" y="11"/>
                  </a:cubicBezTo>
                  <a:cubicBezTo>
                    <a:pt x="41" y="8"/>
                    <a:pt x="52" y="0"/>
                    <a:pt x="57" y="6"/>
                  </a:cubicBezTo>
                  <a:cubicBezTo>
                    <a:pt x="62" y="12"/>
                    <a:pt x="66" y="27"/>
                    <a:pt x="58" y="26"/>
                  </a:cubicBezTo>
                  <a:cubicBezTo>
                    <a:pt x="50" y="24"/>
                    <a:pt x="44" y="17"/>
                    <a:pt x="41" y="17"/>
                  </a:cubicBezTo>
                  <a:cubicBezTo>
                    <a:pt x="39" y="17"/>
                    <a:pt x="38" y="23"/>
                    <a:pt x="40" y="25"/>
                  </a:cubicBezTo>
                  <a:cubicBezTo>
                    <a:pt x="42" y="28"/>
                    <a:pt x="63" y="30"/>
                    <a:pt x="61" y="31"/>
                  </a:cubicBezTo>
                  <a:cubicBezTo>
                    <a:pt x="59" y="32"/>
                    <a:pt x="56" y="36"/>
                    <a:pt x="54" y="36"/>
                  </a:cubicBezTo>
                  <a:cubicBezTo>
                    <a:pt x="52" y="36"/>
                    <a:pt x="48" y="37"/>
                    <a:pt x="45" y="40"/>
                  </a:cubicBezTo>
                  <a:cubicBezTo>
                    <a:pt x="43" y="44"/>
                    <a:pt x="36" y="40"/>
                    <a:pt x="38" y="45"/>
                  </a:cubicBezTo>
                  <a:cubicBezTo>
                    <a:pt x="40" y="50"/>
                    <a:pt x="42" y="59"/>
                    <a:pt x="34" y="56"/>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111" name="Freeform 82"/>
            <p:cNvSpPr>
              <a:spLocks/>
            </p:cNvSpPr>
            <p:nvPr/>
          </p:nvSpPr>
          <p:spPr bwMode="auto">
            <a:xfrm>
              <a:off x="5367338" y="711200"/>
              <a:ext cx="84137" cy="47625"/>
            </a:xfrm>
            <a:custGeom>
              <a:avLst/>
              <a:gdLst/>
              <a:ahLst/>
              <a:cxnLst>
                <a:cxn ang="0">
                  <a:pos x="11" y="22"/>
                </a:cxn>
                <a:cxn ang="0">
                  <a:pos x="4" y="16"/>
                </a:cxn>
                <a:cxn ang="0">
                  <a:pos x="12" y="12"/>
                </a:cxn>
                <a:cxn ang="0">
                  <a:pos x="23" y="7"/>
                </a:cxn>
                <a:cxn ang="0">
                  <a:pos x="35" y="0"/>
                </a:cxn>
                <a:cxn ang="0">
                  <a:pos x="38" y="9"/>
                </a:cxn>
                <a:cxn ang="0">
                  <a:pos x="30" y="18"/>
                </a:cxn>
                <a:cxn ang="0">
                  <a:pos x="11" y="22"/>
                </a:cxn>
              </a:cxnLst>
              <a:rect l="0" t="0" r="r" b="b"/>
              <a:pathLst>
                <a:path w="39" h="22">
                  <a:moveTo>
                    <a:pt x="11" y="22"/>
                  </a:moveTo>
                  <a:cubicBezTo>
                    <a:pt x="6" y="20"/>
                    <a:pt x="0" y="16"/>
                    <a:pt x="4" y="16"/>
                  </a:cubicBezTo>
                  <a:cubicBezTo>
                    <a:pt x="8" y="16"/>
                    <a:pt x="11" y="15"/>
                    <a:pt x="12" y="12"/>
                  </a:cubicBezTo>
                  <a:cubicBezTo>
                    <a:pt x="12" y="9"/>
                    <a:pt x="21" y="10"/>
                    <a:pt x="23" y="7"/>
                  </a:cubicBezTo>
                  <a:cubicBezTo>
                    <a:pt x="26" y="4"/>
                    <a:pt x="32" y="0"/>
                    <a:pt x="35" y="0"/>
                  </a:cubicBezTo>
                  <a:cubicBezTo>
                    <a:pt x="37" y="0"/>
                    <a:pt x="39" y="6"/>
                    <a:pt x="38" y="9"/>
                  </a:cubicBezTo>
                  <a:cubicBezTo>
                    <a:pt x="37" y="13"/>
                    <a:pt x="34" y="18"/>
                    <a:pt x="30" y="18"/>
                  </a:cubicBezTo>
                  <a:cubicBezTo>
                    <a:pt x="25" y="18"/>
                    <a:pt x="12" y="22"/>
                    <a:pt x="11" y="22"/>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112" name="Freeform 83"/>
            <p:cNvSpPr>
              <a:spLocks/>
            </p:cNvSpPr>
            <p:nvPr/>
          </p:nvSpPr>
          <p:spPr bwMode="auto">
            <a:xfrm>
              <a:off x="5891213" y="339725"/>
              <a:ext cx="55562" cy="80963"/>
            </a:xfrm>
            <a:custGeom>
              <a:avLst/>
              <a:gdLst/>
              <a:ahLst/>
              <a:cxnLst>
                <a:cxn ang="0">
                  <a:pos x="23" y="37"/>
                </a:cxn>
                <a:cxn ang="0">
                  <a:pos x="3" y="13"/>
                </a:cxn>
                <a:cxn ang="0">
                  <a:pos x="19" y="3"/>
                </a:cxn>
                <a:cxn ang="0">
                  <a:pos x="24" y="13"/>
                </a:cxn>
                <a:cxn ang="0">
                  <a:pos x="23" y="24"/>
                </a:cxn>
                <a:cxn ang="0">
                  <a:pos x="23" y="37"/>
                </a:cxn>
              </a:cxnLst>
              <a:rect l="0" t="0" r="r" b="b"/>
              <a:pathLst>
                <a:path w="26" h="37">
                  <a:moveTo>
                    <a:pt x="23" y="37"/>
                  </a:moveTo>
                  <a:cubicBezTo>
                    <a:pt x="17" y="37"/>
                    <a:pt x="0" y="23"/>
                    <a:pt x="3" y="13"/>
                  </a:cubicBezTo>
                  <a:cubicBezTo>
                    <a:pt x="6" y="2"/>
                    <a:pt x="16" y="0"/>
                    <a:pt x="19" y="3"/>
                  </a:cubicBezTo>
                  <a:cubicBezTo>
                    <a:pt x="21" y="6"/>
                    <a:pt x="21" y="11"/>
                    <a:pt x="24" y="13"/>
                  </a:cubicBezTo>
                  <a:cubicBezTo>
                    <a:pt x="26" y="14"/>
                    <a:pt x="23" y="20"/>
                    <a:pt x="23" y="24"/>
                  </a:cubicBezTo>
                  <a:cubicBezTo>
                    <a:pt x="23" y="28"/>
                    <a:pt x="25" y="37"/>
                    <a:pt x="23" y="37"/>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113" name="Freeform 84"/>
            <p:cNvSpPr>
              <a:spLocks/>
            </p:cNvSpPr>
            <p:nvPr/>
          </p:nvSpPr>
          <p:spPr bwMode="auto">
            <a:xfrm>
              <a:off x="5921375" y="625475"/>
              <a:ext cx="46038" cy="28575"/>
            </a:xfrm>
            <a:custGeom>
              <a:avLst/>
              <a:gdLst/>
              <a:ahLst/>
              <a:cxnLst>
                <a:cxn ang="0">
                  <a:pos x="5" y="12"/>
                </a:cxn>
                <a:cxn ang="0">
                  <a:pos x="11" y="1"/>
                </a:cxn>
                <a:cxn ang="0">
                  <a:pos x="18" y="6"/>
                </a:cxn>
                <a:cxn ang="0">
                  <a:pos x="5" y="12"/>
                </a:cxn>
              </a:cxnLst>
              <a:rect l="0" t="0" r="r" b="b"/>
              <a:pathLst>
                <a:path w="21" h="13">
                  <a:moveTo>
                    <a:pt x="5" y="12"/>
                  </a:moveTo>
                  <a:cubicBezTo>
                    <a:pt x="0" y="9"/>
                    <a:pt x="5" y="1"/>
                    <a:pt x="11" y="1"/>
                  </a:cubicBezTo>
                  <a:cubicBezTo>
                    <a:pt x="16" y="0"/>
                    <a:pt x="21" y="5"/>
                    <a:pt x="18" y="6"/>
                  </a:cubicBezTo>
                  <a:cubicBezTo>
                    <a:pt x="15" y="7"/>
                    <a:pt x="7" y="13"/>
                    <a:pt x="5" y="12"/>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114" name="Freeform 85"/>
            <p:cNvSpPr>
              <a:spLocks/>
            </p:cNvSpPr>
            <p:nvPr/>
          </p:nvSpPr>
          <p:spPr bwMode="auto">
            <a:xfrm>
              <a:off x="6467475" y="279400"/>
              <a:ext cx="60325" cy="76200"/>
            </a:xfrm>
            <a:custGeom>
              <a:avLst/>
              <a:gdLst/>
              <a:ahLst/>
              <a:cxnLst>
                <a:cxn ang="0">
                  <a:pos x="14" y="35"/>
                </a:cxn>
                <a:cxn ang="0">
                  <a:pos x="3" y="31"/>
                </a:cxn>
                <a:cxn ang="0">
                  <a:pos x="6" y="20"/>
                </a:cxn>
                <a:cxn ang="0">
                  <a:pos x="14" y="7"/>
                </a:cxn>
                <a:cxn ang="0">
                  <a:pos x="24" y="7"/>
                </a:cxn>
                <a:cxn ang="0">
                  <a:pos x="20" y="17"/>
                </a:cxn>
                <a:cxn ang="0">
                  <a:pos x="14" y="27"/>
                </a:cxn>
                <a:cxn ang="0">
                  <a:pos x="14" y="35"/>
                </a:cxn>
              </a:cxnLst>
              <a:rect l="0" t="0" r="r" b="b"/>
              <a:pathLst>
                <a:path w="28" h="35">
                  <a:moveTo>
                    <a:pt x="14" y="35"/>
                  </a:moveTo>
                  <a:cubicBezTo>
                    <a:pt x="9" y="34"/>
                    <a:pt x="0" y="35"/>
                    <a:pt x="3" y="31"/>
                  </a:cubicBezTo>
                  <a:cubicBezTo>
                    <a:pt x="6" y="28"/>
                    <a:pt x="10" y="26"/>
                    <a:pt x="6" y="20"/>
                  </a:cubicBezTo>
                  <a:cubicBezTo>
                    <a:pt x="2" y="15"/>
                    <a:pt x="13" y="15"/>
                    <a:pt x="14" y="7"/>
                  </a:cubicBezTo>
                  <a:cubicBezTo>
                    <a:pt x="15" y="0"/>
                    <a:pt x="21" y="2"/>
                    <a:pt x="24" y="7"/>
                  </a:cubicBezTo>
                  <a:cubicBezTo>
                    <a:pt x="28" y="11"/>
                    <a:pt x="22" y="14"/>
                    <a:pt x="20" y="17"/>
                  </a:cubicBezTo>
                  <a:cubicBezTo>
                    <a:pt x="18" y="20"/>
                    <a:pt x="11" y="25"/>
                    <a:pt x="14" y="27"/>
                  </a:cubicBezTo>
                  <a:cubicBezTo>
                    <a:pt x="17" y="30"/>
                    <a:pt x="16" y="35"/>
                    <a:pt x="14" y="35"/>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115" name="Freeform 86"/>
            <p:cNvSpPr>
              <a:spLocks/>
            </p:cNvSpPr>
            <p:nvPr/>
          </p:nvSpPr>
          <p:spPr bwMode="auto">
            <a:xfrm>
              <a:off x="6083300" y="1906588"/>
              <a:ext cx="36513" cy="36512"/>
            </a:xfrm>
            <a:custGeom>
              <a:avLst/>
              <a:gdLst/>
              <a:ahLst/>
              <a:cxnLst>
                <a:cxn ang="0">
                  <a:pos x="13" y="17"/>
                </a:cxn>
                <a:cxn ang="0">
                  <a:pos x="2" y="9"/>
                </a:cxn>
                <a:cxn ang="0">
                  <a:pos x="10" y="5"/>
                </a:cxn>
                <a:cxn ang="0">
                  <a:pos x="13" y="17"/>
                </a:cxn>
              </a:cxnLst>
              <a:rect l="0" t="0" r="r" b="b"/>
              <a:pathLst>
                <a:path w="17" h="17">
                  <a:moveTo>
                    <a:pt x="13" y="17"/>
                  </a:moveTo>
                  <a:cubicBezTo>
                    <a:pt x="7" y="17"/>
                    <a:pt x="0" y="14"/>
                    <a:pt x="2" y="9"/>
                  </a:cubicBezTo>
                  <a:cubicBezTo>
                    <a:pt x="4" y="5"/>
                    <a:pt x="3" y="0"/>
                    <a:pt x="10" y="5"/>
                  </a:cubicBezTo>
                  <a:cubicBezTo>
                    <a:pt x="17" y="9"/>
                    <a:pt x="17" y="17"/>
                    <a:pt x="13" y="17"/>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116" name="Freeform 87"/>
            <p:cNvSpPr>
              <a:spLocks/>
            </p:cNvSpPr>
            <p:nvPr/>
          </p:nvSpPr>
          <p:spPr bwMode="auto">
            <a:xfrm>
              <a:off x="6773863" y="2322513"/>
              <a:ext cx="20637" cy="66675"/>
            </a:xfrm>
            <a:custGeom>
              <a:avLst/>
              <a:gdLst/>
              <a:ahLst/>
              <a:cxnLst>
                <a:cxn ang="0">
                  <a:pos x="4" y="28"/>
                </a:cxn>
                <a:cxn ang="0">
                  <a:pos x="3" y="4"/>
                </a:cxn>
                <a:cxn ang="0">
                  <a:pos x="9" y="3"/>
                </a:cxn>
                <a:cxn ang="0">
                  <a:pos x="4" y="28"/>
                </a:cxn>
              </a:cxnLst>
              <a:rect l="0" t="0" r="r" b="b"/>
              <a:pathLst>
                <a:path w="9" h="30">
                  <a:moveTo>
                    <a:pt x="4" y="28"/>
                  </a:moveTo>
                  <a:cubicBezTo>
                    <a:pt x="0" y="26"/>
                    <a:pt x="0" y="4"/>
                    <a:pt x="3" y="4"/>
                  </a:cubicBezTo>
                  <a:cubicBezTo>
                    <a:pt x="6" y="3"/>
                    <a:pt x="9" y="0"/>
                    <a:pt x="9" y="3"/>
                  </a:cubicBezTo>
                  <a:cubicBezTo>
                    <a:pt x="9" y="6"/>
                    <a:pt x="7" y="30"/>
                    <a:pt x="4" y="28"/>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117" name="Freeform 88"/>
            <p:cNvSpPr>
              <a:spLocks/>
            </p:cNvSpPr>
            <p:nvPr/>
          </p:nvSpPr>
          <p:spPr bwMode="auto">
            <a:xfrm>
              <a:off x="6805613" y="2216150"/>
              <a:ext cx="25400" cy="50800"/>
            </a:xfrm>
            <a:custGeom>
              <a:avLst/>
              <a:gdLst/>
              <a:ahLst/>
              <a:cxnLst>
                <a:cxn ang="0">
                  <a:pos x="4" y="22"/>
                </a:cxn>
                <a:cxn ang="0">
                  <a:pos x="3" y="10"/>
                </a:cxn>
                <a:cxn ang="0">
                  <a:pos x="12" y="0"/>
                </a:cxn>
                <a:cxn ang="0">
                  <a:pos x="4" y="22"/>
                </a:cxn>
              </a:cxnLst>
              <a:rect l="0" t="0" r="r" b="b"/>
              <a:pathLst>
                <a:path w="12" h="23">
                  <a:moveTo>
                    <a:pt x="4" y="22"/>
                  </a:moveTo>
                  <a:cubicBezTo>
                    <a:pt x="0" y="21"/>
                    <a:pt x="1" y="12"/>
                    <a:pt x="3" y="10"/>
                  </a:cubicBezTo>
                  <a:cubicBezTo>
                    <a:pt x="5" y="8"/>
                    <a:pt x="12" y="0"/>
                    <a:pt x="12" y="0"/>
                  </a:cubicBezTo>
                  <a:cubicBezTo>
                    <a:pt x="12" y="0"/>
                    <a:pt x="6" y="23"/>
                    <a:pt x="4" y="22"/>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118" name="Freeform 89"/>
            <p:cNvSpPr>
              <a:spLocks/>
            </p:cNvSpPr>
            <p:nvPr/>
          </p:nvSpPr>
          <p:spPr bwMode="auto">
            <a:xfrm>
              <a:off x="6843713" y="2122488"/>
              <a:ext cx="23812" cy="49212"/>
            </a:xfrm>
            <a:custGeom>
              <a:avLst/>
              <a:gdLst/>
              <a:ahLst/>
              <a:cxnLst>
                <a:cxn ang="0">
                  <a:pos x="3" y="20"/>
                </a:cxn>
                <a:cxn ang="0">
                  <a:pos x="7" y="2"/>
                </a:cxn>
                <a:cxn ang="0">
                  <a:pos x="3" y="20"/>
                </a:cxn>
              </a:cxnLst>
              <a:rect l="0" t="0" r="r" b="b"/>
              <a:pathLst>
                <a:path w="11" h="23">
                  <a:moveTo>
                    <a:pt x="3" y="20"/>
                  </a:moveTo>
                  <a:cubicBezTo>
                    <a:pt x="0" y="17"/>
                    <a:pt x="4" y="4"/>
                    <a:pt x="7" y="2"/>
                  </a:cubicBezTo>
                  <a:cubicBezTo>
                    <a:pt x="11" y="0"/>
                    <a:pt x="5" y="23"/>
                    <a:pt x="3" y="20"/>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119" name="Freeform 90"/>
            <p:cNvSpPr>
              <a:spLocks/>
            </p:cNvSpPr>
            <p:nvPr/>
          </p:nvSpPr>
          <p:spPr bwMode="auto">
            <a:xfrm>
              <a:off x="6807200" y="1728788"/>
              <a:ext cx="28575" cy="50800"/>
            </a:xfrm>
            <a:custGeom>
              <a:avLst/>
              <a:gdLst/>
              <a:ahLst/>
              <a:cxnLst>
                <a:cxn ang="0">
                  <a:pos x="9" y="22"/>
                </a:cxn>
                <a:cxn ang="0">
                  <a:pos x="4" y="15"/>
                </a:cxn>
                <a:cxn ang="0">
                  <a:pos x="6" y="1"/>
                </a:cxn>
                <a:cxn ang="0">
                  <a:pos x="13" y="9"/>
                </a:cxn>
                <a:cxn ang="0">
                  <a:pos x="9" y="22"/>
                </a:cxn>
              </a:cxnLst>
              <a:rect l="0" t="0" r="r" b="b"/>
              <a:pathLst>
                <a:path w="13" h="23">
                  <a:moveTo>
                    <a:pt x="9" y="22"/>
                  </a:moveTo>
                  <a:cubicBezTo>
                    <a:pt x="6" y="21"/>
                    <a:pt x="1" y="18"/>
                    <a:pt x="4" y="15"/>
                  </a:cubicBezTo>
                  <a:cubicBezTo>
                    <a:pt x="7" y="11"/>
                    <a:pt x="0" y="2"/>
                    <a:pt x="6" y="1"/>
                  </a:cubicBezTo>
                  <a:cubicBezTo>
                    <a:pt x="11" y="0"/>
                    <a:pt x="13" y="4"/>
                    <a:pt x="13" y="9"/>
                  </a:cubicBezTo>
                  <a:cubicBezTo>
                    <a:pt x="12" y="14"/>
                    <a:pt x="11" y="23"/>
                    <a:pt x="9" y="22"/>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120" name="Freeform 91"/>
            <p:cNvSpPr>
              <a:spLocks/>
            </p:cNvSpPr>
            <p:nvPr/>
          </p:nvSpPr>
          <p:spPr bwMode="auto">
            <a:xfrm>
              <a:off x="6864350" y="2019300"/>
              <a:ext cx="17463" cy="33338"/>
            </a:xfrm>
            <a:custGeom>
              <a:avLst/>
              <a:gdLst/>
              <a:ahLst/>
              <a:cxnLst>
                <a:cxn ang="0">
                  <a:pos x="5" y="1"/>
                </a:cxn>
                <a:cxn ang="0">
                  <a:pos x="3" y="14"/>
                </a:cxn>
                <a:cxn ang="0">
                  <a:pos x="5" y="1"/>
                </a:cxn>
              </a:cxnLst>
              <a:rect l="0" t="0" r="r" b="b"/>
              <a:pathLst>
                <a:path w="8" h="15">
                  <a:moveTo>
                    <a:pt x="5" y="1"/>
                  </a:moveTo>
                  <a:cubicBezTo>
                    <a:pt x="2" y="0"/>
                    <a:pt x="0" y="13"/>
                    <a:pt x="3" y="14"/>
                  </a:cubicBezTo>
                  <a:cubicBezTo>
                    <a:pt x="7" y="15"/>
                    <a:pt x="8" y="2"/>
                    <a:pt x="5" y="1"/>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121" name="Freeform 92"/>
            <p:cNvSpPr>
              <a:spLocks/>
            </p:cNvSpPr>
            <p:nvPr/>
          </p:nvSpPr>
          <p:spPr bwMode="auto">
            <a:xfrm>
              <a:off x="6823075" y="2343150"/>
              <a:ext cx="14288" cy="19050"/>
            </a:xfrm>
            <a:custGeom>
              <a:avLst/>
              <a:gdLst/>
              <a:ahLst/>
              <a:cxnLst>
                <a:cxn ang="0">
                  <a:pos x="4" y="9"/>
                </a:cxn>
                <a:cxn ang="0">
                  <a:pos x="4" y="1"/>
                </a:cxn>
                <a:cxn ang="0">
                  <a:pos x="4" y="9"/>
                </a:cxn>
              </a:cxnLst>
              <a:rect l="0" t="0" r="r" b="b"/>
              <a:pathLst>
                <a:path w="7" h="9">
                  <a:moveTo>
                    <a:pt x="4" y="9"/>
                  </a:moveTo>
                  <a:cubicBezTo>
                    <a:pt x="0" y="9"/>
                    <a:pt x="2" y="2"/>
                    <a:pt x="4" y="1"/>
                  </a:cubicBezTo>
                  <a:cubicBezTo>
                    <a:pt x="7" y="0"/>
                    <a:pt x="7" y="9"/>
                    <a:pt x="4" y="9"/>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122" name="Freeform 93"/>
            <p:cNvSpPr>
              <a:spLocks/>
            </p:cNvSpPr>
            <p:nvPr/>
          </p:nvSpPr>
          <p:spPr bwMode="auto">
            <a:xfrm>
              <a:off x="6580188" y="2363788"/>
              <a:ext cx="233362" cy="301625"/>
            </a:xfrm>
            <a:custGeom>
              <a:avLst/>
              <a:gdLst/>
              <a:ahLst/>
              <a:cxnLst>
                <a:cxn ang="0">
                  <a:pos x="102" y="24"/>
                </a:cxn>
                <a:cxn ang="0">
                  <a:pos x="88" y="18"/>
                </a:cxn>
                <a:cxn ang="0">
                  <a:pos x="83" y="4"/>
                </a:cxn>
                <a:cxn ang="0">
                  <a:pos x="72" y="19"/>
                </a:cxn>
                <a:cxn ang="0">
                  <a:pos x="62" y="17"/>
                </a:cxn>
                <a:cxn ang="0">
                  <a:pos x="32" y="16"/>
                </a:cxn>
                <a:cxn ang="0">
                  <a:pos x="4" y="6"/>
                </a:cxn>
                <a:cxn ang="0">
                  <a:pos x="4" y="15"/>
                </a:cxn>
                <a:cxn ang="0">
                  <a:pos x="16" y="29"/>
                </a:cxn>
                <a:cxn ang="0">
                  <a:pos x="24" y="54"/>
                </a:cxn>
                <a:cxn ang="0">
                  <a:pos x="32" y="73"/>
                </a:cxn>
                <a:cxn ang="0">
                  <a:pos x="18" y="82"/>
                </a:cxn>
                <a:cxn ang="0">
                  <a:pos x="19" y="90"/>
                </a:cxn>
                <a:cxn ang="0">
                  <a:pos x="17" y="109"/>
                </a:cxn>
                <a:cxn ang="0">
                  <a:pos x="30" y="123"/>
                </a:cxn>
                <a:cxn ang="0">
                  <a:pos x="36" y="135"/>
                </a:cxn>
                <a:cxn ang="0">
                  <a:pos x="42" y="122"/>
                </a:cxn>
                <a:cxn ang="0">
                  <a:pos x="50" y="114"/>
                </a:cxn>
                <a:cxn ang="0">
                  <a:pos x="28" y="108"/>
                </a:cxn>
                <a:cxn ang="0">
                  <a:pos x="31" y="98"/>
                </a:cxn>
                <a:cxn ang="0">
                  <a:pos x="40" y="101"/>
                </a:cxn>
                <a:cxn ang="0">
                  <a:pos x="48" y="86"/>
                </a:cxn>
                <a:cxn ang="0">
                  <a:pos x="87" y="82"/>
                </a:cxn>
                <a:cxn ang="0">
                  <a:pos x="82" y="58"/>
                </a:cxn>
                <a:cxn ang="0">
                  <a:pos x="91" y="46"/>
                </a:cxn>
                <a:cxn ang="0">
                  <a:pos x="97" y="36"/>
                </a:cxn>
                <a:cxn ang="0">
                  <a:pos x="102" y="24"/>
                </a:cxn>
              </a:cxnLst>
              <a:rect l="0" t="0" r="r" b="b"/>
              <a:pathLst>
                <a:path w="107" h="138">
                  <a:moveTo>
                    <a:pt x="102" y="24"/>
                  </a:moveTo>
                  <a:cubicBezTo>
                    <a:pt x="97" y="24"/>
                    <a:pt x="92" y="22"/>
                    <a:pt x="88" y="18"/>
                  </a:cubicBezTo>
                  <a:cubicBezTo>
                    <a:pt x="83" y="13"/>
                    <a:pt x="86" y="0"/>
                    <a:pt x="83" y="4"/>
                  </a:cubicBezTo>
                  <a:cubicBezTo>
                    <a:pt x="79" y="8"/>
                    <a:pt x="75" y="19"/>
                    <a:pt x="72" y="19"/>
                  </a:cubicBezTo>
                  <a:cubicBezTo>
                    <a:pt x="70" y="18"/>
                    <a:pt x="67" y="16"/>
                    <a:pt x="62" y="17"/>
                  </a:cubicBezTo>
                  <a:cubicBezTo>
                    <a:pt x="58" y="17"/>
                    <a:pt x="42" y="20"/>
                    <a:pt x="32" y="16"/>
                  </a:cubicBezTo>
                  <a:cubicBezTo>
                    <a:pt x="21" y="12"/>
                    <a:pt x="6" y="5"/>
                    <a:pt x="4" y="6"/>
                  </a:cubicBezTo>
                  <a:cubicBezTo>
                    <a:pt x="3" y="7"/>
                    <a:pt x="0" y="10"/>
                    <a:pt x="4" y="15"/>
                  </a:cubicBezTo>
                  <a:cubicBezTo>
                    <a:pt x="8" y="21"/>
                    <a:pt x="13" y="22"/>
                    <a:pt x="16" y="29"/>
                  </a:cubicBezTo>
                  <a:cubicBezTo>
                    <a:pt x="19" y="36"/>
                    <a:pt x="25" y="47"/>
                    <a:pt x="24" y="54"/>
                  </a:cubicBezTo>
                  <a:cubicBezTo>
                    <a:pt x="24" y="61"/>
                    <a:pt x="35" y="71"/>
                    <a:pt x="32" y="73"/>
                  </a:cubicBezTo>
                  <a:cubicBezTo>
                    <a:pt x="29" y="75"/>
                    <a:pt x="22" y="82"/>
                    <a:pt x="18" y="82"/>
                  </a:cubicBezTo>
                  <a:cubicBezTo>
                    <a:pt x="14" y="81"/>
                    <a:pt x="21" y="84"/>
                    <a:pt x="19" y="90"/>
                  </a:cubicBezTo>
                  <a:cubicBezTo>
                    <a:pt x="16" y="96"/>
                    <a:pt x="15" y="102"/>
                    <a:pt x="17" y="109"/>
                  </a:cubicBezTo>
                  <a:cubicBezTo>
                    <a:pt x="20" y="117"/>
                    <a:pt x="31" y="118"/>
                    <a:pt x="30" y="123"/>
                  </a:cubicBezTo>
                  <a:cubicBezTo>
                    <a:pt x="28" y="128"/>
                    <a:pt x="32" y="138"/>
                    <a:pt x="36" y="135"/>
                  </a:cubicBezTo>
                  <a:cubicBezTo>
                    <a:pt x="39" y="132"/>
                    <a:pt x="38" y="124"/>
                    <a:pt x="42" y="122"/>
                  </a:cubicBezTo>
                  <a:cubicBezTo>
                    <a:pt x="45" y="120"/>
                    <a:pt x="54" y="116"/>
                    <a:pt x="50" y="114"/>
                  </a:cubicBezTo>
                  <a:cubicBezTo>
                    <a:pt x="46" y="112"/>
                    <a:pt x="31" y="112"/>
                    <a:pt x="28" y="108"/>
                  </a:cubicBezTo>
                  <a:cubicBezTo>
                    <a:pt x="24" y="104"/>
                    <a:pt x="26" y="102"/>
                    <a:pt x="31" y="98"/>
                  </a:cubicBezTo>
                  <a:cubicBezTo>
                    <a:pt x="36" y="95"/>
                    <a:pt x="37" y="104"/>
                    <a:pt x="40" y="101"/>
                  </a:cubicBezTo>
                  <a:cubicBezTo>
                    <a:pt x="42" y="97"/>
                    <a:pt x="40" y="86"/>
                    <a:pt x="48" y="86"/>
                  </a:cubicBezTo>
                  <a:cubicBezTo>
                    <a:pt x="56" y="87"/>
                    <a:pt x="89" y="86"/>
                    <a:pt x="87" y="82"/>
                  </a:cubicBezTo>
                  <a:cubicBezTo>
                    <a:pt x="86" y="78"/>
                    <a:pt x="77" y="65"/>
                    <a:pt x="82" y="58"/>
                  </a:cubicBezTo>
                  <a:cubicBezTo>
                    <a:pt x="87" y="51"/>
                    <a:pt x="85" y="48"/>
                    <a:pt x="91" y="46"/>
                  </a:cubicBezTo>
                  <a:cubicBezTo>
                    <a:pt x="98" y="44"/>
                    <a:pt x="97" y="40"/>
                    <a:pt x="97" y="36"/>
                  </a:cubicBezTo>
                  <a:cubicBezTo>
                    <a:pt x="97" y="33"/>
                    <a:pt x="107" y="24"/>
                    <a:pt x="102" y="24"/>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123" name="Freeform 94"/>
            <p:cNvSpPr>
              <a:spLocks/>
            </p:cNvSpPr>
            <p:nvPr/>
          </p:nvSpPr>
          <p:spPr bwMode="auto">
            <a:xfrm>
              <a:off x="6237288" y="3429000"/>
              <a:ext cx="46037" cy="39688"/>
            </a:xfrm>
            <a:custGeom>
              <a:avLst/>
              <a:gdLst/>
              <a:ahLst/>
              <a:cxnLst>
                <a:cxn ang="0">
                  <a:pos x="17" y="1"/>
                </a:cxn>
                <a:cxn ang="0">
                  <a:pos x="1" y="13"/>
                </a:cxn>
                <a:cxn ang="0">
                  <a:pos x="17" y="1"/>
                </a:cxn>
              </a:cxnLst>
              <a:rect l="0" t="0" r="r" b="b"/>
              <a:pathLst>
                <a:path w="21" h="18">
                  <a:moveTo>
                    <a:pt x="17" y="1"/>
                  </a:moveTo>
                  <a:cubicBezTo>
                    <a:pt x="21" y="3"/>
                    <a:pt x="3" y="18"/>
                    <a:pt x="1" y="13"/>
                  </a:cubicBezTo>
                  <a:cubicBezTo>
                    <a:pt x="0" y="7"/>
                    <a:pt x="13" y="0"/>
                    <a:pt x="17" y="1"/>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124" name="Freeform 95"/>
            <p:cNvSpPr>
              <a:spLocks/>
            </p:cNvSpPr>
            <p:nvPr/>
          </p:nvSpPr>
          <p:spPr bwMode="auto">
            <a:xfrm>
              <a:off x="6446838" y="2632075"/>
              <a:ext cx="428625" cy="681038"/>
            </a:xfrm>
            <a:custGeom>
              <a:avLst/>
              <a:gdLst/>
              <a:ahLst/>
              <a:cxnLst>
                <a:cxn ang="0">
                  <a:pos x="117" y="9"/>
                </a:cxn>
                <a:cxn ang="0">
                  <a:pos x="123" y="3"/>
                </a:cxn>
                <a:cxn ang="0">
                  <a:pos x="148" y="26"/>
                </a:cxn>
                <a:cxn ang="0">
                  <a:pos x="164" y="73"/>
                </a:cxn>
                <a:cxn ang="0">
                  <a:pos x="171" y="105"/>
                </a:cxn>
                <a:cxn ang="0">
                  <a:pos x="187" y="156"/>
                </a:cxn>
                <a:cxn ang="0">
                  <a:pos x="192" y="184"/>
                </a:cxn>
                <a:cxn ang="0">
                  <a:pos x="181" y="181"/>
                </a:cxn>
                <a:cxn ang="0">
                  <a:pos x="174" y="180"/>
                </a:cxn>
                <a:cxn ang="0">
                  <a:pos x="168" y="196"/>
                </a:cxn>
                <a:cxn ang="0">
                  <a:pos x="168" y="215"/>
                </a:cxn>
                <a:cxn ang="0">
                  <a:pos x="157" y="213"/>
                </a:cxn>
                <a:cxn ang="0">
                  <a:pos x="140" y="231"/>
                </a:cxn>
                <a:cxn ang="0">
                  <a:pos x="128" y="233"/>
                </a:cxn>
                <a:cxn ang="0">
                  <a:pos x="120" y="229"/>
                </a:cxn>
                <a:cxn ang="0">
                  <a:pos x="131" y="246"/>
                </a:cxn>
                <a:cxn ang="0">
                  <a:pos x="121" y="252"/>
                </a:cxn>
                <a:cxn ang="0">
                  <a:pos x="97" y="270"/>
                </a:cxn>
                <a:cxn ang="0">
                  <a:pos x="89" y="258"/>
                </a:cxn>
                <a:cxn ang="0">
                  <a:pos x="67" y="272"/>
                </a:cxn>
                <a:cxn ang="0">
                  <a:pos x="42" y="291"/>
                </a:cxn>
                <a:cxn ang="0">
                  <a:pos x="33" y="308"/>
                </a:cxn>
                <a:cxn ang="0">
                  <a:pos x="2" y="308"/>
                </a:cxn>
                <a:cxn ang="0">
                  <a:pos x="29" y="264"/>
                </a:cxn>
                <a:cxn ang="0">
                  <a:pos x="58" y="241"/>
                </a:cxn>
                <a:cxn ang="0">
                  <a:pos x="83" y="229"/>
                </a:cxn>
                <a:cxn ang="0">
                  <a:pos x="93" y="201"/>
                </a:cxn>
                <a:cxn ang="0">
                  <a:pos x="88" y="161"/>
                </a:cxn>
                <a:cxn ang="0">
                  <a:pos x="98" y="165"/>
                </a:cxn>
                <a:cxn ang="0">
                  <a:pos x="110" y="172"/>
                </a:cxn>
                <a:cxn ang="0">
                  <a:pos x="127" y="138"/>
                </a:cxn>
                <a:cxn ang="0">
                  <a:pos x="129" y="79"/>
                </a:cxn>
                <a:cxn ang="0">
                  <a:pos x="114" y="57"/>
                </a:cxn>
                <a:cxn ang="0">
                  <a:pos x="105" y="33"/>
                </a:cxn>
                <a:cxn ang="0">
                  <a:pos x="106" y="16"/>
                </a:cxn>
                <a:cxn ang="0">
                  <a:pos x="123" y="12"/>
                </a:cxn>
              </a:cxnLst>
              <a:rect l="0" t="0" r="r" b="b"/>
              <a:pathLst>
                <a:path w="196" h="312">
                  <a:moveTo>
                    <a:pt x="123" y="12"/>
                  </a:moveTo>
                  <a:cubicBezTo>
                    <a:pt x="123" y="10"/>
                    <a:pt x="119" y="9"/>
                    <a:pt x="117" y="9"/>
                  </a:cubicBezTo>
                  <a:cubicBezTo>
                    <a:pt x="115" y="10"/>
                    <a:pt x="113" y="8"/>
                    <a:pt x="113" y="4"/>
                  </a:cubicBezTo>
                  <a:cubicBezTo>
                    <a:pt x="113" y="0"/>
                    <a:pt x="120" y="0"/>
                    <a:pt x="123" y="3"/>
                  </a:cubicBezTo>
                  <a:cubicBezTo>
                    <a:pt x="126" y="5"/>
                    <a:pt x="128" y="10"/>
                    <a:pt x="132" y="15"/>
                  </a:cubicBezTo>
                  <a:cubicBezTo>
                    <a:pt x="136" y="20"/>
                    <a:pt x="141" y="18"/>
                    <a:pt x="148" y="26"/>
                  </a:cubicBezTo>
                  <a:cubicBezTo>
                    <a:pt x="156" y="34"/>
                    <a:pt x="165" y="44"/>
                    <a:pt x="164" y="53"/>
                  </a:cubicBezTo>
                  <a:cubicBezTo>
                    <a:pt x="163" y="62"/>
                    <a:pt x="160" y="68"/>
                    <a:pt x="164" y="73"/>
                  </a:cubicBezTo>
                  <a:cubicBezTo>
                    <a:pt x="168" y="78"/>
                    <a:pt x="169" y="79"/>
                    <a:pt x="166" y="83"/>
                  </a:cubicBezTo>
                  <a:cubicBezTo>
                    <a:pt x="164" y="87"/>
                    <a:pt x="160" y="92"/>
                    <a:pt x="171" y="105"/>
                  </a:cubicBezTo>
                  <a:cubicBezTo>
                    <a:pt x="182" y="118"/>
                    <a:pt x="179" y="125"/>
                    <a:pt x="179" y="132"/>
                  </a:cubicBezTo>
                  <a:cubicBezTo>
                    <a:pt x="178" y="140"/>
                    <a:pt x="184" y="152"/>
                    <a:pt x="187" y="156"/>
                  </a:cubicBezTo>
                  <a:cubicBezTo>
                    <a:pt x="191" y="160"/>
                    <a:pt x="196" y="163"/>
                    <a:pt x="192" y="168"/>
                  </a:cubicBezTo>
                  <a:cubicBezTo>
                    <a:pt x="189" y="172"/>
                    <a:pt x="196" y="179"/>
                    <a:pt x="192" y="184"/>
                  </a:cubicBezTo>
                  <a:cubicBezTo>
                    <a:pt x="189" y="190"/>
                    <a:pt x="189" y="197"/>
                    <a:pt x="186" y="193"/>
                  </a:cubicBezTo>
                  <a:cubicBezTo>
                    <a:pt x="183" y="189"/>
                    <a:pt x="181" y="183"/>
                    <a:pt x="181" y="181"/>
                  </a:cubicBezTo>
                  <a:cubicBezTo>
                    <a:pt x="181" y="178"/>
                    <a:pt x="179" y="174"/>
                    <a:pt x="177" y="174"/>
                  </a:cubicBezTo>
                  <a:cubicBezTo>
                    <a:pt x="175" y="174"/>
                    <a:pt x="172" y="177"/>
                    <a:pt x="174" y="180"/>
                  </a:cubicBezTo>
                  <a:cubicBezTo>
                    <a:pt x="175" y="183"/>
                    <a:pt x="178" y="185"/>
                    <a:pt x="176" y="188"/>
                  </a:cubicBezTo>
                  <a:cubicBezTo>
                    <a:pt x="175" y="191"/>
                    <a:pt x="168" y="193"/>
                    <a:pt x="168" y="196"/>
                  </a:cubicBezTo>
                  <a:cubicBezTo>
                    <a:pt x="168" y="198"/>
                    <a:pt x="174" y="204"/>
                    <a:pt x="173" y="207"/>
                  </a:cubicBezTo>
                  <a:cubicBezTo>
                    <a:pt x="172" y="211"/>
                    <a:pt x="173" y="218"/>
                    <a:pt x="168" y="215"/>
                  </a:cubicBezTo>
                  <a:cubicBezTo>
                    <a:pt x="164" y="213"/>
                    <a:pt x="166" y="204"/>
                    <a:pt x="162" y="205"/>
                  </a:cubicBezTo>
                  <a:cubicBezTo>
                    <a:pt x="158" y="206"/>
                    <a:pt x="156" y="211"/>
                    <a:pt x="157" y="213"/>
                  </a:cubicBezTo>
                  <a:cubicBezTo>
                    <a:pt x="158" y="216"/>
                    <a:pt x="158" y="224"/>
                    <a:pt x="155" y="224"/>
                  </a:cubicBezTo>
                  <a:cubicBezTo>
                    <a:pt x="152" y="225"/>
                    <a:pt x="142" y="229"/>
                    <a:pt x="140" y="231"/>
                  </a:cubicBezTo>
                  <a:cubicBezTo>
                    <a:pt x="138" y="232"/>
                    <a:pt x="137" y="237"/>
                    <a:pt x="134" y="235"/>
                  </a:cubicBezTo>
                  <a:cubicBezTo>
                    <a:pt x="131" y="233"/>
                    <a:pt x="128" y="231"/>
                    <a:pt x="128" y="233"/>
                  </a:cubicBezTo>
                  <a:cubicBezTo>
                    <a:pt x="128" y="235"/>
                    <a:pt x="124" y="233"/>
                    <a:pt x="124" y="231"/>
                  </a:cubicBezTo>
                  <a:cubicBezTo>
                    <a:pt x="124" y="228"/>
                    <a:pt x="121" y="226"/>
                    <a:pt x="120" y="229"/>
                  </a:cubicBezTo>
                  <a:cubicBezTo>
                    <a:pt x="120" y="231"/>
                    <a:pt x="120" y="239"/>
                    <a:pt x="124" y="241"/>
                  </a:cubicBezTo>
                  <a:cubicBezTo>
                    <a:pt x="128" y="244"/>
                    <a:pt x="132" y="241"/>
                    <a:pt x="131" y="246"/>
                  </a:cubicBezTo>
                  <a:cubicBezTo>
                    <a:pt x="131" y="252"/>
                    <a:pt x="134" y="257"/>
                    <a:pt x="128" y="254"/>
                  </a:cubicBezTo>
                  <a:cubicBezTo>
                    <a:pt x="123" y="251"/>
                    <a:pt x="121" y="249"/>
                    <a:pt x="121" y="252"/>
                  </a:cubicBezTo>
                  <a:cubicBezTo>
                    <a:pt x="121" y="256"/>
                    <a:pt x="125" y="280"/>
                    <a:pt x="118" y="282"/>
                  </a:cubicBezTo>
                  <a:cubicBezTo>
                    <a:pt x="111" y="284"/>
                    <a:pt x="100" y="278"/>
                    <a:pt x="97" y="270"/>
                  </a:cubicBezTo>
                  <a:cubicBezTo>
                    <a:pt x="95" y="262"/>
                    <a:pt x="103" y="250"/>
                    <a:pt x="98" y="252"/>
                  </a:cubicBezTo>
                  <a:cubicBezTo>
                    <a:pt x="93" y="255"/>
                    <a:pt x="92" y="258"/>
                    <a:pt x="89" y="258"/>
                  </a:cubicBezTo>
                  <a:cubicBezTo>
                    <a:pt x="86" y="257"/>
                    <a:pt x="82" y="256"/>
                    <a:pt x="77" y="260"/>
                  </a:cubicBezTo>
                  <a:cubicBezTo>
                    <a:pt x="72" y="264"/>
                    <a:pt x="68" y="270"/>
                    <a:pt x="67" y="272"/>
                  </a:cubicBezTo>
                  <a:cubicBezTo>
                    <a:pt x="65" y="274"/>
                    <a:pt x="60" y="274"/>
                    <a:pt x="58" y="276"/>
                  </a:cubicBezTo>
                  <a:cubicBezTo>
                    <a:pt x="55" y="278"/>
                    <a:pt x="47" y="291"/>
                    <a:pt x="42" y="291"/>
                  </a:cubicBezTo>
                  <a:cubicBezTo>
                    <a:pt x="38" y="292"/>
                    <a:pt x="36" y="291"/>
                    <a:pt x="34" y="294"/>
                  </a:cubicBezTo>
                  <a:cubicBezTo>
                    <a:pt x="33" y="297"/>
                    <a:pt x="38" y="308"/>
                    <a:pt x="33" y="308"/>
                  </a:cubicBezTo>
                  <a:cubicBezTo>
                    <a:pt x="28" y="308"/>
                    <a:pt x="18" y="309"/>
                    <a:pt x="15" y="310"/>
                  </a:cubicBezTo>
                  <a:cubicBezTo>
                    <a:pt x="13" y="311"/>
                    <a:pt x="0" y="312"/>
                    <a:pt x="2" y="308"/>
                  </a:cubicBezTo>
                  <a:cubicBezTo>
                    <a:pt x="4" y="304"/>
                    <a:pt x="8" y="303"/>
                    <a:pt x="12" y="297"/>
                  </a:cubicBezTo>
                  <a:cubicBezTo>
                    <a:pt x="15" y="291"/>
                    <a:pt x="29" y="270"/>
                    <a:pt x="29" y="264"/>
                  </a:cubicBezTo>
                  <a:cubicBezTo>
                    <a:pt x="29" y="258"/>
                    <a:pt x="31" y="255"/>
                    <a:pt x="37" y="253"/>
                  </a:cubicBezTo>
                  <a:cubicBezTo>
                    <a:pt x="43" y="251"/>
                    <a:pt x="53" y="245"/>
                    <a:pt x="58" y="241"/>
                  </a:cubicBezTo>
                  <a:cubicBezTo>
                    <a:pt x="64" y="237"/>
                    <a:pt x="76" y="224"/>
                    <a:pt x="78" y="225"/>
                  </a:cubicBezTo>
                  <a:cubicBezTo>
                    <a:pt x="80" y="227"/>
                    <a:pt x="79" y="229"/>
                    <a:pt x="83" y="229"/>
                  </a:cubicBezTo>
                  <a:cubicBezTo>
                    <a:pt x="88" y="228"/>
                    <a:pt x="100" y="220"/>
                    <a:pt x="97" y="215"/>
                  </a:cubicBezTo>
                  <a:cubicBezTo>
                    <a:pt x="95" y="209"/>
                    <a:pt x="89" y="208"/>
                    <a:pt x="93" y="201"/>
                  </a:cubicBezTo>
                  <a:cubicBezTo>
                    <a:pt x="97" y="194"/>
                    <a:pt x="98" y="186"/>
                    <a:pt x="96" y="178"/>
                  </a:cubicBezTo>
                  <a:cubicBezTo>
                    <a:pt x="94" y="171"/>
                    <a:pt x="84" y="164"/>
                    <a:pt x="88" y="161"/>
                  </a:cubicBezTo>
                  <a:cubicBezTo>
                    <a:pt x="92" y="157"/>
                    <a:pt x="102" y="150"/>
                    <a:pt x="101" y="155"/>
                  </a:cubicBezTo>
                  <a:cubicBezTo>
                    <a:pt x="101" y="160"/>
                    <a:pt x="97" y="161"/>
                    <a:pt x="98" y="165"/>
                  </a:cubicBezTo>
                  <a:cubicBezTo>
                    <a:pt x="99" y="168"/>
                    <a:pt x="102" y="168"/>
                    <a:pt x="103" y="171"/>
                  </a:cubicBezTo>
                  <a:cubicBezTo>
                    <a:pt x="105" y="174"/>
                    <a:pt x="109" y="176"/>
                    <a:pt x="110" y="172"/>
                  </a:cubicBezTo>
                  <a:cubicBezTo>
                    <a:pt x="110" y="168"/>
                    <a:pt x="108" y="169"/>
                    <a:pt x="112" y="165"/>
                  </a:cubicBezTo>
                  <a:cubicBezTo>
                    <a:pt x="116" y="162"/>
                    <a:pt x="127" y="147"/>
                    <a:pt x="127" y="138"/>
                  </a:cubicBezTo>
                  <a:cubicBezTo>
                    <a:pt x="127" y="129"/>
                    <a:pt x="126" y="118"/>
                    <a:pt x="128" y="109"/>
                  </a:cubicBezTo>
                  <a:cubicBezTo>
                    <a:pt x="130" y="100"/>
                    <a:pt x="131" y="86"/>
                    <a:pt x="129" y="79"/>
                  </a:cubicBezTo>
                  <a:cubicBezTo>
                    <a:pt x="126" y="73"/>
                    <a:pt x="122" y="59"/>
                    <a:pt x="121" y="59"/>
                  </a:cubicBezTo>
                  <a:cubicBezTo>
                    <a:pt x="119" y="58"/>
                    <a:pt x="115" y="59"/>
                    <a:pt x="114" y="57"/>
                  </a:cubicBezTo>
                  <a:cubicBezTo>
                    <a:pt x="113" y="54"/>
                    <a:pt x="117" y="51"/>
                    <a:pt x="114" y="48"/>
                  </a:cubicBezTo>
                  <a:cubicBezTo>
                    <a:pt x="111" y="45"/>
                    <a:pt x="104" y="38"/>
                    <a:pt x="105" y="33"/>
                  </a:cubicBezTo>
                  <a:cubicBezTo>
                    <a:pt x="107" y="28"/>
                    <a:pt x="112" y="32"/>
                    <a:pt x="109" y="26"/>
                  </a:cubicBezTo>
                  <a:cubicBezTo>
                    <a:pt x="106" y="20"/>
                    <a:pt x="102" y="18"/>
                    <a:pt x="106" y="16"/>
                  </a:cubicBezTo>
                  <a:cubicBezTo>
                    <a:pt x="109" y="15"/>
                    <a:pt x="109" y="16"/>
                    <a:pt x="114" y="19"/>
                  </a:cubicBezTo>
                  <a:cubicBezTo>
                    <a:pt x="119" y="23"/>
                    <a:pt x="123" y="16"/>
                    <a:pt x="123" y="12"/>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125" name="Freeform 96"/>
            <p:cNvSpPr>
              <a:spLocks/>
            </p:cNvSpPr>
            <p:nvPr/>
          </p:nvSpPr>
          <p:spPr bwMode="auto">
            <a:xfrm>
              <a:off x="6534150" y="3228975"/>
              <a:ext cx="109538" cy="130175"/>
            </a:xfrm>
            <a:custGeom>
              <a:avLst/>
              <a:gdLst/>
              <a:ahLst/>
              <a:cxnLst>
                <a:cxn ang="0">
                  <a:pos x="42" y="29"/>
                </a:cxn>
                <a:cxn ang="0">
                  <a:pos x="33" y="30"/>
                </a:cxn>
                <a:cxn ang="0">
                  <a:pos x="26" y="41"/>
                </a:cxn>
                <a:cxn ang="0">
                  <a:pos x="21" y="60"/>
                </a:cxn>
                <a:cxn ang="0">
                  <a:pos x="8" y="54"/>
                </a:cxn>
                <a:cxn ang="0">
                  <a:pos x="1" y="45"/>
                </a:cxn>
                <a:cxn ang="0">
                  <a:pos x="7" y="36"/>
                </a:cxn>
                <a:cxn ang="0">
                  <a:pos x="10" y="22"/>
                </a:cxn>
                <a:cxn ang="0">
                  <a:pos x="16" y="22"/>
                </a:cxn>
                <a:cxn ang="0">
                  <a:pos x="24" y="15"/>
                </a:cxn>
                <a:cxn ang="0">
                  <a:pos x="28" y="6"/>
                </a:cxn>
                <a:cxn ang="0">
                  <a:pos x="37" y="1"/>
                </a:cxn>
                <a:cxn ang="0">
                  <a:pos x="48" y="6"/>
                </a:cxn>
                <a:cxn ang="0">
                  <a:pos x="48" y="18"/>
                </a:cxn>
                <a:cxn ang="0">
                  <a:pos x="42" y="29"/>
                </a:cxn>
              </a:cxnLst>
              <a:rect l="0" t="0" r="r" b="b"/>
              <a:pathLst>
                <a:path w="50" h="60">
                  <a:moveTo>
                    <a:pt x="42" y="29"/>
                  </a:moveTo>
                  <a:cubicBezTo>
                    <a:pt x="39" y="28"/>
                    <a:pt x="34" y="28"/>
                    <a:pt x="33" y="30"/>
                  </a:cubicBezTo>
                  <a:cubicBezTo>
                    <a:pt x="31" y="32"/>
                    <a:pt x="26" y="39"/>
                    <a:pt x="26" y="41"/>
                  </a:cubicBezTo>
                  <a:cubicBezTo>
                    <a:pt x="25" y="43"/>
                    <a:pt x="24" y="59"/>
                    <a:pt x="21" y="60"/>
                  </a:cubicBezTo>
                  <a:cubicBezTo>
                    <a:pt x="17" y="60"/>
                    <a:pt x="8" y="59"/>
                    <a:pt x="8" y="54"/>
                  </a:cubicBezTo>
                  <a:cubicBezTo>
                    <a:pt x="8" y="48"/>
                    <a:pt x="0" y="47"/>
                    <a:pt x="1" y="45"/>
                  </a:cubicBezTo>
                  <a:cubicBezTo>
                    <a:pt x="3" y="43"/>
                    <a:pt x="5" y="41"/>
                    <a:pt x="7" y="36"/>
                  </a:cubicBezTo>
                  <a:cubicBezTo>
                    <a:pt x="8" y="32"/>
                    <a:pt x="7" y="23"/>
                    <a:pt x="10" y="22"/>
                  </a:cubicBezTo>
                  <a:cubicBezTo>
                    <a:pt x="13" y="22"/>
                    <a:pt x="13" y="24"/>
                    <a:pt x="16" y="22"/>
                  </a:cubicBezTo>
                  <a:cubicBezTo>
                    <a:pt x="20" y="21"/>
                    <a:pt x="26" y="21"/>
                    <a:pt x="24" y="15"/>
                  </a:cubicBezTo>
                  <a:cubicBezTo>
                    <a:pt x="22" y="9"/>
                    <a:pt x="26" y="8"/>
                    <a:pt x="28" y="6"/>
                  </a:cubicBezTo>
                  <a:cubicBezTo>
                    <a:pt x="29" y="5"/>
                    <a:pt x="34" y="0"/>
                    <a:pt x="37" y="1"/>
                  </a:cubicBezTo>
                  <a:cubicBezTo>
                    <a:pt x="40" y="2"/>
                    <a:pt x="46" y="3"/>
                    <a:pt x="48" y="6"/>
                  </a:cubicBezTo>
                  <a:cubicBezTo>
                    <a:pt x="50" y="9"/>
                    <a:pt x="50" y="14"/>
                    <a:pt x="48" y="18"/>
                  </a:cubicBezTo>
                  <a:cubicBezTo>
                    <a:pt x="46" y="21"/>
                    <a:pt x="46" y="30"/>
                    <a:pt x="42" y="29"/>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126" name="Freeform 97"/>
            <p:cNvSpPr>
              <a:spLocks/>
            </p:cNvSpPr>
            <p:nvPr/>
          </p:nvSpPr>
          <p:spPr bwMode="auto">
            <a:xfrm>
              <a:off x="6403975" y="3330575"/>
              <a:ext cx="136525" cy="184150"/>
            </a:xfrm>
            <a:custGeom>
              <a:avLst/>
              <a:gdLst/>
              <a:ahLst/>
              <a:cxnLst>
                <a:cxn ang="0">
                  <a:pos x="54" y="82"/>
                </a:cxn>
                <a:cxn ang="0">
                  <a:pos x="50" y="74"/>
                </a:cxn>
                <a:cxn ang="0">
                  <a:pos x="47" y="66"/>
                </a:cxn>
                <a:cxn ang="0">
                  <a:pos x="43" y="71"/>
                </a:cxn>
                <a:cxn ang="0">
                  <a:pos x="45" y="79"/>
                </a:cxn>
                <a:cxn ang="0">
                  <a:pos x="36" y="78"/>
                </a:cxn>
                <a:cxn ang="0">
                  <a:pos x="37" y="69"/>
                </a:cxn>
                <a:cxn ang="0">
                  <a:pos x="30" y="57"/>
                </a:cxn>
                <a:cxn ang="0">
                  <a:pos x="34" y="38"/>
                </a:cxn>
                <a:cxn ang="0">
                  <a:pos x="21" y="27"/>
                </a:cxn>
                <a:cxn ang="0">
                  <a:pos x="21" y="34"/>
                </a:cxn>
                <a:cxn ang="0">
                  <a:pos x="25" y="41"/>
                </a:cxn>
                <a:cxn ang="0">
                  <a:pos x="20" y="39"/>
                </a:cxn>
                <a:cxn ang="0">
                  <a:pos x="14" y="47"/>
                </a:cxn>
                <a:cxn ang="0">
                  <a:pos x="9" y="38"/>
                </a:cxn>
                <a:cxn ang="0">
                  <a:pos x="16" y="35"/>
                </a:cxn>
                <a:cxn ang="0">
                  <a:pos x="4" y="31"/>
                </a:cxn>
                <a:cxn ang="0">
                  <a:pos x="8" y="23"/>
                </a:cxn>
                <a:cxn ang="0">
                  <a:pos x="14" y="15"/>
                </a:cxn>
                <a:cxn ang="0">
                  <a:pos x="21" y="2"/>
                </a:cxn>
                <a:cxn ang="0">
                  <a:pos x="35" y="6"/>
                </a:cxn>
                <a:cxn ang="0">
                  <a:pos x="42" y="1"/>
                </a:cxn>
                <a:cxn ang="0">
                  <a:pos x="49" y="4"/>
                </a:cxn>
                <a:cxn ang="0">
                  <a:pos x="51" y="11"/>
                </a:cxn>
                <a:cxn ang="0">
                  <a:pos x="59" y="15"/>
                </a:cxn>
                <a:cxn ang="0">
                  <a:pos x="60" y="31"/>
                </a:cxn>
                <a:cxn ang="0">
                  <a:pos x="60" y="54"/>
                </a:cxn>
                <a:cxn ang="0">
                  <a:pos x="59" y="68"/>
                </a:cxn>
                <a:cxn ang="0">
                  <a:pos x="54" y="82"/>
                </a:cxn>
              </a:cxnLst>
              <a:rect l="0" t="0" r="r" b="b"/>
              <a:pathLst>
                <a:path w="63" h="84">
                  <a:moveTo>
                    <a:pt x="54" y="82"/>
                  </a:moveTo>
                  <a:cubicBezTo>
                    <a:pt x="50" y="79"/>
                    <a:pt x="53" y="77"/>
                    <a:pt x="50" y="74"/>
                  </a:cubicBezTo>
                  <a:cubicBezTo>
                    <a:pt x="48" y="71"/>
                    <a:pt x="50" y="65"/>
                    <a:pt x="47" y="66"/>
                  </a:cubicBezTo>
                  <a:cubicBezTo>
                    <a:pt x="44" y="67"/>
                    <a:pt x="42" y="68"/>
                    <a:pt x="43" y="71"/>
                  </a:cubicBezTo>
                  <a:cubicBezTo>
                    <a:pt x="44" y="74"/>
                    <a:pt x="45" y="79"/>
                    <a:pt x="45" y="79"/>
                  </a:cubicBezTo>
                  <a:cubicBezTo>
                    <a:pt x="45" y="79"/>
                    <a:pt x="34" y="83"/>
                    <a:pt x="36" y="78"/>
                  </a:cubicBezTo>
                  <a:cubicBezTo>
                    <a:pt x="37" y="74"/>
                    <a:pt x="39" y="72"/>
                    <a:pt x="37" y="69"/>
                  </a:cubicBezTo>
                  <a:cubicBezTo>
                    <a:pt x="35" y="65"/>
                    <a:pt x="28" y="61"/>
                    <a:pt x="30" y="57"/>
                  </a:cubicBezTo>
                  <a:cubicBezTo>
                    <a:pt x="32" y="53"/>
                    <a:pt x="37" y="45"/>
                    <a:pt x="34" y="38"/>
                  </a:cubicBezTo>
                  <a:cubicBezTo>
                    <a:pt x="31" y="32"/>
                    <a:pt x="23" y="25"/>
                    <a:pt x="21" y="27"/>
                  </a:cubicBezTo>
                  <a:cubicBezTo>
                    <a:pt x="19" y="29"/>
                    <a:pt x="17" y="31"/>
                    <a:pt x="21" y="34"/>
                  </a:cubicBezTo>
                  <a:cubicBezTo>
                    <a:pt x="26" y="36"/>
                    <a:pt x="27" y="42"/>
                    <a:pt x="25" y="41"/>
                  </a:cubicBezTo>
                  <a:cubicBezTo>
                    <a:pt x="23" y="40"/>
                    <a:pt x="22" y="36"/>
                    <a:pt x="20" y="39"/>
                  </a:cubicBezTo>
                  <a:cubicBezTo>
                    <a:pt x="17" y="42"/>
                    <a:pt x="16" y="50"/>
                    <a:pt x="14" y="47"/>
                  </a:cubicBezTo>
                  <a:cubicBezTo>
                    <a:pt x="12" y="43"/>
                    <a:pt x="5" y="38"/>
                    <a:pt x="9" y="38"/>
                  </a:cubicBezTo>
                  <a:cubicBezTo>
                    <a:pt x="13" y="37"/>
                    <a:pt x="18" y="39"/>
                    <a:pt x="16" y="35"/>
                  </a:cubicBezTo>
                  <a:cubicBezTo>
                    <a:pt x="13" y="32"/>
                    <a:pt x="8" y="32"/>
                    <a:pt x="4" y="31"/>
                  </a:cubicBezTo>
                  <a:cubicBezTo>
                    <a:pt x="0" y="29"/>
                    <a:pt x="7" y="27"/>
                    <a:pt x="8" y="23"/>
                  </a:cubicBezTo>
                  <a:cubicBezTo>
                    <a:pt x="8" y="19"/>
                    <a:pt x="14" y="20"/>
                    <a:pt x="14" y="15"/>
                  </a:cubicBezTo>
                  <a:cubicBezTo>
                    <a:pt x="14" y="10"/>
                    <a:pt x="16" y="3"/>
                    <a:pt x="21" y="2"/>
                  </a:cubicBezTo>
                  <a:cubicBezTo>
                    <a:pt x="26" y="1"/>
                    <a:pt x="29" y="8"/>
                    <a:pt x="35" y="6"/>
                  </a:cubicBezTo>
                  <a:cubicBezTo>
                    <a:pt x="41" y="4"/>
                    <a:pt x="39" y="2"/>
                    <a:pt x="42" y="1"/>
                  </a:cubicBezTo>
                  <a:cubicBezTo>
                    <a:pt x="45" y="0"/>
                    <a:pt x="50" y="2"/>
                    <a:pt x="49" y="4"/>
                  </a:cubicBezTo>
                  <a:cubicBezTo>
                    <a:pt x="49" y="7"/>
                    <a:pt x="48" y="10"/>
                    <a:pt x="51" y="11"/>
                  </a:cubicBezTo>
                  <a:cubicBezTo>
                    <a:pt x="54" y="13"/>
                    <a:pt x="58" y="9"/>
                    <a:pt x="59" y="15"/>
                  </a:cubicBezTo>
                  <a:cubicBezTo>
                    <a:pt x="61" y="21"/>
                    <a:pt x="62" y="24"/>
                    <a:pt x="60" y="31"/>
                  </a:cubicBezTo>
                  <a:cubicBezTo>
                    <a:pt x="58" y="38"/>
                    <a:pt x="58" y="51"/>
                    <a:pt x="60" y="54"/>
                  </a:cubicBezTo>
                  <a:cubicBezTo>
                    <a:pt x="63" y="58"/>
                    <a:pt x="62" y="68"/>
                    <a:pt x="59" y="68"/>
                  </a:cubicBezTo>
                  <a:cubicBezTo>
                    <a:pt x="56" y="69"/>
                    <a:pt x="56" y="84"/>
                    <a:pt x="54" y="82"/>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127" name="Freeform 98"/>
            <p:cNvSpPr>
              <a:spLocks/>
            </p:cNvSpPr>
            <p:nvPr/>
          </p:nvSpPr>
          <p:spPr bwMode="auto">
            <a:xfrm>
              <a:off x="6632575" y="3200400"/>
              <a:ext cx="12700" cy="23813"/>
            </a:xfrm>
            <a:custGeom>
              <a:avLst/>
              <a:gdLst/>
              <a:ahLst/>
              <a:cxnLst>
                <a:cxn ang="0">
                  <a:pos x="3" y="11"/>
                </a:cxn>
                <a:cxn ang="0">
                  <a:pos x="2" y="3"/>
                </a:cxn>
                <a:cxn ang="0">
                  <a:pos x="3" y="11"/>
                </a:cxn>
              </a:cxnLst>
              <a:rect l="0" t="0" r="r" b="b"/>
              <a:pathLst>
                <a:path w="6" h="11">
                  <a:moveTo>
                    <a:pt x="3" y="11"/>
                  </a:moveTo>
                  <a:cubicBezTo>
                    <a:pt x="0" y="11"/>
                    <a:pt x="0" y="6"/>
                    <a:pt x="2" y="3"/>
                  </a:cubicBezTo>
                  <a:cubicBezTo>
                    <a:pt x="4" y="0"/>
                    <a:pt x="6" y="11"/>
                    <a:pt x="3" y="11"/>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128" name="Freeform 99"/>
            <p:cNvSpPr>
              <a:spLocks/>
            </p:cNvSpPr>
            <p:nvPr/>
          </p:nvSpPr>
          <p:spPr bwMode="auto">
            <a:xfrm>
              <a:off x="6678613" y="2882900"/>
              <a:ext cx="23812" cy="44450"/>
            </a:xfrm>
            <a:custGeom>
              <a:avLst/>
              <a:gdLst/>
              <a:ahLst/>
              <a:cxnLst>
                <a:cxn ang="0">
                  <a:pos x="7" y="16"/>
                </a:cxn>
                <a:cxn ang="0">
                  <a:pos x="3" y="10"/>
                </a:cxn>
                <a:cxn ang="0">
                  <a:pos x="3" y="1"/>
                </a:cxn>
                <a:cxn ang="0">
                  <a:pos x="9" y="6"/>
                </a:cxn>
                <a:cxn ang="0">
                  <a:pos x="7" y="16"/>
                </a:cxn>
              </a:cxnLst>
              <a:rect l="0" t="0" r="r" b="b"/>
              <a:pathLst>
                <a:path w="11" h="20">
                  <a:moveTo>
                    <a:pt x="7" y="16"/>
                  </a:moveTo>
                  <a:cubicBezTo>
                    <a:pt x="6" y="13"/>
                    <a:pt x="7" y="11"/>
                    <a:pt x="3" y="10"/>
                  </a:cubicBezTo>
                  <a:cubicBezTo>
                    <a:pt x="0" y="9"/>
                    <a:pt x="2" y="2"/>
                    <a:pt x="3" y="1"/>
                  </a:cubicBezTo>
                  <a:cubicBezTo>
                    <a:pt x="5" y="0"/>
                    <a:pt x="6" y="5"/>
                    <a:pt x="9" y="6"/>
                  </a:cubicBezTo>
                  <a:cubicBezTo>
                    <a:pt x="11" y="7"/>
                    <a:pt x="9" y="20"/>
                    <a:pt x="7" y="16"/>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129" name="Freeform 100"/>
            <p:cNvSpPr>
              <a:spLocks/>
            </p:cNvSpPr>
            <p:nvPr/>
          </p:nvSpPr>
          <p:spPr bwMode="auto">
            <a:xfrm>
              <a:off x="6072188" y="4046538"/>
              <a:ext cx="87312" cy="233362"/>
            </a:xfrm>
            <a:custGeom>
              <a:avLst/>
              <a:gdLst/>
              <a:ahLst/>
              <a:cxnLst>
                <a:cxn ang="0">
                  <a:pos x="24" y="99"/>
                </a:cxn>
                <a:cxn ang="0">
                  <a:pos x="6" y="83"/>
                </a:cxn>
                <a:cxn ang="0">
                  <a:pos x="3" y="44"/>
                </a:cxn>
                <a:cxn ang="0">
                  <a:pos x="22" y="6"/>
                </a:cxn>
                <a:cxn ang="0">
                  <a:pos x="32" y="1"/>
                </a:cxn>
                <a:cxn ang="0">
                  <a:pos x="39" y="8"/>
                </a:cxn>
                <a:cxn ang="0">
                  <a:pos x="38" y="24"/>
                </a:cxn>
                <a:cxn ang="0">
                  <a:pos x="33" y="74"/>
                </a:cxn>
                <a:cxn ang="0">
                  <a:pos x="28" y="87"/>
                </a:cxn>
                <a:cxn ang="0">
                  <a:pos x="24" y="99"/>
                </a:cxn>
              </a:cxnLst>
              <a:rect l="0" t="0" r="r" b="b"/>
              <a:pathLst>
                <a:path w="40" h="107">
                  <a:moveTo>
                    <a:pt x="24" y="99"/>
                  </a:moveTo>
                  <a:cubicBezTo>
                    <a:pt x="21" y="95"/>
                    <a:pt x="9" y="89"/>
                    <a:pt x="6" y="83"/>
                  </a:cubicBezTo>
                  <a:cubicBezTo>
                    <a:pt x="4" y="76"/>
                    <a:pt x="0" y="53"/>
                    <a:pt x="3" y="44"/>
                  </a:cubicBezTo>
                  <a:cubicBezTo>
                    <a:pt x="6" y="35"/>
                    <a:pt x="16" y="7"/>
                    <a:pt x="22" y="6"/>
                  </a:cubicBezTo>
                  <a:cubicBezTo>
                    <a:pt x="29" y="5"/>
                    <a:pt x="28" y="0"/>
                    <a:pt x="32" y="1"/>
                  </a:cubicBezTo>
                  <a:cubicBezTo>
                    <a:pt x="36" y="1"/>
                    <a:pt x="40" y="6"/>
                    <a:pt x="39" y="8"/>
                  </a:cubicBezTo>
                  <a:cubicBezTo>
                    <a:pt x="38" y="10"/>
                    <a:pt x="38" y="22"/>
                    <a:pt x="38" y="24"/>
                  </a:cubicBezTo>
                  <a:cubicBezTo>
                    <a:pt x="38" y="26"/>
                    <a:pt x="36" y="69"/>
                    <a:pt x="33" y="74"/>
                  </a:cubicBezTo>
                  <a:cubicBezTo>
                    <a:pt x="30" y="79"/>
                    <a:pt x="28" y="81"/>
                    <a:pt x="28" y="87"/>
                  </a:cubicBezTo>
                  <a:cubicBezTo>
                    <a:pt x="28" y="92"/>
                    <a:pt x="32" y="107"/>
                    <a:pt x="24" y="99"/>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130" name="Freeform 101"/>
            <p:cNvSpPr>
              <a:spLocks/>
            </p:cNvSpPr>
            <p:nvPr/>
          </p:nvSpPr>
          <p:spPr bwMode="auto">
            <a:xfrm>
              <a:off x="6450013" y="3829050"/>
              <a:ext cx="36512" cy="58738"/>
            </a:xfrm>
            <a:custGeom>
              <a:avLst/>
              <a:gdLst/>
              <a:ahLst/>
              <a:cxnLst>
                <a:cxn ang="0">
                  <a:pos x="8" y="10"/>
                </a:cxn>
                <a:cxn ang="0">
                  <a:pos x="15" y="1"/>
                </a:cxn>
                <a:cxn ang="0">
                  <a:pos x="8" y="5"/>
                </a:cxn>
                <a:cxn ang="0">
                  <a:pos x="4" y="8"/>
                </a:cxn>
                <a:cxn ang="0">
                  <a:pos x="2" y="13"/>
                </a:cxn>
                <a:cxn ang="0">
                  <a:pos x="1" y="25"/>
                </a:cxn>
                <a:cxn ang="0">
                  <a:pos x="6" y="24"/>
                </a:cxn>
                <a:cxn ang="0">
                  <a:pos x="8" y="10"/>
                </a:cxn>
              </a:cxnLst>
              <a:rect l="0" t="0" r="r" b="b"/>
              <a:pathLst>
                <a:path w="17" h="27">
                  <a:moveTo>
                    <a:pt x="8" y="10"/>
                  </a:moveTo>
                  <a:cubicBezTo>
                    <a:pt x="10" y="10"/>
                    <a:pt x="17" y="2"/>
                    <a:pt x="15" y="1"/>
                  </a:cubicBezTo>
                  <a:cubicBezTo>
                    <a:pt x="13" y="0"/>
                    <a:pt x="10" y="5"/>
                    <a:pt x="8" y="5"/>
                  </a:cubicBezTo>
                  <a:cubicBezTo>
                    <a:pt x="6" y="5"/>
                    <a:pt x="5" y="6"/>
                    <a:pt x="4" y="8"/>
                  </a:cubicBezTo>
                  <a:cubicBezTo>
                    <a:pt x="4" y="9"/>
                    <a:pt x="3" y="12"/>
                    <a:pt x="2" y="13"/>
                  </a:cubicBezTo>
                  <a:cubicBezTo>
                    <a:pt x="0" y="14"/>
                    <a:pt x="1" y="22"/>
                    <a:pt x="1" y="25"/>
                  </a:cubicBezTo>
                  <a:cubicBezTo>
                    <a:pt x="1" y="27"/>
                    <a:pt x="6" y="26"/>
                    <a:pt x="6" y="24"/>
                  </a:cubicBezTo>
                  <a:cubicBezTo>
                    <a:pt x="7" y="22"/>
                    <a:pt x="6" y="11"/>
                    <a:pt x="8" y="10"/>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131" name="Freeform 102"/>
            <p:cNvSpPr>
              <a:spLocks/>
            </p:cNvSpPr>
            <p:nvPr/>
          </p:nvSpPr>
          <p:spPr bwMode="auto">
            <a:xfrm>
              <a:off x="5421313" y="4519613"/>
              <a:ext cx="157162" cy="131762"/>
            </a:xfrm>
            <a:custGeom>
              <a:avLst/>
              <a:gdLst/>
              <a:ahLst/>
              <a:cxnLst>
                <a:cxn ang="0">
                  <a:pos x="28" y="56"/>
                </a:cxn>
                <a:cxn ang="0">
                  <a:pos x="4" y="44"/>
                </a:cxn>
                <a:cxn ang="0">
                  <a:pos x="13" y="20"/>
                </a:cxn>
                <a:cxn ang="0">
                  <a:pos x="35" y="7"/>
                </a:cxn>
                <a:cxn ang="0">
                  <a:pos x="60" y="1"/>
                </a:cxn>
                <a:cxn ang="0">
                  <a:pos x="68" y="10"/>
                </a:cxn>
                <a:cxn ang="0">
                  <a:pos x="56" y="29"/>
                </a:cxn>
                <a:cxn ang="0">
                  <a:pos x="48" y="45"/>
                </a:cxn>
                <a:cxn ang="0">
                  <a:pos x="41" y="51"/>
                </a:cxn>
                <a:cxn ang="0">
                  <a:pos x="28" y="56"/>
                </a:cxn>
              </a:cxnLst>
              <a:rect l="0" t="0" r="r" b="b"/>
              <a:pathLst>
                <a:path w="72" h="60">
                  <a:moveTo>
                    <a:pt x="28" y="56"/>
                  </a:moveTo>
                  <a:cubicBezTo>
                    <a:pt x="21" y="52"/>
                    <a:pt x="7" y="51"/>
                    <a:pt x="4" y="44"/>
                  </a:cubicBezTo>
                  <a:cubicBezTo>
                    <a:pt x="0" y="36"/>
                    <a:pt x="8" y="27"/>
                    <a:pt x="13" y="20"/>
                  </a:cubicBezTo>
                  <a:cubicBezTo>
                    <a:pt x="18" y="14"/>
                    <a:pt x="24" y="7"/>
                    <a:pt x="35" y="7"/>
                  </a:cubicBezTo>
                  <a:cubicBezTo>
                    <a:pt x="46" y="7"/>
                    <a:pt x="51" y="0"/>
                    <a:pt x="60" y="1"/>
                  </a:cubicBezTo>
                  <a:cubicBezTo>
                    <a:pt x="68" y="2"/>
                    <a:pt x="72" y="7"/>
                    <a:pt x="68" y="10"/>
                  </a:cubicBezTo>
                  <a:cubicBezTo>
                    <a:pt x="65" y="12"/>
                    <a:pt x="57" y="22"/>
                    <a:pt x="56" y="29"/>
                  </a:cubicBezTo>
                  <a:cubicBezTo>
                    <a:pt x="54" y="36"/>
                    <a:pt x="52" y="44"/>
                    <a:pt x="48" y="45"/>
                  </a:cubicBezTo>
                  <a:cubicBezTo>
                    <a:pt x="43" y="46"/>
                    <a:pt x="44" y="51"/>
                    <a:pt x="41" y="51"/>
                  </a:cubicBezTo>
                  <a:cubicBezTo>
                    <a:pt x="38" y="51"/>
                    <a:pt x="37" y="60"/>
                    <a:pt x="28" y="56"/>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132" name="Freeform 103"/>
            <p:cNvSpPr>
              <a:spLocks/>
            </p:cNvSpPr>
            <p:nvPr/>
          </p:nvSpPr>
          <p:spPr bwMode="auto">
            <a:xfrm>
              <a:off x="6137275" y="4465638"/>
              <a:ext cx="315913" cy="355600"/>
            </a:xfrm>
            <a:custGeom>
              <a:avLst/>
              <a:gdLst/>
              <a:ahLst/>
              <a:cxnLst>
                <a:cxn ang="0">
                  <a:pos x="52" y="152"/>
                </a:cxn>
                <a:cxn ang="0">
                  <a:pos x="43" y="147"/>
                </a:cxn>
                <a:cxn ang="0">
                  <a:pos x="35" y="143"/>
                </a:cxn>
                <a:cxn ang="0">
                  <a:pos x="41" y="129"/>
                </a:cxn>
                <a:cxn ang="0">
                  <a:pos x="31" y="122"/>
                </a:cxn>
                <a:cxn ang="0">
                  <a:pos x="28" y="132"/>
                </a:cxn>
                <a:cxn ang="0">
                  <a:pos x="14" y="119"/>
                </a:cxn>
                <a:cxn ang="0">
                  <a:pos x="1" y="85"/>
                </a:cxn>
                <a:cxn ang="0">
                  <a:pos x="19" y="87"/>
                </a:cxn>
                <a:cxn ang="0">
                  <a:pos x="15" y="67"/>
                </a:cxn>
                <a:cxn ang="0">
                  <a:pos x="11" y="41"/>
                </a:cxn>
                <a:cxn ang="0">
                  <a:pos x="16" y="10"/>
                </a:cxn>
                <a:cxn ang="0">
                  <a:pos x="33" y="8"/>
                </a:cxn>
                <a:cxn ang="0">
                  <a:pos x="46" y="12"/>
                </a:cxn>
                <a:cxn ang="0">
                  <a:pos x="57" y="5"/>
                </a:cxn>
                <a:cxn ang="0">
                  <a:pos x="61" y="18"/>
                </a:cxn>
                <a:cxn ang="0">
                  <a:pos x="66" y="38"/>
                </a:cxn>
                <a:cxn ang="0">
                  <a:pos x="72" y="50"/>
                </a:cxn>
                <a:cxn ang="0">
                  <a:pos x="67" y="61"/>
                </a:cxn>
                <a:cxn ang="0">
                  <a:pos x="64" y="73"/>
                </a:cxn>
                <a:cxn ang="0">
                  <a:pos x="54" y="82"/>
                </a:cxn>
                <a:cxn ang="0">
                  <a:pos x="54" y="90"/>
                </a:cxn>
                <a:cxn ang="0">
                  <a:pos x="54" y="104"/>
                </a:cxn>
                <a:cxn ang="0">
                  <a:pos x="65" y="123"/>
                </a:cxn>
                <a:cxn ang="0">
                  <a:pos x="73" y="136"/>
                </a:cxn>
                <a:cxn ang="0">
                  <a:pos x="82" y="132"/>
                </a:cxn>
                <a:cxn ang="0">
                  <a:pos x="93" y="121"/>
                </a:cxn>
                <a:cxn ang="0">
                  <a:pos x="105" y="126"/>
                </a:cxn>
                <a:cxn ang="0">
                  <a:pos x="111" y="134"/>
                </a:cxn>
                <a:cxn ang="0">
                  <a:pos x="113" y="124"/>
                </a:cxn>
                <a:cxn ang="0">
                  <a:pos x="129" y="127"/>
                </a:cxn>
                <a:cxn ang="0">
                  <a:pos x="122" y="134"/>
                </a:cxn>
                <a:cxn ang="0">
                  <a:pos x="130" y="142"/>
                </a:cxn>
                <a:cxn ang="0">
                  <a:pos x="139" y="147"/>
                </a:cxn>
                <a:cxn ang="0">
                  <a:pos x="140" y="161"/>
                </a:cxn>
                <a:cxn ang="0">
                  <a:pos x="134" y="155"/>
                </a:cxn>
                <a:cxn ang="0">
                  <a:pos x="121" y="154"/>
                </a:cxn>
                <a:cxn ang="0">
                  <a:pos x="111" y="141"/>
                </a:cxn>
                <a:cxn ang="0">
                  <a:pos x="98" y="136"/>
                </a:cxn>
                <a:cxn ang="0">
                  <a:pos x="89" y="135"/>
                </a:cxn>
                <a:cxn ang="0">
                  <a:pos x="92" y="142"/>
                </a:cxn>
                <a:cxn ang="0">
                  <a:pos x="97" y="152"/>
                </a:cxn>
                <a:cxn ang="0">
                  <a:pos x="83" y="144"/>
                </a:cxn>
                <a:cxn ang="0">
                  <a:pos x="65" y="142"/>
                </a:cxn>
                <a:cxn ang="0">
                  <a:pos x="52" y="152"/>
                </a:cxn>
              </a:cxnLst>
              <a:rect l="0" t="0" r="r" b="b"/>
              <a:pathLst>
                <a:path w="145" h="163">
                  <a:moveTo>
                    <a:pt x="52" y="152"/>
                  </a:moveTo>
                  <a:cubicBezTo>
                    <a:pt x="47" y="150"/>
                    <a:pt x="44" y="146"/>
                    <a:pt x="43" y="147"/>
                  </a:cubicBezTo>
                  <a:cubicBezTo>
                    <a:pt x="41" y="147"/>
                    <a:pt x="37" y="147"/>
                    <a:pt x="35" y="143"/>
                  </a:cubicBezTo>
                  <a:cubicBezTo>
                    <a:pt x="33" y="138"/>
                    <a:pt x="44" y="133"/>
                    <a:pt x="41" y="129"/>
                  </a:cubicBezTo>
                  <a:cubicBezTo>
                    <a:pt x="37" y="125"/>
                    <a:pt x="30" y="119"/>
                    <a:pt x="31" y="122"/>
                  </a:cubicBezTo>
                  <a:cubicBezTo>
                    <a:pt x="31" y="125"/>
                    <a:pt x="35" y="138"/>
                    <a:pt x="28" y="132"/>
                  </a:cubicBezTo>
                  <a:cubicBezTo>
                    <a:pt x="21" y="127"/>
                    <a:pt x="17" y="130"/>
                    <a:pt x="14" y="119"/>
                  </a:cubicBezTo>
                  <a:cubicBezTo>
                    <a:pt x="12" y="107"/>
                    <a:pt x="0" y="91"/>
                    <a:pt x="1" y="85"/>
                  </a:cubicBezTo>
                  <a:cubicBezTo>
                    <a:pt x="1" y="79"/>
                    <a:pt x="17" y="92"/>
                    <a:pt x="19" y="87"/>
                  </a:cubicBezTo>
                  <a:cubicBezTo>
                    <a:pt x="20" y="82"/>
                    <a:pt x="15" y="76"/>
                    <a:pt x="15" y="67"/>
                  </a:cubicBezTo>
                  <a:cubicBezTo>
                    <a:pt x="15" y="59"/>
                    <a:pt x="12" y="53"/>
                    <a:pt x="11" y="41"/>
                  </a:cubicBezTo>
                  <a:cubicBezTo>
                    <a:pt x="10" y="29"/>
                    <a:pt x="10" y="12"/>
                    <a:pt x="16" y="10"/>
                  </a:cubicBezTo>
                  <a:cubicBezTo>
                    <a:pt x="22" y="8"/>
                    <a:pt x="26" y="4"/>
                    <a:pt x="33" y="8"/>
                  </a:cubicBezTo>
                  <a:cubicBezTo>
                    <a:pt x="39" y="12"/>
                    <a:pt x="43" y="14"/>
                    <a:pt x="46" y="12"/>
                  </a:cubicBezTo>
                  <a:cubicBezTo>
                    <a:pt x="50" y="10"/>
                    <a:pt x="53" y="0"/>
                    <a:pt x="57" y="5"/>
                  </a:cubicBezTo>
                  <a:cubicBezTo>
                    <a:pt x="62" y="10"/>
                    <a:pt x="60" y="12"/>
                    <a:pt x="61" y="18"/>
                  </a:cubicBezTo>
                  <a:cubicBezTo>
                    <a:pt x="62" y="24"/>
                    <a:pt x="61" y="35"/>
                    <a:pt x="66" y="38"/>
                  </a:cubicBezTo>
                  <a:cubicBezTo>
                    <a:pt x="71" y="41"/>
                    <a:pt x="75" y="45"/>
                    <a:pt x="72" y="50"/>
                  </a:cubicBezTo>
                  <a:cubicBezTo>
                    <a:pt x="70" y="56"/>
                    <a:pt x="67" y="57"/>
                    <a:pt x="67" y="61"/>
                  </a:cubicBezTo>
                  <a:cubicBezTo>
                    <a:pt x="67" y="66"/>
                    <a:pt x="67" y="72"/>
                    <a:pt x="64" y="73"/>
                  </a:cubicBezTo>
                  <a:cubicBezTo>
                    <a:pt x="61" y="73"/>
                    <a:pt x="54" y="80"/>
                    <a:pt x="54" y="82"/>
                  </a:cubicBezTo>
                  <a:cubicBezTo>
                    <a:pt x="54" y="85"/>
                    <a:pt x="57" y="87"/>
                    <a:pt x="54" y="90"/>
                  </a:cubicBezTo>
                  <a:cubicBezTo>
                    <a:pt x="52" y="94"/>
                    <a:pt x="50" y="95"/>
                    <a:pt x="54" y="104"/>
                  </a:cubicBezTo>
                  <a:cubicBezTo>
                    <a:pt x="58" y="112"/>
                    <a:pt x="65" y="121"/>
                    <a:pt x="65" y="123"/>
                  </a:cubicBezTo>
                  <a:cubicBezTo>
                    <a:pt x="65" y="125"/>
                    <a:pt x="69" y="134"/>
                    <a:pt x="73" y="136"/>
                  </a:cubicBezTo>
                  <a:cubicBezTo>
                    <a:pt x="77" y="137"/>
                    <a:pt x="82" y="135"/>
                    <a:pt x="82" y="132"/>
                  </a:cubicBezTo>
                  <a:cubicBezTo>
                    <a:pt x="82" y="130"/>
                    <a:pt x="88" y="122"/>
                    <a:pt x="93" y="121"/>
                  </a:cubicBezTo>
                  <a:cubicBezTo>
                    <a:pt x="98" y="120"/>
                    <a:pt x="105" y="122"/>
                    <a:pt x="105" y="126"/>
                  </a:cubicBezTo>
                  <a:cubicBezTo>
                    <a:pt x="105" y="131"/>
                    <a:pt x="110" y="135"/>
                    <a:pt x="111" y="134"/>
                  </a:cubicBezTo>
                  <a:cubicBezTo>
                    <a:pt x="112" y="133"/>
                    <a:pt x="108" y="123"/>
                    <a:pt x="113" y="124"/>
                  </a:cubicBezTo>
                  <a:cubicBezTo>
                    <a:pt x="119" y="125"/>
                    <a:pt x="132" y="126"/>
                    <a:pt x="129" y="127"/>
                  </a:cubicBezTo>
                  <a:cubicBezTo>
                    <a:pt x="126" y="128"/>
                    <a:pt x="119" y="129"/>
                    <a:pt x="122" y="134"/>
                  </a:cubicBezTo>
                  <a:cubicBezTo>
                    <a:pt x="124" y="140"/>
                    <a:pt x="131" y="139"/>
                    <a:pt x="130" y="142"/>
                  </a:cubicBezTo>
                  <a:cubicBezTo>
                    <a:pt x="130" y="145"/>
                    <a:pt x="136" y="144"/>
                    <a:pt x="139" y="147"/>
                  </a:cubicBezTo>
                  <a:cubicBezTo>
                    <a:pt x="143" y="150"/>
                    <a:pt x="145" y="163"/>
                    <a:pt x="140" y="161"/>
                  </a:cubicBezTo>
                  <a:cubicBezTo>
                    <a:pt x="135" y="159"/>
                    <a:pt x="138" y="156"/>
                    <a:pt x="134" y="155"/>
                  </a:cubicBezTo>
                  <a:cubicBezTo>
                    <a:pt x="129" y="155"/>
                    <a:pt x="127" y="159"/>
                    <a:pt x="121" y="154"/>
                  </a:cubicBezTo>
                  <a:cubicBezTo>
                    <a:pt x="115" y="148"/>
                    <a:pt x="114" y="141"/>
                    <a:pt x="111" y="141"/>
                  </a:cubicBezTo>
                  <a:cubicBezTo>
                    <a:pt x="107" y="141"/>
                    <a:pt x="102" y="140"/>
                    <a:pt x="98" y="136"/>
                  </a:cubicBezTo>
                  <a:cubicBezTo>
                    <a:pt x="94" y="133"/>
                    <a:pt x="89" y="132"/>
                    <a:pt x="89" y="135"/>
                  </a:cubicBezTo>
                  <a:cubicBezTo>
                    <a:pt x="89" y="138"/>
                    <a:pt x="87" y="139"/>
                    <a:pt x="92" y="142"/>
                  </a:cubicBezTo>
                  <a:cubicBezTo>
                    <a:pt x="97" y="146"/>
                    <a:pt x="101" y="152"/>
                    <a:pt x="97" y="152"/>
                  </a:cubicBezTo>
                  <a:cubicBezTo>
                    <a:pt x="94" y="152"/>
                    <a:pt x="88" y="146"/>
                    <a:pt x="83" y="144"/>
                  </a:cubicBezTo>
                  <a:cubicBezTo>
                    <a:pt x="78" y="141"/>
                    <a:pt x="71" y="141"/>
                    <a:pt x="65" y="142"/>
                  </a:cubicBezTo>
                  <a:cubicBezTo>
                    <a:pt x="60" y="143"/>
                    <a:pt x="57" y="153"/>
                    <a:pt x="52" y="152"/>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133" name="Freeform 104"/>
            <p:cNvSpPr>
              <a:spLocks/>
            </p:cNvSpPr>
            <p:nvPr/>
          </p:nvSpPr>
          <p:spPr bwMode="auto">
            <a:xfrm>
              <a:off x="6288088" y="4787900"/>
              <a:ext cx="39687" cy="22225"/>
            </a:xfrm>
            <a:custGeom>
              <a:avLst/>
              <a:gdLst/>
              <a:ahLst/>
              <a:cxnLst>
                <a:cxn ang="0">
                  <a:pos x="7" y="9"/>
                </a:cxn>
                <a:cxn ang="0">
                  <a:pos x="5" y="2"/>
                </a:cxn>
                <a:cxn ang="0">
                  <a:pos x="7" y="9"/>
                </a:cxn>
              </a:cxnLst>
              <a:rect l="0" t="0" r="r" b="b"/>
              <a:pathLst>
                <a:path w="18" h="10">
                  <a:moveTo>
                    <a:pt x="7" y="9"/>
                  </a:moveTo>
                  <a:cubicBezTo>
                    <a:pt x="3" y="10"/>
                    <a:pt x="0" y="3"/>
                    <a:pt x="5" y="2"/>
                  </a:cubicBezTo>
                  <a:cubicBezTo>
                    <a:pt x="9" y="0"/>
                    <a:pt x="18" y="7"/>
                    <a:pt x="7" y="9"/>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134" name="Freeform 105"/>
            <p:cNvSpPr>
              <a:spLocks/>
            </p:cNvSpPr>
            <p:nvPr/>
          </p:nvSpPr>
          <p:spPr bwMode="auto">
            <a:xfrm>
              <a:off x="6194425" y="4800600"/>
              <a:ext cx="82550" cy="90488"/>
            </a:xfrm>
            <a:custGeom>
              <a:avLst/>
              <a:gdLst/>
              <a:ahLst/>
              <a:cxnLst>
                <a:cxn ang="0">
                  <a:pos x="32" y="39"/>
                </a:cxn>
                <a:cxn ang="0">
                  <a:pos x="20" y="23"/>
                </a:cxn>
                <a:cxn ang="0">
                  <a:pos x="4" y="11"/>
                </a:cxn>
                <a:cxn ang="0">
                  <a:pos x="30" y="5"/>
                </a:cxn>
                <a:cxn ang="0">
                  <a:pos x="38" y="21"/>
                </a:cxn>
                <a:cxn ang="0">
                  <a:pos x="32" y="39"/>
                </a:cxn>
              </a:cxnLst>
              <a:rect l="0" t="0" r="r" b="b"/>
              <a:pathLst>
                <a:path w="38" h="41">
                  <a:moveTo>
                    <a:pt x="32" y="39"/>
                  </a:moveTo>
                  <a:cubicBezTo>
                    <a:pt x="23" y="35"/>
                    <a:pt x="22" y="27"/>
                    <a:pt x="20" y="23"/>
                  </a:cubicBezTo>
                  <a:cubicBezTo>
                    <a:pt x="18" y="20"/>
                    <a:pt x="0" y="13"/>
                    <a:pt x="4" y="11"/>
                  </a:cubicBezTo>
                  <a:cubicBezTo>
                    <a:pt x="8" y="8"/>
                    <a:pt x="23" y="0"/>
                    <a:pt x="30" y="5"/>
                  </a:cubicBezTo>
                  <a:cubicBezTo>
                    <a:pt x="37" y="9"/>
                    <a:pt x="38" y="17"/>
                    <a:pt x="38" y="21"/>
                  </a:cubicBezTo>
                  <a:cubicBezTo>
                    <a:pt x="38" y="25"/>
                    <a:pt x="38" y="41"/>
                    <a:pt x="32" y="39"/>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135" name="Freeform 106"/>
            <p:cNvSpPr>
              <a:spLocks/>
            </p:cNvSpPr>
            <p:nvPr/>
          </p:nvSpPr>
          <p:spPr bwMode="auto">
            <a:xfrm>
              <a:off x="6307138" y="4891088"/>
              <a:ext cx="96837" cy="95250"/>
            </a:xfrm>
            <a:custGeom>
              <a:avLst/>
              <a:gdLst/>
              <a:ahLst/>
              <a:cxnLst>
                <a:cxn ang="0">
                  <a:pos x="13" y="43"/>
                </a:cxn>
                <a:cxn ang="0">
                  <a:pos x="11" y="10"/>
                </a:cxn>
                <a:cxn ang="0">
                  <a:pos x="7" y="3"/>
                </a:cxn>
                <a:cxn ang="0">
                  <a:pos x="23" y="8"/>
                </a:cxn>
                <a:cxn ang="0">
                  <a:pos x="42" y="4"/>
                </a:cxn>
                <a:cxn ang="0">
                  <a:pos x="37" y="18"/>
                </a:cxn>
                <a:cxn ang="0">
                  <a:pos x="32" y="29"/>
                </a:cxn>
                <a:cxn ang="0">
                  <a:pos x="24" y="36"/>
                </a:cxn>
                <a:cxn ang="0">
                  <a:pos x="13" y="43"/>
                </a:cxn>
              </a:cxnLst>
              <a:rect l="0" t="0" r="r" b="b"/>
              <a:pathLst>
                <a:path w="44" h="44">
                  <a:moveTo>
                    <a:pt x="13" y="43"/>
                  </a:moveTo>
                  <a:cubicBezTo>
                    <a:pt x="9" y="41"/>
                    <a:pt x="17" y="15"/>
                    <a:pt x="11" y="10"/>
                  </a:cubicBezTo>
                  <a:cubicBezTo>
                    <a:pt x="4" y="5"/>
                    <a:pt x="0" y="3"/>
                    <a:pt x="7" y="3"/>
                  </a:cubicBezTo>
                  <a:cubicBezTo>
                    <a:pt x="13" y="2"/>
                    <a:pt x="19" y="10"/>
                    <a:pt x="23" y="8"/>
                  </a:cubicBezTo>
                  <a:cubicBezTo>
                    <a:pt x="27" y="6"/>
                    <a:pt x="42" y="0"/>
                    <a:pt x="42" y="4"/>
                  </a:cubicBezTo>
                  <a:cubicBezTo>
                    <a:pt x="41" y="7"/>
                    <a:pt x="44" y="14"/>
                    <a:pt x="37" y="18"/>
                  </a:cubicBezTo>
                  <a:cubicBezTo>
                    <a:pt x="31" y="23"/>
                    <a:pt x="32" y="26"/>
                    <a:pt x="32" y="29"/>
                  </a:cubicBezTo>
                  <a:cubicBezTo>
                    <a:pt x="32" y="31"/>
                    <a:pt x="27" y="33"/>
                    <a:pt x="24" y="36"/>
                  </a:cubicBezTo>
                  <a:cubicBezTo>
                    <a:pt x="21" y="38"/>
                    <a:pt x="16" y="44"/>
                    <a:pt x="13" y="43"/>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136" name="Freeform 107"/>
            <p:cNvSpPr>
              <a:spLocks/>
            </p:cNvSpPr>
            <p:nvPr/>
          </p:nvSpPr>
          <p:spPr bwMode="auto">
            <a:xfrm>
              <a:off x="6364288" y="4927600"/>
              <a:ext cx="71437" cy="134938"/>
            </a:xfrm>
            <a:custGeom>
              <a:avLst/>
              <a:gdLst/>
              <a:ahLst/>
              <a:cxnLst>
                <a:cxn ang="0">
                  <a:pos x="20" y="58"/>
                </a:cxn>
                <a:cxn ang="0">
                  <a:pos x="8" y="52"/>
                </a:cxn>
                <a:cxn ang="0">
                  <a:pos x="6" y="36"/>
                </a:cxn>
                <a:cxn ang="0">
                  <a:pos x="14" y="25"/>
                </a:cxn>
                <a:cxn ang="0">
                  <a:pos x="17" y="5"/>
                </a:cxn>
                <a:cxn ang="0">
                  <a:pos x="31" y="4"/>
                </a:cxn>
                <a:cxn ang="0">
                  <a:pos x="24" y="30"/>
                </a:cxn>
                <a:cxn ang="0">
                  <a:pos x="30" y="47"/>
                </a:cxn>
                <a:cxn ang="0">
                  <a:pos x="20" y="58"/>
                </a:cxn>
              </a:cxnLst>
              <a:rect l="0" t="0" r="r" b="b"/>
              <a:pathLst>
                <a:path w="33" h="62">
                  <a:moveTo>
                    <a:pt x="20" y="58"/>
                  </a:moveTo>
                  <a:cubicBezTo>
                    <a:pt x="16" y="55"/>
                    <a:pt x="12" y="56"/>
                    <a:pt x="8" y="52"/>
                  </a:cubicBezTo>
                  <a:cubicBezTo>
                    <a:pt x="4" y="48"/>
                    <a:pt x="0" y="41"/>
                    <a:pt x="6" y="36"/>
                  </a:cubicBezTo>
                  <a:cubicBezTo>
                    <a:pt x="12" y="32"/>
                    <a:pt x="15" y="32"/>
                    <a:pt x="14" y="25"/>
                  </a:cubicBezTo>
                  <a:cubicBezTo>
                    <a:pt x="13" y="17"/>
                    <a:pt x="12" y="10"/>
                    <a:pt x="17" y="5"/>
                  </a:cubicBezTo>
                  <a:cubicBezTo>
                    <a:pt x="22" y="0"/>
                    <a:pt x="32" y="0"/>
                    <a:pt x="31" y="4"/>
                  </a:cubicBezTo>
                  <a:cubicBezTo>
                    <a:pt x="31" y="7"/>
                    <a:pt x="26" y="22"/>
                    <a:pt x="24" y="30"/>
                  </a:cubicBezTo>
                  <a:cubicBezTo>
                    <a:pt x="22" y="37"/>
                    <a:pt x="27" y="42"/>
                    <a:pt x="30" y="47"/>
                  </a:cubicBezTo>
                  <a:cubicBezTo>
                    <a:pt x="33" y="52"/>
                    <a:pt x="28" y="62"/>
                    <a:pt x="20" y="58"/>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137" name="Freeform 108"/>
            <p:cNvSpPr>
              <a:spLocks/>
            </p:cNvSpPr>
            <p:nvPr/>
          </p:nvSpPr>
          <p:spPr bwMode="auto">
            <a:xfrm>
              <a:off x="6421438" y="4897438"/>
              <a:ext cx="46037" cy="119062"/>
            </a:xfrm>
            <a:custGeom>
              <a:avLst/>
              <a:gdLst/>
              <a:ahLst/>
              <a:cxnLst>
                <a:cxn ang="0">
                  <a:pos x="7" y="54"/>
                </a:cxn>
                <a:cxn ang="0">
                  <a:pos x="4" y="44"/>
                </a:cxn>
                <a:cxn ang="0">
                  <a:pos x="14" y="10"/>
                </a:cxn>
                <a:cxn ang="0">
                  <a:pos x="19" y="7"/>
                </a:cxn>
                <a:cxn ang="0">
                  <a:pos x="17" y="30"/>
                </a:cxn>
                <a:cxn ang="0">
                  <a:pos x="7" y="54"/>
                </a:cxn>
              </a:cxnLst>
              <a:rect l="0" t="0" r="r" b="b"/>
              <a:pathLst>
                <a:path w="21" h="55">
                  <a:moveTo>
                    <a:pt x="7" y="54"/>
                  </a:moveTo>
                  <a:cubicBezTo>
                    <a:pt x="2" y="51"/>
                    <a:pt x="0" y="52"/>
                    <a:pt x="4" y="44"/>
                  </a:cubicBezTo>
                  <a:cubicBezTo>
                    <a:pt x="8" y="35"/>
                    <a:pt x="14" y="15"/>
                    <a:pt x="14" y="10"/>
                  </a:cubicBezTo>
                  <a:cubicBezTo>
                    <a:pt x="14" y="5"/>
                    <a:pt x="19" y="0"/>
                    <a:pt x="19" y="7"/>
                  </a:cubicBezTo>
                  <a:cubicBezTo>
                    <a:pt x="19" y="13"/>
                    <a:pt x="21" y="24"/>
                    <a:pt x="17" y="30"/>
                  </a:cubicBezTo>
                  <a:cubicBezTo>
                    <a:pt x="14" y="37"/>
                    <a:pt x="9" y="55"/>
                    <a:pt x="7" y="54"/>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138" name="Freeform 109"/>
            <p:cNvSpPr>
              <a:spLocks/>
            </p:cNvSpPr>
            <p:nvPr/>
          </p:nvSpPr>
          <p:spPr bwMode="auto">
            <a:xfrm>
              <a:off x="6453188" y="4967288"/>
              <a:ext cx="50800" cy="39687"/>
            </a:xfrm>
            <a:custGeom>
              <a:avLst/>
              <a:gdLst/>
              <a:ahLst/>
              <a:cxnLst>
                <a:cxn ang="0">
                  <a:pos x="8" y="17"/>
                </a:cxn>
                <a:cxn ang="0">
                  <a:pos x="4" y="10"/>
                </a:cxn>
                <a:cxn ang="0">
                  <a:pos x="16" y="1"/>
                </a:cxn>
                <a:cxn ang="0">
                  <a:pos x="23" y="8"/>
                </a:cxn>
                <a:cxn ang="0">
                  <a:pos x="8" y="17"/>
                </a:cxn>
              </a:cxnLst>
              <a:rect l="0" t="0" r="r" b="b"/>
              <a:pathLst>
                <a:path w="23" h="18">
                  <a:moveTo>
                    <a:pt x="8" y="17"/>
                  </a:moveTo>
                  <a:cubicBezTo>
                    <a:pt x="4" y="16"/>
                    <a:pt x="0" y="12"/>
                    <a:pt x="4" y="10"/>
                  </a:cubicBezTo>
                  <a:cubicBezTo>
                    <a:pt x="8" y="7"/>
                    <a:pt x="10" y="0"/>
                    <a:pt x="16" y="1"/>
                  </a:cubicBezTo>
                  <a:cubicBezTo>
                    <a:pt x="22" y="3"/>
                    <a:pt x="23" y="4"/>
                    <a:pt x="23" y="8"/>
                  </a:cubicBezTo>
                  <a:cubicBezTo>
                    <a:pt x="22" y="12"/>
                    <a:pt x="10" y="18"/>
                    <a:pt x="8" y="17"/>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139" name="Freeform 110"/>
            <p:cNvSpPr>
              <a:spLocks/>
            </p:cNvSpPr>
            <p:nvPr/>
          </p:nvSpPr>
          <p:spPr bwMode="auto">
            <a:xfrm>
              <a:off x="6469063" y="4860925"/>
              <a:ext cx="82550" cy="96838"/>
            </a:xfrm>
            <a:custGeom>
              <a:avLst/>
              <a:gdLst/>
              <a:ahLst/>
              <a:cxnLst>
                <a:cxn ang="0">
                  <a:pos x="24" y="44"/>
                </a:cxn>
                <a:cxn ang="0">
                  <a:pos x="17" y="35"/>
                </a:cxn>
                <a:cxn ang="0">
                  <a:pos x="14" y="22"/>
                </a:cxn>
                <a:cxn ang="0">
                  <a:pos x="6" y="24"/>
                </a:cxn>
                <a:cxn ang="0">
                  <a:pos x="2" y="12"/>
                </a:cxn>
                <a:cxn ang="0">
                  <a:pos x="3" y="7"/>
                </a:cxn>
                <a:cxn ang="0">
                  <a:pos x="5" y="1"/>
                </a:cxn>
                <a:cxn ang="0">
                  <a:pos x="18" y="8"/>
                </a:cxn>
                <a:cxn ang="0">
                  <a:pos x="25" y="18"/>
                </a:cxn>
                <a:cxn ang="0">
                  <a:pos x="30" y="29"/>
                </a:cxn>
                <a:cxn ang="0">
                  <a:pos x="38" y="36"/>
                </a:cxn>
                <a:cxn ang="0">
                  <a:pos x="34" y="43"/>
                </a:cxn>
                <a:cxn ang="0">
                  <a:pos x="28" y="41"/>
                </a:cxn>
                <a:cxn ang="0">
                  <a:pos x="24" y="44"/>
                </a:cxn>
              </a:cxnLst>
              <a:rect l="0" t="0" r="r" b="b"/>
              <a:pathLst>
                <a:path w="38" h="45">
                  <a:moveTo>
                    <a:pt x="24" y="44"/>
                  </a:moveTo>
                  <a:cubicBezTo>
                    <a:pt x="20" y="42"/>
                    <a:pt x="17" y="40"/>
                    <a:pt x="17" y="35"/>
                  </a:cubicBezTo>
                  <a:cubicBezTo>
                    <a:pt x="17" y="31"/>
                    <a:pt x="19" y="23"/>
                    <a:pt x="14" y="22"/>
                  </a:cubicBezTo>
                  <a:cubicBezTo>
                    <a:pt x="9" y="22"/>
                    <a:pt x="8" y="29"/>
                    <a:pt x="6" y="24"/>
                  </a:cubicBezTo>
                  <a:cubicBezTo>
                    <a:pt x="4" y="19"/>
                    <a:pt x="4" y="15"/>
                    <a:pt x="2" y="12"/>
                  </a:cubicBezTo>
                  <a:cubicBezTo>
                    <a:pt x="0" y="9"/>
                    <a:pt x="3" y="11"/>
                    <a:pt x="3" y="7"/>
                  </a:cubicBezTo>
                  <a:cubicBezTo>
                    <a:pt x="3" y="3"/>
                    <a:pt x="3" y="0"/>
                    <a:pt x="5" y="1"/>
                  </a:cubicBezTo>
                  <a:cubicBezTo>
                    <a:pt x="8" y="2"/>
                    <a:pt x="15" y="5"/>
                    <a:pt x="18" y="8"/>
                  </a:cubicBezTo>
                  <a:cubicBezTo>
                    <a:pt x="21" y="11"/>
                    <a:pt x="25" y="13"/>
                    <a:pt x="25" y="18"/>
                  </a:cubicBezTo>
                  <a:cubicBezTo>
                    <a:pt x="25" y="22"/>
                    <a:pt x="27" y="27"/>
                    <a:pt x="30" y="29"/>
                  </a:cubicBezTo>
                  <a:cubicBezTo>
                    <a:pt x="32" y="32"/>
                    <a:pt x="38" y="33"/>
                    <a:pt x="38" y="36"/>
                  </a:cubicBezTo>
                  <a:cubicBezTo>
                    <a:pt x="38" y="38"/>
                    <a:pt x="38" y="45"/>
                    <a:pt x="34" y="43"/>
                  </a:cubicBezTo>
                  <a:cubicBezTo>
                    <a:pt x="31" y="41"/>
                    <a:pt x="29" y="40"/>
                    <a:pt x="28" y="41"/>
                  </a:cubicBezTo>
                  <a:cubicBezTo>
                    <a:pt x="28" y="42"/>
                    <a:pt x="27" y="45"/>
                    <a:pt x="24" y="44"/>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140" name="Freeform 111"/>
            <p:cNvSpPr>
              <a:spLocks/>
            </p:cNvSpPr>
            <p:nvPr/>
          </p:nvSpPr>
          <p:spPr bwMode="auto">
            <a:xfrm>
              <a:off x="6459538" y="4797425"/>
              <a:ext cx="104775" cy="93663"/>
            </a:xfrm>
            <a:custGeom>
              <a:avLst/>
              <a:gdLst/>
              <a:ahLst/>
              <a:cxnLst>
                <a:cxn ang="0">
                  <a:pos x="33" y="40"/>
                </a:cxn>
                <a:cxn ang="0">
                  <a:pos x="22" y="28"/>
                </a:cxn>
                <a:cxn ang="0">
                  <a:pos x="15" y="21"/>
                </a:cxn>
                <a:cxn ang="0">
                  <a:pos x="1" y="12"/>
                </a:cxn>
                <a:cxn ang="0">
                  <a:pos x="5" y="6"/>
                </a:cxn>
                <a:cxn ang="0">
                  <a:pos x="20" y="2"/>
                </a:cxn>
                <a:cxn ang="0">
                  <a:pos x="32" y="6"/>
                </a:cxn>
                <a:cxn ang="0">
                  <a:pos x="37" y="18"/>
                </a:cxn>
                <a:cxn ang="0">
                  <a:pos x="44" y="33"/>
                </a:cxn>
                <a:cxn ang="0">
                  <a:pos x="42" y="41"/>
                </a:cxn>
                <a:cxn ang="0">
                  <a:pos x="33" y="40"/>
                </a:cxn>
              </a:cxnLst>
              <a:rect l="0" t="0" r="r" b="b"/>
              <a:pathLst>
                <a:path w="48" h="43">
                  <a:moveTo>
                    <a:pt x="33" y="40"/>
                  </a:moveTo>
                  <a:cubicBezTo>
                    <a:pt x="29" y="35"/>
                    <a:pt x="24" y="33"/>
                    <a:pt x="22" y="28"/>
                  </a:cubicBezTo>
                  <a:cubicBezTo>
                    <a:pt x="20" y="23"/>
                    <a:pt x="22" y="24"/>
                    <a:pt x="15" y="21"/>
                  </a:cubicBezTo>
                  <a:cubicBezTo>
                    <a:pt x="8" y="18"/>
                    <a:pt x="1" y="15"/>
                    <a:pt x="1" y="12"/>
                  </a:cubicBezTo>
                  <a:cubicBezTo>
                    <a:pt x="2" y="9"/>
                    <a:pt x="0" y="4"/>
                    <a:pt x="5" y="6"/>
                  </a:cubicBezTo>
                  <a:cubicBezTo>
                    <a:pt x="10" y="8"/>
                    <a:pt x="15" y="4"/>
                    <a:pt x="20" y="2"/>
                  </a:cubicBezTo>
                  <a:cubicBezTo>
                    <a:pt x="24" y="0"/>
                    <a:pt x="28" y="2"/>
                    <a:pt x="32" y="6"/>
                  </a:cubicBezTo>
                  <a:cubicBezTo>
                    <a:pt x="36" y="9"/>
                    <a:pt x="36" y="13"/>
                    <a:pt x="37" y="18"/>
                  </a:cubicBezTo>
                  <a:cubicBezTo>
                    <a:pt x="39" y="24"/>
                    <a:pt x="39" y="29"/>
                    <a:pt x="44" y="33"/>
                  </a:cubicBezTo>
                  <a:cubicBezTo>
                    <a:pt x="48" y="36"/>
                    <a:pt x="46" y="41"/>
                    <a:pt x="42" y="41"/>
                  </a:cubicBezTo>
                  <a:cubicBezTo>
                    <a:pt x="38" y="41"/>
                    <a:pt x="35" y="43"/>
                    <a:pt x="33" y="40"/>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141" name="Freeform 112"/>
            <p:cNvSpPr>
              <a:spLocks/>
            </p:cNvSpPr>
            <p:nvPr/>
          </p:nvSpPr>
          <p:spPr bwMode="auto">
            <a:xfrm>
              <a:off x="6359525" y="4949825"/>
              <a:ext cx="301625" cy="296863"/>
            </a:xfrm>
            <a:custGeom>
              <a:avLst/>
              <a:gdLst/>
              <a:ahLst/>
              <a:cxnLst>
                <a:cxn ang="0">
                  <a:pos x="109" y="133"/>
                </a:cxn>
                <a:cxn ang="0">
                  <a:pos x="105" y="126"/>
                </a:cxn>
                <a:cxn ang="0">
                  <a:pos x="104" y="120"/>
                </a:cxn>
                <a:cxn ang="0">
                  <a:pos x="97" y="125"/>
                </a:cxn>
                <a:cxn ang="0">
                  <a:pos x="78" y="124"/>
                </a:cxn>
                <a:cxn ang="0">
                  <a:pos x="65" y="112"/>
                </a:cxn>
                <a:cxn ang="0">
                  <a:pos x="64" y="100"/>
                </a:cxn>
                <a:cxn ang="0">
                  <a:pos x="68" y="89"/>
                </a:cxn>
                <a:cxn ang="0">
                  <a:pos x="57" y="82"/>
                </a:cxn>
                <a:cxn ang="0">
                  <a:pos x="46" y="82"/>
                </a:cxn>
                <a:cxn ang="0">
                  <a:pos x="43" y="94"/>
                </a:cxn>
                <a:cxn ang="0">
                  <a:pos x="36" y="91"/>
                </a:cxn>
                <a:cxn ang="0">
                  <a:pos x="28" y="94"/>
                </a:cxn>
                <a:cxn ang="0">
                  <a:pos x="24" y="89"/>
                </a:cxn>
                <a:cxn ang="0">
                  <a:pos x="16" y="94"/>
                </a:cxn>
                <a:cxn ang="0">
                  <a:pos x="11" y="108"/>
                </a:cxn>
                <a:cxn ang="0">
                  <a:pos x="4" y="119"/>
                </a:cxn>
                <a:cxn ang="0">
                  <a:pos x="3" y="111"/>
                </a:cxn>
                <a:cxn ang="0">
                  <a:pos x="6" y="90"/>
                </a:cxn>
                <a:cxn ang="0">
                  <a:pos x="15" y="81"/>
                </a:cxn>
                <a:cxn ang="0">
                  <a:pos x="28" y="72"/>
                </a:cxn>
                <a:cxn ang="0">
                  <a:pos x="32" y="64"/>
                </a:cxn>
                <a:cxn ang="0">
                  <a:pos x="38" y="58"/>
                </a:cxn>
                <a:cxn ang="0">
                  <a:pos x="52" y="60"/>
                </a:cxn>
                <a:cxn ang="0">
                  <a:pos x="54" y="69"/>
                </a:cxn>
                <a:cxn ang="0">
                  <a:pos x="63" y="61"/>
                </a:cxn>
                <a:cxn ang="0">
                  <a:pos x="71" y="53"/>
                </a:cxn>
                <a:cxn ang="0">
                  <a:pos x="79" y="50"/>
                </a:cxn>
                <a:cxn ang="0">
                  <a:pos x="79" y="34"/>
                </a:cxn>
                <a:cxn ang="0">
                  <a:pos x="87" y="37"/>
                </a:cxn>
                <a:cxn ang="0">
                  <a:pos x="91" y="33"/>
                </a:cxn>
                <a:cxn ang="0">
                  <a:pos x="100" y="27"/>
                </a:cxn>
                <a:cxn ang="0">
                  <a:pos x="92" y="8"/>
                </a:cxn>
                <a:cxn ang="0">
                  <a:pos x="98" y="6"/>
                </a:cxn>
                <a:cxn ang="0">
                  <a:pos x="101" y="4"/>
                </a:cxn>
                <a:cxn ang="0">
                  <a:pos x="109" y="14"/>
                </a:cxn>
                <a:cxn ang="0">
                  <a:pos x="116" y="21"/>
                </a:cxn>
                <a:cxn ang="0">
                  <a:pos x="120" y="30"/>
                </a:cxn>
                <a:cxn ang="0">
                  <a:pos x="120" y="38"/>
                </a:cxn>
                <a:cxn ang="0">
                  <a:pos x="129" y="47"/>
                </a:cxn>
                <a:cxn ang="0">
                  <a:pos x="133" y="62"/>
                </a:cxn>
                <a:cxn ang="0">
                  <a:pos x="137" y="69"/>
                </a:cxn>
                <a:cxn ang="0">
                  <a:pos x="131" y="85"/>
                </a:cxn>
                <a:cxn ang="0">
                  <a:pos x="129" y="101"/>
                </a:cxn>
                <a:cxn ang="0">
                  <a:pos x="125" y="86"/>
                </a:cxn>
                <a:cxn ang="0">
                  <a:pos x="114" y="78"/>
                </a:cxn>
                <a:cxn ang="0">
                  <a:pos x="113" y="87"/>
                </a:cxn>
                <a:cxn ang="0">
                  <a:pos x="104" y="93"/>
                </a:cxn>
                <a:cxn ang="0">
                  <a:pos x="113" y="102"/>
                </a:cxn>
                <a:cxn ang="0">
                  <a:pos x="117" y="118"/>
                </a:cxn>
                <a:cxn ang="0">
                  <a:pos x="109" y="133"/>
                </a:cxn>
              </a:cxnLst>
              <a:rect l="0" t="0" r="r" b="b"/>
              <a:pathLst>
                <a:path w="138" h="136">
                  <a:moveTo>
                    <a:pt x="109" y="133"/>
                  </a:moveTo>
                  <a:cubicBezTo>
                    <a:pt x="109" y="133"/>
                    <a:pt x="104" y="128"/>
                    <a:pt x="105" y="126"/>
                  </a:cubicBezTo>
                  <a:cubicBezTo>
                    <a:pt x="106" y="124"/>
                    <a:pt x="104" y="121"/>
                    <a:pt x="104" y="120"/>
                  </a:cubicBezTo>
                  <a:cubicBezTo>
                    <a:pt x="103" y="119"/>
                    <a:pt x="102" y="123"/>
                    <a:pt x="97" y="125"/>
                  </a:cubicBezTo>
                  <a:cubicBezTo>
                    <a:pt x="93" y="126"/>
                    <a:pt x="83" y="127"/>
                    <a:pt x="78" y="124"/>
                  </a:cubicBezTo>
                  <a:cubicBezTo>
                    <a:pt x="73" y="121"/>
                    <a:pt x="66" y="119"/>
                    <a:pt x="65" y="112"/>
                  </a:cubicBezTo>
                  <a:cubicBezTo>
                    <a:pt x="64" y="105"/>
                    <a:pt x="61" y="104"/>
                    <a:pt x="64" y="100"/>
                  </a:cubicBezTo>
                  <a:cubicBezTo>
                    <a:pt x="67" y="96"/>
                    <a:pt x="69" y="92"/>
                    <a:pt x="68" y="89"/>
                  </a:cubicBezTo>
                  <a:cubicBezTo>
                    <a:pt x="67" y="87"/>
                    <a:pt x="60" y="82"/>
                    <a:pt x="57" y="82"/>
                  </a:cubicBezTo>
                  <a:cubicBezTo>
                    <a:pt x="53" y="82"/>
                    <a:pt x="47" y="79"/>
                    <a:pt x="46" y="82"/>
                  </a:cubicBezTo>
                  <a:cubicBezTo>
                    <a:pt x="45" y="85"/>
                    <a:pt x="45" y="95"/>
                    <a:pt x="43" y="94"/>
                  </a:cubicBezTo>
                  <a:cubicBezTo>
                    <a:pt x="41" y="94"/>
                    <a:pt x="37" y="90"/>
                    <a:pt x="36" y="91"/>
                  </a:cubicBezTo>
                  <a:cubicBezTo>
                    <a:pt x="35" y="91"/>
                    <a:pt x="30" y="96"/>
                    <a:pt x="28" y="94"/>
                  </a:cubicBezTo>
                  <a:cubicBezTo>
                    <a:pt x="26" y="93"/>
                    <a:pt x="27" y="89"/>
                    <a:pt x="24" y="89"/>
                  </a:cubicBezTo>
                  <a:cubicBezTo>
                    <a:pt x="21" y="89"/>
                    <a:pt x="18" y="89"/>
                    <a:pt x="16" y="94"/>
                  </a:cubicBezTo>
                  <a:cubicBezTo>
                    <a:pt x="15" y="99"/>
                    <a:pt x="12" y="104"/>
                    <a:pt x="11" y="108"/>
                  </a:cubicBezTo>
                  <a:cubicBezTo>
                    <a:pt x="10" y="112"/>
                    <a:pt x="9" y="121"/>
                    <a:pt x="4" y="119"/>
                  </a:cubicBezTo>
                  <a:cubicBezTo>
                    <a:pt x="0" y="117"/>
                    <a:pt x="1" y="115"/>
                    <a:pt x="3" y="111"/>
                  </a:cubicBezTo>
                  <a:cubicBezTo>
                    <a:pt x="5" y="107"/>
                    <a:pt x="6" y="94"/>
                    <a:pt x="6" y="90"/>
                  </a:cubicBezTo>
                  <a:cubicBezTo>
                    <a:pt x="6" y="86"/>
                    <a:pt x="10" y="81"/>
                    <a:pt x="15" y="81"/>
                  </a:cubicBezTo>
                  <a:cubicBezTo>
                    <a:pt x="20" y="80"/>
                    <a:pt x="27" y="77"/>
                    <a:pt x="28" y="72"/>
                  </a:cubicBezTo>
                  <a:cubicBezTo>
                    <a:pt x="29" y="68"/>
                    <a:pt x="28" y="66"/>
                    <a:pt x="32" y="64"/>
                  </a:cubicBezTo>
                  <a:cubicBezTo>
                    <a:pt x="35" y="62"/>
                    <a:pt x="37" y="61"/>
                    <a:pt x="38" y="58"/>
                  </a:cubicBezTo>
                  <a:cubicBezTo>
                    <a:pt x="40" y="55"/>
                    <a:pt x="50" y="57"/>
                    <a:pt x="52" y="60"/>
                  </a:cubicBezTo>
                  <a:cubicBezTo>
                    <a:pt x="54" y="63"/>
                    <a:pt x="53" y="70"/>
                    <a:pt x="54" y="69"/>
                  </a:cubicBezTo>
                  <a:cubicBezTo>
                    <a:pt x="55" y="69"/>
                    <a:pt x="63" y="63"/>
                    <a:pt x="63" y="61"/>
                  </a:cubicBezTo>
                  <a:cubicBezTo>
                    <a:pt x="63" y="58"/>
                    <a:pt x="68" y="54"/>
                    <a:pt x="71" y="53"/>
                  </a:cubicBezTo>
                  <a:cubicBezTo>
                    <a:pt x="75" y="52"/>
                    <a:pt x="79" y="52"/>
                    <a:pt x="79" y="50"/>
                  </a:cubicBezTo>
                  <a:cubicBezTo>
                    <a:pt x="79" y="48"/>
                    <a:pt x="76" y="35"/>
                    <a:pt x="79" y="34"/>
                  </a:cubicBezTo>
                  <a:cubicBezTo>
                    <a:pt x="81" y="33"/>
                    <a:pt x="85" y="40"/>
                    <a:pt x="87" y="37"/>
                  </a:cubicBezTo>
                  <a:cubicBezTo>
                    <a:pt x="90" y="35"/>
                    <a:pt x="86" y="33"/>
                    <a:pt x="91" y="33"/>
                  </a:cubicBezTo>
                  <a:cubicBezTo>
                    <a:pt x="95" y="32"/>
                    <a:pt x="101" y="31"/>
                    <a:pt x="100" y="27"/>
                  </a:cubicBezTo>
                  <a:cubicBezTo>
                    <a:pt x="98" y="22"/>
                    <a:pt x="89" y="10"/>
                    <a:pt x="92" y="8"/>
                  </a:cubicBezTo>
                  <a:cubicBezTo>
                    <a:pt x="94" y="6"/>
                    <a:pt x="98" y="6"/>
                    <a:pt x="98" y="6"/>
                  </a:cubicBezTo>
                  <a:cubicBezTo>
                    <a:pt x="98" y="6"/>
                    <a:pt x="97" y="0"/>
                    <a:pt x="101" y="4"/>
                  </a:cubicBezTo>
                  <a:cubicBezTo>
                    <a:pt x="105" y="9"/>
                    <a:pt x="106" y="12"/>
                    <a:pt x="109" y="14"/>
                  </a:cubicBezTo>
                  <a:cubicBezTo>
                    <a:pt x="112" y="16"/>
                    <a:pt x="115" y="18"/>
                    <a:pt x="116" y="21"/>
                  </a:cubicBezTo>
                  <a:cubicBezTo>
                    <a:pt x="117" y="24"/>
                    <a:pt x="122" y="28"/>
                    <a:pt x="120" y="30"/>
                  </a:cubicBezTo>
                  <a:cubicBezTo>
                    <a:pt x="119" y="32"/>
                    <a:pt x="118" y="37"/>
                    <a:pt x="120" y="38"/>
                  </a:cubicBezTo>
                  <a:cubicBezTo>
                    <a:pt x="123" y="39"/>
                    <a:pt x="127" y="41"/>
                    <a:pt x="129" y="47"/>
                  </a:cubicBezTo>
                  <a:cubicBezTo>
                    <a:pt x="130" y="53"/>
                    <a:pt x="131" y="61"/>
                    <a:pt x="133" y="62"/>
                  </a:cubicBezTo>
                  <a:cubicBezTo>
                    <a:pt x="136" y="64"/>
                    <a:pt x="138" y="64"/>
                    <a:pt x="137" y="69"/>
                  </a:cubicBezTo>
                  <a:cubicBezTo>
                    <a:pt x="136" y="73"/>
                    <a:pt x="134" y="82"/>
                    <a:pt x="131" y="85"/>
                  </a:cubicBezTo>
                  <a:cubicBezTo>
                    <a:pt x="129" y="88"/>
                    <a:pt x="132" y="103"/>
                    <a:pt x="129" y="101"/>
                  </a:cubicBezTo>
                  <a:cubicBezTo>
                    <a:pt x="126" y="99"/>
                    <a:pt x="127" y="89"/>
                    <a:pt x="125" y="86"/>
                  </a:cubicBezTo>
                  <a:cubicBezTo>
                    <a:pt x="122" y="83"/>
                    <a:pt x="115" y="76"/>
                    <a:pt x="114" y="78"/>
                  </a:cubicBezTo>
                  <a:cubicBezTo>
                    <a:pt x="114" y="81"/>
                    <a:pt x="116" y="87"/>
                    <a:pt x="113" y="87"/>
                  </a:cubicBezTo>
                  <a:cubicBezTo>
                    <a:pt x="109" y="87"/>
                    <a:pt x="104" y="90"/>
                    <a:pt x="104" y="93"/>
                  </a:cubicBezTo>
                  <a:cubicBezTo>
                    <a:pt x="104" y="96"/>
                    <a:pt x="109" y="97"/>
                    <a:pt x="113" y="102"/>
                  </a:cubicBezTo>
                  <a:cubicBezTo>
                    <a:pt x="117" y="107"/>
                    <a:pt x="119" y="112"/>
                    <a:pt x="117" y="118"/>
                  </a:cubicBezTo>
                  <a:cubicBezTo>
                    <a:pt x="115" y="123"/>
                    <a:pt x="112" y="136"/>
                    <a:pt x="109" y="133"/>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142" name="Freeform 113"/>
            <p:cNvSpPr>
              <a:spLocks/>
            </p:cNvSpPr>
            <p:nvPr/>
          </p:nvSpPr>
          <p:spPr bwMode="auto">
            <a:xfrm>
              <a:off x="6043613" y="4965700"/>
              <a:ext cx="144462" cy="223838"/>
            </a:xfrm>
            <a:custGeom>
              <a:avLst/>
              <a:gdLst/>
              <a:ahLst/>
              <a:cxnLst>
                <a:cxn ang="0">
                  <a:pos x="66" y="21"/>
                </a:cxn>
                <a:cxn ang="0">
                  <a:pos x="59" y="31"/>
                </a:cxn>
                <a:cxn ang="0">
                  <a:pos x="55" y="42"/>
                </a:cxn>
                <a:cxn ang="0">
                  <a:pos x="44" y="48"/>
                </a:cxn>
                <a:cxn ang="0">
                  <a:pos x="41" y="61"/>
                </a:cxn>
                <a:cxn ang="0">
                  <a:pos x="2" y="101"/>
                </a:cxn>
                <a:cxn ang="0">
                  <a:pos x="22" y="70"/>
                </a:cxn>
                <a:cxn ang="0">
                  <a:pos x="41" y="42"/>
                </a:cxn>
                <a:cxn ang="0">
                  <a:pos x="54" y="25"/>
                </a:cxn>
                <a:cxn ang="0">
                  <a:pos x="55" y="12"/>
                </a:cxn>
                <a:cxn ang="0">
                  <a:pos x="61" y="4"/>
                </a:cxn>
                <a:cxn ang="0">
                  <a:pos x="62" y="15"/>
                </a:cxn>
                <a:cxn ang="0">
                  <a:pos x="66" y="21"/>
                </a:cxn>
              </a:cxnLst>
              <a:rect l="0" t="0" r="r" b="b"/>
              <a:pathLst>
                <a:path w="66" h="103">
                  <a:moveTo>
                    <a:pt x="66" y="21"/>
                  </a:moveTo>
                  <a:cubicBezTo>
                    <a:pt x="63" y="28"/>
                    <a:pt x="62" y="27"/>
                    <a:pt x="59" y="31"/>
                  </a:cubicBezTo>
                  <a:cubicBezTo>
                    <a:pt x="55" y="35"/>
                    <a:pt x="57" y="40"/>
                    <a:pt x="55" y="42"/>
                  </a:cubicBezTo>
                  <a:cubicBezTo>
                    <a:pt x="52" y="44"/>
                    <a:pt x="46" y="42"/>
                    <a:pt x="44" y="48"/>
                  </a:cubicBezTo>
                  <a:cubicBezTo>
                    <a:pt x="43" y="54"/>
                    <a:pt x="44" y="57"/>
                    <a:pt x="41" y="61"/>
                  </a:cubicBezTo>
                  <a:cubicBezTo>
                    <a:pt x="38" y="65"/>
                    <a:pt x="4" y="103"/>
                    <a:pt x="2" y="101"/>
                  </a:cubicBezTo>
                  <a:cubicBezTo>
                    <a:pt x="0" y="99"/>
                    <a:pt x="19" y="72"/>
                    <a:pt x="22" y="70"/>
                  </a:cubicBezTo>
                  <a:cubicBezTo>
                    <a:pt x="24" y="69"/>
                    <a:pt x="38" y="49"/>
                    <a:pt x="41" y="42"/>
                  </a:cubicBezTo>
                  <a:cubicBezTo>
                    <a:pt x="44" y="35"/>
                    <a:pt x="52" y="31"/>
                    <a:pt x="54" y="25"/>
                  </a:cubicBezTo>
                  <a:cubicBezTo>
                    <a:pt x="55" y="18"/>
                    <a:pt x="52" y="15"/>
                    <a:pt x="55" y="12"/>
                  </a:cubicBezTo>
                  <a:cubicBezTo>
                    <a:pt x="58" y="8"/>
                    <a:pt x="61" y="0"/>
                    <a:pt x="61" y="4"/>
                  </a:cubicBezTo>
                  <a:cubicBezTo>
                    <a:pt x="61" y="8"/>
                    <a:pt x="59" y="13"/>
                    <a:pt x="62" y="15"/>
                  </a:cubicBezTo>
                  <a:cubicBezTo>
                    <a:pt x="65" y="18"/>
                    <a:pt x="66" y="19"/>
                    <a:pt x="66" y="21"/>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143" name="Freeform 114"/>
            <p:cNvSpPr>
              <a:spLocks/>
            </p:cNvSpPr>
            <p:nvPr/>
          </p:nvSpPr>
          <p:spPr bwMode="auto">
            <a:xfrm>
              <a:off x="6354763" y="5219700"/>
              <a:ext cx="39687" cy="28575"/>
            </a:xfrm>
            <a:custGeom>
              <a:avLst/>
              <a:gdLst/>
              <a:ahLst/>
              <a:cxnLst>
                <a:cxn ang="0">
                  <a:pos x="9" y="12"/>
                </a:cxn>
                <a:cxn ang="0">
                  <a:pos x="3" y="5"/>
                </a:cxn>
                <a:cxn ang="0">
                  <a:pos x="14" y="1"/>
                </a:cxn>
                <a:cxn ang="0">
                  <a:pos x="9" y="12"/>
                </a:cxn>
              </a:cxnLst>
              <a:rect l="0" t="0" r="r" b="b"/>
              <a:pathLst>
                <a:path w="18" h="13">
                  <a:moveTo>
                    <a:pt x="9" y="12"/>
                  </a:moveTo>
                  <a:cubicBezTo>
                    <a:pt x="5" y="11"/>
                    <a:pt x="0" y="8"/>
                    <a:pt x="3" y="5"/>
                  </a:cubicBezTo>
                  <a:cubicBezTo>
                    <a:pt x="5" y="3"/>
                    <a:pt x="10" y="0"/>
                    <a:pt x="14" y="1"/>
                  </a:cubicBezTo>
                  <a:cubicBezTo>
                    <a:pt x="18" y="2"/>
                    <a:pt x="14" y="13"/>
                    <a:pt x="9" y="12"/>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144" name="Freeform 115"/>
            <p:cNvSpPr>
              <a:spLocks/>
            </p:cNvSpPr>
            <p:nvPr/>
          </p:nvSpPr>
          <p:spPr bwMode="auto">
            <a:xfrm>
              <a:off x="6034088" y="5930900"/>
              <a:ext cx="22225" cy="55563"/>
            </a:xfrm>
            <a:custGeom>
              <a:avLst/>
              <a:gdLst/>
              <a:ahLst/>
              <a:cxnLst>
                <a:cxn ang="0">
                  <a:pos x="0" y="16"/>
                </a:cxn>
                <a:cxn ang="0">
                  <a:pos x="7" y="0"/>
                </a:cxn>
                <a:cxn ang="0">
                  <a:pos x="10" y="6"/>
                </a:cxn>
                <a:cxn ang="0">
                  <a:pos x="4" y="22"/>
                </a:cxn>
                <a:cxn ang="0">
                  <a:pos x="0" y="16"/>
                </a:cxn>
              </a:cxnLst>
              <a:rect l="0" t="0" r="r" b="b"/>
              <a:pathLst>
                <a:path w="10" h="25">
                  <a:moveTo>
                    <a:pt x="0" y="16"/>
                  </a:moveTo>
                  <a:cubicBezTo>
                    <a:pt x="0" y="15"/>
                    <a:pt x="5" y="0"/>
                    <a:pt x="7" y="0"/>
                  </a:cubicBezTo>
                  <a:cubicBezTo>
                    <a:pt x="9" y="0"/>
                    <a:pt x="10" y="2"/>
                    <a:pt x="10" y="6"/>
                  </a:cubicBezTo>
                  <a:cubicBezTo>
                    <a:pt x="10" y="11"/>
                    <a:pt x="6" y="25"/>
                    <a:pt x="4" y="22"/>
                  </a:cubicBezTo>
                  <a:cubicBezTo>
                    <a:pt x="1" y="20"/>
                    <a:pt x="1" y="20"/>
                    <a:pt x="0" y="16"/>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145" name="Freeform 116"/>
            <p:cNvSpPr>
              <a:spLocks/>
            </p:cNvSpPr>
            <p:nvPr/>
          </p:nvSpPr>
          <p:spPr bwMode="auto">
            <a:xfrm>
              <a:off x="3560763" y="5183188"/>
              <a:ext cx="147637" cy="249237"/>
            </a:xfrm>
            <a:custGeom>
              <a:avLst/>
              <a:gdLst/>
              <a:ahLst/>
              <a:cxnLst>
                <a:cxn ang="0">
                  <a:pos x="20" y="111"/>
                </a:cxn>
                <a:cxn ang="0">
                  <a:pos x="3" y="90"/>
                </a:cxn>
                <a:cxn ang="0">
                  <a:pos x="9" y="35"/>
                </a:cxn>
                <a:cxn ang="0">
                  <a:pos x="14" y="4"/>
                </a:cxn>
                <a:cxn ang="0">
                  <a:pos x="32" y="14"/>
                </a:cxn>
                <a:cxn ang="0">
                  <a:pos x="53" y="53"/>
                </a:cxn>
                <a:cxn ang="0">
                  <a:pos x="57" y="100"/>
                </a:cxn>
                <a:cxn ang="0">
                  <a:pos x="20" y="111"/>
                </a:cxn>
              </a:cxnLst>
              <a:rect l="0" t="0" r="r" b="b"/>
              <a:pathLst>
                <a:path w="68" h="114">
                  <a:moveTo>
                    <a:pt x="20" y="111"/>
                  </a:moveTo>
                  <a:cubicBezTo>
                    <a:pt x="14" y="109"/>
                    <a:pt x="0" y="99"/>
                    <a:pt x="3" y="90"/>
                  </a:cubicBezTo>
                  <a:cubicBezTo>
                    <a:pt x="5" y="81"/>
                    <a:pt x="9" y="44"/>
                    <a:pt x="9" y="35"/>
                  </a:cubicBezTo>
                  <a:cubicBezTo>
                    <a:pt x="9" y="26"/>
                    <a:pt x="11" y="7"/>
                    <a:pt x="14" y="4"/>
                  </a:cubicBezTo>
                  <a:cubicBezTo>
                    <a:pt x="17" y="0"/>
                    <a:pt x="28" y="10"/>
                    <a:pt x="32" y="14"/>
                  </a:cubicBezTo>
                  <a:cubicBezTo>
                    <a:pt x="37" y="18"/>
                    <a:pt x="46" y="39"/>
                    <a:pt x="53" y="53"/>
                  </a:cubicBezTo>
                  <a:cubicBezTo>
                    <a:pt x="59" y="67"/>
                    <a:pt x="68" y="93"/>
                    <a:pt x="57" y="100"/>
                  </a:cubicBezTo>
                  <a:cubicBezTo>
                    <a:pt x="45" y="106"/>
                    <a:pt x="28" y="114"/>
                    <a:pt x="20" y="111"/>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146" name="Freeform 117"/>
            <p:cNvSpPr>
              <a:spLocks/>
            </p:cNvSpPr>
            <p:nvPr/>
          </p:nvSpPr>
          <p:spPr bwMode="auto">
            <a:xfrm>
              <a:off x="3111500" y="5416550"/>
              <a:ext cx="28575" cy="42863"/>
            </a:xfrm>
            <a:custGeom>
              <a:avLst/>
              <a:gdLst/>
              <a:ahLst/>
              <a:cxnLst>
                <a:cxn ang="0">
                  <a:pos x="3" y="19"/>
                </a:cxn>
                <a:cxn ang="0">
                  <a:pos x="2" y="10"/>
                </a:cxn>
                <a:cxn ang="0">
                  <a:pos x="6" y="5"/>
                </a:cxn>
                <a:cxn ang="0">
                  <a:pos x="12" y="16"/>
                </a:cxn>
                <a:cxn ang="0">
                  <a:pos x="3" y="19"/>
                </a:cxn>
              </a:cxnLst>
              <a:rect l="0" t="0" r="r" b="b"/>
              <a:pathLst>
                <a:path w="13" h="20">
                  <a:moveTo>
                    <a:pt x="3" y="19"/>
                  </a:moveTo>
                  <a:cubicBezTo>
                    <a:pt x="0" y="18"/>
                    <a:pt x="1" y="12"/>
                    <a:pt x="2" y="10"/>
                  </a:cubicBezTo>
                  <a:cubicBezTo>
                    <a:pt x="3" y="7"/>
                    <a:pt x="2" y="0"/>
                    <a:pt x="6" y="5"/>
                  </a:cubicBezTo>
                  <a:cubicBezTo>
                    <a:pt x="10" y="10"/>
                    <a:pt x="13" y="14"/>
                    <a:pt x="12" y="16"/>
                  </a:cubicBezTo>
                  <a:cubicBezTo>
                    <a:pt x="11" y="17"/>
                    <a:pt x="5" y="20"/>
                    <a:pt x="3" y="19"/>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147" name="Freeform 118"/>
            <p:cNvSpPr>
              <a:spLocks/>
            </p:cNvSpPr>
            <p:nvPr/>
          </p:nvSpPr>
          <p:spPr bwMode="auto">
            <a:xfrm>
              <a:off x="3060700" y="5662613"/>
              <a:ext cx="46038" cy="46037"/>
            </a:xfrm>
            <a:custGeom>
              <a:avLst/>
              <a:gdLst/>
              <a:ahLst/>
              <a:cxnLst>
                <a:cxn ang="0">
                  <a:pos x="11" y="20"/>
                </a:cxn>
                <a:cxn ang="0">
                  <a:pos x="2" y="9"/>
                </a:cxn>
                <a:cxn ang="0">
                  <a:pos x="11" y="0"/>
                </a:cxn>
                <a:cxn ang="0">
                  <a:pos x="19" y="16"/>
                </a:cxn>
                <a:cxn ang="0">
                  <a:pos x="11" y="20"/>
                </a:cxn>
              </a:cxnLst>
              <a:rect l="0" t="0" r="r" b="b"/>
              <a:pathLst>
                <a:path w="21" h="21">
                  <a:moveTo>
                    <a:pt x="11" y="20"/>
                  </a:moveTo>
                  <a:cubicBezTo>
                    <a:pt x="7" y="20"/>
                    <a:pt x="0" y="15"/>
                    <a:pt x="2" y="9"/>
                  </a:cubicBezTo>
                  <a:cubicBezTo>
                    <a:pt x="4" y="3"/>
                    <a:pt x="8" y="1"/>
                    <a:pt x="11" y="0"/>
                  </a:cubicBezTo>
                  <a:cubicBezTo>
                    <a:pt x="14" y="0"/>
                    <a:pt x="21" y="14"/>
                    <a:pt x="19" y="16"/>
                  </a:cubicBezTo>
                  <a:cubicBezTo>
                    <a:pt x="17" y="19"/>
                    <a:pt x="15" y="21"/>
                    <a:pt x="11" y="20"/>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148" name="Freeform 119"/>
            <p:cNvSpPr>
              <a:spLocks/>
            </p:cNvSpPr>
            <p:nvPr/>
          </p:nvSpPr>
          <p:spPr bwMode="auto">
            <a:xfrm>
              <a:off x="3063875" y="5557838"/>
              <a:ext cx="38100" cy="26987"/>
            </a:xfrm>
            <a:custGeom>
              <a:avLst/>
              <a:gdLst/>
              <a:ahLst/>
              <a:cxnLst>
                <a:cxn ang="0">
                  <a:pos x="8" y="12"/>
                </a:cxn>
                <a:cxn ang="0">
                  <a:pos x="2" y="2"/>
                </a:cxn>
                <a:cxn ang="0">
                  <a:pos x="16" y="4"/>
                </a:cxn>
                <a:cxn ang="0">
                  <a:pos x="8" y="12"/>
                </a:cxn>
              </a:cxnLst>
              <a:rect l="0" t="0" r="r" b="b"/>
              <a:pathLst>
                <a:path w="18" h="12">
                  <a:moveTo>
                    <a:pt x="8" y="12"/>
                  </a:moveTo>
                  <a:cubicBezTo>
                    <a:pt x="2" y="12"/>
                    <a:pt x="0" y="3"/>
                    <a:pt x="2" y="2"/>
                  </a:cubicBezTo>
                  <a:cubicBezTo>
                    <a:pt x="5" y="0"/>
                    <a:pt x="13" y="1"/>
                    <a:pt x="16" y="4"/>
                  </a:cubicBezTo>
                  <a:cubicBezTo>
                    <a:pt x="18" y="8"/>
                    <a:pt x="10" y="12"/>
                    <a:pt x="8" y="12"/>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149" name="Freeform 120"/>
            <p:cNvSpPr>
              <a:spLocks/>
            </p:cNvSpPr>
            <p:nvPr/>
          </p:nvSpPr>
          <p:spPr bwMode="auto">
            <a:xfrm>
              <a:off x="3095625" y="5522913"/>
              <a:ext cx="26988" cy="23812"/>
            </a:xfrm>
            <a:custGeom>
              <a:avLst/>
              <a:gdLst/>
              <a:ahLst/>
              <a:cxnLst>
                <a:cxn ang="0">
                  <a:pos x="8" y="11"/>
                </a:cxn>
                <a:cxn ang="0">
                  <a:pos x="6" y="1"/>
                </a:cxn>
                <a:cxn ang="0">
                  <a:pos x="8" y="11"/>
                </a:cxn>
              </a:cxnLst>
              <a:rect l="0" t="0" r="r" b="b"/>
              <a:pathLst>
                <a:path w="12" h="11">
                  <a:moveTo>
                    <a:pt x="8" y="11"/>
                  </a:moveTo>
                  <a:cubicBezTo>
                    <a:pt x="5" y="11"/>
                    <a:pt x="0" y="0"/>
                    <a:pt x="6" y="1"/>
                  </a:cubicBezTo>
                  <a:cubicBezTo>
                    <a:pt x="12" y="1"/>
                    <a:pt x="11" y="11"/>
                    <a:pt x="8" y="11"/>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150" name="Freeform 121"/>
            <p:cNvSpPr>
              <a:spLocks/>
            </p:cNvSpPr>
            <p:nvPr/>
          </p:nvSpPr>
          <p:spPr bwMode="auto">
            <a:xfrm>
              <a:off x="3105150" y="5487988"/>
              <a:ext cx="30163" cy="23812"/>
            </a:xfrm>
            <a:custGeom>
              <a:avLst/>
              <a:gdLst/>
              <a:ahLst/>
              <a:cxnLst>
                <a:cxn ang="0">
                  <a:pos x="10" y="9"/>
                </a:cxn>
                <a:cxn ang="0">
                  <a:pos x="0" y="7"/>
                </a:cxn>
                <a:cxn ang="0">
                  <a:pos x="5" y="3"/>
                </a:cxn>
                <a:cxn ang="0">
                  <a:pos x="10" y="9"/>
                </a:cxn>
              </a:cxnLst>
              <a:rect l="0" t="0" r="r" b="b"/>
              <a:pathLst>
                <a:path w="14" h="11">
                  <a:moveTo>
                    <a:pt x="10" y="9"/>
                  </a:moveTo>
                  <a:cubicBezTo>
                    <a:pt x="8" y="9"/>
                    <a:pt x="0" y="11"/>
                    <a:pt x="0" y="7"/>
                  </a:cubicBezTo>
                  <a:cubicBezTo>
                    <a:pt x="0" y="2"/>
                    <a:pt x="3" y="0"/>
                    <a:pt x="5" y="3"/>
                  </a:cubicBezTo>
                  <a:cubicBezTo>
                    <a:pt x="8" y="5"/>
                    <a:pt x="14" y="9"/>
                    <a:pt x="10" y="9"/>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151" name="Freeform 122"/>
            <p:cNvSpPr>
              <a:spLocks/>
            </p:cNvSpPr>
            <p:nvPr/>
          </p:nvSpPr>
          <p:spPr bwMode="auto">
            <a:xfrm>
              <a:off x="3065463" y="5456238"/>
              <a:ext cx="19050" cy="41275"/>
            </a:xfrm>
            <a:custGeom>
              <a:avLst/>
              <a:gdLst/>
              <a:ahLst/>
              <a:cxnLst>
                <a:cxn ang="0">
                  <a:pos x="4" y="18"/>
                </a:cxn>
                <a:cxn ang="0">
                  <a:pos x="1" y="4"/>
                </a:cxn>
                <a:cxn ang="0">
                  <a:pos x="6" y="1"/>
                </a:cxn>
                <a:cxn ang="0">
                  <a:pos x="9" y="11"/>
                </a:cxn>
                <a:cxn ang="0">
                  <a:pos x="4" y="18"/>
                </a:cxn>
              </a:cxnLst>
              <a:rect l="0" t="0" r="r" b="b"/>
              <a:pathLst>
                <a:path w="9" h="19">
                  <a:moveTo>
                    <a:pt x="4" y="18"/>
                  </a:moveTo>
                  <a:cubicBezTo>
                    <a:pt x="1" y="16"/>
                    <a:pt x="0" y="9"/>
                    <a:pt x="1" y="4"/>
                  </a:cubicBezTo>
                  <a:cubicBezTo>
                    <a:pt x="3" y="0"/>
                    <a:pt x="6" y="0"/>
                    <a:pt x="6" y="1"/>
                  </a:cubicBezTo>
                  <a:cubicBezTo>
                    <a:pt x="6" y="2"/>
                    <a:pt x="9" y="7"/>
                    <a:pt x="9" y="11"/>
                  </a:cubicBezTo>
                  <a:cubicBezTo>
                    <a:pt x="8" y="15"/>
                    <a:pt x="6" y="19"/>
                    <a:pt x="4" y="18"/>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152" name="Freeform 123"/>
            <p:cNvSpPr>
              <a:spLocks/>
            </p:cNvSpPr>
            <p:nvPr/>
          </p:nvSpPr>
          <p:spPr bwMode="auto">
            <a:xfrm>
              <a:off x="3060700" y="5502275"/>
              <a:ext cx="30163" cy="44450"/>
            </a:xfrm>
            <a:custGeom>
              <a:avLst/>
              <a:gdLst/>
              <a:ahLst/>
              <a:cxnLst>
                <a:cxn ang="0">
                  <a:pos x="6" y="3"/>
                </a:cxn>
                <a:cxn ang="0">
                  <a:pos x="5" y="12"/>
                </a:cxn>
                <a:cxn ang="0">
                  <a:pos x="4" y="20"/>
                </a:cxn>
                <a:cxn ang="0">
                  <a:pos x="11" y="15"/>
                </a:cxn>
                <a:cxn ang="0">
                  <a:pos x="6" y="3"/>
                </a:cxn>
              </a:cxnLst>
              <a:rect l="0" t="0" r="r" b="b"/>
              <a:pathLst>
                <a:path w="14" h="21">
                  <a:moveTo>
                    <a:pt x="6" y="3"/>
                  </a:moveTo>
                  <a:cubicBezTo>
                    <a:pt x="3" y="5"/>
                    <a:pt x="7" y="10"/>
                    <a:pt x="5" y="12"/>
                  </a:cubicBezTo>
                  <a:cubicBezTo>
                    <a:pt x="4" y="14"/>
                    <a:pt x="0" y="21"/>
                    <a:pt x="4" y="20"/>
                  </a:cubicBezTo>
                  <a:cubicBezTo>
                    <a:pt x="8" y="20"/>
                    <a:pt x="11" y="19"/>
                    <a:pt x="11" y="15"/>
                  </a:cubicBezTo>
                  <a:cubicBezTo>
                    <a:pt x="12" y="10"/>
                    <a:pt x="14" y="0"/>
                    <a:pt x="6" y="3"/>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153" name="Freeform 124"/>
            <p:cNvSpPr>
              <a:spLocks/>
            </p:cNvSpPr>
            <p:nvPr/>
          </p:nvSpPr>
          <p:spPr bwMode="auto">
            <a:xfrm>
              <a:off x="3111500" y="5375275"/>
              <a:ext cx="25400" cy="25400"/>
            </a:xfrm>
            <a:custGeom>
              <a:avLst/>
              <a:gdLst/>
              <a:ahLst/>
              <a:cxnLst>
                <a:cxn ang="0">
                  <a:pos x="9" y="8"/>
                </a:cxn>
                <a:cxn ang="0">
                  <a:pos x="5" y="2"/>
                </a:cxn>
                <a:cxn ang="0">
                  <a:pos x="9" y="8"/>
                </a:cxn>
              </a:cxnLst>
              <a:rect l="0" t="0" r="r" b="b"/>
              <a:pathLst>
                <a:path w="12" h="12">
                  <a:moveTo>
                    <a:pt x="9" y="8"/>
                  </a:moveTo>
                  <a:cubicBezTo>
                    <a:pt x="7" y="12"/>
                    <a:pt x="0" y="4"/>
                    <a:pt x="5" y="2"/>
                  </a:cubicBezTo>
                  <a:cubicBezTo>
                    <a:pt x="10" y="0"/>
                    <a:pt x="12" y="4"/>
                    <a:pt x="9" y="8"/>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154" name="Freeform 125"/>
            <p:cNvSpPr>
              <a:spLocks/>
            </p:cNvSpPr>
            <p:nvPr/>
          </p:nvSpPr>
          <p:spPr bwMode="auto">
            <a:xfrm>
              <a:off x="3071813" y="5370513"/>
              <a:ext cx="26987" cy="47625"/>
            </a:xfrm>
            <a:custGeom>
              <a:avLst/>
              <a:gdLst/>
              <a:ahLst/>
              <a:cxnLst>
                <a:cxn ang="0">
                  <a:pos x="4" y="14"/>
                </a:cxn>
                <a:cxn ang="0">
                  <a:pos x="5" y="5"/>
                </a:cxn>
                <a:cxn ang="0">
                  <a:pos x="11" y="5"/>
                </a:cxn>
                <a:cxn ang="0">
                  <a:pos x="7" y="20"/>
                </a:cxn>
                <a:cxn ang="0">
                  <a:pos x="4" y="14"/>
                </a:cxn>
              </a:cxnLst>
              <a:rect l="0" t="0" r="r" b="b"/>
              <a:pathLst>
                <a:path w="12" h="22">
                  <a:moveTo>
                    <a:pt x="4" y="14"/>
                  </a:moveTo>
                  <a:cubicBezTo>
                    <a:pt x="0" y="15"/>
                    <a:pt x="5" y="10"/>
                    <a:pt x="5" y="5"/>
                  </a:cubicBezTo>
                  <a:cubicBezTo>
                    <a:pt x="5" y="0"/>
                    <a:pt x="9" y="0"/>
                    <a:pt x="11" y="5"/>
                  </a:cubicBezTo>
                  <a:cubicBezTo>
                    <a:pt x="12" y="9"/>
                    <a:pt x="9" y="22"/>
                    <a:pt x="7" y="20"/>
                  </a:cubicBezTo>
                  <a:cubicBezTo>
                    <a:pt x="5" y="18"/>
                    <a:pt x="6" y="14"/>
                    <a:pt x="4" y="14"/>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155" name="Freeform 126"/>
            <p:cNvSpPr>
              <a:spLocks/>
            </p:cNvSpPr>
            <p:nvPr/>
          </p:nvSpPr>
          <p:spPr bwMode="auto">
            <a:xfrm>
              <a:off x="4418013" y="5106988"/>
              <a:ext cx="15875" cy="34925"/>
            </a:xfrm>
            <a:custGeom>
              <a:avLst/>
              <a:gdLst/>
              <a:ahLst/>
              <a:cxnLst>
                <a:cxn ang="0">
                  <a:pos x="4" y="14"/>
                </a:cxn>
                <a:cxn ang="0">
                  <a:pos x="1" y="1"/>
                </a:cxn>
                <a:cxn ang="0">
                  <a:pos x="7" y="6"/>
                </a:cxn>
                <a:cxn ang="0">
                  <a:pos x="4" y="14"/>
                </a:cxn>
              </a:cxnLst>
              <a:rect l="0" t="0" r="r" b="b"/>
              <a:pathLst>
                <a:path w="7" h="16">
                  <a:moveTo>
                    <a:pt x="4" y="14"/>
                  </a:moveTo>
                  <a:cubicBezTo>
                    <a:pt x="1" y="11"/>
                    <a:pt x="0" y="3"/>
                    <a:pt x="1" y="1"/>
                  </a:cubicBezTo>
                  <a:cubicBezTo>
                    <a:pt x="3" y="0"/>
                    <a:pt x="7" y="3"/>
                    <a:pt x="7" y="6"/>
                  </a:cubicBezTo>
                  <a:cubicBezTo>
                    <a:pt x="7" y="9"/>
                    <a:pt x="6" y="16"/>
                    <a:pt x="4" y="14"/>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156" name="Freeform 127"/>
            <p:cNvSpPr>
              <a:spLocks/>
            </p:cNvSpPr>
            <p:nvPr/>
          </p:nvSpPr>
          <p:spPr bwMode="auto">
            <a:xfrm>
              <a:off x="4427538" y="5043488"/>
              <a:ext cx="20637" cy="57150"/>
            </a:xfrm>
            <a:custGeom>
              <a:avLst/>
              <a:gdLst/>
              <a:ahLst/>
              <a:cxnLst>
                <a:cxn ang="0">
                  <a:pos x="3" y="23"/>
                </a:cxn>
                <a:cxn ang="0">
                  <a:pos x="6" y="4"/>
                </a:cxn>
                <a:cxn ang="0">
                  <a:pos x="3" y="23"/>
                </a:cxn>
              </a:cxnLst>
              <a:rect l="0" t="0" r="r" b="b"/>
              <a:pathLst>
                <a:path w="10" h="26">
                  <a:moveTo>
                    <a:pt x="3" y="23"/>
                  </a:moveTo>
                  <a:cubicBezTo>
                    <a:pt x="0" y="20"/>
                    <a:pt x="2" y="0"/>
                    <a:pt x="6" y="4"/>
                  </a:cubicBezTo>
                  <a:cubicBezTo>
                    <a:pt x="10" y="8"/>
                    <a:pt x="5" y="26"/>
                    <a:pt x="3" y="23"/>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157" name="Freeform 128"/>
            <p:cNvSpPr>
              <a:spLocks/>
            </p:cNvSpPr>
            <p:nvPr/>
          </p:nvSpPr>
          <p:spPr bwMode="auto">
            <a:xfrm>
              <a:off x="4435475" y="5008563"/>
              <a:ext cx="17463" cy="25400"/>
            </a:xfrm>
            <a:custGeom>
              <a:avLst/>
              <a:gdLst/>
              <a:ahLst/>
              <a:cxnLst>
                <a:cxn ang="0">
                  <a:pos x="5" y="12"/>
                </a:cxn>
                <a:cxn ang="0">
                  <a:pos x="4" y="1"/>
                </a:cxn>
                <a:cxn ang="0">
                  <a:pos x="5" y="12"/>
                </a:cxn>
              </a:cxnLst>
              <a:rect l="0" t="0" r="r" b="b"/>
              <a:pathLst>
                <a:path w="8" h="12">
                  <a:moveTo>
                    <a:pt x="5" y="12"/>
                  </a:moveTo>
                  <a:cubicBezTo>
                    <a:pt x="0" y="12"/>
                    <a:pt x="0" y="2"/>
                    <a:pt x="4" y="1"/>
                  </a:cubicBezTo>
                  <a:cubicBezTo>
                    <a:pt x="8" y="0"/>
                    <a:pt x="7" y="12"/>
                    <a:pt x="5" y="12"/>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158" name="Freeform 129"/>
            <p:cNvSpPr>
              <a:spLocks/>
            </p:cNvSpPr>
            <p:nvPr/>
          </p:nvSpPr>
          <p:spPr bwMode="auto">
            <a:xfrm>
              <a:off x="6213475" y="5484813"/>
              <a:ext cx="403225" cy="549275"/>
            </a:xfrm>
            <a:custGeom>
              <a:avLst/>
              <a:gdLst/>
              <a:ahLst/>
              <a:cxnLst>
                <a:cxn ang="0">
                  <a:pos x="30" y="248"/>
                </a:cxn>
                <a:cxn ang="0">
                  <a:pos x="26" y="199"/>
                </a:cxn>
                <a:cxn ang="0">
                  <a:pos x="9" y="192"/>
                </a:cxn>
                <a:cxn ang="0">
                  <a:pos x="9" y="167"/>
                </a:cxn>
                <a:cxn ang="0">
                  <a:pos x="19" y="145"/>
                </a:cxn>
                <a:cxn ang="0">
                  <a:pos x="30" y="106"/>
                </a:cxn>
                <a:cxn ang="0">
                  <a:pos x="28" y="73"/>
                </a:cxn>
                <a:cxn ang="0">
                  <a:pos x="47" y="57"/>
                </a:cxn>
                <a:cxn ang="0">
                  <a:pos x="73" y="43"/>
                </a:cxn>
                <a:cxn ang="0">
                  <a:pos x="119" y="41"/>
                </a:cxn>
                <a:cxn ang="0">
                  <a:pos x="153" y="31"/>
                </a:cxn>
                <a:cxn ang="0">
                  <a:pos x="178" y="8"/>
                </a:cxn>
                <a:cxn ang="0">
                  <a:pos x="181" y="20"/>
                </a:cxn>
                <a:cxn ang="0">
                  <a:pos x="132" y="55"/>
                </a:cxn>
                <a:cxn ang="0">
                  <a:pos x="91" y="60"/>
                </a:cxn>
                <a:cxn ang="0">
                  <a:pos x="63" y="68"/>
                </a:cxn>
                <a:cxn ang="0">
                  <a:pos x="37" y="93"/>
                </a:cxn>
                <a:cxn ang="0">
                  <a:pos x="56" y="118"/>
                </a:cxn>
                <a:cxn ang="0">
                  <a:pos x="85" y="102"/>
                </a:cxn>
                <a:cxn ang="0">
                  <a:pos x="109" y="92"/>
                </a:cxn>
                <a:cxn ang="0">
                  <a:pos x="125" y="82"/>
                </a:cxn>
                <a:cxn ang="0">
                  <a:pos x="135" y="94"/>
                </a:cxn>
                <a:cxn ang="0">
                  <a:pos x="112" y="111"/>
                </a:cxn>
                <a:cxn ang="0">
                  <a:pos x="89" y="130"/>
                </a:cxn>
                <a:cxn ang="0">
                  <a:pos x="90" y="140"/>
                </a:cxn>
                <a:cxn ang="0">
                  <a:pos x="113" y="161"/>
                </a:cxn>
                <a:cxn ang="0">
                  <a:pos x="121" y="179"/>
                </a:cxn>
                <a:cxn ang="0">
                  <a:pos x="128" y="193"/>
                </a:cxn>
                <a:cxn ang="0">
                  <a:pos x="105" y="211"/>
                </a:cxn>
                <a:cxn ang="0">
                  <a:pos x="91" y="193"/>
                </a:cxn>
                <a:cxn ang="0">
                  <a:pos x="73" y="168"/>
                </a:cxn>
                <a:cxn ang="0">
                  <a:pos x="48" y="171"/>
                </a:cxn>
                <a:cxn ang="0">
                  <a:pos x="55" y="203"/>
                </a:cxn>
                <a:cxn ang="0">
                  <a:pos x="58" y="239"/>
                </a:cxn>
              </a:cxnLst>
              <a:rect l="0" t="0" r="r" b="b"/>
              <a:pathLst>
                <a:path w="185" h="252">
                  <a:moveTo>
                    <a:pt x="58" y="239"/>
                  </a:moveTo>
                  <a:cubicBezTo>
                    <a:pt x="62" y="241"/>
                    <a:pt x="36" y="252"/>
                    <a:pt x="30" y="248"/>
                  </a:cubicBezTo>
                  <a:cubicBezTo>
                    <a:pt x="25" y="245"/>
                    <a:pt x="27" y="236"/>
                    <a:pt x="27" y="227"/>
                  </a:cubicBezTo>
                  <a:cubicBezTo>
                    <a:pt x="28" y="218"/>
                    <a:pt x="26" y="206"/>
                    <a:pt x="26" y="199"/>
                  </a:cubicBezTo>
                  <a:cubicBezTo>
                    <a:pt x="25" y="192"/>
                    <a:pt x="26" y="189"/>
                    <a:pt x="22" y="190"/>
                  </a:cubicBezTo>
                  <a:cubicBezTo>
                    <a:pt x="18" y="191"/>
                    <a:pt x="13" y="198"/>
                    <a:pt x="9" y="192"/>
                  </a:cubicBezTo>
                  <a:cubicBezTo>
                    <a:pt x="4" y="187"/>
                    <a:pt x="4" y="185"/>
                    <a:pt x="2" y="179"/>
                  </a:cubicBezTo>
                  <a:cubicBezTo>
                    <a:pt x="0" y="172"/>
                    <a:pt x="4" y="172"/>
                    <a:pt x="9" y="167"/>
                  </a:cubicBezTo>
                  <a:cubicBezTo>
                    <a:pt x="13" y="161"/>
                    <a:pt x="13" y="156"/>
                    <a:pt x="15" y="153"/>
                  </a:cubicBezTo>
                  <a:cubicBezTo>
                    <a:pt x="17" y="150"/>
                    <a:pt x="21" y="152"/>
                    <a:pt x="19" y="145"/>
                  </a:cubicBezTo>
                  <a:cubicBezTo>
                    <a:pt x="17" y="138"/>
                    <a:pt x="11" y="134"/>
                    <a:pt x="18" y="126"/>
                  </a:cubicBezTo>
                  <a:cubicBezTo>
                    <a:pt x="24" y="117"/>
                    <a:pt x="30" y="111"/>
                    <a:pt x="30" y="106"/>
                  </a:cubicBezTo>
                  <a:cubicBezTo>
                    <a:pt x="30" y="101"/>
                    <a:pt x="30" y="90"/>
                    <a:pt x="28" y="84"/>
                  </a:cubicBezTo>
                  <a:cubicBezTo>
                    <a:pt x="26" y="78"/>
                    <a:pt x="23" y="78"/>
                    <a:pt x="28" y="73"/>
                  </a:cubicBezTo>
                  <a:cubicBezTo>
                    <a:pt x="32" y="69"/>
                    <a:pt x="35" y="62"/>
                    <a:pt x="39" y="58"/>
                  </a:cubicBezTo>
                  <a:cubicBezTo>
                    <a:pt x="42" y="55"/>
                    <a:pt x="44" y="60"/>
                    <a:pt x="47" y="57"/>
                  </a:cubicBezTo>
                  <a:cubicBezTo>
                    <a:pt x="51" y="54"/>
                    <a:pt x="56" y="49"/>
                    <a:pt x="56" y="46"/>
                  </a:cubicBezTo>
                  <a:cubicBezTo>
                    <a:pt x="57" y="43"/>
                    <a:pt x="69" y="43"/>
                    <a:pt x="73" y="43"/>
                  </a:cubicBezTo>
                  <a:cubicBezTo>
                    <a:pt x="76" y="43"/>
                    <a:pt x="83" y="45"/>
                    <a:pt x="88" y="43"/>
                  </a:cubicBezTo>
                  <a:cubicBezTo>
                    <a:pt x="92" y="42"/>
                    <a:pt x="110" y="46"/>
                    <a:pt x="119" y="41"/>
                  </a:cubicBezTo>
                  <a:cubicBezTo>
                    <a:pt x="129" y="35"/>
                    <a:pt x="135" y="32"/>
                    <a:pt x="140" y="33"/>
                  </a:cubicBezTo>
                  <a:cubicBezTo>
                    <a:pt x="145" y="33"/>
                    <a:pt x="146" y="38"/>
                    <a:pt x="153" y="31"/>
                  </a:cubicBezTo>
                  <a:cubicBezTo>
                    <a:pt x="159" y="25"/>
                    <a:pt x="168" y="19"/>
                    <a:pt x="168" y="16"/>
                  </a:cubicBezTo>
                  <a:cubicBezTo>
                    <a:pt x="168" y="13"/>
                    <a:pt x="176" y="13"/>
                    <a:pt x="178" y="8"/>
                  </a:cubicBezTo>
                  <a:cubicBezTo>
                    <a:pt x="180" y="3"/>
                    <a:pt x="185" y="0"/>
                    <a:pt x="185" y="4"/>
                  </a:cubicBezTo>
                  <a:cubicBezTo>
                    <a:pt x="185" y="7"/>
                    <a:pt x="185" y="16"/>
                    <a:pt x="181" y="20"/>
                  </a:cubicBezTo>
                  <a:cubicBezTo>
                    <a:pt x="178" y="25"/>
                    <a:pt x="168" y="44"/>
                    <a:pt x="164" y="45"/>
                  </a:cubicBezTo>
                  <a:cubicBezTo>
                    <a:pt x="160" y="46"/>
                    <a:pt x="136" y="56"/>
                    <a:pt x="132" y="55"/>
                  </a:cubicBezTo>
                  <a:cubicBezTo>
                    <a:pt x="129" y="53"/>
                    <a:pt x="132" y="49"/>
                    <a:pt x="125" y="51"/>
                  </a:cubicBezTo>
                  <a:cubicBezTo>
                    <a:pt x="118" y="54"/>
                    <a:pt x="97" y="60"/>
                    <a:pt x="91" y="60"/>
                  </a:cubicBezTo>
                  <a:cubicBezTo>
                    <a:pt x="86" y="60"/>
                    <a:pt x="79" y="60"/>
                    <a:pt x="77" y="62"/>
                  </a:cubicBezTo>
                  <a:cubicBezTo>
                    <a:pt x="75" y="63"/>
                    <a:pt x="69" y="68"/>
                    <a:pt x="63" y="68"/>
                  </a:cubicBezTo>
                  <a:cubicBezTo>
                    <a:pt x="58" y="68"/>
                    <a:pt x="53" y="66"/>
                    <a:pt x="48" y="69"/>
                  </a:cubicBezTo>
                  <a:cubicBezTo>
                    <a:pt x="43" y="71"/>
                    <a:pt x="36" y="78"/>
                    <a:pt x="37" y="93"/>
                  </a:cubicBezTo>
                  <a:cubicBezTo>
                    <a:pt x="37" y="108"/>
                    <a:pt x="34" y="109"/>
                    <a:pt x="43" y="112"/>
                  </a:cubicBezTo>
                  <a:cubicBezTo>
                    <a:pt x="52" y="115"/>
                    <a:pt x="54" y="115"/>
                    <a:pt x="56" y="118"/>
                  </a:cubicBezTo>
                  <a:cubicBezTo>
                    <a:pt x="58" y="122"/>
                    <a:pt x="64" y="123"/>
                    <a:pt x="69" y="120"/>
                  </a:cubicBezTo>
                  <a:cubicBezTo>
                    <a:pt x="73" y="117"/>
                    <a:pt x="80" y="103"/>
                    <a:pt x="85" y="102"/>
                  </a:cubicBezTo>
                  <a:cubicBezTo>
                    <a:pt x="90" y="101"/>
                    <a:pt x="94" y="103"/>
                    <a:pt x="97" y="101"/>
                  </a:cubicBezTo>
                  <a:cubicBezTo>
                    <a:pt x="99" y="99"/>
                    <a:pt x="103" y="92"/>
                    <a:pt x="109" y="92"/>
                  </a:cubicBezTo>
                  <a:cubicBezTo>
                    <a:pt x="115" y="92"/>
                    <a:pt x="126" y="90"/>
                    <a:pt x="122" y="87"/>
                  </a:cubicBezTo>
                  <a:cubicBezTo>
                    <a:pt x="118" y="85"/>
                    <a:pt x="121" y="82"/>
                    <a:pt x="125" y="82"/>
                  </a:cubicBezTo>
                  <a:cubicBezTo>
                    <a:pt x="128" y="81"/>
                    <a:pt x="138" y="79"/>
                    <a:pt x="139" y="83"/>
                  </a:cubicBezTo>
                  <a:cubicBezTo>
                    <a:pt x="139" y="86"/>
                    <a:pt x="138" y="94"/>
                    <a:pt x="135" y="94"/>
                  </a:cubicBezTo>
                  <a:cubicBezTo>
                    <a:pt x="132" y="94"/>
                    <a:pt x="126" y="93"/>
                    <a:pt x="125" y="94"/>
                  </a:cubicBezTo>
                  <a:cubicBezTo>
                    <a:pt x="123" y="96"/>
                    <a:pt x="116" y="107"/>
                    <a:pt x="112" y="111"/>
                  </a:cubicBezTo>
                  <a:cubicBezTo>
                    <a:pt x="109" y="115"/>
                    <a:pt x="99" y="122"/>
                    <a:pt x="97" y="123"/>
                  </a:cubicBezTo>
                  <a:cubicBezTo>
                    <a:pt x="95" y="125"/>
                    <a:pt x="90" y="130"/>
                    <a:pt x="89" y="130"/>
                  </a:cubicBezTo>
                  <a:cubicBezTo>
                    <a:pt x="87" y="130"/>
                    <a:pt x="76" y="128"/>
                    <a:pt x="79" y="132"/>
                  </a:cubicBezTo>
                  <a:cubicBezTo>
                    <a:pt x="82" y="136"/>
                    <a:pt x="81" y="137"/>
                    <a:pt x="90" y="140"/>
                  </a:cubicBezTo>
                  <a:cubicBezTo>
                    <a:pt x="100" y="143"/>
                    <a:pt x="103" y="151"/>
                    <a:pt x="107" y="153"/>
                  </a:cubicBezTo>
                  <a:cubicBezTo>
                    <a:pt x="111" y="155"/>
                    <a:pt x="114" y="160"/>
                    <a:pt x="113" y="161"/>
                  </a:cubicBezTo>
                  <a:cubicBezTo>
                    <a:pt x="111" y="163"/>
                    <a:pt x="107" y="176"/>
                    <a:pt x="111" y="177"/>
                  </a:cubicBezTo>
                  <a:cubicBezTo>
                    <a:pt x="114" y="177"/>
                    <a:pt x="119" y="176"/>
                    <a:pt x="121" y="179"/>
                  </a:cubicBezTo>
                  <a:cubicBezTo>
                    <a:pt x="124" y="183"/>
                    <a:pt x="127" y="185"/>
                    <a:pt x="129" y="187"/>
                  </a:cubicBezTo>
                  <a:cubicBezTo>
                    <a:pt x="131" y="189"/>
                    <a:pt x="130" y="193"/>
                    <a:pt x="128" y="193"/>
                  </a:cubicBezTo>
                  <a:cubicBezTo>
                    <a:pt x="126" y="194"/>
                    <a:pt x="113" y="201"/>
                    <a:pt x="111" y="202"/>
                  </a:cubicBezTo>
                  <a:cubicBezTo>
                    <a:pt x="109" y="204"/>
                    <a:pt x="108" y="211"/>
                    <a:pt x="105" y="211"/>
                  </a:cubicBezTo>
                  <a:cubicBezTo>
                    <a:pt x="103" y="211"/>
                    <a:pt x="89" y="211"/>
                    <a:pt x="89" y="208"/>
                  </a:cubicBezTo>
                  <a:cubicBezTo>
                    <a:pt x="89" y="205"/>
                    <a:pt x="94" y="196"/>
                    <a:pt x="91" y="193"/>
                  </a:cubicBezTo>
                  <a:cubicBezTo>
                    <a:pt x="88" y="191"/>
                    <a:pt x="66" y="181"/>
                    <a:pt x="68" y="177"/>
                  </a:cubicBezTo>
                  <a:cubicBezTo>
                    <a:pt x="69" y="173"/>
                    <a:pt x="73" y="171"/>
                    <a:pt x="73" y="168"/>
                  </a:cubicBezTo>
                  <a:cubicBezTo>
                    <a:pt x="73" y="165"/>
                    <a:pt x="71" y="156"/>
                    <a:pt x="68" y="156"/>
                  </a:cubicBezTo>
                  <a:cubicBezTo>
                    <a:pt x="65" y="156"/>
                    <a:pt x="48" y="168"/>
                    <a:pt x="48" y="171"/>
                  </a:cubicBezTo>
                  <a:cubicBezTo>
                    <a:pt x="48" y="173"/>
                    <a:pt x="51" y="176"/>
                    <a:pt x="52" y="180"/>
                  </a:cubicBezTo>
                  <a:cubicBezTo>
                    <a:pt x="52" y="184"/>
                    <a:pt x="55" y="195"/>
                    <a:pt x="55" y="203"/>
                  </a:cubicBezTo>
                  <a:cubicBezTo>
                    <a:pt x="56" y="211"/>
                    <a:pt x="52" y="221"/>
                    <a:pt x="52" y="225"/>
                  </a:cubicBezTo>
                  <a:cubicBezTo>
                    <a:pt x="53" y="229"/>
                    <a:pt x="57" y="238"/>
                    <a:pt x="58" y="239"/>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159" name="Freeform 130"/>
            <p:cNvSpPr>
              <a:spLocks/>
            </p:cNvSpPr>
            <p:nvPr/>
          </p:nvSpPr>
          <p:spPr bwMode="auto">
            <a:xfrm>
              <a:off x="6457950" y="5918200"/>
              <a:ext cx="28575" cy="57150"/>
            </a:xfrm>
            <a:custGeom>
              <a:avLst/>
              <a:gdLst/>
              <a:ahLst/>
              <a:cxnLst>
                <a:cxn ang="0">
                  <a:pos x="1" y="24"/>
                </a:cxn>
                <a:cxn ang="0">
                  <a:pos x="3" y="12"/>
                </a:cxn>
                <a:cxn ang="0">
                  <a:pos x="13" y="2"/>
                </a:cxn>
                <a:cxn ang="0">
                  <a:pos x="12" y="12"/>
                </a:cxn>
                <a:cxn ang="0">
                  <a:pos x="9" y="25"/>
                </a:cxn>
                <a:cxn ang="0">
                  <a:pos x="1" y="24"/>
                </a:cxn>
              </a:cxnLst>
              <a:rect l="0" t="0" r="r" b="b"/>
              <a:pathLst>
                <a:path w="13" h="26">
                  <a:moveTo>
                    <a:pt x="1" y="24"/>
                  </a:moveTo>
                  <a:cubicBezTo>
                    <a:pt x="0" y="19"/>
                    <a:pt x="4" y="15"/>
                    <a:pt x="3" y="12"/>
                  </a:cubicBezTo>
                  <a:cubicBezTo>
                    <a:pt x="3" y="9"/>
                    <a:pt x="13" y="0"/>
                    <a:pt x="13" y="2"/>
                  </a:cubicBezTo>
                  <a:cubicBezTo>
                    <a:pt x="13" y="3"/>
                    <a:pt x="13" y="9"/>
                    <a:pt x="12" y="12"/>
                  </a:cubicBezTo>
                  <a:cubicBezTo>
                    <a:pt x="11" y="14"/>
                    <a:pt x="11" y="25"/>
                    <a:pt x="9" y="25"/>
                  </a:cubicBezTo>
                  <a:cubicBezTo>
                    <a:pt x="7" y="25"/>
                    <a:pt x="2" y="26"/>
                    <a:pt x="1" y="24"/>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160" name="Freeform 131"/>
            <p:cNvSpPr>
              <a:spLocks/>
            </p:cNvSpPr>
            <p:nvPr/>
          </p:nvSpPr>
          <p:spPr bwMode="auto">
            <a:xfrm>
              <a:off x="6488113" y="5907088"/>
              <a:ext cx="44450" cy="80962"/>
            </a:xfrm>
            <a:custGeom>
              <a:avLst/>
              <a:gdLst/>
              <a:ahLst/>
              <a:cxnLst>
                <a:cxn ang="0">
                  <a:pos x="2" y="37"/>
                </a:cxn>
                <a:cxn ang="0">
                  <a:pos x="3" y="24"/>
                </a:cxn>
                <a:cxn ang="0">
                  <a:pos x="6" y="6"/>
                </a:cxn>
                <a:cxn ang="0">
                  <a:pos x="11" y="0"/>
                </a:cxn>
                <a:cxn ang="0">
                  <a:pos x="13" y="5"/>
                </a:cxn>
                <a:cxn ang="0">
                  <a:pos x="11" y="19"/>
                </a:cxn>
                <a:cxn ang="0">
                  <a:pos x="16" y="23"/>
                </a:cxn>
                <a:cxn ang="0">
                  <a:pos x="9" y="30"/>
                </a:cxn>
                <a:cxn ang="0">
                  <a:pos x="2" y="37"/>
                </a:cxn>
              </a:cxnLst>
              <a:rect l="0" t="0" r="r" b="b"/>
              <a:pathLst>
                <a:path w="20" h="37">
                  <a:moveTo>
                    <a:pt x="2" y="37"/>
                  </a:moveTo>
                  <a:cubicBezTo>
                    <a:pt x="0" y="35"/>
                    <a:pt x="3" y="29"/>
                    <a:pt x="3" y="24"/>
                  </a:cubicBezTo>
                  <a:cubicBezTo>
                    <a:pt x="3" y="19"/>
                    <a:pt x="6" y="10"/>
                    <a:pt x="6" y="6"/>
                  </a:cubicBezTo>
                  <a:cubicBezTo>
                    <a:pt x="6" y="3"/>
                    <a:pt x="9" y="0"/>
                    <a:pt x="11" y="0"/>
                  </a:cubicBezTo>
                  <a:cubicBezTo>
                    <a:pt x="12" y="0"/>
                    <a:pt x="13" y="2"/>
                    <a:pt x="13" y="5"/>
                  </a:cubicBezTo>
                  <a:cubicBezTo>
                    <a:pt x="12" y="9"/>
                    <a:pt x="9" y="16"/>
                    <a:pt x="11" y="19"/>
                  </a:cubicBezTo>
                  <a:cubicBezTo>
                    <a:pt x="13" y="21"/>
                    <a:pt x="20" y="19"/>
                    <a:pt x="16" y="23"/>
                  </a:cubicBezTo>
                  <a:cubicBezTo>
                    <a:pt x="13" y="26"/>
                    <a:pt x="8" y="26"/>
                    <a:pt x="9" y="30"/>
                  </a:cubicBezTo>
                  <a:cubicBezTo>
                    <a:pt x="9" y="35"/>
                    <a:pt x="4" y="37"/>
                    <a:pt x="2" y="37"/>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161" name="Freeform 132"/>
            <p:cNvSpPr>
              <a:spLocks/>
            </p:cNvSpPr>
            <p:nvPr/>
          </p:nvSpPr>
          <p:spPr bwMode="auto">
            <a:xfrm>
              <a:off x="6432550" y="5962650"/>
              <a:ext cx="14288" cy="25400"/>
            </a:xfrm>
            <a:custGeom>
              <a:avLst/>
              <a:gdLst/>
              <a:ahLst/>
              <a:cxnLst>
                <a:cxn ang="0">
                  <a:pos x="4" y="12"/>
                </a:cxn>
                <a:cxn ang="0">
                  <a:pos x="4" y="0"/>
                </a:cxn>
                <a:cxn ang="0">
                  <a:pos x="4" y="12"/>
                </a:cxn>
              </a:cxnLst>
              <a:rect l="0" t="0" r="r" b="b"/>
              <a:pathLst>
                <a:path w="7" h="12">
                  <a:moveTo>
                    <a:pt x="4" y="12"/>
                  </a:moveTo>
                  <a:cubicBezTo>
                    <a:pt x="0" y="12"/>
                    <a:pt x="2" y="0"/>
                    <a:pt x="4" y="0"/>
                  </a:cubicBezTo>
                  <a:cubicBezTo>
                    <a:pt x="7" y="0"/>
                    <a:pt x="7" y="11"/>
                    <a:pt x="4" y="12"/>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162" name="Freeform 133"/>
            <p:cNvSpPr>
              <a:spLocks/>
            </p:cNvSpPr>
            <p:nvPr/>
          </p:nvSpPr>
          <p:spPr bwMode="auto">
            <a:xfrm>
              <a:off x="6499225" y="5870575"/>
              <a:ext cx="23813" cy="25400"/>
            </a:xfrm>
            <a:custGeom>
              <a:avLst/>
              <a:gdLst/>
              <a:ahLst/>
              <a:cxnLst>
                <a:cxn ang="0">
                  <a:pos x="9" y="8"/>
                </a:cxn>
                <a:cxn ang="0">
                  <a:pos x="6" y="2"/>
                </a:cxn>
                <a:cxn ang="0">
                  <a:pos x="9" y="8"/>
                </a:cxn>
              </a:cxnLst>
              <a:rect l="0" t="0" r="r" b="b"/>
              <a:pathLst>
                <a:path w="11" h="12">
                  <a:moveTo>
                    <a:pt x="9" y="8"/>
                  </a:moveTo>
                  <a:cubicBezTo>
                    <a:pt x="7" y="12"/>
                    <a:pt x="0" y="3"/>
                    <a:pt x="6" y="2"/>
                  </a:cubicBezTo>
                  <a:cubicBezTo>
                    <a:pt x="11" y="0"/>
                    <a:pt x="11" y="5"/>
                    <a:pt x="9" y="8"/>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163" name="Freeform 134"/>
            <p:cNvSpPr>
              <a:spLocks/>
            </p:cNvSpPr>
            <p:nvPr/>
          </p:nvSpPr>
          <p:spPr bwMode="auto">
            <a:xfrm>
              <a:off x="6481763" y="5697538"/>
              <a:ext cx="57150" cy="30162"/>
            </a:xfrm>
            <a:custGeom>
              <a:avLst/>
              <a:gdLst/>
              <a:ahLst/>
              <a:cxnLst>
                <a:cxn ang="0">
                  <a:pos x="14" y="13"/>
                </a:cxn>
                <a:cxn ang="0">
                  <a:pos x="9" y="8"/>
                </a:cxn>
                <a:cxn ang="0">
                  <a:pos x="2" y="12"/>
                </a:cxn>
                <a:cxn ang="0">
                  <a:pos x="7" y="2"/>
                </a:cxn>
                <a:cxn ang="0">
                  <a:pos x="16" y="2"/>
                </a:cxn>
                <a:cxn ang="0">
                  <a:pos x="23" y="3"/>
                </a:cxn>
                <a:cxn ang="0">
                  <a:pos x="24" y="14"/>
                </a:cxn>
                <a:cxn ang="0">
                  <a:pos x="18" y="10"/>
                </a:cxn>
                <a:cxn ang="0">
                  <a:pos x="14" y="13"/>
                </a:cxn>
              </a:cxnLst>
              <a:rect l="0" t="0" r="r" b="b"/>
              <a:pathLst>
                <a:path w="26" h="14">
                  <a:moveTo>
                    <a:pt x="14" y="13"/>
                  </a:moveTo>
                  <a:cubicBezTo>
                    <a:pt x="11" y="13"/>
                    <a:pt x="10" y="8"/>
                    <a:pt x="9" y="8"/>
                  </a:cubicBezTo>
                  <a:cubicBezTo>
                    <a:pt x="7" y="9"/>
                    <a:pt x="4" y="14"/>
                    <a:pt x="2" y="12"/>
                  </a:cubicBezTo>
                  <a:cubicBezTo>
                    <a:pt x="0" y="10"/>
                    <a:pt x="3" y="3"/>
                    <a:pt x="7" y="2"/>
                  </a:cubicBezTo>
                  <a:cubicBezTo>
                    <a:pt x="11" y="0"/>
                    <a:pt x="13" y="4"/>
                    <a:pt x="16" y="2"/>
                  </a:cubicBezTo>
                  <a:cubicBezTo>
                    <a:pt x="18" y="1"/>
                    <a:pt x="21" y="0"/>
                    <a:pt x="23" y="3"/>
                  </a:cubicBezTo>
                  <a:cubicBezTo>
                    <a:pt x="25" y="6"/>
                    <a:pt x="26" y="14"/>
                    <a:pt x="24" y="14"/>
                  </a:cubicBezTo>
                  <a:cubicBezTo>
                    <a:pt x="23" y="14"/>
                    <a:pt x="20" y="9"/>
                    <a:pt x="18" y="10"/>
                  </a:cubicBezTo>
                  <a:cubicBezTo>
                    <a:pt x="17" y="11"/>
                    <a:pt x="16" y="13"/>
                    <a:pt x="14" y="13"/>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164" name="Freeform 135"/>
            <p:cNvSpPr>
              <a:spLocks/>
            </p:cNvSpPr>
            <p:nvPr/>
          </p:nvSpPr>
          <p:spPr bwMode="auto">
            <a:xfrm>
              <a:off x="6584950" y="5697538"/>
              <a:ext cx="53975" cy="30162"/>
            </a:xfrm>
            <a:custGeom>
              <a:avLst/>
              <a:gdLst/>
              <a:ahLst/>
              <a:cxnLst>
                <a:cxn ang="0">
                  <a:pos x="2" y="13"/>
                </a:cxn>
                <a:cxn ang="0">
                  <a:pos x="8" y="3"/>
                </a:cxn>
                <a:cxn ang="0">
                  <a:pos x="25" y="2"/>
                </a:cxn>
                <a:cxn ang="0">
                  <a:pos x="19" y="8"/>
                </a:cxn>
                <a:cxn ang="0">
                  <a:pos x="2" y="13"/>
                </a:cxn>
              </a:cxnLst>
              <a:rect l="0" t="0" r="r" b="b"/>
              <a:pathLst>
                <a:path w="25" h="14">
                  <a:moveTo>
                    <a:pt x="2" y="13"/>
                  </a:moveTo>
                  <a:cubicBezTo>
                    <a:pt x="0" y="9"/>
                    <a:pt x="0" y="3"/>
                    <a:pt x="8" y="3"/>
                  </a:cubicBezTo>
                  <a:cubicBezTo>
                    <a:pt x="16" y="3"/>
                    <a:pt x="25" y="0"/>
                    <a:pt x="25" y="2"/>
                  </a:cubicBezTo>
                  <a:cubicBezTo>
                    <a:pt x="25" y="4"/>
                    <a:pt x="23" y="6"/>
                    <a:pt x="19" y="8"/>
                  </a:cubicBezTo>
                  <a:cubicBezTo>
                    <a:pt x="15" y="11"/>
                    <a:pt x="2" y="14"/>
                    <a:pt x="2" y="13"/>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165" name="Freeform 136"/>
            <p:cNvSpPr>
              <a:spLocks/>
            </p:cNvSpPr>
            <p:nvPr/>
          </p:nvSpPr>
          <p:spPr bwMode="auto">
            <a:xfrm>
              <a:off x="6657975" y="5684838"/>
              <a:ext cx="50800" cy="25400"/>
            </a:xfrm>
            <a:custGeom>
              <a:avLst/>
              <a:gdLst/>
              <a:ahLst/>
              <a:cxnLst>
                <a:cxn ang="0">
                  <a:pos x="1" y="9"/>
                </a:cxn>
                <a:cxn ang="0">
                  <a:pos x="22" y="2"/>
                </a:cxn>
                <a:cxn ang="0">
                  <a:pos x="1" y="9"/>
                </a:cxn>
              </a:cxnLst>
              <a:rect l="0" t="0" r="r" b="b"/>
              <a:pathLst>
                <a:path w="23" h="12">
                  <a:moveTo>
                    <a:pt x="1" y="9"/>
                  </a:moveTo>
                  <a:cubicBezTo>
                    <a:pt x="0" y="7"/>
                    <a:pt x="22" y="0"/>
                    <a:pt x="22" y="2"/>
                  </a:cubicBezTo>
                  <a:cubicBezTo>
                    <a:pt x="23" y="3"/>
                    <a:pt x="2" y="12"/>
                    <a:pt x="1" y="9"/>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166" name="Freeform 137"/>
            <p:cNvSpPr>
              <a:spLocks/>
            </p:cNvSpPr>
            <p:nvPr/>
          </p:nvSpPr>
          <p:spPr bwMode="auto">
            <a:xfrm>
              <a:off x="6691313" y="5749925"/>
              <a:ext cx="100012" cy="57150"/>
            </a:xfrm>
            <a:custGeom>
              <a:avLst/>
              <a:gdLst/>
              <a:ahLst/>
              <a:cxnLst>
                <a:cxn ang="0">
                  <a:pos x="14" y="24"/>
                </a:cxn>
                <a:cxn ang="0">
                  <a:pos x="7" y="10"/>
                </a:cxn>
                <a:cxn ang="0">
                  <a:pos x="32" y="2"/>
                </a:cxn>
                <a:cxn ang="0">
                  <a:pos x="42" y="14"/>
                </a:cxn>
                <a:cxn ang="0">
                  <a:pos x="30" y="24"/>
                </a:cxn>
                <a:cxn ang="0">
                  <a:pos x="14" y="24"/>
                </a:cxn>
              </a:cxnLst>
              <a:rect l="0" t="0" r="r" b="b"/>
              <a:pathLst>
                <a:path w="46" h="26">
                  <a:moveTo>
                    <a:pt x="14" y="24"/>
                  </a:moveTo>
                  <a:cubicBezTo>
                    <a:pt x="9" y="20"/>
                    <a:pt x="0" y="13"/>
                    <a:pt x="7" y="10"/>
                  </a:cubicBezTo>
                  <a:cubicBezTo>
                    <a:pt x="14" y="8"/>
                    <a:pt x="26" y="0"/>
                    <a:pt x="32" y="2"/>
                  </a:cubicBezTo>
                  <a:cubicBezTo>
                    <a:pt x="39" y="3"/>
                    <a:pt x="46" y="9"/>
                    <a:pt x="42" y="14"/>
                  </a:cubicBezTo>
                  <a:cubicBezTo>
                    <a:pt x="39" y="19"/>
                    <a:pt x="35" y="25"/>
                    <a:pt x="30" y="24"/>
                  </a:cubicBezTo>
                  <a:cubicBezTo>
                    <a:pt x="24" y="24"/>
                    <a:pt x="17" y="26"/>
                    <a:pt x="14" y="24"/>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167" name="Freeform 138"/>
            <p:cNvSpPr>
              <a:spLocks/>
            </p:cNvSpPr>
            <p:nvPr/>
          </p:nvSpPr>
          <p:spPr bwMode="auto">
            <a:xfrm>
              <a:off x="6684963" y="5702300"/>
              <a:ext cx="17462" cy="39688"/>
            </a:xfrm>
            <a:custGeom>
              <a:avLst/>
              <a:gdLst/>
              <a:ahLst/>
              <a:cxnLst>
                <a:cxn ang="0">
                  <a:pos x="8" y="14"/>
                </a:cxn>
                <a:cxn ang="0">
                  <a:pos x="4" y="4"/>
                </a:cxn>
                <a:cxn ang="0">
                  <a:pos x="8" y="14"/>
                </a:cxn>
              </a:cxnLst>
              <a:rect l="0" t="0" r="r" b="b"/>
              <a:pathLst>
                <a:path w="8" h="18">
                  <a:moveTo>
                    <a:pt x="8" y="14"/>
                  </a:moveTo>
                  <a:cubicBezTo>
                    <a:pt x="8" y="18"/>
                    <a:pt x="0" y="7"/>
                    <a:pt x="4" y="4"/>
                  </a:cubicBezTo>
                  <a:cubicBezTo>
                    <a:pt x="7" y="0"/>
                    <a:pt x="8" y="12"/>
                    <a:pt x="8" y="14"/>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168" name="Freeform 139"/>
            <p:cNvSpPr>
              <a:spLocks/>
            </p:cNvSpPr>
            <p:nvPr/>
          </p:nvSpPr>
          <p:spPr bwMode="auto">
            <a:xfrm>
              <a:off x="6837363" y="5680075"/>
              <a:ext cx="190500" cy="73025"/>
            </a:xfrm>
            <a:custGeom>
              <a:avLst/>
              <a:gdLst/>
              <a:ahLst/>
              <a:cxnLst>
                <a:cxn ang="0">
                  <a:pos x="15" y="32"/>
                </a:cxn>
                <a:cxn ang="0">
                  <a:pos x="1" y="21"/>
                </a:cxn>
                <a:cxn ang="0">
                  <a:pos x="16" y="11"/>
                </a:cxn>
                <a:cxn ang="0">
                  <a:pos x="28" y="8"/>
                </a:cxn>
                <a:cxn ang="0">
                  <a:pos x="37" y="6"/>
                </a:cxn>
                <a:cxn ang="0">
                  <a:pos x="48" y="3"/>
                </a:cxn>
                <a:cxn ang="0">
                  <a:pos x="62" y="5"/>
                </a:cxn>
                <a:cxn ang="0">
                  <a:pos x="75" y="2"/>
                </a:cxn>
                <a:cxn ang="0">
                  <a:pos x="83" y="20"/>
                </a:cxn>
                <a:cxn ang="0">
                  <a:pos x="64" y="19"/>
                </a:cxn>
                <a:cxn ang="0">
                  <a:pos x="53" y="15"/>
                </a:cxn>
                <a:cxn ang="0">
                  <a:pos x="41" y="25"/>
                </a:cxn>
                <a:cxn ang="0">
                  <a:pos x="23" y="21"/>
                </a:cxn>
                <a:cxn ang="0">
                  <a:pos x="15" y="32"/>
                </a:cxn>
              </a:cxnLst>
              <a:rect l="0" t="0" r="r" b="b"/>
              <a:pathLst>
                <a:path w="87" h="33">
                  <a:moveTo>
                    <a:pt x="15" y="32"/>
                  </a:moveTo>
                  <a:cubicBezTo>
                    <a:pt x="7" y="29"/>
                    <a:pt x="0" y="24"/>
                    <a:pt x="1" y="21"/>
                  </a:cubicBezTo>
                  <a:cubicBezTo>
                    <a:pt x="1" y="18"/>
                    <a:pt x="11" y="14"/>
                    <a:pt x="16" y="11"/>
                  </a:cubicBezTo>
                  <a:cubicBezTo>
                    <a:pt x="20" y="8"/>
                    <a:pt x="26" y="6"/>
                    <a:pt x="28" y="8"/>
                  </a:cubicBezTo>
                  <a:cubicBezTo>
                    <a:pt x="31" y="9"/>
                    <a:pt x="33" y="8"/>
                    <a:pt x="37" y="6"/>
                  </a:cubicBezTo>
                  <a:cubicBezTo>
                    <a:pt x="40" y="3"/>
                    <a:pt x="41" y="1"/>
                    <a:pt x="48" y="3"/>
                  </a:cubicBezTo>
                  <a:cubicBezTo>
                    <a:pt x="54" y="5"/>
                    <a:pt x="58" y="7"/>
                    <a:pt x="62" y="5"/>
                  </a:cubicBezTo>
                  <a:cubicBezTo>
                    <a:pt x="67" y="2"/>
                    <a:pt x="70" y="0"/>
                    <a:pt x="75" y="2"/>
                  </a:cubicBezTo>
                  <a:cubicBezTo>
                    <a:pt x="79" y="4"/>
                    <a:pt x="87" y="20"/>
                    <a:pt x="83" y="20"/>
                  </a:cubicBezTo>
                  <a:cubicBezTo>
                    <a:pt x="80" y="21"/>
                    <a:pt x="71" y="22"/>
                    <a:pt x="64" y="19"/>
                  </a:cubicBezTo>
                  <a:cubicBezTo>
                    <a:pt x="58" y="16"/>
                    <a:pt x="56" y="14"/>
                    <a:pt x="53" y="15"/>
                  </a:cubicBezTo>
                  <a:cubicBezTo>
                    <a:pt x="50" y="16"/>
                    <a:pt x="48" y="25"/>
                    <a:pt x="41" y="25"/>
                  </a:cubicBezTo>
                  <a:cubicBezTo>
                    <a:pt x="34" y="24"/>
                    <a:pt x="26" y="18"/>
                    <a:pt x="23" y="21"/>
                  </a:cubicBezTo>
                  <a:cubicBezTo>
                    <a:pt x="20" y="24"/>
                    <a:pt x="20" y="33"/>
                    <a:pt x="15" y="32"/>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169" name="Freeform 140"/>
            <p:cNvSpPr>
              <a:spLocks/>
            </p:cNvSpPr>
            <p:nvPr/>
          </p:nvSpPr>
          <p:spPr bwMode="auto">
            <a:xfrm>
              <a:off x="6997700" y="5534025"/>
              <a:ext cx="20638" cy="33338"/>
            </a:xfrm>
            <a:custGeom>
              <a:avLst/>
              <a:gdLst/>
              <a:ahLst/>
              <a:cxnLst>
                <a:cxn ang="0">
                  <a:pos x="4" y="12"/>
                </a:cxn>
                <a:cxn ang="0">
                  <a:pos x="4" y="5"/>
                </a:cxn>
                <a:cxn ang="0">
                  <a:pos x="8" y="2"/>
                </a:cxn>
                <a:cxn ang="0">
                  <a:pos x="4" y="12"/>
                </a:cxn>
              </a:cxnLst>
              <a:rect l="0" t="0" r="r" b="b"/>
              <a:pathLst>
                <a:path w="10" h="15">
                  <a:moveTo>
                    <a:pt x="4" y="12"/>
                  </a:moveTo>
                  <a:cubicBezTo>
                    <a:pt x="0" y="11"/>
                    <a:pt x="2" y="10"/>
                    <a:pt x="4" y="5"/>
                  </a:cubicBezTo>
                  <a:cubicBezTo>
                    <a:pt x="6" y="0"/>
                    <a:pt x="8" y="1"/>
                    <a:pt x="8" y="2"/>
                  </a:cubicBezTo>
                  <a:cubicBezTo>
                    <a:pt x="8" y="4"/>
                    <a:pt x="10" y="15"/>
                    <a:pt x="4" y="12"/>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170" name="Freeform 141"/>
            <p:cNvSpPr>
              <a:spLocks/>
            </p:cNvSpPr>
            <p:nvPr/>
          </p:nvSpPr>
          <p:spPr bwMode="auto">
            <a:xfrm>
              <a:off x="6942138" y="5599113"/>
              <a:ext cx="47625" cy="22225"/>
            </a:xfrm>
            <a:custGeom>
              <a:avLst/>
              <a:gdLst/>
              <a:ahLst/>
              <a:cxnLst>
                <a:cxn ang="0">
                  <a:pos x="18" y="8"/>
                </a:cxn>
                <a:cxn ang="0">
                  <a:pos x="4" y="10"/>
                </a:cxn>
                <a:cxn ang="0">
                  <a:pos x="14" y="0"/>
                </a:cxn>
                <a:cxn ang="0">
                  <a:pos x="18" y="8"/>
                </a:cxn>
              </a:cxnLst>
              <a:rect l="0" t="0" r="r" b="b"/>
              <a:pathLst>
                <a:path w="22" h="10">
                  <a:moveTo>
                    <a:pt x="18" y="8"/>
                  </a:moveTo>
                  <a:cubicBezTo>
                    <a:pt x="17" y="9"/>
                    <a:pt x="8" y="10"/>
                    <a:pt x="4" y="10"/>
                  </a:cubicBezTo>
                  <a:cubicBezTo>
                    <a:pt x="0" y="9"/>
                    <a:pt x="9" y="0"/>
                    <a:pt x="14" y="0"/>
                  </a:cubicBezTo>
                  <a:cubicBezTo>
                    <a:pt x="19" y="0"/>
                    <a:pt x="22" y="7"/>
                    <a:pt x="18" y="8"/>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171" name="Freeform 142"/>
            <p:cNvSpPr>
              <a:spLocks/>
            </p:cNvSpPr>
            <p:nvPr/>
          </p:nvSpPr>
          <p:spPr bwMode="auto">
            <a:xfrm>
              <a:off x="6959600" y="5476875"/>
              <a:ext cx="71438" cy="39688"/>
            </a:xfrm>
            <a:custGeom>
              <a:avLst/>
              <a:gdLst/>
              <a:ahLst/>
              <a:cxnLst>
                <a:cxn ang="0">
                  <a:pos x="33" y="6"/>
                </a:cxn>
                <a:cxn ang="0">
                  <a:pos x="24" y="10"/>
                </a:cxn>
                <a:cxn ang="0">
                  <a:pos x="15" y="9"/>
                </a:cxn>
                <a:cxn ang="0">
                  <a:pos x="19" y="14"/>
                </a:cxn>
                <a:cxn ang="0">
                  <a:pos x="9" y="16"/>
                </a:cxn>
                <a:cxn ang="0">
                  <a:pos x="2" y="9"/>
                </a:cxn>
                <a:cxn ang="0">
                  <a:pos x="18" y="2"/>
                </a:cxn>
                <a:cxn ang="0">
                  <a:pos x="33" y="6"/>
                </a:cxn>
              </a:cxnLst>
              <a:rect l="0" t="0" r="r" b="b"/>
              <a:pathLst>
                <a:path w="33" h="18">
                  <a:moveTo>
                    <a:pt x="33" y="6"/>
                  </a:moveTo>
                  <a:cubicBezTo>
                    <a:pt x="33" y="7"/>
                    <a:pt x="26" y="10"/>
                    <a:pt x="24" y="10"/>
                  </a:cubicBezTo>
                  <a:cubicBezTo>
                    <a:pt x="21" y="9"/>
                    <a:pt x="15" y="8"/>
                    <a:pt x="15" y="9"/>
                  </a:cubicBezTo>
                  <a:cubicBezTo>
                    <a:pt x="15" y="11"/>
                    <a:pt x="20" y="14"/>
                    <a:pt x="19" y="14"/>
                  </a:cubicBezTo>
                  <a:cubicBezTo>
                    <a:pt x="18" y="15"/>
                    <a:pt x="12" y="18"/>
                    <a:pt x="9" y="16"/>
                  </a:cubicBezTo>
                  <a:cubicBezTo>
                    <a:pt x="7" y="14"/>
                    <a:pt x="0" y="12"/>
                    <a:pt x="2" y="9"/>
                  </a:cubicBezTo>
                  <a:cubicBezTo>
                    <a:pt x="4" y="6"/>
                    <a:pt x="14" y="5"/>
                    <a:pt x="18" y="2"/>
                  </a:cubicBezTo>
                  <a:cubicBezTo>
                    <a:pt x="21" y="0"/>
                    <a:pt x="31" y="1"/>
                    <a:pt x="33" y="6"/>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172" name="Freeform 143"/>
            <p:cNvSpPr>
              <a:spLocks/>
            </p:cNvSpPr>
            <p:nvPr/>
          </p:nvSpPr>
          <p:spPr bwMode="auto">
            <a:xfrm>
              <a:off x="6784975" y="5630863"/>
              <a:ext cx="55563" cy="30162"/>
            </a:xfrm>
            <a:custGeom>
              <a:avLst/>
              <a:gdLst/>
              <a:ahLst/>
              <a:cxnLst>
                <a:cxn ang="0">
                  <a:pos x="21" y="5"/>
                </a:cxn>
                <a:cxn ang="0">
                  <a:pos x="2" y="12"/>
                </a:cxn>
                <a:cxn ang="0">
                  <a:pos x="7" y="1"/>
                </a:cxn>
                <a:cxn ang="0">
                  <a:pos x="21" y="5"/>
                </a:cxn>
              </a:cxnLst>
              <a:rect l="0" t="0" r="r" b="b"/>
              <a:pathLst>
                <a:path w="25" h="14">
                  <a:moveTo>
                    <a:pt x="21" y="5"/>
                  </a:moveTo>
                  <a:cubicBezTo>
                    <a:pt x="18" y="6"/>
                    <a:pt x="4" y="14"/>
                    <a:pt x="2" y="12"/>
                  </a:cubicBezTo>
                  <a:cubicBezTo>
                    <a:pt x="0" y="10"/>
                    <a:pt x="2" y="2"/>
                    <a:pt x="7" y="1"/>
                  </a:cubicBezTo>
                  <a:cubicBezTo>
                    <a:pt x="13" y="0"/>
                    <a:pt x="25" y="4"/>
                    <a:pt x="21" y="5"/>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173" name="Freeform 144"/>
            <p:cNvSpPr>
              <a:spLocks/>
            </p:cNvSpPr>
            <p:nvPr/>
          </p:nvSpPr>
          <p:spPr bwMode="auto">
            <a:xfrm>
              <a:off x="6762750" y="5568950"/>
              <a:ext cx="44450" cy="33338"/>
            </a:xfrm>
            <a:custGeom>
              <a:avLst/>
              <a:gdLst/>
              <a:ahLst/>
              <a:cxnLst>
                <a:cxn ang="0">
                  <a:pos x="19" y="12"/>
                </a:cxn>
                <a:cxn ang="0">
                  <a:pos x="7" y="11"/>
                </a:cxn>
                <a:cxn ang="0">
                  <a:pos x="5" y="4"/>
                </a:cxn>
                <a:cxn ang="0">
                  <a:pos x="14" y="3"/>
                </a:cxn>
                <a:cxn ang="0">
                  <a:pos x="19" y="12"/>
                </a:cxn>
              </a:cxnLst>
              <a:rect l="0" t="0" r="r" b="b"/>
              <a:pathLst>
                <a:path w="20" h="15">
                  <a:moveTo>
                    <a:pt x="19" y="12"/>
                  </a:moveTo>
                  <a:cubicBezTo>
                    <a:pt x="20" y="15"/>
                    <a:pt x="9" y="13"/>
                    <a:pt x="7" y="11"/>
                  </a:cubicBezTo>
                  <a:cubicBezTo>
                    <a:pt x="5" y="10"/>
                    <a:pt x="0" y="4"/>
                    <a:pt x="5" y="4"/>
                  </a:cubicBezTo>
                  <a:cubicBezTo>
                    <a:pt x="10" y="3"/>
                    <a:pt x="14" y="0"/>
                    <a:pt x="14" y="3"/>
                  </a:cubicBezTo>
                  <a:cubicBezTo>
                    <a:pt x="14" y="6"/>
                    <a:pt x="18" y="9"/>
                    <a:pt x="19" y="12"/>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174" name="Freeform 145"/>
            <p:cNvSpPr>
              <a:spLocks/>
            </p:cNvSpPr>
            <p:nvPr/>
          </p:nvSpPr>
          <p:spPr bwMode="auto">
            <a:xfrm>
              <a:off x="6767513" y="5400675"/>
              <a:ext cx="103187" cy="195263"/>
            </a:xfrm>
            <a:custGeom>
              <a:avLst/>
              <a:gdLst/>
              <a:ahLst/>
              <a:cxnLst>
                <a:cxn ang="0">
                  <a:pos x="28" y="84"/>
                </a:cxn>
                <a:cxn ang="0">
                  <a:pos x="13" y="69"/>
                </a:cxn>
                <a:cxn ang="0">
                  <a:pos x="11" y="55"/>
                </a:cxn>
                <a:cxn ang="0">
                  <a:pos x="7" y="45"/>
                </a:cxn>
                <a:cxn ang="0">
                  <a:pos x="0" y="30"/>
                </a:cxn>
                <a:cxn ang="0">
                  <a:pos x="8" y="4"/>
                </a:cxn>
                <a:cxn ang="0">
                  <a:pos x="13" y="6"/>
                </a:cxn>
                <a:cxn ang="0">
                  <a:pos x="15" y="15"/>
                </a:cxn>
                <a:cxn ang="0">
                  <a:pos x="15" y="24"/>
                </a:cxn>
                <a:cxn ang="0">
                  <a:pos x="11" y="39"/>
                </a:cxn>
                <a:cxn ang="0">
                  <a:pos x="19" y="34"/>
                </a:cxn>
                <a:cxn ang="0">
                  <a:pos x="27" y="18"/>
                </a:cxn>
                <a:cxn ang="0">
                  <a:pos x="37" y="14"/>
                </a:cxn>
                <a:cxn ang="0">
                  <a:pos x="36" y="27"/>
                </a:cxn>
                <a:cxn ang="0">
                  <a:pos x="30" y="38"/>
                </a:cxn>
                <a:cxn ang="0">
                  <a:pos x="43" y="45"/>
                </a:cxn>
                <a:cxn ang="0">
                  <a:pos x="39" y="49"/>
                </a:cxn>
                <a:cxn ang="0">
                  <a:pos x="21" y="52"/>
                </a:cxn>
                <a:cxn ang="0">
                  <a:pos x="21" y="61"/>
                </a:cxn>
                <a:cxn ang="0">
                  <a:pos x="28" y="79"/>
                </a:cxn>
                <a:cxn ang="0">
                  <a:pos x="28" y="84"/>
                </a:cxn>
              </a:cxnLst>
              <a:rect l="0" t="0" r="r" b="b"/>
              <a:pathLst>
                <a:path w="47" h="89">
                  <a:moveTo>
                    <a:pt x="28" y="84"/>
                  </a:moveTo>
                  <a:cubicBezTo>
                    <a:pt x="24" y="81"/>
                    <a:pt x="14" y="75"/>
                    <a:pt x="13" y="69"/>
                  </a:cubicBezTo>
                  <a:cubicBezTo>
                    <a:pt x="12" y="63"/>
                    <a:pt x="14" y="57"/>
                    <a:pt x="11" y="55"/>
                  </a:cubicBezTo>
                  <a:cubicBezTo>
                    <a:pt x="7" y="53"/>
                    <a:pt x="8" y="50"/>
                    <a:pt x="7" y="45"/>
                  </a:cubicBezTo>
                  <a:cubicBezTo>
                    <a:pt x="5" y="41"/>
                    <a:pt x="0" y="35"/>
                    <a:pt x="0" y="30"/>
                  </a:cubicBezTo>
                  <a:cubicBezTo>
                    <a:pt x="0" y="25"/>
                    <a:pt x="5" y="8"/>
                    <a:pt x="8" y="4"/>
                  </a:cubicBezTo>
                  <a:cubicBezTo>
                    <a:pt x="11" y="0"/>
                    <a:pt x="14" y="4"/>
                    <a:pt x="13" y="6"/>
                  </a:cubicBezTo>
                  <a:cubicBezTo>
                    <a:pt x="13" y="8"/>
                    <a:pt x="13" y="11"/>
                    <a:pt x="15" y="15"/>
                  </a:cubicBezTo>
                  <a:cubicBezTo>
                    <a:pt x="18" y="20"/>
                    <a:pt x="16" y="22"/>
                    <a:pt x="15" y="24"/>
                  </a:cubicBezTo>
                  <a:cubicBezTo>
                    <a:pt x="14" y="27"/>
                    <a:pt x="7" y="38"/>
                    <a:pt x="11" y="39"/>
                  </a:cubicBezTo>
                  <a:cubicBezTo>
                    <a:pt x="15" y="40"/>
                    <a:pt x="15" y="36"/>
                    <a:pt x="19" y="34"/>
                  </a:cubicBezTo>
                  <a:cubicBezTo>
                    <a:pt x="23" y="31"/>
                    <a:pt x="23" y="22"/>
                    <a:pt x="27" y="18"/>
                  </a:cubicBezTo>
                  <a:cubicBezTo>
                    <a:pt x="31" y="14"/>
                    <a:pt x="35" y="9"/>
                    <a:pt x="37" y="14"/>
                  </a:cubicBezTo>
                  <a:cubicBezTo>
                    <a:pt x="39" y="20"/>
                    <a:pt x="42" y="21"/>
                    <a:pt x="36" y="27"/>
                  </a:cubicBezTo>
                  <a:cubicBezTo>
                    <a:pt x="31" y="33"/>
                    <a:pt x="27" y="36"/>
                    <a:pt x="30" y="38"/>
                  </a:cubicBezTo>
                  <a:cubicBezTo>
                    <a:pt x="33" y="41"/>
                    <a:pt x="40" y="42"/>
                    <a:pt x="43" y="45"/>
                  </a:cubicBezTo>
                  <a:cubicBezTo>
                    <a:pt x="47" y="48"/>
                    <a:pt x="45" y="49"/>
                    <a:pt x="39" y="49"/>
                  </a:cubicBezTo>
                  <a:cubicBezTo>
                    <a:pt x="33" y="49"/>
                    <a:pt x="23" y="49"/>
                    <a:pt x="21" y="52"/>
                  </a:cubicBezTo>
                  <a:cubicBezTo>
                    <a:pt x="19" y="54"/>
                    <a:pt x="21" y="56"/>
                    <a:pt x="21" y="61"/>
                  </a:cubicBezTo>
                  <a:cubicBezTo>
                    <a:pt x="21" y="67"/>
                    <a:pt x="23" y="75"/>
                    <a:pt x="28" y="79"/>
                  </a:cubicBezTo>
                  <a:cubicBezTo>
                    <a:pt x="33" y="82"/>
                    <a:pt x="33" y="89"/>
                    <a:pt x="28" y="84"/>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175" name="Freeform 146"/>
            <p:cNvSpPr>
              <a:spLocks/>
            </p:cNvSpPr>
            <p:nvPr/>
          </p:nvSpPr>
          <p:spPr bwMode="auto">
            <a:xfrm>
              <a:off x="6808788" y="5351463"/>
              <a:ext cx="26987" cy="53975"/>
            </a:xfrm>
            <a:custGeom>
              <a:avLst/>
              <a:gdLst/>
              <a:ahLst/>
              <a:cxnLst>
                <a:cxn ang="0">
                  <a:pos x="4" y="23"/>
                </a:cxn>
                <a:cxn ang="0">
                  <a:pos x="3" y="13"/>
                </a:cxn>
                <a:cxn ang="0">
                  <a:pos x="11" y="4"/>
                </a:cxn>
                <a:cxn ang="0">
                  <a:pos x="11" y="19"/>
                </a:cxn>
                <a:cxn ang="0">
                  <a:pos x="4" y="23"/>
                </a:cxn>
              </a:cxnLst>
              <a:rect l="0" t="0" r="r" b="b"/>
              <a:pathLst>
                <a:path w="12" h="25">
                  <a:moveTo>
                    <a:pt x="4" y="23"/>
                  </a:moveTo>
                  <a:cubicBezTo>
                    <a:pt x="0" y="20"/>
                    <a:pt x="1" y="17"/>
                    <a:pt x="3" y="13"/>
                  </a:cubicBezTo>
                  <a:cubicBezTo>
                    <a:pt x="6" y="9"/>
                    <a:pt x="10" y="0"/>
                    <a:pt x="11" y="4"/>
                  </a:cubicBezTo>
                  <a:cubicBezTo>
                    <a:pt x="12" y="7"/>
                    <a:pt x="11" y="17"/>
                    <a:pt x="11" y="19"/>
                  </a:cubicBezTo>
                  <a:cubicBezTo>
                    <a:pt x="10" y="20"/>
                    <a:pt x="7" y="25"/>
                    <a:pt x="4" y="23"/>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176" name="Freeform 147"/>
            <p:cNvSpPr>
              <a:spLocks/>
            </p:cNvSpPr>
            <p:nvPr/>
          </p:nvSpPr>
          <p:spPr bwMode="auto">
            <a:xfrm>
              <a:off x="7005638" y="6208713"/>
              <a:ext cx="34925" cy="36512"/>
            </a:xfrm>
            <a:custGeom>
              <a:avLst/>
              <a:gdLst/>
              <a:ahLst/>
              <a:cxnLst>
                <a:cxn ang="0">
                  <a:pos x="11" y="12"/>
                </a:cxn>
                <a:cxn ang="0">
                  <a:pos x="1" y="13"/>
                </a:cxn>
                <a:cxn ang="0">
                  <a:pos x="7" y="3"/>
                </a:cxn>
                <a:cxn ang="0">
                  <a:pos x="11" y="12"/>
                </a:cxn>
              </a:cxnLst>
              <a:rect l="0" t="0" r="r" b="b"/>
              <a:pathLst>
                <a:path w="16" h="17">
                  <a:moveTo>
                    <a:pt x="11" y="12"/>
                  </a:moveTo>
                  <a:cubicBezTo>
                    <a:pt x="8" y="12"/>
                    <a:pt x="2" y="17"/>
                    <a:pt x="1" y="13"/>
                  </a:cubicBezTo>
                  <a:cubicBezTo>
                    <a:pt x="0" y="9"/>
                    <a:pt x="5" y="0"/>
                    <a:pt x="7" y="3"/>
                  </a:cubicBezTo>
                  <a:cubicBezTo>
                    <a:pt x="9" y="5"/>
                    <a:pt x="16" y="12"/>
                    <a:pt x="11" y="12"/>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177" name="Freeform 148"/>
            <p:cNvSpPr>
              <a:spLocks/>
            </p:cNvSpPr>
            <p:nvPr/>
          </p:nvSpPr>
          <p:spPr bwMode="auto">
            <a:xfrm>
              <a:off x="6515100" y="6272213"/>
              <a:ext cx="36513" cy="53975"/>
            </a:xfrm>
            <a:custGeom>
              <a:avLst/>
              <a:gdLst/>
              <a:ahLst/>
              <a:cxnLst>
                <a:cxn ang="0">
                  <a:pos x="0" y="15"/>
                </a:cxn>
                <a:cxn ang="0">
                  <a:pos x="6" y="10"/>
                </a:cxn>
                <a:cxn ang="0">
                  <a:pos x="17" y="2"/>
                </a:cxn>
                <a:cxn ang="0">
                  <a:pos x="11" y="12"/>
                </a:cxn>
                <a:cxn ang="0">
                  <a:pos x="0" y="15"/>
                </a:cxn>
              </a:cxnLst>
              <a:rect l="0" t="0" r="r" b="b"/>
              <a:pathLst>
                <a:path w="17" h="25">
                  <a:moveTo>
                    <a:pt x="0" y="15"/>
                  </a:moveTo>
                  <a:cubicBezTo>
                    <a:pt x="0" y="12"/>
                    <a:pt x="3" y="13"/>
                    <a:pt x="6" y="10"/>
                  </a:cubicBezTo>
                  <a:cubicBezTo>
                    <a:pt x="10" y="6"/>
                    <a:pt x="17" y="0"/>
                    <a:pt x="17" y="2"/>
                  </a:cubicBezTo>
                  <a:cubicBezTo>
                    <a:pt x="17" y="4"/>
                    <a:pt x="16" y="10"/>
                    <a:pt x="11" y="12"/>
                  </a:cubicBezTo>
                  <a:cubicBezTo>
                    <a:pt x="7" y="14"/>
                    <a:pt x="1" y="25"/>
                    <a:pt x="0" y="15"/>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178" name="Freeform 149"/>
            <p:cNvSpPr>
              <a:spLocks/>
            </p:cNvSpPr>
            <p:nvPr/>
          </p:nvSpPr>
          <p:spPr bwMode="auto">
            <a:xfrm>
              <a:off x="6248400" y="6249988"/>
              <a:ext cx="134938" cy="60325"/>
            </a:xfrm>
            <a:custGeom>
              <a:avLst/>
              <a:gdLst/>
              <a:ahLst/>
              <a:cxnLst>
                <a:cxn ang="0">
                  <a:pos x="58" y="17"/>
                </a:cxn>
                <a:cxn ang="0">
                  <a:pos x="40" y="25"/>
                </a:cxn>
                <a:cxn ang="0">
                  <a:pos x="20" y="16"/>
                </a:cxn>
                <a:cxn ang="0">
                  <a:pos x="1" y="12"/>
                </a:cxn>
                <a:cxn ang="0">
                  <a:pos x="32" y="2"/>
                </a:cxn>
                <a:cxn ang="0">
                  <a:pos x="58" y="17"/>
                </a:cxn>
              </a:cxnLst>
              <a:rect l="0" t="0" r="r" b="b"/>
              <a:pathLst>
                <a:path w="62" h="28">
                  <a:moveTo>
                    <a:pt x="58" y="17"/>
                  </a:moveTo>
                  <a:cubicBezTo>
                    <a:pt x="55" y="20"/>
                    <a:pt x="47" y="28"/>
                    <a:pt x="40" y="25"/>
                  </a:cubicBezTo>
                  <a:cubicBezTo>
                    <a:pt x="32" y="22"/>
                    <a:pt x="28" y="17"/>
                    <a:pt x="20" y="16"/>
                  </a:cubicBezTo>
                  <a:cubicBezTo>
                    <a:pt x="13" y="16"/>
                    <a:pt x="0" y="15"/>
                    <a:pt x="1" y="12"/>
                  </a:cubicBezTo>
                  <a:cubicBezTo>
                    <a:pt x="2" y="8"/>
                    <a:pt x="26" y="0"/>
                    <a:pt x="32" y="2"/>
                  </a:cubicBezTo>
                  <a:cubicBezTo>
                    <a:pt x="38" y="4"/>
                    <a:pt x="62" y="13"/>
                    <a:pt x="58" y="17"/>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179" name="Freeform 150"/>
            <p:cNvSpPr>
              <a:spLocks/>
            </p:cNvSpPr>
            <p:nvPr/>
          </p:nvSpPr>
          <p:spPr bwMode="auto">
            <a:xfrm>
              <a:off x="6299200" y="6170613"/>
              <a:ext cx="169863" cy="61912"/>
            </a:xfrm>
            <a:custGeom>
              <a:avLst/>
              <a:gdLst/>
              <a:ahLst/>
              <a:cxnLst>
                <a:cxn ang="0">
                  <a:pos x="3" y="23"/>
                </a:cxn>
                <a:cxn ang="0">
                  <a:pos x="9" y="14"/>
                </a:cxn>
                <a:cxn ang="0">
                  <a:pos x="26" y="2"/>
                </a:cxn>
                <a:cxn ang="0">
                  <a:pos x="57" y="5"/>
                </a:cxn>
                <a:cxn ang="0">
                  <a:pos x="70" y="0"/>
                </a:cxn>
                <a:cxn ang="0">
                  <a:pos x="76" y="5"/>
                </a:cxn>
                <a:cxn ang="0">
                  <a:pos x="62" y="16"/>
                </a:cxn>
                <a:cxn ang="0">
                  <a:pos x="40" y="20"/>
                </a:cxn>
                <a:cxn ang="0">
                  <a:pos x="21" y="18"/>
                </a:cxn>
                <a:cxn ang="0">
                  <a:pos x="3" y="23"/>
                </a:cxn>
              </a:cxnLst>
              <a:rect l="0" t="0" r="r" b="b"/>
              <a:pathLst>
                <a:path w="78" h="28">
                  <a:moveTo>
                    <a:pt x="3" y="23"/>
                  </a:moveTo>
                  <a:cubicBezTo>
                    <a:pt x="0" y="21"/>
                    <a:pt x="3" y="17"/>
                    <a:pt x="9" y="14"/>
                  </a:cubicBezTo>
                  <a:cubicBezTo>
                    <a:pt x="16" y="10"/>
                    <a:pt x="20" y="2"/>
                    <a:pt x="26" y="2"/>
                  </a:cubicBezTo>
                  <a:cubicBezTo>
                    <a:pt x="32" y="2"/>
                    <a:pt x="52" y="6"/>
                    <a:pt x="57" y="5"/>
                  </a:cubicBezTo>
                  <a:cubicBezTo>
                    <a:pt x="62" y="4"/>
                    <a:pt x="65" y="1"/>
                    <a:pt x="70" y="0"/>
                  </a:cubicBezTo>
                  <a:cubicBezTo>
                    <a:pt x="76" y="0"/>
                    <a:pt x="78" y="3"/>
                    <a:pt x="76" y="5"/>
                  </a:cubicBezTo>
                  <a:cubicBezTo>
                    <a:pt x="75" y="7"/>
                    <a:pt x="68" y="16"/>
                    <a:pt x="62" y="16"/>
                  </a:cubicBezTo>
                  <a:cubicBezTo>
                    <a:pt x="56" y="15"/>
                    <a:pt x="45" y="20"/>
                    <a:pt x="40" y="20"/>
                  </a:cubicBezTo>
                  <a:cubicBezTo>
                    <a:pt x="35" y="20"/>
                    <a:pt x="24" y="16"/>
                    <a:pt x="21" y="18"/>
                  </a:cubicBezTo>
                  <a:cubicBezTo>
                    <a:pt x="18" y="19"/>
                    <a:pt x="8" y="28"/>
                    <a:pt x="3" y="23"/>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180" name="Freeform 151"/>
            <p:cNvSpPr>
              <a:spLocks/>
            </p:cNvSpPr>
            <p:nvPr/>
          </p:nvSpPr>
          <p:spPr bwMode="auto">
            <a:xfrm>
              <a:off x="6469063" y="6169025"/>
              <a:ext cx="30162" cy="15875"/>
            </a:xfrm>
            <a:custGeom>
              <a:avLst/>
              <a:gdLst/>
              <a:ahLst/>
              <a:cxnLst>
                <a:cxn ang="0">
                  <a:pos x="11" y="2"/>
                </a:cxn>
                <a:cxn ang="0">
                  <a:pos x="4" y="3"/>
                </a:cxn>
                <a:cxn ang="0">
                  <a:pos x="11" y="2"/>
                </a:cxn>
              </a:cxnLst>
              <a:rect l="0" t="0" r="r" b="b"/>
              <a:pathLst>
                <a:path w="14" h="7">
                  <a:moveTo>
                    <a:pt x="11" y="2"/>
                  </a:moveTo>
                  <a:cubicBezTo>
                    <a:pt x="14" y="6"/>
                    <a:pt x="0" y="7"/>
                    <a:pt x="4" y="3"/>
                  </a:cubicBezTo>
                  <a:cubicBezTo>
                    <a:pt x="8" y="0"/>
                    <a:pt x="10" y="1"/>
                    <a:pt x="11" y="2"/>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181" name="Freeform 152"/>
            <p:cNvSpPr>
              <a:spLocks/>
            </p:cNvSpPr>
            <p:nvPr/>
          </p:nvSpPr>
          <p:spPr bwMode="auto">
            <a:xfrm>
              <a:off x="6491288" y="6156325"/>
              <a:ext cx="20637" cy="14288"/>
            </a:xfrm>
            <a:custGeom>
              <a:avLst/>
              <a:gdLst/>
              <a:ahLst/>
              <a:cxnLst>
                <a:cxn ang="0">
                  <a:pos x="6" y="6"/>
                </a:cxn>
                <a:cxn ang="0">
                  <a:pos x="4" y="1"/>
                </a:cxn>
                <a:cxn ang="0">
                  <a:pos x="6" y="6"/>
                </a:cxn>
              </a:cxnLst>
              <a:rect l="0" t="0" r="r" b="b"/>
              <a:pathLst>
                <a:path w="10" h="7">
                  <a:moveTo>
                    <a:pt x="6" y="6"/>
                  </a:moveTo>
                  <a:cubicBezTo>
                    <a:pt x="4" y="6"/>
                    <a:pt x="0" y="3"/>
                    <a:pt x="4" y="1"/>
                  </a:cubicBezTo>
                  <a:cubicBezTo>
                    <a:pt x="8" y="0"/>
                    <a:pt x="10" y="7"/>
                    <a:pt x="6" y="6"/>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182" name="Freeform 153"/>
            <p:cNvSpPr>
              <a:spLocks/>
            </p:cNvSpPr>
            <p:nvPr/>
          </p:nvSpPr>
          <p:spPr bwMode="auto">
            <a:xfrm>
              <a:off x="6503988" y="6134100"/>
              <a:ext cx="17462" cy="19050"/>
            </a:xfrm>
            <a:custGeom>
              <a:avLst/>
              <a:gdLst/>
              <a:ahLst/>
              <a:cxnLst>
                <a:cxn ang="0">
                  <a:pos x="7" y="7"/>
                </a:cxn>
                <a:cxn ang="0">
                  <a:pos x="3" y="2"/>
                </a:cxn>
                <a:cxn ang="0">
                  <a:pos x="7" y="7"/>
                </a:cxn>
              </a:cxnLst>
              <a:rect l="0" t="0" r="r" b="b"/>
              <a:pathLst>
                <a:path w="8" h="9">
                  <a:moveTo>
                    <a:pt x="7" y="7"/>
                  </a:moveTo>
                  <a:cubicBezTo>
                    <a:pt x="5" y="9"/>
                    <a:pt x="0" y="3"/>
                    <a:pt x="3" y="2"/>
                  </a:cubicBezTo>
                  <a:cubicBezTo>
                    <a:pt x="6" y="0"/>
                    <a:pt x="8" y="6"/>
                    <a:pt x="7" y="7"/>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183" name="Freeform 154"/>
            <p:cNvSpPr>
              <a:spLocks/>
            </p:cNvSpPr>
            <p:nvPr/>
          </p:nvSpPr>
          <p:spPr bwMode="auto">
            <a:xfrm>
              <a:off x="6538913" y="6126163"/>
              <a:ext cx="39687" cy="34925"/>
            </a:xfrm>
            <a:custGeom>
              <a:avLst/>
              <a:gdLst/>
              <a:ahLst/>
              <a:cxnLst>
                <a:cxn ang="0">
                  <a:pos x="3" y="14"/>
                </a:cxn>
                <a:cxn ang="0">
                  <a:pos x="5" y="6"/>
                </a:cxn>
                <a:cxn ang="0">
                  <a:pos x="17" y="1"/>
                </a:cxn>
                <a:cxn ang="0">
                  <a:pos x="3" y="14"/>
                </a:cxn>
              </a:cxnLst>
              <a:rect l="0" t="0" r="r" b="b"/>
              <a:pathLst>
                <a:path w="18" h="16">
                  <a:moveTo>
                    <a:pt x="3" y="14"/>
                  </a:moveTo>
                  <a:cubicBezTo>
                    <a:pt x="0" y="12"/>
                    <a:pt x="1" y="8"/>
                    <a:pt x="5" y="6"/>
                  </a:cubicBezTo>
                  <a:cubicBezTo>
                    <a:pt x="9" y="4"/>
                    <a:pt x="18" y="0"/>
                    <a:pt x="17" y="1"/>
                  </a:cubicBezTo>
                  <a:cubicBezTo>
                    <a:pt x="15" y="2"/>
                    <a:pt x="7" y="16"/>
                    <a:pt x="3" y="14"/>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184" name="Freeform 155"/>
            <p:cNvSpPr>
              <a:spLocks/>
            </p:cNvSpPr>
            <p:nvPr/>
          </p:nvSpPr>
          <p:spPr bwMode="auto">
            <a:xfrm>
              <a:off x="6575425" y="6121400"/>
              <a:ext cx="28575" cy="22225"/>
            </a:xfrm>
            <a:custGeom>
              <a:avLst/>
              <a:gdLst/>
              <a:ahLst/>
              <a:cxnLst>
                <a:cxn ang="0">
                  <a:pos x="8" y="9"/>
                </a:cxn>
                <a:cxn ang="0">
                  <a:pos x="4" y="6"/>
                </a:cxn>
                <a:cxn ang="0">
                  <a:pos x="12" y="2"/>
                </a:cxn>
                <a:cxn ang="0">
                  <a:pos x="8" y="9"/>
                </a:cxn>
              </a:cxnLst>
              <a:rect l="0" t="0" r="r" b="b"/>
              <a:pathLst>
                <a:path w="13" h="10">
                  <a:moveTo>
                    <a:pt x="8" y="9"/>
                  </a:moveTo>
                  <a:cubicBezTo>
                    <a:pt x="6" y="9"/>
                    <a:pt x="0" y="8"/>
                    <a:pt x="4" y="6"/>
                  </a:cubicBezTo>
                  <a:cubicBezTo>
                    <a:pt x="7" y="3"/>
                    <a:pt x="11" y="0"/>
                    <a:pt x="12" y="2"/>
                  </a:cubicBezTo>
                  <a:cubicBezTo>
                    <a:pt x="13" y="4"/>
                    <a:pt x="12" y="10"/>
                    <a:pt x="8" y="9"/>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185" name="Freeform 156"/>
            <p:cNvSpPr>
              <a:spLocks/>
            </p:cNvSpPr>
            <p:nvPr/>
          </p:nvSpPr>
          <p:spPr bwMode="auto">
            <a:xfrm>
              <a:off x="6615113" y="6099175"/>
              <a:ext cx="47625" cy="36513"/>
            </a:xfrm>
            <a:custGeom>
              <a:avLst/>
              <a:gdLst/>
              <a:ahLst/>
              <a:cxnLst>
                <a:cxn ang="0">
                  <a:pos x="1" y="15"/>
                </a:cxn>
                <a:cxn ang="0">
                  <a:pos x="2" y="6"/>
                </a:cxn>
                <a:cxn ang="0">
                  <a:pos x="22" y="2"/>
                </a:cxn>
                <a:cxn ang="0">
                  <a:pos x="1" y="15"/>
                </a:cxn>
              </a:cxnLst>
              <a:rect l="0" t="0" r="r" b="b"/>
              <a:pathLst>
                <a:path w="22" h="17">
                  <a:moveTo>
                    <a:pt x="1" y="15"/>
                  </a:moveTo>
                  <a:cubicBezTo>
                    <a:pt x="1" y="15"/>
                    <a:pt x="0" y="7"/>
                    <a:pt x="2" y="6"/>
                  </a:cubicBezTo>
                  <a:cubicBezTo>
                    <a:pt x="5" y="5"/>
                    <a:pt x="22" y="0"/>
                    <a:pt x="22" y="2"/>
                  </a:cubicBezTo>
                  <a:cubicBezTo>
                    <a:pt x="22" y="4"/>
                    <a:pt x="3" y="17"/>
                    <a:pt x="1" y="15"/>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186" name="Freeform 157"/>
            <p:cNvSpPr>
              <a:spLocks/>
            </p:cNvSpPr>
            <p:nvPr/>
          </p:nvSpPr>
          <p:spPr bwMode="auto">
            <a:xfrm>
              <a:off x="6704013" y="6038850"/>
              <a:ext cx="66675" cy="38100"/>
            </a:xfrm>
            <a:custGeom>
              <a:avLst/>
              <a:gdLst/>
              <a:ahLst/>
              <a:cxnLst>
                <a:cxn ang="0">
                  <a:pos x="5" y="18"/>
                </a:cxn>
                <a:cxn ang="0">
                  <a:pos x="9" y="9"/>
                </a:cxn>
                <a:cxn ang="0">
                  <a:pos x="20" y="6"/>
                </a:cxn>
                <a:cxn ang="0">
                  <a:pos x="29" y="2"/>
                </a:cxn>
                <a:cxn ang="0">
                  <a:pos x="22" y="13"/>
                </a:cxn>
                <a:cxn ang="0">
                  <a:pos x="5" y="18"/>
                </a:cxn>
              </a:cxnLst>
              <a:rect l="0" t="0" r="r" b="b"/>
              <a:pathLst>
                <a:path w="30" h="18">
                  <a:moveTo>
                    <a:pt x="5" y="18"/>
                  </a:moveTo>
                  <a:cubicBezTo>
                    <a:pt x="0" y="18"/>
                    <a:pt x="3" y="9"/>
                    <a:pt x="9" y="9"/>
                  </a:cubicBezTo>
                  <a:cubicBezTo>
                    <a:pt x="14" y="9"/>
                    <a:pt x="19" y="7"/>
                    <a:pt x="20" y="6"/>
                  </a:cubicBezTo>
                  <a:cubicBezTo>
                    <a:pt x="22" y="4"/>
                    <a:pt x="28" y="0"/>
                    <a:pt x="29" y="2"/>
                  </a:cubicBezTo>
                  <a:cubicBezTo>
                    <a:pt x="30" y="5"/>
                    <a:pt x="25" y="13"/>
                    <a:pt x="22" y="13"/>
                  </a:cubicBezTo>
                  <a:cubicBezTo>
                    <a:pt x="18" y="13"/>
                    <a:pt x="9" y="17"/>
                    <a:pt x="5" y="18"/>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187" name="Freeform 158"/>
            <p:cNvSpPr>
              <a:spLocks/>
            </p:cNvSpPr>
            <p:nvPr/>
          </p:nvSpPr>
          <p:spPr bwMode="auto">
            <a:xfrm>
              <a:off x="6096000" y="6196013"/>
              <a:ext cx="171450" cy="79375"/>
            </a:xfrm>
            <a:custGeom>
              <a:avLst/>
              <a:gdLst/>
              <a:ahLst/>
              <a:cxnLst>
                <a:cxn ang="0">
                  <a:pos x="10" y="37"/>
                </a:cxn>
                <a:cxn ang="0">
                  <a:pos x="3" y="28"/>
                </a:cxn>
                <a:cxn ang="0">
                  <a:pos x="14" y="18"/>
                </a:cxn>
                <a:cxn ang="0">
                  <a:pos x="30" y="19"/>
                </a:cxn>
                <a:cxn ang="0">
                  <a:pos x="38" y="22"/>
                </a:cxn>
                <a:cxn ang="0">
                  <a:pos x="42" y="15"/>
                </a:cxn>
                <a:cxn ang="0">
                  <a:pos x="31" y="7"/>
                </a:cxn>
                <a:cxn ang="0">
                  <a:pos x="49" y="7"/>
                </a:cxn>
                <a:cxn ang="0">
                  <a:pos x="58" y="4"/>
                </a:cxn>
                <a:cxn ang="0">
                  <a:pos x="64" y="9"/>
                </a:cxn>
                <a:cxn ang="0">
                  <a:pos x="70" y="4"/>
                </a:cxn>
                <a:cxn ang="0">
                  <a:pos x="76" y="16"/>
                </a:cxn>
                <a:cxn ang="0">
                  <a:pos x="64" y="20"/>
                </a:cxn>
                <a:cxn ang="0">
                  <a:pos x="50" y="18"/>
                </a:cxn>
                <a:cxn ang="0">
                  <a:pos x="42" y="26"/>
                </a:cxn>
                <a:cxn ang="0">
                  <a:pos x="10" y="37"/>
                </a:cxn>
              </a:cxnLst>
              <a:rect l="0" t="0" r="r" b="b"/>
              <a:pathLst>
                <a:path w="79" h="37">
                  <a:moveTo>
                    <a:pt x="10" y="37"/>
                  </a:moveTo>
                  <a:cubicBezTo>
                    <a:pt x="3" y="37"/>
                    <a:pt x="0" y="32"/>
                    <a:pt x="3" y="28"/>
                  </a:cubicBezTo>
                  <a:cubicBezTo>
                    <a:pt x="7" y="23"/>
                    <a:pt x="8" y="17"/>
                    <a:pt x="14" y="18"/>
                  </a:cubicBezTo>
                  <a:cubicBezTo>
                    <a:pt x="20" y="19"/>
                    <a:pt x="24" y="16"/>
                    <a:pt x="30" y="19"/>
                  </a:cubicBezTo>
                  <a:cubicBezTo>
                    <a:pt x="35" y="22"/>
                    <a:pt x="37" y="23"/>
                    <a:pt x="38" y="22"/>
                  </a:cubicBezTo>
                  <a:cubicBezTo>
                    <a:pt x="40" y="21"/>
                    <a:pt x="47" y="18"/>
                    <a:pt x="42" y="15"/>
                  </a:cubicBezTo>
                  <a:cubicBezTo>
                    <a:pt x="36" y="12"/>
                    <a:pt x="26" y="11"/>
                    <a:pt x="31" y="7"/>
                  </a:cubicBezTo>
                  <a:cubicBezTo>
                    <a:pt x="37" y="3"/>
                    <a:pt x="45" y="9"/>
                    <a:pt x="49" y="7"/>
                  </a:cubicBezTo>
                  <a:cubicBezTo>
                    <a:pt x="54" y="6"/>
                    <a:pt x="56" y="1"/>
                    <a:pt x="58" y="4"/>
                  </a:cubicBezTo>
                  <a:cubicBezTo>
                    <a:pt x="59" y="7"/>
                    <a:pt x="62" y="11"/>
                    <a:pt x="64" y="9"/>
                  </a:cubicBezTo>
                  <a:cubicBezTo>
                    <a:pt x="66" y="7"/>
                    <a:pt x="65" y="0"/>
                    <a:pt x="70" y="4"/>
                  </a:cubicBezTo>
                  <a:cubicBezTo>
                    <a:pt x="76" y="9"/>
                    <a:pt x="79" y="13"/>
                    <a:pt x="76" y="16"/>
                  </a:cubicBezTo>
                  <a:cubicBezTo>
                    <a:pt x="73" y="19"/>
                    <a:pt x="68" y="20"/>
                    <a:pt x="64" y="20"/>
                  </a:cubicBezTo>
                  <a:cubicBezTo>
                    <a:pt x="61" y="21"/>
                    <a:pt x="50" y="15"/>
                    <a:pt x="50" y="18"/>
                  </a:cubicBezTo>
                  <a:cubicBezTo>
                    <a:pt x="49" y="20"/>
                    <a:pt x="48" y="23"/>
                    <a:pt x="42" y="26"/>
                  </a:cubicBezTo>
                  <a:cubicBezTo>
                    <a:pt x="36" y="29"/>
                    <a:pt x="17" y="37"/>
                    <a:pt x="10" y="37"/>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188" name="Freeform 159"/>
            <p:cNvSpPr>
              <a:spLocks/>
            </p:cNvSpPr>
            <p:nvPr/>
          </p:nvSpPr>
          <p:spPr bwMode="auto">
            <a:xfrm>
              <a:off x="6024563" y="6227763"/>
              <a:ext cx="73025" cy="50800"/>
            </a:xfrm>
            <a:custGeom>
              <a:avLst/>
              <a:gdLst/>
              <a:ahLst/>
              <a:cxnLst>
                <a:cxn ang="0">
                  <a:pos x="21" y="23"/>
                </a:cxn>
                <a:cxn ang="0">
                  <a:pos x="4" y="18"/>
                </a:cxn>
                <a:cxn ang="0">
                  <a:pos x="12" y="8"/>
                </a:cxn>
                <a:cxn ang="0">
                  <a:pos x="24" y="0"/>
                </a:cxn>
                <a:cxn ang="0">
                  <a:pos x="31" y="6"/>
                </a:cxn>
                <a:cxn ang="0">
                  <a:pos x="21" y="23"/>
                </a:cxn>
              </a:cxnLst>
              <a:rect l="0" t="0" r="r" b="b"/>
              <a:pathLst>
                <a:path w="34" h="23">
                  <a:moveTo>
                    <a:pt x="21" y="23"/>
                  </a:moveTo>
                  <a:cubicBezTo>
                    <a:pt x="12" y="22"/>
                    <a:pt x="0" y="20"/>
                    <a:pt x="4" y="18"/>
                  </a:cubicBezTo>
                  <a:cubicBezTo>
                    <a:pt x="9" y="16"/>
                    <a:pt x="12" y="13"/>
                    <a:pt x="12" y="8"/>
                  </a:cubicBezTo>
                  <a:cubicBezTo>
                    <a:pt x="12" y="4"/>
                    <a:pt x="20" y="0"/>
                    <a:pt x="24" y="0"/>
                  </a:cubicBezTo>
                  <a:cubicBezTo>
                    <a:pt x="28" y="0"/>
                    <a:pt x="34" y="1"/>
                    <a:pt x="31" y="6"/>
                  </a:cubicBezTo>
                  <a:cubicBezTo>
                    <a:pt x="28" y="10"/>
                    <a:pt x="25" y="23"/>
                    <a:pt x="21" y="23"/>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189" name="Freeform 160"/>
            <p:cNvSpPr>
              <a:spLocks/>
            </p:cNvSpPr>
            <p:nvPr/>
          </p:nvSpPr>
          <p:spPr bwMode="auto">
            <a:xfrm>
              <a:off x="5934075" y="6234113"/>
              <a:ext cx="85725" cy="44450"/>
            </a:xfrm>
            <a:custGeom>
              <a:avLst/>
              <a:gdLst/>
              <a:ahLst/>
              <a:cxnLst>
                <a:cxn ang="0">
                  <a:pos x="23" y="19"/>
                </a:cxn>
                <a:cxn ang="0">
                  <a:pos x="13" y="11"/>
                </a:cxn>
                <a:cxn ang="0">
                  <a:pos x="5" y="5"/>
                </a:cxn>
                <a:cxn ang="0">
                  <a:pos x="22" y="3"/>
                </a:cxn>
                <a:cxn ang="0">
                  <a:pos x="39" y="3"/>
                </a:cxn>
                <a:cxn ang="0">
                  <a:pos x="23" y="19"/>
                </a:cxn>
              </a:cxnLst>
              <a:rect l="0" t="0" r="r" b="b"/>
              <a:pathLst>
                <a:path w="39" h="20">
                  <a:moveTo>
                    <a:pt x="23" y="19"/>
                  </a:moveTo>
                  <a:cubicBezTo>
                    <a:pt x="20" y="19"/>
                    <a:pt x="18" y="12"/>
                    <a:pt x="13" y="11"/>
                  </a:cubicBezTo>
                  <a:cubicBezTo>
                    <a:pt x="8" y="10"/>
                    <a:pt x="0" y="6"/>
                    <a:pt x="5" y="5"/>
                  </a:cubicBezTo>
                  <a:cubicBezTo>
                    <a:pt x="11" y="5"/>
                    <a:pt x="19" y="5"/>
                    <a:pt x="22" y="3"/>
                  </a:cubicBezTo>
                  <a:cubicBezTo>
                    <a:pt x="25" y="1"/>
                    <a:pt x="39" y="0"/>
                    <a:pt x="39" y="3"/>
                  </a:cubicBezTo>
                  <a:cubicBezTo>
                    <a:pt x="39" y="7"/>
                    <a:pt x="26" y="20"/>
                    <a:pt x="23" y="19"/>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190" name="Freeform 161"/>
            <p:cNvSpPr>
              <a:spLocks/>
            </p:cNvSpPr>
            <p:nvPr/>
          </p:nvSpPr>
          <p:spPr bwMode="auto">
            <a:xfrm>
              <a:off x="5297488" y="6173788"/>
              <a:ext cx="647700" cy="115887"/>
            </a:xfrm>
            <a:custGeom>
              <a:avLst/>
              <a:gdLst/>
              <a:ahLst/>
              <a:cxnLst>
                <a:cxn ang="0">
                  <a:pos x="294" y="46"/>
                </a:cxn>
                <a:cxn ang="0">
                  <a:pos x="292" y="51"/>
                </a:cxn>
                <a:cxn ang="0">
                  <a:pos x="252" y="45"/>
                </a:cxn>
                <a:cxn ang="0">
                  <a:pos x="226" y="49"/>
                </a:cxn>
                <a:cxn ang="0">
                  <a:pos x="153" y="46"/>
                </a:cxn>
                <a:cxn ang="0">
                  <a:pos x="122" y="45"/>
                </a:cxn>
                <a:cxn ang="0">
                  <a:pos x="102" y="48"/>
                </a:cxn>
                <a:cxn ang="0">
                  <a:pos x="88" y="51"/>
                </a:cxn>
                <a:cxn ang="0">
                  <a:pos x="70" y="45"/>
                </a:cxn>
                <a:cxn ang="0">
                  <a:pos x="37" y="42"/>
                </a:cxn>
                <a:cxn ang="0">
                  <a:pos x="40" y="34"/>
                </a:cxn>
                <a:cxn ang="0">
                  <a:pos x="23" y="32"/>
                </a:cxn>
                <a:cxn ang="0">
                  <a:pos x="5" y="30"/>
                </a:cxn>
                <a:cxn ang="0">
                  <a:pos x="15" y="22"/>
                </a:cxn>
                <a:cxn ang="0">
                  <a:pos x="28" y="3"/>
                </a:cxn>
                <a:cxn ang="0">
                  <a:pos x="53" y="5"/>
                </a:cxn>
                <a:cxn ang="0">
                  <a:pos x="67" y="3"/>
                </a:cxn>
                <a:cxn ang="0">
                  <a:pos x="79" y="9"/>
                </a:cxn>
                <a:cxn ang="0">
                  <a:pos x="99" y="9"/>
                </a:cxn>
                <a:cxn ang="0">
                  <a:pos x="109" y="19"/>
                </a:cxn>
                <a:cxn ang="0">
                  <a:pos x="123" y="19"/>
                </a:cxn>
                <a:cxn ang="0">
                  <a:pos x="137" y="19"/>
                </a:cxn>
                <a:cxn ang="0">
                  <a:pos x="158" y="18"/>
                </a:cxn>
                <a:cxn ang="0">
                  <a:pos x="168" y="16"/>
                </a:cxn>
                <a:cxn ang="0">
                  <a:pos x="177" y="2"/>
                </a:cxn>
                <a:cxn ang="0">
                  <a:pos x="195" y="9"/>
                </a:cxn>
                <a:cxn ang="0">
                  <a:pos x="215" y="9"/>
                </a:cxn>
                <a:cxn ang="0">
                  <a:pos x="232" y="11"/>
                </a:cxn>
                <a:cxn ang="0">
                  <a:pos x="239" y="21"/>
                </a:cxn>
                <a:cxn ang="0">
                  <a:pos x="250" y="28"/>
                </a:cxn>
                <a:cxn ang="0">
                  <a:pos x="277" y="24"/>
                </a:cxn>
                <a:cxn ang="0">
                  <a:pos x="292" y="27"/>
                </a:cxn>
                <a:cxn ang="0">
                  <a:pos x="288" y="38"/>
                </a:cxn>
                <a:cxn ang="0">
                  <a:pos x="294" y="46"/>
                </a:cxn>
              </a:cxnLst>
              <a:rect l="0" t="0" r="r" b="b"/>
              <a:pathLst>
                <a:path w="297" h="53">
                  <a:moveTo>
                    <a:pt x="294" y="46"/>
                  </a:moveTo>
                  <a:cubicBezTo>
                    <a:pt x="296" y="47"/>
                    <a:pt x="297" y="52"/>
                    <a:pt x="292" y="51"/>
                  </a:cubicBezTo>
                  <a:cubicBezTo>
                    <a:pt x="286" y="50"/>
                    <a:pt x="257" y="44"/>
                    <a:pt x="252" y="45"/>
                  </a:cubicBezTo>
                  <a:cubicBezTo>
                    <a:pt x="248" y="46"/>
                    <a:pt x="237" y="49"/>
                    <a:pt x="226" y="49"/>
                  </a:cubicBezTo>
                  <a:cubicBezTo>
                    <a:pt x="215" y="49"/>
                    <a:pt x="168" y="51"/>
                    <a:pt x="153" y="46"/>
                  </a:cubicBezTo>
                  <a:cubicBezTo>
                    <a:pt x="138" y="42"/>
                    <a:pt x="124" y="44"/>
                    <a:pt x="122" y="45"/>
                  </a:cubicBezTo>
                  <a:cubicBezTo>
                    <a:pt x="120" y="46"/>
                    <a:pt x="103" y="46"/>
                    <a:pt x="102" y="48"/>
                  </a:cubicBezTo>
                  <a:cubicBezTo>
                    <a:pt x="101" y="49"/>
                    <a:pt x="96" y="53"/>
                    <a:pt x="88" y="51"/>
                  </a:cubicBezTo>
                  <a:cubicBezTo>
                    <a:pt x="80" y="49"/>
                    <a:pt x="79" y="46"/>
                    <a:pt x="70" y="45"/>
                  </a:cubicBezTo>
                  <a:cubicBezTo>
                    <a:pt x="61" y="43"/>
                    <a:pt x="35" y="44"/>
                    <a:pt x="37" y="42"/>
                  </a:cubicBezTo>
                  <a:cubicBezTo>
                    <a:pt x="39" y="39"/>
                    <a:pt x="42" y="34"/>
                    <a:pt x="40" y="34"/>
                  </a:cubicBezTo>
                  <a:cubicBezTo>
                    <a:pt x="38" y="34"/>
                    <a:pt x="29" y="34"/>
                    <a:pt x="23" y="32"/>
                  </a:cubicBezTo>
                  <a:cubicBezTo>
                    <a:pt x="17" y="30"/>
                    <a:pt x="0" y="33"/>
                    <a:pt x="5" y="30"/>
                  </a:cubicBezTo>
                  <a:cubicBezTo>
                    <a:pt x="10" y="28"/>
                    <a:pt x="10" y="24"/>
                    <a:pt x="15" y="22"/>
                  </a:cubicBezTo>
                  <a:cubicBezTo>
                    <a:pt x="19" y="20"/>
                    <a:pt x="25" y="4"/>
                    <a:pt x="28" y="3"/>
                  </a:cubicBezTo>
                  <a:cubicBezTo>
                    <a:pt x="31" y="3"/>
                    <a:pt x="51" y="7"/>
                    <a:pt x="53" y="5"/>
                  </a:cubicBezTo>
                  <a:cubicBezTo>
                    <a:pt x="55" y="3"/>
                    <a:pt x="61" y="0"/>
                    <a:pt x="67" y="3"/>
                  </a:cubicBezTo>
                  <a:cubicBezTo>
                    <a:pt x="72" y="7"/>
                    <a:pt x="73" y="9"/>
                    <a:pt x="79" y="9"/>
                  </a:cubicBezTo>
                  <a:cubicBezTo>
                    <a:pt x="85" y="9"/>
                    <a:pt x="96" y="6"/>
                    <a:pt x="99" y="9"/>
                  </a:cubicBezTo>
                  <a:cubicBezTo>
                    <a:pt x="102" y="12"/>
                    <a:pt x="103" y="18"/>
                    <a:pt x="109" y="19"/>
                  </a:cubicBezTo>
                  <a:cubicBezTo>
                    <a:pt x="116" y="21"/>
                    <a:pt x="118" y="19"/>
                    <a:pt x="123" y="19"/>
                  </a:cubicBezTo>
                  <a:cubicBezTo>
                    <a:pt x="129" y="20"/>
                    <a:pt x="131" y="20"/>
                    <a:pt x="137" y="19"/>
                  </a:cubicBezTo>
                  <a:cubicBezTo>
                    <a:pt x="142" y="17"/>
                    <a:pt x="153" y="17"/>
                    <a:pt x="158" y="18"/>
                  </a:cubicBezTo>
                  <a:cubicBezTo>
                    <a:pt x="164" y="19"/>
                    <a:pt x="166" y="19"/>
                    <a:pt x="168" y="16"/>
                  </a:cubicBezTo>
                  <a:cubicBezTo>
                    <a:pt x="171" y="13"/>
                    <a:pt x="167" y="0"/>
                    <a:pt x="177" y="2"/>
                  </a:cubicBezTo>
                  <a:cubicBezTo>
                    <a:pt x="188" y="4"/>
                    <a:pt x="189" y="11"/>
                    <a:pt x="195" y="9"/>
                  </a:cubicBezTo>
                  <a:cubicBezTo>
                    <a:pt x="200" y="7"/>
                    <a:pt x="209" y="7"/>
                    <a:pt x="215" y="9"/>
                  </a:cubicBezTo>
                  <a:cubicBezTo>
                    <a:pt x="220" y="10"/>
                    <a:pt x="231" y="9"/>
                    <a:pt x="232" y="11"/>
                  </a:cubicBezTo>
                  <a:cubicBezTo>
                    <a:pt x="233" y="13"/>
                    <a:pt x="239" y="19"/>
                    <a:pt x="239" y="21"/>
                  </a:cubicBezTo>
                  <a:cubicBezTo>
                    <a:pt x="240" y="23"/>
                    <a:pt x="245" y="27"/>
                    <a:pt x="250" y="28"/>
                  </a:cubicBezTo>
                  <a:cubicBezTo>
                    <a:pt x="254" y="29"/>
                    <a:pt x="271" y="26"/>
                    <a:pt x="277" y="24"/>
                  </a:cubicBezTo>
                  <a:cubicBezTo>
                    <a:pt x="284" y="22"/>
                    <a:pt x="294" y="24"/>
                    <a:pt x="292" y="27"/>
                  </a:cubicBezTo>
                  <a:cubicBezTo>
                    <a:pt x="291" y="31"/>
                    <a:pt x="288" y="35"/>
                    <a:pt x="288" y="38"/>
                  </a:cubicBezTo>
                  <a:cubicBezTo>
                    <a:pt x="289" y="41"/>
                    <a:pt x="291" y="45"/>
                    <a:pt x="294" y="46"/>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191" name="Freeform 162"/>
            <p:cNvSpPr>
              <a:spLocks/>
            </p:cNvSpPr>
            <p:nvPr/>
          </p:nvSpPr>
          <p:spPr bwMode="auto">
            <a:xfrm>
              <a:off x="5811838" y="6169025"/>
              <a:ext cx="96837" cy="41275"/>
            </a:xfrm>
            <a:custGeom>
              <a:avLst/>
              <a:gdLst/>
              <a:ahLst/>
              <a:cxnLst>
                <a:cxn ang="0">
                  <a:pos x="9" y="17"/>
                </a:cxn>
                <a:cxn ang="0">
                  <a:pos x="5" y="9"/>
                </a:cxn>
                <a:cxn ang="0">
                  <a:pos x="35" y="2"/>
                </a:cxn>
                <a:cxn ang="0">
                  <a:pos x="41" y="5"/>
                </a:cxn>
                <a:cxn ang="0">
                  <a:pos x="29" y="15"/>
                </a:cxn>
                <a:cxn ang="0">
                  <a:pos x="9" y="17"/>
                </a:cxn>
              </a:cxnLst>
              <a:rect l="0" t="0" r="r" b="b"/>
              <a:pathLst>
                <a:path w="44" h="19">
                  <a:moveTo>
                    <a:pt x="9" y="17"/>
                  </a:moveTo>
                  <a:cubicBezTo>
                    <a:pt x="1" y="13"/>
                    <a:pt x="0" y="11"/>
                    <a:pt x="5" y="9"/>
                  </a:cubicBezTo>
                  <a:cubicBezTo>
                    <a:pt x="11" y="7"/>
                    <a:pt x="30" y="3"/>
                    <a:pt x="35" y="2"/>
                  </a:cubicBezTo>
                  <a:cubicBezTo>
                    <a:pt x="40" y="1"/>
                    <a:pt x="44" y="0"/>
                    <a:pt x="41" y="5"/>
                  </a:cubicBezTo>
                  <a:cubicBezTo>
                    <a:pt x="38" y="9"/>
                    <a:pt x="34" y="14"/>
                    <a:pt x="29" y="15"/>
                  </a:cubicBezTo>
                  <a:cubicBezTo>
                    <a:pt x="24" y="15"/>
                    <a:pt x="15" y="19"/>
                    <a:pt x="9" y="17"/>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192" name="Freeform 163"/>
            <p:cNvSpPr>
              <a:spLocks/>
            </p:cNvSpPr>
            <p:nvPr/>
          </p:nvSpPr>
          <p:spPr bwMode="auto">
            <a:xfrm>
              <a:off x="4586288" y="5494338"/>
              <a:ext cx="765175" cy="701675"/>
            </a:xfrm>
            <a:custGeom>
              <a:avLst/>
              <a:gdLst/>
              <a:ahLst/>
              <a:cxnLst>
                <a:cxn ang="0">
                  <a:pos x="339" y="314"/>
                </a:cxn>
                <a:cxn ang="0">
                  <a:pos x="327" y="308"/>
                </a:cxn>
                <a:cxn ang="0">
                  <a:pos x="322" y="315"/>
                </a:cxn>
                <a:cxn ang="0">
                  <a:pos x="307" y="309"/>
                </a:cxn>
                <a:cxn ang="0">
                  <a:pos x="308" y="320"/>
                </a:cxn>
                <a:cxn ang="0">
                  <a:pos x="273" y="297"/>
                </a:cxn>
                <a:cxn ang="0">
                  <a:pos x="231" y="270"/>
                </a:cxn>
                <a:cxn ang="0">
                  <a:pos x="184" y="223"/>
                </a:cxn>
                <a:cxn ang="0">
                  <a:pos x="181" y="212"/>
                </a:cxn>
                <a:cxn ang="0">
                  <a:pos x="166" y="191"/>
                </a:cxn>
                <a:cxn ang="0">
                  <a:pos x="135" y="159"/>
                </a:cxn>
                <a:cxn ang="0">
                  <a:pos x="123" y="143"/>
                </a:cxn>
                <a:cxn ang="0">
                  <a:pos x="116" y="119"/>
                </a:cxn>
                <a:cxn ang="0">
                  <a:pos x="108" y="109"/>
                </a:cxn>
                <a:cxn ang="0">
                  <a:pos x="79" y="98"/>
                </a:cxn>
                <a:cxn ang="0">
                  <a:pos x="74" y="82"/>
                </a:cxn>
                <a:cxn ang="0">
                  <a:pos x="51" y="58"/>
                </a:cxn>
                <a:cxn ang="0">
                  <a:pos x="34" y="50"/>
                </a:cxn>
                <a:cxn ang="0">
                  <a:pos x="3" y="11"/>
                </a:cxn>
                <a:cxn ang="0">
                  <a:pos x="19" y="4"/>
                </a:cxn>
                <a:cxn ang="0">
                  <a:pos x="41" y="19"/>
                </a:cxn>
                <a:cxn ang="0">
                  <a:pos x="59" y="15"/>
                </a:cxn>
                <a:cxn ang="0">
                  <a:pos x="73" y="17"/>
                </a:cxn>
                <a:cxn ang="0">
                  <a:pos x="85" y="25"/>
                </a:cxn>
                <a:cxn ang="0">
                  <a:pos x="96" y="41"/>
                </a:cxn>
                <a:cxn ang="0">
                  <a:pos x="104" y="50"/>
                </a:cxn>
                <a:cxn ang="0">
                  <a:pos x="150" y="79"/>
                </a:cxn>
                <a:cxn ang="0">
                  <a:pos x="159" y="88"/>
                </a:cxn>
                <a:cxn ang="0">
                  <a:pos x="165" y="89"/>
                </a:cxn>
                <a:cxn ang="0">
                  <a:pos x="182" y="107"/>
                </a:cxn>
                <a:cxn ang="0">
                  <a:pos x="186" y="98"/>
                </a:cxn>
                <a:cxn ang="0">
                  <a:pos x="200" y="112"/>
                </a:cxn>
                <a:cxn ang="0">
                  <a:pos x="215" y="118"/>
                </a:cxn>
                <a:cxn ang="0">
                  <a:pos x="229" y="139"/>
                </a:cxn>
                <a:cxn ang="0">
                  <a:pos x="247" y="139"/>
                </a:cxn>
                <a:cxn ang="0">
                  <a:pos x="237" y="152"/>
                </a:cxn>
                <a:cxn ang="0">
                  <a:pos x="262" y="143"/>
                </a:cxn>
                <a:cxn ang="0">
                  <a:pos x="272" y="152"/>
                </a:cxn>
                <a:cxn ang="0">
                  <a:pos x="262" y="172"/>
                </a:cxn>
                <a:cxn ang="0">
                  <a:pos x="281" y="184"/>
                </a:cxn>
                <a:cxn ang="0">
                  <a:pos x="294" y="188"/>
                </a:cxn>
                <a:cxn ang="0">
                  <a:pos x="307" y="211"/>
                </a:cxn>
                <a:cxn ang="0">
                  <a:pos x="305" y="222"/>
                </a:cxn>
                <a:cxn ang="0">
                  <a:pos x="322" y="220"/>
                </a:cxn>
                <a:cxn ang="0">
                  <a:pos x="336" y="224"/>
                </a:cxn>
                <a:cxn ang="0">
                  <a:pos x="344" y="233"/>
                </a:cxn>
                <a:cxn ang="0">
                  <a:pos x="347" y="242"/>
                </a:cxn>
                <a:cxn ang="0">
                  <a:pos x="343" y="254"/>
                </a:cxn>
                <a:cxn ang="0">
                  <a:pos x="341" y="270"/>
                </a:cxn>
                <a:cxn ang="0">
                  <a:pos x="339" y="314"/>
                </a:cxn>
              </a:cxnLst>
              <a:rect l="0" t="0" r="r" b="b"/>
              <a:pathLst>
                <a:path w="351" h="321">
                  <a:moveTo>
                    <a:pt x="339" y="314"/>
                  </a:moveTo>
                  <a:cubicBezTo>
                    <a:pt x="334" y="316"/>
                    <a:pt x="330" y="303"/>
                    <a:pt x="327" y="308"/>
                  </a:cubicBezTo>
                  <a:cubicBezTo>
                    <a:pt x="324" y="312"/>
                    <a:pt x="328" y="318"/>
                    <a:pt x="322" y="315"/>
                  </a:cubicBezTo>
                  <a:cubicBezTo>
                    <a:pt x="315" y="312"/>
                    <a:pt x="307" y="307"/>
                    <a:pt x="307" y="309"/>
                  </a:cubicBezTo>
                  <a:cubicBezTo>
                    <a:pt x="307" y="311"/>
                    <a:pt x="315" y="321"/>
                    <a:pt x="308" y="320"/>
                  </a:cubicBezTo>
                  <a:cubicBezTo>
                    <a:pt x="301" y="318"/>
                    <a:pt x="283" y="302"/>
                    <a:pt x="273" y="297"/>
                  </a:cubicBezTo>
                  <a:cubicBezTo>
                    <a:pt x="262" y="291"/>
                    <a:pt x="234" y="278"/>
                    <a:pt x="231" y="270"/>
                  </a:cubicBezTo>
                  <a:cubicBezTo>
                    <a:pt x="227" y="262"/>
                    <a:pt x="188" y="228"/>
                    <a:pt x="184" y="223"/>
                  </a:cubicBezTo>
                  <a:cubicBezTo>
                    <a:pt x="179" y="218"/>
                    <a:pt x="183" y="216"/>
                    <a:pt x="181" y="212"/>
                  </a:cubicBezTo>
                  <a:cubicBezTo>
                    <a:pt x="179" y="208"/>
                    <a:pt x="167" y="198"/>
                    <a:pt x="166" y="191"/>
                  </a:cubicBezTo>
                  <a:cubicBezTo>
                    <a:pt x="164" y="183"/>
                    <a:pt x="140" y="162"/>
                    <a:pt x="135" y="159"/>
                  </a:cubicBezTo>
                  <a:cubicBezTo>
                    <a:pt x="130" y="157"/>
                    <a:pt x="127" y="152"/>
                    <a:pt x="123" y="143"/>
                  </a:cubicBezTo>
                  <a:cubicBezTo>
                    <a:pt x="119" y="133"/>
                    <a:pt x="115" y="123"/>
                    <a:pt x="116" y="119"/>
                  </a:cubicBezTo>
                  <a:cubicBezTo>
                    <a:pt x="117" y="115"/>
                    <a:pt x="119" y="115"/>
                    <a:pt x="108" y="109"/>
                  </a:cubicBezTo>
                  <a:cubicBezTo>
                    <a:pt x="97" y="102"/>
                    <a:pt x="79" y="103"/>
                    <a:pt x="79" y="98"/>
                  </a:cubicBezTo>
                  <a:cubicBezTo>
                    <a:pt x="80" y="92"/>
                    <a:pt x="83" y="92"/>
                    <a:pt x="74" y="82"/>
                  </a:cubicBezTo>
                  <a:cubicBezTo>
                    <a:pt x="66" y="72"/>
                    <a:pt x="57" y="59"/>
                    <a:pt x="51" y="58"/>
                  </a:cubicBezTo>
                  <a:cubicBezTo>
                    <a:pt x="45" y="57"/>
                    <a:pt x="41" y="60"/>
                    <a:pt x="34" y="50"/>
                  </a:cubicBezTo>
                  <a:cubicBezTo>
                    <a:pt x="27" y="40"/>
                    <a:pt x="0" y="18"/>
                    <a:pt x="3" y="11"/>
                  </a:cubicBezTo>
                  <a:cubicBezTo>
                    <a:pt x="5" y="5"/>
                    <a:pt x="11" y="0"/>
                    <a:pt x="19" y="4"/>
                  </a:cubicBezTo>
                  <a:cubicBezTo>
                    <a:pt x="26" y="9"/>
                    <a:pt x="36" y="19"/>
                    <a:pt x="41" y="19"/>
                  </a:cubicBezTo>
                  <a:cubicBezTo>
                    <a:pt x="46" y="19"/>
                    <a:pt x="53" y="14"/>
                    <a:pt x="59" y="15"/>
                  </a:cubicBezTo>
                  <a:cubicBezTo>
                    <a:pt x="65" y="15"/>
                    <a:pt x="72" y="19"/>
                    <a:pt x="73" y="17"/>
                  </a:cubicBezTo>
                  <a:cubicBezTo>
                    <a:pt x="74" y="16"/>
                    <a:pt x="81" y="21"/>
                    <a:pt x="85" y="25"/>
                  </a:cubicBezTo>
                  <a:cubicBezTo>
                    <a:pt x="90" y="28"/>
                    <a:pt x="96" y="39"/>
                    <a:pt x="96" y="41"/>
                  </a:cubicBezTo>
                  <a:cubicBezTo>
                    <a:pt x="97" y="44"/>
                    <a:pt x="99" y="49"/>
                    <a:pt x="104" y="50"/>
                  </a:cubicBezTo>
                  <a:cubicBezTo>
                    <a:pt x="109" y="52"/>
                    <a:pt x="150" y="75"/>
                    <a:pt x="150" y="79"/>
                  </a:cubicBezTo>
                  <a:cubicBezTo>
                    <a:pt x="149" y="83"/>
                    <a:pt x="156" y="89"/>
                    <a:pt x="159" y="88"/>
                  </a:cubicBezTo>
                  <a:cubicBezTo>
                    <a:pt x="161" y="87"/>
                    <a:pt x="162" y="84"/>
                    <a:pt x="165" y="89"/>
                  </a:cubicBezTo>
                  <a:cubicBezTo>
                    <a:pt x="167" y="94"/>
                    <a:pt x="183" y="112"/>
                    <a:pt x="182" y="107"/>
                  </a:cubicBezTo>
                  <a:cubicBezTo>
                    <a:pt x="181" y="101"/>
                    <a:pt x="179" y="94"/>
                    <a:pt x="186" y="98"/>
                  </a:cubicBezTo>
                  <a:cubicBezTo>
                    <a:pt x="192" y="102"/>
                    <a:pt x="192" y="109"/>
                    <a:pt x="200" y="112"/>
                  </a:cubicBezTo>
                  <a:cubicBezTo>
                    <a:pt x="207" y="115"/>
                    <a:pt x="213" y="115"/>
                    <a:pt x="215" y="118"/>
                  </a:cubicBezTo>
                  <a:cubicBezTo>
                    <a:pt x="217" y="120"/>
                    <a:pt x="218" y="137"/>
                    <a:pt x="229" y="139"/>
                  </a:cubicBezTo>
                  <a:cubicBezTo>
                    <a:pt x="241" y="140"/>
                    <a:pt x="242" y="138"/>
                    <a:pt x="247" y="139"/>
                  </a:cubicBezTo>
                  <a:cubicBezTo>
                    <a:pt x="253" y="140"/>
                    <a:pt x="231" y="151"/>
                    <a:pt x="237" y="152"/>
                  </a:cubicBezTo>
                  <a:cubicBezTo>
                    <a:pt x="244" y="152"/>
                    <a:pt x="256" y="140"/>
                    <a:pt x="262" y="143"/>
                  </a:cubicBezTo>
                  <a:cubicBezTo>
                    <a:pt x="267" y="146"/>
                    <a:pt x="276" y="152"/>
                    <a:pt x="272" y="152"/>
                  </a:cubicBezTo>
                  <a:cubicBezTo>
                    <a:pt x="267" y="153"/>
                    <a:pt x="261" y="168"/>
                    <a:pt x="262" y="172"/>
                  </a:cubicBezTo>
                  <a:cubicBezTo>
                    <a:pt x="263" y="175"/>
                    <a:pt x="272" y="183"/>
                    <a:pt x="281" y="184"/>
                  </a:cubicBezTo>
                  <a:cubicBezTo>
                    <a:pt x="290" y="184"/>
                    <a:pt x="293" y="182"/>
                    <a:pt x="294" y="188"/>
                  </a:cubicBezTo>
                  <a:cubicBezTo>
                    <a:pt x="295" y="193"/>
                    <a:pt x="304" y="210"/>
                    <a:pt x="307" y="211"/>
                  </a:cubicBezTo>
                  <a:cubicBezTo>
                    <a:pt x="310" y="213"/>
                    <a:pt x="303" y="221"/>
                    <a:pt x="305" y="222"/>
                  </a:cubicBezTo>
                  <a:cubicBezTo>
                    <a:pt x="307" y="224"/>
                    <a:pt x="314" y="220"/>
                    <a:pt x="322" y="220"/>
                  </a:cubicBezTo>
                  <a:cubicBezTo>
                    <a:pt x="330" y="221"/>
                    <a:pt x="332" y="219"/>
                    <a:pt x="336" y="224"/>
                  </a:cubicBezTo>
                  <a:cubicBezTo>
                    <a:pt x="339" y="229"/>
                    <a:pt x="337" y="231"/>
                    <a:pt x="344" y="233"/>
                  </a:cubicBezTo>
                  <a:cubicBezTo>
                    <a:pt x="350" y="235"/>
                    <a:pt x="351" y="237"/>
                    <a:pt x="347" y="242"/>
                  </a:cubicBezTo>
                  <a:cubicBezTo>
                    <a:pt x="344" y="246"/>
                    <a:pt x="341" y="250"/>
                    <a:pt x="343" y="254"/>
                  </a:cubicBezTo>
                  <a:cubicBezTo>
                    <a:pt x="345" y="259"/>
                    <a:pt x="341" y="266"/>
                    <a:pt x="341" y="270"/>
                  </a:cubicBezTo>
                  <a:cubicBezTo>
                    <a:pt x="341" y="275"/>
                    <a:pt x="342" y="313"/>
                    <a:pt x="339" y="314"/>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193" name="Freeform 164"/>
            <p:cNvSpPr>
              <a:spLocks/>
            </p:cNvSpPr>
            <p:nvPr/>
          </p:nvSpPr>
          <p:spPr bwMode="auto">
            <a:xfrm>
              <a:off x="5443538" y="5969000"/>
              <a:ext cx="57150" cy="41275"/>
            </a:xfrm>
            <a:custGeom>
              <a:avLst/>
              <a:gdLst/>
              <a:ahLst/>
              <a:cxnLst>
                <a:cxn ang="0">
                  <a:pos x="9" y="17"/>
                </a:cxn>
                <a:cxn ang="0">
                  <a:pos x="3" y="9"/>
                </a:cxn>
                <a:cxn ang="0">
                  <a:pos x="9" y="1"/>
                </a:cxn>
                <a:cxn ang="0">
                  <a:pos x="26" y="4"/>
                </a:cxn>
                <a:cxn ang="0">
                  <a:pos x="23" y="14"/>
                </a:cxn>
                <a:cxn ang="0">
                  <a:pos x="9" y="17"/>
                </a:cxn>
              </a:cxnLst>
              <a:rect l="0" t="0" r="r" b="b"/>
              <a:pathLst>
                <a:path w="26" h="19">
                  <a:moveTo>
                    <a:pt x="9" y="17"/>
                  </a:moveTo>
                  <a:cubicBezTo>
                    <a:pt x="4" y="16"/>
                    <a:pt x="0" y="12"/>
                    <a:pt x="3" y="9"/>
                  </a:cubicBezTo>
                  <a:cubicBezTo>
                    <a:pt x="5" y="6"/>
                    <a:pt x="4" y="1"/>
                    <a:pt x="9" y="1"/>
                  </a:cubicBezTo>
                  <a:cubicBezTo>
                    <a:pt x="15" y="1"/>
                    <a:pt x="26" y="0"/>
                    <a:pt x="26" y="4"/>
                  </a:cubicBezTo>
                  <a:cubicBezTo>
                    <a:pt x="26" y="8"/>
                    <a:pt x="25" y="14"/>
                    <a:pt x="23" y="14"/>
                  </a:cubicBezTo>
                  <a:cubicBezTo>
                    <a:pt x="20" y="14"/>
                    <a:pt x="14" y="19"/>
                    <a:pt x="9" y="17"/>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194" name="Freeform 165"/>
            <p:cNvSpPr>
              <a:spLocks/>
            </p:cNvSpPr>
            <p:nvPr/>
          </p:nvSpPr>
          <p:spPr bwMode="auto">
            <a:xfrm>
              <a:off x="5280025" y="5911850"/>
              <a:ext cx="127000" cy="95250"/>
            </a:xfrm>
            <a:custGeom>
              <a:avLst/>
              <a:gdLst/>
              <a:ahLst/>
              <a:cxnLst>
                <a:cxn ang="0">
                  <a:pos x="44" y="42"/>
                </a:cxn>
                <a:cxn ang="0">
                  <a:pos x="28" y="37"/>
                </a:cxn>
                <a:cxn ang="0">
                  <a:pos x="19" y="20"/>
                </a:cxn>
                <a:cxn ang="0">
                  <a:pos x="2" y="15"/>
                </a:cxn>
                <a:cxn ang="0">
                  <a:pos x="13" y="3"/>
                </a:cxn>
                <a:cxn ang="0">
                  <a:pos x="19" y="7"/>
                </a:cxn>
                <a:cxn ang="0">
                  <a:pos x="28" y="4"/>
                </a:cxn>
                <a:cxn ang="0">
                  <a:pos x="33" y="22"/>
                </a:cxn>
                <a:cxn ang="0">
                  <a:pos x="53" y="30"/>
                </a:cxn>
                <a:cxn ang="0">
                  <a:pos x="48" y="38"/>
                </a:cxn>
                <a:cxn ang="0">
                  <a:pos x="44" y="42"/>
                </a:cxn>
              </a:cxnLst>
              <a:rect l="0" t="0" r="r" b="b"/>
              <a:pathLst>
                <a:path w="58" h="44">
                  <a:moveTo>
                    <a:pt x="44" y="42"/>
                  </a:moveTo>
                  <a:cubicBezTo>
                    <a:pt x="40" y="40"/>
                    <a:pt x="30" y="41"/>
                    <a:pt x="28" y="37"/>
                  </a:cubicBezTo>
                  <a:cubicBezTo>
                    <a:pt x="26" y="32"/>
                    <a:pt x="25" y="22"/>
                    <a:pt x="19" y="20"/>
                  </a:cubicBezTo>
                  <a:cubicBezTo>
                    <a:pt x="13" y="19"/>
                    <a:pt x="0" y="18"/>
                    <a:pt x="2" y="15"/>
                  </a:cubicBezTo>
                  <a:cubicBezTo>
                    <a:pt x="5" y="11"/>
                    <a:pt x="8" y="3"/>
                    <a:pt x="13" y="3"/>
                  </a:cubicBezTo>
                  <a:cubicBezTo>
                    <a:pt x="18" y="3"/>
                    <a:pt x="15" y="10"/>
                    <a:pt x="19" y="7"/>
                  </a:cubicBezTo>
                  <a:cubicBezTo>
                    <a:pt x="23" y="4"/>
                    <a:pt x="24" y="0"/>
                    <a:pt x="28" y="4"/>
                  </a:cubicBezTo>
                  <a:cubicBezTo>
                    <a:pt x="33" y="9"/>
                    <a:pt x="30" y="17"/>
                    <a:pt x="33" y="22"/>
                  </a:cubicBezTo>
                  <a:cubicBezTo>
                    <a:pt x="36" y="27"/>
                    <a:pt x="58" y="28"/>
                    <a:pt x="53" y="30"/>
                  </a:cubicBezTo>
                  <a:cubicBezTo>
                    <a:pt x="49" y="32"/>
                    <a:pt x="45" y="34"/>
                    <a:pt x="48" y="38"/>
                  </a:cubicBezTo>
                  <a:cubicBezTo>
                    <a:pt x="50" y="42"/>
                    <a:pt x="48" y="44"/>
                    <a:pt x="44" y="42"/>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195" name="Freeform 166"/>
            <p:cNvSpPr>
              <a:spLocks/>
            </p:cNvSpPr>
            <p:nvPr/>
          </p:nvSpPr>
          <p:spPr bwMode="auto">
            <a:xfrm>
              <a:off x="5018088" y="5703888"/>
              <a:ext cx="25400" cy="34925"/>
            </a:xfrm>
            <a:custGeom>
              <a:avLst/>
              <a:gdLst/>
              <a:ahLst/>
              <a:cxnLst>
                <a:cxn ang="0">
                  <a:pos x="8" y="14"/>
                </a:cxn>
                <a:cxn ang="0">
                  <a:pos x="2" y="8"/>
                </a:cxn>
                <a:cxn ang="0">
                  <a:pos x="7" y="3"/>
                </a:cxn>
                <a:cxn ang="0">
                  <a:pos x="12" y="8"/>
                </a:cxn>
                <a:cxn ang="0">
                  <a:pos x="8" y="14"/>
                </a:cxn>
              </a:cxnLst>
              <a:rect l="0" t="0" r="r" b="b"/>
              <a:pathLst>
                <a:path w="12" h="16">
                  <a:moveTo>
                    <a:pt x="8" y="14"/>
                  </a:moveTo>
                  <a:cubicBezTo>
                    <a:pt x="4" y="11"/>
                    <a:pt x="0" y="11"/>
                    <a:pt x="2" y="8"/>
                  </a:cubicBezTo>
                  <a:cubicBezTo>
                    <a:pt x="3" y="5"/>
                    <a:pt x="3" y="0"/>
                    <a:pt x="7" y="3"/>
                  </a:cubicBezTo>
                  <a:cubicBezTo>
                    <a:pt x="12" y="6"/>
                    <a:pt x="12" y="6"/>
                    <a:pt x="12" y="8"/>
                  </a:cubicBezTo>
                  <a:cubicBezTo>
                    <a:pt x="12" y="10"/>
                    <a:pt x="10" y="16"/>
                    <a:pt x="8" y="14"/>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196" name="Freeform 167"/>
            <p:cNvSpPr>
              <a:spLocks/>
            </p:cNvSpPr>
            <p:nvPr/>
          </p:nvSpPr>
          <p:spPr bwMode="auto">
            <a:xfrm>
              <a:off x="4824413" y="5905500"/>
              <a:ext cx="58737" cy="69850"/>
            </a:xfrm>
            <a:custGeom>
              <a:avLst/>
              <a:gdLst/>
              <a:ahLst/>
              <a:cxnLst>
                <a:cxn ang="0">
                  <a:pos x="17" y="26"/>
                </a:cxn>
                <a:cxn ang="0">
                  <a:pos x="3" y="9"/>
                </a:cxn>
                <a:cxn ang="0">
                  <a:pos x="15" y="5"/>
                </a:cxn>
                <a:cxn ang="0">
                  <a:pos x="17" y="26"/>
                </a:cxn>
              </a:cxnLst>
              <a:rect l="0" t="0" r="r" b="b"/>
              <a:pathLst>
                <a:path w="27" h="32">
                  <a:moveTo>
                    <a:pt x="17" y="26"/>
                  </a:moveTo>
                  <a:cubicBezTo>
                    <a:pt x="13" y="23"/>
                    <a:pt x="0" y="15"/>
                    <a:pt x="3" y="9"/>
                  </a:cubicBezTo>
                  <a:cubicBezTo>
                    <a:pt x="6" y="3"/>
                    <a:pt x="10" y="0"/>
                    <a:pt x="15" y="5"/>
                  </a:cubicBezTo>
                  <a:cubicBezTo>
                    <a:pt x="19" y="11"/>
                    <a:pt x="27" y="32"/>
                    <a:pt x="17" y="26"/>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197" name="Freeform 168"/>
            <p:cNvSpPr>
              <a:spLocks/>
            </p:cNvSpPr>
            <p:nvPr/>
          </p:nvSpPr>
          <p:spPr bwMode="auto">
            <a:xfrm>
              <a:off x="4719638" y="5759450"/>
              <a:ext cx="60325" cy="65088"/>
            </a:xfrm>
            <a:custGeom>
              <a:avLst/>
              <a:gdLst/>
              <a:ahLst/>
              <a:cxnLst>
                <a:cxn ang="0">
                  <a:pos x="21" y="28"/>
                </a:cxn>
                <a:cxn ang="0">
                  <a:pos x="5" y="6"/>
                </a:cxn>
                <a:cxn ang="0">
                  <a:pos x="16" y="4"/>
                </a:cxn>
                <a:cxn ang="0">
                  <a:pos x="26" y="15"/>
                </a:cxn>
                <a:cxn ang="0">
                  <a:pos x="21" y="28"/>
                </a:cxn>
              </a:cxnLst>
              <a:rect l="0" t="0" r="r" b="b"/>
              <a:pathLst>
                <a:path w="28" h="30">
                  <a:moveTo>
                    <a:pt x="21" y="28"/>
                  </a:moveTo>
                  <a:cubicBezTo>
                    <a:pt x="16" y="22"/>
                    <a:pt x="0" y="8"/>
                    <a:pt x="5" y="6"/>
                  </a:cubicBezTo>
                  <a:cubicBezTo>
                    <a:pt x="9" y="3"/>
                    <a:pt x="13" y="0"/>
                    <a:pt x="16" y="4"/>
                  </a:cubicBezTo>
                  <a:cubicBezTo>
                    <a:pt x="19" y="8"/>
                    <a:pt x="25" y="10"/>
                    <a:pt x="26" y="15"/>
                  </a:cubicBezTo>
                  <a:cubicBezTo>
                    <a:pt x="28" y="21"/>
                    <a:pt x="24" y="30"/>
                    <a:pt x="21" y="28"/>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198" name="Freeform 169"/>
            <p:cNvSpPr>
              <a:spLocks/>
            </p:cNvSpPr>
            <p:nvPr/>
          </p:nvSpPr>
          <p:spPr bwMode="auto">
            <a:xfrm>
              <a:off x="4625975" y="5680075"/>
              <a:ext cx="53975" cy="34925"/>
            </a:xfrm>
            <a:custGeom>
              <a:avLst/>
              <a:gdLst/>
              <a:ahLst/>
              <a:cxnLst>
                <a:cxn ang="0">
                  <a:pos x="22" y="14"/>
                </a:cxn>
                <a:cxn ang="0">
                  <a:pos x="3" y="2"/>
                </a:cxn>
                <a:cxn ang="0">
                  <a:pos x="22" y="14"/>
                </a:cxn>
              </a:cxnLst>
              <a:rect l="0" t="0" r="r" b="b"/>
              <a:pathLst>
                <a:path w="25" h="16">
                  <a:moveTo>
                    <a:pt x="22" y="14"/>
                  </a:moveTo>
                  <a:cubicBezTo>
                    <a:pt x="18" y="16"/>
                    <a:pt x="0" y="3"/>
                    <a:pt x="3" y="2"/>
                  </a:cubicBezTo>
                  <a:cubicBezTo>
                    <a:pt x="6" y="0"/>
                    <a:pt x="25" y="12"/>
                    <a:pt x="22" y="14"/>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199" name="Freeform 170"/>
            <p:cNvSpPr>
              <a:spLocks/>
            </p:cNvSpPr>
            <p:nvPr/>
          </p:nvSpPr>
          <p:spPr bwMode="auto">
            <a:xfrm>
              <a:off x="4476750" y="5414963"/>
              <a:ext cx="30163" cy="19050"/>
            </a:xfrm>
            <a:custGeom>
              <a:avLst/>
              <a:gdLst/>
              <a:ahLst/>
              <a:cxnLst>
                <a:cxn ang="0">
                  <a:pos x="10" y="6"/>
                </a:cxn>
                <a:cxn ang="0">
                  <a:pos x="7" y="0"/>
                </a:cxn>
                <a:cxn ang="0">
                  <a:pos x="10" y="6"/>
                </a:cxn>
              </a:cxnLst>
              <a:rect l="0" t="0" r="r" b="b"/>
              <a:pathLst>
                <a:path w="14" h="9">
                  <a:moveTo>
                    <a:pt x="10" y="6"/>
                  </a:moveTo>
                  <a:cubicBezTo>
                    <a:pt x="6" y="9"/>
                    <a:pt x="0" y="0"/>
                    <a:pt x="7" y="0"/>
                  </a:cubicBezTo>
                  <a:cubicBezTo>
                    <a:pt x="14" y="0"/>
                    <a:pt x="13" y="4"/>
                    <a:pt x="10" y="6"/>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200" name="Freeform 171"/>
            <p:cNvSpPr>
              <a:spLocks/>
            </p:cNvSpPr>
            <p:nvPr/>
          </p:nvSpPr>
          <p:spPr bwMode="auto">
            <a:xfrm>
              <a:off x="5459413" y="5543550"/>
              <a:ext cx="26987" cy="30163"/>
            </a:xfrm>
            <a:custGeom>
              <a:avLst/>
              <a:gdLst/>
              <a:ahLst/>
              <a:cxnLst>
                <a:cxn ang="0">
                  <a:pos x="7" y="13"/>
                </a:cxn>
                <a:cxn ang="0">
                  <a:pos x="1" y="5"/>
                </a:cxn>
                <a:cxn ang="0">
                  <a:pos x="7" y="1"/>
                </a:cxn>
                <a:cxn ang="0">
                  <a:pos x="13" y="7"/>
                </a:cxn>
                <a:cxn ang="0">
                  <a:pos x="7" y="13"/>
                </a:cxn>
              </a:cxnLst>
              <a:rect l="0" t="0" r="r" b="b"/>
              <a:pathLst>
                <a:path w="13" h="14">
                  <a:moveTo>
                    <a:pt x="7" y="13"/>
                  </a:moveTo>
                  <a:cubicBezTo>
                    <a:pt x="3" y="12"/>
                    <a:pt x="0" y="7"/>
                    <a:pt x="1" y="5"/>
                  </a:cubicBezTo>
                  <a:cubicBezTo>
                    <a:pt x="2" y="3"/>
                    <a:pt x="3" y="0"/>
                    <a:pt x="7" y="1"/>
                  </a:cubicBezTo>
                  <a:cubicBezTo>
                    <a:pt x="12" y="2"/>
                    <a:pt x="13" y="5"/>
                    <a:pt x="13" y="7"/>
                  </a:cubicBezTo>
                  <a:cubicBezTo>
                    <a:pt x="13" y="9"/>
                    <a:pt x="10" y="14"/>
                    <a:pt x="7" y="13"/>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201" name="Freeform 172"/>
            <p:cNvSpPr>
              <a:spLocks/>
            </p:cNvSpPr>
            <p:nvPr/>
          </p:nvSpPr>
          <p:spPr bwMode="auto">
            <a:xfrm>
              <a:off x="4929188" y="2222500"/>
              <a:ext cx="212725" cy="304800"/>
            </a:xfrm>
            <a:custGeom>
              <a:avLst/>
              <a:gdLst/>
              <a:ahLst/>
              <a:cxnLst>
                <a:cxn ang="0">
                  <a:pos x="92" y="5"/>
                </a:cxn>
                <a:cxn ang="0">
                  <a:pos x="81" y="9"/>
                </a:cxn>
                <a:cxn ang="0">
                  <a:pos x="82" y="34"/>
                </a:cxn>
                <a:cxn ang="0">
                  <a:pos x="70" y="66"/>
                </a:cxn>
                <a:cxn ang="0">
                  <a:pos x="57" y="86"/>
                </a:cxn>
                <a:cxn ang="0">
                  <a:pos x="47" y="99"/>
                </a:cxn>
                <a:cxn ang="0">
                  <a:pos x="30" y="123"/>
                </a:cxn>
                <a:cxn ang="0">
                  <a:pos x="7" y="132"/>
                </a:cxn>
                <a:cxn ang="0">
                  <a:pos x="23" y="140"/>
                </a:cxn>
                <a:cxn ang="0">
                  <a:pos x="43" y="129"/>
                </a:cxn>
                <a:cxn ang="0">
                  <a:pos x="46" y="113"/>
                </a:cxn>
                <a:cxn ang="0">
                  <a:pos x="55" y="111"/>
                </a:cxn>
                <a:cxn ang="0">
                  <a:pos x="68" y="98"/>
                </a:cxn>
                <a:cxn ang="0">
                  <a:pos x="81" y="85"/>
                </a:cxn>
                <a:cxn ang="0">
                  <a:pos x="88" y="73"/>
                </a:cxn>
                <a:cxn ang="0">
                  <a:pos x="83" y="68"/>
                </a:cxn>
                <a:cxn ang="0">
                  <a:pos x="93" y="53"/>
                </a:cxn>
                <a:cxn ang="0">
                  <a:pos x="94" y="37"/>
                </a:cxn>
                <a:cxn ang="0">
                  <a:pos x="92" y="5"/>
                </a:cxn>
              </a:cxnLst>
              <a:rect l="0" t="0" r="r" b="b"/>
              <a:pathLst>
                <a:path w="98" h="140">
                  <a:moveTo>
                    <a:pt x="92" y="5"/>
                  </a:moveTo>
                  <a:cubicBezTo>
                    <a:pt x="92" y="0"/>
                    <a:pt x="85" y="6"/>
                    <a:pt x="81" y="9"/>
                  </a:cubicBezTo>
                  <a:cubicBezTo>
                    <a:pt x="77" y="13"/>
                    <a:pt x="83" y="27"/>
                    <a:pt x="82" y="34"/>
                  </a:cubicBezTo>
                  <a:cubicBezTo>
                    <a:pt x="82" y="41"/>
                    <a:pt x="76" y="59"/>
                    <a:pt x="70" y="66"/>
                  </a:cubicBezTo>
                  <a:cubicBezTo>
                    <a:pt x="63" y="73"/>
                    <a:pt x="64" y="80"/>
                    <a:pt x="57" y="86"/>
                  </a:cubicBezTo>
                  <a:cubicBezTo>
                    <a:pt x="50" y="93"/>
                    <a:pt x="54" y="93"/>
                    <a:pt x="47" y="99"/>
                  </a:cubicBezTo>
                  <a:cubicBezTo>
                    <a:pt x="40" y="104"/>
                    <a:pt x="40" y="110"/>
                    <a:pt x="30" y="123"/>
                  </a:cubicBezTo>
                  <a:cubicBezTo>
                    <a:pt x="20" y="135"/>
                    <a:pt x="13" y="127"/>
                    <a:pt x="7" y="132"/>
                  </a:cubicBezTo>
                  <a:cubicBezTo>
                    <a:pt x="0" y="137"/>
                    <a:pt x="17" y="140"/>
                    <a:pt x="23" y="140"/>
                  </a:cubicBezTo>
                  <a:cubicBezTo>
                    <a:pt x="28" y="140"/>
                    <a:pt x="40" y="132"/>
                    <a:pt x="43" y="129"/>
                  </a:cubicBezTo>
                  <a:cubicBezTo>
                    <a:pt x="47" y="127"/>
                    <a:pt x="46" y="119"/>
                    <a:pt x="46" y="113"/>
                  </a:cubicBezTo>
                  <a:cubicBezTo>
                    <a:pt x="47" y="108"/>
                    <a:pt x="52" y="111"/>
                    <a:pt x="55" y="111"/>
                  </a:cubicBezTo>
                  <a:cubicBezTo>
                    <a:pt x="58" y="111"/>
                    <a:pt x="64" y="99"/>
                    <a:pt x="68" y="98"/>
                  </a:cubicBezTo>
                  <a:cubicBezTo>
                    <a:pt x="71" y="96"/>
                    <a:pt x="77" y="90"/>
                    <a:pt x="81" y="85"/>
                  </a:cubicBezTo>
                  <a:cubicBezTo>
                    <a:pt x="85" y="79"/>
                    <a:pt x="84" y="77"/>
                    <a:pt x="88" y="73"/>
                  </a:cubicBezTo>
                  <a:cubicBezTo>
                    <a:pt x="92" y="69"/>
                    <a:pt x="88" y="69"/>
                    <a:pt x="83" y="68"/>
                  </a:cubicBezTo>
                  <a:cubicBezTo>
                    <a:pt x="79" y="66"/>
                    <a:pt x="89" y="58"/>
                    <a:pt x="93" y="53"/>
                  </a:cubicBezTo>
                  <a:cubicBezTo>
                    <a:pt x="98" y="49"/>
                    <a:pt x="95" y="43"/>
                    <a:pt x="94" y="37"/>
                  </a:cubicBezTo>
                  <a:cubicBezTo>
                    <a:pt x="93" y="30"/>
                    <a:pt x="93" y="9"/>
                    <a:pt x="92" y="5"/>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202" name="Freeform 173"/>
            <p:cNvSpPr>
              <a:spLocks/>
            </p:cNvSpPr>
            <p:nvPr/>
          </p:nvSpPr>
          <p:spPr bwMode="auto">
            <a:xfrm>
              <a:off x="5187950" y="5754688"/>
              <a:ext cx="28575" cy="12700"/>
            </a:xfrm>
            <a:custGeom>
              <a:avLst/>
              <a:gdLst/>
              <a:ahLst/>
              <a:cxnLst>
                <a:cxn ang="0">
                  <a:pos x="4" y="0"/>
                </a:cxn>
                <a:cxn ang="0">
                  <a:pos x="1" y="3"/>
                </a:cxn>
                <a:cxn ang="0">
                  <a:pos x="10" y="3"/>
                </a:cxn>
                <a:cxn ang="0">
                  <a:pos x="4" y="0"/>
                </a:cxn>
              </a:cxnLst>
              <a:rect l="0" t="0" r="r" b="b"/>
              <a:pathLst>
                <a:path w="13" h="6">
                  <a:moveTo>
                    <a:pt x="4" y="0"/>
                  </a:moveTo>
                  <a:cubicBezTo>
                    <a:pt x="3" y="0"/>
                    <a:pt x="1" y="0"/>
                    <a:pt x="1" y="3"/>
                  </a:cubicBezTo>
                  <a:cubicBezTo>
                    <a:pt x="0" y="5"/>
                    <a:pt x="6" y="6"/>
                    <a:pt x="10" y="3"/>
                  </a:cubicBezTo>
                  <a:cubicBezTo>
                    <a:pt x="13" y="1"/>
                    <a:pt x="9" y="0"/>
                    <a:pt x="4" y="0"/>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203" name="Freeform 174"/>
            <p:cNvSpPr>
              <a:spLocks/>
            </p:cNvSpPr>
            <p:nvPr/>
          </p:nvSpPr>
          <p:spPr bwMode="auto">
            <a:xfrm>
              <a:off x="4897438" y="4419600"/>
              <a:ext cx="500062" cy="531813"/>
            </a:xfrm>
            <a:custGeom>
              <a:avLst/>
              <a:gdLst/>
              <a:ahLst/>
              <a:cxnLst>
                <a:cxn ang="0">
                  <a:pos x="226" y="197"/>
                </a:cxn>
                <a:cxn ang="0">
                  <a:pos x="213" y="184"/>
                </a:cxn>
                <a:cxn ang="0">
                  <a:pos x="217" y="175"/>
                </a:cxn>
                <a:cxn ang="0">
                  <a:pos x="204" y="167"/>
                </a:cxn>
                <a:cxn ang="0">
                  <a:pos x="195" y="164"/>
                </a:cxn>
                <a:cxn ang="0">
                  <a:pos x="190" y="151"/>
                </a:cxn>
                <a:cxn ang="0">
                  <a:pos x="178" y="143"/>
                </a:cxn>
                <a:cxn ang="0">
                  <a:pos x="160" y="124"/>
                </a:cxn>
                <a:cxn ang="0">
                  <a:pos x="149" y="116"/>
                </a:cxn>
                <a:cxn ang="0">
                  <a:pos x="133" y="107"/>
                </a:cxn>
                <a:cxn ang="0">
                  <a:pos x="121" y="105"/>
                </a:cxn>
                <a:cxn ang="0">
                  <a:pos x="115" y="93"/>
                </a:cxn>
                <a:cxn ang="0">
                  <a:pos x="112" y="84"/>
                </a:cxn>
                <a:cxn ang="0">
                  <a:pos x="123" y="79"/>
                </a:cxn>
                <a:cxn ang="0">
                  <a:pos x="137" y="67"/>
                </a:cxn>
                <a:cxn ang="0">
                  <a:pos x="127" y="55"/>
                </a:cxn>
                <a:cxn ang="0">
                  <a:pos x="115" y="42"/>
                </a:cxn>
                <a:cxn ang="0">
                  <a:pos x="99" y="49"/>
                </a:cxn>
                <a:cxn ang="0">
                  <a:pos x="84" y="44"/>
                </a:cxn>
                <a:cxn ang="0">
                  <a:pos x="77" y="32"/>
                </a:cxn>
                <a:cxn ang="0">
                  <a:pos x="78" y="24"/>
                </a:cxn>
                <a:cxn ang="0">
                  <a:pos x="70" y="21"/>
                </a:cxn>
                <a:cxn ang="0">
                  <a:pos x="53" y="0"/>
                </a:cxn>
                <a:cxn ang="0">
                  <a:pos x="39" y="4"/>
                </a:cxn>
                <a:cxn ang="0">
                  <a:pos x="46" y="23"/>
                </a:cxn>
                <a:cxn ang="0">
                  <a:pos x="46" y="39"/>
                </a:cxn>
                <a:cxn ang="0">
                  <a:pos x="35" y="39"/>
                </a:cxn>
                <a:cxn ang="0">
                  <a:pos x="28" y="31"/>
                </a:cxn>
                <a:cxn ang="0">
                  <a:pos x="20" y="37"/>
                </a:cxn>
                <a:cxn ang="0">
                  <a:pos x="7" y="52"/>
                </a:cxn>
                <a:cxn ang="0">
                  <a:pos x="0" y="66"/>
                </a:cxn>
                <a:cxn ang="0">
                  <a:pos x="11" y="70"/>
                </a:cxn>
                <a:cxn ang="0">
                  <a:pos x="12" y="81"/>
                </a:cxn>
                <a:cxn ang="0">
                  <a:pos x="17" y="89"/>
                </a:cxn>
                <a:cxn ang="0">
                  <a:pos x="31" y="89"/>
                </a:cxn>
                <a:cxn ang="0">
                  <a:pos x="33" y="99"/>
                </a:cxn>
                <a:cxn ang="0">
                  <a:pos x="33" y="117"/>
                </a:cxn>
                <a:cxn ang="0">
                  <a:pos x="29" y="123"/>
                </a:cxn>
                <a:cxn ang="0">
                  <a:pos x="31" y="133"/>
                </a:cxn>
                <a:cxn ang="0">
                  <a:pos x="28" y="148"/>
                </a:cxn>
                <a:cxn ang="0">
                  <a:pos x="41" y="143"/>
                </a:cxn>
                <a:cxn ang="0">
                  <a:pos x="61" y="128"/>
                </a:cxn>
                <a:cxn ang="0">
                  <a:pos x="74" y="132"/>
                </a:cxn>
                <a:cxn ang="0">
                  <a:pos x="92" y="117"/>
                </a:cxn>
                <a:cxn ang="0">
                  <a:pos x="111" y="119"/>
                </a:cxn>
                <a:cxn ang="0">
                  <a:pos x="130" y="139"/>
                </a:cxn>
                <a:cxn ang="0">
                  <a:pos x="140" y="149"/>
                </a:cxn>
                <a:cxn ang="0">
                  <a:pos x="139" y="172"/>
                </a:cxn>
                <a:cxn ang="0">
                  <a:pos x="155" y="183"/>
                </a:cxn>
                <a:cxn ang="0">
                  <a:pos x="165" y="193"/>
                </a:cxn>
                <a:cxn ang="0">
                  <a:pos x="164" y="208"/>
                </a:cxn>
                <a:cxn ang="0">
                  <a:pos x="163" y="228"/>
                </a:cxn>
                <a:cxn ang="0">
                  <a:pos x="155" y="233"/>
                </a:cxn>
                <a:cxn ang="0">
                  <a:pos x="160" y="237"/>
                </a:cxn>
                <a:cxn ang="0">
                  <a:pos x="175" y="239"/>
                </a:cxn>
                <a:cxn ang="0">
                  <a:pos x="185" y="241"/>
                </a:cxn>
                <a:cxn ang="0">
                  <a:pos x="184" y="230"/>
                </a:cxn>
                <a:cxn ang="0">
                  <a:pos x="194" y="223"/>
                </a:cxn>
                <a:cxn ang="0">
                  <a:pos x="207" y="227"/>
                </a:cxn>
                <a:cxn ang="0">
                  <a:pos x="223" y="218"/>
                </a:cxn>
                <a:cxn ang="0">
                  <a:pos x="224" y="215"/>
                </a:cxn>
                <a:cxn ang="0">
                  <a:pos x="225" y="204"/>
                </a:cxn>
                <a:cxn ang="0">
                  <a:pos x="226" y="197"/>
                </a:cxn>
              </a:cxnLst>
              <a:rect l="0" t="0" r="r" b="b"/>
              <a:pathLst>
                <a:path w="229" h="244">
                  <a:moveTo>
                    <a:pt x="226" y="197"/>
                  </a:moveTo>
                  <a:cubicBezTo>
                    <a:pt x="223" y="193"/>
                    <a:pt x="210" y="189"/>
                    <a:pt x="213" y="184"/>
                  </a:cubicBezTo>
                  <a:cubicBezTo>
                    <a:pt x="216" y="179"/>
                    <a:pt x="221" y="179"/>
                    <a:pt x="217" y="175"/>
                  </a:cubicBezTo>
                  <a:cubicBezTo>
                    <a:pt x="213" y="172"/>
                    <a:pt x="207" y="171"/>
                    <a:pt x="204" y="167"/>
                  </a:cubicBezTo>
                  <a:cubicBezTo>
                    <a:pt x="201" y="163"/>
                    <a:pt x="198" y="168"/>
                    <a:pt x="195" y="164"/>
                  </a:cubicBezTo>
                  <a:cubicBezTo>
                    <a:pt x="192" y="159"/>
                    <a:pt x="192" y="151"/>
                    <a:pt x="190" y="151"/>
                  </a:cubicBezTo>
                  <a:cubicBezTo>
                    <a:pt x="187" y="150"/>
                    <a:pt x="185" y="147"/>
                    <a:pt x="178" y="143"/>
                  </a:cubicBezTo>
                  <a:cubicBezTo>
                    <a:pt x="172" y="139"/>
                    <a:pt x="165" y="132"/>
                    <a:pt x="160" y="124"/>
                  </a:cubicBezTo>
                  <a:cubicBezTo>
                    <a:pt x="155" y="116"/>
                    <a:pt x="154" y="119"/>
                    <a:pt x="149" y="116"/>
                  </a:cubicBezTo>
                  <a:cubicBezTo>
                    <a:pt x="144" y="112"/>
                    <a:pt x="140" y="107"/>
                    <a:pt x="133" y="107"/>
                  </a:cubicBezTo>
                  <a:cubicBezTo>
                    <a:pt x="127" y="107"/>
                    <a:pt x="123" y="108"/>
                    <a:pt x="121" y="105"/>
                  </a:cubicBezTo>
                  <a:cubicBezTo>
                    <a:pt x="119" y="101"/>
                    <a:pt x="116" y="94"/>
                    <a:pt x="115" y="93"/>
                  </a:cubicBezTo>
                  <a:cubicBezTo>
                    <a:pt x="114" y="91"/>
                    <a:pt x="109" y="89"/>
                    <a:pt x="112" y="84"/>
                  </a:cubicBezTo>
                  <a:cubicBezTo>
                    <a:pt x="114" y="80"/>
                    <a:pt x="113" y="78"/>
                    <a:pt x="123" y="79"/>
                  </a:cubicBezTo>
                  <a:cubicBezTo>
                    <a:pt x="133" y="80"/>
                    <a:pt x="136" y="73"/>
                    <a:pt x="137" y="67"/>
                  </a:cubicBezTo>
                  <a:cubicBezTo>
                    <a:pt x="138" y="62"/>
                    <a:pt x="128" y="60"/>
                    <a:pt x="127" y="55"/>
                  </a:cubicBezTo>
                  <a:cubicBezTo>
                    <a:pt x="127" y="50"/>
                    <a:pt x="119" y="41"/>
                    <a:pt x="115" y="42"/>
                  </a:cubicBezTo>
                  <a:cubicBezTo>
                    <a:pt x="111" y="42"/>
                    <a:pt x="102" y="51"/>
                    <a:pt x="99" y="49"/>
                  </a:cubicBezTo>
                  <a:cubicBezTo>
                    <a:pt x="96" y="47"/>
                    <a:pt x="90" y="51"/>
                    <a:pt x="84" y="44"/>
                  </a:cubicBezTo>
                  <a:cubicBezTo>
                    <a:pt x="78" y="38"/>
                    <a:pt x="76" y="35"/>
                    <a:pt x="77" y="32"/>
                  </a:cubicBezTo>
                  <a:cubicBezTo>
                    <a:pt x="77" y="29"/>
                    <a:pt x="81" y="27"/>
                    <a:pt x="78" y="24"/>
                  </a:cubicBezTo>
                  <a:cubicBezTo>
                    <a:pt x="75" y="21"/>
                    <a:pt x="73" y="25"/>
                    <a:pt x="70" y="21"/>
                  </a:cubicBezTo>
                  <a:cubicBezTo>
                    <a:pt x="67" y="18"/>
                    <a:pt x="59" y="8"/>
                    <a:pt x="53" y="0"/>
                  </a:cubicBezTo>
                  <a:cubicBezTo>
                    <a:pt x="48" y="1"/>
                    <a:pt x="42" y="2"/>
                    <a:pt x="39" y="4"/>
                  </a:cubicBezTo>
                  <a:cubicBezTo>
                    <a:pt x="34" y="8"/>
                    <a:pt x="45" y="18"/>
                    <a:pt x="46" y="23"/>
                  </a:cubicBezTo>
                  <a:cubicBezTo>
                    <a:pt x="47" y="27"/>
                    <a:pt x="45" y="32"/>
                    <a:pt x="46" y="39"/>
                  </a:cubicBezTo>
                  <a:cubicBezTo>
                    <a:pt x="46" y="46"/>
                    <a:pt x="41" y="40"/>
                    <a:pt x="35" y="39"/>
                  </a:cubicBezTo>
                  <a:cubicBezTo>
                    <a:pt x="32" y="39"/>
                    <a:pt x="30" y="35"/>
                    <a:pt x="28" y="31"/>
                  </a:cubicBezTo>
                  <a:cubicBezTo>
                    <a:pt x="25" y="34"/>
                    <a:pt x="23" y="36"/>
                    <a:pt x="20" y="37"/>
                  </a:cubicBezTo>
                  <a:cubicBezTo>
                    <a:pt x="14" y="40"/>
                    <a:pt x="16" y="50"/>
                    <a:pt x="7" y="52"/>
                  </a:cubicBezTo>
                  <a:cubicBezTo>
                    <a:pt x="3" y="54"/>
                    <a:pt x="0" y="60"/>
                    <a:pt x="0" y="66"/>
                  </a:cubicBezTo>
                  <a:cubicBezTo>
                    <a:pt x="2" y="64"/>
                    <a:pt x="9" y="69"/>
                    <a:pt x="11" y="70"/>
                  </a:cubicBezTo>
                  <a:cubicBezTo>
                    <a:pt x="14" y="72"/>
                    <a:pt x="14" y="79"/>
                    <a:pt x="12" y="81"/>
                  </a:cubicBezTo>
                  <a:cubicBezTo>
                    <a:pt x="10" y="82"/>
                    <a:pt x="13" y="89"/>
                    <a:pt x="17" y="89"/>
                  </a:cubicBezTo>
                  <a:cubicBezTo>
                    <a:pt x="22" y="89"/>
                    <a:pt x="29" y="87"/>
                    <a:pt x="31" y="89"/>
                  </a:cubicBezTo>
                  <a:cubicBezTo>
                    <a:pt x="33" y="91"/>
                    <a:pt x="30" y="95"/>
                    <a:pt x="33" y="99"/>
                  </a:cubicBezTo>
                  <a:cubicBezTo>
                    <a:pt x="36" y="104"/>
                    <a:pt x="37" y="115"/>
                    <a:pt x="33" y="117"/>
                  </a:cubicBezTo>
                  <a:cubicBezTo>
                    <a:pt x="28" y="120"/>
                    <a:pt x="27" y="120"/>
                    <a:pt x="29" y="123"/>
                  </a:cubicBezTo>
                  <a:cubicBezTo>
                    <a:pt x="31" y="126"/>
                    <a:pt x="34" y="128"/>
                    <a:pt x="31" y="133"/>
                  </a:cubicBezTo>
                  <a:cubicBezTo>
                    <a:pt x="29" y="137"/>
                    <a:pt x="24" y="148"/>
                    <a:pt x="28" y="148"/>
                  </a:cubicBezTo>
                  <a:cubicBezTo>
                    <a:pt x="32" y="149"/>
                    <a:pt x="37" y="145"/>
                    <a:pt x="41" y="143"/>
                  </a:cubicBezTo>
                  <a:cubicBezTo>
                    <a:pt x="44" y="140"/>
                    <a:pt x="58" y="127"/>
                    <a:pt x="61" y="128"/>
                  </a:cubicBezTo>
                  <a:cubicBezTo>
                    <a:pt x="63" y="129"/>
                    <a:pt x="70" y="134"/>
                    <a:pt x="74" y="132"/>
                  </a:cubicBezTo>
                  <a:cubicBezTo>
                    <a:pt x="77" y="131"/>
                    <a:pt x="88" y="122"/>
                    <a:pt x="92" y="117"/>
                  </a:cubicBezTo>
                  <a:cubicBezTo>
                    <a:pt x="96" y="113"/>
                    <a:pt x="106" y="117"/>
                    <a:pt x="111" y="119"/>
                  </a:cubicBezTo>
                  <a:cubicBezTo>
                    <a:pt x="115" y="120"/>
                    <a:pt x="124" y="135"/>
                    <a:pt x="130" y="139"/>
                  </a:cubicBezTo>
                  <a:cubicBezTo>
                    <a:pt x="137" y="143"/>
                    <a:pt x="140" y="143"/>
                    <a:pt x="140" y="149"/>
                  </a:cubicBezTo>
                  <a:cubicBezTo>
                    <a:pt x="140" y="156"/>
                    <a:pt x="137" y="167"/>
                    <a:pt x="139" y="172"/>
                  </a:cubicBezTo>
                  <a:cubicBezTo>
                    <a:pt x="141" y="176"/>
                    <a:pt x="146" y="180"/>
                    <a:pt x="155" y="183"/>
                  </a:cubicBezTo>
                  <a:cubicBezTo>
                    <a:pt x="163" y="186"/>
                    <a:pt x="163" y="190"/>
                    <a:pt x="165" y="193"/>
                  </a:cubicBezTo>
                  <a:cubicBezTo>
                    <a:pt x="167" y="196"/>
                    <a:pt x="165" y="203"/>
                    <a:pt x="164" y="208"/>
                  </a:cubicBezTo>
                  <a:cubicBezTo>
                    <a:pt x="163" y="213"/>
                    <a:pt x="166" y="226"/>
                    <a:pt x="163" y="228"/>
                  </a:cubicBezTo>
                  <a:cubicBezTo>
                    <a:pt x="161" y="229"/>
                    <a:pt x="157" y="231"/>
                    <a:pt x="155" y="233"/>
                  </a:cubicBezTo>
                  <a:cubicBezTo>
                    <a:pt x="157" y="235"/>
                    <a:pt x="159" y="237"/>
                    <a:pt x="160" y="237"/>
                  </a:cubicBezTo>
                  <a:cubicBezTo>
                    <a:pt x="161" y="237"/>
                    <a:pt x="173" y="238"/>
                    <a:pt x="175" y="239"/>
                  </a:cubicBezTo>
                  <a:cubicBezTo>
                    <a:pt x="176" y="240"/>
                    <a:pt x="182" y="244"/>
                    <a:pt x="185" y="241"/>
                  </a:cubicBezTo>
                  <a:cubicBezTo>
                    <a:pt x="187" y="238"/>
                    <a:pt x="180" y="234"/>
                    <a:pt x="184" y="230"/>
                  </a:cubicBezTo>
                  <a:cubicBezTo>
                    <a:pt x="188" y="227"/>
                    <a:pt x="191" y="225"/>
                    <a:pt x="194" y="223"/>
                  </a:cubicBezTo>
                  <a:cubicBezTo>
                    <a:pt x="198" y="220"/>
                    <a:pt x="200" y="229"/>
                    <a:pt x="207" y="227"/>
                  </a:cubicBezTo>
                  <a:cubicBezTo>
                    <a:pt x="211" y="225"/>
                    <a:pt x="216" y="221"/>
                    <a:pt x="223" y="218"/>
                  </a:cubicBezTo>
                  <a:cubicBezTo>
                    <a:pt x="224" y="217"/>
                    <a:pt x="224" y="216"/>
                    <a:pt x="224" y="215"/>
                  </a:cubicBezTo>
                  <a:cubicBezTo>
                    <a:pt x="224" y="211"/>
                    <a:pt x="224" y="207"/>
                    <a:pt x="225" y="204"/>
                  </a:cubicBezTo>
                  <a:cubicBezTo>
                    <a:pt x="227" y="201"/>
                    <a:pt x="229" y="201"/>
                    <a:pt x="226" y="197"/>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204" name="Freeform 175"/>
            <p:cNvSpPr>
              <a:spLocks/>
            </p:cNvSpPr>
            <p:nvPr/>
          </p:nvSpPr>
          <p:spPr bwMode="auto">
            <a:xfrm>
              <a:off x="4400550" y="4040188"/>
              <a:ext cx="558800" cy="1200150"/>
            </a:xfrm>
            <a:custGeom>
              <a:avLst/>
              <a:gdLst/>
              <a:ahLst/>
              <a:cxnLst>
                <a:cxn ang="0">
                  <a:pos x="248" y="211"/>
                </a:cxn>
                <a:cxn ang="0">
                  <a:pos x="253" y="199"/>
                </a:cxn>
                <a:cxn ang="0">
                  <a:pos x="226" y="202"/>
                </a:cxn>
                <a:cxn ang="0">
                  <a:pos x="206" y="188"/>
                </a:cxn>
                <a:cxn ang="0">
                  <a:pos x="203" y="172"/>
                </a:cxn>
                <a:cxn ang="0">
                  <a:pos x="199" y="161"/>
                </a:cxn>
                <a:cxn ang="0">
                  <a:pos x="185" y="132"/>
                </a:cxn>
                <a:cxn ang="0">
                  <a:pos x="154" y="138"/>
                </a:cxn>
                <a:cxn ang="0">
                  <a:pos x="151" y="116"/>
                </a:cxn>
                <a:cxn ang="0">
                  <a:pos x="161" y="98"/>
                </a:cxn>
                <a:cxn ang="0">
                  <a:pos x="175" y="85"/>
                </a:cxn>
                <a:cxn ang="0">
                  <a:pos x="180" y="71"/>
                </a:cxn>
                <a:cxn ang="0">
                  <a:pos x="178" y="29"/>
                </a:cxn>
                <a:cxn ang="0">
                  <a:pos x="161" y="8"/>
                </a:cxn>
                <a:cxn ang="0">
                  <a:pos x="146" y="15"/>
                </a:cxn>
                <a:cxn ang="0">
                  <a:pos x="137" y="40"/>
                </a:cxn>
                <a:cxn ang="0">
                  <a:pos x="115" y="40"/>
                </a:cxn>
                <a:cxn ang="0">
                  <a:pos x="85" y="76"/>
                </a:cxn>
                <a:cxn ang="0">
                  <a:pos x="76" y="105"/>
                </a:cxn>
                <a:cxn ang="0">
                  <a:pos x="42" y="136"/>
                </a:cxn>
                <a:cxn ang="0">
                  <a:pos x="32" y="190"/>
                </a:cxn>
                <a:cxn ang="0">
                  <a:pos x="16" y="206"/>
                </a:cxn>
                <a:cxn ang="0">
                  <a:pos x="0" y="223"/>
                </a:cxn>
                <a:cxn ang="0">
                  <a:pos x="25" y="254"/>
                </a:cxn>
                <a:cxn ang="0">
                  <a:pos x="47" y="263"/>
                </a:cxn>
                <a:cxn ang="0">
                  <a:pos x="58" y="288"/>
                </a:cxn>
                <a:cxn ang="0">
                  <a:pos x="58" y="370"/>
                </a:cxn>
                <a:cxn ang="0">
                  <a:pos x="78" y="377"/>
                </a:cxn>
                <a:cxn ang="0">
                  <a:pos x="94" y="368"/>
                </a:cxn>
                <a:cxn ang="0">
                  <a:pos x="109" y="363"/>
                </a:cxn>
                <a:cxn ang="0">
                  <a:pos x="138" y="335"/>
                </a:cxn>
                <a:cxn ang="0">
                  <a:pos x="158" y="368"/>
                </a:cxn>
                <a:cxn ang="0">
                  <a:pos x="190" y="459"/>
                </a:cxn>
                <a:cxn ang="0">
                  <a:pos x="192" y="512"/>
                </a:cxn>
                <a:cxn ang="0">
                  <a:pos x="187" y="550"/>
                </a:cxn>
                <a:cxn ang="0">
                  <a:pos x="213" y="506"/>
                </a:cxn>
                <a:cxn ang="0">
                  <a:pos x="207" y="460"/>
                </a:cxn>
                <a:cxn ang="0">
                  <a:pos x="193" y="420"/>
                </a:cxn>
                <a:cxn ang="0">
                  <a:pos x="187" y="384"/>
                </a:cxn>
                <a:cxn ang="0">
                  <a:pos x="195" y="361"/>
                </a:cxn>
                <a:cxn ang="0">
                  <a:pos x="177" y="336"/>
                </a:cxn>
                <a:cxn ang="0">
                  <a:pos x="152" y="300"/>
                </a:cxn>
                <a:cxn ang="0">
                  <a:pos x="161" y="280"/>
                </a:cxn>
                <a:cxn ang="0">
                  <a:pos x="172" y="261"/>
                </a:cxn>
                <a:cxn ang="0">
                  <a:pos x="198" y="254"/>
                </a:cxn>
                <a:cxn ang="0">
                  <a:pos x="218" y="240"/>
                </a:cxn>
                <a:cxn ang="0">
                  <a:pos x="228" y="240"/>
                </a:cxn>
              </a:cxnLst>
              <a:rect l="0" t="0" r="r" b="b"/>
              <a:pathLst>
                <a:path w="256" h="550">
                  <a:moveTo>
                    <a:pt x="235" y="226"/>
                  </a:moveTo>
                  <a:cubicBezTo>
                    <a:pt x="244" y="224"/>
                    <a:pt x="242" y="214"/>
                    <a:pt x="248" y="211"/>
                  </a:cubicBezTo>
                  <a:cubicBezTo>
                    <a:pt x="251" y="210"/>
                    <a:pt x="253" y="208"/>
                    <a:pt x="256" y="205"/>
                  </a:cubicBezTo>
                  <a:cubicBezTo>
                    <a:pt x="255" y="203"/>
                    <a:pt x="254" y="200"/>
                    <a:pt x="253" y="199"/>
                  </a:cubicBezTo>
                  <a:cubicBezTo>
                    <a:pt x="249" y="197"/>
                    <a:pt x="242" y="207"/>
                    <a:pt x="235" y="209"/>
                  </a:cubicBezTo>
                  <a:cubicBezTo>
                    <a:pt x="227" y="211"/>
                    <a:pt x="232" y="205"/>
                    <a:pt x="226" y="202"/>
                  </a:cubicBezTo>
                  <a:cubicBezTo>
                    <a:pt x="220" y="199"/>
                    <a:pt x="221" y="197"/>
                    <a:pt x="221" y="192"/>
                  </a:cubicBezTo>
                  <a:cubicBezTo>
                    <a:pt x="221" y="187"/>
                    <a:pt x="214" y="190"/>
                    <a:pt x="206" y="188"/>
                  </a:cubicBezTo>
                  <a:cubicBezTo>
                    <a:pt x="199" y="187"/>
                    <a:pt x="197" y="186"/>
                    <a:pt x="200" y="182"/>
                  </a:cubicBezTo>
                  <a:cubicBezTo>
                    <a:pt x="203" y="178"/>
                    <a:pt x="205" y="176"/>
                    <a:pt x="203" y="172"/>
                  </a:cubicBezTo>
                  <a:cubicBezTo>
                    <a:pt x="202" y="168"/>
                    <a:pt x="205" y="168"/>
                    <a:pt x="211" y="164"/>
                  </a:cubicBezTo>
                  <a:cubicBezTo>
                    <a:pt x="216" y="161"/>
                    <a:pt x="207" y="161"/>
                    <a:pt x="199" y="161"/>
                  </a:cubicBezTo>
                  <a:cubicBezTo>
                    <a:pt x="191" y="161"/>
                    <a:pt x="189" y="149"/>
                    <a:pt x="188" y="144"/>
                  </a:cubicBezTo>
                  <a:cubicBezTo>
                    <a:pt x="186" y="139"/>
                    <a:pt x="185" y="134"/>
                    <a:pt x="185" y="132"/>
                  </a:cubicBezTo>
                  <a:cubicBezTo>
                    <a:pt x="185" y="130"/>
                    <a:pt x="179" y="130"/>
                    <a:pt x="172" y="130"/>
                  </a:cubicBezTo>
                  <a:cubicBezTo>
                    <a:pt x="165" y="129"/>
                    <a:pt x="159" y="137"/>
                    <a:pt x="154" y="138"/>
                  </a:cubicBezTo>
                  <a:cubicBezTo>
                    <a:pt x="150" y="139"/>
                    <a:pt x="153" y="132"/>
                    <a:pt x="154" y="128"/>
                  </a:cubicBezTo>
                  <a:cubicBezTo>
                    <a:pt x="156" y="125"/>
                    <a:pt x="152" y="121"/>
                    <a:pt x="151" y="116"/>
                  </a:cubicBezTo>
                  <a:cubicBezTo>
                    <a:pt x="150" y="112"/>
                    <a:pt x="153" y="109"/>
                    <a:pt x="157" y="106"/>
                  </a:cubicBezTo>
                  <a:cubicBezTo>
                    <a:pt x="160" y="104"/>
                    <a:pt x="156" y="99"/>
                    <a:pt x="161" y="98"/>
                  </a:cubicBezTo>
                  <a:cubicBezTo>
                    <a:pt x="165" y="96"/>
                    <a:pt x="167" y="93"/>
                    <a:pt x="169" y="91"/>
                  </a:cubicBezTo>
                  <a:cubicBezTo>
                    <a:pt x="170" y="88"/>
                    <a:pt x="174" y="87"/>
                    <a:pt x="175" y="85"/>
                  </a:cubicBezTo>
                  <a:cubicBezTo>
                    <a:pt x="176" y="82"/>
                    <a:pt x="179" y="80"/>
                    <a:pt x="179" y="80"/>
                  </a:cubicBezTo>
                  <a:cubicBezTo>
                    <a:pt x="179" y="80"/>
                    <a:pt x="180" y="76"/>
                    <a:pt x="180" y="71"/>
                  </a:cubicBezTo>
                  <a:cubicBezTo>
                    <a:pt x="179" y="67"/>
                    <a:pt x="183" y="63"/>
                    <a:pt x="186" y="57"/>
                  </a:cubicBezTo>
                  <a:cubicBezTo>
                    <a:pt x="190" y="52"/>
                    <a:pt x="181" y="34"/>
                    <a:pt x="178" y="29"/>
                  </a:cubicBezTo>
                  <a:cubicBezTo>
                    <a:pt x="175" y="24"/>
                    <a:pt x="175" y="26"/>
                    <a:pt x="171" y="25"/>
                  </a:cubicBezTo>
                  <a:cubicBezTo>
                    <a:pt x="167" y="24"/>
                    <a:pt x="163" y="12"/>
                    <a:pt x="161" y="8"/>
                  </a:cubicBezTo>
                  <a:cubicBezTo>
                    <a:pt x="158" y="5"/>
                    <a:pt x="154" y="0"/>
                    <a:pt x="151" y="2"/>
                  </a:cubicBezTo>
                  <a:cubicBezTo>
                    <a:pt x="147" y="3"/>
                    <a:pt x="147" y="11"/>
                    <a:pt x="146" y="15"/>
                  </a:cubicBezTo>
                  <a:cubicBezTo>
                    <a:pt x="145" y="20"/>
                    <a:pt x="137" y="24"/>
                    <a:pt x="134" y="26"/>
                  </a:cubicBezTo>
                  <a:cubicBezTo>
                    <a:pt x="130" y="28"/>
                    <a:pt x="139" y="37"/>
                    <a:pt x="137" y="40"/>
                  </a:cubicBezTo>
                  <a:cubicBezTo>
                    <a:pt x="136" y="43"/>
                    <a:pt x="133" y="39"/>
                    <a:pt x="127" y="37"/>
                  </a:cubicBezTo>
                  <a:cubicBezTo>
                    <a:pt x="122" y="34"/>
                    <a:pt x="122" y="36"/>
                    <a:pt x="115" y="40"/>
                  </a:cubicBezTo>
                  <a:cubicBezTo>
                    <a:pt x="107" y="44"/>
                    <a:pt x="91" y="55"/>
                    <a:pt x="86" y="59"/>
                  </a:cubicBezTo>
                  <a:cubicBezTo>
                    <a:pt x="81" y="63"/>
                    <a:pt x="84" y="68"/>
                    <a:pt x="85" y="76"/>
                  </a:cubicBezTo>
                  <a:cubicBezTo>
                    <a:pt x="86" y="84"/>
                    <a:pt x="82" y="88"/>
                    <a:pt x="74" y="98"/>
                  </a:cubicBezTo>
                  <a:cubicBezTo>
                    <a:pt x="66" y="108"/>
                    <a:pt x="75" y="102"/>
                    <a:pt x="76" y="105"/>
                  </a:cubicBezTo>
                  <a:cubicBezTo>
                    <a:pt x="77" y="109"/>
                    <a:pt x="63" y="135"/>
                    <a:pt x="58" y="139"/>
                  </a:cubicBezTo>
                  <a:cubicBezTo>
                    <a:pt x="53" y="144"/>
                    <a:pt x="45" y="135"/>
                    <a:pt x="42" y="136"/>
                  </a:cubicBezTo>
                  <a:cubicBezTo>
                    <a:pt x="39" y="136"/>
                    <a:pt x="43" y="153"/>
                    <a:pt x="34" y="162"/>
                  </a:cubicBezTo>
                  <a:cubicBezTo>
                    <a:pt x="25" y="171"/>
                    <a:pt x="32" y="184"/>
                    <a:pt x="32" y="190"/>
                  </a:cubicBezTo>
                  <a:cubicBezTo>
                    <a:pt x="32" y="195"/>
                    <a:pt x="28" y="192"/>
                    <a:pt x="20" y="192"/>
                  </a:cubicBezTo>
                  <a:cubicBezTo>
                    <a:pt x="11" y="192"/>
                    <a:pt x="16" y="200"/>
                    <a:pt x="16" y="206"/>
                  </a:cubicBezTo>
                  <a:cubicBezTo>
                    <a:pt x="16" y="211"/>
                    <a:pt x="12" y="213"/>
                    <a:pt x="6" y="213"/>
                  </a:cubicBezTo>
                  <a:cubicBezTo>
                    <a:pt x="3" y="213"/>
                    <a:pt x="1" y="217"/>
                    <a:pt x="0" y="223"/>
                  </a:cubicBezTo>
                  <a:cubicBezTo>
                    <a:pt x="1" y="224"/>
                    <a:pt x="2" y="225"/>
                    <a:pt x="3" y="226"/>
                  </a:cubicBezTo>
                  <a:cubicBezTo>
                    <a:pt x="11" y="235"/>
                    <a:pt x="22" y="251"/>
                    <a:pt x="25" y="254"/>
                  </a:cubicBezTo>
                  <a:cubicBezTo>
                    <a:pt x="28" y="256"/>
                    <a:pt x="27" y="252"/>
                    <a:pt x="32" y="253"/>
                  </a:cubicBezTo>
                  <a:cubicBezTo>
                    <a:pt x="36" y="254"/>
                    <a:pt x="45" y="261"/>
                    <a:pt x="47" y="263"/>
                  </a:cubicBezTo>
                  <a:cubicBezTo>
                    <a:pt x="48" y="266"/>
                    <a:pt x="54" y="269"/>
                    <a:pt x="54" y="276"/>
                  </a:cubicBezTo>
                  <a:cubicBezTo>
                    <a:pt x="54" y="283"/>
                    <a:pt x="55" y="283"/>
                    <a:pt x="58" y="288"/>
                  </a:cubicBezTo>
                  <a:cubicBezTo>
                    <a:pt x="62" y="293"/>
                    <a:pt x="72" y="320"/>
                    <a:pt x="70" y="330"/>
                  </a:cubicBezTo>
                  <a:cubicBezTo>
                    <a:pt x="69" y="340"/>
                    <a:pt x="51" y="366"/>
                    <a:pt x="58" y="370"/>
                  </a:cubicBezTo>
                  <a:cubicBezTo>
                    <a:pt x="65" y="375"/>
                    <a:pt x="73" y="353"/>
                    <a:pt x="73" y="359"/>
                  </a:cubicBezTo>
                  <a:cubicBezTo>
                    <a:pt x="73" y="365"/>
                    <a:pt x="72" y="375"/>
                    <a:pt x="78" y="377"/>
                  </a:cubicBezTo>
                  <a:cubicBezTo>
                    <a:pt x="84" y="380"/>
                    <a:pt x="85" y="368"/>
                    <a:pt x="86" y="373"/>
                  </a:cubicBezTo>
                  <a:cubicBezTo>
                    <a:pt x="87" y="379"/>
                    <a:pt x="94" y="365"/>
                    <a:pt x="94" y="368"/>
                  </a:cubicBezTo>
                  <a:cubicBezTo>
                    <a:pt x="94" y="372"/>
                    <a:pt x="89" y="380"/>
                    <a:pt x="94" y="380"/>
                  </a:cubicBezTo>
                  <a:cubicBezTo>
                    <a:pt x="98" y="380"/>
                    <a:pt x="105" y="363"/>
                    <a:pt x="109" y="363"/>
                  </a:cubicBezTo>
                  <a:cubicBezTo>
                    <a:pt x="114" y="363"/>
                    <a:pt x="128" y="358"/>
                    <a:pt x="132" y="351"/>
                  </a:cubicBezTo>
                  <a:cubicBezTo>
                    <a:pt x="136" y="345"/>
                    <a:pt x="134" y="330"/>
                    <a:pt x="138" y="335"/>
                  </a:cubicBezTo>
                  <a:cubicBezTo>
                    <a:pt x="142" y="340"/>
                    <a:pt x="144" y="344"/>
                    <a:pt x="146" y="350"/>
                  </a:cubicBezTo>
                  <a:cubicBezTo>
                    <a:pt x="148" y="355"/>
                    <a:pt x="158" y="364"/>
                    <a:pt x="158" y="368"/>
                  </a:cubicBezTo>
                  <a:cubicBezTo>
                    <a:pt x="158" y="372"/>
                    <a:pt x="160" y="403"/>
                    <a:pt x="168" y="415"/>
                  </a:cubicBezTo>
                  <a:cubicBezTo>
                    <a:pt x="175" y="427"/>
                    <a:pt x="189" y="442"/>
                    <a:pt x="190" y="459"/>
                  </a:cubicBezTo>
                  <a:cubicBezTo>
                    <a:pt x="191" y="476"/>
                    <a:pt x="193" y="482"/>
                    <a:pt x="192" y="489"/>
                  </a:cubicBezTo>
                  <a:cubicBezTo>
                    <a:pt x="191" y="496"/>
                    <a:pt x="196" y="505"/>
                    <a:pt x="192" y="512"/>
                  </a:cubicBezTo>
                  <a:cubicBezTo>
                    <a:pt x="188" y="519"/>
                    <a:pt x="185" y="526"/>
                    <a:pt x="186" y="534"/>
                  </a:cubicBezTo>
                  <a:cubicBezTo>
                    <a:pt x="187" y="540"/>
                    <a:pt x="188" y="543"/>
                    <a:pt x="187" y="550"/>
                  </a:cubicBezTo>
                  <a:cubicBezTo>
                    <a:pt x="193" y="542"/>
                    <a:pt x="198" y="534"/>
                    <a:pt x="198" y="529"/>
                  </a:cubicBezTo>
                  <a:cubicBezTo>
                    <a:pt x="198" y="522"/>
                    <a:pt x="208" y="516"/>
                    <a:pt x="213" y="506"/>
                  </a:cubicBezTo>
                  <a:cubicBezTo>
                    <a:pt x="218" y="496"/>
                    <a:pt x="221" y="490"/>
                    <a:pt x="219" y="483"/>
                  </a:cubicBezTo>
                  <a:cubicBezTo>
                    <a:pt x="217" y="477"/>
                    <a:pt x="208" y="469"/>
                    <a:pt x="207" y="460"/>
                  </a:cubicBezTo>
                  <a:cubicBezTo>
                    <a:pt x="206" y="450"/>
                    <a:pt x="211" y="446"/>
                    <a:pt x="208" y="440"/>
                  </a:cubicBezTo>
                  <a:cubicBezTo>
                    <a:pt x="205" y="433"/>
                    <a:pt x="199" y="427"/>
                    <a:pt x="193" y="420"/>
                  </a:cubicBezTo>
                  <a:cubicBezTo>
                    <a:pt x="186" y="412"/>
                    <a:pt x="174" y="398"/>
                    <a:pt x="177" y="395"/>
                  </a:cubicBezTo>
                  <a:cubicBezTo>
                    <a:pt x="180" y="391"/>
                    <a:pt x="186" y="393"/>
                    <a:pt x="187" y="384"/>
                  </a:cubicBezTo>
                  <a:cubicBezTo>
                    <a:pt x="187" y="375"/>
                    <a:pt x="185" y="371"/>
                    <a:pt x="188" y="368"/>
                  </a:cubicBezTo>
                  <a:cubicBezTo>
                    <a:pt x="192" y="366"/>
                    <a:pt x="197" y="363"/>
                    <a:pt x="195" y="361"/>
                  </a:cubicBezTo>
                  <a:cubicBezTo>
                    <a:pt x="193" y="359"/>
                    <a:pt x="186" y="357"/>
                    <a:pt x="186" y="352"/>
                  </a:cubicBezTo>
                  <a:cubicBezTo>
                    <a:pt x="186" y="346"/>
                    <a:pt x="183" y="343"/>
                    <a:pt x="177" y="336"/>
                  </a:cubicBezTo>
                  <a:cubicBezTo>
                    <a:pt x="171" y="329"/>
                    <a:pt x="160" y="324"/>
                    <a:pt x="160" y="317"/>
                  </a:cubicBezTo>
                  <a:cubicBezTo>
                    <a:pt x="160" y="311"/>
                    <a:pt x="153" y="304"/>
                    <a:pt x="152" y="300"/>
                  </a:cubicBezTo>
                  <a:cubicBezTo>
                    <a:pt x="151" y="296"/>
                    <a:pt x="161" y="298"/>
                    <a:pt x="162" y="294"/>
                  </a:cubicBezTo>
                  <a:cubicBezTo>
                    <a:pt x="163" y="291"/>
                    <a:pt x="159" y="284"/>
                    <a:pt x="161" y="280"/>
                  </a:cubicBezTo>
                  <a:cubicBezTo>
                    <a:pt x="163" y="276"/>
                    <a:pt x="160" y="272"/>
                    <a:pt x="163" y="268"/>
                  </a:cubicBezTo>
                  <a:cubicBezTo>
                    <a:pt x="165" y="264"/>
                    <a:pt x="170" y="263"/>
                    <a:pt x="172" y="261"/>
                  </a:cubicBezTo>
                  <a:cubicBezTo>
                    <a:pt x="175" y="259"/>
                    <a:pt x="178" y="264"/>
                    <a:pt x="182" y="263"/>
                  </a:cubicBezTo>
                  <a:cubicBezTo>
                    <a:pt x="187" y="261"/>
                    <a:pt x="198" y="258"/>
                    <a:pt x="198" y="254"/>
                  </a:cubicBezTo>
                  <a:cubicBezTo>
                    <a:pt x="198" y="249"/>
                    <a:pt x="209" y="251"/>
                    <a:pt x="210" y="248"/>
                  </a:cubicBezTo>
                  <a:cubicBezTo>
                    <a:pt x="211" y="244"/>
                    <a:pt x="214" y="243"/>
                    <a:pt x="218" y="240"/>
                  </a:cubicBezTo>
                  <a:cubicBezTo>
                    <a:pt x="222" y="237"/>
                    <a:pt x="225" y="243"/>
                    <a:pt x="227" y="240"/>
                  </a:cubicBezTo>
                  <a:cubicBezTo>
                    <a:pt x="227" y="240"/>
                    <a:pt x="227" y="240"/>
                    <a:pt x="228" y="240"/>
                  </a:cubicBezTo>
                  <a:cubicBezTo>
                    <a:pt x="228" y="234"/>
                    <a:pt x="231" y="228"/>
                    <a:pt x="235" y="226"/>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205" name="Freeform 176"/>
            <p:cNvSpPr>
              <a:spLocks/>
            </p:cNvSpPr>
            <p:nvPr/>
          </p:nvSpPr>
          <p:spPr bwMode="auto">
            <a:xfrm>
              <a:off x="6261100" y="1855788"/>
              <a:ext cx="230188" cy="274637"/>
            </a:xfrm>
            <a:custGeom>
              <a:avLst/>
              <a:gdLst/>
              <a:ahLst/>
              <a:cxnLst>
                <a:cxn ang="0">
                  <a:pos x="66" y="66"/>
                </a:cxn>
                <a:cxn ang="0">
                  <a:pos x="43" y="34"/>
                </a:cxn>
                <a:cxn ang="0">
                  <a:pos x="33" y="21"/>
                </a:cxn>
                <a:cxn ang="0">
                  <a:pos x="17" y="11"/>
                </a:cxn>
                <a:cxn ang="0">
                  <a:pos x="6" y="2"/>
                </a:cxn>
                <a:cxn ang="0">
                  <a:pos x="8" y="10"/>
                </a:cxn>
                <a:cxn ang="0">
                  <a:pos x="20" y="26"/>
                </a:cxn>
                <a:cxn ang="0">
                  <a:pos x="12" y="33"/>
                </a:cxn>
                <a:cxn ang="0">
                  <a:pos x="29" y="59"/>
                </a:cxn>
                <a:cxn ang="0">
                  <a:pos x="38" y="75"/>
                </a:cxn>
                <a:cxn ang="0">
                  <a:pos x="54" y="86"/>
                </a:cxn>
                <a:cxn ang="0">
                  <a:pos x="65" y="102"/>
                </a:cxn>
                <a:cxn ang="0">
                  <a:pos x="79" y="126"/>
                </a:cxn>
                <a:cxn ang="0">
                  <a:pos x="105" y="100"/>
                </a:cxn>
                <a:cxn ang="0">
                  <a:pos x="66" y="66"/>
                </a:cxn>
              </a:cxnLst>
              <a:rect l="0" t="0" r="r" b="b"/>
              <a:pathLst>
                <a:path w="105" h="126">
                  <a:moveTo>
                    <a:pt x="66" y="66"/>
                  </a:moveTo>
                  <a:cubicBezTo>
                    <a:pt x="57" y="59"/>
                    <a:pt x="47" y="40"/>
                    <a:pt x="43" y="34"/>
                  </a:cubicBezTo>
                  <a:cubicBezTo>
                    <a:pt x="39" y="29"/>
                    <a:pt x="38" y="24"/>
                    <a:pt x="33" y="21"/>
                  </a:cubicBezTo>
                  <a:cubicBezTo>
                    <a:pt x="27" y="19"/>
                    <a:pt x="21" y="16"/>
                    <a:pt x="17" y="11"/>
                  </a:cubicBezTo>
                  <a:cubicBezTo>
                    <a:pt x="13" y="6"/>
                    <a:pt x="11" y="4"/>
                    <a:pt x="6" y="2"/>
                  </a:cubicBezTo>
                  <a:cubicBezTo>
                    <a:pt x="0" y="0"/>
                    <a:pt x="3" y="6"/>
                    <a:pt x="8" y="10"/>
                  </a:cubicBezTo>
                  <a:cubicBezTo>
                    <a:pt x="13" y="13"/>
                    <a:pt x="19" y="20"/>
                    <a:pt x="20" y="26"/>
                  </a:cubicBezTo>
                  <a:cubicBezTo>
                    <a:pt x="21" y="33"/>
                    <a:pt x="15" y="30"/>
                    <a:pt x="12" y="33"/>
                  </a:cubicBezTo>
                  <a:cubicBezTo>
                    <a:pt x="9" y="37"/>
                    <a:pt x="27" y="52"/>
                    <a:pt x="29" y="59"/>
                  </a:cubicBezTo>
                  <a:cubicBezTo>
                    <a:pt x="32" y="66"/>
                    <a:pt x="35" y="69"/>
                    <a:pt x="38" y="75"/>
                  </a:cubicBezTo>
                  <a:cubicBezTo>
                    <a:pt x="41" y="82"/>
                    <a:pt x="46" y="82"/>
                    <a:pt x="54" y="86"/>
                  </a:cubicBezTo>
                  <a:cubicBezTo>
                    <a:pt x="63" y="90"/>
                    <a:pt x="63" y="97"/>
                    <a:pt x="65" y="102"/>
                  </a:cubicBezTo>
                  <a:cubicBezTo>
                    <a:pt x="65" y="105"/>
                    <a:pt x="72" y="116"/>
                    <a:pt x="79" y="126"/>
                  </a:cubicBezTo>
                  <a:cubicBezTo>
                    <a:pt x="105" y="100"/>
                    <a:pt x="105" y="100"/>
                    <a:pt x="105" y="100"/>
                  </a:cubicBezTo>
                  <a:cubicBezTo>
                    <a:pt x="97" y="93"/>
                    <a:pt x="75" y="73"/>
                    <a:pt x="66" y="66"/>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206" name="Freeform 177"/>
            <p:cNvSpPr>
              <a:spLocks/>
            </p:cNvSpPr>
            <p:nvPr/>
          </p:nvSpPr>
          <p:spPr bwMode="auto">
            <a:xfrm>
              <a:off x="6434138" y="2074863"/>
              <a:ext cx="185737" cy="279400"/>
            </a:xfrm>
            <a:custGeom>
              <a:avLst/>
              <a:gdLst/>
              <a:ahLst/>
              <a:cxnLst>
                <a:cxn ang="0">
                  <a:pos x="72" y="91"/>
                </a:cxn>
                <a:cxn ang="0">
                  <a:pos x="55" y="81"/>
                </a:cxn>
                <a:cxn ang="0">
                  <a:pos x="35" y="49"/>
                </a:cxn>
                <a:cxn ang="0">
                  <a:pos x="31" y="24"/>
                </a:cxn>
                <a:cxn ang="0">
                  <a:pos x="55" y="21"/>
                </a:cxn>
                <a:cxn ang="0">
                  <a:pos x="26" y="0"/>
                </a:cxn>
                <a:cxn ang="0">
                  <a:pos x="26" y="0"/>
                </a:cxn>
                <a:cxn ang="0">
                  <a:pos x="0" y="26"/>
                </a:cxn>
                <a:cxn ang="0">
                  <a:pos x="8" y="39"/>
                </a:cxn>
                <a:cxn ang="0">
                  <a:pos x="21" y="59"/>
                </a:cxn>
                <a:cxn ang="0">
                  <a:pos x="36" y="83"/>
                </a:cxn>
                <a:cxn ang="0">
                  <a:pos x="49" y="105"/>
                </a:cxn>
                <a:cxn ang="0">
                  <a:pos x="66" y="126"/>
                </a:cxn>
                <a:cxn ang="0">
                  <a:pos x="64" y="103"/>
                </a:cxn>
                <a:cxn ang="0">
                  <a:pos x="73" y="100"/>
                </a:cxn>
                <a:cxn ang="0">
                  <a:pos x="85" y="102"/>
                </a:cxn>
                <a:cxn ang="0">
                  <a:pos x="72" y="91"/>
                </a:cxn>
              </a:cxnLst>
              <a:rect l="0" t="0" r="r" b="b"/>
              <a:pathLst>
                <a:path w="85" h="128">
                  <a:moveTo>
                    <a:pt x="72" y="91"/>
                  </a:moveTo>
                  <a:cubicBezTo>
                    <a:pt x="67" y="90"/>
                    <a:pt x="65" y="80"/>
                    <a:pt x="55" y="81"/>
                  </a:cubicBezTo>
                  <a:cubicBezTo>
                    <a:pt x="44" y="82"/>
                    <a:pt x="42" y="62"/>
                    <a:pt x="35" y="49"/>
                  </a:cubicBezTo>
                  <a:cubicBezTo>
                    <a:pt x="28" y="36"/>
                    <a:pt x="29" y="31"/>
                    <a:pt x="31" y="24"/>
                  </a:cubicBezTo>
                  <a:cubicBezTo>
                    <a:pt x="34" y="17"/>
                    <a:pt x="50" y="18"/>
                    <a:pt x="55" y="21"/>
                  </a:cubicBezTo>
                  <a:cubicBezTo>
                    <a:pt x="60" y="24"/>
                    <a:pt x="34" y="6"/>
                    <a:pt x="26" y="0"/>
                  </a:cubicBezTo>
                  <a:cubicBezTo>
                    <a:pt x="26" y="0"/>
                    <a:pt x="26" y="0"/>
                    <a:pt x="26" y="0"/>
                  </a:cubicBezTo>
                  <a:cubicBezTo>
                    <a:pt x="0" y="26"/>
                    <a:pt x="0" y="26"/>
                    <a:pt x="0" y="26"/>
                  </a:cubicBezTo>
                  <a:cubicBezTo>
                    <a:pt x="3" y="31"/>
                    <a:pt x="6" y="36"/>
                    <a:pt x="8" y="39"/>
                  </a:cubicBezTo>
                  <a:cubicBezTo>
                    <a:pt x="14" y="48"/>
                    <a:pt x="13" y="53"/>
                    <a:pt x="21" y="59"/>
                  </a:cubicBezTo>
                  <a:cubicBezTo>
                    <a:pt x="29" y="64"/>
                    <a:pt x="35" y="76"/>
                    <a:pt x="36" y="83"/>
                  </a:cubicBezTo>
                  <a:cubicBezTo>
                    <a:pt x="37" y="90"/>
                    <a:pt x="49" y="97"/>
                    <a:pt x="49" y="105"/>
                  </a:cubicBezTo>
                  <a:cubicBezTo>
                    <a:pt x="49" y="113"/>
                    <a:pt x="60" y="123"/>
                    <a:pt x="66" y="126"/>
                  </a:cubicBezTo>
                  <a:cubicBezTo>
                    <a:pt x="70" y="128"/>
                    <a:pt x="64" y="108"/>
                    <a:pt x="64" y="103"/>
                  </a:cubicBezTo>
                  <a:cubicBezTo>
                    <a:pt x="64" y="97"/>
                    <a:pt x="70" y="100"/>
                    <a:pt x="73" y="100"/>
                  </a:cubicBezTo>
                  <a:cubicBezTo>
                    <a:pt x="76" y="100"/>
                    <a:pt x="85" y="105"/>
                    <a:pt x="85" y="102"/>
                  </a:cubicBezTo>
                  <a:cubicBezTo>
                    <a:pt x="85" y="99"/>
                    <a:pt x="77" y="91"/>
                    <a:pt x="72" y="91"/>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207" name="Freeform 178"/>
            <p:cNvSpPr>
              <a:spLocks/>
            </p:cNvSpPr>
            <p:nvPr/>
          </p:nvSpPr>
          <p:spPr bwMode="auto">
            <a:xfrm>
              <a:off x="2070100" y="2730500"/>
              <a:ext cx="84138" cy="236538"/>
            </a:xfrm>
            <a:custGeom>
              <a:avLst/>
              <a:gdLst/>
              <a:ahLst/>
              <a:cxnLst>
                <a:cxn ang="0">
                  <a:pos x="16" y="22"/>
                </a:cxn>
                <a:cxn ang="0">
                  <a:pos x="13" y="12"/>
                </a:cxn>
                <a:cxn ang="0">
                  <a:pos x="0" y="0"/>
                </a:cxn>
                <a:cxn ang="0">
                  <a:pos x="0" y="108"/>
                </a:cxn>
                <a:cxn ang="0">
                  <a:pos x="8" y="105"/>
                </a:cxn>
                <a:cxn ang="0">
                  <a:pos x="18" y="98"/>
                </a:cxn>
                <a:cxn ang="0">
                  <a:pos x="29" y="84"/>
                </a:cxn>
                <a:cxn ang="0">
                  <a:pos x="32" y="76"/>
                </a:cxn>
                <a:cxn ang="0">
                  <a:pos x="25" y="58"/>
                </a:cxn>
                <a:cxn ang="0">
                  <a:pos x="24" y="45"/>
                </a:cxn>
                <a:cxn ang="0">
                  <a:pos x="29" y="28"/>
                </a:cxn>
                <a:cxn ang="0">
                  <a:pos x="31" y="23"/>
                </a:cxn>
                <a:cxn ang="0">
                  <a:pos x="16" y="22"/>
                </a:cxn>
              </a:cxnLst>
              <a:rect l="0" t="0" r="r" b="b"/>
              <a:pathLst>
                <a:path w="38" h="108">
                  <a:moveTo>
                    <a:pt x="16" y="22"/>
                  </a:moveTo>
                  <a:cubicBezTo>
                    <a:pt x="19" y="15"/>
                    <a:pt x="19" y="13"/>
                    <a:pt x="13" y="12"/>
                  </a:cubicBezTo>
                  <a:cubicBezTo>
                    <a:pt x="9" y="11"/>
                    <a:pt x="4" y="5"/>
                    <a:pt x="0" y="0"/>
                  </a:cubicBezTo>
                  <a:cubicBezTo>
                    <a:pt x="0" y="108"/>
                    <a:pt x="0" y="108"/>
                    <a:pt x="0" y="108"/>
                  </a:cubicBezTo>
                  <a:cubicBezTo>
                    <a:pt x="4" y="107"/>
                    <a:pt x="6" y="107"/>
                    <a:pt x="8" y="105"/>
                  </a:cubicBezTo>
                  <a:cubicBezTo>
                    <a:pt x="12" y="103"/>
                    <a:pt x="9" y="98"/>
                    <a:pt x="18" y="98"/>
                  </a:cubicBezTo>
                  <a:cubicBezTo>
                    <a:pt x="27" y="98"/>
                    <a:pt x="23" y="88"/>
                    <a:pt x="29" y="84"/>
                  </a:cubicBezTo>
                  <a:cubicBezTo>
                    <a:pt x="35" y="80"/>
                    <a:pt x="38" y="84"/>
                    <a:pt x="32" y="76"/>
                  </a:cubicBezTo>
                  <a:cubicBezTo>
                    <a:pt x="26" y="69"/>
                    <a:pt x="22" y="64"/>
                    <a:pt x="25" y="58"/>
                  </a:cubicBezTo>
                  <a:cubicBezTo>
                    <a:pt x="27" y="51"/>
                    <a:pt x="24" y="49"/>
                    <a:pt x="24" y="45"/>
                  </a:cubicBezTo>
                  <a:cubicBezTo>
                    <a:pt x="24" y="40"/>
                    <a:pt x="25" y="32"/>
                    <a:pt x="29" y="28"/>
                  </a:cubicBezTo>
                  <a:cubicBezTo>
                    <a:pt x="31" y="26"/>
                    <a:pt x="31" y="25"/>
                    <a:pt x="31" y="23"/>
                  </a:cubicBezTo>
                  <a:cubicBezTo>
                    <a:pt x="21" y="25"/>
                    <a:pt x="13" y="27"/>
                    <a:pt x="16" y="22"/>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sp>
          <p:nvSpPr>
            <p:cNvPr id="208" name="Freeform 179"/>
            <p:cNvSpPr>
              <a:spLocks/>
            </p:cNvSpPr>
            <p:nvPr/>
          </p:nvSpPr>
          <p:spPr bwMode="auto">
            <a:xfrm>
              <a:off x="2070100" y="2395538"/>
              <a:ext cx="157163" cy="393700"/>
            </a:xfrm>
            <a:custGeom>
              <a:avLst/>
              <a:gdLst/>
              <a:ahLst/>
              <a:cxnLst>
                <a:cxn ang="0">
                  <a:pos x="71" y="62"/>
                </a:cxn>
                <a:cxn ang="0">
                  <a:pos x="65" y="36"/>
                </a:cxn>
                <a:cxn ang="0">
                  <a:pos x="51" y="27"/>
                </a:cxn>
                <a:cxn ang="0">
                  <a:pos x="45" y="20"/>
                </a:cxn>
                <a:cxn ang="0">
                  <a:pos x="30" y="23"/>
                </a:cxn>
                <a:cxn ang="0">
                  <a:pos x="11" y="16"/>
                </a:cxn>
                <a:cxn ang="0">
                  <a:pos x="0" y="4"/>
                </a:cxn>
                <a:cxn ang="0">
                  <a:pos x="0" y="154"/>
                </a:cxn>
                <a:cxn ang="0">
                  <a:pos x="13" y="166"/>
                </a:cxn>
                <a:cxn ang="0">
                  <a:pos x="16" y="176"/>
                </a:cxn>
                <a:cxn ang="0">
                  <a:pos x="31" y="177"/>
                </a:cxn>
                <a:cxn ang="0">
                  <a:pos x="30" y="170"/>
                </a:cxn>
                <a:cxn ang="0">
                  <a:pos x="35" y="158"/>
                </a:cxn>
                <a:cxn ang="0">
                  <a:pos x="34" y="148"/>
                </a:cxn>
                <a:cxn ang="0">
                  <a:pos x="48" y="130"/>
                </a:cxn>
                <a:cxn ang="0">
                  <a:pos x="55" y="121"/>
                </a:cxn>
                <a:cxn ang="0">
                  <a:pos x="64" y="106"/>
                </a:cxn>
                <a:cxn ang="0">
                  <a:pos x="59" y="76"/>
                </a:cxn>
                <a:cxn ang="0">
                  <a:pos x="71" y="62"/>
                </a:cxn>
              </a:cxnLst>
              <a:rect l="0" t="0" r="r" b="b"/>
              <a:pathLst>
                <a:path w="72" h="181">
                  <a:moveTo>
                    <a:pt x="71" y="62"/>
                  </a:moveTo>
                  <a:cubicBezTo>
                    <a:pt x="70" y="55"/>
                    <a:pt x="72" y="40"/>
                    <a:pt x="65" y="36"/>
                  </a:cubicBezTo>
                  <a:cubicBezTo>
                    <a:pt x="59" y="31"/>
                    <a:pt x="60" y="36"/>
                    <a:pt x="51" y="27"/>
                  </a:cubicBezTo>
                  <a:cubicBezTo>
                    <a:pt x="49" y="25"/>
                    <a:pt x="47" y="22"/>
                    <a:pt x="45" y="20"/>
                  </a:cubicBezTo>
                  <a:cubicBezTo>
                    <a:pt x="40" y="22"/>
                    <a:pt x="35" y="23"/>
                    <a:pt x="30" y="23"/>
                  </a:cubicBezTo>
                  <a:cubicBezTo>
                    <a:pt x="22" y="21"/>
                    <a:pt x="16" y="22"/>
                    <a:pt x="11" y="16"/>
                  </a:cubicBezTo>
                  <a:cubicBezTo>
                    <a:pt x="6" y="11"/>
                    <a:pt x="0" y="0"/>
                    <a:pt x="0" y="4"/>
                  </a:cubicBezTo>
                  <a:cubicBezTo>
                    <a:pt x="0" y="154"/>
                    <a:pt x="0" y="154"/>
                    <a:pt x="0" y="154"/>
                  </a:cubicBezTo>
                  <a:cubicBezTo>
                    <a:pt x="4" y="159"/>
                    <a:pt x="9" y="165"/>
                    <a:pt x="13" y="166"/>
                  </a:cubicBezTo>
                  <a:cubicBezTo>
                    <a:pt x="19" y="167"/>
                    <a:pt x="19" y="169"/>
                    <a:pt x="16" y="176"/>
                  </a:cubicBezTo>
                  <a:cubicBezTo>
                    <a:pt x="13" y="181"/>
                    <a:pt x="21" y="179"/>
                    <a:pt x="31" y="177"/>
                  </a:cubicBezTo>
                  <a:cubicBezTo>
                    <a:pt x="31" y="175"/>
                    <a:pt x="30" y="173"/>
                    <a:pt x="30" y="170"/>
                  </a:cubicBezTo>
                  <a:cubicBezTo>
                    <a:pt x="30" y="165"/>
                    <a:pt x="37" y="161"/>
                    <a:pt x="35" y="158"/>
                  </a:cubicBezTo>
                  <a:cubicBezTo>
                    <a:pt x="33" y="155"/>
                    <a:pt x="31" y="150"/>
                    <a:pt x="34" y="148"/>
                  </a:cubicBezTo>
                  <a:cubicBezTo>
                    <a:pt x="36" y="146"/>
                    <a:pt x="45" y="137"/>
                    <a:pt x="48" y="130"/>
                  </a:cubicBezTo>
                  <a:cubicBezTo>
                    <a:pt x="51" y="124"/>
                    <a:pt x="50" y="123"/>
                    <a:pt x="55" y="121"/>
                  </a:cubicBezTo>
                  <a:cubicBezTo>
                    <a:pt x="61" y="118"/>
                    <a:pt x="68" y="121"/>
                    <a:pt x="64" y="106"/>
                  </a:cubicBezTo>
                  <a:cubicBezTo>
                    <a:pt x="59" y="91"/>
                    <a:pt x="57" y="83"/>
                    <a:pt x="59" y="76"/>
                  </a:cubicBezTo>
                  <a:cubicBezTo>
                    <a:pt x="61" y="68"/>
                    <a:pt x="71" y="69"/>
                    <a:pt x="71" y="62"/>
                  </a:cubicBezTo>
                  <a:close/>
                </a:path>
              </a:pathLst>
            </a:custGeom>
            <a:grpFill/>
            <a:ln w="6350" cmpd="sng">
              <a:noFill/>
              <a:round/>
              <a:headEnd/>
              <a:tailEnd/>
            </a:ln>
          </p:spPr>
          <p:txBody>
            <a:bodyPr/>
            <a:lstStyle/>
            <a:p>
              <a:pPr>
                <a:defRPr/>
              </a:pPr>
              <a:endParaRPr kumimoji="1" lang="ja-JP" altLang="en-US" sz="1800">
                <a:solidFill>
                  <a:prstClr val="black"/>
                </a:solidFill>
                <a:latin typeface="Arial" charset="0"/>
                <a:ea typeface="ＭＳ Ｐゴシック"/>
              </a:endParaRPr>
            </a:p>
          </p:txBody>
        </p:sp>
      </p:grpSp>
      <p:sp>
        <p:nvSpPr>
          <p:cNvPr id="209" name="正方形/長方形 208"/>
          <p:cNvSpPr/>
          <p:nvPr/>
        </p:nvSpPr>
        <p:spPr>
          <a:xfrm>
            <a:off x="971550" y="765175"/>
            <a:ext cx="7380288" cy="582930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sz="1800">
              <a:solidFill>
                <a:prstClr val="white"/>
              </a:solidFill>
            </a:endParaRPr>
          </a:p>
        </p:txBody>
      </p:sp>
      <p:sp>
        <p:nvSpPr>
          <p:cNvPr id="32" name="二等辺三角形 31"/>
          <p:cNvSpPr/>
          <p:nvPr/>
        </p:nvSpPr>
        <p:spPr>
          <a:xfrm rot="21255789">
            <a:off x="6623050" y="1608138"/>
            <a:ext cx="1217613" cy="3568700"/>
          </a:xfrm>
          <a:prstGeom prst="triangle">
            <a:avLst>
              <a:gd name="adj" fmla="val 7706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sz="1800">
              <a:solidFill>
                <a:prstClr val="white"/>
              </a:solidFill>
            </a:endParaRPr>
          </a:p>
        </p:txBody>
      </p:sp>
      <p:sp>
        <p:nvSpPr>
          <p:cNvPr id="31" name="二等辺三角形 30"/>
          <p:cNvSpPr/>
          <p:nvPr/>
        </p:nvSpPr>
        <p:spPr>
          <a:xfrm>
            <a:off x="4395187" y="1874858"/>
            <a:ext cx="1453863" cy="3894042"/>
          </a:xfrm>
          <a:prstGeom prst="triangle">
            <a:avLst>
              <a:gd name="adj" fmla="val 43741"/>
            </a:avLst>
          </a:prstGeom>
          <a:gradFill>
            <a:gsLst>
              <a:gs pos="1000">
                <a:schemeClr val="accent2">
                  <a:lumMod val="20000"/>
                  <a:lumOff val="80000"/>
                </a:schemeClr>
              </a:gs>
              <a:gs pos="50000">
                <a:schemeClr val="bg1">
                  <a:alpha val="50000"/>
                </a:schemeClr>
              </a:gs>
              <a:gs pos="100000">
                <a:schemeClr val="bg1">
                  <a:alpha val="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sz="1800">
              <a:solidFill>
                <a:prstClr val="white"/>
              </a:solidFill>
            </a:endParaRPr>
          </a:p>
        </p:txBody>
      </p:sp>
      <p:sp>
        <p:nvSpPr>
          <p:cNvPr id="47112" name="タイトル 1"/>
          <p:cNvSpPr>
            <a:spLocks noGrp="1"/>
          </p:cNvSpPr>
          <p:nvPr>
            <p:ph type="title"/>
          </p:nvPr>
        </p:nvSpPr>
        <p:spPr>
          <a:xfrm>
            <a:off x="0" y="0"/>
            <a:ext cx="9144000" cy="571500"/>
          </a:xfrm>
        </p:spPr>
        <p:txBody>
          <a:bodyPr/>
          <a:lstStyle/>
          <a:p>
            <a:pPr eaLnBrk="1" hangingPunct="1"/>
            <a:r>
              <a:rPr lang="en-US" altLang="ja-JP" sz="2200" b="1" dirty="0" smtClean="0">
                <a:solidFill>
                  <a:schemeClr val="tx2"/>
                </a:solidFill>
              </a:rPr>
              <a:t>Growing importance of actions towards low-carbon growth in Asia</a:t>
            </a:r>
            <a:endParaRPr lang="ja-JP" altLang="en-US" sz="2200" b="1" dirty="0" smtClean="0">
              <a:solidFill>
                <a:schemeClr val="tx2"/>
              </a:solidFill>
            </a:endParaRPr>
          </a:p>
        </p:txBody>
      </p:sp>
      <p:sp>
        <p:nvSpPr>
          <p:cNvPr id="12" name="テキスト ボックス 11"/>
          <p:cNvSpPr txBox="1"/>
          <p:nvPr/>
        </p:nvSpPr>
        <p:spPr>
          <a:xfrm>
            <a:off x="1619672" y="692696"/>
            <a:ext cx="1937205" cy="646331"/>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kumimoji="1" lang="en-US" altLang="ja-JP" sz="3600" b="1" dirty="0">
                <a:ln w="11430">
                  <a:solidFill>
                    <a:srgbClr val="1F497D">
                      <a:lumMod val="40000"/>
                      <a:lumOff val="60000"/>
                    </a:srgbClr>
                  </a:solidFill>
                </a:ln>
                <a:solidFill>
                  <a:srgbClr val="1F497D">
                    <a:lumMod val="50000"/>
                  </a:srgbClr>
                </a:solidFill>
                <a:latin typeface="Calibri"/>
                <a:ea typeface="ＭＳ Ｐゴシック"/>
              </a:rPr>
              <a:t>GDP</a:t>
            </a:r>
          </a:p>
        </p:txBody>
      </p:sp>
      <p:sp>
        <p:nvSpPr>
          <p:cNvPr id="13" name="テキスト ボックス 12"/>
          <p:cNvSpPr txBox="1"/>
          <p:nvPr/>
        </p:nvSpPr>
        <p:spPr>
          <a:xfrm>
            <a:off x="3340269" y="664624"/>
            <a:ext cx="2887915" cy="646331"/>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kumimoji="1" lang="en-US" altLang="ja-JP" sz="3600" b="1" dirty="0">
                <a:ln w="11430">
                  <a:solidFill>
                    <a:srgbClr val="C0504D">
                      <a:lumMod val="75000"/>
                    </a:srgbClr>
                  </a:solidFill>
                </a:ln>
                <a:solidFill>
                  <a:srgbClr val="C0504D">
                    <a:lumMod val="50000"/>
                  </a:srgbClr>
                </a:solidFill>
                <a:effectLst>
                  <a:reflection blurRad="6350" stA="55000" endA="300" endPos="45500" dir="5400000" sy="-100000" algn="bl" rotWithShape="0"/>
                </a:effectLst>
                <a:latin typeface="Calibri"/>
                <a:ea typeface="ＭＳ Ｐゴシック"/>
              </a:rPr>
              <a:t>Energy</a:t>
            </a:r>
          </a:p>
        </p:txBody>
      </p:sp>
      <p:sp>
        <p:nvSpPr>
          <p:cNvPr id="14" name="テキスト ボックス 13"/>
          <p:cNvSpPr txBox="1"/>
          <p:nvPr/>
        </p:nvSpPr>
        <p:spPr>
          <a:xfrm>
            <a:off x="5309291" y="692696"/>
            <a:ext cx="3834709" cy="646331"/>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kumimoji="1" lang="en-US" altLang="ja-JP" sz="3600" b="1" dirty="0">
                <a:ln w="11430">
                  <a:solidFill>
                    <a:srgbClr val="9BBB59">
                      <a:lumMod val="75000"/>
                    </a:srgbClr>
                  </a:solidFill>
                </a:ln>
                <a:solidFill>
                  <a:srgbClr val="9BBB59">
                    <a:lumMod val="60000"/>
                    <a:lumOff val="40000"/>
                  </a:srgbClr>
                </a:solidFill>
                <a:effectLst>
                  <a:outerShdw blurRad="50800" dist="39000" dir="5460000" algn="tl">
                    <a:srgbClr val="000000">
                      <a:alpha val="38000"/>
                    </a:srgbClr>
                  </a:outerShdw>
                  <a:reflection blurRad="6350" stA="55000" endA="300" endPos="45500" dir="5400000" sy="-100000" algn="bl" rotWithShape="0"/>
                </a:effectLst>
                <a:latin typeface="Calibri"/>
                <a:ea typeface="ＭＳ Ｐゴシック"/>
              </a:rPr>
              <a:t>GHG</a:t>
            </a:r>
          </a:p>
        </p:txBody>
      </p:sp>
      <p:sp>
        <p:nvSpPr>
          <p:cNvPr id="47116" name="テキスト ボックス 27"/>
          <p:cNvSpPr txBox="1">
            <a:spLocks noChangeArrowheads="1"/>
          </p:cNvSpPr>
          <p:nvPr/>
        </p:nvSpPr>
        <p:spPr bwMode="auto">
          <a:xfrm>
            <a:off x="0" y="1557338"/>
            <a:ext cx="1946275" cy="554037"/>
          </a:xfrm>
          <a:prstGeom prst="rect">
            <a:avLst/>
          </a:prstGeom>
          <a:noFill/>
          <a:ln w="9525">
            <a:noFill/>
            <a:miter lim="800000"/>
            <a:headEnd/>
            <a:tailEnd/>
          </a:ln>
        </p:spPr>
        <p:txBody>
          <a:bodyPr>
            <a:spAutoFit/>
          </a:bodyPr>
          <a:lstStyle/>
          <a:p>
            <a:r>
              <a:rPr kumimoji="1" lang="en-US" altLang="ja-JP" sz="3000">
                <a:solidFill>
                  <a:srgbClr val="254061"/>
                </a:solidFill>
                <a:latin typeface="Calibri" pitchFamily="34" charset="0"/>
              </a:rPr>
              <a:t>1990</a:t>
            </a:r>
            <a:endParaRPr kumimoji="1" lang="ja-JP" altLang="en-US" sz="3000">
              <a:solidFill>
                <a:srgbClr val="254061"/>
              </a:solidFill>
              <a:latin typeface="Calibri" pitchFamily="34" charset="0"/>
            </a:endParaRPr>
          </a:p>
        </p:txBody>
      </p:sp>
      <p:sp>
        <p:nvSpPr>
          <p:cNvPr id="47117" name="テキスト ボックス 28"/>
          <p:cNvSpPr txBox="1">
            <a:spLocks noChangeArrowheads="1"/>
          </p:cNvSpPr>
          <p:nvPr/>
        </p:nvSpPr>
        <p:spPr bwMode="auto">
          <a:xfrm>
            <a:off x="0" y="2924175"/>
            <a:ext cx="1839913" cy="554038"/>
          </a:xfrm>
          <a:prstGeom prst="rect">
            <a:avLst/>
          </a:prstGeom>
          <a:noFill/>
          <a:ln w="9525">
            <a:noFill/>
            <a:miter lim="800000"/>
            <a:headEnd/>
            <a:tailEnd/>
          </a:ln>
        </p:spPr>
        <p:txBody>
          <a:bodyPr>
            <a:spAutoFit/>
          </a:bodyPr>
          <a:lstStyle/>
          <a:p>
            <a:r>
              <a:rPr kumimoji="1" lang="en-US" altLang="ja-JP" sz="3000">
                <a:solidFill>
                  <a:srgbClr val="254061"/>
                </a:solidFill>
                <a:latin typeface="Calibri" pitchFamily="34" charset="0"/>
              </a:rPr>
              <a:t>2008</a:t>
            </a:r>
            <a:endParaRPr kumimoji="1" lang="ja-JP" altLang="en-US" sz="3000">
              <a:solidFill>
                <a:srgbClr val="254061"/>
              </a:solidFill>
              <a:latin typeface="Calibri" pitchFamily="34" charset="0"/>
            </a:endParaRPr>
          </a:p>
        </p:txBody>
      </p:sp>
      <p:sp>
        <p:nvSpPr>
          <p:cNvPr id="47118" name="テキスト ボックス 221"/>
          <p:cNvSpPr txBox="1">
            <a:spLocks noChangeArrowheads="1"/>
          </p:cNvSpPr>
          <p:nvPr/>
        </p:nvSpPr>
        <p:spPr bwMode="auto">
          <a:xfrm>
            <a:off x="0" y="5013325"/>
            <a:ext cx="2249488" cy="554038"/>
          </a:xfrm>
          <a:prstGeom prst="rect">
            <a:avLst/>
          </a:prstGeom>
          <a:noFill/>
          <a:ln w="9525">
            <a:noFill/>
            <a:miter lim="800000"/>
            <a:headEnd/>
            <a:tailEnd/>
          </a:ln>
        </p:spPr>
        <p:txBody>
          <a:bodyPr>
            <a:spAutoFit/>
          </a:bodyPr>
          <a:lstStyle/>
          <a:p>
            <a:r>
              <a:rPr kumimoji="1" lang="en-US" altLang="ja-JP" sz="3000">
                <a:solidFill>
                  <a:srgbClr val="254061"/>
                </a:solidFill>
                <a:latin typeface="Calibri" pitchFamily="34" charset="0"/>
              </a:rPr>
              <a:t>2050</a:t>
            </a:r>
            <a:endParaRPr kumimoji="1" lang="ja-JP" altLang="en-US" sz="3000">
              <a:solidFill>
                <a:srgbClr val="254061"/>
              </a:solidFill>
              <a:latin typeface="Calibri" pitchFamily="34" charset="0"/>
            </a:endParaRPr>
          </a:p>
        </p:txBody>
      </p:sp>
      <p:sp>
        <p:nvSpPr>
          <p:cNvPr id="30" name="二等辺三角形 29"/>
          <p:cNvSpPr/>
          <p:nvPr/>
        </p:nvSpPr>
        <p:spPr>
          <a:xfrm>
            <a:off x="1979712" y="1700808"/>
            <a:ext cx="1588385" cy="4749366"/>
          </a:xfrm>
          <a:prstGeom prst="triangle">
            <a:avLst>
              <a:gd name="adj" fmla="val 48490"/>
            </a:avLst>
          </a:prstGeom>
          <a:gradFill>
            <a:gsLst>
              <a:gs pos="1000">
                <a:schemeClr val="tx2">
                  <a:lumMod val="20000"/>
                  <a:lumOff val="80000"/>
                  <a:alpha val="50000"/>
                </a:schemeClr>
              </a:gs>
              <a:gs pos="7000">
                <a:schemeClr val="bg1">
                  <a:alpha val="50000"/>
                </a:schemeClr>
              </a:gs>
              <a:gs pos="100000">
                <a:schemeClr val="bg1">
                  <a:alpha val="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sz="1800">
              <a:solidFill>
                <a:prstClr val="white"/>
              </a:solidFill>
            </a:endParaRPr>
          </a:p>
        </p:txBody>
      </p:sp>
      <p:grpSp>
        <p:nvGrpSpPr>
          <p:cNvPr id="3" name="グループ化 235"/>
          <p:cNvGrpSpPr>
            <a:grpSpLocks noChangeAspect="1"/>
          </p:cNvGrpSpPr>
          <p:nvPr/>
        </p:nvGrpSpPr>
        <p:grpSpPr bwMode="auto">
          <a:xfrm>
            <a:off x="2279650" y="1381125"/>
            <a:ext cx="900113" cy="900113"/>
            <a:chOff x="4644008" y="4005064"/>
            <a:chExt cx="2463800" cy="2463800"/>
          </a:xfrm>
        </p:grpSpPr>
        <p:sp>
          <p:nvSpPr>
            <p:cNvPr id="241" name="Freeform 25"/>
            <p:cNvSpPr>
              <a:spLocks/>
            </p:cNvSpPr>
            <p:nvPr/>
          </p:nvSpPr>
          <p:spPr bwMode="auto">
            <a:xfrm>
              <a:off x="5873736" y="4005064"/>
              <a:ext cx="1155856" cy="1234072"/>
            </a:xfrm>
            <a:custGeom>
              <a:avLst/>
              <a:gdLst>
                <a:gd name="T0" fmla="*/ 0 w 2425"/>
                <a:gd name="T1" fmla="*/ 2586 h 2586"/>
                <a:gd name="T2" fmla="*/ 2425 w 2425"/>
                <a:gd name="T3" fmla="*/ 1685 h 2586"/>
                <a:gd name="T4" fmla="*/ 0 w 2425"/>
                <a:gd name="T5" fmla="*/ 0 h 2586"/>
                <a:gd name="T6" fmla="*/ 0 w 2425"/>
                <a:gd name="T7" fmla="*/ 2586 h 2586"/>
              </a:gdLst>
              <a:ahLst/>
              <a:cxnLst>
                <a:cxn ang="0">
                  <a:pos x="T0" y="T1"/>
                </a:cxn>
                <a:cxn ang="0">
                  <a:pos x="T2" y="T3"/>
                </a:cxn>
                <a:cxn ang="0">
                  <a:pos x="T4" y="T5"/>
                </a:cxn>
                <a:cxn ang="0">
                  <a:pos x="T6" y="T7"/>
                </a:cxn>
              </a:cxnLst>
              <a:rect l="0" t="0" r="r" b="b"/>
              <a:pathLst>
                <a:path w="2425" h="2586">
                  <a:moveTo>
                    <a:pt x="0" y="2586"/>
                  </a:moveTo>
                  <a:lnTo>
                    <a:pt x="2425" y="1685"/>
                  </a:lnTo>
                  <a:cubicBezTo>
                    <a:pt x="2049" y="672"/>
                    <a:pt x="1081" y="0"/>
                    <a:pt x="0" y="0"/>
                  </a:cubicBezTo>
                  <a:lnTo>
                    <a:pt x="0" y="2586"/>
                  </a:lnTo>
                  <a:close/>
                </a:path>
              </a:pathLst>
            </a:custGeom>
            <a:solidFill>
              <a:srgbClr val="4F81BD"/>
            </a:solidFill>
            <a:ln w="0">
              <a:solidFill>
                <a:schemeClr val="accent1">
                  <a:lumMod val="50000"/>
                </a:schemeClr>
              </a:solidFill>
              <a:prstDash val="solid"/>
              <a:round/>
              <a:headEnd/>
              <a:tailEnd/>
            </a:ln>
          </p:spPr>
          <p:txBody>
            <a:bodyPr/>
            <a:lstStyle/>
            <a:p>
              <a:pPr fontAlgn="auto">
                <a:spcBef>
                  <a:spcPts val="0"/>
                </a:spcBef>
                <a:spcAft>
                  <a:spcPts val="0"/>
                </a:spcAft>
                <a:defRPr/>
              </a:pPr>
              <a:endParaRPr kumimoji="1" lang="ja-JP" altLang="en-US" sz="1800">
                <a:solidFill>
                  <a:prstClr val="black"/>
                </a:solidFill>
                <a:latin typeface="Calibri"/>
                <a:ea typeface="ＭＳ Ｐゴシック"/>
              </a:endParaRPr>
            </a:p>
          </p:txBody>
        </p:sp>
        <p:sp>
          <p:nvSpPr>
            <p:cNvPr id="242" name="Freeform 27"/>
            <p:cNvSpPr>
              <a:spLocks/>
            </p:cNvSpPr>
            <p:nvPr/>
          </p:nvSpPr>
          <p:spPr bwMode="auto">
            <a:xfrm>
              <a:off x="4644008" y="4005064"/>
              <a:ext cx="2463800" cy="2463800"/>
            </a:xfrm>
            <a:custGeom>
              <a:avLst/>
              <a:gdLst>
                <a:gd name="T0" fmla="*/ 2586 w 5173"/>
                <a:gd name="T1" fmla="*/ 2586 h 5173"/>
                <a:gd name="T2" fmla="*/ 2586 w 5173"/>
                <a:gd name="T3" fmla="*/ 0 h 5173"/>
                <a:gd name="T4" fmla="*/ 0 w 5173"/>
                <a:gd name="T5" fmla="*/ 2586 h 5173"/>
                <a:gd name="T6" fmla="*/ 2586 w 5173"/>
                <a:gd name="T7" fmla="*/ 5173 h 5173"/>
                <a:gd name="T8" fmla="*/ 5173 w 5173"/>
                <a:gd name="T9" fmla="*/ 2586 h 5173"/>
                <a:gd name="T10" fmla="*/ 5011 w 5173"/>
                <a:gd name="T11" fmla="*/ 1685 h 5173"/>
                <a:gd name="T12" fmla="*/ 2586 w 5173"/>
                <a:gd name="T13" fmla="*/ 2586 h 5173"/>
              </a:gdLst>
              <a:ahLst/>
              <a:cxnLst>
                <a:cxn ang="0">
                  <a:pos x="T0" y="T1"/>
                </a:cxn>
                <a:cxn ang="0">
                  <a:pos x="T2" y="T3"/>
                </a:cxn>
                <a:cxn ang="0">
                  <a:pos x="T4" y="T5"/>
                </a:cxn>
                <a:cxn ang="0">
                  <a:pos x="T6" y="T7"/>
                </a:cxn>
                <a:cxn ang="0">
                  <a:pos x="T8" y="T9"/>
                </a:cxn>
                <a:cxn ang="0">
                  <a:pos x="T10" y="T11"/>
                </a:cxn>
                <a:cxn ang="0">
                  <a:pos x="T12" y="T13"/>
                </a:cxn>
              </a:cxnLst>
              <a:rect l="0" t="0" r="r" b="b"/>
              <a:pathLst>
                <a:path w="5173" h="5173">
                  <a:moveTo>
                    <a:pt x="2586" y="2586"/>
                  </a:moveTo>
                  <a:lnTo>
                    <a:pt x="2586" y="0"/>
                  </a:lnTo>
                  <a:cubicBezTo>
                    <a:pt x="1158" y="0"/>
                    <a:pt x="0" y="1158"/>
                    <a:pt x="0" y="2586"/>
                  </a:cubicBezTo>
                  <a:cubicBezTo>
                    <a:pt x="0" y="4015"/>
                    <a:pt x="1158" y="5173"/>
                    <a:pt x="2586" y="5173"/>
                  </a:cubicBezTo>
                  <a:cubicBezTo>
                    <a:pt x="4015" y="5173"/>
                    <a:pt x="5173" y="4015"/>
                    <a:pt x="5173" y="2586"/>
                  </a:cubicBezTo>
                  <a:cubicBezTo>
                    <a:pt x="5173" y="2279"/>
                    <a:pt x="5118" y="1974"/>
                    <a:pt x="5011" y="1685"/>
                  </a:cubicBezTo>
                  <a:lnTo>
                    <a:pt x="2586" y="2586"/>
                  </a:lnTo>
                  <a:close/>
                </a:path>
              </a:pathLst>
            </a:custGeom>
            <a:solidFill>
              <a:srgbClr val="DCE6F2"/>
            </a:solidFill>
            <a:ln w="0">
              <a:solidFill>
                <a:schemeClr val="accent1">
                  <a:lumMod val="50000"/>
                </a:schemeClr>
              </a:solidFill>
              <a:prstDash val="solid"/>
              <a:round/>
              <a:headEnd/>
              <a:tailEnd/>
            </a:ln>
          </p:spPr>
          <p:txBody>
            <a:bodyPr/>
            <a:lstStyle/>
            <a:p>
              <a:pPr fontAlgn="auto">
                <a:spcBef>
                  <a:spcPts val="0"/>
                </a:spcBef>
                <a:spcAft>
                  <a:spcPts val="0"/>
                </a:spcAft>
                <a:defRPr/>
              </a:pPr>
              <a:endParaRPr kumimoji="1" lang="ja-JP" altLang="en-US" sz="1800">
                <a:solidFill>
                  <a:prstClr val="black"/>
                </a:solidFill>
                <a:latin typeface="Calibri"/>
                <a:ea typeface="ＭＳ Ｐゴシック"/>
              </a:endParaRPr>
            </a:p>
          </p:txBody>
        </p:sp>
      </p:grpSp>
      <p:grpSp>
        <p:nvGrpSpPr>
          <p:cNvPr id="4" name="グループ化 242"/>
          <p:cNvGrpSpPr>
            <a:grpSpLocks/>
          </p:cNvGrpSpPr>
          <p:nvPr/>
        </p:nvGrpSpPr>
        <p:grpSpPr bwMode="auto">
          <a:xfrm>
            <a:off x="2124075" y="2636838"/>
            <a:ext cx="1169988" cy="1169987"/>
            <a:chOff x="1314028" y="0"/>
            <a:chExt cx="2463800" cy="2463800"/>
          </a:xfrm>
        </p:grpSpPr>
        <p:sp>
          <p:nvSpPr>
            <p:cNvPr id="244" name="Freeform 41"/>
            <p:cNvSpPr>
              <a:spLocks/>
            </p:cNvSpPr>
            <p:nvPr/>
          </p:nvSpPr>
          <p:spPr bwMode="auto">
            <a:xfrm>
              <a:off x="2544256" y="0"/>
              <a:ext cx="1233572" cy="1233571"/>
            </a:xfrm>
            <a:custGeom>
              <a:avLst/>
              <a:gdLst>
                <a:gd name="T0" fmla="*/ 0 w 2584"/>
                <a:gd name="T1" fmla="*/ 2586 h 2586"/>
                <a:gd name="T2" fmla="*/ 2584 w 2584"/>
                <a:gd name="T3" fmla="*/ 2467 h 2586"/>
                <a:gd name="T4" fmla="*/ 0 w 2584"/>
                <a:gd name="T5" fmla="*/ 0 h 2586"/>
                <a:gd name="T6" fmla="*/ 0 w 2584"/>
                <a:gd name="T7" fmla="*/ 2586 h 2586"/>
              </a:gdLst>
              <a:ahLst/>
              <a:cxnLst>
                <a:cxn ang="0">
                  <a:pos x="T0" y="T1"/>
                </a:cxn>
                <a:cxn ang="0">
                  <a:pos x="T2" y="T3"/>
                </a:cxn>
                <a:cxn ang="0">
                  <a:pos x="T4" y="T5"/>
                </a:cxn>
                <a:cxn ang="0">
                  <a:pos x="T6" y="T7"/>
                </a:cxn>
              </a:cxnLst>
              <a:rect l="0" t="0" r="r" b="b"/>
              <a:pathLst>
                <a:path w="2584" h="2586">
                  <a:moveTo>
                    <a:pt x="0" y="2586"/>
                  </a:moveTo>
                  <a:lnTo>
                    <a:pt x="2584" y="2467"/>
                  </a:lnTo>
                  <a:cubicBezTo>
                    <a:pt x="2520" y="1086"/>
                    <a:pt x="1383" y="0"/>
                    <a:pt x="0" y="0"/>
                  </a:cubicBezTo>
                  <a:lnTo>
                    <a:pt x="0" y="2586"/>
                  </a:lnTo>
                  <a:close/>
                </a:path>
              </a:pathLst>
            </a:custGeom>
            <a:solidFill>
              <a:srgbClr val="4F81BD"/>
            </a:solidFill>
            <a:ln w="0">
              <a:solidFill>
                <a:schemeClr val="accent1">
                  <a:lumMod val="50000"/>
                </a:schemeClr>
              </a:solidFill>
              <a:prstDash val="solid"/>
              <a:round/>
              <a:headEnd/>
              <a:tailEnd/>
            </a:ln>
          </p:spPr>
          <p:txBody>
            <a:bodyPr/>
            <a:lstStyle/>
            <a:p>
              <a:pPr fontAlgn="auto">
                <a:spcBef>
                  <a:spcPts val="0"/>
                </a:spcBef>
                <a:spcAft>
                  <a:spcPts val="0"/>
                </a:spcAft>
                <a:defRPr/>
              </a:pPr>
              <a:endParaRPr kumimoji="1" lang="ja-JP" altLang="en-US" sz="1800">
                <a:solidFill>
                  <a:prstClr val="black"/>
                </a:solidFill>
                <a:latin typeface="Calibri"/>
                <a:ea typeface="ＭＳ Ｐゴシック"/>
              </a:endParaRPr>
            </a:p>
          </p:txBody>
        </p:sp>
        <p:sp>
          <p:nvSpPr>
            <p:cNvPr id="245" name="Freeform 43"/>
            <p:cNvSpPr>
              <a:spLocks/>
            </p:cNvSpPr>
            <p:nvPr/>
          </p:nvSpPr>
          <p:spPr bwMode="auto">
            <a:xfrm>
              <a:off x="1314028" y="0"/>
              <a:ext cx="2463800" cy="2463800"/>
            </a:xfrm>
            <a:custGeom>
              <a:avLst/>
              <a:gdLst>
                <a:gd name="T0" fmla="*/ 2586 w 5173"/>
                <a:gd name="T1" fmla="*/ 2586 h 5173"/>
                <a:gd name="T2" fmla="*/ 2586 w 5173"/>
                <a:gd name="T3" fmla="*/ 0 h 5173"/>
                <a:gd name="T4" fmla="*/ 0 w 5173"/>
                <a:gd name="T5" fmla="*/ 2586 h 5173"/>
                <a:gd name="T6" fmla="*/ 2586 w 5173"/>
                <a:gd name="T7" fmla="*/ 5173 h 5173"/>
                <a:gd name="T8" fmla="*/ 5173 w 5173"/>
                <a:gd name="T9" fmla="*/ 2586 h 5173"/>
                <a:gd name="T10" fmla="*/ 5170 w 5173"/>
                <a:gd name="T11" fmla="*/ 2467 h 5173"/>
                <a:gd name="T12" fmla="*/ 2586 w 5173"/>
                <a:gd name="T13" fmla="*/ 2586 h 5173"/>
              </a:gdLst>
              <a:ahLst/>
              <a:cxnLst>
                <a:cxn ang="0">
                  <a:pos x="T0" y="T1"/>
                </a:cxn>
                <a:cxn ang="0">
                  <a:pos x="T2" y="T3"/>
                </a:cxn>
                <a:cxn ang="0">
                  <a:pos x="T4" y="T5"/>
                </a:cxn>
                <a:cxn ang="0">
                  <a:pos x="T6" y="T7"/>
                </a:cxn>
                <a:cxn ang="0">
                  <a:pos x="T8" y="T9"/>
                </a:cxn>
                <a:cxn ang="0">
                  <a:pos x="T10" y="T11"/>
                </a:cxn>
                <a:cxn ang="0">
                  <a:pos x="T12" y="T13"/>
                </a:cxn>
              </a:cxnLst>
              <a:rect l="0" t="0" r="r" b="b"/>
              <a:pathLst>
                <a:path w="5173" h="5173">
                  <a:moveTo>
                    <a:pt x="2586" y="2586"/>
                  </a:moveTo>
                  <a:lnTo>
                    <a:pt x="2586" y="0"/>
                  </a:lnTo>
                  <a:cubicBezTo>
                    <a:pt x="1158" y="0"/>
                    <a:pt x="0" y="1158"/>
                    <a:pt x="0" y="2586"/>
                  </a:cubicBezTo>
                  <a:cubicBezTo>
                    <a:pt x="0" y="4015"/>
                    <a:pt x="1158" y="5173"/>
                    <a:pt x="2586" y="5173"/>
                  </a:cubicBezTo>
                  <a:cubicBezTo>
                    <a:pt x="4015" y="5173"/>
                    <a:pt x="5173" y="4015"/>
                    <a:pt x="5173" y="2586"/>
                  </a:cubicBezTo>
                  <a:cubicBezTo>
                    <a:pt x="5173" y="2547"/>
                    <a:pt x="5172" y="2507"/>
                    <a:pt x="5170" y="2467"/>
                  </a:cubicBezTo>
                  <a:lnTo>
                    <a:pt x="2586" y="2586"/>
                  </a:lnTo>
                  <a:close/>
                </a:path>
              </a:pathLst>
            </a:custGeom>
            <a:solidFill>
              <a:srgbClr val="DCE6F2"/>
            </a:solidFill>
            <a:ln w="0">
              <a:solidFill>
                <a:schemeClr val="accent1">
                  <a:lumMod val="50000"/>
                </a:schemeClr>
              </a:solidFill>
              <a:prstDash val="solid"/>
              <a:round/>
              <a:headEnd/>
              <a:tailEnd/>
            </a:ln>
          </p:spPr>
          <p:txBody>
            <a:bodyPr/>
            <a:lstStyle/>
            <a:p>
              <a:pPr fontAlgn="auto">
                <a:spcBef>
                  <a:spcPts val="0"/>
                </a:spcBef>
                <a:spcAft>
                  <a:spcPts val="0"/>
                </a:spcAft>
                <a:defRPr/>
              </a:pPr>
              <a:endParaRPr kumimoji="1" lang="ja-JP" altLang="en-US" sz="1800">
                <a:solidFill>
                  <a:prstClr val="black"/>
                </a:solidFill>
                <a:latin typeface="Calibri"/>
                <a:ea typeface="ＭＳ Ｐゴシック"/>
              </a:endParaRPr>
            </a:p>
          </p:txBody>
        </p:sp>
      </p:grpSp>
      <p:sp>
        <p:nvSpPr>
          <p:cNvPr id="17" name="テキスト ボックス 16"/>
          <p:cNvSpPr txBox="1"/>
          <p:nvPr/>
        </p:nvSpPr>
        <p:spPr>
          <a:xfrm>
            <a:off x="1920814" y="1531416"/>
            <a:ext cx="1643074" cy="646331"/>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kumimoji="1" lang="en-US" altLang="ja-JP" sz="3600" b="1" dirty="0">
                <a:ln w="11430">
                  <a:solidFill>
                    <a:srgbClr val="1F497D">
                      <a:lumMod val="40000"/>
                      <a:lumOff val="60000"/>
                    </a:srgbClr>
                  </a:solidFill>
                </a:ln>
                <a:solidFill>
                  <a:srgbClr val="1F497D">
                    <a:lumMod val="60000"/>
                    <a:lumOff val="40000"/>
                  </a:srgbClr>
                </a:solidFill>
                <a:effectLst>
                  <a:outerShdw blurRad="38100" dist="38100" dir="2700000" algn="tl">
                    <a:srgbClr val="000000">
                      <a:alpha val="43137"/>
                    </a:srgbClr>
                  </a:outerShdw>
                </a:effectLst>
                <a:latin typeface="Arial" charset="0"/>
                <a:ea typeface="ＭＳ Ｐゴシック"/>
              </a:rPr>
              <a:t>19%</a:t>
            </a:r>
          </a:p>
        </p:txBody>
      </p:sp>
      <p:sp>
        <p:nvSpPr>
          <p:cNvPr id="20" name="テキスト ボックス 19"/>
          <p:cNvSpPr txBox="1"/>
          <p:nvPr/>
        </p:nvSpPr>
        <p:spPr>
          <a:xfrm>
            <a:off x="1979712" y="2708920"/>
            <a:ext cx="1643074" cy="646331"/>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kumimoji="1" lang="en-US" altLang="ja-JP" sz="3600" b="1" dirty="0">
                <a:ln w="11430">
                  <a:solidFill>
                    <a:srgbClr val="1F497D">
                      <a:lumMod val="40000"/>
                      <a:lumOff val="60000"/>
                    </a:srgbClr>
                  </a:solidFill>
                </a:ln>
                <a:solidFill>
                  <a:srgbClr val="1F497D">
                    <a:lumMod val="60000"/>
                    <a:lumOff val="40000"/>
                  </a:srgbClr>
                </a:solidFill>
                <a:effectLst>
                  <a:outerShdw blurRad="50800" dist="39000" dir="5460000" algn="tl">
                    <a:srgbClr val="000000">
                      <a:alpha val="38000"/>
                    </a:srgbClr>
                  </a:outerShdw>
                </a:effectLst>
                <a:latin typeface="Arial" charset="0"/>
                <a:ea typeface="ＭＳ Ｐゴシック"/>
              </a:rPr>
              <a:t>24%</a:t>
            </a:r>
          </a:p>
        </p:txBody>
      </p:sp>
      <p:sp>
        <p:nvSpPr>
          <p:cNvPr id="230" name="テキスト ボックス 229"/>
          <p:cNvSpPr txBox="1"/>
          <p:nvPr/>
        </p:nvSpPr>
        <p:spPr>
          <a:xfrm>
            <a:off x="1619672" y="4869160"/>
            <a:ext cx="1928826" cy="646331"/>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kumimoji="1" lang="en-US" altLang="ja-JP" sz="3600" b="1" dirty="0">
                <a:ln w="11430">
                  <a:solidFill>
                    <a:srgbClr val="1F497D">
                      <a:lumMod val="40000"/>
                      <a:lumOff val="60000"/>
                    </a:srgbClr>
                  </a:solidFill>
                </a:ln>
                <a:solidFill>
                  <a:srgbClr val="1F497D">
                    <a:lumMod val="60000"/>
                    <a:lumOff val="40000"/>
                  </a:srgbClr>
                </a:solidFill>
                <a:effectLst>
                  <a:outerShdw blurRad="50800" dist="39000" dir="5460000" algn="tl">
                    <a:srgbClr val="000000">
                      <a:alpha val="38000"/>
                    </a:srgbClr>
                  </a:outerShdw>
                </a:effectLst>
                <a:latin typeface="Arial" charset="0"/>
                <a:ea typeface="ＭＳ Ｐゴシック"/>
              </a:rPr>
              <a:t>44%</a:t>
            </a:r>
          </a:p>
        </p:txBody>
      </p:sp>
      <p:grpSp>
        <p:nvGrpSpPr>
          <p:cNvPr id="5" name="グループ化 245"/>
          <p:cNvGrpSpPr>
            <a:grpSpLocks noChangeAspect="1"/>
          </p:cNvGrpSpPr>
          <p:nvPr/>
        </p:nvGrpSpPr>
        <p:grpSpPr bwMode="auto">
          <a:xfrm>
            <a:off x="4440238" y="1395413"/>
            <a:ext cx="903287" cy="900112"/>
            <a:chOff x="7380312" y="4077072"/>
            <a:chExt cx="2473326" cy="2463800"/>
          </a:xfrm>
        </p:grpSpPr>
        <p:sp>
          <p:nvSpPr>
            <p:cNvPr id="47155" name="Freeform 7"/>
            <p:cNvSpPr>
              <a:spLocks/>
            </p:cNvSpPr>
            <p:nvPr/>
          </p:nvSpPr>
          <p:spPr bwMode="auto">
            <a:xfrm>
              <a:off x="8610625" y="4077072"/>
              <a:ext cx="1243013" cy="1249363"/>
            </a:xfrm>
            <a:custGeom>
              <a:avLst/>
              <a:gdLst>
                <a:gd name="T0" fmla="*/ 0 w 2607"/>
                <a:gd name="T1" fmla="*/ 2147483647 h 2623"/>
                <a:gd name="T2" fmla="*/ 2147483647 w 2607"/>
                <a:gd name="T3" fmla="*/ 2147483647 h 2623"/>
                <a:gd name="T4" fmla="*/ 2147483647 w 2607"/>
                <a:gd name="T5" fmla="*/ 0 h 2623"/>
                <a:gd name="T6" fmla="*/ 0 w 2607"/>
                <a:gd name="T7" fmla="*/ 0 h 2623"/>
                <a:gd name="T8" fmla="*/ 0 w 2607"/>
                <a:gd name="T9" fmla="*/ 2147483647 h 2623"/>
                <a:gd name="T10" fmla="*/ 0 60000 65536"/>
                <a:gd name="T11" fmla="*/ 0 60000 65536"/>
                <a:gd name="T12" fmla="*/ 0 60000 65536"/>
                <a:gd name="T13" fmla="*/ 0 60000 65536"/>
                <a:gd name="T14" fmla="*/ 0 60000 65536"/>
                <a:gd name="T15" fmla="*/ 0 w 2607"/>
                <a:gd name="T16" fmla="*/ 0 h 2623"/>
                <a:gd name="T17" fmla="*/ 2607 w 2607"/>
                <a:gd name="T18" fmla="*/ 2623 h 2623"/>
              </a:gdLst>
              <a:ahLst/>
              <a:cxnLst>
                <a:cxn ang="T10">
                  <a:pos x="T0" y="T1"/>
                </a:cxn>
                <a:cxn ang="T11">
                  <a:pos x="T2" y="T3"/>
                </a:cxn>
                <a:cxn ang="T12">
                  <a:pos x="T4" y="T5"/>
                </a:cxn>
                <a:cxn ang="T13">
                  <a:pos x="T6" y="T7"/>
                </a:cxn>
                <a:cxn ang="T14">
                  <a:pos x="T8" y="T9"/>
                </a:cxn>
              </a:cxnLst>
              <a:rect l="T15" t="T16" r="T17" b="T18"/>
              <a:pathLst>
                <a:path w="2607" h="2623">
                  <a:moveTo>
                    <a:pt x="0" y="2586"/>
                  </a:moveTo>
                  <a:lnTo>
                    <a:pt x="2587" y="2623"/>
                  </a:lnTo>
                  <a:cubicBezTo>
                    <a:pt x="2607" y="1195"/>
                    <a:pt x="1466" y="20"/>
                    <a:pt x="37" y="0"/>
                  </a:cubicBezTo>
                  <a:cubicBezTo>
                    <a:pt x="25" y="0"/>
                    <a:pt x="13" y="0"/>
                    <a:pt x="0" y="0"/>
                  </a:cubicBezTo>
                  <a:lnTo>
                    <a:pt x="0" y="2586"/>
                  </a:lnTo>
                  <a:close/>
                </a:path>
              </a:pathLst>
            </a:custGeom>
            <a:solidFill>
              <a:schemeClr val="accent2"/>
            </a:solidFill>
            <a:ln w="0">
              <a:solidFill>
                <a:schemeClr val="accent2"/>
              </a:solidFill>
              <a:prstDash val="solid"/>
              <a:round/>
              <a:headEnd/>
              <a:tailEnd/>
            </a:ln>
          </p:spPr>
          <p:txBody>
            <a:bodyPr/>
            <a:lstStyle/>
            <a:p>
              <a:endParaRPr lang="ja-JP" altLang="en-US"/>
            </a:p>
          </p:txBody>
        </p:sp>
        <p:sp>
          <p:nvSpPr>
            <p:cNvPr id="248" name="Freeform 8"/>
            <p:cNvSpPr>
              <a:spLocks/>
            </p:cNvSpPr>
            <p:nvPr/>
          </p:nvSpPr>
          <p:spPr bwMode="auto">
            <a:xfrm>
              <a:off x="7380312" y="4077072"/>
              <a:ext cx="2464632" cy="2463800"/>
            </a:xfrm>
            <a:custGeom>
              <a:avLst/>
              <a:gdLst>
                <a:gd name="T0" fmla="*/ 2586 w 5173"/>
                <a:gd name="T1" fmla="*/ 2586 h 5173"/>
                <a:gd name="T2" fmla="*/ 2586 w 5173"/>
                <a:gd name="T3" fmla="*/ 0 h 5173"/>
                <a:gd name="T4" fmla="*/ 0 w 5173"/>
                <a:gd name="T5" fmla="*/ 2586 h 5173"/>
                <a:gd name="T6" fmla="*/ 2586 w 5173"/>
                <a:gd name="T7" fmla="*/ 5173 h 5173"/>
                <a:gd name="T8" fmla="*/ 5173 w 5173"/>
                <a:gd name="T9" fmla="*/ 2623 h 5173"/>
                <a:gd name="T10" fmla="*/ 2586 w 5173"/>
                <a:gd name="T11" fmla="*/ 2586 h 5173"/>
              </a:gdLst>
              <a:ahLst/>
              <a:cxnLst>
                <a:cxn ang="0">
                  <a:pos x="T0" y="T1"/>
                </a:cxn>
                <a:cxn ang="0">
                  <a:pos x="T2" y="T3"/>
                </a:cxn>
                <a:cxn ang="0">
                  <a:pos x="T4" y="T5"/>
                </a:cxn>
                <a:cxn ang="0">
                  <a:pos x="T6" y="T7"/>
                </a:cxn>
                <a:cxn ang="0">
                  <a:pos x="T8" y="T9"/>
                </a:cxn>
                <a:cxn ang="0">
                  <a:pos x="T10" y="T11"/>
                </a:cxn>
              </a:cxnLst>
              <a:rect l="0" t="0" r="r" b="b"/>
              <a:pathLst>
                <a:path w="5173" h="5173">
                  <a:moveTo>
                    <a:pt x="2586" y="2586"/>
                  </a:moveTo>
                  <a:lnTo>
                    <a:pt x="2586" y="0"/>
                  </a:lnTo>
                  <a:cubicBezTo>
                    <a:pt x="1158" y="0"/>
                    <a:pt x="0" y="1158"/>
                    <a:pt x="0" y="2586"/>
                  </a:cubicBezTo>
                  <a:cubicBezTo>
                    <a:pt x="0" y="4015"/>
                    <a:pt x="1158" y="5173"/>
                    <a:pt x="2586" y="5173"/>
                  </a:cubicBezTo>
                  <a:cubicBezTo>
                    <a:pt x="4001" y="5173"/>
                    <a:pt x="5153" y="4037"/>
                    <a:pt x="5173" y="2623"/>
                  </a:cubicBezTo>
                  <a:lnTo>
                    <a:pt x="2586" y="2586"/>
                  </a:lnTo>
                  <a:close/>
                </a:path>
              </a:pathLst>
            </a:custGeom>
            <a:solidFill>
              <a:schemeClr val="accent2">
                <a:lumMod val="20000"/>
                <a:lumOff val="80000"/>
              </a:schemeClr>
            </a:solidFill>
            <a:ln w="0">
              <a:solidFill>
                <a:schemeClr val="accent2"/>
              </a:solidFill>
              <a:prstDash val="solid"/>
              <a:round/>
              <a:headEnd/>
              <a:tailEnd/>
            </a:ln>
          </p:spPr>
          <p:txBody>
            <a:bodyPr/>
            <a:lstStyle/>
            <a:p>
              <a:pPr fontAlgn="auto">
                <a:spcBef>
                  <a:spcPts val="0"/>
                </a:spcBef>
                <a:spcAft>
                  <a:spcPts val="0"/>
                </a:spcAft>
                <a:defRPr/>
              </a:pPr>
              <a:endParaRPr kumimoji="1" lang="ja-JP" altLang="en-US" sz="1800">
                <a:solidFill>
                  <a:prstClr val="black"/>
                </a:solidFill>
                <a:latin typeface="Calibri"/>
                <a:ea typeface="ＭＳ Ｐゴシック"/>
              </a:endParaRPr>
            </a:p>
          </p:txBody>
        </p:sp>
      </p:grpSp>
      <p:grpSp>
        <p:nvGrpSpPr>
          <p:cNvPr id="6" name="グループ化 248"/>
          <p:cNvGrpSpPr>
            <a:grpSpLocks noChangeAspect="1"/>
          </p:cNvGrpSpPr>
          <p:nvPr/>
        </p:nvGrpSpPr>
        <p:grpSpPr bwMode="auto">
          <a:xfrm>
            <a:off x="4427538" y="2636838"/>
            <a:ext cx="1152525" cy="1079500"/>
            <a:chOff x="3995936" y="1124744"/>
            <a:chExt cx="2627313" cy="2463800"/>
          </a:xfrm>
        </p:grpSpPr>
        <p:sp>
          <p:nvSpPr>
            <p:cNvPr id="47153" name="Freeform 19"/>
            <p:cNvSpPr>
              <a:spLocks/>
            </p:cNvSpPr>
            <p:nvPr/>
          </p:nvSpPr>
          <p:spPr bwMode="auto">
            <a:xfrm>
              <a:off x="5226249" y="1124744"/>
              <a:ext cx="1397000" cy="1957388"/>
            </a:xfrm>
            <a:custGeom>
              <a:avLst/>
              <a:gdLst>
                <a:gd name="T0" fmla="*/ 0 w 2932"/>
                <a:gd name="T1" fmla="*/ 2147483647 h 4111"/>
                <a:gd name="T2" fmla="*/ 2147483647 w 2932"/>
                <a:gd name="T3" fmla="*/ 2147483647 h 4111"/>
                <a:gd name="T4" fmla="*/ 2147483647 w 2932"/>
                <a:gd name="T5" fmla="*/ 2147483647 h 4111"/>
                <a:gd name="T6" fmla="*/ 0 w 2932"/>
                <a:gd name="T7" fmla="*/ 0 h 4111"/>
                <a:gd name="T8" fmla="*/ 0 w 2932"/>
                <a:gd name="T9" fmla="*/ 2147483647 h 4111"/>
                <a:gd name="T10" fmla="*/ 0 60000 65536"/>
                <a:gd name="T11" fmla="*/ 0 60000 65536"/>
                <a:gd name="T12" fmla="*/ 0 60000 65536"/>
                <a:gd name="T13" fmla="*/ 0 60000 65536"/>
                <a:gd name="T14" fmla="*/ 0 60000 65536"/>
                <a:gd name="T15" fmla="*/ 0 w 2932"/>
                <a:gd name="T16" fmla="*/ 0 h 4111"/>
                <a:gd name="T17" fmla="*/ 2932 w 2932"/>
                <a:gd name="T18" fmla="*/ 4111 h 4111"/>
              </a:gdLst>
              <a:ahLst/>
              <a:cxnLst>
                <a:cxn ang="T10">
                  <a:pos x="T0" y="T1"/>
                </a:cxn>
                <a:cxn ang="T11">
                  <a:pos x="T2" y="T3"/>
                </a:cxn>
                <a:cxn ang="T12">
                  <a:pos x="T4" y="T5"/>
                </a:cxn>
                <a:cxn ang="T13">
                  <a:pos x="T6" y="T7"/>
                </a:cxn>
                <a:cxn ang="T14">
                  <a:pos x="T8" y="T9"/>
                </a:cxn>
              </a:cxnLst>
              <a:rect l="T15" t="T16" r="T17" b="T18"/>
              <a:pathLst>
                <a:path w="2932" h="4111">
                  <a:moveTo>
                    <a:pt x="0" y="2586"/>
                  </a:moveTo>
                  <a:lnTo>
                    <a:pt x="2090" y="4111"/>
                  </a:lnTo>
                  <a:cubicBezTo>
                    <a:pt x="2932" y="2957"/>
                    <a:pt x="2679" y="1339"/>
                    <a:pt x="1525" y="497"/>
                  </a:cubicBezTo>
                  <a:cubicBezTo>
                    <a:pt x="1083" y="174"/>
                    <a:pt x="549" y="0"/>
                    <a:pt x="0" y="0"/>
                  </a:cubicBezTo>
                  <a:lnTo>
                    <a:pt x="0" y="2586"/>
                  </a:lnTo>
                  <a:close/>
                </a:path>
              </a:pathLst>
            </a:custGeom>
            <a:solidFill>
              <a:schemeClr val="accent2"/>
            </a:solidFill>
            <a:ln w="0">
              <a:solidFill>
                <a:schemeClr val="accent2"/>
              </a:solidFill>
              <a:prstDash val="solid"/>
              <a:round/>
              <a:headEnd/>
              <a:tailEnd/>
            </a:ln>
          </p:spPr>
          <p:txBody>
            <a:bodyPr/>
            <a:lstStyle/>
            <a:p>
              <a:endParaRPr lang="ja-JP" altLang="en-US"/>
            </a:p>
          </p:txBody>
        </p:sp>
        <p:sp>
          <p:nvSpPr>
            <p:cNvPr id="251" name="Freeform 20"/>
            <p:cNvSpPr>
              <a:spLocks/>
            </p:cNvSpPr>
            <p:nvPr/>
          </p:nvSpPr>
          <p:spPr bwMode="auto">
            <a:xfrm>
              <a:off x="3995936" y="1124744"/>
              <a:ext cx="2225615" cy="2463800"/>
            </a:xfrm>
            <a:custGeom>
              <a:avLst/>
              <a:gdLst>
                <a:gd name="T0" fmla="*/ 2586 w 4676"/>
                <a:gd name="T1" fmla="*/ 2586 h 5173"/>
                <a:gd name="T2" fmla="*/ 2586 w 4676"/>
                <a:gd name="T3" fmla="*/ 0 h 5173"/>
                <a:gd name="T4" fmla="*/ 0 w 4676"/>
                <a:gd name="T5" fmla="*/ 2586 h 5173"/>
                <a:gd name="T6" fmla="*/ 2586 w 4676"/>
                <a:gd name="T7" fmla="*/ 5173 h 5173"/>
                <a:gd name="T8" fmla="*/ 4676 w 4676"/>
                <a:gd name="T9" fmla="*/ 4111 h 5173"/>
                <a:gd name="T10" fmla="*/ 2586 w 4676"/>
                <a:gd name="T11" fmla="*/ 2586 h 5173"/>
              </a:gdLst>
              <a:ahLst/>
              <a:cxnLst>
                <a:cxn ang="0">
                  <a:pos x="T0" y="T1"/>
                </a:cxn>
                <a:cxn ang="0">
                  <a:pos x="T2" y="T3"/>
                </a:cxn>
                <a:cxn ang="0">
                  <a:pos x="T4" y="T5"/>
                </a:cxn>
                <a:cxn ang="0">
                  <a:pos x="T6" y="T7"/>
                </a:cxn>
                <a:cxn ang="0">
                  <a:pos x="T8" y="T9"/>
                </a:cxn>
                <a:cxn ang="0">
                  <a:pos x="T10" y="T11"/>
                </a:cxn>
              </a:cxnLst>
              <a:rect l="0" t="0" r="r" b="b"/>
              <a:pathLst>
                <a:path w="4676" h="5173">
                  <a:moveTo>
                    <a:pt x="2586" y="2586"/>
                  </a:moveTo>
                  <a:lnTo>
                    <a:pt x="2586" y="0"/>
                  </a:lnTo>
                  <a:cubicBezTo>
                    <a:pt x="1158" y="0"/>
                    <a:pt x="0" y="1158"/>
                    <a:pt x="0" y="2586"/>
                  </a:cubicBezTo>
                  <a:cubicBezTo>
                    <a:pt x="0" y="4015"/>
                    <a:pt x="1158" y="5173"/>
                    <a:pt x="2586" y="5173"/>
                  </a:cubicBezTo>
                  <a:cubicBezTo>
                    <a:pt x="3412" y="5173"/>
                    <a:pt x="4189" y="4779"/>
                    <a:pt x="4676" y="4111"/>
                  </a:cubicBezTo>
                  <a:lnTo>
                    <a:pt x="2586" y="2586"/>
                  </a:lnTo>
                  <a:close/>
                </a:path>
              </a:pathLst>
            </a:custGeom>
            <a:solidFill>
              <a:schemeClr val="accent2">
                <a:lumMod val="20000"/>
                <a:lumOff val="80000"/>
              </a:schemeClr>
            </a:solidFill>
            <a:ln w="0">
              <a:solidFill>
                <a:schemeClr val="accent2"/>
              </a:solidFill>
              <a:prstDash val="solid"/>
              <a:round/>
              <a:headEnd/>
              <a:tailEnd/>
            </a:ln>
          </p:spPr>
          <p:txBody>
            <a:bodyPr/>
            <a:lstStyle/>
            <a:p>
              <a:pPr fontAlgn="auto">
                <a:spcBef>
                  <a:spcPts val="0"/>
                </a:spcBef>
                <a:spcAft>
                  <a:spcPts val="0"/>
                </a:spcAft>
                <a:defRPr/>
              </a:pPr>
              <a:endParaRPr kumimoji="1" lang="ja-JP" altLang="en-US" sz="1800">
                <a:solidFill>
                  <a:prstClr val="black"/>
                </a:solidFill>
                <a:latin typeface="Calibri"/>
                <a:ea typeface="ＭＳ Ｐゴシック"/>
              </a:endParaRPr>
            </a:p>
          </p:txBody>
        </p:sp>
      </p:grpSp>
      <p:grpSp>
        <p:nvGrpSpPr>
          <p:cNvPr id="7" name="グループ化 251"/>
          <p:cNvGrpSpPr>
            <a:grpSpLocks noChangeAspect="1"/>
          </p:cNvGrpSpPr>
          <p:nvPr/>
        </p:nvGrpSpPr>
        <p:grpSpPr bwMode="auto">
          <a:xfrm>
            <a:off x="4284663" y="4365625"/>
            <a:ext cx="1589087" cy="1528763"/>
            <a:chOff x="6732240" y="3429000"/>
            <a:chExt cx="2559051" cy="2463800"/>
          </a:xfrm>
        </p:grpSpPr>
        <p:sp>
          <p:nvSpPr>
            <p:cNvPr id="47151" name="Freeform 31"/>
            <p:cNvSpPr>
              <a:spLocks/>
            </p:cNvSpPr>
            <p:nvPr/>
          </p:nvSpPr>
          <p:spPr bwMode="auto">
            <a:xfrm>
              <a:off x="7962553" y="3429000"/>
              <a:ext cx="1328738" cy="2446338"/>
            </a:xfrm>
            <a:custGeom>
              <a:avLst/>
              <a:gdLst>
                <a:gd name="T0" fmla="*/ 0 w 2789"/>
                <a:gd name="T1" fmla="*/ 2147483647 h 5137"/>
                <a:gd name="T2" fmla="*/ 2147483647 w 2789"/>
                <a:gd name="T3" fmla="*/ 2147483647 h 5137"/>
                <a:gd name="T4" fmla="*/ 2147483647 w 2789"/>
                <a:gd name="T5" fmla="*/ 2147483647 h 5137"/>
                <a:gd name="T6" fmla="*/ 0 w 2789"/>
                <a:gd name="T7" fmla="*/ 0 h 5137"/>
                <a:gd name="T8" fmla="*/ 0 w 2789"/>
                <a:gd name="T9" fmla="*/ 2147483647 h 5137"/>
                <a:gd name="T10" fmla="*/ 0 60000 65536"/>
                <a:gd name="T11" fmla="*/ 0 60000 65536"/>
                <a:gd name="T12" fmla="*/ 0 60000 65536"/>
                <a:gd name="T13" fmla="*/ 0 60000 65536"/>
                <a:gd name="T14" fmla="*/ 0 60000 65536"/>
                <a:gd name="T15" fmla="*/ 0 w 2789"/>
                <a:gd name="T16" fmla="*/ 0 h 5137"/>
                <a:gd name="T17" fmla="*/ 2789 w 2789"/>
                <a:gd name="T18" fmla="*/ 5137 h 5137"/>
              </a:gdLst>
              <a:ahLst/>
              <a:cxnLst>
                <a:cxn ang="T10">
                  <a:pos x="T0" y="T1"/>
                </a:cxn>
                <a:cxn ang="T11">
                  <a:pos x="T2" y="T3"/>
                </a:cxn>
                <a:cxn ang="T12">
                  <a:pos x="T4" y="T5"/>
                </a:cxn>
                <a:cxn ang="T13">
                  <a:pos x="T6" y="T7"/>
                </a:cxn>
                <a:cxn ang="T14">
                  <a:pos x="T8" y="T9"/>
                </a:cxn>
              </a:cxnLst>
              <a:rect l="T15" t="T16" r="T17" b="T18"/>
              <a:pathLst>
                <a:path w="2789" h="5137">
                  <a:moveTo>
                    <a:pt x="0" y="2586"/>
                  </a:moveTo>
                  <a:lnTo>
                    <a:pt x="432" y="5137"/>
                  </a:lnTo>
                  <a:cubicBezTo>
                    <a:pt x="1841" y="4898"/>
                    <a:pt x="2789" y="3563"/>
                    <a:pt x="2551" y="2155"/>
                  </a:cubicBezTo>
                  <a:cubicBezTo>
                    <a:pt x="2340" y="910"/>
                    <a:pt x="1262" y="0"/>
                    <a:pt x="0" y="0"/>
                  </a:cubicBezTo>
                  <a:lnTo>
                    <a:pt x="0" y="2586"/>
                  </a:lnTo>
                  <a:close/>
                </a:path>
              </a:pathLst>
            </a:custGeom>
            <a:solidFill>
              <a:schemeClr val="accent2"/>
            </a:solidFill>
            <a:ln w="0">
              <a:solidFill>
                <a:schemeClr val="accent2"/>
              </a:solidFill>
              <a:prstDash val="solid"/>
              <a:round/>
              <a:headEnd/>
              <a:tailEnd/>
            </a:ln>
          </p:spPr>
          <p:txBody>
            <a:bodyPr/>
            <a:lstStyle/>
            <a:p>
              <a:endParaRPr lang="ja-JP" altLang="en-US"/>
            </a:p>
          </p:txBody>
        </p:sp>
        <p:sp>
          <p:nvSpPr>
            <p:cNvPr id="254" name="Freeform 32"/>
            <p:cNvSpPr>
              <a:spLocks/>
            </p:cNvSpPr>
            <p:nvPr/>
          </p:nvSpPr>
          <p:spPr bwMode="auto">
            <a:xfrm>
              <a:off x="6732240" y="3429000"/>
              <a:ext cx="1436750" cy="2463800"/>
            </a:xfrm>
            <a:custGeom>
              <a:avLst/>
              <a:gdLst>
                <a:gd name="T0" fmla="*/ 2586 w 3018"/>
                <a:gd name="T1" fmla="*/ 2586 h 5173"/>
                <a:gd name="T2" fmla="*/ 2586 w 3018"/>
                <a:gd name="T3" fmla="*/ 0 h 5173"/>
                <a:gd name="T4" fmla="*/ 0 w 3018"/>
                <a:gd name="T5" fmla="*/ 2586 h 5173"/>
                <a:gd name="T6" fmla="*/ 2586 w 3018"/>
                <a:gd name="T7" fmla="*/ 5173 h 5173"/>
                <a:gd name="T8" fmla="*/ 3018 w 3018"/>
                <a:gd name="T9" fmla="*/ 5137 h 5173"/>
                <a:gd name="T10" fmla="*/ 2586 w 3018"/>
                <a:gd name="T11" fmla="*/ 2586 h 5173"/>
              </a:gdLst>
              <a:ahLst/>
              <a:cxnLst>
                <a:cxn ang="0">
                  <a:pos x="T0" y="T1"/>
                </a:cxn>
                <a:cxn ang="0">
                  <a:pos x="T2" y="T3"/>
                </a:cxn>
                <a:cxn ang="0">
                  <a:pos x="T4" y="T5"/>
                </a:cxn>
                <a:cxn ang="0">
                  <a:pos x="T6" y="T7"/>
                </a:cxn>
                <a:cxn ang="0">
                  <a:pos x="T8" y="T9"/>
                </a:cxn>
                <a:cxn ang="0">
                  <a:pos x="T10" y="T11"/>
                </a:cxn>
              </a:cxnLst>
              <a:rect l="0" t="0" r="r" b="b"/>
              <a:pathLst>
                <a:path w="3018" h="5173">
                  <a:moveTo>
                    <a:pt x="2586" y="2586"/>
                  </a:moveTo>
                  <a:lnTo>
                    <a:pt x="2586" y="0"/>
                  </a:lnTo>
                  <a:cubicBezTo>
                    <a:pt x="1158" y="0"/>
                    <a:pt x="0" y="1158"/>
                    <a:pt x="0" y="2586"/>
                  </a:cubicBezTo>
                  <a:cubicBezTo>
                    <a:pt x="0" y="4015"/>
                    <a:pt x="1158" y="5173"/>
                    <a:pt x="2586" y="5173"/>
                  </a:cubicBezTo>
                  <a:cubicBezTo>
                    <a:pt x="2731" y="5173"/>
                    <a:pt x="2876" y="5161"/>
                    <a:pt x="3018" y="5137"/>
                  </a:cubicBezTo>
                  <a:lnTo>
                    <a:pt x="2586" y="2586"/>
                  </a:lnTo>
                  <a:close/>
                </a:path>
              </a:pathLst>
            </a:custGeom>
            <a:solidFill>
              <a:schemeClr val="accent2">
                <a:lumMod val="20000"/>
                <a:lumOff val="80000"/>
              </a:schemeClr>
            </a:solidFill>
            <a:ln w="0">
              <a:solidFill>
                <a:schemeClr val="accent2"/>
              </a:solidFill>
              <a:prstDash val="solid"/>
              <a:round/>
              <a:headEnd/>
              <a:tailEnd/>
            </a:ln>
          </p:spPr>
          <p:txBody>
            <a:bodyPr/>
            <a:lstStyle/>
            <a:p>
              <a:pPr fontAlgn="auto">
                <a:spcBef>
                  <a:spcPts val="0"/>
                </a:spcBef>
                <a:spcAft>
                  <a:spcPts val="0"/>
                </a:spcAft>
                <a:defRPr/>
              </a:pPr>
              <a:endParaRPr kumimoji="1" lang="ja-JP" altLang="en-US" sz="1800">
                <a:solidFill>
                  <a:prstClr val="black"/>
                </a:solidFill>
                <a:latin typeface="Calibri"/>
                <a:ea typeface="ＭＳ Ｐゴシック"/>
              </a:endParaRPr>
            </a:p>
          </p:txBody>
        </p:sp>
      </p:grpSp>
      <p:sp>
        <p:nvSpPr>
          <p:cNvPr id="23" name="テキスト ボックス 22"/>
          <p:cNvSpPr txBox="1"/>
          <p:nvPr/>
        </p:nvSpPr>
        <p:spPr>
          <a:xfrm>
            <a:off x="4274164" y="2780928"/>
            <a:ext cx="1643074" cy="646331"/>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kumimoji="1" lang="en-US" altLang="ja-JP" sz="3600" b="1" dirty="0">
                <a:ln w="11430">
                  <a:solidFill>
                    <a:srgbClr val="C0504D">
                      <a:lumMod val="75000"/>
                    </a:srgbClr>
                  </a:solidFill>
                </a:ln>
                <a:solidFill>
                  <a:srgbClr val="F79646">
                    <a:lumMod val="40000"/>
                    <a:lumOff val="60000"/>
                  </a:srgbClr>
                </a:solidFill>
                <a:effectLst>
                  <a:outerShdw blurRad="50800" dist="39000" dir="5460000" algn="tl">
                    <a:srgbClr val="000000">
                      <a:alpha val="38000"/>
                    </a:srgbClr>
                  </a:outerShdw>
                  <a:reflection blurRad="6350" stA="55000" endA="300" endPos="45500" dir="5400000" sy="-100000" algn="bl" rotWithShape="0"/>
                </a:effectLst>
                <a:latin typeface="Arial" charset="0"/>
                <a:ea typeface="ＭＳ Ｐゴシック"/>
              </a:rPr>
              <a:t>35</a:t>
            </a:r>
            <a:r>
              <a:rPr kumimoji="1" lang="ja-JP" altLang="en-US" sz="3600" b="1" dirty="0">
                <a:ln w="11430">
                  <a:solidFill>
                    <a:srgbClr val="C0504D">
                      <a:lumMod val="75000"/>
                    </a:srgbClr>
                  </a:solidFill>
                </a:ln>
                <a:solidFill>
                  <a:srgbClr val="F79646">
                    <a:lumMod val="40000"/>
                    <a:lumOff val="60000"/>
                  </a:srgbClr>
                </a:solidFill>
                <a:effectLst>
                  <a:outerShdw blurRad="50800" dist="39000" dir="5460000" algn="tl">
                    <a:srgbClr val="000000">
                      <a:alpha val="38000"/>
                    </a:srgbClr>
                  </a:outerShdw>
                  <a:reflection blurRad="6350" stA="55000" endA="300" endPos="45500" dir="5400000" sy="-100000" algn="bl" rotWithShape="0"/>
                </a:effectLst>
                <a:latin typeface="Arial" charset="0"/>
                <a:ea typeface="ＭＳ Ｐゴシック"/>
              </a:rPr>
              <a:t>％</a:t>
            </a:r>
            <a:endParaRPr kumimoji="1" lang="en-US" altLang="ja-JP" sz="3600" b="1" dirty="0">
              <a:ln w="11430">
                <a:solidFill>
                  <a:srgbClr val="C0504D">
                    <a:lumMod val="75000"/>
                  </a:srgbClr>
                </a:solidFill>
              </a:ln>
              <a:solidFill>
                <a:srgbClr val="F79646">
                  <a:lumMod val="40000"/>
                  <a:lumOff val="60000"/>
                </a:srgbClr>
              </a:solidFill>
              <a:effectLst>
                <a:outerShdw blurRad="50800" dist="39000" dir="5460000" algn="tl">
                  <a:srgbClr val="000000">
                    <a:alpha val="38000"/>
                  </a:srgbClr>
                </a:outerShdw>
                <a:reflection blurRad="6350" stA="55000" endA="300" endPos="45500" dir="5400000" sy="-100000" algn="bl" rotWithShape="0"/>
              </a:effectLst>
              <a:latin typeface="Arial" charset="0"/>
              <a:ea typeface="ＭＳ Ｐゴシック"/>
            </a:endParaRPr>
          </a:p>
        </p:txBody>
      </p:sp>
      <p:sp>
        <p:nvSpPr>
          <p:cNvPr id="234" name="テキスト ボックス 233"/>
          <p:cNvSpPr txBox="1"/>
          <p:nvPr/>
        </p:nvSpPr>
        <p:spPr>
          <a:xfrm>
            <a:off x="4139952" y="4797152"/>
            <a:ext cx="1928826" cy="646331"/>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kumimoji="1" lang="en-US" altLang="ja-JP" sz="3600" b="1" dirty="0">
                <a:ln w="11430">
                  <a:solidFill>
                    <a:srgbClr val="C0504D">
                      <a:lumMod val="75000"/>
                    </a:srgbClr>
                  </a:solidFill>
                </a:ln>
                <a:solidFill>
                  <a:srgbClr val="F79646">
                    <a:lumMod val="40000"/>
                    <a:lumOff val="60000"/>
                  </a:srgbClr>
                </a:solidFill>
                <a:effectLst>
                  <a:outerShdw blurRad="50800" dist="39000" dir="5460000" algn="tl">
                    <a:srgbClr val="000000">
                      <a:alpha val="38000"/>
                    </a:srgbClr>
                  </a:outerShdw>
                  <a:reflection blurRad="6350" stA="55000" endA="300" endPos="45500" dir="5400000" sy="-100000" algn="bl" rotWithShape="0"/>
                </a:effectLst>
                <a:latin typeface="Arial" charset="0"/>
                <a:ea typeface="ＭＳ Ｐゴシック"/>
              </a:rPr>
              <a:t>47</a:t>
            </a:r>
            <a:r>
              <a:rPr kumimoji="1" lang="ja-JP" altLang="en-US" sz="3600" b="1" dirty="0">
                <a:ln w="11430">
                  <a:solidFill>
                    <a:srgbClr val="C0504D">
                      <a:lumMod val="75000"/>
                    </a:srgbClr>
                  </a:solidFill>
                </a:ln>
                <a:solidFill>
                  <a:srgbClr val="F79646">
                    <a:lumMod val="40000"/>
                    <a:lumOff val="60000"/>
                  </a:srgbClr>
                </a:solidFill>
                <a:effectLst>
                  <a:outerShdw blurRad="50800" dist="39000" dir="5460000" algn="tl">
                    <a:srgbClr val="000000">
                      <a:alpha val="38000"/>
                    </a:srgbClr>
                  </a:outerShdw>
                  <a:reflection blurRad="6350" stA="55000" endA="300" endPos="45500" dir="5400000" sy="-100000" algn="bl" rotWithShape="0"/>
                </a:effectLst>
                <a:latin typeface="Arial" charset="0"/>
                <a:ea typeface="ＭＳ Ｐゴシック"/>
              </a:rPr>
              <a:t>％</a:t>
            </a:r>
            <a:endParaRPr kumimoji="1" lang="en-US" altLang="ja-JP" sz="3600" b="1" dirty="0">
              <a:ln w="11430">
                <a:solidFill>
                  <a:srgbClr val="C0504D">
                    <a:lumMod val="75000"/>
                  </a:srgbClr>
                </a:solidFill>
              </a:ln>
              <a:solidFill>
                <a:srgbClr val="F79646">
                  <a:lumMod val="40000"/>
                  <a:lumOff val="60000"/>
                </a:srgbClr>
              </a:solidFill>
              <a:effectLst>
                <a:outerShdw blurRad="50800" dist="39000" dir="5460000" algn="tl">
                  <a:srgbClr val="000000">
                    <a:alpha val="38000"/>
                  </a:srgbClr>
                </a:outerShdw>
                <a:reflection blurRad="6350" stA="55000" endA="300" endPos="45500" dir="5400000" sy="-100000" algn="bl" rotWithShape="0"/>
              </a:effectLst>
              <a:latin typeface="Arial" charset="0"/>
              <a:ea typeface="ＭＳ Ｐゴシック"/>
            </a:endParaRPr>
          </a:p>
        </p:txBody>
      </p:sp>
      <p:sp>
        <p:nvSpPr>
          <p:cNvPr id="18" name="テキスト ボックス 17"/>
          <p:cNvSpPr txBox="1"/>
          <p:nvPr/>
        </p:nvSpPr>
        <p:spPr>
          <a:xfrm>
            <a:off x="4211960" y="1484784"/>
            <a:ext cx="1643074" cy="646331"/>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kumimoji="1" lang="en-US" altLang="ja-JP" sz="3600" b="1" dirty="0">
                <a:ln w="11430">
                  <a:solidFill>
                    <a:srgbClr val="C0504D">
                      <a:lumMod val="75000"/>
                    </a:srgbClr>
                  </a:solidFill>
                </a:ln>
                <a:solidFill>
                  <a:srgbClr val="F79646">
                    <a:lumMod val="40000"/>
                    <a:lumOff val="60000"/>
                  </a:srgbClr>
                </a:solidFill>
                <a:effectLst>
                  <a:outerShdw blurRad="38100" dist="38100" dir="2700000" algn="tl">
                    <a:srgbClr val="000000">
                      <a:alpha val="43137"/>
                    </a:srgbClr>
                  </a:outerShdw>
                  <a:reflection blurRad="6350" stA="55000" endA="300" endPos="45500" dir="5400000" sy="-100000" algn="bl" rotWithShape="0"/>
                </a:effectLst>
                <a:latin typeface="Arial" charset="0"/>
                <a:ea typeface="ＭＳ Ｐゴシック"/>
              </a:rPr>
              <a:t>25</a:t>
            </a:r>
            <a:r>
              <a:rPr kumimoji="1" lang="ja-JP" altLang="en-US" sz="3600" b="1" dirty="0">
                <a:ln w="11430">
                  <a:solidFill>
                    <a:srgbClr val="C0504D">
                      <a:lumMod val="75000"/>
                    </a:srgbClr>
                  </a:solidFill>
                </a:ln>
                <a:solidFill>
                  <a:srgbClr val="F79646">
                    <a:lumMod val="40000"/>
                    <a:lumOff val="60000"/>
                  </a:srgbClr>
                </a:solidFill>
                <a:effectLst>
                  <a:outerShdw blurRad="38100" dist="38100" dir="2700000" algn="tl">
                    <a:srgbClr val="000000">
                      <a:alpha val="43137"/>
                    </a:srgbClr>
                  </a:outerShdw>
                  <a:reflection blurRad="6350" stA="55000" endA="300" endPos="45500" dir="5400000" sy="-100000" algn="bl" rotWithShape="0"/>
                </a:effectLst>
                <a:latin typeface="Arial" charset="0"/>
                <a:ea typeface="ＭＳ Ｐゴシック"/>
              </a:rPr>
              <a:t>％</a:t>
            </a:r>
            <a:endParaRPr kumimoji="1" lang="en-US" altLang="ja-JP" sz="3600" b="1" dirty="0">
              <a:ln w="11430">
                <a:solidFill>
                  <a:srgbClr val="C0504D">
                    <a:lumMod val="75000"/>
                  </a:srgbClr>
                </a:solidFill>
              </a:ln>
              <a:solidFill>
                <a:srgbClr val="F79646">
                  <a:lumMod val="40000"/>
                  <a:lumOff val="60000"/>
                </a:srgbClr>
              </a:solidFill>
              <a:effectLst>
                <a:outerShdw blurRad="38100" dist="38100" dir="2700000" algn="tl">
                  <a:srgbClr val="000000">
                    <a:alpha val="43137"/>
                  </a:srgbClr>
                </a:outerShdw>
                <a:reflection blurRad="6350" stA="55000" endA="300" endPos="45500" dir="5400000" sy="-100000" algn="bl" rotWithShape="0"/>
              </a:effectLst>
              <a:latin typeface="Arial" charset="0"/>
              <a:ea typeface="ＭＳ Ｐゴシック"/>
            </a:endParaRPr>
          </a:p>
        </p:txBody>
      </p:sp>
      <p:grpSp>
        <p:nvGrpSpPr>
          <p:cNvPr id="8" name="グループ化 254"/>
          <p:cNvGrpSpPr>
            <a:grpSpLocks noChangeAspect="1"/>
          </p:cNvGrpSpPr>
          <p:nvPr/>
        </p:nvGrpSpPr>
        <p:grpSpPr bwMode="auto">
          <a:xfrm>
            <a:off x="6875463" y="2733675"/>
            <a:ext cx="1060450" cy="1008063"/>
            <a:chOff x="-16768" y="548680"/>
            <a:chExt cx="2589213" cy="2463800"/>
          </a:xfrm>
        </p:grpSpPr>
        <p:sp>
          <p:nvSpPr>
            <p:cNvPr id="256" name="Freeform 7"/>
            <p:cNvSpPr>
              <a:spLocks/>
            </p:cNvSpPr>
            <p:nvPr/>
          </p:nvSpPr>
          <p:spPr bwMode="auto">
            <a:xfrm>
              <a:off x="1211944" y="548680"/>
              <a:ext cx="1360501" cy="2114600"/>
            </a:xfrm>
            <a:custGeom>
              <a:avLst/>
              <a:gdLst>
                <a:gd name="T0" fmla="*/ 0 w 2853"/>
                <a:gd name="T1" fmla="*/ 2586 h 4445"/>
                <a:gd name="T2" fmla="*/ 1799 w 2853"/>
                <a:gd name="T3" fmla="*/ 4445 h 4445"/>
                <a:gd name="T4" fmla="*/ 1859 w 2853"/>
                <a:gd name="T5" fmla="*/ 788 h 4445"/>
                <a:gd name="T6" fmla="*/ 0 w 2853"/>
                <a:gd name="T7" fmla="*/ 0 h 4445"/>
                <a:gd name="T8" fmla="*/ 0 w 2853"/>
                <a:gd name="T9" fmla="*/ 2586 h 4445"/>
              </a:gdLst>
              <a:ahLst/>
              <a:cxnLst>
                <a:cxn ang="0">
                  <a:pos x="T0" y="T1"/>
                </a:cxn>
                <a:cxn ang="0">
                  <a:pos x="T2" y="T3"/>
                </a:cxn>
                <a:cxn ang="0">
                  <a:pos x="T4" y="T5"/>
                </a:cxn>
                <a:cxn ang="0">
                  <a:pos x="T6" y="T7"/>
                </a:cxn>
                <a:cxn ang="0">
                  <a:pos x="T8" y="T9"/>
                </a:cxn>
              </a:cxnLst>
              <a:rect l="0" t="0" r="r" b="b"/>
              <a:pathLst>
                <a:path w="2853" h="4445">
                  <a:moveTo>
                    <a:pt x="0" y="2586"/>
                  </a:moveTo>
                  <a:lnTo>
                    <a:pt x="1799" y="4445"/>
                  </a:lnTo>
                  <a:cubicBezTo>
                    <a:pt x="2826" y="3452"/>
                    <a:pt x="2853" y="1814"/>
                    <a:pt x="1859" y="788"/>
                  </a:cubicBezTo>
                  <a:cubicBezTo>
                    <a:pt x="1372" y="284"/>
                    <a:pt x="701" y="0"/>
                    <a:pt x="0" y="0"/>
                  </a:cubicBezTo>
                  <a:lnTo>
                    <a:pt x="0" y="2586"/>
                  </a:lnTo>
                  <a:close/>
                </a:path>
              </a:pathLst>
            </a:custGeom>
            <a:solidFill>
              <a:schemeClr val="accent3"/>
            </a:solidFill>
            <a:ln w="0">
              <a:solidFill>
                <a:schemeClr val="accent3"/>
              </a:solidFill>
              <a:prstDash val="solid"/>
              <a:round/>
              <a:headEnd/>
              <a:tailEnd/>
            </a:ln>
          </p:spPr>
          <p:txBody>
            <a:bodyPr/>
            <a:lstStyle/>
            <a:p>
              <a:pPr fontAlgn="auto">
                <a:spcBef>
                  <a:spcPts val="0"/>
                </a:spcBef>
                <a:spcAft>
                  <a:spcPts val="0"/>
                </a:spcAft>
                <a:defRPr/>
              </a:pPr>
              <a:endParaRPr kumimoji="1" lang="ja-JP" altLang="en-US" sz="1800">
                <a:solidFill>
                  <a:prstClr val="black"/>
                </a:solidFill>
                <a:latin typeface="Calibri"/>
                <a:ea typeface="ＭＳ Ｐゴシック"/>
              </a:endParaRPr>
            </a:p>
          </p:txBody>
        </p:sp>
        <p:sp>
          <p:nvSpPr>
            <p:cNvPr id="257" name="Freeform 8"/>
            <p:cNvSpPr>
              <a:spLocks/>
            </p:cNvSpPr>
            <p:nvPr/>
          </p:nvSpPr>
          <p:spPr bwMode="auto">
            <a:xfrm>
              <a:off x="-16768" y="548680"/>
              <a:ext cx="2089199" cy="2463800"/>
            </a:xfrm>
            <a:custGeom>
              <a:avLst/>
              <a:gdLst>
                <a:gd name="T0" fmla="*/ 2586 w 4385"/>
                <a:gd name="T1" fmla="*/ 2586 h 5173"/>
                <a:gd name="T2" fmla="*/ 2586 w 4385"/>
                <a:gd name="T3" fmla="*/ 0 h 5173"/>
                <a:gd name="T4" fmla="*/ 0 w 4385"/>
                <a:gd name="T5" fmla="*/ 2586 h 5173"/>
                <a:gd name="T6" fmla="*/ 2586 w 4385"/>
                <a:gd name="T7" fmla="*/ 5173 h 5173"/>
                <a:gd name="T8" fmla="*/ 4385 w 4385"/>
                <a:gd name="T9" fmla="*/ 4445 h 5173"/>
                <a:gd name="T10" fmla="*/ 2586 w 4385"/>
                <a:gd name="T11" fmla="*/ 2586 h 5173"/>
              </a:gdLst>
              <a:ahLst/>
              <a:cxnLst>
                <a:cxn ang="0">
                  <a:pos x="T0" y="T1"/>
                </a:cxn>
                <a:cxn ang="0">
                  <a:pos x="T2" y="T3"/>
                </a:cxn>
                <a:cxn ang="0">
                  <a:pos x="T4" y="T5"/>
                </a:cxn>
                <a:cxn ang="0">
                  <a:pos x="T6" y="T7"/>
                </a:cxn>
                <a:cxn ang="0">
                  <a:pos x="T8" y="T9"/>
                </a:cxn>
                <a:cxn ang="0">
                  <a:pos x="T10" y="T11"/>
                </a:cxn>
              </a:cxnLst>
              <a:rect l="0" t="0" r="r" b="b"/>
              <a:pathLst>
                <a:path w="4385" h="5173">
                  <a:moveTo>
                    <a:pt x="2586" y="2586"/>
                  </a:moveTo>
                  <a:lnTo>
                    <a:pt x="2586" y="0"/>
                  </a:lnTo>
                  <a:cubicBezTo>
                    <a:pt x="1158" y="0"/>
                    <a:pt x="0" y="1158"/>
                    <a:pt x="0" y="2586"/>
                  </a:cubicBezTo>
                  <a:cubicBezTo>
                    <a:pt x="0" y="4015"/>
                    <a:pt x="1158" y="5173"/>
                    <a:pt x="2586" y="5173"/>
                  </a:cubicBezTo>
                  <a:cubicBezTo>
                    <a:pt x="3258" y="5173"/>
                    <a:pt x="3903" y="4912"/>
                    <a:pt x="4385" y="4445"/>
                  </a:cubicBezTo>
                  <a:lnTo>
                    <a:pt x="2586" y="2586"/>
                  </a:lnTo>
                  <a:close/>
                </a:path>
              </a:pathLst>
            </a:custGeom>
            <a:solidFill>
              <a:schemeClr val="accent3">
                <a:lumMod val="20000"/>
                <a:lumOff val="80000"/>
              </a:schemeClr>
            </a:solidFill>
            <a:ln w="0">
              <a:solidFill>
                <a:schemeClr val="accent3"/>
              </a:solidFill>
              <a:prstDash val="solid"/>
              <a:round/>
              <a:headEnd/>
              <a:tailEnd/>
            </a:ln>
          </p:spPr>
          <p:txBody>
            <a:bodyPr/>
            <a:lstStyle/>
            <a:p>
              <a:pPr fontAlgn="auto">
                <a:spcBef>
                  <a:spcPts val="0"/>
                </a:spcBef>
                <a:spcAft>
                  <a:spcPts val="0"/>
                </a:spcAft>
                <a:defRPr/>
              </a:pPr>
              <a:endParaRPr kumimoji="1" lang="ja-JP" altLang="en-US" sz="1800">
                <a:solidFill>
                  <a:prstClr val="black"/>
                </a:solidFill>
                <a:latin typeface="Calibri"/>
                <a:ea typeface="ＭＳ Ｐゴシック"/>
              </a:endParaRPr>
            </a:p>
          </p:txBody>
        </p:sp>
      </p:grpSp>
      <p:grpSp>
        <p:nvGrpSpPr>
          <p:cNvPr id="9" name="グループ化 257"/>
          <p:cNvGrpSpPr>
            <a:grpSpLocks noChangeAspect="1"/>
          </p:cNvGrpSpPr>
          <p:nvPr/>
        </p:nvGrpSpPr>
        <p:grpSpPr bwMode="auto">
          <a:xfrm>
            <a:off x="6875463" y="1412875"/>
            <a:ext cx="927100" cy="900113"/>
            <a:chOff x="3159125" y="2197100"/>
            <a:chExt cx="2533651" cy="2463800"/>
          </a:xfrm>
        </p:grpSpPr>
        <p:sp>
          <p:nvSpPr>
            <p:cNvPr id="259" name="Freeform 19"/>
            <p:cNvSpPr>
              <a:spLocks/>
            </p:cNvSpPr>
            <p:nvPr/>
          </p:nvSpPr>
          <p:spPr bwMode="auto">
            <a:xfrm>
              <a:off x="4391243" y="2197100"/>
              <a:ext cx="1301533" cy="1373122"/>
            </a:xfrm>
            <a:custGeom>
              <a:avLst/>
              <a:gdLst>
                <a:gd name="T0" fmla="*/ 0 w 2735"/>
                <a:gd name="T1" fmla="*/ 2586 h 2885"/>
                <a:gd name="T2" fmla="*/ 2570 w 2735"/>
                <a:gd name="T3" fmla="*/ 2885 h 2885"/>
                <a:gd name="T4" fmla="*/ 299 w 2735"/>
                <a:gd name="T5" fmla="*/ 17 h 2885"/>
                <a:gd name="T6" fmla="*/ 0 w 2735"/>
                <a:gd name="T7" fmla="*/ 0 h 2885"/>
                <a:gd name="T8" fmla="*/ 0 w 2735"/>
                <a:gd name="T9" fmla="*/ 2586 h 2885"/>
              </a:gdLst>
              <a:ahLst/>
              <a:cxnLst>
                <a:cxn ang="0">
                  <a:pos x="T0" y="T1"/>
                </a:cxn>
                <a:cxn ang="0">
                  <a:pos x="T2" y="T3"/>
                </a:cxn>
                <a:cxn ang="0">
                  <a:pos x="T4" y="T5"/>
                </a:cxn>
                <a:cxn ang="0">
                  <a:pos x="T6" y="T7"/>
                </a:cxn>
                <a:cxn ang="0">
                  <a:pos x="T8" y="T9"/>
                </a:cxn>
              </a:cxnLst>
              <a:rect l="0" t="0" r="r" b="b"/>
              <a:pathLst>
                <a:path w="2735" h="2885">
                  <a:moveTo>
                    <a:pt x="0" y="2586"/>
                  </a:moveTo>
                  <a:lnTo>
                    <a:pt x="2570" y="2885"/>
                  </a:lnTo>
                  <a:cubicBezTo>
                    <a:pt x="2735" y="1466"/>
                    <a:pt x="1718" y="182"/>
                    <a:pt x="299" y="17"/>
                  </a:cubicBezTo>
                  <a:cubicBezTo>
                    <a:pt x="200" y="6"/>
                    <a:pt x="100" y="0"/>
                    <a:pt x="0" y="0"/>
                  </a:cubicBezTo>
                  <a:lnTo>
                    <a:pt x="0" y="2586"/>
                  </a:lnTo>
                  <a:close/>
                </a:path>
              </a:pathLst>
            </a:custGeom>
            <a:solidFill>
              <a:schemeClr val="accent3"/>
            </a:solidFill>
            <a:ln w="0">
              <a:solidFill>
                <a:schemeClr val="accent3"/>
              </a:solidFill>
              <a:prstDash val="solid"/>
              <a:round/>
              <a:headEnd/>
              <a:tailEnd/>
            </a:ln>
          </p:spPr>
          <p:txBody>
            <a:bodyPr/>
            <a:lstStyle/>
            <a:p>
              <a:pPr fontAlgn="auto">
                <a:spcBef>
                  <a:spcPts val="0"/>
                </a:spcBef>
                <a:spcAft>
                  <a:spcPts val="0"/>
                </a:spcAft>
                <a:defRPr/>
              </a:pPr>
              <a:endParaRPr kumimoji="1" lang="ja-JP" altLang="en-US" sz="1800">
                <a:solidFill>
                  <a:prstClr val="black"/>
                </a:solidFill>
                <a:latin typeface="Calibri"/>
                <a:ea typeface="ＭＳ Ｐゴシック"/>
              </a:endParaRPr>
            </a:p>
          </p:txBody>
        </p:sp>
        <p:sp>
          <p:nvSpPr>
            <p:cNvPr id="260" name="Freeform 20"/>
            <p:cNvSpPr>
              <a:spLocks/>
            </p:cNvSpPr>
            <p:nvPr/>
          </p:nvSpPr>
          <p:spPr bwMode="auto">
            <a:xfrm>
              <a:off x="3159125" y="2197100"/>
              <a:ext cx="2455559" cy="2463800"/>
            </a:xfrm>
            <a:custGeom>
              <a:avLst/>
              <a:gdLst>
                <a:gd name="T0" fmla="*/ 2586 w 5156"/>
                <a:gd name="T1" fmla="*/ 2586 h 5173"/>
                <a:gd name="T2" fmla="*/ 2586 w 5156"/>
                <a:gd name="T3" fmla="*/ 0 h 5173"/>
                <a:gd name="T4" fmla="*/ 0 w 5156"/>
                <a:gd name="T5" fmla="*/ 2586 h 5173"/>
                <a:gd name="T6" fmla="*/ 2586 w 5156"/>
                <a:gd name="T7" fmla="*/ 5173 h 5173"/>
                <a:gd name="T8" fmla="*/ 5156 w 5156"/>
                <a:gd name="T9" fmla="*/ 2885 h 5173"/>
                <a:gd name="T10" fmla="*/ 2586 w 5156"/>
                <a:gd name="T11" fmla="*/ 2586 h 5173"/>
              </a:gdLst>
              <a:ahLst/>
              <a:cxnLst>
                <a:cxn ang="0">
                  <a:pos x="T0" y="T1"/>
                </a:cxn>
                <a:cxn ang="0">
                  <a:pos x="T2" y="T3"/>
                </a:cxn>
                <a:cxn ang="0">
                  <a:pos x="T4" y="T5"/>
                </a:cxn>
                <a:cxn ang="0">
                  <a:pos x="T6" y="T7"/>
                </a:cxn>
                <a:cxn ang="0">
                  <a:pos x="T8" y="T9"/>
                </a:cxn>
                <a:cxn ang="0">
                  <a:pos x="T10" y="T11"/>
                </a:cxn>
              </a:cxnLst>
              <a:rect l="0" t="0" r="r" b="b"/>
              <a:pathLst>
                <a:path w="5156" h="5173">
                  <a:moveTo>
                    <a:pt x="2586" y="2586"/>
                  </a:moveTo>
                  <a:lnTo>
                    <a:pt x="2586" y="0"/>
                  </a:lnTo>
                  <a:cubicBezTo>
                    <a:pt x="1158" y="0"/>
                    <a:pt x="0" y="1158"/>
                    <a:pt x="0" y="2586"/>
                  </a:cubicBezTo>
                  <a:cubicBezTo>
                    <a:pt x="0" y="4015"/>
                    <a:pt x="1158" y="5173"/>
                    <a:pt x="2586" y="5173"/>
                  </a:cubicBezTo>
                  <a:cubicBezTo>
                    <a:pt x="3899" y="5173"/>
                    <a:pt x="5004" y="4189"/>
                    <a:pt x="5156" y="2885"/>
                  </a:cubicBezTo>
                  <a:lnTo>
                    <a:pt x="2586" y="2586"/>
                  </a:lnTo>
                  <a:close/>
                </a:path>
              </a:pathLst>
            </a:custGeom>
            <a:solidFill>
              <a:schemeClr val="accent3">
                <a:lumMod val="20000"/>
                <a:lumOff val="80000"/>
              </a:schemeClr>
            </a:solidFill>
            <a:ln w="0">
              <a:solidFill>
                <a:schemeClr val="accent3"/>
              </a:solidFill>
              <a:prstDash val="solid"/>
              <a:round/>
              <a:headEnd/>
              <a:tailEnd/>
            </a:ln>
          </p:spPr>
          <p:txBody>
            <a:bodyPr/>
            <a:lstStyle/>
            <a:p>
              <a:pPr fontAlgn="auto">
                <a:spcBef>
                  <a:spcPts val="0"/>
                </a:spcBef>
                <a:spcAft>
                  <a:spcPts val="0"/>
                </a:spcAft>
                <a:defRPr/>
              </a:pPr>
              <a:endParaRPr kumimoji="1" lang="ja-JP" altLang="en-US" sz="1800">
                <a:solidFill>
                  <a:prstClr val="black"/>
                </a:solidFill>
                <a:latin typeface="Calibri"/>
                <a:ea typeface="ＭＳ Ｐゴシック"/>
              </a:endParaRPr>
            </a:p>
          </p:txBody>
        </p:sp>
      </p:grpSp>
      <p:grpSp>
        <p:nvGrpSpPr>
          <p:cNvPr id="10" name="グループ化 260"/>
          <p:cNvGrpSpPr>
            <a:grpSpLocks noChangeAspect="1"/>
          </p:cNvGrpSpPr>
          <p:nvPr/>
        </p:nvGrpSpPr>
        <p:grpSpPr bwMode="auto">
          <a:xfrm>
            <a:off x="6735763" y="4581525"/>
            <a:ext cx="1371600" cy="1371600"/>
            <a:chOff x="4652963" y="1989138"/>
            <a:chExt cx="2484438" cy="2484437"/>
          </a:xfrm>
        </p:grpSpPr>
        <p:sp>
          <p:nvSpPr>
            <p:cNvPr id="262" name="Freeform 31"/>
            <p:cNvSpPr>
              <a:spLocks/>
            </p:cNvSpPr>
            <p:nvPr/>
          </p:nvSpPr>
          <p:spPr bwMode="auto">
            <a:xfrm>
              <a:off x="5843423" y="1989138"/>
              <a:ext cx="1293978" cy="2484437"/>
            </a:xfrm>
            <a:custGeom>
              <a:avLst/>
              <a:gdLst>
                <a:gd name="T0" fmla="*/ 84 w 2717"/>
                <a:gd name="T1" fmla="*/ 2586 h 5219"/>
                <a:gd name="T2" fmla="*/ 0 w 2717"/>
                <a:gd name="T3" fmla="*/ 5172 h 5219"/>
                <a:gd name="T4" fmla="*/ 2670 w 2717"/>
                <a:gd name="T5" fmla="*/ 2671 h 5219"/>
                <a:gd name="T6" fmla="*/ 169 w 2717"/>
                <a:gd name="T7" fmla="*/ 1 h 5219"/>
                <a:gd name="T8" fmla="*/ 84 w 2717"/>
                <a:gd name="T9" fmla="*/ 0 h 5219"/>
                <a:gd name="T10" fmla="*/ 84 w 2717"/>
                <a:gd name="T11" fmla="*/ 2586 h 5219"/>
              </a:gdLst>
              <a:ahLst/>
              <a:cxnLst>
                <a:cxn ang="0">
                  <a:pos x="T0" y="T1"/>
                </a:cxn>
                <a:cxn ang="0">
                  <a:pos x="T2" y="T3"/>
                </a:cxn>
                <a:cxn ang="0">
                  <a:pos x="T4" y="T5"/>
                </a:cxn>
                <a:cxn ang="0">
                  <a:pos x="T6" y="T7"/>
                </a:cxn>
                <a:cxn ang="0">
                  <a:pos x="T8" y="T9"/>
                </a:cxn>
                <a:cxn ang="0">
                  <a:pos x="T10" y="T11"/>
                </a:cxn>
              </a:cxnLst>
              <a:rect l="0" t="0" r="r" b="b"/>
              <a:pathLst>
                <a:path w="2717" h="5219">
                  <a:moveTo>
                    <a:pt x="84" y="2586"/>
                  </a:moveTo>
                  <a:lnTo>
                    <a:pt x="0" y="5172"/>
                  </a:lnTo>
                  <a:cubicBezTo>
                    <a:pt x="1427" y="5219"/>
                    <a:pt x="2623" y="4099"/>
                    <a:pt x="2670" y="2671"/>
                  </a:cubicBezTo>
                  <a:cubicBezTo>
                    <a:pt x="2717" y="1243"/>
                    <a:pt x="1597" y="48"/>
                    <a:pt x="169" y="1"/>
                  </a:cubicBezTo>
                  <a:cubicBezTo>
                    <a:pt x="141" y="0"/>
                    <a:pt x="113" y="0"/>
                    <a:pt x="84" y="0"/>
                  </a:cubicBezTo>
                  <a:lnTo>
                    <a:pt x="84" y="2586"/>
                  </a:lnTo>
                  <a:close/>
                </a:path>
              </a:pathLst>
            </a:custGeom>
            <a:solidFill>
              <a:schemeClr val="accent3"/>
            </a:solidFill>
            <a:ln w="0">
              <a:solidFill>
                <a:schemeClr val="accent3"/>
              </a:solidFill>
              <a:prstDash val="solid"/>
              <a:round/>
              <a:headEnd/>
              <a:tailEnd/>
            </a:ln>
          </p:spPr>
          <p:txBody>
            <a:bodyPr/>
            <a:lstStyle/>
            <a:p>
              <a:pPr fontAlgn="auto">
                <a:spcBef>
                  <a:spcPts val="0"/>
                </a:spcBef>
                <a:spcAft>
                  <a:spcPts val="0"/>
                </a:spcAft>
                <a:defRPr/>
              </a:pPr>
              <a:endParaRPr kumimoji="1" lang="ja-JP" altLang="en-US" sz="1800">
                <a:solidFill>
                  <a:prstClr val="black"/>
                </a:solidFill>
                <a:latin typeface="Calibri"/>
                <a:ea typeface="ＭＳ Ｐゴシック"/>
              </a:endParaRPr>
            </a:p>
          </p:txBody>
        </p:sp>
        <p:sp>
          <p:nvSpPr>
            <p:cNvPr id="263" name="Freeform 32"/>
            <p:cNvSpPr>
              <a:spLocks/>
            </p:cNvSpPr>
            <p:nvPr/>
          </p:nvSpPr>
          <p:spPr bwMode="auto">
            <a:xfrm>
              <a:off x="4652963" y="1989138"/>
              <a:ext cx="1230717" cy="2461433"/>
            </a:xfrm>
            <a:custGeom>
              <a:avLst/>
              <a:gdLst>
                <a:gd name="T0" fmla="*/ 2586 w 2586"/>
                <a:gd name="T1" fmla="*/ 2586 h 5172"/>
                <a:gd name="T2" fmla="*/ 2586 w 2586"/>
                <a:gd name="T3" fmla="*/ 0 h 5172"/>
                <a:gd name="T4" fmla="*/ 0 w 2586"/>
                <a:gd name="T5" fmla="*/ 2586 h 5172"/>
                <a:gd name="T6" fmla="*/ 2502 w 2586"/>
                <a:gd name="T7" fmla="*/ 5172 h 5172"/>
                <a:gd name="T8" fmla="*/ 2586 w 2586"/>
                <a:gd name="T9" fmla="*/ 2586 h 5172"/>
              </a:gdLst>
              <a:ahLst/>
              <a:cxnLst>
                <a:cxn ang="0">
                  <a:pos x="T0" y="T1"/>
                </a:cxn>
                <a:cxn ang="0">
                  <a:pos x="T2" y="T3"/>
                </a:cxn>
                <a:cxn ang="0">
                  <a:pos x="T4" y="T5"/>
                </a:cxn>
                <a:cxn ang="0">
                  <a:pos x="T6" y="T7"/>
                </a:cxn>
                <a:cxn ang="0">
                  <a:pos x="T8" y="T9"/>
                </a:cxn>
              </a:cxnLst>
              <a:rect l="0" t="0" r="r" b="b"/>
              <a:pathLst>
                <a:path w="2586" h="5172">
                  <a:moveTo>
                    <a:pt x="2586" y="2586"/>
                  </a:moveTo>
                  <a:lnTo>
                    <a:pt x="2586" y="0"/>
                  </a:lnTo>
                  <a:cubicBezTo>
                    <a:pt x="1158" y="0"/>
                    <a:pt x="0" y="1158"/>
                    <a:pt x="0" y="2586"/>
                  </a:cubicBezTo>
                  <a:cubicBezTo>
                    <a:pt x="0" y="3982"/>
                    <a:pt x="1107" y="5126"/>
                    <a:pt x="2502" y="5172"/>
                  </a:cubicBezTo>
                  <a:lnTo>
                    <a:pt x="2586" y="2586"/>
                  </a:lnTo>
                  <a:close/>
                </a:path>
              </a:pathLst>
            </a:custGeom>
            <a:solidFill>
              <a:schemeClr val="accent3">
                <a:lumMod val="20000"/>
                <a:lumOff val="80000"/>
              </a:schemeClr>
            </a:solidFill>
            <a:ln w="0">
              <a:solidFill>
                <a:schemeClr val="accent3"/>
              </a:solidFill>
              <a:prstDash val="solid"/>
              <a:round/>
              <a:headEnd/>
              <a:tailEnd/>
            </a:ln>
          </p:spPr>
          <p:txBody>
            <a:bodyPr/>
            <a:lstStyle/>
            <a:p>
              <a:pPr fontAlgn="auto">
                <a:spcBef>
                  <a:spcPts val="0"/>
                </a:spcBef>
                <a:spcAft>
                  <a:spcPts val="0"/>
                </a:spcAft>
                <a:defRPr/>
              </a:pPr>
              <a:endParaRPr kumimoji="1" lang="ja-JP" altLang="en-US" sz="1800">
                <a:solidFill>
                  <a:prstClr val="black"/>
                </a:solidFill>
                <a:latin typeface="Calibri"/>
                <a:ea typeface="ＭＳ Ｐゴシック"/>
              </a:endParaRPr>
            </a:p>
          </p:txBody>
        </p:sp>
      </p:grpSp>
      <p:sp>
        <p:nvSpPr>
          <p:cNvPr id="19" name="テキスト ボックス 18"/>
          <p:cNvSpPr txBox="1"/>
          <p:nvPr/>
        </p:nvSpPr>
        <p:spPr>
          <a:xfrm>
            <a:off x="6634556" y="1499131"/>
            <a:ext cx="1643074" cy="646331"/>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kumimoji="1" lang="en-US" altLang="ja-JP" sz="3600" b="1" dirty="0">
                <a:ln w="11430">
                  <a:solidFill>
                    <a:srgbClr val="9BBB59">
                      <a:lumMod val="75000"/>
                    </a:srgbClr>
                  </a:solidFill>
                </a:ln>
                <a:solidFill>
                  <a:srgbClr val="9BBB59">
                    <a:lumMod val="60000"/>
                    <a:lumOff val="40000"/>
                  </a:srgbClr>
                </a:solidFill>
                <a:effectLst>
                  <a:outerShdw blurRad="38100" dist="38100" dir="2700000" algn="tl">
                    <a:srgbClr val="000000">
                      <a:alpha val="43137"/>
                    </a:srgbClr>
                  </a:outerShdw>
                  <a:reflection blurRad="6350" stA="55000" endA="300" endPos="45500" dir="5400000" sy="-100000" algn="bl" rotWithShape="0"/>
                </a:effectLst>
                <a:latin typeface="Arial" charset="0"/>
                <a:ea typeface="ＭＳ Ｐゴシック"/>
              </a:rPr>
              <a:t>27%</a:t>
            </a:r>
          </a:p>
        </p:txBody>
      </p:sp>
      <p:sp>
        <p:nvSpPr>
          <p:cNvPr id="240" name="テキスト ボックス 239"/>
          <p:cNvSpPr txBox="1"/>
          <p:nvPr/>
        </p:nvSpPr>
        <p:spPr>
          <a:xfrm>
            <a:off x="6511087" y="4839555"/>
            <a:ext cx="1928826" cy="646331"/>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kumimoji="1" lang="en-US" altLang="ja-JP" sz="3600" b="1" dirty="0">
                <a:ln w="11430">
                  <a:solidFill>
                    <a:srgbClr val="9BBB59">
                      <a:lumMod val="75000"/>
                    </a:srgbClr>
                  </a:solidFill>
                </a:ln>
                <a:solidFill>
                  <a:srgbClr val="9BBB59">
                    <a:lumMod val="60000"/>
                    <a:lumOff val="40000"/>
                  </a:srgbClr>
                </a:solidFill>
                <a:effectLst>
                  <a:outerShdw blurRad="50800" dist="39000" dir="5460000" algn="tl">
                    <a:srgbClr val="000000">
                      <a:alpha val="38000"/>
                    </a:srgbClr>
                  </a:outerShdw>
                  <a:reflection blurRad="6350" stA="55000" endA="300" endPos="45500" dir="5400000" sy="-100000" algn="bl" rotWithShape="0"/>
                </a:effectLst>
                <a:latin typeface="Arial" charset="0"/>
                <a:ea typeface="ＭＳ Ｐゴシック"/>
              </a:rPr>
              <a:t>50%</a:t>
            </a:r>
          </a:p>
        </p:txBody>
      </p:sp>
      <p:sp>
        <p:nvSpPr>
          <p:cNvPr id="21" name="テキスト ボックス 20"/>
          <p:cNvSpPr txBox="1"/>
          <p:nvPr/>
        </p:nvSpPr>
        <p:spPr>
          <a:xfrm>
            <a:off x="6629409" y="2928587"/>
            <a:ext cx="1643074" cy="584775"/>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kumimoji="1" lang="en-US" altLang="ja-JP" sz="3200" b="1" dirty="0">
                <a:ln w="11430">
                  <a:solidFill>
                    <a:srgbClr val="9BBB59">
                      <a:lumMod val="75000"/>
                    </a:srgbClr>
                  </a:solidFill>
                </a:ln>
                <a:solidFill>
                  <a:srgbClr val="9BBB59">
                    <a:lumMod val="60000"/>
                    <a:lumOff val="40000"/>
                  </a:srgbClr>
                </a:solidFill>
                <a:effectLst>
                  <a:outerShdw blurRad="50800" dist="39000" dir="5460000" algn="tl">
                    <a:srgbClr val="000000">
                      <a:alpha val="38000"/>
                    </a:srgbClr>
                  </a:outerShdw>
                  <a:reflection blurRad="6350" stA="55000" endA="300" endPos="45500" dir="5400000" sy="-100000" algn="bl" rotWithShape="0"/>
                </a:effectLst>
                <a:latin typeface="Arial" charset="0"/>
                <a:ea typeface="ＭＳ Ｐゴシック"/>
              </a:rPr>
              <a:t>38%</a:t>
            </a:r>
          </a:p>
        </p:txBody>
      </p:sp>
      <p:grpSp>
        <p:nvGrpSpPr>
          <p:cNvPr id="11" name="グループ化 231"/>
          <p:cNvGrpSpPr>
            <a:grpSpLocks noChangeAspect="1"/>
          </p:cNvGrpSpPr>
          <p:nvPr/>
        </p:nvGrpSpPr>
        <p:grpSpPr bwMode="auto">
          <a:xfrm>
            <a:off x="1547813" y="4221163"/>
            <a:ext cx="2449512" cy="2297112"/>
            <a:chOff x="616322" y="2618540"/>
            <a:chExt cx="2625726" cy="2462213"/>
          </a:xfrm>
        </p:grpSpPr>
        <p:sp>
          <p:nvSpPr>
            <p:cNvPr id="233" name="Freeform 8"/>
            <p:cNvSpPr>
              <a:spLocks/>
            </p:cNvSpPr>
            <p:nvPr/>
          </p:nvSpPr>
          <p:spPr bwMode="auto">
            <a:xfrm>
              <a:off x="1846652" y="2618540"/>
              <a:ext cx="1395396" cy="2380536"/>
            </a:xfrm>
            <a:custGeom>
              <a:avLst/>
              <a:gdLst>
                <a:gd name="T0" fmla="*/ 0 w 2928"/>
                <a:gd name="T1" fmla="*/ 2587 h 5000"/>
                <a:gd name="T2" fmla="*/ 931 w 2928"/>
                <a:gd name="T3" fmla="*/ 5000 h 5000"/>
                <a:gd name="T4" fmla="*/ 2414 w 2928"/>
                <a:gd name="T5" fmla="*/ 1656 h 5000"/>
                <a:gd name="T6" fmla="*/ 0 w 2928"/>
                <a:gd name="T7" fmla="*/ 0 h 5000"/>
                <a:gd name="T8" fmla="*/ 0 w 2928"/>
                <a:gd name="T9" fmla="*/ 2587 h 5000"/>
              </a:gdLst>
              <a:ahLst/>
              <a:cxnLst>
                <a:cxn ang="0">
                  <a:pos x="T0" y="T1"/>
                </a:cxn>
                <a:cxn ang="0">
                  <a:pos x="T2" y="T3"/>
                </a:cxn>
                <a:cxn ang="0">
                  <a:pos x="T4" y="T5"/>
                </a:cxn>
                <a:cxn ang="0">
                  <a:pos x="T6" y="T7"/>
                </a:cxn>
                <a:cxn ang="0">
                  <a:pos x="T8" y="T9"/>
                </a:cxn>
              </a:cxnLst>
              <a:rect l="0" t="0" r="r" b="b"/>
              <a:pathLst>
                <a:path w="2928" h="5000">
                  <a:moveTo>
                    <a:pt x="0" y="2587"/>
                  </a:moveTo>
                  <a:lnTo>
                    <a:pt x="931" y="5000"/>
                  </a:lnTo>
                  <a:cubicBezTo>
                    <a:pt x="2264" y="4486"/>
                    <a:pt x="2928" y="2989"/>
                    <a:pt x="2414" y="1656"/>
                  </a:cubicBezTo>
                  <a:cubicBezTo>
                    <a:pt x="2029" y="658"/>
                    <a:pt x="1070" y="0"/>
                    <a:pt x="0" y="0"/>
                  </a:cubicBezTo>
                  <a:lnTo>
                    <a:pt x="0" y="2587"/>
                  </a:lnTo>
                  <a:close/>
                </a:path>
              </a:pathLst>
            </a:custGeom>
            <a:solidFill>
              <a:srgbClr val="4F81BD"/>
            </a:solidFill>
            <a:ln w="0">
              <a:solidFill>
                <a:schemeClr val="accent1">
                  <a:lumMod val="50000"/>
                </a:schemeClr>
              </a:solidFill>
              <a:prstDash val="solid"/>
              <a:round/>
              <a:headEnd/>
              <a:tailEnd/>
            </a:ln>
          </p:spPr>
          <p:txBody>
            <a:bodyPr/>
            <a:lstStyle/>
            <a:p>
              <a:pPr fontAlgn="auto">
                <a:spcBef>
                  <a:spcPts val="0"/>
                </a:spcBef>
                <a:spcAft>
                  <a:spcPts val="0"/>
                </a:spcAft>
                <a:defRPr/>
              </a:pPr>
              <a:endParaRPr kumimoji="1" lang="ja-JP" altLang="en-US" sz="1800">
                <a:solidFill>
                  <a:prstClr val="black"/>
                </a:solidFill>
                <a:latin typeface="Calibri"/>
                <a:ea typeface="ＭＳ Ｐゴシック"/>
              </a:endParaRPr>
            </a:p>
          </p:txBody>
        </p:sp>
        <p:sp>
          <p:nvSpPr>
            <p:cNvPr id="235" name="Freeform 10"/>
            <p:cNvSpPr>
              <a:spLocks/>
            </p:cNvSpPr>
            <p:nvPr/>
          </p:nvSpPr>
          <p:spPr bwMode="auto">
            <a:xfrm>
              <a:off x="616322" y="2618540"/>
              <a:ext cx="1674475" cy="2462213"/>
            </a:xfrm>
            <a:custGeom>
              <a:avLst/>
              <a:gdLst>
                <a:gd name="T0" fmla="*/ 2586 w 3517"/>
                <a:gd name="T1" fmla="*/ 2587 h 5173"/>
                <a:gd name="T2" fmla="*/ 2586 w 3517"/>
                <a:gd name="T3" fmla="*/ 0 h 5173"/>
                <a:gd name="T4" fmla="*/ 0 w 3517"/>
                <a:gd name="T5" fmla="*/ 2587 h 5173"/>
                <a:gd name="T6" fmla="*/ 2586 w 3517"/>
                <a:gd name="T7" fmla="*/ 5173 h 5173"/>
                <a:gd name="T8" fmla="*/ 3517 w 3517"/>
                <a:gd name="T9" fmla="*/ 5000 h 5173"/>
                <a:gd name="T10" fmla="*/ 2586 w 3517"/>
                <a:gd name="T11" fmla="*/ 2587 h 5173"/>
              </a:gdLst>
              <a:ahLst/>
              <a:cxnLst>
                <a:cxn ang="0">
                  <a:pos x="T0" y="T1"/>
                </a:cxn>
                <a:cxn ang="0">
                  <a:pos x="T2" y="T3"/>
                </a:cxn>
                <a:cxn ang="0">
                  <a:pos x="T4" y="T5"/>
                </a:cxn>
                <a:cxn ang="0">
                  <a:pos x="T6" y="T7"/>
                </a:cxn>
                <a:cxn ang="0">
                  <a:pos x="T8" y="T9"/>
                </a:cxn>
                <a:cxn ang="0">
                  <a:pos x="T10" y="T11"/>
                </a:cxn>
              </a:cxnLst>
              <a:rect l="0" t="0" r="r" b="b"/>
              <a:pathLst>
                <a:path w="3517" h="5173">
                  <a:moveTo>
                    <a:pt x="2586" y="2587"/>
                  </a:moveTo>
                  <a:lnTo>
                    <a:pt x="2586" y="0"/>
                  </a:lnTo>
                  <a:cubicBezTo>
                    <a:pt x="1158" y="0"/>
                    <a:pt x="0" y="1158"/>
                    <a:pt x="0" y="2587"/>
                  </a:cubicBezTo>
                  <a:cubicBezTo>
                    <a:pt x="0" y="4015"/>
                    <a:pt x="1158" y="5173"/>
                    <a:pt x="2586" y="5173"/>
                  </a:cubicBezTo>
                  <a:cubicBezTo>
                    <a:pt x="2905" y="5173"/>
                    <a:pt x="3220" y="5115"/>
                    <a:pt x="3517" y="5000"/>
                  </a:cubicBezTo>
                  <a:lnTo>
                    <a:pt x="2586" y="2587"/>
                  </a:lnTo>
                  <a:close/>
                </a:path>
              </a:pathLst>
            </a:custGeom>
            <a:solidFill>
              <a:srgbClr val="DCE6F2"/>
            </a:solidFill>
            <a:ln w="0">
              <a:solidFill>
                <a:schemeClr val="accent1">
                  <a:lumMod val="50000"/>
                </a:schemeClr>
              </a:solidFill>
              <a:prstDash val="solid"/>
              <a:round/>
              <a:headEnd/>
              <a:tailEnd/>
            </a:ln>
          </p:spPr>
          <p:txBody>
            <a:bodyPr/>
            <a:lstStyle/>
            <a:p>
              <a:pPr fontAlgn="auto">
                <a:spcBef>
                  <a:spcPts val="0"/>
                </a:spcBef>
                <a:spcAft>
                  <a:spcPts val="0"/>
                </a:spcAft>
                <a:defRPr/>
              </a:pPr>
              <a:endParaRPr kumimoji="1" lang="ja-JP" altLang="en-US" sz="1800">
                <a:solidFill>
                  <a:prstClr val="black"/>
                </a:solidFill>
                <a:latin typeface="Calibri"/>
                <a:ea typeface="ＭＳ Ｐゴシック"/>
              </a:endParaRPr>
            </a:p>
          </p:txBody>
        </p:sp>
      </p:grpSp>
      <p:sp>
        <p:nvSpPr>
          <p:cNvPr id="231" name="テキスト ボックス 230"/>
          <p:cNvSpPr txBox="1"/>
          <p:nvPr/>
        </p:nvSpPr>
        <p:spPr>
          <a:xfrm>
            <a:off x="1763688" y="5013176"/>
            <a:ext cx="1928826" cy="646331"/>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kumimoji="1" lang="en-US" altLang="ja-JP" sz="3600" b="1" dirty="0">
                <a:ln w="11430">
                  <a:solidFill>
                    <a:srgbClr val="1F497D">
                      <a:lumMod val="40000"/>
                      <a:lumOff val="60000"/>
                    </a:srgbClr>
                  </a:solidFill>
                </a:ln>
                <a:solidFill>
                  <a:srgbClr val="1F497D">
                    <a:lumMod val="60000"/>
                    <a:lumOff val="40000"/>
                  </a:srgbClr>
                </a:solidFill>
                <a:effectLst>
                  <a:outerShdw blurRad="50800" dist="39000" dir="5460000" algn="tl">
                    <a:srgbClr val="000000">
                      <a:alpha val="38000"/>
                    </a:srgbClr>
                  </a:outerShdw>
                </a:effectLst>
                <a:latin typeface="Arial" charset="0"/>
                <a:ea typeface="ＭＳ Ｐゴシック"/>
              </a:rPr>
              <a:t>44%</a:t>
            </a:r>
          </a:p>
        </p:txBody>
      </p:sp>
      <p:sp>
        <p:nvSpPr>
          <p:cNvPr id="47141" name="テキスト ボックス 228"/>
          <p:cNvSpPr txBox="1">
            <a:spLocks noChangeArrowheads="1"/>
          </p:cNvSpPr>
          <p:nvPr/>
        </p:nvSpPr>
        <p:spPr bwMode="auto">
          <a:xfrm>
            <a:off x="4500563" y="6581775"/>
            <a:ext cx="3959225" cy="276225"/>
          </a:xfrm>
          <a:prstGeom prst="rect">
            <a:avLst/>
          </a:prstGeom>
          <a:noFill/>
          <a:ln w="9525">
            <a:noFill/>
            <a:miter lim="800000"/>
            <a:headEnd/>
            <a:tailEnd/>
          </a:ln>
        </p:spPr>
        <p:txBody>
          <a:bodyPr>
            <a:spAutoFit/>
          </a:bodyPr>
          <a:lstStyle/>
          <a:p>
            <a:r>
              <a:rPr kumimoji="1" lang="en-US" altLang="ja-JP" sz="1200">
                <a:solidFill>
                  <a:srgbClr val="000000"/>
                </a:solidFill>
                <a:latin typeface="Calibri" pitchFamily="34" charset="0"/>
              </a:rPr>
              <a:t>Source: Presentation by Dr. Mikiko Kainuma (Nov. 2011) </a:t>
            </a:r>
            <a:endParaRPr kumimoji="1" lang="ja-JP" altLang="en-US" sz="1200">
              <a:solidFill>
                <a:srgbClr val="000000"/>
              </a:solidFill>
              <a:latin typeface="Calibri" pitchFamily="34" charset="0"/>
            </a:endParaRPr>
          </a:p>
        </p:txBody>
      </p:sp>
      <p:sp>
        <p:nvSpPr>
          <p:cNvPr id="47142" name="スライド番号プレースホルダ 7"/>
          <p:cNvSpPr txBox="1">
            <a:spLocks/>
          </p:cNvSpPr>
          <p:nvPr/>
        </p:nvSpPr>
        <p:spPr bwMode="auto">
          <a:xfrm>
            <a:off x="7010400" y="6381750"/>
            <a:ext cx="2133600" cy="476250"/>
          </a:xfrm>
          <a:prstGeom prst="rect">
            <a:avLst/>
          </a:prstGeom>
          <a:noFill/>
          <a:ln w="9525">
            <a:noFill/>
            <a:miter lim="800000"/>
            <a:headEnd/>
            <a:tailEnd/>
          </a:ln>
        </p:spPr>
        <p:txBody>
          <a:bodyPr anchor="ctr"/>
          <a:lstStyle/>
          <a:p>
            <a:pPr algn="r"/>
            <a:fld id="{DB3F3465-54E5-4C7E-AE7E-C80892D02A29}" type="slidenum">
              <a:rPr kumimoji="1" lang="en-US" altLang="ja-JP" sz="1800" b="1">
                <a:solidFill>
                  <a:srgbClr val="000000"/>
                </a:solidFill>
                <a:latin typeface="Calibri" pitchFamily="34" charset="0"/>
              </a:rPr>
              <a:pPr algn="r"/>
              <a:t>2</a:t>
            </a:fld>
            <a:endParaRPr kumimoji="1" lang="en-US" altLang="ja-JP" sz="1800" b="1" dirty="0">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Freeform 2"/>
          <p:cNvSpPr>
            <a:spLocks/>
          </p:cNvSpPr>
          <p:nvPr/>
        </p:nvSpPr>
        <p:spPr bwMode="auto">
          <a:xfrm>
            <a:off x="2374900" y="1797050"/>
            <a:ext cx="2767013" cy="2700338"/>
          </a:xfrm>
          <a:custGeom>
            <a:avLst/>
            <a:gdLst>
              <a:gd name="T0" fmla="*/ 0 w 1743"/>
              <a:gd name="T1" fmla="*/ 0 h 1701"/>
              <a:gd name="T2" fmla="*/ 2147483647 w 1743"/>
              <a:gd name="T3" fmla="*/ 2147483647 h 1701"/>
              <a:gd name="T4" fmla="*/ 2147483647 w 1743"/>
              <a:gd name="T5" fmla="*/ 2147483647 h 1701"/>
              <a:gd name="T6" fmla="*/ 2147483647 w 1743"/>
              <a:gd name="T7" fmla="*/ 2147483647 h 1701"/>
              <a:gd name="T8" fmla="*/ 0 60000 65536"/>
              <a:gd name="T9" fmla="*/ 0 60000 65536"/>
              <a:gd name="T10" fmla="*/ 0 60000 65536"/>
              <a:gd name="T11" fmla="*/ 0 60000 65536"/>
              <a:gd name="T12" fmla="*/ 0 w 1743"/>
              <a:gd name="T13" fmla="*/ 0 h 1701"/>
              <a:gd name="T14" fmla="*/ 1743 w 1743"/>
              <a:gd name="T15" fmla="*/ 1701 h 1701"/>
            </a:gdLst>
            <a:ahLst/>
            <a:cxnLst>
              <a:cxn ang="T8">
                <a:pos x="T0" y="T1"/>
              </a:cxn>
              <a:cxn ang="T9">
                <a:pos x="T2" y="T3"/>
              </a:cxn>
              <a:cxn ang="T10">
                <a:pos x="T4" y="T5"/>
              </a:cxn>
              <a:cxn ang="T11">
                <a:pos x="T6" y="T7"/>
              </a:cxn>
            </a:cxnLst>
            <a:rect l="T12" t="T13" r="T14" b="T15"/>
            <a:pathLst>
              <a:path w="1743" h="1701">
                <a:moveTo>
                  <a:pt x="0" y="0"/>
                </a:moveTo>
                <a:cubicBezTo>
                  <a:pt x="63" y="23"/>
                  <a:pt x="208" y="11"/>
                  <a:pt x="381" y="137"/>
                </a:cubicBezTo>
                <a:cubicBezTo>
                  <a:pt x="555" y="262"/>
                  <a:pt x="814" y="498"/>
                  <a:pt x="1039" y="759"/>
                </a:cubicBezTo>
                <a:cubicBezTo>
                  <a:pt x="1264" y="1020"/>
                  <a:pt x="1596" y="1505"/>
                  <a:pt x="1743" y="1701"/>
                </a:cubicBezTo>
              </a:path>
            </a:pathLst>
          </a:custGeom>
          <a:noFill/>
          <a:ln w="76200">
            <a:solidFill>
              <a:srgbClr val="008000"/>
            </a:solidFill>
            <a:round/>
            <a:headEnd/>
            <a:tailEnd type="triangle" w="lg" len="lg"/>
          </a:ln>
        </p:spPr>
        <p:txBody>
          <a:bodyPr/>
          <a:lstStyle/>
          <a:p>
            <a:endParaRPr lang="ja-JP" altLang="en-US">
              <a:solidFill>
                <a:prstClr val="black"/>
              </a:solidFill>
              <a:ea typeface="Arial Unicode MS" pitchFamily="50" charset="-128"/>
              <a:cs typeface="Arial Unicode MS" pitchFamily="50" charset="-128"/>
            </a:endParaRPr>
          </a:p>
        </p:txBody>
      </p:sp>
      <p:cxnSp>
        <p:nvCxnSpPr>
          <p:cNvPr id="12" name="直線コネクタ 11"/>
          <p:cNvCxnSpPr/>
          <p:nvPr/>
        </p:nvCxnSpPr>
        <p:spPr>
          <a:xfrm rot="5400000" flipH="1" flipV="1">
            <a:off x="-986631" y="3123406"/>
            <a:ext cx="4000500" cy="1588"/>
          </a:xfrm>
          <a:prstGeom prst="line">
            <a:avLst/>
          </a:prstGeom>
          <a:ln w="38100">
            <a:solidFill>
              <a:schemeClr val="tx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1012825" y="5124450"/>
            <a:ext cx="6858000" cy="1588"/>
          </a:xfrm>
          <a:prstGeom prst="line">
            <a:avLst/>
          </a:prstGeom>
          <a:ln w="38100">
            <a:solidFill>
              <a:schemeClr val="tx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7830" name="テキスト ボックス 10"/>
          <p:cNvSpPr txBox="1">
            <a:spLocks noChangeArrowheads="1"/>
          </p:cNvSpPr>
          <p:nvPr/>
        </p:nvSpPr>
        <p:spPr bwMode="auto">
          <a:xfrm rot="-5400000">
            <a:off x="-929870" y="2600783"/>
            <a:ext cx="3107517" cy="430887"/>
          </a:xfrm>
          <a:prstGeom prst="rect">
            <a:avLst/>
          </a:prstGeom>
          <a:noFill/>
          <a:ln w="9525">
            <a:noFill/>
            <a:miter lim="800000"/>
            <a:headEnd/>
            <a:tailEnd/>
          </a:ln>
        </p:spPr>
        <p:txBody>
          <a:bodyPr wrap="none">
            <a:spAutoFit/>
          </a:bodyPr>
          <a:lstStyle/>
          <a:p>
            <a:r>
              <a:rPr lang="en-US" altLang="ja-JP" sz="2200" dirty="0">
                <a:solidFill>
                  <a:srgbClr val="1F497D">
                    <a:lumMod val="75000"/>
                  </a:srgbClr>
                </a:solidFill>
                <a:ea typeface="Arial Unicode MS" pitchFamily="50" charset="-128"/>
                <a:cs typeface="Arial Unicode MS" pitchFamily="50" charset="-128"/>
              </a:rPr>
              <a:t>GHG emissions per capita</a:t>
            </a:r>
          </a:p>
        </p:txBody>
      </p:sp>
      <p:sp>
        <p:nvSpPr>
          <p:cNvPr id="77831" name="テキスト ボックス 11"/>
          <p:cNvSpPr txBox="1">
            <a:spLocks noChangeArrowheads="1"/>
          </p:cNvSpPr>
          <p:nvPr/>
        </p:nvSpPr>
        <p:spPr bwMode="auto">
          <a:xfrm>
            <a:off x="6942138" y="5124450"/>
            <a:ext cx="862012" cy="457200"/>
          </a:xfrm>
          <a:prstGeom prst="rect">
            <a:avLst/>
          </a:prstGeom>
          <a:noFill/>
          <a:ln w="9525">
            <a:noFill/>
            <a:miter lim="800000"/>
            <a:headEnd/>
            <a:tailEnd/>
          </a:ln>
        </p:spPr>
        <p:txBody>
          <a:bodyPr wrap="none">
            <a:spAutoFit/>
          </a:bodyPr>
          <a:lstStyle/>
          <a:p>
            <a:r>
              <a:rPr lang="en-US" altLang="ja-JP" sz="2400">
                <a:solidFill>
                  <a:prstClr val="black"/>
                </a:solidFill>
                <a:ea typeface="Arial Unicode MS" pitchFamily="50" charset="-128"/>
                <a:cs typeface="Arial Unicode MS" pitchFamily="50" charset="-128"/>
              </a:rPr>
              <a:t>Time</a:t>
            </a:r>
          </a:p>
        </p:txBody>
      </p:sp>
      <p:cxnSp>
        <p:nvCxnSpPr>
          <p:cNvPr id="16" name="直線コネクタ 15"/>
          <p:cNvCxnSpPr/>
          <p:nvPr/>
        </p:nvCxnSpPr>
        <p:spPr>
          <a:xfrm rot="5400000">
            <a:off x="334963" y="3087688"/>
            <a:ext cx="4071937" cy="158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7835" name="テキスト ボックス 18"/>
          <p:cNvSpPr txBox="1">
            <a:spLocks noChangeArrowheads="1"/>
          </p:cNvSpPr>
          <p:nvPr/>
        </p:nvSpPr>
        <p:spPr bwMode="auto">
          <a:xfrm>
            <a:off x="1109663" y="981075"/>
            <a:ext cx="1662112" cy="822325"/>
          </a:xfrm>
          <a:prstGeom prst="rect">
            <a:avLst/>
          </a:prstGeom>
          <a:noFill/>
          <a:ln w="9525">
            <a:noFill/>
            <a:miter lim="800000"/>
            <a:headEnd/>
            <a:tailEnd/>
          </a:ln>
        </p:spPr>
        <p:txBody>
          <a:bodyPr>
            <a:spAutoFit/>
          </a:bodyPr>
          <a:lstStyle/>
          <a:p>
            <a:r>
              <a:rPr lang="en-US" altLang="ja-JP" sz="2400">
                <a:solidFill>
                  <a:prstClr val="black"/>
                </a:solidFill>
                <a:ea typeface="Arial Unicode MS" pitchFamily="50" charset="-128"/>
                <a:cs typeface="Arial Unicode MS" pitchFamily="50" charset="-128"/>
              </a:rPr>
              <a:t>Developed Countries</a:t>
            </a:r>
          </a:p>
        </p:txBody>
      </p:sp>
      <p:sp>
        <p:nvSpPr>
          <p:cNvPr id="21" name="フリーフォーム 20"/>
          <p:cNvSpPr>
            <a:spLocks noChangeArrowheads="1"/>
          </p:cNvSpPr>
          <p:nvPr/>
        </p:nvSpPr>
        <p:spPr bwMode="auto">
          <a:xfrm>
            <a:off x="2466975" y="1766888"/>
            <a:ext cx="4632325" cy="3021012"/>
          </a:xfrm>
          <a:custGeom>
            <a:avLst/>
            <a:gdLst>
              <a:gd name="T0" fmla="*/ 0 w 4632859"/>
              <a:gd name="T1" fmla="*/ 2436118 h 3020904"/>
              <a:gd name="T2" fmla="*/ 3397194 w 4632859"/>
              <a:gd name="T3" fmla="*/ 97487 h 3020904"/>
              <a:gd name="T4" fmla="*/ 4632325 w 4632859"/>
              <a:gd name="T5" fmla="*/ 3021043 h 3020904"/>
              <a:gd name="T6" fmla="*/ 0 60000 65536"/>
              <a:gd name="T7" fmla="*/ 0 60000 65536"/>
              <a:gd name="T8" fmla="*/ 0 60000 65536"/>
              <a:gd name="T9" fmla="*/ 0 w 4632859"/>
              <a:gd name="T10" fmla="*/ 0 h 3020904"/>
              <a:gd name="T11" fmla="*/ 4632859 w 4632859"/>
              <a:gd name="T12" fmla="*/ 3020904 h 3020904"/>
            </a:gdLst>
            <a:ahLst/>
            <a:cxnLst>
              <a:cxn ang="T6">
                <a:pos x="T0" y="T1"/>
              </a:cxn>
              <a:cxn ang="T7">
                <a:pos x="T2" y="T3"/>
              </a:cxn>
              <a:cxn ang="T8">
                <a:pos x="T4" y="T5"/>
              </a:cxn>
            </a:cxnLst>
            <a:rect l="T9" t="T10" r="T11" b="T12"/>
            <a:pathLst>
              <a:path w="4632859" h="3020904">
                <a:moveTo>
                  <a:pt x="0" y="2436007"/>
                </a:moveTo>
                <a:cubicBezTo>
                  <a:pt x="1471342" y="1431964"/>
                  <a:pt x="2625441" y="0"/>
                  <a:pt x="3397584" y="97483"/>
                </a:cubicBezTo>
                <a:cubicBezTo>
                  <a:pt x="4169727" y="194966"/>
                  <a:pt x="4333725" y="1427620"/>
                  <a:pt x="4632859" y="3020904"/>
                </a:cubicBezTo>
              </a:path>
            </a:pathLst>
          </a:custGeom>
          <a:noFill/>
          <a:ln w="38100" algn="ctr">
            <a:solidFill>
              <a:srgbClr val="C00000"/>
            </a:solidFill>
            <a:prstDash val="sysDash"/>
            <a:miter lim="800000"/>
            <a:headEnd/>
            <a:tailEnd type="triangle" w="lg" len="lg"/>
          </a:ln>
        </p:spPr>
        <p:txBody>
          <a:bodyPr anchor="ctr"/>
          <a:lstStyle/>
          <a:p>
            <a:pPr algn="ctr"/>
            <a:endParaRPr lang="ja-JP" altLang="en-US" dirty="0">
              <a:solidFill>
                <a:srgbClr val="FF0000"/>
              </a:solidFill>
              <a:latin typeface="Comic Sans MS" pitchFamily="66" charset="0"/>
              <a:ea typeface="Arial Unicode MS" pitchFamily="50" charset="-128"/>
              <a:cs typeface="Arial Unicode MS" pitchFamily="50" charset="-128"/>
            </a:endParaRPr>
          </a:p>
        </p:txBody>
      </p:sp>
      <p:sp>
        <p:nvSpPr>
          <p:cNvPr id="77837" name="テキスト ボックス 20"/>
          <p:cNvSpPr txBox="1">
            <a:spLocks noChangeArrowheads="1"/>
          </p:cNvSpPr>
          <p:nvPr/>
        </p:nvSpPr>
        <p:spPr bwMode="auto">
          <a:xfrm>
            <a:off x="4752975" y="1266825"/>
            <a:ext cx="2286000" cy="1187450"/>
          </a:xfrm>
          <a:prstGeom prst="rect">
            <a:avLst/>
          </a:prstGeom>
          <a:noFill/>
          <a:ln w="9525">
            <a:noFill/>
            <a:miter lim="800000"/>
            <a:headEnd/>
            <a:tailEnd/>
          </a:ln>
        </p:spPr>
        <p:txBody>
          <a:bodyPr>
            <a:spAutoFit/>
          </a:bodyPr>
          <a:lstStyle/>
          <a:p>
            <a:r>
              <a:rPr lang="en-US" altLang="ja-JP" sz="2400" dirty="0">
                <a:solidFill>
                  <a:prstClr val="black"/>
                </a:solidFill>
                <a:ea typeface="Arial Unicode MS" pitchFamily="50" charset="-128"/>
                <a:cs typeface="Arial Unicode MS" pitchFamily="50" charset="-128"/>
              </a:rPr>
              <a:t>High Energy Locked-in Type Development</a:t>
            </a:r>
          </a:p>
        </p:txBody>
      </p:sp>
      <p:sp>
        <p:nvSpPr>
          <p:cNvPr id="77838" name="テキスト ボックス 21"/>
          <p:cNvSpPr txBox="1">
            <a:spLocks noChangeArrowheads="1"/>
          </p:cNvSpPr>
          <p:nvPr/>
        </p:nvSpPr>
        <p:spPr bwMode="auto">
          <a:xfrm>
            <a:off x="6824663" y="2695575"/>
            <a:ext cx="2286000" cy="1552575"/>
          </a:xfrm>
          <a:prstGeom prst="rect">
            <a:avLst/>
          </a:prstGeom>
          <a:noFill/>
          <a:ln w="9525">
            <a:noFill/>
            <a:miter lim="800000"/>
            <a:headEnd/>
            <a:tailEnd/>
          </a:ln>
        </p:spPr>
        <p:txBody>
          <a:bodyPr>
            <a:spAutoFit/>
          </a:bodyPr>
          <a:lstStyle/>
          <a:p>
            <a:r>
              <a:rPr lang="en-US" altLang="ja-JP" sz="2400" dirty="0">
                <a:solidFill>
                  <a:prstClr val="black"/>
                </a:solidFill>
                <a:ea typeface="Arial Unicode MS" pitchFamily="50" charset="-128"/>
                <a:cs typeface="Arial Unicode MS" pitchFamily="50" charset="-128"/>
              </a:rPr>
              <a:t>With High Damage on Economy and Natural System</a:t>
            </a:r>
          </a:p>
        </p:txBody>
      </p:sp>
      <p:sp>
        <p:nvSpPr>
          <p:cNvPr id="77839" name="テキスト ボックス 23"/>
          <p:cNvSpPr txBox="1">
            <a:spLocks noChangeArrowheads="1"/>
          </p:cNvSpPr>
          <p:nvPr/>
        </p:nvSpPr>
        <p:spPr bwMode="auto">
          <a:xfrm>
            <a:off x="1038225" y="3429000"/>
            <a:ext cx="2020888" cy="822325"/>
          </a:xfrm>
          <a:prstGeom prst="rect">
            <a:avLst/>
          </a:prstGeom>
          <a:noFill/>
          <a:ln w="9525">
            <a:noFill/>
            <a:miter lim="800000"/>
            <a:headEnd/>
            <a:tailEnd/>
          </a:ln>
        </p:spPr>
        <p:txBody>
          <a:bodyPr>
            <a:spAutoFit/>
          </a:bodyPr>
          <a:lstStyle/>
          <a:p>
            <a:r>
              <a:rPr lang="en-US" altLang="ja-JP" sz="2400">
                <a:solidFill>
                  <a:prstClr val="black"/>
                </a:solidFill>
                <a:ea typeface="Arial Unicode MS" pitchFamily="50" charset="-128"/>
                <a:cs typeface="Arial Unicode MS" pitchFamily="50" charset="-128"/>
              </a:rPr>
              <a:t>Developing Countries</a:t>
            </a:r>
          </a:p>
        </p:txBody>
      </p:sp>
      <p:sp>
        <p:nvSpPr>
          <p:cNvPr id="77840" name="テキスト ボックス 24"/>
          <p:cNvSpPr txBox="1">
            <a:spLocks noChangeArrowheads="1"/>
          </p:cNvSpPr>
          <p:nvPr/>
        </p:nvSpPr>
        <p:spPr bwMode="auto">
          <a:xfrm>
            <a:off x="2771775" y="3767138"/>
            <a:ext cx="1871663" cy="830997"/>
          </a:xfrm>
          <a:prstGeom prst="rect">
            <a:avLst/>
          </a:prstGeom>
          <a:noFill/>
          <a:ln w="9525">
            <a:noFill/>
            <a:miter lim="800000"/>
            <a:headEnd/>
            <a:tailEnd/>
          </a:ln>
        </p:spPr>
        <p:txBody>
          <a:bodyPr>
            <a:spAutoFit/>
          </a:bodyPr>
          <a:lstStyle/>
          <a:p>
            <a:r>
              <a:rPr lang="en-US" altLang="ja-JP" sz="2400" dirty="0" smtClean="0">
                <a:solidFill>
                  <a:prstClr val="black"/>
                </a:solidFill>
                <a:ea typeface="Arial Unicode MS" pitchFamily="50" charset="-128"/>
                <a:cs typeface="Arial Unicode MS" pitchFamily="50" charset="-128"/>
              </a:rPr>
              <a:t>Leapfrog Development</a:t>
            </a:r>
            <a:endParaRPr lang="en-US" altLang="ja-JP" sz="2400" dirty="0">
              <a:solidFill>
                <a:prstClr val="black"/>
              </a:solidFill>
              <a:ea typeface="Arial Unicode MS" pitchFamily="50" charset="-128"/>
              <a:cs typeface="Arial Unicode MS" pitchFamily="50" charset="-128"/>
            </a:endParaRPr>
          </a:p>
        </p:txBody>
      </p:sp>
      <p:sp>
        <p:nvSpPr>
          <p:cNvPr id="26" name="フリーフォーム 25"/>
          <p:cNvSpPr>
            <a:spLocks noChangeArrowheads="1"/>
          </p:cNvSpPr>
          <p:nvPr/>
        </p:nvSpPr>
        <p:spPr bwMode="auto">
          <a:xfrm>
            <a:off x="1042988" y="4292600"/>
            <a:ext cx="1341437" cy="714375"/>
          </a:xfrm>
          <a:custGeom>
            <a:avLst/>
            <a:gdLst>
              <a:gd name="T0" fmla="*/ 0 w 1342103"/>
              <a:gd name="T1" fmla="*/ 714395 h 559845"/>
              <a:gd name="T2" fmla="*/ 1341437 w 1342103"/>
              <a:gd name="T3" fmla="*/ 0 h 559845"/>
              <a:gd name="T4" fmla="*/ 0 60000 65536"/>
              <a:gd name="T5" fmla="*/ 0 60000 65536"/>
              <a:gd name="T6" fmla="*/ 0 w 1342103"/>
              <a:gd name="T7" fmla="*/ 0 h 559845"/>
              <a:gd name="T8" fmla="*/ 1342103 w 1342103"/>
              <a:gd name="T9" fmla="*/ 559845 h 559845"/>
            </a:gdLst>
            <a:ahLst/>
            <a:cxnLst>
              <a:cxn ang="T4">
                <a:pos x="T0" y="T1"/>
              </a:cxn>
              <a:cxn ang="T5">
                <a:pos x="T2" y="T3"/>
              </a:cxn>
            </a:cxnLst>
            <a:rect l="T6" t="T7" r="T8" b="T9"/>
            <a:pathLst>
              <a:path w="1342103" h="559845">
                <a:moveTo>
                  <a:pt x="0" y="559845"/>
                </a:moveTo>
                <a:cubicBezTo>
                  <a:pt x="447368" y="373230"/>
                  <a:pt x="571199" y="359000"/>
                  <a:pt x="1342103" y="0"/>
                </a:cubicBezTo>
              </a:path>
            </a:pathLst>
          </a:custGeom>
          <a:noFill/>
          <a:ln w="76200" algn="ctr">
            <a:solidFill>
              <a:srgbClr val="FF9900"/>
            </a:solidFill>
            <a:miter lim="800000"/>
            <a:headEnd/>
            <a:tailEnd/>
          </a:ln>
        </p:spPr>
        <p:txBody>
          <a:bodyPr anchor="ctr"/>
          <a:lstStyle/>
          <a:p>
            <a:pPr algn="ctr"/>
            <a:endParaRPr lang="ja-JP" altLang="en-US">
              <a:solidFill>
                <a:prstClr val="black"/>
              </a:solidFill>
              <a:latin typeface="Comic Sans MS" pitchFamily="66" charset="0"/>
              <a:ea typeface="Arial Unicode MS" pitchFamily="50" charset="-128"/>
              <a:cs typeface="Arial Unicode MS" pitchFamily="50" charset="-128"/>
            </a:endParaRPr>
          </a:p>
        </p:txBody>
      </p:sp>
      <p:sp>
        <p:nvSpPr>
          <p:cNvPr id="27" name="フリーフォーム 26"/>
          <p:cNvSpPr>
            <a:spLocks noChangeArrowheads="1"/>
          </p:cNvSpPr>
          <p:nvPr/>
        </p:nvSpPr>
        <p:spPr bwMode="auto">
          <a:xfrm>
            <a:off x="2466975" y="3409950"/>
            <a:ext cx="2533650" cy="1281113"/>
          </a:xfrm>
          <a:custGeom>
            <a:avLst/>
            <a:gdLst>
              <a:gd name="T0" fmla="*/ 0 w 4209723"/>
              <a:gd name="T1" fmla="*/ 777529 h 2591489"/>
              <a:gd name="T2" fmla="*/ 1409937 w 4209723"/>
              <a:gd name="T3" fmla="*/ 83931 h 2591489"/>
              <a:gd name="T4" fmla="*/ 2533650 w 4209723"/>
              <a:gd name="T5" fmla="*/ 1281112 h 2591489"/>
              <a:gd name="T6" fmla="*/ 0 60000 65536"/>
              <a:gd name="T7" fmla="*/ 0 60000 65536"/>
              <a:gd name="T8" fmla="*/ 0 60000 65536"/>
              <a:gd name="T9" fmla="*/ 0 w 4209723"/>
              <a:gd name="T10" fmla="*/ 0 h 2591489"/>
              <a:gd name="T11" fmla="*/ 4209723 w 4209723"/>
              <a:gd name="T12" fmla="*/ 2591489 h 2591489"/>
            </a:gdLst>
            <a:ahLst/>
            <a:cxnLst>
              <a:cxn ang="T6">
                <a:pos x="T0" y="T1"/>
              </a:cxn>
              <a:cxn ang="T7">
                <a:pos x="T2" y="T3"/>
              </a:cxn>
              <a:cxn ang="T8">
                <a:pos x="T4" y="T5"/>
              </a:cxn>
            </a:cxnLst>
            <a:rect l="T9" t="T10" r="T11" b="T12"/>
            <a:pathLst>
              <a:path w="4209723" h="2591489">
                <a:moveTo>
                  <a:pt x="0" y="1572818"/>
                </a:moveTo>
                <a:cubicBezTo>
                  <a:pt x="985829" y="734952"/>
                  <a:pt x="1641024" y="1"/>
                  <a:pt x="2342644" y="169779"/>
                </a:cubicBezTo>
                <a:cubicBezTo>
                  <a:pt x="3044264" y="339557"/>
                  <a:pt x="3412919" y="1380711"/>
                  <a:pt x="4209723" y="2591489"/>
                </a:cubicBezTo>
              </a:path>
            </a:pathLst>
          </a:custGeom>
          <a:noFill/>
          <a:ln w="95250" algn="ctr">
            <a:solidFill>
              <a:srgbClr val="008000"/>
            </a:solidFill>
            <a:prstDash val="sysDash"/>
            <a:miter lim="800000"/>
            <a:headEnd/>
            <a:tailEnd type="triangle" w="lg" len="lg"/>
          </a:ln>
        </p:spPr>
        <p:txBody>
          <a:bodyPr anchor="ctr"/>
          <a:lstStyle/>
          <a:p>
            <a:pPr algn="ctr"/>
            <a:endParaRPr lang="ja-JP" altLang="en-US">
              <a:solidFill>
                <a:prstClr val="black"/>
              </a:solidFill>
              <a:latin typeface="Comic Sans MS" pitchFamily="66" charset="0"/>
              <a:ea typeface="Arial Unicode MS" pitchFamily="50" charset="-128"/>
              <a:cs typeface="Arial Unicode MS" pitchFamily="50" charset="-128"/>
            </a:endParaRPr>
          </a:p>
        </p:txBody>
      </p:sp>
      <p:sp>
        <p:nvSpPr>
          <p:cNvPr id="28" name="円/楕円 27"/>
          <p:cNvSpPr/>
          <p:nvPr/>
        </p:nvSpPr>
        <p:spPr>
          <a:xfrm>
            <a:off x="2252663" y="4195763"/>
            <a:ext cx="214312" cy="21431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endParaRPr lang="ja-JP" altLang="en-US">
              <a:solidFill>
                <a:srgbClr val="000000"/>
              </a:solidFill>
              <a:latin typeface="Comic Sans MS" pitchFamily="66" charset="0"/>
              <a:ea typeface="Arial Unicode MS" pitchFamily="50" charset="-128"/>
              <a:cs typeface="Arial Unicode MS" pitchFamily="50" charset="-128"/>
            </a:endParaRPr>
          </a:p>
        </p:txBody>
      </p:sp>
      <p:sp>
        <p:nvSpPr>
          <p:cNvPr id="77844" name="Freeform 19"/>
          <p:cNvSpPr>
            <a:spLocks/>
          </p:cNvSpPr>
          <p:nvPr/>
        </p:nvSpPr>
        <p:spPr bwMode="auto">
          <a:xfrm>
            <a:off x="1006475" y="1803400"/>
            <a:ext cx="1355725" cy="430213"/>
          </a:xfrm>
          <a:custGeom>
            <a:avLst/>
            <a:gdLst>
              <a:gd name="T0" fmla="*/ 0 w 854"/>
              <a:gd name="T1" fmla="*/ 2147483647 h 271"/>
              <a:gd name="T2" fmla="*/ 2147483647 w 854"/>
              <a:gd name="T3" fmla="*/ 2147483647 h 271"/>
              <a:gd name="T4" fmla="*/ 2147483647 w 854"/>
              <a:gd name="T5" fmla="*/ 2147483647 h 271"/>
              <a:gd name="T6" fmla="*/ 2147483647 w 854"/>
              <a:gd name="T7" fmla="*/ 2147483647 h 271"/>
              <a:gd name="T8" fmla="*/ 0 60000 65536"/>
              <a:gd name="T9" fmla="*/ 0 60000 65536"/>
              <a:gd name="T10" fmla="*/ 0 60000 65536"/>
              <a:gd name="T11" fmla="*/ 0 60000 65536"/>
              <a:gd name="T12" fmla="*/ 0 w 854"/>
              <a:gd name="T13" fmla="*/ 0 h 271"/>
              <a:gd name="T14" fmla="*/ 854 w 854"/>
              <a:gd name="T15" fmla="*/ 271 h 271"/>
            </a:gdLst>
            <a:ahLst/>
            <a:cxnLst>
              <a:cxn ang="T8">
                <a:pos x="T0" y="T1"/>
              </a:cxn>
              <a:cxn ang="T9">
                <a:pos x="T2" y="T3"/>
              </a:cxn>
              <a:cxn ang="T10">
                <a:pos x="T4" y="T5"/>
              </a:cxn>
              <a:cxn ang="T11">
                <a:pos x="T6" y="T7"/>
              </a:cxn>
            </a:cxnLst>
            <a:rect l="T12" t="T13" r="T14" b="T15"/>
            <a:pathLst>
              <a:path w="854" h="271">
                <a:moveTo>
                  <a:pt x="0" y="271"/>
                </a:moveTo>
                <a:cubicBezTo>
                  <a:pt x="63" y="240"/>
                  <a:pt x="270" y="129"/>
                  <a:pt x="378" y="86"/>
                </a:cubicBezTo>
                <a:cubicBezTo>
                  <a:pt x="486" y="42"/>
                  <a:pt x="571" y="28"/>
                  <a:pt x="650" y="14"/>
                </a:cubicBezTo>
                <a:cubicBezTo>
                  <a:pt x="729" y="0"/>
                  <a:pt x="812" y="4"/>
                  <a:pt x="854" y="2"/>
                </a:cubicBezTo>
              </a:path>
            </a:pathLst>
          </a:custGeom>
          <a:noFill/>
          <a:ln w="76200">
            <a:solidFill>
              <a:srgbClr val="FF9900"/>
            </a:solidFill>
            <a:round/>
            <a:headEnd/>
            <a:tailEnd/>
          </a:ln>
        </p:spPr>
        <p:txBody>
          <a:bodyPr/>
          <a:lstStyle/>
          <a:p>
            <a:endParaRPr lang="ja-JP" altLang="en-US" dirty="0">
              <a:solidFill>
                <a:srgbClr val="C0504D"/>
              </a:solidFill>
              <a:ea typeface="Arial Unicode MS" pitchFamily="50" charset="-128"/>
              <a:cs typeface="Arial Unicode MS" pitchFamily="50" charset="-128"/>
            </a:endParaRPr>
          </a:p>
        </p:txBody>
      </p:sp>
      <p:sp>
        <p:nvSpPr>
          <p:cNvPr id="77845" name="Text Box 20"/>
          <p:cNvSpPr txBox="1">
            <a:spLocks noChangeArrowheads="1"/>
          </p:cNvSpPr>
          <p:nvPr/>
        </p:nvSpPr>
        <p:spPr bwMode="auto">
          <a:xfrm>
            <a:off x="1309225" y="5301208"/>
            <a:ext cx="4628511" cy="430887"/>
          </a:xfrm>
          <a:prstGeom prst="rect">
            <a:avLst/>
          </a:prstGeom>
          <a:noFill/>
          <a:ln w="9525">
            <a:noFill/>
            <a:miter lim="800000"/>
            <a:headEnd/>
            <a:tailEnd/>
          </a:ln>
        </p:spPr>
        <p:txBody>
          <a:bodyPr wrap="none">
            <a:spAutoFit/>
          </a:bodyPr>
          <a:lstStyle/>
          <a:p>
            <a:pPr algn="ctr"/>
            <a:r>
              <a:rPr lang="en-US" altLang="ja-JP" sz="2200" dirty="0">
                <a:solidFill>
                  <a:srgbClr val="1F497D">
                    <a:lumMod val="75000"/>
                  </a:srgbClr>
                </a:solidFill>
                <a:ea typeface="Arial Unicode MS" pitchFamily="50" charset="-128"/>
                <a:cs typeface="Arial Unicode MS" pitchFamily="50" charset="-128"/>
              </a:rPr>
              <a:t>Modeling Sustainable Low-Carbon Asia</a:t>
            </a:r>
          </a:p>
        </p:txBody>
      </p:sp>
      <p:sp>
        <p:nvSpPr>
          <p:cNvPr id="77846" name="Text Box 21"/>
          <p:cNvSpPr txBox="1">
            <a:spLocks noChangeArrowheads="1"/>
          </p:cNvSpPr>
          <p:nvPr/>
        </p:nvSpPr>
        <p:spPr bwMode="auto">
          <a:xfrm>
            <a:off x="720725" y="5949950"/>
            <a:ext cx="7667625" cy="581025"/>
          </a:xfrm>
          <a:prstGeom prst="rect">
            <a:avLst/>
          </a:prstGeom>
          <a:solidFill>
            <a:schemeClr val="accent5">
              <a:lumMod val="40000"/>
              <a:lumOff val="60000"/>
            </a:schemeClr>
          </a:solidFill>
          <a:ln w="9525">
            <a:noFill/>
            <a:miter lim="800000"/>
            <a:headEnd/>
            <a:tailEnd/>
          </a:ln>
        </p:spPr>
        <p:txBody>
          <a:bodyPr>
            <a:spAutoFit/>
          </a:bodyPr>
          <a:lstStyle/>
          <a:p>
            <a:pPr algn="ctr"/>
            <a:r>
              <a:rPr lang="en-US" altLang="ja-JP" sz="1600" b="1" dirty="0">
                <a:solidFill>
                  <a:prstClr val="black"/>
                </a:solidFill>
                <a:ea typeface="Arial Unicode MS" pitchFamily="50" charset="-128"/>
                <a:cs typeface="Arial Unicode MS" pitchFamily="50" charset="-128"/>
              </a:rPr>
              <a:t>“Asian Low-Carbon Society Scenario Development Study” FY2009-2013, funded by Global Environmental Research Program, MOEJ</a:t>
            </a:r>
          </a:p>
        </p:txBody>
      </p:sp>
      <p:sp>
        <p:nvSpPr>
          <p:cNvPr id="77848" name="Line 24"/>
          <p:cNvSpPr>
            <a:spLocks noChangeShapeType="1"/>
          </p:cNvSpPr>
          <p:nvPr/>
        </p:nvSpPr>
        <p:spPr bwMode="auto">
          <a:xfrm>
            <a:off x="2484438" y="4365625"/>
            <a:ext cx="2519362" cy="358775"/>
          </a:xfrm>
          <a:prstGeom prst="line">
            <a:avLst/>
          </a:prstGeom>
          <a:noFill/>
          <a:ln w="76200">
            <a:solidFill>
              <a:srgbClr val="008080"/>
            </a:solidFill>
            <a:prstDash val="sysDot"/>
            <a:round/>
            <a:headEnd/>
            <a:tailEnd type="triangle" w="med" len="med"/>
          </a:ln>
          <a:effectLst/>
        </p:spPr>
        <p:txBody>
          <a:bodyPr/>
          <a:lstStyle/>
          <a:p>
            <a:endParaRPr lang="ja-JP" altLang="en-US">
              <a:solidFill>
                <a:prstClr val="black"/>
              </a:solidFill>
            </a:endParaRPr>
          </a:p>
        </p:txBody>
      </p:sp>
      <p:sp>
        <p:nvSpPr>
          <p:cNvPr id="25" name="タイトル 24"/>
          <p:cNvSpPr>
            <a:spLocks noGrp="1"/>
          </p:cNvSpPr>
          <p:nvPr>
            <p:ph type="title"/>
          </p:nvPr>
        </p:nvSpPr>
        <p:spPr>
          <a:xfrm>
            <a:off x="457200" y="274638"/>
            <a:ext cx="8229600" cy="706090"/>
          </a:xfrm>
        </p:spPr>
        <p:txBody>
          <a:bodyPr>
            <a:normAutofit/>
          </a:bodyPr>
          <a:lstStyle/>
          <a:p>
            <a:r>
              <a:rPr lang="en-US" altLang="ja-JP" sz="2600" b="1" dirty="0" smtClean="0">
                <a:solidFill>
                  <a:schemeClr val="tx2"/>
                </a:solidFill>
                <a:latin typeface="+mn-lt"/>
                <a:ea typeface="Arial Unicode MS" pitchFamily="50" charset="-128"/>
                <a:cs typeface="Arial Unicode MS" pitchFamily="50" charset="-128"/>
              </a:rPr>
              <a:t>LCS Scenario in Asia</a:t>
            </a:r>
            <a:endParaRPr kumimoji="1" lang="ja-JP" altLang="en-US" sz="2600" dirty="0">
              <a:latin typeface="+mn-lt"/>
            </a:endParaRPr>
          </a:p>
        </p:txBody>
      </p:sp>
      <p:pic>
        <p:nvPicPr>
          <p:cNvPr id="31" name="図 3" descr="model01.jpg"/>
          <p:cNvPicPr>
            <a:picLocks noChangeAspect="1"/>
          </p:cNvPicPr>
          <p:nvPr/>
        </p:nvPicPr>
        <p:blipFill>
          <a:blip r:embed="rId3" cstate="print"/>
          <a:srcRect/>
          <a:stretch>
            <a:fillRect/>
          </a:stretch>
        </p:blipFill>
        <p:spPr bwMode="auto">
          <a:xfrm>
            <a:off x="6948264" y="1052736"/>
            <a:ext cx="1843979" cy="1512168"/>
          </a:xfrm>
          <a:prstGeom prst="rect">
            <a:avLst/>
          </a:prstGeom>
          <a:noFill/>
          <a:ln w="9525">
            <a:noFill/>
            <a:miter lim="800000"/>
            <a:headEnd/>
            <a:tailEnd/>
          </a:ln>
        </p:spPr>
      </p:pic>
      <p:pic>
        <p:nvPicPr>
          <p:cNvPr id="32" name="図 3" descr="model02.jpg"/>
          <p:cNvPicPr>
            <a:picLocks noChangeAspect="1"/>
          </p:cNvPicPr>
          <p:nvPr/>
        </p:nvPicPr>
        <p:blipFill>
          <a:blip r:embed="rId4" cstate="print"/>
          <a:srcRect/>
          <a:stretch>
            <a:fillRect/>
          </a:stretch>
        </p:blipFill>
        <p:spPr bwMode="auto">
          <a:xfrm>
            <a:off x="5292080" y="3573016"/>
            <a:ext cx="1440160" cy="1180120"/>
          </a:xfrm>
          <a:prstGeom prst="rect">
            <a:avLst/>
          </a:prstGeom>
          <a:noFill/>
          <a:ln w="9525">
            <a:noFill/>
            <a:miter lim="800000"/>
            <a:headEnd/>
            <a:tailEnd/>
          </a:ln>
        </p:spPr>
      </p:pic>
      <p:sp>
        <p:nvSpPr>
          <p:cNvPr id="17" name="円/楕円 16"/>
          <p:cNvSpPr/>
          <p:nvPr/>
        </p:nvSpPr>
        <p:spPr>
          <a:xfrm>
            <a:off x="5038725" y="4552950"/>
            <a:ext cx="357188" cy="357188"/>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endParaRPr lang="ja-JP" altLang="en-US">
              <a:solidFill>
                <a:srgbClr val="000000"/>
              </a:solidFill>
              <a:latin typeface="Comic Sans MS" pitchFamily="66" charset="0"/>
              <a:ea typeface="Arial Unicode MS" pitchFamily="50" charset="-128"/>
              <a:cs typeface="Arial Unicode MS" pitchFamily="50" charset="-128"/>
            </a:endParaRPr>
          </a:p>
        </p:txBody>
      </p:sp>
      <p:sp>
        <p:nvSpPr>
          <p:cNvPr id="29" name="スライド番号プレースホルダ 7"/>
          <p:cNvSpPr txBox="1">
            <a:spLocks/>
          </p:cNvSpPr>
          <p:nvPr/>
        </p:nvSpPr>
        <p:spPr>
          <a:xfrm>
            <a:off x="7010400" y="6381750"/>
            <a:ext cx="2133600" cy="476250"/>
          </a:xfrm>
          <a:prstGeom prst="rect">
            <a:avLst/>
          </a:prstGeom>
          <a:noFill/>
        </p:spPr>
        <p:txBody>
          <a:bodyPr vert="horz" wrap="square" lIns="91440" tIns="45720" rIns="91440" bIns="45720" numCol="1" anchor="ctr" anchorCtr="0" compatLnSpc="1">
            <a:prstTxWarp prst="textNoShape">
              <a:avLst/>
            </a:prstTxWarp>
          </a:bodyPr>
          <a:lstStyle/>
          <a:p>
            <a:pPr algn="r">
              <a:defRPr/>
            </a:pPr>
            <a:fld id="{483EEFC4-F795-40AD-8811-F78341C9113F}" type="slidenum">
              <a:rPr lang="en-US" altLang="ja-JP" b="1" smtClean="0">
                <a:solidFill>
                  <a:srgbClr val="000000"/>
                </a:solidFill>
              </a:rPr>
              <a:pPr algn="r">
                <a:defRPr/>
              </a:pPr>
              <a:t>3</a:t>
            </a:fld>
            <a:endParaRPr lang="en-US" altLang="ja-JP" b="1" dirty="0" smtClean="0">
              <a:solidFill>
                <a:srgbClr val="000000"/>
              </a:solidFill>
            </a:endParaRPr>
          </a:p>
        </p:txBody>
      </p:sp>
      <p:sp>
        <p:nvSpPr>
          <p:cNvPr id="30" name="正方形/長方形 29"/>
          <p:cNvSpPr/>
          <p:nvPr/>
        </p:nvSpPr>
        <p:spPr>
          <a:xfrm>
            <a:off x="5411140" y="6488668"/>
            <a:ext cx="3337324" cy="369332"/>
          </a:xfrm>
          <a:prstGeom prst="rect">
            <a:avLst/>
          </a:prstGeom>
        </p:spPr>
        <p:txBody>
          <a:bodyPr wrap="none">
            <a:spAutoFit/>
          </a:bodyPr>
          <a:lstStyle/>
          <a:p>
            <a:r>
              <a:rPr lang="en-US" altLang="ja-JP" dirty="0"/>
              <a:t>http://2050.nies.go.jp/index.html</a:t>
            </a:r>
            <a:endParaRPr lang="ja-JP"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台形 56"/>
          <p:cNvSpPr/>
          <p:nvPr/>
        </p:nvSpPr>
        <p:spPr bwMode="auto">
          <a:xfrm>
            <a:off x="4419600" y="4446588"/>
            <a:ext cx="4017963" cy="2411412"/>
          </a:xfrm>
          <a:prstGeom prst="trapezoid">
            <a:avLst>
              <a:gd name="adj" fmla="val 68103"/>
            </a:avLst>
          </a:prstGeom>
          <a:solidFill>
            <a:schemeClr val="accent5">
              <a:lumMod val="90000"/>
              <a:alpha val="41000"/>
            </a:schemeClr>
          </a:solidFill>
          <a:ln w="9525" cap="flat" cmpd="sng" algn="ctr">
            <a:noFill/>
            <a:prstDash val="solid"/>
            <a:round/>
            <a:headEnd type="none" w="med" len="med"/>
            <a:tailEnd type="none" w="med" len="med"/>
          </a:ln>
          <a:effectLst/>
          <a:extLst/>
        </p:spPr>
        <p:txBody>
          <a:bodyPr/>
          <a:lstStyle/>
          <a:p>
            <a:pPr fontAlgn="base">
              <a:spcBef>
                <a:spcPct val="0"/>
              </a:spcBef>
              <a:spcAft>
                <a:spcPct val="0"/>
              </a:spcAft>
              <a:defRPr/>
            </a:pPr>
            <a:endParaRPr kumimoji="0" lang="ja-JP" altLang="en-US">
              <a:solidFill>
                <a:srgbClr val="000000"/>
              </a:solidFill>
              <a:latin typeface="Arial"/>
            </a:endParaRPr>
          </a:p>
        </p:txBody>
      </p:sp>
      <p:sp>
        <p:nvSpPr>
          <p:cNvPr id="59" name="台形 58"/>
          <p:cNvSpPr/>
          <p:nvPr/>
        </p:nvSpPr>
        <p:spPr bwMode="auto">
          <a:xfrm>
            <a:off x="1538288" y="4308475"/>
            <a:ext cx="4141787" cy="2549525"/>
          </a:xfrm>
          <a:prstGeom prst="trapezoid">
            <a:avLst>
              <a:gd name="adj" fmla="val 65761"/>
            </a:avLst>
          </a:prstGeom>
          <a:solidFill>
            <a:schemeClr val="accent1">
              <a:lumMod val="90000"/>
              <a:alpha val="39000"/>
            </a:schemeClr>
          </a:solidFill>
          <a:ln w="9525" cap="flat" cmpd="sng" algn="ctr">
            <a:noFill/>
            <a:prstDash val="solid"/>
            <a:round/>
            <a:headEnd type="none" w="med" len="med"/>
            <a:tailEnd type="none" w="med" len="med"/>
          </a:ln>
          <a:effectLst/>
          <a:extLst/>
        </p:spPr>
        <p:txBody>
          <a:bodyPr/>
          <a:lstStyle/>
          <a:p>
            <a:pPr fontAlgn="base">
              <a:spcBef>
                <a:spcPct val="0"/>
              </a:spcBef>
              <a:spcAft>
                <a:spcPct val="0"/>
              </a:spcAft>
              <a:defRPr/>
            </a:pPr>
            <a:endParaRPr kumimoji="0" lang="ja-JP" altLang="en-US">
              <a:solidFill>
                <a:srgbClr val="000000"/>
              </a:solidFill>
              <a:latin typeface="Arial"/>
            </a:endParaRPr>
          </a:p>
        </p:txBody>
      </p:sp>
      <p:sp>
        <p:nvSpPr>
          <p:cNvPr id="56" name="台形 55"/>
          <p:cNvSpPr/>
          <p:nvPr/>
        </p:nvSpPr>
        <p:spPr bwMode="auto">
          <a:xfrm rot="10800000">
            <a:off x="3754438" y="442913"/>
            <a:ext cx="4918075" cy="2203450"/>
          </a:xfrm>
          <a:prstGeom prst="trapezoid">
            <a:avLst>
              <a:gd name="adj" fmla="val 86974"/>
            </a:avLst>
          </a:prstGeom>
          <a:gradFill flip="none" rotWithShape="1">
            <a:gsLst>
              <a:gs pos="0">
                <a:schemeClr val="accent1">
                  <a:shade val="30000"/>
                  <a:satMod val="115000"/>
                  <a:alpha val="24000"/>
                </a:schemeClr>
              </a:gs>
              <a:gs pos="50000">
                <a:schemeClr val="accent1">
                  <a:shade val="67500"/>
                  <a:satMod val="115000"/>
                </a:schemeClr>
              </a:gs>
              <a:gs pos="100000">
                <a:schemeClr val="accent1">
                  <a:shade val="100000"/>
                  <a:satMod val="115000"/>
                </a:schemeClr>
              </a:gs>
            </a:gsLst>
            <a:lin ang="5400000" scaled="0"/>
            <a:tileRect/>
          </a:gradFill>
          <a:ln w="9525" cap="flat" cmpd="sng" algn="ctr">
            <a:noFill/>
            <a:prstDash val="solid"/>
            <a:round/>
            <a:headEnd type="none" w="med" len="med"/>
            <a:tailEnd type="none" w="med" len="med"/>
          </a:ln>
          <a:effectLst/>
          <a:extLst/>
        </p:spPr>
        <p:txBody>
          <a:bodyPr/>
          <a:lstStyle/>
          <a:p>
            <a:pPr fontAlgn="base">
              <a:spcBef>
                <a:spcPct val="0"/>
              </a:spcBef>
              <a:spcAft>
                <a:spcPct val="0"/>
              </a:spcAft>
              <a:defRPr/>
            </a:pPr>
            <a:endParaRPr kumimoji="0" lang="ja-JP" altLang="en-US">
              <a:solidFill>
                <a:srgbClr val="000000"/>
              </a:solidFill>
              <a:latin typeface="Arial"/>
            </a:endParaRPr>
          </a:p>
        </p:txBody>
      </p:sp>
      <p:graphicFrame>
        <p:nvGraphicFramePr>
          <p:cNvPr id="2" name="図表 1"/>
          <p:cNvGraphicFramePr/>
          <p:nvPr/>
        </p:nvGraphicFramePr>
        <p:xfrm>
          <a:off x="1271587" y="1643061"/>
          <a:ext cx="6476999" cy="3646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テキスト ボックス 4"/>
          <p:cNvSpPr txBox="1"/>
          <p:nvPr/>
        </p:nvSpPr>
        <p:spPr bwMode="auto">
          <a:xfrm>
            <a:off x="7939088" y="3532188"/>
            <a:ext cx="1023937" cy="6159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p>
            <a:pPr fontAlgn="base">
              <a:spcBef>
                <a:spcPct val="0"/>
              </a:spcBef>
              <a:spcAft>
                <a:spcPct val="0"/>
              </a:spcAft>
              <a:defRPr/>
            </a:pPr>
            <a:r>
              <a:rPr kumimoji="0" lang="en-US" altLang="ja-JP" b="1">
                <a:solidFill>
                  <a:srgbClr val="FFFFFF"/>
                </a:solidFill>
                <a:latin typeface="Calibri" pitchFamily="34" charset="0"/>
              </a:rPr>
              <a:t>Target </a:t>
            </a:r>
            <a:endParaRPr kumimoji="0" lang="en-GB" altLang="ja-JP">
              <a:solidFill>
                <a:srgbClr val="FFFFFF"/>
              </a:solidFill>
              <a:latin typeface="Calibri" pitchFamily="34" charset="0"/>
            </a:endParaRPr>
          </a:p>
          <a:p>
            <a:pPr fontAlgn="base">
              <a:spcBef>
                <a:spcPct val="0"/>
              </a:spcBef>
              <a:spcAft>
                <a:spcPct val="0"/>
              </a:spcAft>
              <a:defRPr/>
            </a:pPr>
            <a:r>
              <a:rPr kumimoji="0" lang="en-US" altLang="ja-JP" b="1">
                <a:solidFill>
                  <a:srgbClr val="FFFFFF"/>
                </a:solidFill>
                <a:latin typeface="Calibri" pitchFamily="34" charset="0"/>
              </a:rPr>
              <a:t>setting</a:t>
            </a:r>
            <a:endParaRPr kumimoji="0" lang="en-GB" altLang="ja-JP">
              <a:solidFill>
                <a:srgbClr val="FFFFFF"/>
              </a:solidFill>
              <a:latin typeface="Calibri" pitchFamily="34" charset="0"/>
            </a:endParaRPr>
          </a:p>
        </p:txBody>
      </p:sp>
      <p:sp>
        <p:nvSpPr>
          <p:cNvPr id="12295" name="角丸四角形 37"/>
          <p:cNvSpPr>
            <a:spLocks noChangeArrowheads="1"/>
          </p:cNvSpPr>
          <p:nvPr/>
        </p:nvSpPr>
        <p:spPr bwMode="auto">
          <a:xfrm>
            <a:off x="4233863" y="1050925"/>
            <a:ext cx="1331912" cy="1260475"/>
          </a:xfrm>
          <a:prstGeom prst="roundRect">
            <a:avLst>
              <a:gd name="adj" fmla="val 16667"/>
            </a:avLst>
          </a:prstGeom>
          <a:solidFill>
            <a:srgbClr val="758E4C"/>
          </a:solidFill>
          <a:ln w="9525">
            <a:solidFill>
              <a:srgbClr val="758E4C"/>
            </a:solidFill>
            <a:round/>
            <a:headEnd/>
            <a:tailEnd/>
          </a:ln>
        </p:spPr>
        <p:txBody>
          <a:bodyPr/>
          <a:lstStyle/>
          <a:p>
            <a:pPr algn="ctr" fontAlgn="base">
              <a:spcBef>
                <a:spcPct val="0"/>
              </a:spcBef>
              <a:spcAft>
                <a:spcPct val="0"/>
              </a:spcAft>
            </a:pPr>
            <a:r>
              <a:rPr kumimoji="0" lang="en-US" altLang="ja-JP" sz="1400" b="1" smtClean="0">
                <a:solidFill>
                  <a:srgbClr val="FFFFFF"/>
                </a:solidFill>
                <a:latin typeface="Calibri" pitchFamily="34" charset="0"/>
              </a:rPr>
              <a:t>Green investment</a:t>
            </a:r>
          </a:p>
          <a:p>
            <a:pPr algn="ctr" fontAlgn="base">
              <a:spcBef>
                <a:spcPct val="0"/>
              </a:spcBef>
              <a:spcAft>
                <a:spcPct val="0"/>
              </a:spcAft>
            </a:pPr>
            <a:r>
              <a:rPr kumimoji="0" lang="en-US" altLang="ja-JP" sz="1400" b="1" smtClean="0">
                <a:solidFill>
                  <a:srgbClr val="FFFFFF"/>
                </a:solidFill>
                <a:latin typeface="Calibri" pitchFamily="34" charset="0"/>
              </a:rPr>
              <a:t>/finance, burden- sharing</a:t>
            </a:r>
          </a:p>
        </p:txBody>
      </p:sp>
      <p:sp>
        <p:nvSpPr>
          <p:cNvPr id="12296" name="角丸四角形 38"/>
          <p:cNvSpPr>
            <a:spLocks noChangeArrowheads="1"/>
          </p:cNvSpPr>
          <p:nvPr/>
        </p:nvSpPr>
        <p:spPr bwMode="auto">
          <a:xfrm>
            <a:off x="5656263" y="1049338"/>
            <a:ext cx="1333500" cy="1260475"/>
          </a:xfrm>
          <a:prstGeom prst="roundRect">
            <a:avLst>
              <a:gd name="adj" fmla="val 16667"/>
            </a:avLst>
          </a:prstGeom>
          <a:solidFill>
            <a:srgbClr val="758E4C"/>
          </a:solidFill>
          <a:ln w="9525">
            <a:solidFill>
              <a:srgbClr val="758E4C"/>
            </a:solidFill>
            <a:round/>
            <a:headEnd/>
            <a:tailEnd/>
          </a:ln>
        </p:spPr>
        <p:txBody>
          <a:bodyPr/>
          <a:lstStyle/>
          <a:p>
            <a:pPr algn="ctr" fontAlgn="base">
              <a:spcBef>
                <a:spcPct val="0"/>
              </a:spcBef>
              <a:spcAft>
                <a:spcPct val="0"/>
              </a:spcAft>
            </a:pPr>
            <a:r>
              <a:rPr kumimoji="0" lang="en-US" altLang="ja-JP" sz="1400" b="1" smtClean="0">
                <a:solidFill>
                  <a:srgbClr val="FFFFFF"/>
                </a:solidFill>
                <a:latin typeface="Calibri" pitchFamily="34" charset="0"/>
              </a:rPr>
              <a:t>Social infrastructure design </a:t>
            </a:r>
            <a:br>
              <a:rPr kumimoji="0" lang="en-US" altLang="ja-JP" sz="1400" b="1" smtClean="0">
                <a:solidFill>
                  <a:srgbClr val="FFFFFF"/>
                </a:solidFill>
                <a:latin typeface="Calibri" pitchFamily="34" charset="0"/>
              </a:rPr>
            </a:br>
            <a:r>
              <a:rPr kumimoji="0" lang="en-US" altLang="ja-JP" sz="1400" b="1" smtClean="0">
                <a:solidFill>
                  <a:srgbClr val="FFFFFF"/>
                </a:solidFill>
                <a:latin typeface="Calibri" pitchFamily="34" charset="0"/>
              </a:rPr>
              <a:t>(hard/soft)</a:t>
            </a:r>
          </a:p>
        </p:txBody>
      </p:sp>
      <p:sp>
        <p:nvSpPr>
          <p:cNvPr id="12297" name="角丸四角形 39"/>
          <p:cNvSpPr>
            <a:spLocks noChangeArrowheads="1"/>
          </p:cNvSpPr>
          <p:nvPr/>
        </p:nvSpPr>
        <p:spPr bwMode="auto">
          <a:xfrm>
            <a:off x="7073900" y="1038225"/>
            <a:ext cx="1331913" cy="1260475"/>
          </a:xfrm>
          <a:prstGeom prst="roundRect">
            <a:avLst>
              <a:gd name="adj" fmla="val 16667"/>
            </a:avLst>
          </a:prstGeom>
          <a:solidFill>
            <a:srgbClr val="758E4C"/>
          </a:solidFill>
          <a:ln w="9525">
            <a:solidFill>
              <a:srgbClr val="758E4C"/>
            </a:solidFill>
            <a:round/>
            <a:headEnd/>
            <a:tailEnd/>
          </a:ln>
        </p:spPr>
        <p:txBody>
          <a:bodyPr/>
          <a:lstStyle/>
          <a:p>
            <a:pPr algn="ctr" fontAlgn="base">
              <a:spcBef>
                <a:spcPct val="0"/>
              </a:spcBef>
              <a:spcAft>
                <a:spcPct val="0"/>
              </a:spcAft>
            </a:pPr>
            <a:r>
              <a:rPr kumimoji="0" lang="en-US" altLang="ja-JP" sz="1400" b="1" smtClean="0">
                <a:solidFill>
                  <a:srgbClr val="FFFFFF"/>
                </a:solidFill>
                <a:latin typeface="Calibri" pitchFamily="34" charset="0"/>
              </a:rPr>
              <a:t>Growth scenarios,</a:t>
            </a:r>
          </a:p>
          <a:p>
            <a:pPr algn="ctr" fontAlgn="base">
              <a:spcBef>
                <a:spcPct val="0"/>
              </a:spcBef>
              <a:spcAft>
                <a:spcPct val="0"/>
              </a:spcAft>
            </a:pPr>
            <a:r>
              <a:rPr kumimoji="0" lang="en-US" altLang="ja-JP" sz="1400" b="1" smtClean="0">
                <a:solidFill>
                  <a:srgbClr val="FFFFFF"/>
                </a:solidFill>
                <a:latin typeface="Calibri" pitchFamily="34" charset="0"/>
              </a:rPr>
              <a:t>technology roadmaps</a:t>
            </a:r>
          </a:p>
        </p:txBody>
      </p:sp>
      <p:grpSp>
        <p:nvGrpSpPr>
          <p:cNvPr id="3" name="グループ化 57"/>
          <p:cNvGrpSpPr>
            <a:grpSpLocks/>
          </p:cNvGrpSpPr>
          <p:nvPr/>
        </p:nvGrpSpPr>
        <p:grpSpPr bwMode="auto">
          <a:xfrm>
            <a:off x="863600" y="4341813"/>
            <a:ext cx="4230688" cy="2317750"/>
            <a:chOff x="919595" y="4299671"/>
            <a:chExt cx="4230263" cy="2318856"/>
          </a:xfrm>
        </p:grpSpPr>
        <p:sp>
          <p:nvSpPr>
            <p:cNvPr id="41" name="角丸四角形 40"/>
            <p:cNvSpPr/>
            <p:nvPr/>
          </p:nvSpPr>
          <p:spPr bwMode="auto">
            <a:xfrm>
              <a:off x="1695805" y="4310788"/>
              <a:ext cx="1620674" cy="648009"/>
            </a:xfrm>
            <a:prstGeom prst="roundRect">
              <a:avLst/>
            </a:prstGeom>
            <a:solidFill>
              <a:schemeClr val="accent1">
                <a:lumMod val="50000"/>
              </a:schemeClr>
            </a:solidFill>
            <a:ln w="9525" cap="flat" cmpd="sng" algn="ctr">
              <a:solidFill>
                <a:schemeClr val="accent1">
                  <a:lumMod val="50000"/>
                </a:schemeClr>
              </a:solidFill>
              <a:prstDash val="solid"/>
              <a:round/>
              <a:headEnd type="none" w="med" len="med"/>
              <a:tailEnd type="none" w="med" len="med"/>
            </a:ln>
            <a:effectLst/>
            <a:extLst/>
          </p:spPr>
          <p:txBody>
            <a:bodyPr anchor="ctr"/>
            <a:lstStyle/>
            <a:p>
              <a:pPr algn="ctr" fontAlgn="base">
                <a:spcBef>
                  <a:spcPct val="0"/>
                </a:spcBef>
                <a:spcAft>
                  <a:spcPct val="0"/>
                </a:spcAft>
              </a:pPr>
              <a:r>
                <a:rPr kumimoji="0" lang="en-US" altLang="ja-JP" sz="1400" b="1" smtClean="0">
                  <a:solidFill>
                    <a:srgbClr val="FFFFFF"/>
                  </a:solidFill>
                  <a:latin typeface="Calibri" pitchFamily="34" charset="0"/>
                </a:rPr>
                <a:t>Low carbon model cities</a:t>
              </a:r>
            </a:p>
          </p:txBody>
        </p:sp>
        <p:sp>
          <p:nvSpPr>
            <p:cNvPr id="42" name="角丸四角形 41"/>
            <p:cNvSpPr/>
            <p:nvPr/>
          </p:nvSpPr>
          <p:spPr bwMode="auto">
            <a:xfrm>
              <a:off x="3379973" y="4299671"/>
              <a:ext cx="1620675" cy="648009"/>
            </a:xfrm>
            <a:prstGeom prst="roundRect">
              <a:avLst/>
            </a:prstGeom>
            <a:solidFill>
              <a:schemeClr val="accent1">
                <a:lumMod val="50000"/>
              </a:schemeClr>
            </a:solidFill>
            <a:ln w="9525" cap="flat" cmpd="sng" algn="ctr">
              <a:solidFill>
                <a:schemeClr val="accent1">
                  <a:lumMod val="50000"/>
                </a:schemeClr>
              </a:solidFill>
              <a:prstDash val="solid"/>
              <a:round/>
              <a:headEnd type="none" w="med" len="med"/>
              <a:tailEnd type="none" w="med" len="med"/>
            </a:ln>
            <a:effectLst/>
            <a:extLst/>
          </p:spPr>
          <p:txBody>
            <a:bodyPr anchor="ctr"/>
            <a:lstStyle/>
            <a:p>
              <a:pPr algn="ctr" fontAlgn="base">
                <a:spcBef>
                  <a:spcPct val="0"/>
                </a:spcBef>
                <a:spcAft>
                  <a:spcPct val="0"/>
                </a:spcAft>
              </a:pPr>
              <a:r>
                <a:rPr kumimoji="0" lang="en-US" altLang="ja-JP" sz="1400" b="1" smtClean="0">
                  <a:solidFill>
                    <a:srgbClr val="FFFFFF"/>
                  </a:solidFill>
                  <a:latin typeface="Calibri" pitchFamily="34" charset="0"/>
                </a:rPr>
                <a:t>Mobilisation of the private sector</a:t>
              </a:r>
            </a:p>
          </p:txBody>
        </p:sp>
        <p:sp>
          <p:nvSpPr>
            <p:cNvPr id="43" name="角丸四角形 42"/>
            <p:cNvSpPr/>
            <p:nvPr/>
          </p:nvSpPr>
          <p:spPr bwMode="auto">
            <a:xfrm>
              <a:off x="2203754" y="5023916"/>
              <a:ext cx="2447679" cy="540008"/>
            </a:xfrm>
            <a:prstGeom prst="roundRect">
              <a:avLst/>
            </a:prstGeom>
            <a:solidFill>
              <a:schemeClr val="accent1">
                <a:lumMod val="50000"/>
              </a:schemeClr>
            </a:solidFill>
            <a:ln w="9525" cap="flat" cmpd="sng" algn="ctr">
              <a:solidFill>
                <a:schemeClr val="accent1">
                  <a:lumMod val="50000"/>
                </a:schemeClr>
              </a:solidFill>
              <a:prstDash val="solid"/>
              <a:round/>
              <a:headEnd type="none" w="med" len="med"/>
              <a:tailEnd type="none" w="med" len="med"/>
            </a:ln>
            <a:effectLst/>
            <a:extLst/>
          </p:spPr>
          <p:txBody>
            <a:bodyPr anchor="ctr"/>
            <a:lstStyle/>
            <a:p>
              <a:pPr algn="ctr" fontAlgn="base">
                <a:spcBef>
                  <a:spcPct val="0"/>
                </a:spcBef>
                <a:spcAft>
                  <a:spcPct val="0"/>
                </a:spcAft>
              </a:pPr>
              <a:r>
                <a:rPr kumimoji="0" lang="en-US" altLang="ja-JP" sz="1400" b="1" smtClean="0">
                  <a:solidFill>
                    <a:srgbClr val="FFFFFF"/>
                  </a:solidFill>
                  <a:latin typeface="Calibri" pitchFamily="34" charset="0"/>
                </a:rPr>
                <a:t>Minimise transition friction</a:t>
              </a:r>
            </a:p>
          </p:txBody>
        </p:sp>
        <p:sp>
          <p:nvSpPr>
            <p:cNvPr id="44" name="角丸四角形 43"/>
            <p:cNvSpPr/>
            <p:nvPr/>
          </p:nvSpPr>
          <p:spPr bwMode="auto">
            <a:xfrm>
              <a:off x="919595" y="5683043"/>
              <a:ext cx="1368288" cy="935484"/>
            </a:xfrm>
            <a:prstGeom prst="roundRect">
              <a:avLst/>
            </a:prstGeom>
            <a:solidFill>
              <a:schemeClr val="accent1">
                <a:lumMod val="50000"/>
              </a:schemeClr>
            </a:solidFill>
            <a:ln w="9525" cap="flat" cmpd="sng" algn="ctr">
              <a:solidFill>
                <a:schemeClr val="accent1">
                  <a:lumMod val="50000"/>
                </a:schemeClr>
              </a:solidFill>
              <a:prstDash val="solid"/>
              <a:round/>
              <a:headEnd type="none" w="med" len="med"/>
              <a:tailEnd type="none" w="med" len="med"/>
            </a:ln>
            <a:effectLst/>
            <a:extLst/>
          </p:spPr>
          <p:txBody>
            <a:bodyPr anchor="ctr"/>
            <a:lstStyle/>
            <a:p>
              <a:pPr algn="ctr" fontAlgn="base">
                <a:spcBef>
                  <a:spcPct val="0"/>
                </a:spcBef>
                <a:spcAft>
                  <a:spcPct val="0"/>
                </a:spcAft>
              </a:pPr>
              <a:r>
                <a:rPr kumimoji="0" lang="en-US" altLang="ja-JP" sz="1400" b="1" smtClean="0">
                  <a:solidFill>
                    <a:srgbClr val="FFFFFF"/>
                  </a:solidFill>
                  <a:latin typeface="Calibri" pitchFamily="34" charset="0"/>
                </a:rPr>
                <a:t>Consumption/ lifestyle/behaviour change</a:t>
              </a:r>
            </a:p>
          </p:txBody>
        </p:sp>
        <p:sp>
          <p:nvSpPr>
            <p:cNvPr id="45" name="角丸四角形 44"/>
            <p:cNvSpPr/>
            <p:nvPr/>
          </p:nvSpPr>
          <p:spPr bwMode="auto">
            <a:xfrm>
              <a:off x="2360900" y="5668749"/>
              <a:ext cx="1368288" cy="935483"/>
            </a:xfrm>
            <a:prstGeom prst="roundRect">
              <a:avLst/>
            </a:prstGeom>
            <a:solidFill>
              <a:schemeClr val="accent1">
                <a:lumMod val="50000"/>
              </a:schemeClr>
            </a:solidFill>
            <a:ln w="9525" cap="flat" cmpd="sng" algn="ctr">
              <a:solidFill>
                <a:schemeClr val="accent1">
                  <a:lumMod val="50000"/>
                </a:schemeClr>
              </a:solidFill>
              <a:prstDash val="solid"/>
              <a:round/>
              <a:headEnd type="none" w="med" len="med"/>
              <a:tailEnd type="none" w="med" len="med"/>
            </a:ln>
            <a:effectLst/>
            <a:extLst/>
          </p:spPr>
          <p:txBody>
            <a:bodyPr anchor="ctr"/>
            <a:lstStyle/>
            <a:p>
              <a:pPr algn="ctr" fontAlgn="base">
                <a:spcBef>
                  <a:spcPct val="0"/>
                </a:spcBef>
                <a:spcAft>
                  <a:spcPct val="0"/>
                </a:spcAft>
              </a:pPr>
              <a:r>
                <a:rPr kumimoji="0" lang="en-US" altLang="ja-JP" sz="1400" b="1" smtClean="0">
                  <a:solidFill>
                    <a:srgbClr val="FFFFFF"/>
                  </a:solidFill>
                  <a:latin typeface="Calibri" pitchFamily="34" charset="0"/>
                </a:rPr>
                <a:t>Building consensus</a:t>
              </a:r>
            </a:p>
          </p:txBody>
        </p:sp>
        <p:sp>
          <p:nvSpPr>
            <p:cNvPr id="46" name="角丸四角形 45"/>
            <p:cNvSpPr/>
            <p:nvPr/>
          </p:nvSpPr>
          <p:spPr bwMode="auto">
            <a:xfrm>
              <a:off x="3781570" y="5640160"/>
              <a:ext cx="1368288" cy="935483"/>
            </a:xfrm>
            <a:prstGeom prst="roundRect">
              <a:avLst/>
            </a:prstGeom>
            <a:solidFill>
              <a:schemeClr val="accent1">
                <a:lumMod val="50000"/>
              </a:schemeClr>
            </a:solidFill>
            <a:ln w="9525" cap="flat" cmpd="sng" algn="ctr">
              <a:solidFill>
                <a:schemeClr val="accent1">
                  <a:lumMod val="50000"/>
                </a:schemeClr>
              </a:solidFill>
              <a:prstDash val="solid"/>
              <a:round/>
              <a:headEnd type="none" w="med" len="med"/>
              <a:tailEnd type="none" w="med" len="med"/>
            </a:ln>
            <a:effectLst/>
            <a:extLst/>
          </p:spPr>
          <p:txBody>
            <a:bodyPr anchor="ctr"/>
            <a:lstStyle/>
            <a:p>
              <a:pPr algn="ctr" fontAlgn="base">
                <a:spcBef>
                  <a:spcPct val="0"/>
                </a:spcBef>
                <a:spcAft>
                  <a:spcPct val="0"/>
                </a:spcAft>
              </a:pPr>
              <a:r>
                <a:rPr kumimoji="0" lang="en-US" altLang="ja-JP" sz="1400" b="1" smtClean="0">
                  <a:solidFill>
                    <a:srgbClr val="FFFFFF"/>
                  </a:solidFill>
                  <a:latin typeface="Calibri" pitchFamily="34" charset="0"/>
                </a:rPr>
                <a:t>Participatory approach</a:t>
              </a:r>
            </a:p>
          </p:txBody>
        </p:sp>
      </p:grpSp>
      <p:sp>
        <p:nvSpPr>
          <p:cNvPr id="47" name="角丸四角形 46"/>
          <p:cNvSpPr/>
          <p:nvPr/>
        </p:nvSpPr>
        <p:spPr bwMode="auto">
          <a:xfrm>
            <a:off x="5553075" y="4449763"/>
            <a:ext cx="1079500" cy="898525"/>
          </a:xfrm>
          <a:prstGeom prst="roundRect">
            <a:avLst/>
          </a:prstGeom>
          <a:solidFill>
            <a:schemeClr val="accent1">
              <a:lumMod val="25000"/>
            </a:schemeClr>
          </a:solidFill>
          <a:ln w="9525" cap="flat" cmpd="sng" algn="ctr">
            <a:solidFill>
              <a:schemeClr val="accent1">
                <a:lumMod val="25000"/>
              </a:schemeClr>
            </a:solidFill>
            <a:prstDash val="solid"/>
            <a:round/>
            <a:headEnd type="none" w="med" len="med"/>
            <a:tailEnd type="none" w="med" len="med"/>
          </a:ln>
          <a:effectLst/>
          <a:extLst/>
        </p:spPr>
        <p:txBody>
          <a:bodyPr anchor="ctr"/>
          <a:lstStyle/>
          <a:p>
            <a:pPr algn="ctr" fontAlgn="base">
              <a:spcBef>
                <a:spcPct val="0"/>
              </a:spcBef>
              <a:spcAft>
                <a:spcPct val="0"/>
              </a:spcAft>
            </a:pPr>
            <a:r>
              <a:rPr kumimoji="0" lang="en-US" altLang="ja-JP" sz="1400" b="1" smtClean="0">
                <a:solidFill>
                  <a:srgbClr val="FFFFFF"/>
                </a:solidFill>
                <a:latin typeface="Calibri" pitchFamily="34" charset="0"/>
              </a:rPr>
              <a:t>Economic Models</a:t>
            </a:r>
          </a:p>
        </p:txBody>
      </p:sp>
      <p:sp>
        <p:nvSpPr>
          <p:cNvPr id="48" name="角丸四角形 47"/>
          <p:cNvSpPr/>
          <p:nvPr/>
        </p:nvSpPr>
        <p:spPr bwMode="auto">
          <a:xfrm>
            <a:off x="6772275" y="4408488"/>
            <a:ext cx="1081088" cy="900112"/>
          </a:xfrm>
          <a:prstGeom prst="roundRect">
            <a:avLst/>
          </a:prstGeom>
          <a:solidFill>
            <a:schemeClr val="accent1">
              <a:lumMod val="25000"/>
            </a:schemeClr>
          </a:solidFill>
          <a:ln w="9525" cap="flat" cmpd="sng" algn="ctr">
            <a:solidFill>
              <a:schemeClr val="accent1">
                <a:lumMod val="25000"/>
              </a:schemeClr>
            </a:solidFill>
            <a:prstDash val="solid"/>
            <a:round/>
            <a:headEnd type="none" w="med" len="med"/>
            <a:tailEnd type="none" w="med" len="med"/>
          </a:ln>
          <a:effectLst/>
          <a:extLst/>
        </p:spPr>
        <p:txBody>
          <a:bodyPr anchor="ctr"/>
          <a:lstStyle/>
          <a:p>
            <a:pPr algn="ctr" fontAlgn="base">
              <a:spcBef>
                <a:spcPct val="0"/>
              </a:spcBef>
              <a:spcAft>
                <a:spcPct val="0"/>
              </a:spcAft>
            </a:pPr>
            <a:r>
              <a:rPr kumimoji="0" lang="en-US" altLang="ja-JP" sz="1400" b="1" smtClean="0">
                <a:solidFill>
                  <a:srgbClr val="FFFFFF"/>
                </a:solidFill>
                <a:latin typeface="Calibri" pitchFamily="34" charset="0"/>
              </a:rPr>
              <a:t>Policy and Measures</a:t>
            </a:r>
          </a:p>
        </p:txBody>
      </p:sp>
      <p:sp>
        <p:nvSpPr>
          <p:cNvPr id="49" name="角丸四角形 48"/>
          <p:cNvSpPr/>
          <p:nvPr/>
        </p:nvSpPr>
        <p:spPr bwMode="auto">
          <a:xfrm>
            <a:off x="5556250" y="5429250"/>
            <a:ext cx="2339975" cy="539750"/>
          </a:xfrm>
          <a:prstGeom prst="roundRect">
            <a:avLst/>
          </a:prstGeom>
          <a:solidFill>
            <a:schemeClr val="accent1">
              <a:lumMod val="25000"/>
            </a:schemeClr>
          </a:solidFill>
          <a:ln w="9525" cap="flat" cmpd="sng" algn="ctr">
            <a:solidFill>
              <a:schemeClr val="accent1">
                <a:lumMod val="25000"/>
              </a:schemeClr>
            </a:solidFill>
            <a:prstDash val="solid"/>
            <a:round/>
            <a:headEnd type="none" w="med" len="med"/>
            <a:tailEnd type="none" w="med" len="med"/>
          </a:ln>
          <a:effectLst/>
          <a:extLst/>
        </p:spPr>
        <p:txBody>
          <a:bodyPr anchor="ctr"/>
          <a:lstStyle/>
          <a:p>
            <a:pPr algn="ctr" fontAlgn="base">
              <a:spcBef>
                <a:spcPct val="0"/>
              </a:spcBef>
              <a:spcAft>
                <a:spcPct val="0"/>
              </a:spcAft>
            </a:pPr>
            <a:r>
              <a:rPr kumimoji="0" lang="en-US" altLang="ja-JP" sz="1400" b="1" smtClean="0">
                <a:solidFill>
                  <a:srgbClr val="FFFFFF"/>
                </a:solidFill>
                <a:latin typeface="Calibri" pitchFamily="34" charset="0"/>
              </a:rPr>
              <a:t>Integrated Assessment Model</a:t>
            </a:r>
          </a:p>
        </p:txBody>
      </p:sp>
      <p:sp>
        <p:nvSpPr>
          <p:cNvPr id="50" name="角丸四角形 49"/>
          <p:cNvSpPr/>
          <p:nvPr/>
        </p:nvSpPr>
        <p:spPr bwMode="auto">
          <a:xfrm>
            <a:off x="5556250" y="6172200"/>
            <a:ext cx="2339975" cy="539750"/>
          </a:xfrm>
          <a:prstGeom prst="roundRect">
            <a:avLst/>
          </a:prstGeom>
          <a:solidFill>
            <a:schemeClr val="accent1">
              <a:lumMod val="25000"/>
            </a:schemeClr>
          </a:solidFill>
          <a:ln w="9525" cap="flat" cmpd="sng" algn="ctr">
            <a:solidFill>
              <a:schemeClr val="accent1">
                <a:lumMod val="25000"/>
              </a:schemeClr>
            </a:solidFill>
            <a:prstDash val="solid"/>
            <a:round/>
            <a:headEnd type="none" w="med" len="med"/>
            <a:tailEnd type="none" w="med" len="med"/>
          </a:ln>
          <a:effectLst/>
          <a:extLst/>
        </p:spPr>
        <p:txBody>
          <a:bodyPr anchor="ctr"/>
          <a:lstStyle/>
          <a:p>
            <a:pPr algn="ctr" fontAlgn="base">
              <a:spcBef>
                <a:spcPct val="0"/>
              </a:spcBef>
              <a:spcAft>
                <a:spcPct val="0"/>
              </a:spcAft>
            </a:pPr>
            <a:r>
              <a:rPr kumimoji="0" lang="en-US" altLang="ja-JP" sz="1400" b="1" smtClean="0">
                <a:solidFill>
                  <a:srgbClr val="FFFFFF"/>
                </a:solidFill>
                <a:latin typeface="Calibri" pitchFamily="34" charset="0"/>
              </a:rPr>
              <a:t>GHG Inventory, </a:t>
            </a:r>
          </a:p>
          <a:p>
            <a:pPr algn="ctr" fontAlgn="base">
              <a:spcBef>
                <a:spcPct val="0"/>
              </a:spcBef>
              <a:spcAft>
                <a:spcPct val="0"/>
              </a:spcAft>
            </a:pPr>
            <a:r>
              <a:rPr kumimoji="0" lang="en-US" altLang="ja-JP" sz="1400" b="1" smtClean="0">
                <a:solidFill>
                  <a:srgbClr val="FFFFFF"/>
                </a:solidFill>
                <a:latin typeface="Calibri" pitchFamily="34" charset="0"/>
              </a:rPr>
              <a:t>Energy Balance Table</a:t>
            </a:r>
          </a:p>
        </p:txBody>
      </p:sp>
      <p:sp>
        <p:nvSpPr>
          <p:cNvPr id="51" name="AutoShape 10"/>
          <p:cNvSpPr>
            <a:spLocks noChangeArrowheads="1"/>
          </p:cNvSpPr>
          <p:nvPr/>
        </p:nvSpPr>
        <p:spPr bwMode="auto">
          <a:xfrm rot="16200000">
            <a:off x="7450138" y="2968625"/>
            <a:ext cx="1865312" cy="1100138"/>
          </a:xfrm>
          <a:prstGeom prst="triangle">
            <a:avLst>
              <a:gd name="adj" fmla="val 50000"/>
            </a:avLst>
          </a:prstGeom>
          <a:solidFill>
            <a:schemeClr val="accent6">
              <a:lumMod val="40000"/>
              <a:lumOff val="60000"/>
            </a:schemeClr>
          </a:solidFill>
          <a:ln w="9525">
            <a:solidFill>
              <a:schemeClr val="accent6">
                <a:lumMod val="40000"/>
                <a:lumOff val="60000"/>
              </a:schemeClr>
            </a:solidFill>
            <a:miter lim="800000"/>
            <a:headEnd/>
            <a:tailEnd/>
          </a:ln>
        </p:spPr>
        <p:txBody>
          <a:bodyPr vert="eaVert" bIns="216000" anchor="ctr"/>
          <a:lstStyle/>
          <a:p>
            <a:pPr algn="ctr" fontAlgn="base">
              <a:spcBef>
                <a:spcPct val="0"/>
              </a:spcBef>
              <a:spcAft>
                <a:spcPct val="0"/>
              </a:spcAft>
              <a:defRPr/>
            </a:pPr>
            <a:endParaRPr kumimoji="0" lang="en-US" altLang="ja-JP" sz="1600" b="1">
              <a:solidFill>
                <a:srgbClr val="FFFFFF"/>
              </a:solidFill>
              <a:latin typeface="Calibri" pitchFamily="34" charset="0"/>
            </a:endParaRPr>
          </a:p>
        </p:txBody>
      </p:sp>
      <p:sp>
        <p:nvSpPr>
          <p:cNvPr id="52" name="AutoShape 10"/>
          <p:cNvSpPr>
            <a:spLocks noChangeArrowheads="1"/>
          </p:cNvSpPr>
          <p:nvPr/>
        </p:nvSpPr>
        <p:spPr bwMode="auto">
          <a:xfrm rot="16200000">
            <a:off x="-382587" y="2835275"/>
            <a:ext cx="1865312" cy="1100138"/>
          </a:xfrm>
          <a:prstGeom prst="triangle">
            <a:avLst>
              <a:gd name="adj" fmla="val 50000"/>
            </a:avLst>
          </a:prstGeom>
          <a:solidFill>
            <a:schemeClr val="accent6">
              <a:lumMod val="40000"/>
              <a:lumOff val="60000"/>
            </a:schemeClr>
          </a:solidFill>
          <a:ln w="9525">
            <a:solidFill>
              <a:schemeClr val="accent6">
                <a:lumMod val="40000"/>
                <a:lumOff val="60000"/>
              </a:schemeClr>
            </a:solidFill>
            <a:miter lim="800000"/>
            <a:headEnd/>
            <a:tailEnd/>
          </a:ln>
        </p:spPr>
        <p:txBody>
          <a:bodyPr vert="eaVert" bIns="216000" anchor="ctr"/>
          <a:lstStyle/>
          <a:p>
            <a:pPr algn="ctr" fontAlgn="base">
              <a:spcBef>
                <a:spcPct val="0"/>
              </a:spcBef>
              <a:spcAft>
                <a:spcPct val="0"/>
              </a:spcAft>
              <a:defRPr/>
            </a:pPr>
            <a:endParaRPr kumimoji="0" lang="en-US" altLang="ja-JP" sz="1600" b="1">
              <a:solidFill>
                <a:srgbClr val="FFFFFF"/>
              </a:solidFill>
              <a:latin typeface="Calibri" pitchFamily="34" charset="0"/>
            </a:endParaRPr>
          </a:p>
        </p:txBody>
      </p:sp>
      <p:sp>
        <p:nvSpPr>
          <p:cNvPr id="12311" name="角丸四角形 52"/>
          <p:cNvSpPr>
            <a:spLocks noChangeArrowheads="1"/>
          </p:cNvSpPr>
          <p:nvPr/>
        </p:nvSpPr>
        <p:spPr bwMode="auto">
          <a:xfrm>
            <a:off x="7915275" y="3182938"/>
            <a:ext cx="1228725" cy="957262"/>
          </a:xfrm>
          <a:prstGeom prst="roundRect">
            <a:avLst>
              <a:gd name="adj" fmla="val 16667"/>
            </a:avLst>
          </a:prstGeom>
          <a:solidFill>
            <a:schemeClr val="bg1">
              <a:alpha val="0"/>
            </a:schemeClr>
          </a:solidFill>
          <a:ln w="9525">
            <a:noFill/>
            <a:round/>
            <a:headEnd/>
            <a:tailEnd/>
          </a:ln>
        </p:spPr>
        <p:txBody>
          <a:bodyPr/>
          <a:lstStyle/>
          <a:p>
            <a:pPr algn="ctr" fontAlgn="base">
              <a:spcBef>
                <a:spcPct val="0"/>
              </a:spcBef>
              <a:spcAft>
                <a:spcPct val="0"/>
              </a:spcAft>
            </a:pPr>
            <a:r>
              <a:rPr kumimoji="0" lang="en-US" altLang="ja-JP" sz="1600" b="1" smtClean="0">
                <a:solidFill>
                  <a:srgbClr val="FFFFFF"/>
                </a:solidFill>
                <a:latin typeface="Calibri" pitchFamily="34" charset="0"/>
              </a:rPr>
              <a:t>Target setting</a:t>
            </a:r>
          </a:p>
        </p:txBody>
      </p:sp>
      <p:sp>
        <p:nvSpPr>
          <p:cNvPr id="12312" name="角丸四角形 53"/>
          <p:cNvSpPr>
            <a:spLocks noChangeArrowheads="1"/>
          </p:cNvSpPr>
          <p:nvPr/>
        </p:nvSpPr>
        <p:spPr bwMode="auto">
          <a:xfrm>
            <a:off x="0" y="3222625"/>
            <a:ext cx="1228725" cy="661988"/>
          </a:xfrm>
          <a:prstGeom prst="roundRect">
            <a:avLst>
              <a:gd name="adj" fmla="val 16667"/>
            </a:avLst>
          </a:prstGeom>
          <a:solidFill>
            <a:schemeClr val="bg1">
              <a:alpha val="0"/>
            </a:schemeClr>
          </a:solidFill>
          <a:ln w="9525">
            <a:noFill/>
            <a:round/>
            <a:headEnd/>
            <a:tailEnd/>
          </a:ln>
        </p:spPr>
        <p:txBody>
          <a:bodyPr/>
          <a:lstStyle/>
          <a:p>
            <a:pPr algn="ctr" fontAlgn="base">
              <a:spcBef>
                <a:spcPct val="0"/>
              </a:spcBef>
              <a:spcAft>
                <a:spcPct val="0"/>
              </a:spcAft>
            </a:pPr>
            <a:r>
              <a:rPr kumimoji="0" lang="en-US" altLang="ja-JP" sz="1600" b="1" smtClean="0">
                <a:solidFill>
                  <a:srgbClr val="FFFFFF"/>
                </a:solidFill>
                <a:latin typeface="Calibri" pitchFamily="34" charset="0"/>
              </a:rPr>
              <a:t>Target </a:t>
            </a:r>
          </a:p>
        </p:txBody>
      </p:sp>
      <p:sp>
        <p:nvSpPr>
          <p:cNvPr id="12313" name="下カーブ矢印 59"/>
          <p:cNvSpPr>
            <a:spLocks noChangeArrowheads="1"/>
          </p:cNvSpPr>
          <p:nvPr/>
        </p:nvSpPr>
        <p:spPr bwMode="auto">
          <a:xfrm>
            <a:off x="1703388" y="2036763"/>
            <a:ext cx="3352800" cy="623887"/>
          </a:xfrm>
          <a:prstGeom prst="curvedDownArrow">
            <a:avLst>
              <a:gd name="adj1" fmla="val 24979"/>
              <a:gd name="adj2" fmla="val 49959"/>
              <a:gd name="adj3" fmla="val 25000"/>
            </a:avLst>
          </a:prstGeom>
          <a:solidFill>
            <a:schemeClr val="accent1"/>
          </a:solidFill>
          <a:ln w="9525">
            <a:solidFill>
              <a:schemeClr val="tx1"/>
            </a:solidFill>
            <a:round/>
            <a:headEnd/>
            <a:tailEnd/>
          </a:ln>
        </p:spPr>
        <p:txBody>
          <a:bodyPr/>
          <a:lstStyle/>
          <a:p>
            <a:pPr fontAlgn="base">
              <a:spcBef>
                <a:spcPct val="0"/>
              </a:spcBef>
              <a:spcAft>
                <a:spcPct val="0"/>
              </a:spcAft>
            </a:pPr>
            <a:endParaRPr kumimoji="0" lang="ja-JP" altLang="ja-JP" smtClean="0">
              <a:solidFill>
                <a:srgbClr val="000000"/>
              </a:solidFill>
              <a:latin typeface="Arial" charset="0"/>
            </a:endParaRPr>
          </a:p>
        </p:txBody>
      </p:sp>
      <p:sp>
        <p:nvSpPr>
          <p:cNvPr id="12314" name="タイトル 1"/>
          <p:cNvSpPr txBox="1">
            <a:spLocks/>
          </p:cNvSpPr>
          <p:nvPr/>
        </p:nvSpPr>
        <p:spPr bwMode="auto">
          <a:xfrm>
            <a:off x="306388" y="207963"/>
            <a:ext cx="7058025" cy="969962"/>
          </a:xfrm>
          <a:prstGeom prst="rect">
            <a:avLst/>
          </a:prstGeom>
          <a:noFill/>
          <a:ln w="9525">
            <a:noFill/>
            <a:miter lim="800000"/>
            <a:headEnd/>
            <a:tailEnd/>
          </a:ln>
        </p:spPr>
        <p:txBody>
          <a:bodyPr/>
          <a:lstStyle/>
          <a:p>
            <a:pPr eaLnBrk="0" fontAlgn="base" hangingPunct="0">
              <a:spcBef>
                <a:spcPct val="0"/>
              </a:spcBef>
              <a:spcAft>
                <a:spcPct val="0"/>
              </a:spcAft>
            </a:pPr>
            <a:r>
              <a:rPr lang="en-US" altLang="ja-JP" sz="2200" b="1" dirty="0" smtClean="0">
                <a:solidFill>
                  <a:srgbClr val="000000"/>
                </a:solidFill>
                <a:latin typeface="Arial" charset="0"/>
              </a:rPr>
              <a:t> </a:t>
            </a:r>
            <a:r>
              <a:rPr lang="en-US" altLang="ja-JP" sz="2400" b="1" dirty="0" smtClean="0">
                <a:solidFill>
                  <a:srgbClr val="262673"/>
                </a:solidFill>
                <a:latin typeface="Calibri" pitchFamily="34" charset="0"/>
              </a:rPr>
              <a:t>Formulation of low-carbon growth policies</a:t>
            </a:r>
            <a:br>
              <a:rPr lang="en-US" altLang="ja-JP" sz="2400" b="1" dirty="0" smtClean="0">
                <a:solidFill>
                  <a:srgbClr val="262673"/>
                </a:solidFill>
                <a:latin typeface="Calibri" pitchFamily="34" charset="0"/>
              </a:rPr>
            </a:br>
            <a:r>
              <a:rPr lang="en-US" altLang="ja-JP" sz="2400" b="1" dirty="0" smtClean="0">
                <a:solidFill>
                  <a:srgbClr val="262673"/>
                </a:solidFill>
                <a:latin typeface="Calibri" pitchFamily="34" charset="0"/>
              </a:rPr>
              <a:t>     - Process, data, knowledge, tools and methods</a:t>
            </a:r>
            <a:endParaRPr lang="en-US" altLang="ja-JP" sz="2800" dirty="0" smtClean="0">
              <a:solidFill>
                <a:srgbClr val="262673"/>
              </a:solidFill>
              <a:latin typeface="Calibri" pitchFamily="34" charset="0"/>
            </a:endParaRPr>
          </a:p>
        </p:txBody>
      </p:sp>
      <p:sp>
        <p:nvSpPr>
          <p:cNvPr id="12315" name="テキスト ボックス 61"/>
          <p:cNvSpPr txBox="1">
            <a:spLocks noChangeArrowheads="1"/>
          </p:cNvSpPr>
          <p:nvPr/>
        </p:nvSpPr>
        <p:spPr bwMode="auto">
          <a:xfrm>
            <a:off x="1385888" y="1654175"/>
            <a:ext cx="2006600" cy="396875"/>
          </a:xfrm>
          <a:prstGeom prst="rect">
            <a:avLst/>
          </a:prstGeom>
          <a:noFill/>
          <a:ln w="9525">
            <a:noFill/>
            <a:miter lim="800000"/>
            <a:headEnd/>
            <a:tailEnd/>
          </a:ln>
        </p:spPr>
        <p:txBody>
          <a:bodyPr>
            <a:spAutoFit/>
          </a:bodyPr>
          <a:lstStyle/>
          <a:p>
            <a:pPr fontAlgn="base">
              <a:spcBef>
                <a:spcPct val="0"/>
              </a:spcBef>
              <a:spcAft>
                <a:spcPct val="0"/>
              </a:spcAft>
            </a:pPr>
            <a:r>
              <a:rPr lang="en-US" altLang="ja-JP" sz="2000" b="1" smtClean="0">
                <a:solidFill>
                  <a:srgbClr val="262673"/>
                </a:solidFill>
                <a:latin typeface="Calibri" pitchFamily="34" charset="0"/>
              </a:rPr>
              <a:t>Policy feedback</a:t>
            </a:r>
          </a:p>
        </p:txBody>
      </p:sp>
      <p:sp>
        <p:nvSpPr>
          <p:cNvPr id="12316" name="スライド番号プレースホルダ 7"/>
          <p:cNvSpPr txBox="1">
            <a:spLocks/>
          </p:cNvSpPr>
          <p:nvPr/>
        </p:nvSpPr>
        <p:spPr bwMode="auto">
          <a:xfrm>
            <a:off x="7010400" y="6381750"/>
            <a:ext cx="2133600" cy="476250"/>
          </a:xfrm>
          <a:prstGeom prst="rect">
            <a:avLst/>
          </a:prstGeom>
          <a:noFill/>
          <a:ln w="9525">
            <a:noFill/>
            <a:miter lim="800000"/>
            <a:headEnd/>
            <a:tailEnd/>
          </a:ln>
        </p:spPr>
        <p:txBody>
          <a:bodyPr anchor="ctr"/>
          <a:lstStyle/>
          <a:p>
            <a:pPr algn="r" fontAlgn="base">
              <a:spcBef>
                <a:spcPct val="0"/>
              </a:spcBef>
              <a:spcAft>
                <a:spcPct val="0"/>
              </a:spcAft>
            </a:pPr>
            <a:fld id="{4B107D2D-A4C2-4A95-9D13-AFE05169B04E}" type="slidenum">
              <a:rPr lang="en-US" altLang="ja-JP" b="1" smtClean="0">
                <a:solidFill>
                  <a:srgbClr val="000000"/>
                </a:solidFill>
                <a:latin typeface="Calibri" pitchFamily="34" charset="0"/>
              </a:rPr>
              <a:pPr algn="r" fontAlgn="base">
                <a:spcBef>
                  <a:spcPct val="0"/>
                </a:spcBef>
                <a:spcAft>
                  <a:spcPct val="0"/>
                </a:spcAft>
              </a:pPr>
              <a:t>4</a:t>
            </a:fld>
            <a:endParaRPr lang="en-US" altLang="ja-JP" b="1" dirty="0" smtClean="0">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フリーフォーム 22"/>
          <p:cNvSpPr/>
          <p:nvPr/>
        </p:nvSpPr>
        <p:spPr>
          <a:xfrm>
            <a:off x="500036" y="1643050"/>
            <a:ext cx="7500990" cy="4786346"/>
          </a:xfrm>
          <a:custGeom>
            <a:avLst/>
            <a:gdLst>
              <a:gd name="connsiteX0" fmla="*/ 519953 w 6526306"/>
              <a:gd name="connsiteY0" fmla="*/ 1219200 h 5002306"/>
              <a:gd name="connsiteX1" fmla="*/ 5504330 w 6526306"/>
              <a:gd name="connsiteY1" fmla="*/ 5002306 h 5002306"/>
              <a:gd name="connsiteX2" fmla="*/ 6526306 w 6526306"/>
              <a:gd name="connsiteY2" fmla="*/ 4016189 h 5002306"/>
              <a:gd name="connsiteX3" fmla="*/ 0 w 6526306"/>
              <a:gd name="connsiteY3" fmla="*/ 0 h 5002306"/>
              <a:gd name="connsiteX4" fmla="*/ 0 w 6526306"/>
              <a:gd name="connsiteY4" fmla="*/ 0 h 5002306"/>
              <a:gd name="connsiteX0" fmla="*/ 0 w 6792203"/>
              <a:gd name="connsiteY0" fmla="*/ 76168 h 5002306"/>
              <a:gd name="connsiteX1" fmla="*/ 5770227 w 6792203"/>
              <a:gd name="connsiteY1" fmla="*/ 5002306 h 5002306"/>
              <a:gd name="connsiteX2" fmla="*/ 6792203 w 6792203"/>
              <a:gd name="connsiteY2" fmla="*/ 4016189 h 5002306"/>
              <a:gd name="connsiteX3" fmla="*/ 265897 w 6792203"/>
              <a:gd name="connsiteY3" fmla="*/ 0 h 5002306"/>
              <a:gd name="connsiteX4" fmla="*/ 265897 w 6792203"/>
              <a:gd name="connsiteY4" fmla="*/ 0 h 5002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2203" h="5002306">
                <a:moveTo>
                  <a:pt x="0" y="76168"/>
                </a:moveTo>
                <a:lnTo>
                  <a:pt x="5770227" y="5002306"/>
                </a:lnTo>
                <a:lnTo>
                  <a:pt x="6792203" y="4016189"/>
                </a:lnTo>
                <a:lnTo>
                  <a:pt x="265897" y="0"/>
                </a:lnTo>
                <a:lnTo>
                  <a:pt x="265897" y="0"/>
                </a:lnTo>
              </a:path>
            </a:pathLst>
          </a:cu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spPr>
        <p:style>
          <a:lnRef idx="1">
            <a:schemeClr val="accent1"/>
          </a:lnRef>
          <a:fillRef idx="0">
            <a:schemeClr val="accent1"/>
          </a:fillRef>
          <a:effectRef idx="0">
            <a:schemeClr val="accent1"/>
          </a:effectRef>
          <a:fontRef idx="minor">
            <a:schemeClr val="tx1"/>
          </a:fontRef>
        </p:style>
        <p:txBody>
          <a:bodyPr lIns="91420" tIns="45711" rIns="91420" bIns="45711" rtlCol="0" anchor="ctr"/>
          <a:lstStyle/>
          <a:p>
            <a:pPr algn="ctr" defTabSz="914206"/>
            <a:endParaRPr lang="ja-JP" altLang="en-US" sz="2000">
              <a:solidFill>
                <a:srgbClr val="000000"/>
              </a:solidFill>
            </a:endParaRPr>
          </a:p>
        </p:txBody>
      </p:sp>
      <p:sp>
        <p:nvSpPr>
          <p:cNvPr id="4" name="テキスト ボックス 3"/>
          <p:cNvSpPr txBox="1"/>
          <p:nvPr/>
        </p:nvSpPr>
        <p:spPr>
          <a:xfrm>
            <a:off x="285720" y="214290"/>
            <a:ext cx="8572528" cy="492424"/>
          </a:xfrm>
          <a:prstGeom prst="rect">
            <a:avLst/>
          </a:prstGeom>
          <a:noFill/>
        </p:spPr>
        <p:txBody>
          <a:bodyPr wrap="square" lIns="91420" tIns="45711" rIns="91420" bIns="45711" rtlCol="0">
            <a:spAutoFit/>
          </a:bodyPr>
          <a:lstStyle/>
          <a:p>
            <a:pPr algn="ctr" defTabSz="914206"/>
            <a:r>
              <a:rPr lang="en-US" altLang="ja-JP" sz="2600" b="1" dirty="0" smtClean="0">
                <a:solidFill>
                  <a:schemeClr val="tx2"/>
                </a:solidFill>
                <a:latin typeface="Calibri" pitchFamily="34" charset="0"/>
                <a:ea typeface="Arial Unicode MS" pitchFamily="50" charset="-128"/>
              </a:rPr>
              <a:t>Japan’s </a:t>
            </a:r>
            <a:r>
              <a:rPr lang="en-US" altLang="ja-JP" sz="2600" b="1" dirty="0" smtClean="0">
                <a:solidFill>
                  <a:schemeClr val="tx2"/>
                </a:solidFill>
                <a:latin typeface="Calibri" pitchFamily="34" charset="0"/>
                <a:ea typeface="Arial Unicode MS" pitchFamily="50" charset="-128"/>
              </a:rPr>
              <a:t>efforts </a:t>
            </a:r>
            <a:r>
              <a:rPr lang="en-US" altLang="ja-JP" sz="2600" b="1" dirty="0" smtClean="0">
                <a:solidFill>
                  <a:schemeClr val="tx2"/>
                </a:solidFill>
                <a:latin typeface="Calibri" pitchFamily="34" charset="0"/>
                <a:ea typeface="Arial Unicode MS" pitchFamily="50" charset="-128"/>
              </a:rPr>
              <a:t>to address LCG in Asia</a:t>
            </a:r>
            <a:endParaRPr lang="en-US" altLang="ja-JP" sz="2600" b="1" dirty="0">
              <a:solidFill>
                <a:schemeClr val="tx2"/>
              </a:solidFill>
              <a:latin typeface="Calibri" pitchFamily="34" charset="0"/>
              <a:ea typeface="Arial Unicode MS" pitchFamily="50" charset="-128"/>
            </a:endParaRPr>
          </a:p>
        </p:txBody>
      </p:sp>
      <p:sp>
        <p:nvSpPr>
          <p:cNvPr id="5" name="テキスト ボックス 4"/>
          <p:cNvSpPr txBox="1"/>
          <p:nvPr/>
        </p:nvSpPr>
        <p:spPr>
          <a:xfrm>
            <a:off x="285722" y="1500175"/>
            <a:ext cx="703998" cy="400091"/>
          </a:xfrm>
          <a:prstGeom prst="rect">
            <a:avLst/>
          </a:prstGeom>
          <a:noFill/>
        </p:spPr>
        <p:txBody>
          <a:bodyPr wrap="none" lIns="91420" tIns="45711" rIns="91420" bIns="45711" rtlCol="0">
            <a:spAutoFit/>
          </a:bodyPr>
          <a:lstStyle/>
          <a:p>
            <a:pPr defTabSz="914206"/>
            <a:r>
              <a:rPr lang="en-US" altLang="ja-JP" sz="2000" dirty="0">
                <a:solidFill>
                  <a:srgbClr val="000000"/>
                </a:solidFill>
                <a:latin typeface="+mj-lt"/>
                <a:ea typeface="Arial Unicode MS" pitchFamily="50" charset="-128"/>
              </a:rPr>
              <a:t>1990</a:t>
            </a:r>
            <a:endParaRPr lang="ja-JP" altLang="en-US" sz="2000" dirty="0">
              <a:solidFill>
                <a:srgbClr val="000000"/>
              </a:solidFill>
              <a:latin typeface="+mj-lt"/>
              <a:ea typeface="Arial Unicode MS" pitchFamily="50" charset="-128"/>
            </a:endParaRPr>
          </a:p>
        </p:txBody>
      </p:sp>
      <p:sp>
        <p:nvSpPr>
          <p:cNvPr id="6" name="テキスト ボックス 5"/>
          <p:cNvSpPr txBox="1"/>
          <p:nvPr/>
        </p:nvSpPr>
        <p:spPr>
          <a:xfrm>
            <a:off x="857226" y="1857366"/>
            <a:ext cx="755295" cy="430869"/>
          </a:xfrm>
          <a:prstGeom prst="rect">
            <a:avLst/>
          </a:prstGeom>
          <a:noFill/>
        </p:spPr>
        <p:txBody>
          <a:bodyPr wrap="none" lIns="91420" tIns="45711" rIns="91420" bIns="45711" rtlCol="0">
            <a:spAutoFit/>
          </a:bodyPr>
          <a:lstStyle/>
          <a:p>
            <a:pPr defTabSz="914206"/>
            <a:r>
              <a:rPr lang="en-US" altLang="ja-JP" sz="2200" dirty="0">
                <a:solidFill>
                  <a:srgbClr val="000000"/>
                </a:solidFill>
                <a:latin typeface="+mj-lt"/>
                <a:ea typeface="Arial Unicode MS" pitchFamily="50" charset="-128"/>
              </a:rPr>
              <a:t>1994</a:t>
            </a:r>
            <a:endParaRPr lang="ja-JP" altLang="en-US" sz="2200" dirty="0">
              <a:solidFill>
                <a:srgbClr val="000000"/>
              </a:solidFill>
              <a:latin typeface="+mj-lt"/>
              <a:ea typeface="Arial Unicode MS" pitchFamily="50" charset="-128"/>
            </a:endParaRPr>
          </a:p>
        </p:txBody>
      </p:sp>
      <p:sp>
        <p:nvSpPr>
          <p:cNvPr id="7" name="テキスト ボックス 6"/>
          <p:cNvSpPr txBox="1"/>
          <p:nvPr/>
        </p:nvSpPr>
        <p:spPr>
          <a:xfrm>
            <a:off x="1357292" y="2143118"/>
            <a:ext cx="806591" cy="461647"/>
          </a:xfrm>
          <a:prstGeom prst="rect">
            <a:avLst/>
          </a:prstGeom>
          <a:noFill/>
        </p:spPr>
        <p:txBody>
          <a:bodyPr wrap="none" lIns="91420" tIns="45711" rIns="91420" bIns="45711" rtlCol="0">
            <a:spAutoFit/>
          </a:bodyPr>
          <a:lstStyle/>
          <a:p>
            <a:pPr defTabSz="914206"/>
            <a:r>
              <a:rPr lang="en-US" altLang="ja-JP" sz="2400" dirty="0">
                <a:solidFill>
                  <a:srgbClr val="000000"/>
                </a:solidFill>
                <a:latin typeface="+mj-lt"/>
                <a:ea typeface="Arial Unicode MS" pitchFamily="50" charset="-128"/>
              </a:rPr>
              <a:t>1997</a:t>
            </a:r>
            <a:endParaRPr lang="ja-JP" altLang="en-US" sz="2400" dirty="0">
              <a:solidFill>
                <a:srgbClr val="000000"/>
              </a:solidFill>
              <a:latin typeface="+mj-lt"/>
              <a:ea typeface="Arial Unicode MS" pitchFamily="50" charset="-128"/>
            </a:endParaRPr>
          </a:p>
        </p:txBody>
      </p:sp>
      <p:sp>
        <p:nvSpPr>
          <p:cNvPr id="8" name="テキスト ボックス 7"/>
          <p:cNvSpPr txBox="1"/>
          <p:nvPr/>
        </p:nvSpPr>
        <p:spPr>
          <a:xfrm>
            <a:off x="1928796" y="2500308"/>
            <a:ext cx="933228" cy="492424"/>
          </a:xfrm>
          <a:prstGeom prst="rect">
            <a:avLst/>
          </a:prstGeom>
          <a:noFill/>
        </p:spPr>
        <p:txBody>
          <a:bodyPr wrap="none" lIns="91420" tIns="45711" rIns="91420" bIns="45711" rtlCol="0">
            <a:spAutoFit/>
          </a:bodyPr>
          <a:lstStyle/>
          <a:p>
            <a:pPr defTabSz="914206"/>
            <a:r>
              <a:rPr lang="en-US" altLang="ja-JP" sz="2600" dirty="0">
                <a:solidFill>
                  <a:srgbClr val="000000"/>
                </a:solidFill>
                <a:latin typeface="+mj-lt"/>
                <a:ea typeface="Arial Unicode MS" pitchFamily="50" charset="-128"/>
              </a:rPr>
              <a:t>2001 </a:t>
            </a:r>
            <a:endParaRPr lang="ja-JP" altLang="en-US" sz="2600" dirty="0">
              <a:solidFill>
                <a:srgbClr val="000000"/>
              </a:solidFill>
              <a:latin typeface="+mj-lt"/>
              <a:ea typeface="Arial Unicode MS" pitchFamily="50" charset="-128"/>
            </a:endParaRPr>
          </a:p>
        </p:txBody>
      </p:sp>
      <p:sp>
        <p:nvSpPr>
          <p:cNvPr id="9" name="テキスト ボックス 8"/>
          <p:cNvSpPr txBox="1"/>
          <p:nvPr/>
        </p:nvSpPr>
        <p:spPr>
          <a:xfrm>
            <a:off x="2571736" y="2928934"/>
            <a:ext cx="915595" cy="523202"/>
          </a:xfrm>
          <a:prstGeom prst="rect">
            <a:avLst/>
          </a:prstGeom>
          <a:noFill/>
        </p:spPr>
        <p:txBody>
          <a:bodyPr wrap="none" lIns="91420" tIns="45711" rIns="91420" bIns="45711" rtlCol="0">
            <a:spAutoFit/>
          </a:bodyPr>
          <a:lstStyle/>
          <a:p>
            <a:pPr defTabSz="914206"/>
            <a:r>
              <a:rPr lang="en-US" altLang="ja-JP" sz="2800" dirty="0">
                <a:solidFill>
                  <a:srgbClr val="000000"/>
                </a:solidFill>
                <a:latin typeface="+mj-lt"/>
                <a:ea typeface="Arial Unicode MS" pitchFamily="50" charset="-128"/>
              </a:rPr>
              <a:t>2004</a:t>
            </a:r>
            <a:endParaRPr lang="ja-JP" altLang="en-US" sz="2800" dirty="0">
              <a:solidFill>
                <a:srgbClr val="000000"/>
              </a:solidFill>
              <a:latin typeface="+mj-lt"/>
              <a:ea typeface="Arial Unicode MS" pitchFamily="50" charset="-128"/>
            </a:endParaRPr>
          </a:p>
        </p:txBody>
      </p:sp>
      <p:sp>
        <p:nvSpPr>
          <p:cNvPr id="10" name="テキスト ボックス 9"/>
          <p:cNvSpPr txBox="1"/>
          <p:nvPr/>
        </p:nvSpPr>
        <p:spPr>
          <a:xfrm>
            <a:off x="3143242" y="3286126"/>
            <a:ext cx="966891" cy="553980"/>
          </a:xfrm>
          <a:prstGeom prst="rect">
            <a:avLst/>
          </a:prstGeom>
          <a:noFill/>
        </p:spPr>
        <p:txBody>
          <a:bodyPr wrap="none" lIns="91420" tIns="45711" rIns="91420" bIns="45711" rtlCol="0">
            <a:spAutoFit/>
          </a:bodyPr>
          <a:lstStyle/>
          <a:p>
            <a:pPr defTabSz="914206"/>
            <a:r>
              <a:rPr lang="en-US" altLang="ja-JP" sz="3000" dirty="0">
                <a:solidFill>
                  <a:srgbClr val="000000"/>
                </a:solidFill>
                <a:latin typeface="+mj-lt"/>
                <a:ea typeface="Arial Unicode MS" pitchFamily="50" charset="-128"/>
              </a:rPr>
              <a:t>2006</a:t>
            </a:r>
            <a:endParaRPr lang="ja-JP" altLang="en-US" sz="3000" dirty="0">
              <a:solidFill>
                <a:srgbClr val="000000"/>
              </a:solidFill>
              <a:latin typeface="+mj-lt"/>
              <a:ea typeface="Arial Unicode MS" pitchFamily="50" charset="-128"/>
            </a:endParaRPr>
          </a:p>
        </p:txBody>
      </p:sp>
      <p:sp>
        <p:nvSpPr>
          <p:cNvPr id="11" name="テキスト ボックス 10"/>
          <p:cNvSpPr txBox="1"/>
          <p:nvPr/>
        </p:nvSpPr>
        <p:spPr>
          <a:xfrm>
            <a:off x="3857622" y="3643314"/>
            <a:ext cx="1018187" cy="584757"/>
          </a:xfrm>
          <a:prstGeom prst="rect">
            <a:avLst/>
          </a:prstGeom>
          <a:noFill/>
        </p:spPr>
        <p:txBody>
          <a:bodyPr wrap="none" lIns="91420" tIns="45711" rIns="91420" bIns="45711" rtlCol="0">
            <a:spAutoFit/>
          </a:bodyPr>
          <a:lstStyle/>
          <a:p>
            <a:pPr defTabSz="914206"/>
            <a:r>
              <a:rPr lang="en-US" altLang="ja-JP" sz="3200" dirty="0">
                <a:solidFill>
                  <a:srgbClr val="000000"/>
                </a:solidFill>
                <a:latin typeface="+mj-lt"/>
                <a:ea typeface="Arial Unicode MS" pitchFamily="50" charset="-128"/>
              </a:rPr>
              <a:t>2007</a:t>
            </a:r>
            <a:endParaRPr lang="ja-JP" altLang="en-US" sz="3200" dirty="0">
              <a:solidFill>
                <a:srgbClr val="000000"/>
              </a:solidFill>
              <a:latin typeface="+mj-lt"/>
              <a:ea typeface="Arial Unicode MS" pitchFamily="50" charset="-128"/>
            </a:endParaRPr>
          </a:p>
        </p:txBody>
      </p:sp>
      <p:sp>
        <p:nvSpPr>
          <p:cNvPr id="12" name="テキスト ボックス 11"/>
          <p:cNvSpPr txBox="1"/>
          <p:nvPr/>
        </p:nvSpPr>
        <p:spPr>
          <a:xfrm>
            <a:off x="4429126" y="4027895"/>
            <a:ext cx="1043835" cy="600146"/>
          </a:xfrm>
          <a:prstGeom prst="rect">
            <a:avLst/>
          </a:prstGeom>
          <a:noFill/>
        </p:spPr>
        <p:txBody>
          <a:bodyPr wrap="none" lIns="91420" tIns="45711" rIns="91420" bIns="45711" rtlCol="0">
            <a:spAutoFit/>
          </a:bodyPr>
          <a:lstStyle/>
          <a:p>
            <a:pPr defTabSz="914206"/>
            <a:r>
              <a:rPr lang="en-US" altLang="ja-JP" sz="3300" dirty="0">
                <a:solidFill>
                  <a:srgbClr val="000000"/>
                </a:solidFill>
                <a:latin typeface="+mj-lt"/>
                <a:ea typeface="Arial Unicode MS" pitchFamily="50" charset="-128"/>
              </a:rPr>
              <a:t>2008</a:t>
            </a:r>
            <a:endParaRPr lang="ja-JP" altLang="en-US" sz="3300" dirty="0">
              <a:solidFill>
                <a:srgbClr val="000000"/>
              </a:solidFill>
              <a:latin typeface="+mj-lt"/>
              <a:ea typeface="Arial Unicode MS" pitchFamily="50" charset="-128"/>
            </a:endParaRPr>
          </a:p>
        </p:txBody>
      </p:sp>
      <p:sp>
        <p:nvSpPr>
          <p:cNvPr id="14" name="テキスト ボックス 13"/>
          <p:cNvSpPr txBox="1"/>
          <p:nvPr/>
        </p:nvSpPr>
        <p:spPr>
          <a:xfrm>
            <a:off x="5364088" y="4644171"/>
            <a:ext cx="1146427" cy="661701"/>
          </a:xfrm>
          <a:prstGeom prst="rect">
            <a:avLst/>
          </a:prstGeom>
          <a:noFill/>
        </p:spPr>
        <p:txBody>
          <a:bodyPr wrap="none" lIns="91420" tIns="45711" rIns="91420" bIns="45711" rtlCol="0">
            <a:spAutoFit/>
          </a:bodyPr>
          <a:lstStyle/>
          <a:p>
            <a:pPr defTabSz="914206"/>
            <a:r>
              <a:rPr lang="en-US" altLang="ja-JP" sz="3700" dirty="0">
                <a:solidFill>
                  <a:srgbClr val="000000"/>
                </a:solidFill>
                <a:latin typeface="+mj-lt"/>
                <a:ea typeface="Arial Unicode MS" pitchFamily="50" charset="-128"/>
              </a:rPr>
              <a:t>2010</a:t>
            </a:r>
            <a:endParaRPr lang="ja-JP" altLang="en-US" sz="3700" dirty="0">
              <a:solidFill>
                <a:srgbClr val="000000"/>
              </a:solidFill>
              <a:latin typeface="+mj-lt"/>
              <a:ea typeface="Arial Unicode MS" pitchFamily="50" charset="-128"/>
            </a:endParaRPr>
          </a:p>
        </p:txBody>
      </p:sp>
      <p:sp>
        <p:nvSpPr>
          <p:cNvPr id="13" name="テキスト ボックス 12"/>
          <p:cNvSpPr txBox="1"/>
          <p:nvPr/>
        </p:nvSpPr>
        <p:spPr>
          <a:xfrm>
            <a:off x="5000628" y="4357694"/>
            <a:ext cx="1069483" cy="615535"/>
          </a:xfrm>
          <a:prstGeom prst="rect">
            <a:avLst/>
          </a:prstGeom>
          <a:noFill/>
        </p:spPr>
        <p:txBody>
          <a:bodyPr wrap="none" lIns="91420" tIns="45711" rIns="91420" bIns="45711" rtlCol="0">
            <a:spAutoFit/>
          </a:bodyPr>
          <a:lstStyle/>
          <a:p>
            <a:pPr defTabSz="914206"/>
            <a:r>
              <a:rPr lang="en-US" altLang="ja-JP" sz="3400" dirty="0">
                <a:solidFill>
                  <a:srgbClr val="000000"/>
                </a:solidFill>
                <a:latin typeface="+mj-lt"/>
                <a:ea typeface="Arial Unicode MS" pitchFamily="50" charset="-128"/>
              </a:rPr>
              <a:t>2009</a:t>
            </a:r>
            <a:endParaRPr lang="ja-JP" altLang="en-US" sz="3400" dirty="0">
              <a:solidFill>
                <a:srgbClr val="000000"/>
              </a:solidFill>
              <a:latin typeface="+mj-lt"/>
              <a:ea typeface="Arial Unicode MS" pitchFamily="50" charset="-128"/>
            </a:endParaRPr>
          </a:p>
        </p:txBody>
      </p:sp>
      <p:sp>
        <p:nvSpPr>
          <p:cNvPr id="29" name="フリーフォーム 28"/>
          <p:cNvSpPr/>
          <p:nvPr/>
        </p:nvSpPr>
        <p:spPr>
          <a:xfrm>
            <a:off x="2149235" y="2338771"/>
            <a:ext cx="5346727" cy="2917476"/>
          </a:xfrm>
          <a:custGeom>
            <a:avLst/>
            <a:gdLst>
              <a:gd name="connsiteX0" fmla="*/ 0 w 4374776"/>
              <a:gd name="connsiteY0" fmla="*/ 0 h 2366682"/>
              <a:gd name="connsiteX1" fmla="*/ 1416423 w 4374776"/>
              <a:gd name="connsiteY1" fmla="*/ 430306 h 2366682"/>
              <a:gd name="connsiteX2" fmla="*/ 4374776 w 4374776"/>
              <a:gd name="connsiteY2" fmla="*/ 2169458 h 2366682"/>
              <a:gd name="connsiteX3" fmla="*/ 4285129 w 4374776"/>
              <a:gd name="connsiteY3" fmla="*/ 2366682 h 2366682"/>
              <a:gd name="connsiteX4" fmla="*/ 0 w 4374776"/>
              <a:gd name="connsiteY4" fmla="*/ 0 h 2366682"/>
              <a:gd name="connsiteX0" fmla="*/ 0 w 4374776"/>
              <a:gd name="connsiteY0" fmla="*/ 0 h 2366682"/>
              <a:gd name="connsiteX1" fmla="*/ 1195327 w 4374776"/>
              <a:gd name="connsiteY1" fmla="*/ 383391 h 2366682"/>
              <a:gd name="connsiteX2" fmla="*/ 4374776 w 4374776"/>
              <a:gd name="connsiteY2" fmla="*/ 2169458 h 2366682"/>
              <a:gd name="connsiteX3" fmla="*/ 4285129 w 4374776"/>
              <a:gd name="connsiteY3" fmla="*/ 2366682 h 2366682"/>
              <a:gd name="connsiteX4" fmla="*/ 0 w 4374776"/>
              <a:gd name="connsiteY4" fmla="*/ 0 h 2366682"/>
              <a:gd name="connsiteX0" fmla="*/ 0 w 4430050"/>
              <a:gd name="connsiteY0" fmla="*/ 0 h 2382320"/>
              <a:gd name="connsiteX1" fmla="*/ 1250601 w 4430050"/>
              <a:gd name="connsiteY1" fmla="*/ 399029 h 2382320"/>
              <a:gd name="connsiteX2" fmla="*/ 4430050 w 4430050"/>
              <a:gd name="connsiteY2" fmla="*/ 2185096 h 2382320"/>
              <a:gd name="connsiteX3" fmla="*/ 4340403 w 4430050"/>
              <a:gd name="connsiteY3" fmla="*/ 2382320 h 2382320"/>
              <a:gd name="connsiteX4" fmla="*/ 0 w 4430050"/>
              <a:gd name="connsiteY4" fmla="*/ 0 h 2382320"/>
              <a:gd name="connsiteX0" fmla="*/ 0 w 4430050"/>
              <a:gd name="connsiteY0" fmla="*/ 0 h 2382320"/>
              <a:gd name="connsiteX1" fmla="*/ 1534866 w 4430050"/>
              <a:gd name="connsiteY1" fmla="*/ 563231 h 2382320"/>
              <a:gd name="connsiteX2" fmla="*/ 4430050 w 4430050"/>
              <a:gd name="connsiteY2" fmla="*/ 2185096 h 2382320"/>
              <a:gd name="connsiteX3" fmla="*/ 4340403 w 4430050"/>
              <a:gd name="connsiteY3" fmla="*/ 2382320 h 2382320"/>
              <a:gd name="connsiteX4" fmla="*/ 0 w 4430050"/>
              <a:gd name="connsiteY4" fmla="*/ 0 h 2382320"/>
              <a:gd name="connsiteX0" fmla="*/ 0 w 4524805"/>
              <a:gd name="connsiteY0" fmla="*/ 0 h 2382320"/>
              <a:gd name="connsiteX1" fmla="*/ 1534866 w 4524805"/>
              <a:gd name="connsiteY1" fmla="*/ 563231 h 2382320"/>
              <a:gd name="connsiteX2" fmla="*/ 4524805 w 4524805"/>
              <a:gd name="connsiteY2" fmla="*/ 2255469 h 2382320"/>
              <a:gd name="connsiteX3" fmla="*/ 4340403 w 4524805"/>
              <a:gd name="connsiteY3" fmla="*/ 2382320 h 2382320"/>
              <a:gd name="connsiteX4" fmla="*/ 0 w 4524805"/>
              <a:gd name="connsiteY4" fmla="*/ 0 h 2382320"/>
              <a:gd name="connsiteX0" fmla="*/ 0 w 4524805"/>
              <a:gd name="connsiteY0" fmla="*/ 0 h 2444873"/>
              <a:gd name="connsiteX1" fmla="*/ 1534866 w 4524805"/>
              <a:gd name="connsiteY1" fmla="*/ 563231 h 2444873"/>
              <a:gd name="connsiteX2" fmla="*/ 4524805 w 4524805"/>
              <a:gd name="connsiteY2" fmla="*/ 2255469 h 2444873"/>
              <a:gd name="connsiteX3" fmla="*/ 4419366 w 4524805"/>
              <a:gd name="connsiteY3" fmla="*/ 2444873 h 2444873"/>
              <a:gd name="connsiteX4" fmla="*/ 0 w 4524805"/>
              <a:gd name="connsiteY4" fmla="*/ 0 h 2444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4805" h="2444873">
                <a:moveTo>
                  <a:pt x="0" y="0"/>
                </a:moveTo>
                <a:lnTo>
                  <a:pt x="1534866" y="563231"/>
                </a:lnTo>
                <a:lnTo>
                  <a:pt x="4524805" y="2255469"/>
                </a:lnTo>
                <a:lnTo>
                  <a:pt x="4419366" y="2444873"/>
                </a:lnTo>
                <a:lnTo>
                  <a:pt x="0" y="0"/>
                </a:lnTo>
                <a:close/>
              </a:path>
            </a:pathLst>
          </a:cu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lIns="91420" tIns="45711" rIns="91420" bIns="45711" rtlCol="0" anchor="ctr"/>
          <a:lstStyle/>
          <a:p>
            <a:pPr algn="ctr" defTabSz="914206"/>
            <a:endParaRPr lang="ja-JP" altLang="en-US">
              <a:solidFill>
                <a:srgbClr val="FFFFFF"/>
              </a:solidFill>
            </a:endParaRPr>
          </a:p>
        </p:txBody>
      </p:sp>
      <p:sp>
        <p:nvSpPr>
          <p:cNvPr id="30" name="フリーフォーム 29"/>
          <p:cNvSpPr/>
          <p:nvPr/>
        </p:nvSpPr>
        <p:spPr>
          <a:xfrm>
            <a:off x="4031925" y="3051844"/>
            <a:ext cx="3616068" cy="1968393"/>
          </a:xfrm>
          <a:custGeom>
            <a:avLst/>
            <a:gdLst>
              <a:gd name="connsiteX0" fmla="*/ 0 w 4500282"/>
              <a:gd name="connsiteY0" fmla="*/ 0 h 2205317"/>
              <a:gd name="connsiteX1" fmla="*/ 2635623 w 4500282"/>
              <a:gd name="connsiteY1" fmla="*/ 824753 h 2205317"/>
              <a:gd name="connsiteX2" fmla="*/ 4500282 w 4500282"/>
              <a:gd name="connsiteY2" fmla="*/ 1990164 h 2205317"/>
              <a:gd name="connsiteX3" fmla="*/ 4374776 w 4500282"/>
              <a:gd name="connsiteY3" fmla="*/ 2205317 h 2205317"/>
              <a:gd name="connsiteX4" fmla="*/ 53788 w 4500282"/>
              <a:gd name="connsiteY4" fmla="*/ 17929 h 2205317"/>
              <a:gd name="connsiteX0" fmla="*/ 0 w 4500282"/>
              <a:gd name="connsiteY0" fmla="*/ 0 h 2205317"/>
              <a:gd name="connsiteX1" fmla="*/ 2635623 w 4500282"/>
              <a:gd name="connsiteY1" fmla="*/ 824753 h 2205317"/>
              <a:gd name="connsiteX2" fmla="*/ 4500282 w 4500282"/>
              <a:gd name="connsiteY2" fmla="*/ 1990164 h 2205317"/>
              <a:gd name="connsiteX3" fmla="*/ 4374776 w 4500282"/>
              <a:gd name="connsiteY3" fmla="*/ 2205317 h 2205317"/>
              <a:gd name="connsiteX4" fmla="*/ 2187388 w 4500282"/>
              <a:gd name="connsiteY4" fmla="*/ 879356 h 2205317"/>
              <a:gd name="connsiteX5" fmla="*/ 53788 w 4500282"/>
              <a:gd name="connsiteY5" fmla="*/ 17929 h 2205317"/>
              <a:gd name="connsiteX0" fmla="*/ 0 w 4500282"/>
              <a:gd name="connsiteY0" fmla="*/ 0 h 2205317"/>
              <a:gd name="connsiteX1" fmla="*/ 2635623 w 4500282"/>
              <a:gd name="connsiteY1" fmla="*/ 824753 h 2205317"/>
              <a:gd name="connsiteX2" fmla="*/ 4500282 w 4500282"/>
              <a:gd name="connsiteY2" fmla="*/ 1990164 h 2205317"/>
              <a:gd name="connsiteX3" fmla="*/ 4374776 w 4500282"/>
              <a:gd name="connsiteY3" fmla="*/ 2205317 h 2205317"/>
              <a:gd name="connsiteX4" fmla="*/ 2187388 w 4500282"/>
              <a:gd name="connsiteY4" fmla="*/ 879356 h 2205317"/>
              <a:gd name="connsiteX5" fmla="*/ 53788 w 4500282"/>
              <a:gd name="connsiteY5" fmla="*/ 17929 h 2205317"/>
              <a:gd name="connsiteX0" fmla="*/ 0 w 4500282"/>
              <a:gd name="connsiteY0" fmla="*/ 0 h 2205317"/>
              <a:gd name="connsiteX1" fmla="*/ 2635623 w 4500282"/>
              <a:gd name="connsiteY1" fmla="*/ 824753 h 2205317"/>
              <a:gd name="connsiteX2" fmla="*/ 4500282 w 4500282"/>
              <a:gd name="connsiteY2" fmla="*/ 1990164 h 2205317"/>
              <a:gd name="connsiteX3" fmla="*/ 4374776 w 4500282"/>
              <a:gd name="connsiteY3" fmla="*/ 2205317 h 2205317"/>
              <a:gd name="connsiteX4" fmla="*/ 2187388 w 4500282"/>
              <a:gd name="connsiteY4" fmla="*/ 879356 h 2205317"/>
              <a:gd name="connsiteX5" fmla="*/ 53788 w 4500282"/>
              <a:gd name="connsiteY5" fmla="*/ 17929 h 2205317"/>
              <a:gd name="connsiteX0" fmla="*/ 0 w 4500282"/>
              <a:gd name="connsiteY0" fmla="*/ 28725 h 2234042"/>
              <a:gd name="connsiteX1" fmla="*/ 2635623 w 4500282"/>
              <a:gd name="connsiteY1" fmla="*/ 853478 h 2234042"/>
              <a:gd name="connsiteX2" fmla="*/ 4500282 w 4500282"/>
              <a:gd name="connsiteY2" fmla="*/ 2018889 h 2234042"/>
              <a:gd name="connsiteX3" fmla="*/ 4374776 w 4500282"/>
              <a:gd name="connsiteY3" fmla="*/ 2234042 h 2234042"/>
              <a:gd name="connsiteX4" fmla="*/ 2187388 w 4500282"/>
              <a:gd name="connsiteY4" fmla="*/ 908081 h 2234042"/>
              <a:gd name="connsiteX5" fmla="*/ 874882 w 4500282"/>
              <a:gd name="connsiteY5" fmla="*/ 0 h 2234042"/>
              <a:gd name="connsiteX0" fmla="*/ 0 w 4500282"/>
              <a:gd name="connsiteY0" fmla="*/ 28725 h 2234042"/>
              <a:gd name="connsiteX1" fmla="*/ 2635623 w 4500282"/>
              <a:gd name="connsiteY1" fmla="*/ 853478 h 2234042"/>
              <a:gd name="connsiteX2" fmla="*/ 4500282 w 4500282"/>
              <a:gd name="connsiteY2" fmla="*/ 2018889 h 2234042"/>
              <a:gd name="connsiteX3" fmla="*/ 4374776 w 4500282"/>
              <a:gd name="connsiteY3" fmla="*/ 2234042 h 2234042"/>
              <a:gd name="connsiteX4" fmla="*/ 2187388 w 4500282"/>
              <a:gd name="connsiteY4" fmla="*/ 908081 h 2234042"/>
              <a:gd name="connsiteX5" fmla="*/ 874882 w 4500282"/>
              <a:gd name="connsiteY5" fmla="*/ 0 h 2234042"/>
              <a:gd name="connsiteX0" fmla="*/ 0 w 4500282"/>
              <a:gd name="connsiteY0" fmla="*/ 28725 h 2234042"/>
              <a:gd name="connsiteX1" fmla="*/ 2635623 w 4500282"/>
              <a:gd name="connsiteY1" fmla="*/ 853478 h 2234042"/>
              <a:gd name="connsiteX2" fmla="*/ 4500282 w 4500282"/>
              <a:gd name="connsiteY2" fmla="*/ 2018889 h 2234042"/>
              <a:gd name="connsiteX3" fmla="*/ 4374776 w 4500282"/>
              <a:gd name="connsiteY3" fmla="*/ 2234042 h 2234042"/>
              <a:gd name="connsiteX4" fmla="*/ 2187388 w 4500282"/>
              <a:gd name="connsiteY4" fmla="*/ 908081 h 2234042"/>
              <a:gd name="connsiteX5" fmla="*/ 874882 w 4500282"/>
              <a:gd name="connsiteY5" fmla="*/ 0 h 2234042"/>
              <a:gd name="connsiteX0" fmla="*/ 0 w 4500282"/>
              <a:gd name="connsiteY0" fmla="*/ 0 h 2205317"/>
              <a:gd name="connsiteX1" fmla="*/ 2635623 w 4500282"/>
              <a:gd name="connsiteY1" fmla="*/ 824753 h 2205317"/>
              <a:gd name="connsiteX2" fmla="*/ 4500282 w 4500282"/>
              <a:gd name="connsiteY2" fmla="*/ 1990164 h 2205317"/>
              <a:gd name="connsiteX3" fmla="*/ 4374776 w 4500282"/>
              <a:gd name="connsiteY3" fmla="*/ 2205317 h 2205317"/>
              <a:gd name="connsiteX4" fmla="*/ 2187388 w 4500282"/>
              <a:gd name="connsiteY4" fmla="*/ 879356 h 2205317"/>
              <a:gd name="connsiteX5" fmla="*/ 790907 w 4500282"/>
              <a:gd name="connsiteY5" fmla="*/ 363161 h 2205317"/>
              <a:gd name="connsiteX0" fmla="*/ 2195 w 3709375"/>
              <a:gd name="connsiteY0" fmla="*/ 0 h 2140003"/>
              <a:gd name="connsiteX1" fmla="*/ 1844716 w 3709375"/>
              <a:gd name="connsiteY1" fmla="*/ 759439 h 2140003"/>
              <a:gd name="connsiteX2" fmla="*/ 3709375 w 3709375"/>
              <a:gd name="connsiteY2" fmla="*/ 1924850 h 2140003"/>
              <a:gd name="connsiteX3" fmla="*/ 3583869 w 3709375"/>
              <a:gd name="connsiteY3" fmla="*/ 2140003 h 2140003"/>
              <a:gd name="connsiteX4" fmla="*/ 1396481 w 3709375"/>
              <a:gd name="connsiteY4" fmla="*/ 814042 h 2140003"/>
              <a:gd name="connsiteX5" fmla="*/ 0 w 3709375"/>
              <a:gd name="connsiteY5" fmla="*/ 297847 h 2140003"/>
              <a:gd name="connsiteX0" fmla="*/ 0 w 3707180"/>
              <a:gd name="connsiteY0" fmla="*/ 0 h 2140003"/>
              <a:gd name="connsiteX1" fmla="*/ 1842521 w 3707180"/>
              <a:gd name="connsiteY1" fmla="*/ 759439 h 2140003"/>
              <a:gd name="connsiteX2" fmla="*/ 3707180 w 3707180"/>
              <a:gd name="connsiteY2" fmla="*/ 1924850 h 2140003"/>
              <a:gd name="connsiteX3" fmla="*/ 3581674 w 3707180"/>
              <a:gd name="connsiteY3" fmla="*/ 2140003 h 2140003"/>
              <a:gd name="connsiteX4" fmla="*/ 1394286 w 3707180"/>
              <a:gd name="connsiteY4" fmla="*/ 814042 h 2140003"/>
              <a:gd name="connsiteX5" fmla="*/ 268393 w 3707180"/>
              <a:gd name="connsiteY5" fmla="*/ 335170 h 2140003"/>
              <a:gd name="connsiteX0" fmla="*/ 0 w 3567221"/>
              <a:gd name="connsiteY0" fmla="*/ 0 h 1953391"/>
              <a:gd name="connsiteX1" fmla="*/ 1702562 w 3567221"/>
              <a:gd name="connsiteY1" fmla="*/ 572827 h 1953391"/>
              <a:gd name="connsiteX2" fmla="*/ 3567221 w 3567221"/>
              <a:gd name="connsiteY2" fmla="*/ 1738238 h 1953391"/>
              <a:gd name="connsiteX3" fmla="*/ 3441715 w 3567221"/>
              <a:gd name="connsiteY3" fmla="*/ 1953391 h 1953391"/>
              <a:gd name="connsiteX4" fmla="*/ 1254327 w 3567221"/>
              <a:gd name="connsiteY4" fmla="*/ 627430 h 1953391"/>
              <a:gd name="connsiteX5" fmla="*/ 128434 w 3567221"/>
              <a:gd name="connsiteY5" fmla="*/ 148558 h 1953391"/>
              <a:gd name="connsiteX0" fmla="*/ 20856 w 3588077"/>
              <a:gd name="connsiteY0" fmla="*/ 0 h 1953391"/>
              <a:gd name="connsiteX1" fmla="*/ 1723418 w 3588077"/>
              <a:gd name="connsiteY1" fmla="*/ 572827 h 1953391"/>
              <a:gd name="connsiteX2" fmla="*/ 3588077 w 3588077"/>
              <a:gd name="connsiteY2" fmla="*/ 1738238 h 1953391"/>
              <a:gd name="connsiteX3" fmla="*/ 3462571 w 3588077"/>
              <a:gd name="connsiteY3" fmla="*/ 1953391 h 1953391"/>
              <a:gd name="connsiteX4" fmla="*/ 1275183 w 3588077"/>
              <a:gd name="connsiteY4" fmla="*/ 627430 h 1953391"/>
              <a:gd name="connsiteX5" fmla="*/ 0 w 3588077"/>
              <a:gd name="connsiteY5" fmla="*/ 8598 h 1953391"/>
              <a:gd name="connsiteX0" fmla="*/ 20856 w 3588077"/>
              <a:gd name="connsiteY0" fmla="*/ 0 h 1953391"/>
              <a:gd name="connsiteX1" fmla="*/ 1723418 w 3588077"/>
              <a:gd name="connsiteY1" fmla="*/ 572827 h 1953391"/>
              <a:gd name="connsiteX2" fmla="*/ 3588077 w 3588077"/>
              <a:gd name="connsiteY2" fmla="*/ 1738238 h 1953391"/>
              <a:gd name="connsiteX3" fmla="*/ 3462571 w 3588077"/>
              <a:gd name="connsiteY3" fmla="*/ 1953391 h 1953391"/>
              <a:gd name="connsiteX4" fmla="*/ 0 w 3588077"/>
              <a:gd name="connsiteY4" fmla="*/ 8598 h 1953391"/>
              <a:gd name="connsiteX0" fmla="*/ 20856 w 3616068"/>
              <a:gd name="connsiteY0" fmla="*/ 0 h 1953391"/>
              <a:gd name="connsiteX1" fmla="*/ 1723418 w 3616068"/>
              <a:gd name="connsiteY1" fmla="*/ 572827 h 1953391"/>
              <a:gd name="connsiteX2" fmla="*/ 3616068 w 3616068"/>
              <a:gd name="connsiteY2" fmla="*/ 1728907 h 1953391"/>
              <a:gd name="connsiteX3" fmla="*/ 3462571 w 3616068"/>
              <a:gd name="connsiteY3" fmla="*/ 1953391 h 1953391"/>
              <a:gd name="connsiteX4" fmla="*/ 0 w 3616068"/>
              <a:gd name="connsiteY4" fmla="*/ 8598 h 1953391"/>
              <a:gd name="connsiteX0" fmla="*/ 20856 w 3616068"/>
              <a:gd name="connsiteY0" fmla="*/ 15002 h 1968393"/>
              <a:gd name="connsiteX1" fmla="*/ 575753 w 3616068"/>
              <a:gd name="connsiteY1" fmla="*/ 0 h 1968393"/>
              <a:gd name="connsiteX2" fmla="*/ 3616068 w 3616068"/>
              <a:gd name="connsiteY2" fmla="*/ 1743909 h 1968393"/>
              <a:gd name="connsiteX3" fmla="*/ 3462571 w 3616068"/>
              <a:gd name="connsiteY3" fmla="*/ 1968393 h 1968393"/>
              <a:gd name="connsiteX4" fmla="*/ 0 w 3616068"/>
              <a:gd name="connsiteY4" fmla="*/ 23600 h 1968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6068" h="1968393">
                <a:moveTo>
                  <a:pt x="20856" y="15002"/>
                </a:moveTo>
                <a:lnTo>
                  <a:pt x="575753" y="0"/>
                </a:lnTo>
                <a:lnTo>
                  <a:pt x="3616068" y="1743909"/>
                </a:lnTo>
                <a:lnTo>
                  <a:pt x="3462571" y="1968393"/>
                </a:lnTo>
                <a:lnTo>
                  <a:pt x="0" y="23600"/>
                </a:lnTo>
              </a:path>
            </a:pathLst>
          </a:custGeom>
          <a:solidFill>
            <a:srgbClr val="FF66CC"/>
          </a:solidFill>
        </p:spPr>
        <p:style>
          <a:lnRef idx="1">
            <a:schemeClr val="accent1"/>
          </a:lnRef>
          <a:fillRef idx="0">
            <a:schemeClr val="accent1"/>
          </a:fillRef>
          <a:effectRef idx="0">
            <a:schemeClr val="accent1"/>
          </a:effectRef>
          <a:fontRef idx="minor">
            <a:schemeClr val="tx1"/>
          </a:fontRef>
        </p:style>
        <p:txBody>
          <a:bodyPr lIns="91420" tIns="45711" rIns="91420" bIns="45711" rtlCol="0" anchor="ctr"/>
          <a:lstStyle/>
          <a:p>
            <a:pPr algn="ctr" defTabSz="914206"/>
            <a:endParaRPr lang="ja-JP" altLang="en-US">
              <a:solidFill>
                <a:srgbClr val="000000"/>
              </a:solidFill>
            </a:endParaRPr>
          </a:p>
        </p:txBody>
      </p:sp>
      <p:sp>
        <p:nvSpPr>
          <p:cNvPr id="31" name="テキスト ボックス 30"/>
          <p:cNvSpPr txBox="1"/>
          <p:nvPr/>
        </p:nvSpPr>
        <p:spPr>
          <a:xfrm rot="1781564">
            <a:off x="4481677" y="3669832"/>
            <a:ext cx="2795533" cy="400091"/>
          </a:xfrm>
          <a:prstGeom prst="rect">
            <a:avLst/>
          </a:prstGeom>
          <a:noFill/>
        </p:spPr>
        <p:txBody>
          <a:bodyPr wrap="none" lIns="91420" tIns="45711" rIns="91420" bIns="45711" rtlCol="0">
            <a:spAutoFit/>
          </a:bodyPr>
          <a:lstStyle/>
          <a:p>
            <a:pPr defTabSz="914206"/>
            <a:r>
              <a:rPr lang="en-US" altLang="ja-JP" sz="2000" dirty="0">
                <a:solidFill>
                  <a:srgbClr val="000000"/>
                </a:solidFill>
                <a:latin typeface="+mj-lt"/>
                <a:ea typeface="Arial Unicode MS" pitchFamily="50" charset="-128"/>
              </a:rPr>
              <a:t>COP</a:t>
            </a:r>
            <a:r>
              <a:rPr lang="ja-JP" altLang="en-US" sz="2000" dirty="0">
                <a:solidFill>
                  <a:srgbClr val="000000"/>
                </a:solidFill>
                <a:latin typeface="+mj-lt"/>
                <a:ea typeface="Arial Unicode MS" pitchFamily="50" charset="-128"/>
              </a:rPr>
              <a:t> </a:t>
            </a:r>
            <a:r>
              <a:rPr lang="en-US" altLang="ja-JP" sz="2000" dirty="0">
                <a:solidFill>
                  <a:srgbClr val="000000"/>
                </a:solidFill>
                <a:latin typeface="+mj-lt"/>
                <a:ea typeface="Arial Unicode MS" pitchFamily="50" charset="-128"/>
              </a:rPr>
              <a:t>side event (2005 -</a:t>
            </a:r>
            <a:r>
              <a:rPr lang="ja-JP" altLang="en-US" sz="2000" dirty="0">
                <a:solidFill>
                  <a:srgbClr val="000000"/>
                </a:solidFill>
                <a:latin typeface="+mj-lt"/>
                <a:ea typeface="Arial Unicode MS" pitchFamily="50" charset="-128"/>
              </a:rPr>
              <a:t>）</a:t>
            </a:r>
          </a:p>
        </p:txBody>
      </p:sp>
      <p:sp>
        <p:nvSpPr>
          <p:cNvPr id="32" name="テキスト ボックス 31"/>
          <p:cNvSpPr txBox="1"/>
          <p:nvPr/>
        </p:nvSpPr>
        <p:spPr>
          <a:xfrm rot="1962115">
            <a:off x="3912025" y="3778561"/>
            <a:ext cx="3013926" cy="400091"/>
          </a:xfrm>
          <a:prstGeom prst="rect">
            <a:avLst/>
          </a:prstGeom>
          <a:noFill/>
        </p:spPr>
        <p:txBody>
          <a:bodyPr wrap="none" lIns="91420" tIns="45711" rIns="91420" bIns="45711" rtlCol="0">
            <a:spAutoFit/>
          </a:bodyPr>
          <a:lstStyle/>
          <a:p>
            <a:pPr defTabSz="914206"/>
            <a:r>
              <a:rPr lang="en-US" altLang="ja-JP" sz="2000" dirty="0">
                <a:solidFill>
                  <a:srgbClr val="000000"/>
                </a:solidFill>
                <a:latin typeface="+mj-lt"/>
                <a:ea typeface="Arial Unicode MS" pitchFamily="50" charset="-128"/>
              </a:rPr>
              <a:t>AIM Training WS</a:t>
            </a:r>
            <a:r>
              <a:rPr lang="ja-JP" altLang="en-US" sz="2000" dirty="0">
                <a:solidFill>
                  <a:srgbClr val="000000"/>
                </a:solidFill>
                <a:latin typeface="+mj-lt"/>
                <a:ea typeface="Arial Unicode MS" pitchFamily="50" charset="-128"/>
              </a:rPr>
              <a:t>（</a:t>
            </a:r>
            <a:r>
              <a:rPr lang="en-US" altLang="ja-JP" sz="2000" dirty="0">
                <a:solidFill>
                  <a:srgbClr val="000000"/>
                </a:solidFill>
                <a:latin typeface="+mj-lt"/>
                <a:ea typeface="Arial Unicode MS" pitchFamily="50" charset="-128"/>
              </a:rPr>
              <a:t>2002-</a:t>
            </a:r>
            <a:r>
              <a:rPr lang="ja-JP" altLang="en-US" sz="2000" dirty="0">
                <a:solidFill>
                  <a:srgbClr val="000000"/>
                </a:solidFill>
                <a:latin typeface="+mj-lt"/>
                <a:ea typeface="Arial Unicode MS" pitchFamily="50" charset="-128"/>
              </a:rPr>
              <a:t>）</a:t>
            </a:r>
          </a:p>
        </p:txBody>
      </p:sp>
      <p:sp>
        <p:nvSpPr>
          <p:cNvPr id="33" name="テキスト ボックス 32"/>
          <p:cNvSpPr txBox="1"/>
          <p:nvPr/>
        </p:nvSpPr>
        <p:spPr>
          <a:xfrm>
            <a:off x="71408" y="1214424"/>
            <a:ext cx="721632" cy="461647"/>
          </a:xfrm>
          <a:prstGeom prst="rect">
            <a:avLst/>
          </a:prstGeom>
          <a:noFill/>
        </p:spPr>
        <p:txBody>
          <a:bodyPr wrap="none" lIns="91420" tIns="45711" rIns="91420" bIns="45711" rtlCol="0">
            <a:spAutoFit/>
          </a:bodyPr>
          <a:lstStyle/>
          <a:p>
            <a:pPr defTabSz="914206"/>
            <a:r>
              <a:rPr lang="en-US" altLang="ja-JP" sz="2400" b="1" dirty="0">
                <a:solidFill>
                  <a:srgbClr val="000000"/>
                </a:solidFill>
                <a:latin typeface="+mj-lt"/>
                <a:ea typeface="Arial Unicode MS" pitchFamily="50" charset="-128"/>
              </a:rPr>
              <a:t>AIM</a:t>
            </a:r>
            <a:endParaRPr lang="ja-JP" altLang="en-US" sz="2400" b="1" dirty="0">
              <a:solidFill>
                <a:srgbClr val="000000"/>
              </a:solidFill>
              <a:latin typeface="+mj-lt"/>
              <a:ea typeface="Arial Unicode MS" pitchFamily="50" charset="-128"/>
            </a:endParaRPr>
          </a:p>
        </p:txBody>
      </p:sp>
      <p:sp>
        <p:nvSpPr>
          <p:cNvPr id="34" name="テキスト ボックス 33"/>
          <p:cNvSpPr txBox="1"/>
          <p:nvPr/>
        </p:nvSpPr>
        <p:spPr>
          <a:xfrm>
            <a:off x="2214548" y="1142985"/>
            <a:ext cx="2933516" cy="646313"/>
          </a:xfrm>
          <a:prstGeom prst="rect">
            <a:avLst/>
          </a:prstGeom>
          <a:noFill/>
        </p:spPr>
        <p:txBody>
          <a:bodyPr wrap="square" lIns="91420" tIns="45711" rIns="91420" bIns="45711" rtlCol="0">
            <a:spAutoFit/>
          </a:bodyPr>
          <a:lstStyle/>
          <a:p>
            <a:pPr defTabSz="914206"/>
            <a:r>
              <a:rPr lang="en-US" altLang="ja-JP" b="1" dirty="0" smtClean="0">
                <a:solidFill>
                  <a:srgbClr val="FFC000"/>
                </a:solidFill>
                <a:latin typeface="+mj-lt"/>
                <a:ea typeface="Arial Unicode MS" pitchFamily="50" charset="-128"/>
              </a:rPr>
              <a:t>ERI(China), IIM(India), </a:t>
            </a:r>
            <a:r>
              <a:rPr lang="en-US" altLang="ja-JP" b="1" dirty="0" err="1" smtClean="0">
                <a:solidFill>
                  <a:srgbClr val="FFC000"/>
                </a:solidFill>
                <a:latin typeface="+mj-lt"/>
                <a:ea typeface="Arial Unicode MS" pitchFamily="50" charset="-128"/>
              </a:rPr>
              <a:t>MoE</a:t>
            </a:r>
            <a:r>
              <a:rPr lang="en-US" altLang="ja-JP" b="1" dirty="0" smtClean="0">
                <a:solidFill>
                  <a:srgbClr val="FFC000"/>
                </a:solidFill>
                <a:latin typeface="+mj-lt"/>
                <a:ea typeface="Arial Unicode MS" pitchFamily="50" charset="-128"/>
              </a:rPr>
              <a:t> (Indonesia) , Seoul U (Korea)</a:t>
            </a:r>
            <a:endParaRPr lang="ja-JP" altLang="en-US" b="1" dirty="0">
              <a:solidFill>
                <a:srgbClr val="FFC000"/>
              </a:solidFill>
              <a:latin typeface="+mj-lt"/>
              <a:ea typeface="Arial Unicode MS" pitchFamily="50" charset="-128"/>
            </a:endParaRPr>
          </a:p>
        </p:txBody>
      </p:sp>
      <p:cxnSp>
        <p:nvCxnSpPr>
          <p:cNvPr id="36" name="直線矢印コネクタ 35"/>
          <p:cNvCxnSpPr>
            <a:stCxn id="34" idx="1"/>
            <a:endCxn id="6" idx="3"/>
          </p:cNvCxnSpPr>
          <p:nvPr/>
        </p:nvCxnSpPr>
        <p:spPr>
          <a:xfrm flipH="1">
            <a:off x="1612521" y="1466142"/>
            <a:ext cx="602027" cy="60665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214284" y="3568489"/>
            <a:ext cx="2286016" cy="657576"/>
          </a:xfrm>
          <a:prstGeom prst="rect">
            <a:avLst/>
          </a:prstGeom>
          <a:noFill/>
        </p:spPr>
        <p:txBody>
          <a:bodyPr wrap="square" lIns="91420" tIns="45711" rIns="91420" bIns="45711" rtlCol="0">
            <a:spAutoFit/>
          </a:bodyPr>
          <a:lstStyle/>
          <a:p>
            <a:pPr defTabSz="914206"/>
            <a:r>
              <a:rPr lang="en-US" altLang="ja-JP" dirty="0" smtClean="0">
                <a:solidFill>
                  <a:srgbClr val="000000"/>
                </a:solidFill>
                <a:latin typeface="+mj-lt"/>
                <a:ea typeface="Arial Unicode MS" pitchFamily="50" charset="-128"/>
              </a:rPr>
              <a:t>Japan LCS Project</a:t>
            </a:r>
          </a:p>
          <a:p>
            <a:pPr defTabSz="914206"/>
            <a:r>
              <a:rPr lang="en-US" altLang="ja-JP" dirty="0" smtClean="0">
                <a:solidFill>
                  <a:srgbClr val="000000"/>
                </a:solidFill>
                <a:latin typeface="+mj-lt"/>
                <a:ea typeface="Arial Unicode MS" pitchFamily="50" charset="-128"/>
              </a:rPr>
              <a:t>(FY2004-FY2008)</a:t>
            </a:r>
            <a:endParaRPr lang="ja-JP" altLang="en-US" dirty="0">
              <a:solidFill>
                <a:srgbClr val="000000"/>
              </a:solidFill>
              <a:latin typeface="+mj-lt"/>
              <a:ea typeface="Arial Unicode MS" pitchFamily="50" charset="-128"/>
            </a:endParaRPr>
          </a:p>
        </p:txBody>
      </p:sp>
      <p:cxnSp>
        <p:nvCxnSpPr>
          <p:cNvPr id="38" name="直線矢印コネクタ 37"/>
          <p:cNvCxnSpPr/>
          <p:nvPr/>
        </p:nvCxnSpPr>
        <p:spPr>
          <a:xfrm flipV="1">
            <a:off x="2000232" y="3286126"/>
            <a:ext cx="714380" cy="28575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642910" y="4286258"/>
            <a:ext cx="2273915" cy="646313"/>
          </a:xfrm>
          <a:prstGeom prst="rect">
            <a:avLst/>
          </a:prstGeom>
          <a:noFill/>
        </p:spPr>
        <p:txBody>
          <a:bodyPr wrap="none" lIns="91420" tIns="45711" rIns="91420" bIns="45711" rtlCol="0">
            <a:spAutoFit/>
          </a:bodyPr>
          <a:lstStyle/>
          <a:p>
            <a:pPr defTabSz="914206"/>
            <a:r>
              <a:rPr lang="en-US" altLang="ja-JP" dirty="0" smtClean="0">
                <a:solidFill>
                  <a:srgbClr val="000000"/>
                </a:solidFill>
                <a:latin typeface="+mj-lt"/>
                <a:ea typeface="Arial Unicode MS" pitchFamily="50" charset="-128"/>
              </a:rPr>
              <a:t>Japan-UK Joint Project</a:t>
            </a:r>
          </a:p>
          <a:p>
            <a:pPr defTabSz="914206"/>
            <a:r>
              <a:rPr lang="en-US" altLang="ja-JP" dirty="0" smtClean="0">
                <a:solidFill>
                  <a:srgbClr val="000000"/>
                </a:solidFill>
                <a:latin typeface="+mj-lt"/>
                <a:ea typeface="Arial Unicode MS" pitchFamily="50" charset="-128"/>
              </a:rPr>
              <a:t>(FY2006-FY2007)</a:t>
            </a:r>
            <a:endParaRPr lang="ja-JP" altLang="en-US" dirty="0">
              <a:solidFill>
                <a:srgbClr val="000000"/>
              </a:solidFill>
              <a:latin typeface="+mj-lt"/>
              <a:ea typeface="Arial Unicode MS" pitchFamily="50" charset="-128"/>
            </a:endParaRPr>
          </a:p>
        </p:txBody>
      </p:sp>
      <p:sp>
        <p:nvSpPr>
          <p:cNvPr id="42" name="テキスト ボックス 41"/>
          <p:cNvSpPr txBox="1"/>
          <p:nvPr/>
        </p:nvSpPr>
        <p:spPr>
          <a:xfrm>
            <a:off x="3071803" y="5485173"/>
            <a:ext cx="2571769" cy="657576"/>
          </a:xfrm>
          <a:prstGeom prst="rect">
            <a:avLst/>
          </a:prstGeom>
          <a:noFill/>
        </p:spPr>
        <p:txBody>
          <a:bodyPr wrap="square" lIns="91420" tIns="45711" rIns="91420" bIns="45711" rtlCol="0">
            <a:spAutoFit/>
          </a:bodyPr>
          <a:lstStyle/>
          <a:p>
            <a:pPr defTabSz="914206"/>
            <a:r>
              <a:rPr lang="en-US" altLang="ja-JP" dirty="0" smtClean="0">
                <a:solidFill>
                  <a:srgbClr val="000000"/>
                </a:solidFill>
                <a:latin typeface="+mj-lt"/>
                <a:ea typeface="Arial Unicode MS" pitchFamily="50" charset="-128"/>
              </a:rPr>
              <a:t>Asia LCS Project (FY2009-FY2015)</a:t>
            </a:r>
          </a:p>
        </p:txBody>
      </p:sp>
      <p:cxnSp>
        <p:nvCxnSpPr>
          <p:cNvPr id="43" name="直線矢印コネクタ 42"/>
          <p:cNvCxnSpPr/>
          <p:nvPr/>
        </p:nvCxnSpPr>
        <p:spPr>
          <a:xfrm flipV="1">
            <a:off x="2786050" y="4000506"/>
            <a:ext cx="642942" cy="28575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p:nvPr/>
        </p:nvCxnSpPr>
        <p:spPr>
          <a:xfrm flipV="1">
            <a:off x="2857488" y="4857762"/>
            <a:ext cx="2000264" cy="42862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0" name="テキスト ボックス 49"/>
          <p:cNvSpPr txBox="1"/>
          <p:nvPr/>
        </p:nvSpPr>
        <p:spPr>
          <a:xfrm>
            <a:off x="5552074" y="2408093"/>
            <a:ext cx="3286148" cy="657576"/>
          </a:xfrm>
          <a:prstGeom prst="rect">
            <a:avLst/>
          </a:prstGeom>
          <a:noFill/>
        </p:spPr>
        <p:txBody>
          <a:bodyPr wrap="square" lIns="91420" tIns="45711" rIns="91420" bIns="45711" rtlCol="0">
            <a:spAutoFit/>
          </a:bodyPr>
          <a:lstStyle/>
          <a:p>
            <a:pPr defTabSz="914206"/>
            <a:r>
              <a:rPr lang="en-US" altLang="ja-JP" b="1" dirty="0" smtClean="0">
                <a:solidFill>
                  <a:srgbClr val="FFC000"/>
                </a:solidFill>
                <a:latin typeface="+mj-lt"/>
                <a:ea typeface="Arial Unicode MS" pitchFamily="50" charset="-128"/>
              </a:rPr>
              <a:t>JST/JICA SATREPS Project</a:t>
            </a:r>
          </a:p>
          <a:p>
            <a:pPr defTabSz="914206"/>
            <a:r>
              <a:rPr lang="en-US" altLang="ja-JP" b="1" dirty="0" smtClean="0">
                <a:solidFill>
                  <a:srgbClr val="FFC000"/>
                </a:solidFill>
                <a:latin typeface="+mj-lt"/>
                <a:ea typeface="Arial Unicode MS" pitchFamily="50" charset="-128"/>
              </a:rPr>
              <a:t>(FY2011-FY2015)</a:t>
            </a:r>
          </a:p>
        </p:txBody>
      </p:sp>
      <p:sp>
        <p:nvSpPr>
          <p:cNvPr id="51" name="テキスト ボックス 50"/>
          <p:cNvSpPr txBox="1"/>
          <p:nvPr/>
        </p:nvSpPr>
        <p:spPr>
          <a:xfrm>
            <a:off x="1379899" y="5085185"/>
            <a:ext cx="2760053" cy="657576"/>
          </a:xfrm>
          <a:prstGeom prst="rect">
            <a:avLst/>
          </a:prstGeom>
          <a:noFill/>
        </p:spPr>
        <p:txBody>
          <a:bodyPr wrap="square" lIns="91420" tIns="45711" rIns="91420" bIns="45711" rtlCol="0">
            <a:spAutoFit/>
          </a:bodyPr>
          <a:lstStyle/>
          <a:p>
            <a:pPr defTabSz="914206"/>
            <a:r>
              <a:rPr lang="en-US" altLang="ja-JP" dirty="0" smtClean="0">
                <a:solidFill>
                  <a:srgbClr val="000000"/>
                </a:solidFill>
                <a:latin typeface="+mj-lt"/>
                <a:ea typeface="Arial Unicode MS" pitchFamily="50" charset="-128"/>
              </a:rPr>
              <a:t>LCS-RNet </a:t>
            </a:r>
          </a:p>
          <a:p>
            <a:pPr defTabSz="914206"/>
            <a:r>
              <a:rPr lang="en-US" altLang="ja-JP" dirty="0" smtClean="0">
                <a:solidFill>
                  <a:srgbClr val="000000"/>
                </a:solidFill>
                <a:latin typeface="+mj-lt"/>
                <a:ea typeface="Arial Unicode MS" pitchFamily="50" charset="-128"/>
              </a:rPr>
              <a:t>(FY2009-)</a:t>
            </a:r>
            <a:endParaRPr lang="ja-JP" altLang="en-US" dirty="0">
              <a:solidFill>
                <a:srgbClr val="000000"/>
              </a:solidFill>
              <a:latin typeface="+mj-lt"/>
              <a:ea typeface="Arial Unicode MS" pitchFamily="50" charset="-128"/>
            </a:endParaRPr>
          </a:p>
        </p:txBody>
      </p:sp>
      <p:cxnSp>
        <p:nvCxnSpPr>
          <p:cNvPr id="52" name="直線矢印コネクタ 51"/>
          <p:cNvCxnSpPr/>
          <p:nvPr/>
        </p:nvCxnSpPr>
        <p:spPr>
          <a:xfrm flipV="1">
            <a:off x="4643438" y="5010162"/>
            <a:ext cx="366714" cy="34766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44" name="テキスト ボックス 43"/>
          <p:cNvSpPr txBox="1"/>
          <p:nvPr/>
        </p:nvSpPr>
        <p:spPr>
          <a:xfrm>
            <a:off x="214282" y="2786058"/>
            <a:ext cx="1289273" cy="374950"/>
          </a:xfrm>
          <a:prstGeom prst="rect">
            <a:avLst/>
          </a:prstGeom>
          <a:noFill/>
        </p:spPr>
        <p:txBody>
          <a:bodyPr wrap="square" lIns="91420" tIns="45711" rIns="91420" bIns="45711" rtlCol="0">
            <a:spAutoFit/>
          </a:bodyPr>
          <a:lstStyle/>
          <a:p>
            <a:pPr defTabSz="914206"/>
            <a:r>
              <a:rPr lang="en-US" altLang="ja-JP" b="1" dirty="0" smtClean="0">
                <a:solidFill>
                  <a:srgbClr val="FFC000"/>
                </a:solidFill>
                <a:latin typeface="+mj-lt"/>
                <a:ea typeface="Arial Unicode MS" pitchFamily="50" charset="-128"/>
              </a:rPr>
              <a:t>AIT</a:t>
            </a:r>
            <a:endParaRPr lang="ja-JP" altLang="en-US" b="1" dirty="0">
              <a:solidFill>
                <a:srgbClr val="FFC000"/>
              </a:solidFill>
              <a:latin typeface="+mj-lt"/>
              <a:ea typeface="Arial Unicode MS" pitchFamily="50" charset="-128"/>
            </a:endParaRPr>
          </a:p>
        </p:txBody>
      </p:sp>
      <p:sp>
        <p:nvSpPr>
          <p:cNvPr id="46" name="テキスト ボックス 45"/>
          <p:cNvSpPr txBox="1"/>
          <p:nvPr/>
        </p:nvSpPr>
        <p:spPr>
          <a:xfrm>
            <a:off x="3357554" y="4572008"/>
            <a:ext cx="1643074" cy="374950"/>
          </a:xfrm>
          <a:prstGeom prst="rect">
            <a:avLst/>
          </a:prstGeom>
          <a:noFill/>
        </p:spPr>
        <p:txBody>
          <a:bodyPr wrap="square" lIns="91420" tIns="45711" rIns="91420" bIns="45711" rtlCol="0">
            <a:spAutoFit/>
          </a:bodyPr>
          <a:lstStyle/>
          <a:p>
            <a:pPr defTabSz="914206"/>
            <a:r>
              <a:rPr lang="en-US" altLang="ja-JP" b="1" dirty="0" smtClean="0">
                <a:solidFill>
                  <a:srgbClr val="FFC000"/>
                </a:solidFill>
                <a:latin typeface="+mj-lt"/>
                <a:ea typeface="Arial Unicode MS" pitchFamily="50" charset="-128"/>
              </a:rPr>
              <a:t>Malaysia</a:t>
            </a:r>
            <a:endParaRPr lang="ja-JP" altLang="en-US" b="1" dirty="0">
              <a:solidFill>
                <a:srgbClr val="FFC000"/>
              </a:solidFill>
              <a:latin typeface="+mj-lt"/>
              <a:ea typeface="Arial Unicode MS" pitchFamily="50" charset="-128"/>
            </a:endParaRPr>
          </a:p>
        </p:txBody>
      </p:sp>
      <p:cxnSp>
        <p:nvCxnSpPr>
          <p:cNvPr id="54" name="直線矢印コネクタ 53"/>
          <p:cNvCxnSpPr>
            <a:stCxn id="44" idx="0"/>
          </p:cNvCxnSpPr>
          <p:nvPr/>
        </p:nvCxnSpPr>
        <p:spPr>
          <a:xfrm flipV="1">
            <a:off x="858918" y="2571751"/>
            <a:ext cx="641247" cy="214309"/>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61" name="直線矢印コネクタ 60"/>
          <p:cNvCxnSpPr/>
          <p:nvPr/>
        </p:nvCxnSpPr>
        <p:spPr>
          <a:xfrm rot="5400000" flipH="1" flipV="1">
            <a:off x="3857622" y="4286256"/>
            <a:ext cx="357190" cy="214314"/>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47" name="テキスト ボックス 46"/>
          <p:cNvSpPr txBox="1"/>
          <p:nvPr/>
        </p:nvSpPr>
        <p:spPr>
          <a:xfrm>
            <a:off x="214282" y="2357429"/>
            <a:ext cx="1071570" cy="374950"/>
          </a:xfrm>
          <a:prstGeom prst="rect">
            <a:avLst/>
          </a:prstGeom>
          <a:noFill/>
        </p:spPr>
        <p:txBody>
          <a:bodyPr wrap="square" lIns="91420" tIns="45711" rIns="91420" bIns="45711" rtlCol="0">
            <a:spAutoFit/>
          </a:bodyPr>
          <a:lstStyle/>
          <a:p>
            <a:pPr defTabSz="914206"/>
            <a:r>
              <a:rPr lang="en-US" altLang="ja-JP" dirty="0" smtClean="0">
                <a:solidFill>
                  <a:srgbClr val="000000"/>
                </a:solidFill>
                <a:latin typeface="+mj-lt"/>
                <a:ea typeface="Arial Unicode MS" pitchFamily="50" charset="-128"/>
              </a:rPr>
              <a:t>COP3</a:t>
            </a:r>
            <a:endParaRPr lang="ja-JP" altLang="en-US" dirty="0">
              <a:solidFill>
                <a:srgbClr val="000000"/>
              </a:solidFill>
              <a:latin typeface="+mj-lt"/>
              <a:ea typeface="Arial Unicode MS" pitchFamily="50" charset="-128"/>
            </a:endParaRPr>
          </a:p>
        </p:txBody>
      </p:sp>
      <p:cxnSp>
        <p:nvCxnSpPr>
          <p:cNvPr id="48" name="直線矢印コネクタ 47"/>
          <p:cNvCxnSpPr/>
          <p:nvPr/>
        </p:nvCxnSpPr>
        <p:spPr>
          <a:xfrm flipV="1">
            <a:off x="1000100" y="2430456"/>
            <a:ext cx="428628" cy="698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49" name="テキスト ボックス 48"/>
          <p:cNvSpPr txBox="1"/>
          <p:nvPr/>
        </p:nvSpPr>
        <p:spPr>
          <a:xfrm>
            <a:off x="2214547" y="6287398"/>
            <a:ext cx="4085646" cy="374950"/>
          </a:xfrm>
          <a:prstGeom prst="rect">
            <a:avLst/>
          </a:prstGeom>
          <a:noFill/>
        </p:spPr>
        <p:txBody>
          <a:bodyPr wrap="square" lIns="91420" tIns="45711" rIns="91420" bIns="45711" rtlCol="0">
            <a:spAutoFit/>
          </a:bodyPr>
          <a:lstStyle/>
          <a:p>
            <a:pPr defTabSz="914206"/>
            <a:r>
              <a:rPr lang="en-US" altLang="ja-JP" b="1" dirty="0" smtClean="0">
                <a:solidFill>
                  <a:srgbClr val="FFC000"/>
                </a:solidFill>
                <a:latin typeface="+mj-lt"/>
                <a:ea typeface="Arial Unicode MS" pitchFamily="50" charset="-128"/>
              </a:rPr>
              <a:t>Indonesia, Thailand, Vietnam</a:t>
            </a:r>
            <a:endParaRPr lang="ja-JP" altLang="en-US" b="1" dirty="0">
              <a:solidFill>
                <a:srgbClr val="FFC000"/>
              </a:solidFill>
              <a:latin typeface="+mj-lt"/>
              <a:ea typeface="Arial Unicode MS" pitchFamily="50" charset="-128"/>
            </a:endParaRPr>
          </a:p>
        </p:txBody>
      </p:sp>
      <p:cxnSp>
        <p:nvCxnSpPr>
          <p:cNvPr id="55" name="直線矢印コネクタ 54"/>
          <p:cNvCxnSpPr/>
          <p:nvPr/>
        </p:nvCxnSpPr>
        <p:spPr>
          <a:xfrm>
            <a:off x="6905933" y="3054423"/>
            <a:ext cx="114339" cy="123183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7" name="フリーフォーム 26"/>
          <p:cNvSpPr/>
          <p:nvPr/>
        </p:nvSpPr>
        <p:spPr>
          <a:xfrm>
            <a:off x="6283992" y="4716250"/>
            <a:ext cx="2200005" cy="2005578"/>
          </a:xfrm>
          <a:custGeom>
            <a:avLst/>
            <a:gdLst>
              <a:gd name="connsiteX0" fmla="*/ 2241177 w 2241177"/>
              <a:gd name="connsiteY0" fmla="*/ 1362636 h 1398494"/>
              <a:gd name="connsiteX1" fmla="*/ 1739153 w 2241177"/>
              <a:gd name="connsiteY1" fmla="*/ 0 h 1398494"/>
              <a:gd name="connsiteX2" fmla="*/ 0 w 2241177"/>
              <a:gd name="connsiteY2" fmla="*/ 1398494 h 1398494"/>
              <a:gd name="connsiteX3" fmla="*/ 2241177 w 2241177"/>
              <a:gd name="connsiteY3" fmla="*/ 1362636 h 1398494"/>
              <a:gd name="connsiteX0" fmla="*/ 2241177 w 2241177"/>
              <a:gd name="connsiteY0" fmla="*/ 1362636 h 1398494"/>
              <a:gd name="connsiteX1" fmla="*/ 1739153 w 2241177"/>
              <a:gd name="connsiteY1" fmla="*/ 0 h 1398494"/>
              <a:gd name="connsiteX2" fmla="*/ 0 w 2241177"/>
              <a:gd name="connsiteY2" fmla="*/ 1398494 h 1398494"/>
              <a:gd name="connsiteX3" fmla="*/ 41172 w 2241177"/>
              <a:gd name="connsiteY3" fmla="*/ 1380565 h 1398494"/>
              <a:gd name="connsiteX4" fmla="*/ 2241177 w 2241177"/>
              <a:gd name="connsiteY4" fmla="*/ 1362636 h 1398494"/>
              <a:gd name="connsiteX0" fmla="*/ 2241177 w 2241177"/>
              <a:gd name="connsiteY0" fmla="*/ 1362636 h 1398494"/>
              <a:gd name="connsiteX1" fmla="*/ 1739153 w 2241177"/>
              <a:gd name="connsiteY1" fmla="*/ 0 h 1398494"/>
              <a:gd name="connsiteX2" fmla="*/ 0 w 2241177"/>
              <a:gd name="connsiteY2" fmla="*/ 1398494 h 1398494"/>
              <a:gd name="connsiteX3" fmla="*/ 41172 w 2241177"/>
              <a:gd name="connsiteY3" fmla="*/ 1380565 h 1398494"/>
              <a:gd name="connsiteX4" fmla="*/ 2241177 w 2241177"/>
              <a:gd name="connsiteY4" fmla="*/ 1362636 h 1398494"/>
              <a:gd name="connsiteX0" fmla="*/ 2241177 w 2241177"/>
              <a:gd name="connsiteY0" fmla="*/ 1791240 h 1791240"/>
              <a:gd name="connsiteX1" fmla="*/ 1739153 w 2241177"/>
              <a:gd name="connsiteY1" fmla="*/ 0 h 1791240"/>
              <a:gd name="connsiteX2" fmla="*/ 0 w 2241177"/>
              <a:gd name="connsiteY2" fmla="*/ 1398494 h 1791240"/>
              <a:gd name="connsiteX3" fmla="*/ 41172 w 2241177"/>
              <a:gd name="connsiteY3" fmla="*/ 1380565 h 1791240"/>
              <a:gd name="connsiteX4" fmla="*/ 2241177 w 2241177"/>
              <a:gd name="connsiteY4" fmla="*/ 1791240 h 1791240"/>
              <a:gd name="connsiteX0" fmla="*/ 2241177 w 2241177"/>
              <a:gd name="connsiteY0" fmla="*/ 1791240 h 1791240"/>
              <a:gd name="connsiteX1" fmla="*/ 1739153 w 2241177"/>
              <a:gd name="connsiteY1" fmla="*/ 0 h 1791240"/>
              <a:gd name="connsiteX2" fmla="*/ 0 w 2241177"/>
              <a:gd name="connsiteY2" fmla="*/ 1398494 h 1791240"/>
              <a:gd name="connsiteX3" fmla="*/ 41172 w 2241177"/>
              <a:gd name="connsiteY3" fmla="*/ 1594855 h 1791240"/>
              <a:gd name="connsiteX4" fmla="*/ 2241177 w 2241177"/>
              <a:gd name="connsiteY4" fmla="*/ 1791240 h 1791240"/>
              <a:gd name="connsiteX0" fmla="*/ 2241177 w 2241177"/>
              <a:gd name="connsiteY0" fmla="*/ 2005578 h 2005578"/>
              <a:gd name="connsiteX1" fmla="*/ 1739153 w 2241177"/>
              <a:gd name="connsiteY1" fmla="*/ 214338 h 2005578"/>
              <a:gd name="connsiteX2" fmla="*/ 1449982 w 2241177"/>
              <a:gd name="connsiteY2" fmla="*/ 0 h 2005578"/>
              <a:gd name="connsiteX3" fmla="*/ 0 w 2241177"/>
              <a:gd name="connsiteY3" fmla="*/ 1612832 h 2005578"/>
              <a:gd name="connsiteX4" fmla="*/ 41172 w 2241177"/>
              <a:gd name="connsiteY4" fmla="*/ 1809193 h 2005578"/>
              <a:gd name="connsiteX5" fmla="*/ 2241177 w 2241177"/>
              <a:gd name="connsiteY5" fmla="*/ 2005578 h 2005578"/>
              <a:gd name="connsiteX0" fmla="*/ 2241177 w 2241177"/>
              <a:gd name="connsiteY0" fmla="*/ 2005578 h 2005578"/>
              <a:gd name="connsiteX1" fmla="*/ 1449982 w 2241177"/>
              <a:gd name="connsiteY1" fmla="*/ 0 h 2005578"/>
              <a:gd name="connsiteX2" fmla="*/ 0 w 2241177"/>
              <a:gd name="connsiteY2" fmla="*/ 1612832 h 2005578"/>
              <a:gd name="connsiteX3" fmla="*/ 41172 w 2241177"/>
              <a:gd name="connsiteY3" fmla="*/ 1809193 h 2005578"/>
              <a:gd name="connsiteX4" fmla="*/ 2241177 w 2241177"/>
              <a:gd name="connsiteY4" fmla="*/ 2005578 h 2005578"/>
              <a:gd name="connsiteX0" fmla="*/ 2200005 w 2200005"/>
              <a:gd name="connsiteY0" fmla="*/ 2005578 h 2005578"/>
              <a:gd name="connsiteX1" fmla="*/ 1408810 w 2200005"/>
              <a:gd name="connsiteY1" fmla="*/ 0 h 2005578"/>
              <a:gd name="connsiteX2" fmla="*/ 0 w 2200005"/>
              <a:gd name="connsiteY2" fmla="*/ 1809193 h 2005578"/>
              <a:gd name="connsiteX3" fmla="*/ 2200005 w 2200005"/>
              <a:gd name="connsiteY3" fmla="*/ 2005578 h 2005578"/>
            </a:gdLst>
            <a:ahLst/>
            <a:cxnLst>
              <a:cxn ang="0">
                <a:pos x="connsiteX0" y="connsiteY0"/>
              </a:cxn>
              <a:cxn ang="0">
                <a:pos x="connsiteX1" y="connsiteY1"/>
              </a:cxn>
              <a:cxn ang="0">
                <a:pos x="connsiteX2" y="connsiteY2"/>
              </a:cxn>
              <a:cxn ang="0">
                <a:pos x="connsiteX3" y="connsiteY3"/>
              </a:cxn>
            </a:cxnLst>
            <a:rect l="l" t="t" r="r" b="b"/>
            <a:pathLst>
              <a:path w="2200005" h="2005578">
                <a:moveTo>
                  <a:pt x="2200005" y="2005578"/>
                </a:moveTo>
                <a:lnTo>
                  <a:pt x="1408810" y="0"/>
                </a:lnTo>
                <a:lnTo>
                  <a:pt x="0" y="1809193"/>
                </a:lnTo>
                <a:lnTo>
                  <a:pt x="2200005" y="2005578"/>
                </a:lnTo>
                <a:close/>
              </a:path>
            </a:pathLst>
          </a:cu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91420" tIns="45711" rIns="91420" bIns="45711" rtlCol="0" anchor="ctr"/>
          <a:lstStyle/>
          <a:p>
            <a:pPr algn="ctr" defTabSz="914206"/>
            <a:endParaRPr lang="ja-JP" altLang="en-US">
              <a:solidFill>
                <a:srgbClr val="FFFFFF"/>
              </a:solidFill>
            </a:endParaRPr>
          </a:p>
        </p:txBody>
      </p:sp>
      <p:sp>
        <p:nvSpPr>
          <p:cNvPr id="15" name="テキスト ボックス 14"/>
          <p:cNvSpPr txBox="1"/>
          <p:nvPr/>
        </p:nvSpPr>
        <p:spPr>
          <a:xfrm>
            <a:off x="6532144" y="5435758"/>
            <a:ext cx="1223371" cy="707868"/>
          </a:xfrm>
          <a:prstGeom prst="rect">
            <a:avLst/>
          </a:prstGeom>
          <a:solidFill>
            <a:srgbClr val="FF6600"/>
          </a:solidFill>
          <a:ln w="3175">
            <a:solidFill>
              <a:schemeClr val="tx1"/>
            </a:solidFill>
          </a:ln>
        </p:spPr>
        <p:txBody>
          <a:bodyPr wrap="none" lIns="91420" tIns="45711" rIns="91420" bIns="45711" rtlCol="0">
            <a:spAutoFit/>
          </a:bodyPr>
          <a:lstStyle/>
          <a:p>
            <a:pPr defTabSz="914206"/>
            <a:r>
              <a:rPr lang="en-US" altLang="ja-JP" sz="4000" dirty="0">
                <a:solidFill>
                  <a:srgbClr val="000000"/>
                </a:solidFill>
                <a:latin typeface="+mj-lt"/>
                <a:ea typeface="Arial Unicode MS" pitchFamily="50" charset="-128"/>
              </a:rPr>
              <a:t>2050</a:t>
            </a:r>
            <a:endParaRPr lang="ja-JP" altLang="en-US" sz="4000" dirty="0">
              <a:solidFill>
                <a:srgbClr val="000000"/>
              </a:solidFill>
              <a:latin typeface="+mj-lt"/>
              <a:ea typeface="Arial Unicode MS" pitchFamily="50" charset="-128"/>
            </a:endParaRPr>
          </a:p>
        </p:txBody>
      </p:sp>
      <p:sp>
        <p:nvSpPr>
          <p:cNvPr id="24" name="正方形/長方形 23"/>
          <p:cNvSpPr/>
          <p:nvPr/>
        </p:nvSpPr>
        <p:spPr>
          <a:xfrm>
            <a:off x="5929322" y="6072208"/>
            <a:ext cx="2687427" cy="461647"/>
          </a:xfrm>
          <a:prstGeom prst="rect">
            <a:avLst/>
          </a:prstGeom>
          <a:solidFill>
            <a:schemeClr val="bg1"/>
          </a:solidFill>
        </p:spPr>
        <p:txBody>
          <a:bodyPr wrap="none" lIns="91420" tIns="45711" rIns="91420" bIns="45711">
            <a:spAutoFit/>
          </a:bodyPr>
          <a:lstStyle/>
          <a:p>
            <a:pPr defTabSz="914206"/>
            <a:r>
              <a:rPr lang="en-US" altLang="ja-JP" sz="2400" b="1" dirty="0">
                <a:solidFill>
                  <a:srgbClr val="000000"/>
                </a:solidFill>
                <a:latin typeface="+mj-lt"/>
                <a:ea typeface="Arial Unicode MS" pitchFamily="50" charset="-128"/>
              </a:rPr>
              <a:t>Low Carbon Society</a:t>
            </a:r>
            <a:endParaRPr kumimoji="0" lang="ja-JP" altLang="en-US" sz="2400" b="1" dirty="0">
              <a:solidFill>
                <a:srgbClr val="000000"/>
              </a:solidFill>
              <a:latin typeface="+mj-lt"/>
              <a:ea typeface="Arial Unicode MS" pitchFamily="50" charset="-128"/>
            </a:endParaRPr>
          </a:p>
        </p:txBody>
      </p:sp>
      <p:sp>
        <p:nvSpPr>
          <p:cNvPr id="53" name="テキスト ボックス 52"/>
          <p:cNvSpPr txBox="1"/>
          <p:nvPr/>
        </p:nvSpPr>
        <p:spPr>
          <a:xfrm>
            <a:off x="5879443" y="4972120"/>
            <a:ext cx="1172075" cy="677090"/>
          </a:xfrm>
          <a:prstGeom prst="rect">
            <a:avLst/>
          </a:prstGeom>
          <a:noFill/>
        </p:spPr>
        <p:txBody>
          <a:bodyPr wrap="none" lIns="91420" tIns="45711" rIns="91420" bIns="45711" rtlCol="0">
            <a:spAutoFit/>
          </a:bodyPr>
          <a:lstStyle/>
          <a:p>
            <a:pPr defTabSz="914206"/>
            <a:r>
              <a:rPr lang="en-US" altLang="ja-JP" sz="3800" dirty="0" smtClean="0">
                <a:solidFill>
                  <a:srgbClr val="000000"/>
                </a:solidFill>
                <a:latin typeface="+mj-lt"/>
                <a:ea typeface="Arial Unicode MS" pitchFamily="50" charset="-128"/>
              </a:rPr>
              <a:t>2011</a:t>
            </a:r>
            <a:endParaRPr lang="ja-JP" altLang="en-US" sz="3800" dirty="0">
              <a:solidFill>
                <a:srgbClr val="000000"/>
              </a:solidFill>
              <a:latin typeface="+mj-lt"/>
              <a:ea typeface="Arial Unicode MS" pitchFamily="50" charset="-128"/>
            </a:endParaRPr>
          </a:p>
        </p:txBody>
      </p:sp>
      <p:sp>
        <p:nvSpPr>
          <p:cNvPr id="56" name="テキスト ボックス 55"/>
          <p:cNvSpPr txBox="1"/>
          <p:nvPr/>
        </p:nvSpPr>
        <p:spPr>
          <a:xfrm>
            <a:off x="3510692" y="1990599"/>
            <a:ext cx="2933516" cy="646313"/>
          </a:xfrm>
          <a:prstGeom prst="rect">
            <a:avLst/>
          </a:prstGeom>
          <a:noFill/>
        </p:spPr>
        <p:txBody>
          <a:bodyPr wrap="square" lIns="91420" tIns="45711" rIns="91420" bIns="45711" rtlCol="0">
            <a:spAutoFit/>
          </a:bodyPr>
          <a:lstStyle/>
          <a:p>
            <a:pPr defTabSz="914206"/>
            <a:r>
              <a:rPr lang="en-US" altLang="ja-JP" b="1" dirty="0" smtClean="0">
                <a:solidFill>
                  <a:srgbClr val="FF99CC"/>
                </a:solidFill>
                <a:latin typeface="+mj-lt"/>
                <a:ea typeface="Arial Unicode MS" pitchFamily="50" charset="-128"/>
              </a:rPr>
              <a:t>Training workshop at COP8, India </a:t>
            </a:r>
            <a:endParaRPr lang="ja-JP" altLang="en-US" b="1" dirty="0">
              <a:solidFill>
                <a:srgbClr val="FF99CC"/>
              </a:solidFill>
              <a:latin typeface="+mj-lt"/>
              <a:ea typeface="Arial Unicode MS" pitchFamily="50" charset="-128"/>
            </a:endParaRPr>
          </a:p>
        </p:txBody>
      </p:sp>
      <p:cxnSp>
        <p:nvCxnSpPr>
          <p:cNvPr id="57" name="直線矢印コネクタ 56"/>
          <p:cNvCxnSpPr>
            <a:stCxn id="56" idx="1"/>
          </p:cNvCxnSpPr>
          <p:nvPr/>
        </p:nvCxnSpPr>
        <p:spPr>
          <a:xfrm flipH="1">
            <a:off x="3064819" y="2313756"/>
            <a:ext cx="445873" cy="365149"/>
          </a:xfrm>
          <a:prstGeom prst="straightConnector1">
            <a:avLst/>
          </a:prstGeom>
          <a:ln w="28575">
            <a:solidFill>
              <a:srgbClr val="FF99CC"/>
            </a:solidFill>
            <a:tailEnd type="arrow"/>
          </a:ln>
        </p:spPr>
        <p:style>
          <a:lnRef idx="1">
            <a:schemeClr val="accent1"/>
          </a:lnRef>
          <a:fillRef idx="0">
            <a:schemeClr val="accent1"/>
          </a:fillRef>
          <a:effectRef idx="0">
            <a:schemeClr val="accent1"/>
          </a:effectRef>
          <a:fontRef idx="minor">
            <a:schemeClr val="tx1"/>
          </a:fontRef>
        </p:style>
      </p:cxnSp>
      <p:sp>
        <p:nvSpPr>
          <p:cNvPr id="58" name="テキスト ボックス 57"/>
          <p:cNvSpPr txBox="1"/>
          <p:nvPr/>
        </p:nvSpPr>
        <p:spPr>
          <a:xfrm>
            <a:off x="1043608" y="836712"/>
            <a:ext cx="5537373" cy="400091"/>
          </a:xfrm>
          <a:prstGeom prst="rect">
            <a:avLst/>
          </a:prstGeom>
          <a:noFill/>
        </p:spPr>
        <p:txBody>
          <a:bodyPr wrap="none" lIns="91420" tIns="45711" rIns="91420" bIns="45711" rtlCol="0">
            <a:spAutoFit/>
          </a:bodyPr>
          <a:lstStyle/>
          <a:p>
            <a:pPr defTabSz="914206"/>
            <a:r>
              <a:rPr lang="en-US" altLang="ja-JP" sz="2000" b="1" dirty="0" smtClean="0">
                <a:solidFill>
                  <a:srgbClr val="000000"/>
                </a:solidFill>
                <a:latin typeface="+mj-lt"/>
                <a:ea typeface="Arial Unicode MS" pitchFamily="50" charset="-128"/>
              </a:rPr>
              <a:t>AIM(Asia-Pacific Integrated Model) project started</a:t>
            </a:r>
            <a:endParaRPr lang="ja-JP" altLang="en-US" sz="2000" b="1" dirty="0">
              <a:solidFill>
                <a:srgbClr val="000000"/>
              </a:solidFill>
              <a:latin typeface="+mj-lt"/>
              <a:ea typeface="Arial Unicode MS" pitchFamily="50" charset="-128"/>
            </a:endParaRPr>
          </a:p>
        </p:txBody>
      </p:sp>
      <p:cxnSp>
        <p:nvCxnSpPr>
          <p:cNvPr id="19" name="直線矢印コネクタ 18"/>
          <p:cNvCxnSpPr/>
          <p:nvPr/>
        </p:nvCxnSpPr>
        <p:spPr>
          <a:xfrm flipH="1">
            <a:off x="858918" y="1236803"/>
            <a:ext cx="426934" cy="37628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9" name="スライド番号プレースホルダ 7"/>
          <p:cNvSpPr txBox="1">
            <a:spLocks/>
          </p:cNvSpPr>
          <p:nvPr/>
        </p:nvSpPr>
        <p:spPr bwMode="auto">
          <a:xfrm>
            <a:off x="7010400" y="6381750"/>
            <a:ext cx="2133600" cy="476250"/>
          </a:xfrm>
          <a:prstGeom prst="rect">
            <a:avLst/>
          </a:prstGeom>
          <a:noFill/>
          <a:ln w="9525">
            <a:noFill/>
            <a:miter lim="800000"/>
            <a:headEnd/>
            <a:tailEnd/>
          </a:ln>
        </p:spPr>
        <p:txBody>
          <a:bodyPr anchor="ctr"/>
          <a:lstStyle/>
          <a:p>
            <a:pPr algn="r" fontAlgn="base">
              <a:spcBef>
                <a:spcPct val="0"/>
              </a:spcBef>
              <a:spcAft>
                <a:spcPct val="0"/>
              </a:spcAft>
            </a:pPr>
            <a:fld id="{4B107D2D-A4C2-4A95-9D13-AFE05169B04E}" type="slidenum">
              <a:rPr lang="en-US" altLang="ja-JP" b="1" smtClean="0">
                <a:solidFill>
                  <a:srgbClr val="000000"/>
                </a:solidFill>
                <a:latin typeface="+mj-lt"/>
              </a:rPr>
              <a:pPr algn="r" fontAlgn="base">
                <a:spcBef>
                  <a:spcPct val="0"/>
                </a:spcBef>
                <a:spcAft>
                  <a:spcPct val="0"/>
                </a:spcAft>
              </a:pPr>
              <a:t>5</a:t>
            </a:fld>
            <a:endParaRPr lang="en-US" altLang="ja-JP" b="1" dirty="0" smtClean="0">
              <a:solidFill>
                <a:srgbClr val="000000"/>
              </a:solidFill>
              <a:latin typeface="+mj-lt"/>
            </a:endParaRPr>
          </a:p>
        </p:txBody>
      </p:sp>
      <p:sp>
        <p:nvSpPr>
          <p:cNvPr id="60" name="正方形/長方形 59"/>
          <p:cNvSpPr/>
          <p:nvPr/>
        </p:nvSpPr>
        <p:spPr>
          <a:xfrm>
            <a:off x="5076056" y="6488668"/>
            <a:ext cx="3218702" cy="369332"/>
          </a:xfrm>
          <a:prstGeom prst="rect">
            <a:avLst/>
          </a:prstGeom>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a:t>http://</a:t>
            </a:r>
            <a:r>
              <a:rPr lang="en-US" altLang="ja-JP" dirty="0" smtClean="0"/>
              <a:t>www-iam.nies.go.jp/aim</a:t>
            </a:r>
            <a:endParaRPr lang="ja-JP" altLang="en-US" dirty="0"/>
          </a:p>
        </p:txBody>
      </p:sp>
    </p:spTree>
    <p:extLst>
      <p:ext uri="{BB962C8B-B14F-4D97-AF65-F5344CB8AC3E}">
        <p14:creationId xmlns:p14="http://schemas.microsoft.com/office/powerpoint/2010/main" xmlns="" val="42490023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ext Box 2"/>
          <p:cNvSpPr txBox="1">
            <a:spLocks noChangeArrowheads="1"/>
          </p:cNvSpPr>
          <p:nvPr/>
        </p:nvSpPr>
        <p:spPr bwMode="auto">
          <a:xfrm>
            <a:off x="527050" y="6488113"/>
            <a:ext cx="7920038" cy="461962"/>
          </a:xfrm>
          <a:prstGeom prst="rect">
            <a:avLst/>
          </a:prstGeom>
          <a:solidFill>
            <a:srgbClr val="33CC33">
              <a:alpha val="30196"/>
            </a:srgbClr>
          </a:solidFill>
          <a:ln w="9525">
            <a:noFill/>
            <a:miter lim="800000"/>
            <a:headEnd/>
            <a:tailEnd/>
          </a:ln>
        </p:spPr>
        <p:txBody>
          <a:bodyPr wrap="none" lIns="91341" tIns="45675" rIns="91341" bIns="45675">
            <a:spAutoFit/>
          </a:bodyPr>
          <a:lstStyle/>
          <a:p>
            <a:pPr algn="ctr"/>
            <a:r>
              <a:rPr kumimoji="1" lang="en-US" altLang="ja-JP" b="1">
                <a:solidFill>
                  <a:srgbClr val="000000"/>
                </a:solidFill>
                <a:latin typeface="Calibri" pitchFamily="34" charset="0"/>
              </a:rPr>
              <a:t>AIM (Asia-Pacific Integrated Modeling) for Asia LCS scenarios</a:t>
            </a:r>
          </a:p>
        </p:txBody>
      </p:sp>
      <p:pic>
        <p:nvPicPr>
          <p:cNvPr id="193539" name="Picture 3"/>
          <p:cNvPicPr>
            <a:picLocks noChangeAspect="1" noChangeArrowheads="1"/>
          </p:cNvPicPr>
          <p:nvPr/>
        </p:nvPicPr>
        <p:blipFill>
          <a:blip r:embed="rId3" cstate="print"/>
          <a:srcRect/>
          <a:stretch>
            <a:fillRect/>
          </a:stretch>
        </p:blipFill>
        <p:spPr bwMode="auto">
          <a:xfrm>
            <a:off x="684213" y="95250"/>
            <a:ext cx="7705725" cy="6369050"/>
          </a:xfrm>
          <a:prstGeom prst="rect">
            <a:avLst/>
          </a:prstGeom>
          <a:noFill/>
          <a:ln w="9525">
            <a:noFill/>
            <a:miter lim="800000"/>
            <a:headEnd/>
            <a:tailEnd/>
          </a:ln>
        </p:spPr>
      </p:pic>
      <p:sp>
        <p:nvSpPr>
          <p:cNvPr id="193540" name="Text Box 4"/>
          <p:cNvSpPr txBox="1">
            <a:spLocks noChangeArrowheads="1"/>
          </p:cNvSpPr>
          <p:nvPr/>
        </p:nvSpPr>
        <p:spPr bwMode="auto">
          <a:xfrm>
            <a:off x="6300788" y="6067425"/>
            <a:ext cx="2811462" cy="457200"/>
          </a:xfrm>
          <a:prstGeom prst="rect">
            <a:avLst/>
          </a:prstGeom>
          <a:noFill/>
          <a:ln w="9525">
            <a:noFill/>
            <a:miter lim="800000"/>
            <a:headEnd/>
            <a:tailEnd/>
          </a:ln>
        </p:spPr>
        <p:txBody>
          <a:bodyPr wrap="none" lIns="91418" tIns="45710" rIns="91418" bIns="45710">
            <a:spAutoFit/>
          </a:bodyPr>
          <a:lstStyle/>
          <a:p>
            <a:r>
              <a:rPr kumimoji="1" lang="en-US" altLang="ja-JP">
                <a:solidFill>
                  <a:srgbClr val="000000"/>
                </a:solidFill>
                <a:latin typeface="Calibri" pitchFamily="34" charset="0"/>
              </a:rPr>
              <a:t>Check consistency!</a:t>
            </a:r>
          </a:p>
        </p:txBody>
      </p:sp>
      <p:sp>
        <p:nvSpPr>
          <p:cNvPr id="193541" name="Text Box 5"/>
          <p:cNvSpPr txBox="1">
            <a:spLocks noChangeArrowheads="1"/>
          </p:cNvSpPr>
          <p:nvPr/>
        </p:nvSpPr>
        <p:spPr bwMode="auto">
          <a:xfrm>
            <a:off x="4809538" y="5778500"/>
            <a:ext cx="1007648" cy="646331"/>
          </a:xfrm>
          <a:prstGeom prst="rect">
            <a:avLst/>
          </a:prstGeom>
          <a:solidFill>
            <a:schemeClr val="bg1"/>
          </a:solidFill>
          <a:ln w="9525">
            <a:solidFill>
              <a:schemeClr val="tx1"/>
            </a:solidFill>
            <a:miter lim="800000"/>
            <a:headEnd/>
            <a:tailEnd/>
          </a:ln>
        </p:spPr>
        <p:txBody>
          <a:bodyPr wrap="none">
            <a:spAutoFit/>
          </a:bodyPr>
          <a:lstStyle/>
          <a:p>
            <a:pPr algn="ctr"/>
            <a:r>
              <a:rPr kumimoji="1" lang="en-US" altLang="ja-JP" sz="1800" b="1" dirty="0" err="1">
                <a:solidFill>
                  <a:srgbClr val="FF0000"/>
                </a:solidFill>
                <a:latin typeface="+mj-lt"/>
              </a:rPr>
              <a:t>Backcast</a:t>
            </a:r>
            <a:endParaRPr kumimoji="1" lang="en-US" altLang="ja-JP" sz="1800" b="1" dirty="0">
              <a:solidFill>
                <a:srgbClr val="FF0000"/>
              </a:solidFill>
              <a:latin typeface="+mj-lt"/>
            </a:endParaRPr>
          </a:p>
          <a:p>
            <a:pPr algn="ctr"/>
            <a:r>
              <a:rPr kumimoji="1" lang="en-US" altLang="ja-JP" sz="1800" b="1" dirty="0">
                <a:solidFill>
                  <a:srgbClr val="FF0000"/>
                </a:solidFill>
                <a:latin typeface="+mj-lt"/>
              </a:rPr>
              <a:t>Model</a:t>
            </a:r>
          </a:p>
        </p:txBody>
      </p:sp>
      <p:sp>
        <p:nvSpPr>
          <p:cNvPr id="193542" name="Text Box 5"/>
          <p:cNvSpPr txBox="1">
            <a:spLocks noChangeArrowheads="1"/>
          </p:cNvSpPr>
          <p:nvPr/>
        </p:nvSpPr>
        <p:spPr bwMode="auto">
          <a:xfrm>
            <a:off x="2289223" y="5572125"/>
            <a:ext cx="1835054" cy="923330"/>
          </a:xfrm>
          <a:prstGeom prst="rect">
            <a:avLst/>
          </a:prstGeom>
          <a:solidFill>
            <a:schemeClr val="bg1"/>
          </a:solidFill>
          <a:ln w="9525">
            <a:solidFill>
              <a:schemeClr val="tx1"/>
            </a:solidFill>
            <a:miter lim="800000"/>
            <a:headEnd/>
            <a:tailEnd/>
          </a:ln>
        </p:spPr>
        <p:txBody>
          <a:bodyPr wrap="none">
            <a:spAutoFit/>
          </a:bodyPr>
          <a:lstStyle/>
          <a:p>
            <a:pPr algn="ctr"/>
            <a:r>
              <a:rPr kumimoji="1" lang="en-US" altLang="ja-JP" sz="1800" b="1" dirty="0">
                <a:solidFill>
                  <a:srgbClr val="FF0000"/>
                </a:solidFill>
                <a:latin typeface="+mj-lt"/>
              </a:rPr>
              <a:t>Energy Extended </a:t>
            </a:r>
          </a:p>
          <a:p>
            <a:pPr algn="ctr"/>
            <a:r>
              <a:rPr kumimoji="1" lang="en-US" altLang="ja-JP" sz="1800" b="1" dirty="0">
                <a:solidFill>
                  <a:srgbClr val="FF0000"/>
                </a:solidFill>
                <a:latin typeface="+mj-lt"/>
              </a:rPr>
              <a:t>Snap Shot Model</a:t>
            </a:r>
          </a:p>
          <a:p>
            <a:pPr algn="ctr"/>
            <a:r>
              <a:rPr kumimoji="1" lang="en-US" altLang="ja-JP" sz="1800" b="1" dirty="0">
                <a:solidFill>
                  <a:srgbClr val="FF0000"/>
                </a:solidFill>
                <a:latin typeface="+mj-lt"/>
              </a:rPr>
              <a:t>(</a:t>
            </a:r>
            <a:r>
              <a:rPr kumimoji="1" lang="en-US" altLang="ja-JP" sz="1800" b="1" dirty="0" err="1">
                <a:solidFill>
                  <a:srgbClr val="FF0000"/>
                </a:solidFill>
                <a:latin typeface="+mj-lt"/>
              </a:rPr>
              <a:t>ExSS</a:t>
            </a:r>
            <a:r>
              <a:rPr kumimoji="1" lang="en-US" altLang="ja-JP" sz="1800" b="1" dirty="0">
                <a:solidFill>
                  <a:srgbClr val="FF0000"/>
                </a:solidFill>
                <a:latin typeface="+mj-lt"/>
              </a:rPr>
              <a:t>)</a:t>
            </a:r>
          </a:p>
        </p:txBody>
      </p:sp>
      <p:sp>
        <p:nvSpPr>
          <p:cNvPr id="193543" name="Text Box 5"/>
          <p:cNvSpPr txBox="1">
            <a:spLocks noChangeArrowheads="1"/>
          </p:cNvSpPr>
          <p:nvPr/>
        </p:nvSpPr>
        <p:spPr bwMode="auto">
          <a:xfrm>
            <a:off x="7455947" y="2428875"/>
            <a:ext cx="1090106" cy="923330"/>
          </a:xfrm>
          <a:prstGeom prst="rect">
            <a:avLst/>
          </a:prstGeom>
          <a:solidFill>
            <a:schemeClr val="bg1"/>
          </a:solidFill>
          <a:ln w="9525">
            <a:solidFill>
              <a:schemeClr val="tx1"/>
            </a:solidFill>
            <a:miter lim="800000"/>
            <a:headEnd/>
            <a:tailEnd/>
          </a:ln>
        </p:spPr>
        <p:txBody>
          <a:bodyPr wrap="none">
            <a:spAutoFit/>
          </a:bodyPr>
          <a:lstStyle/>
          <a:p>
            <a:pPr algn="ctr"/>
            <a:r>
              <a:rPr kumimoji="1" lang="en-US" altLang="ja-JP" sz="1800" b="1" dirty="0">
                <a:solidFill>
                  <a:srgbClr val="FF0000"/>
                </a:solidFill>
                <a:latin typeface="+mj-lt"/>
              </a:rPr>
              <a:t>Macro</a:t>
            </a:r>
          </a:p>
          <a:p>
            <a:pPr algn="ctr"/>
            <a:r>
              <a:rPr kumimoji="1" lang="en-US" altLang="ja-JP" sz="1800" b="1" dirty="0">
                <a:solidFill>
                  <a:srgbClr val="FF0000"/>
                </a:solidFill>
                <a:latin typeface="+mj-lt"/>
              </a:rPr>
              <a:t>Economic</a:t>
            </a:r>
          </a:p>
          <a:p>
            <a:pPr algn="ctr"/>
            <a:r>
              <a:rPr kumimoji="1" lang="en-US" altLang="ja-JP" sz="1800" b="1" dirty="0">
                <a:solidFill>
                  <a:srgbClr val="FF0000"/>
                </a:solidFill>
                <a:latin typeface="+mj-lt"/>
              </a:rPr>
              <a:t>Model</a:t>
            </a:r>
          </a:p>
        </p:txBody>
      </p:sp>
      <p:sp>
        <p:nvSpPr>
          <p:cNvPr id="193544" name="Text Box 5"/>
          <p:cNvSpPr txBox="1">
            <a:spLocks noChangeArrowheads="1"/>
          </p:cNvSpPr>
          <p:nvPr/>
        </p:nvSpPr>
        <p:spPr bwMode="auto">
          <a:xfrm>
            <a:off x="1568114" y="1357313"/>
            <a:ext cx="1257973" cy="923330"/>
          </a:xfrm>
          <a:prstGeom prst="rect">
            <a:avLst/>
          </a:prstGeom>
          <a:solidFill>
            <a:schemeClr val="bg1"/>
          </a:solidFill>
          <a:ln w="9525">
            <a:solidFill>
              <a:schemeClr val="tx1"/>
            </a:solidFill>
            <a:miter lim="800000"/>
            <a:headEnd/>
            <a:tailEnd/>
          </a:ln>
        </p:spPr>
        <p:txBody>
          <a:bodyPr wrap="none">
            <a:spAutoFit/>
          </a:bodyPr>
          <a:lstStyle/>
          <a:p>
            <a:pPr algn="ctr"/>
            <a:r>
              <a:rPr kumimoji="1" lang="en-US" altLang="ja-JP" sz="1800" b="1" dirty="0" err="1">
                <a:solidFill>
                  <a:srgbClr val="FF0000"/>
                </a:solidFill>
                <a:latin typeface="Calibri" pitchFamily="34" charset="0"/>
              </a:rPr>
              <a:t>Enduse</a:t>
            </a:r>
            <a:endParaRPr kumimoji="1" lang="en-US" altLang="ja-JP" sz="1800" b="1" dirty="0">
              <a:solidFill>
                <a:srgbClr val="FF0000"/>
              </a:solidFill>
              <a:latin typeface="Calibri" pitchFamily="34" charset="0"/>
            </a:endParaRPr>
          </a:p>
          <a:p>
            <a:pPr algn="ctr"/>
            <a:r>
              <a:rPr kumimoji="1" lang="en-US" altLang="ja-JP" sz="1800" b="1" dirty="0">
                <a:solidFill>
                  <a:srgbClr val="FF0000"/>
                </a:solidFill>
                <a:latin typeface="Calibri" pitchFamily="34" charset="0"/>
              </a:rPr>
              <a:t>Technology</a:t>
            </a:r>
          </a:p>
          <a:p>
            <a:pPr algn="ctr"/>
            <a:r>
              <a:rPr kumimoji="1" lang="en-US" altLang="ja-JP" sz="1800" b="1" dirty="0">
                <a:solidFill>
                  <a:srgbClr val="FF0000"/>
                </a:solidFill>
                <a:latin typeface="Calibri" pitchFamily="34" charset="0"/>
              </a:rPr>
              <a:t>Model</a:t>
            </a:r>
          </a:p>
        </p:txBody>
      </p:sp>
      <p:sp>
        <p:nvSpPr>
          <p:cNvPr id="10" name="スライド番号プレースホルダ 7"/>
          <p:cNvSpPr txBox="1">
            <a:spLocks/>
          </p:cNvSpPr>
          <p:nvPr/>
        </p:nvSpPr>
        <p:spPr bwMode="auto">
          <a:xfrm>
            <a:off x="7010400" y="6381750"/>
            <a:ext cx="2133600" cy="476250"/>
          </a:xfrm>
          <a:prstGeom prst="rect">
            <a:avLst/>
          </a:prstGeom>
          <a:noFill/>
          <a:ln w="9525">
            <a:noFill/>
            <a:miter lim="800000"/>
            <a:headEnd/>
            <a:tailEnd/>
          </a:ln>
        </p:spPr>
        <p:txBody>
          <a:bodyPr anchor="ctr"/>
          <a:lstStyle/>
          <a:p>
            <a:pPr algn="r" fontAlgn="base">
              <a:spcBef>
                <a:spcPct val="0"/>
              </a:spcBef>
              <a:spcAft>
                <a:spcPct val="0"/>
              </a:spcAft>
            </a:pPr>
            <a:fld id="{4B107D2D-A4C2-4A95-9D13-AFE05169B04E}" type="slidenum">
              <a:rPr lang="en-US" altLang="ja-JP" b="1" smtClean="0">
                <a:solidFill>
                  <a:srgbClr val="000000"/>
                </a:solidFill>
                <a:latin typeface="Calibri" pitchFamily="34" charset="0"/>
              </a:rPr>
              <a:pPr algn="r" fontAlgn="base">
                <a:spcBef>
                  <a:spcPct val="0"/>
                </a:spcBef>
                <a:spcAft>
                  <a:spcPct val="0"/>
                </a:spcAft>
              </a:pPr>
              <a:t>6</a:t>
            </a:fld>
            <a:endParaRPr lang="en-US" altLang="ja-JP" b="1" dirty="0" smtClean="0">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16632"/>
            <a:ext cx="9144000" cy="511155"/>
          </a:xfrm>
        </p:spPr>
        <p:txBody>
          <a:bodyPr>
            <a:noAutofit/>
          </a:bodyPr>
          <a:lstStyle/>
          <a:p>
            <a:r>
              <a:rPr kumimoji="1" lang="en-US" altLang="ja-JP" sz="2400" b="1" dirty="0" smtClean="0">
                <a:solidFill>
                  <a:schemeClr val="tx2"/>
                </a:solidFill>
                <a:latin typeface="+mn-lt"/>
              </a:rPr>
              <a:t>Scenario Development collaborated with research agencies in Asia</a:t>
            </a:r>
            <a:endParaRPr kumimoji="1" lang="ja-JP" altLang="en-US" sz="2400" b="1" dirty="0">
              <a:solidFill>
                <a:schemeClr val="tx2"/>
              </a:solidFill>
              <a:latin typeface="+mn-lt"/>
            </a:endParaRPr>
          </a:p>
        </p:txBody>
      </p:sp>
      <p:sp>
        <p:nvSpPr>
          <p:cNvPr id="3" name="スライド番号プレースホルダ 2"/>
          <p:cNvSpPr>
            <a:spLocks noGrp="1"/>
          </p:cNvSpPr>
          <p:nvPr>
            <p:ph type="sldNum" sz="quarter" idx="12"/>
          </p:nvPr>
        </p:nvSpPr>
        <p:spPr/>
        <p:txBody>
          <a:bodyPr/>
          <a:lstStyle/>
          <a:p>
            <a:pPr>
              <a:defRPr/>
            </a:pPr>
            <a:fld id="{16F12289-7408-4025-8FD2-3A5E03FD0DF0}" type="slidenum">
              <a:rPr lang="ja-JP" altLang="en-US" smtClean="0">
                <a:solidFill>
                  <a:prstClr val="black">
                    <a:tint val="75000"/>
                  </a:prstClr>
                </a:solidFill>
              </a:rPr>
              <a:pPr>
                <a:defRPr/>
              </a:pPr>
              <a:t>7</a:t>
            </a:fld>
            <a:endParaRPr lang="ja-JP" altLang="en-US">
              <a:solidFill>
                <a:prstClr val="black">
                  <a:tint val="75000"/>
                </a:prstClr>
              </a:solidFill>
            </a:endParaRPr>
          </a:p>
        </p:txBody>
      </p:sp>
      <p:pic>
        <p:nvPicPr>
          <p:cNvPr id="5" name="Picture 4" descr="http://2050.nies.go.jp/images/report/lcs_asia/IndonesiaLCS.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28596" y="2928934"/>
            <a:ext cx="1343057" cy="1880281"/>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2" descr="http://2050.nies.go.jp/images/report/lcs_asia/Vietnam_Brochure_20100415.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28596" y="4978382"/>
            <a:ext cx="1342583" cy="1879618"/>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16"/>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857620" y="857232"/>
            <a:ext cx="1314195" cy="1856272"/>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pic>
        <p:nvPicPr>
          <p:cNvPr id="10" name="Picture 24"/>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7486313" y="2949410"/>
            <a:ext cx="1300529" cy="1836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5" descr="C:\Users\K-Gomi\Desktop\JohorBookImage\JBbooklet_final_20090127_ページ_01.jp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500034" y="785794"/>
            <a:ext cx="1284586" cy="1865383"/>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pic>
        <p:nvPicPr>
          <p:cNvPr id="12" name="Picture 26"/>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2143108" y="857232"/>
            <a:ext cx="1360886" cy="18972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2"/>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7500958" y="4950482"/>
            <a:ext cx="1245866" cy="1907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50" name="Picture 2" descr="20100806-AIMTWS"/>
          <p:cNvPicPr>
            <a:picLocks noChangeAspect="1" noChangeArrowheads="1"/>
          </p:cNvPicPr>
          <p:nvPr/>
        </p:nvPicPr>
        <p:blipFill>
          <a:blip r:embed="rId10" cstate="print"/>
          <a:srcRect l="2765" t="9243" r="4059" b="5400"/>
          <a:stretch>
            <a:fillRect/>
          </a:stretch>
        </p:blipFill>
        <p:spPr bwMode="auto">
          <a:xfrm>
            <a:off x="2000232" y="3143248"/>
            <a:ext cx="5214974" cy="3181483"/>
          </a:xfrm>
          <a:prstGeom prst="rect">
            <a:avLst/>
          </a:prstGeom>
          <a:ln>
            <a:noFill/>
          </a:ln>
          <a:effectLst>
            <a:softEdge rad="112500"/>
          </a:effectLst>
        </p:spPr>
      </p:pic>
      <p:pic>
        <p:nvPicPr>
          <p:cNvPr id="1026" name="Picture 2"/>
          <p:cNvPicPr>
            <a:picLocks noChangeAspect="1" noChangeArrowheads="1"/>
          </p:cNvPicPr>
          <p:nvPr/>
        </p:nvPicPr>
        <p:blipFill>
          <a:blip r:embed="rId11" cstate="print"/>
          <a:srcRect/>
          <a:stretch>
            <a:fillRect/>
          </a:stretch>
        </p:blipFill>
        <p:spPr bwMode="auto">
          <a:xfrm>
            <a:off x="5643570" y="785794"/>
            <a:ext cx="1345693" cy="1928826"/>
          </a:xfrm>
          <a:prstGeom prst="rect">
            <a:avLst/>
          </a:prstGeom>
          <a:noFill/>
          <a:ln w="9525">
            <a:noFill/>
            <a:miter lim="800000"/>
            <a:headEnd/>
            <a:tailEnd/>
          </a:ln>
          <a:effectLst/>
        </p:spPr>
      </p:pic>
      <p:pic>
        <p:nvPicPr>
          <p:cNvPr id="1028" name="Picture 4"/>
          <p:cNvPicPr>
            <a:picLocks noChangeAspect="1" noChangeArrowheads="1"/>
          </p:cNvPicPr>
          <p:nvPr/>
        </p:nvPicPr>
        <p:blipFill>
          <a:blip r:embed="rId12" cstate="print"/>
          <a:srcRect/>
          <a:stretch>
            <a:fillRect/>
          </a:stretch>
        </p:blipFill>
        <p:spPr bwMode="auto">
          <a:xfrm>
            <a:off x="7358082" y="785793"/>
            <a:ext cx="1357322" cy="1919641"/>
          </a:xfrm>
          <a:prstGeom prst="rect">
            <a:avLst/>
          </a:prstGeom>
          <a:noFill/>
          <a:ln w="9525">
            <a:noFill/>
            <a:miter lim="800000"/>
            <a:headEnd/>
            <a:tailEnd/>
          </a:ln>
          <a:effectLst/>
        </p:spPr>
      </p:pic>
      <p:sp>
        <p:nvSpPr>
          <p:cNvPr id="15" name="スライド番号プレースホルダ 7"/>
          <p:cNvSpPr txBox="1">
            <a:spLocks/>
          </p:cNvSpPr>
          <p:nvPr/>
        </p:nvSpPr>
        <p:spPr bwMode="auto">
          <a:xfrm>
            <a:off x="7010400" y="6381750"/>
            <a:ext cx="2133600" cy="476250"/>
          </a:xfrm>
          <a:prstGeom prst="rect">
            <a:avLst/>
          </a:prstGeom>
          <a:noFill/>
          <a:ln w="9525">
            <a:noFill/>
            <a:miter lim="800000"/>
            <a:headEnd/>
            <a:tailEnd/>
          </a:ln>
        </p:spPr>
        <p:txBody>
          <a:bodyPr anchor="ctr"/>
          <a:lstStyle/>
          <a:p>
            <a:pPr algn="r" fontAlgn="base">
              <a:spcBef>
                <a:spcPct val="0"/>
              </a:spcBef>
              <a:spcAft>
                <a:spcPct val="0"/>
              </a:spcAft>
            </a:pPr>
            <a:fld id="{4B107D2D-A4C2-4A95-9D13-AFE05169B04E}" type="slidenum">
              <a:rPr lang="en-US" altLang="ja-JP" b="1" smtClean="0">
                <a:solidFill>
                  <a:srgbClr val="000000"/>
                </a:solidFill>
                <a:latin typeface="Calibri" pitchFamily="34" charset="0"/>
              </a:rPr>
              <a:pPr algn="r" fontAlgn="base">
                <a:spcBef>
                  <a:spcPct val="0"/>
                </a:spcBef>
                <a:spcAft>
                  <a:spcPct val="0"/>
                </a:spcAft>
              </a:pPr>
              <a:t>7</a:t>
            </a:fld>
            <a:endParaRPr lang="en-US" altLang="ja-JP" b="1" dirty="0" smtClean="0">
              <a:solidFill>
                <a:srgbClr val="000000"/>
              </a:solidFill>
              <a:latin typeface="Calibri" pitchFamily="34" charset="0"/>
            </a:endParaRPr>
          </a:p>
        </p:txBody>
      </p:sp>
    </p:spTree>
    <p:extLst>
      <p:ext uri="{BB962C8B-B14F-4D97-AF65-F5344CB8AC3E}">
        <p14:creationId xmlns="" xmlns:p14="http://schemas.microsoft.com/office/powerpoint/2010/main" val="23208106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sz="2700" b="1" dirty="0" smtClean="0">
                <a:solidFill>
                  <a:schemeClr val="tx2"/>
                </a:solidFill>
                <a:latin typeface="Calibri" pitchFamily="34" charset="0"/>
              </a:rPr>
              <a:t>International Low Carbon Society  Research Network: LCS-</a:t>
            </a:r>
            <a:r>
              <a:rPr lang="en-US" altLang="ja-JP" sz="2700" b="1" dirty="0" err="1" smtClean="0">
                <a:solidFill>
                  <a:schemeClr val="tx2"/>
                </a:solidFill>
                <a:latin typeface="Calibri" pitchFamily="34" charset="0"/>
              </a:rPr>
              <a:t>RNet</a:t>
            </a:r>
            <a:r>
              <a:rPr lang="en-US" altLang="ja-JP" sz="2700" b="1" dirty="0" smtClean="0">
                <a:solidFill>
                  <a:schemeClr val="tx2"/>
                </a:solidFill>
                <a:latin typeface="Calibri" pitchFamily="34" charset="0"/>
              </a:rPr>
              <a:t> </a:t>
            </a:r>
            <a:r>
              <a:rPr kumimoji="0" lang="en-US" altLang="ja-JP" sz="2700" dirty="0" smtClean="0">
                <a:solidFill>
                  <a:schemeClr val="tx2"/>
                </a:solidFill>
              </a:rPr>
              <a:t/>
            </a:r>
            <a:br>
              <a:rPr kumimoji="0" lang="en-US" altLang="ja-JP" sz="2700" dirty="0" smtClean="0">
                <a:solidFill>
                  <a:schemeClr val="tx2"/>
                </a:solidFill>
              </a:rPr>
            </a:br>
            <a:r>
              <a:rPr kumimoji="0" lang="en-US" altLang="ja-JP" sz="2200" dirty="0" smtClean="0"/>
              <a:t>Researchers’ network which dedicates to governmental policy making processes to promote Low Carbon Societies.</a:t>
            </a:r>
            <a:endParaRPr kumimoji="1" lang="ja-JP" altLang="en-US" sz="4000" dirty="0"/>
          </a:p>
        </p:txBody>
      </p:sp>
      <p:sp>
        <p:nvSpPr>
          <p:cNvPr id="4" name="コンテンツ プレースホルダ 3"/>
          <p:cNvSpPr>
            <a:spLocks noGrp="1"/>
          </p:cNvSpPr>
          <p:nvPr>
            <p:ph idx="1"/>
          </p:nvPr>
        </p:nvSpPr>
        <p:spPr>
          <a:xfrm>
            <a:off x="0" y="1412776"/>
            <a:ext cx="6228184" cy="4525963"/>
          </a:xfrm>
        </p:spPr>
        <p:txBody>
          <a:bodyPr>
            <a:normAutofit/>
          </a:bodyPr>
          <a:lstStyle/>
          <a:p>
            <a:r>
              <a:rPr lang="en-US" altLang="ja-JP" sz="1700" dirty="0" smtClean="0"/>
              <a:t>Established in 2009 on the initiative of the G8 Environment Ministers’ Meeting.</a:t>
            </a:r>
          </a:p>
          <a:p>
            <a:r>
              <a:rPr lang="en-US" altLang="ja-JP" sz="1700" dirty="0" smtClean="0"/>
              <a:t>Composed of 7 countries and 16 research institutes.</a:t>
            </a:r>
          </a:p>
          <a:p>
            <a:r>
              <a:rPr lang="en-US" altLang="ja-JP" sz="1700" dirty="0" smtClean="0"/>
              <a:t>Annual Meetings: Bologna (2009), Berlin (2010), Paris (2011), Oxford (2012), Tokyo? (2013?) </a:t>
            </a:r>
          </a:p>
          <a:p>
            <a:r>
              <a:rPr lang="en-US" altLang="ja-JP" sz="1700" dirty="0" smtClean="0"/>
              <a:t>scientific inputs and recommendations in international climate change policy-making </a:t>
            </a:r>
            <a:r>
              <a:rPr lang="en-US" altLang="ja-JP" sz="1700" dirty="0" err="1" smtClean="0"/>
              <a:t>fora</a:t>
            </a:r>
            <a:r>
              <a:rPr lang="en-US" altLang="ja-JP" sz="1700" dirty="0" smtClean="0"/>
              <a:t> including G8, G20 and the UNFCCC COP’s.</a:t>
            </a:r>
          </a:p>
          <a:p>
            <a:endParaRPr kumimoji="1" lang="ja-JP" altLang="en-US" sz="1700" dirty="0"/>
          </a:p>
        </p:txBody>
      </p:sp>
      <p:grpSp>
        <p:nvGrpSpPr>
          <p:cNvPr id="5" name="グループ化 4"/>
          <p:cNvGrpSpPr/>
          <p:nvPr/>
        </p:nvGrpSpPr>
        <p:grpSpPr>
          <a:xfrm>
            <a:off x="0" y="2352675"/>
            <a:ext cx="9144000" cy="4505325"/>
            <a:chOff x="0" y="2352675"/>
            <a:chExt cx="9144000" cy="4505325"/>
          </a:xfrm>
        </p:grpSpPr>
        <p:pic>
          <p:nvPicPr>
            <p:cNvPr id="6" name="Picture 6" descr="Z:\PMO\Z_LCS-RNet\photos\200910_Bologna\machida_fujino\IMG_6060.JPG"/>
            <p:cNvPicPr>
              <a:picLocks noChangeAspect="1" noChangeArrowheads="1"/>
            </p:cNvPicPr>
            <p:nvPr/>
          </p:nvPicPr>
          <p:blipFill>
            <a:blip r:embed="rId3" cstate="print"/>
            <a:srcRect t="19756"/>
            <a:stretch>
              <a:fillRect/>
            </a:stretch>
          </p:blipFill>
          <p:spPr bwMode="auto">
            <a:xfrm>
              <a:off x="6516688" y="2352675"/>
              <a:ext cx="2627312" cy="1441450"/>
            </a:xfrm>
            <a:prstGeom prst="rect">
              <a:avLst/>
            </a:prstGeom>
            <a:noFill/>
            <a:ln w="9525">
              <a:noFill/>
              <a:miter lim="800000"/>
              <a:headEnd/>
              <a:tailEnd/>
            </a:ln>
          </p:spPr>
        </p:pic>
        <p:pic>
          <p:nvPicPr>
            <p:cNvPr id="7" name="Picture 4"/>
            <p:cNvPicPr>
              <a:picLocks noChangeAspect="1" noChangeArrowheads="1"/>
            </p:cNvPicPr>
            <p:nvPr/>
          </p:nvPicPr>
          <p:blipFill>
            <a:blip r:embed="rId4" cstate="print"/>
            <a:srcRect t="8524" r="9615" b="4262"/>
            <a:stretch>
              <a:fillRect/>
            </a:stretch>
          </p:blipFill>
          <p:spPr bwMode="auto">
            <a:xfrm>
              <a:off x="5370513" y="3803650"/>
              <a:ext cx="1081087" cy="1462088"/>
            </a:xfrm>
            <a:prstGeom prst="rect">
              <a:avLst/>
            </a:prstGeom>
            <a:noFill/>
            <a:ln w="9525">
              <a:noFill/>
              <a:miter lim="800000"/>
              <a:headEnd/>
              <a:tailEnd/>
            </a:ln>
          </p:spPr>
        </p:pic>
        <p:pic>
          <p:nvPicPr>
            <p:cNvPr id="8" name="Picture 2"/>
            <p:cNvPicPr>
              <a:picLocks noChangeAspect="1" noChangeArrowheads="1"/>
            </p:cNvPicPr>
            <p:nvPr/>
          </p:nvPicPr>
          <p:blipFill>
            <a:blip r:embed="rId5" cstate="print"/>
            <a:srcRect b="5602"/>
            <a:stretch>
              <a:fillRect/>
            </a:stretch>
          </p:blipFill>
          <p:spPr bwMode="auto">
            <a:xfrm>
              <a:off x="2700338" y="3860800"/>
              <a:ext cx="1079500" cy="1350963"/>
            </a:xfrm>
            <a:prstGeom prst="rect">
              <a:avLst/>
            </a:prstGeom>
            <a:noFill/>
            <a:ln w="9525">
              <a:noFill/>
              <a:miter lim="800000"/>
              <a:headEnd/>
              <a:tailEnd/>
            </a:ln>
          </p:spPr>
        </p:pic>
        <p:pic>
          <p:nvPicPr>
            <p:cNvPr id="9" name="Picture 2" descr="X:\My Documents\X_LCS-RNet\01 ニュースレター\LCS-RNet Newsletter\original_photos\甲斐沼さん.jpg"/>
            <p:cNvPicPr>
              <a:picLocks noChangeAspect="1" noChangeArrowheads="1"/>
            </p:cNvPicPr>
            <p:nvPr/>
          </p:nvPicPr>
          <p:blipFill>
            <a:blip r:embed="rId6" cstate="print"/>
            <a:srcRect l="6609" r="9673" b="11765"/>
            <a:stretch>
              <a:fillRect/>
            </a:stretch>
          </p:blipFill>
          <p:spPr bwMode="auto">
            <a:xfrm>
              <a:off x="6659563" y="3860800"/>
              <a:ext cx="1152525" cy="1409700"/>
            </a:xfrm>
            <a:prstGeom prst="rect">
              <a:avLst/>
            </a:prstGeom>
            <a:noFill/>
            <a:ln w="9525">
              <a:noFill/>
              <a:miter lim="800000"/>
              <a:headEnd/>
              <a:tailEnd/>
            </a:ln>
          </p:spPr>
        </p:pic>
        <p:pic>
          <p:nvPicPr>
            <p:cNvPr id="10" name="Picture 5"/>
            <p:cNvPicPr>
              <a:picLocks noChangeAspect="1" noChangeArrowheads="1"/>
            </p:cNvPicPr>
            <p:nvPr/>
          </p:nvPicPr>
          <p:blipFill>
            <a:blip r:embed="rId7" cstate="print"/>
            <a:srcRect/>
            <a:stretch>
              <a:fillRect/>
            </a:stretch>
          </p:blipFill>
          <p:spPr bwMode="auto">
            <a:xfrm>
              <a:off x="4067175" y="3860800"/>
              <a:ext cx="1081088" cy="1352550"/>
            </a:xfrm>
            <a:prstGeom prst="rect">
              <a:avLst/>
            </a:prstGeom>
            <a:noFill/>
            <a:ln w="9525">
              <a:noFill/>
              <a:miter lim="800000"/>
              <a:headEnd/>
              <a:tailEnd/>
            </a:ln>
          </p:spPr>
        </p:pic>
        <p:sp>
          <p:nvSpPr>
            <p:cNvPr id="11" name="テキスト ボックス 19"/>
            <p:cNvSpPr txBox="1">
              <a:spLocks noChangeArrowheads="1"/>
            </p:cNvSpPr>
            <p:nvPr/>
          </p:nvSpPr>
          <p:spPr bwMode="auto">
            <a:xfrm>
              <a:off x="1403350" y="5157788"/>
              <a:ext cx="1143000" cy="461962"/>
            </a:xfrm>
            <a:prstGeom prst="rect">
              <a:avLst/>
            </a:prstGeom>
            <a:noFill/>
            <a:ln w="9525">
              <a:noFill/>
              <a:miter lim="800000"/>
              <a:headEnd/>
              <a:tailEnd/>
            </a:ln>
          </p:spPr>
          <p:txBody>
            <a:bodyPr>
              <a:spAutoFit/>
            </a:bodyPr>
            <a:lstStyle/>
            <a:p>
              <a:pPr algn="ctr"/>
              <a:r>
                <a:rPr kumimoji="1" lang="en-US" altLang="ja-JP" sz="1200"/>
                <a:t>Sergio LA MOTTA </a:t>
              </a:r>
              <a:endParaRPr kumimoji="1" lang="ja-JP" altLang="en-US" sz="1200"/>
            </a:p>
          </p:txBody>
        </p:sp>
        <p:sp>
          <p:nvSpPr>
            <p:cNvPr id="12" name="テキスト ボックス 20"/>
            <p:cNvSpPr txBox="1">
              <a:spLocks noChangeArrowheads="1"/>
            </p:cNvSpPr>
            <p:nvPr/>
          </p:nvSpPr>
          <p:spPr bwMode="auto">
            <a:xfrm>
              <a:off x="2700338" y="5229225"/>
              <a:ext cx="1571625" cy="457200"/>
            </a:xfrm>
            <a:prstGeom prst="rect">
              <a:avLst/>
            </a:prstGeom>
            <a:noFill/>
            <a:ln w="9525">
              <a:noFill/>
              <a:miter lim="800000"/>
              <a:headEnd/>
              <a:tailEnd/>
            </a:ln>
          </p:spPr>
          <p:txBody>
            <a:bodyPr>
              <a:spAutoFit/>
            </a:bodyPr>
            <a:lstStyle/>
            <a:p>
              <a:pPr algn="ctr"/>
              <a:r>
                <a:rPr kumimoji="1" lang="en-US" altLang="ja-JP" sz="1200"/>
                <a:t>Stefan LECHTENBÖHMER</a:t>
              </a:r>
            </a:p>
          </p:txBody>
        </p:sp>
        <p:sp>
          <p:nvSpPr>
            <p:cNvPr id="13" name="テキスト ボックス 21"/>
            <p:cNvSpPr txBox="1">
              <a:spLocks noChangeArrowheads="1"/>
            </p:cNvSpPr>
            <p:nvPr/>
          </p:nvSpPr>
          <p:spPr bwMode="auto">
            <a:xfrm>
              <a:off x="3995738" y="5229225"/>
              <a:ext cx="1571625" cy="457200"/>
            </a:xfrm>
            <a:prstGeom prst="rect">
              <a:avLst/>
            </a:prstGeom>
            <a:noFill/>
            <a:ln w="9525">
              <a:noFill/>
              <a:miter lim="800000"/>
              <a:headEnd/>
              <a:tailEnd/>
            </a:ln>
          </p:spPr>
          <p:txBody>
            <a:bodyPr>
              <a:spAutoFit/>
            </a:bodyPr>
            <a:lstStyle/>
            <a:p>
              <a:pPr algn="ctr"/>
              <a:r>
                <a:rPr kumimoji="1" lang="en-US" altLang="ja-JP" sz="1200"/>
                <a:t>Jim </a:t>
              </a:r>
            </a:p>
            <a:p>
              <a:pPr algn="ctr"/>
              <a:r>
                <a:rPr kumimoji="1" lang="en-US" altLang="ja-JP" sz="1200"/>
                <a:t>SKEA</a:t>
              </a:r>
              <a:endParaRPr kumimoji="1" lang="ja-JP" altLang="en-US" sz="1200"/>
            </a:p>
          </p:txBody>
        </p:sp>
        <p:sp>
          <p:nvSpPr>
            <p:cNvPr id="14" name="テキスト ボックス 22"/>
            <p:cNvSpPr txBox="1">
              <a:spLocks noChangeArrowheads="1"/>
            </p:cNvSpPr>
            <p:nvPr/>
          </p:nvSpPr>
          <p:spPr bwMode="auto">
            <a:xfrm>
              <a:off x="7924800" y="5233988"/>
              <a:ext cx="1219200" cy="457200"/>
            </a:xfrm>
            <a:prstGeom prst="rect">
              <a:avLst/>
            </a:prstGeom>
            <a:noFill/>
            <a:ln w="9525">
              <a:noFill/>
              <a:miter lim="800000"/>
              <a:headEnd/>
              <a:tailEnd/>
            </a:ln>
          </p:spPr>
          <p:txBody>
            <a:bodyPr>
              <a:spAutoFit/>
            </a:bodyPr>
            <a:lstStyle/>
            <a:p>
              <a:pPr algn="ctr"/>
              <a:r>
                <a:rPr kumimoji="1" lang="en-US" altLang="ja-JP" sz="1200"/>
                <a:t>Shuzo NISHIOKA</a:t>
              </a:r>
            </a:p>
          </p:txBody>
        </p:sp>
        <p:sp>
          <p:nvSpPr>
            <p:cNvPr id="15" name="テキスト ボックス 23"/>
            <p:cNvSpPr txBox="1">
              <a:spLocks noChangeArrowheads="1"/>
            </p:cNvSpPr>
            <p:nvPr/>
          </p:nvSpPr>
          <p:spPr bwMode="auto">
            <a:xfrm>
              <a:off x="6516688" y="5229225"/>
              <a:ext cx="1571625" cy="461963"/>
            </a:xfrm>
            <a:prstGeom prst="rect">
              <a:avLst/>
            </a:prstGeom>
            <a:noFill/>
            <a:ln w="9525">
              <a:noFill/>
              <a:miter lim="800000"/>
              <a:headEnd/>
              <a:tailEnd/>
            </a:ln>
          </p:spPr>
          <p:txBody>
            <a:bodyPr>
              <a:spAutoFit/>
            </a:bodyPr>
            <a:lstStyle/>
            <a:p>
              <a:pPr algn="ctr"/>
              <a:r>
                <a:rPr kumimoji="1" lang="en-US" altLang="ja-JP" sz="1200"/>
                <a:t>Mikiko </a:t>
              </a:r>
            </a:p>
            <a:p>
              <a:pPr algn="ctr"/>
              <a:r>
                <a:rPr kumimoji="1" lang="en-US" altLang="ja-JP" sz="1200"/>
                <a:t>KAINUMA</a:t>
              </a:r>
            </a:p>
          </p:txBody>
        </p:sp>
        <p:sp>
          <p:nvSpPr>
            <p:cNvPr id="16" name="テキスト ボックス 24"/>
            <p:cNvSpPr txBox="1">
              <a:spLocks noChangeArrowheads="1"/>
            </p:cNvSpPr>
            <p:nvPr/>
          </p:nvSpPr>
          <p:spPr bwMode="auto">
            <a:xfrm>
              <a:off x="5246688" y="5354638"/>
              <a:ext cx="1571625" cy="276225"/>
            </a:xfrm>
            <a:prstGeom prst="rect">
              <a:avLst/>
            </a:prstGeom>
            <a:noFill/>
            <a:ln w="9525">
              <a:noFill/>
              <a:miter lim="800000"/>
              <a:headEnd/>
              <a:tailEnd/>
            </a:ln>
          </p:spPr>
          <p:txBody>
            <a:bodyPr>
              <a:spAutoFit/>
            </a:bodyPr>
            <a:lstStyle/>
            <a:p>
              <a:pPr algn="ctr"/>
              <a:r>
                <a:rPr kumimoji="1" lang="en-US" altLang="ja-JP" sz="1200"/>
                <a:t>P.R. SHUKLA</a:t>
              </a:r>
            </a:p>
          </p:txBody>
        </p:sp>
        <p:pic>
          <p:nvPicPr>
            <p:cNvPr id="17" name="Picture 3" descr="C:\Documents and Settings\machida\デスクトップ\Z_LCS-RNet_20091207\LCSRNetニュースレター依頼_20091124-\original_photos\研究所ロゴ\CMCC.jpg"/>
            <p:cNvPicPr>
              <a:picLocks noChangeAspect="1" noChangeArrowheads="1"/>
            </p:cNvPicPr>
            <p:nvPr/>
          </p:nvPicPr>
          <p:blipFill>
            <a:blip r:embed="rId8" cstate="print"/>
            <a:srcRect b="41463"/>
            <a:stretch>
              <a:fillRect/>
            </a:stretch>
          </p:blipFill>
          <p:spPr bwMode="auto">
            <a:xfrm>
              <a:off x="2571750" y="5668963"/>
              <a:ext cx="928688" cy="403225"/>
            </a:xfrm>
            <a:prstGeom prst="rect">
              <a:avLst/>
            </a:prstGeom>
            <a:noFill/>
            <a:ln w="9525">
              <a:noFill/>
              <a:miter lim="800000"/>
              <a:headEnd/>
              <a:tailEnd/>
            </a:ln>
          </p:spPr>
        </p:pic>
        <p:pic>
          <p:nvPicPr>
            <p:cNvPr id="18" name="Picture 4" descr="C:\Documents and Settings\machida\デスクトップ\Z_LCS-RNet_20091207\LCSRNetニュースレター依頼_20091124-\original_photos\研究所ロゴ\logo_wi.jpg"/>
            <p:cNvPicPr>
              <a:picLocks noChangeAspect="1" noChangeArrowheads="1"/>
            </p:cNvPicPr>
            <p:nvPr/>
          </p:nvPicPr>
          <p:blipFill>
            <a:blip r:embed="rId9" cstate="print"/>
            <a:srcRect l="2525" t="20000" r="74736" b="19998"/>
            <a:stretch>
              <a:fillRect/>
            </a:stretch>
          </p:blipFill>
          <p:spPr bwMode="auto">
            <a:xfrm>
              <a:off x="3857625" y="5643563"/>
              <a:ext cx="500063" cy="500062"/>
            </a:xfrm>
            <a:prstGeom prst="rect">
              <a:avLst/>
            </a:prstGeom>
            <a:noFill/>
            <a:ln w="9525">
              <a:noFill/>
              <a:miter lim="800000"/>
              <a:headEnd/>
              <a:tailEnd/>
            </a:ln>
          </p:spPr>
        </p:pic>
        <p:pic>
          <p:nvPicPr>
            <p:cNvPr id="19" name="Picture 5" descr="C:\Documents and Settings\machida\デスクトップ\Z_LCS-RNet_20091207\LCSRNetニュースレター依頼_20091124-\original_photos\研究所ロゴ\logo_ukerc.jpg"/>
            <p:cNvPicPr>
              <a:picLocks noChangeAspect="1" noChangeArrowheads="1"/>
            </p:cNvPicPr>
            <p:nvPr/>
          </p:nvPicPr>
          <p:blipFill>
            <a:blip r:embed="rId10" cstate="print"/>
            <a:srcRect/>
            <a:stretch>
              <a:fillRect/>
            </a:stretch>
          </p:blipFill>
          <p:spPr bwMode="auto">
            <a:xfrm>
              <a:off x="4714875" y="5643563"/>
              <a:ext cx="1143000" cy="433387"/>
            </a:xfrm>
            <a:prstGeom prst="rect">
              <a:avLst/>
            </a:prstGeom>
            <a:noFill/>
            <a:ln w="9525">
              <a:noFill/>
              <a:miter lim="800000"/>
              <a:headEnd/>
              <a:tailEnd/>
            </a:ln>
          </p:spPr>
        </p:pic>
        <p:sp>
          <p:nvSpPr>
            <p:cNvPr id="20" name="テキスト ボックス 29"/>
            <p:cNvSpPr txBox="1">
              <a:spLocks noChangeArrowheads="1"/>
            </p:cNvSpPr>
            <p:nvPr/>
          </p:nvSpPr>
          <p:spPr bwMode="auto">
            <a:xfrm>
              <a:off x="2571750" y="6072188"/>
              <a:ext cx="857250" cy="338137"/>
            </a:xfrm>
            <a:prstGeom prst="rect">
              <a:avLst/>
            </a:prstGeom>
            <a:solidFill>
              <a:schemeClr val="bg1"/>
            </a:solidFill>
            <a:ln w="9525">
              <a:noFill/>
              <a:miter lim="800000"/>
              <a:headEnd/>
              <a:tailEnd/>
            </a:ln>
          </p:spPr>
          <p:txBody>
            <a:bodyPr>
              <a:spAutoFit/>
            </a:bodyPr>
            <a:lstStyle/>
            <a:p>
              <a:pPr algn="ctr"/>
              <a:r>
                <a:rPr kumimoji="1" lang="en-US" altLang="ja-JP" sz="1600"/>
                <a:t>CMCC</a:t>
              </a:r>
              <a:endParaRPr kumimoji="1" lang="ja-JP" altLang="en-US" sz="1600"/>
            </a:p>
          </p:txBody>
        </p:sp>
        <p:pic>
          <p:nvPicPr>
            <p:cNvPr id="21" name="Picture 6" descr="C:\Documents and Settings\machida\デスクトップ\Z_LCS-RNet_20091207\LCSRNetニュースレター依頼_20091124-\original_photos\研究所ロゴ\logo_nies.jpg"/>
            <p:cNvPicPr>
              <a:picLocks noChangeAspect="1" noChangeArrowheads="1"/>
            </p:cNvPicPr>
            <p:nvPr/>
          </p:nvPicPr>
          <p:blipFill>
            <a:blip r:embed="rId11" cstate="print"/>
            <a:srcRect/>
            <a:stretch>
              <a:fillRect/>
            </a:stretch>
          </p:blipFill>
          <p:spPr bwMode="auto">
            <a:xfrm>
              <a:off x="6858000" y="5715000"/>
              <a:ext cx="904875" cy="542925"/>
            </a:xfrm>
            <a:prstGeom prst="rect">
              <a:avLst/>
            </a:prstGeom>
            <a:noFill/>
            <a:ln w="9525">
              <a:noFill/>
              <a:miter lim="800000"/>
              <a:headEnd/>
              <a:tailEnd/>
            </a:ln>
          </p:spPr>
        </p:pic>
        <p:pic>
          <p:nvPicPr>
            <p:cNvPr id="22" name="Picture 3"/>
            <p:cNvPicPr>
              <a:picLocks noChangeAspect="1" noChangeArrowheads="1"/>
            </p:cNvPicPr>
            <p:nvPr/>
          </p:nvPicPr>
          <p:blipFill>
            <a:blip r:embed="rId12" cstate="print"/>
            <a:srcRect l="27734" t="18124" r="28906" b="10625"/>
            <a:stretch>
              <a:fillRect/>
            </a:stretch>
          </p:blipFill>
          <p:spPr bwMode="auto">
            <a:xfrm>
              <a:off x="5981700" y="5595938"/>
              <a:ext cx="785813" cy="806450"/>
            </a:xfrm>
            <a:prstGeom prst="rect">
              <a:avLst/>
            </a:prstGeom>
            <a:noFill/>
            <a:ln w="9525">
              <a:noFill/>
              <a:miter lim="800000"/>
              <a:headEnd/>
              <a:tailEnd/>
            </a:ln>
          </p:spPr>
        </p:pic>
        <p:pic>
          <p:nvPicPr>
            <p:cNvPr id="23" name="Picture 8" descr="C:\Documents and Settings\machida\デスクトップ\Z_LCS-RNet_20091207\LCSRNetニュースレター依頼_20091124-\original_photos\研究所ロゴ\logo_nier2.jpg"/>
            <p:cNvPicPr>
              <a:picLocks noChangeAspect="1" noChangeArrowheads="1"/>
            </p:cNvPicPr>
            <p:nvPr/>
          </p:nvPicPr>
          <p:blipFill>
            <a:blip r:embed="rId13" cstate="print"/>
            <a:srcRect/>
            <a:stretch>
              <a:fillRect/>
            </a:stretch>
          </p:blipFill>
          <p:spPr bwMode="auto">
            <a:xfrm>
              <a:off x="0" y="6529388"/>
              <a:ext cx="1785938" cy="328612"/>
            </a:xfrm>
            <a:prstGeom prst="rect">
              <a:avLst/>
            </a:prstGeom>
            <a:noFill/>
            <a:ln w="9525">
              <a:noFill/>
              <a:miter lim="800000"/>
              <a:headEnd/>
              <a:tailEnd/>
            </a:ln>
          </p:spPr>
        </p:pic>
        <p:pic>
          <p:nvPicPr>
            <p:cNvPr id="24" name="Picture 9" descr="C:\Documents and Settings\machida\デスクトップ\Z_LCS-RNet_20091207\LCSRNetニュースレター依頼_20091124-\original_photos\研究所ロゴ\ademe.jpg"/>
            <p:cNvPicPr>
              <a:picLocks noChangeAspect="1" noChangeArrowheads="1"/>
            </p:cNvPicPr>
            <p:nvPr/>
          </p:nvPicPr>
          <p:blipFill>
            <a:blip r:embed="rId14" cstate="print"/>
            <a:srcRect b="20280"/>
            <a:stretch>
              <a:fillRect/>
            </a:stretch>
          </p:blipFill>
          <p:spPr bwMode="auto">
            <a:xfrm>
              <a:off x="0" y="5786438"/>
              <a:ext cx="757238" cy="665162"/>
            </a:xfrm>
            <a:prstGeom prst="rect">
              <a:avLst/>
            </a:prstGeom>
            <a:noFill/>
            <a:ln w="9525">
              <a:noFill/>
              <a:miter lim="800000"/>
              <a:headEnd/>
              <a:tailEnd/>
            </a:ln>
          </p:spPr>
        </p:pic>
        <p:pic>
          <p:nvPicPr>
            <p:cNvPr id="25" name="Picture 10" descr="C:\Documents and Settings\machida\デスクトップ\Z_LCS-RNet_20091207\LCSRNetニュースレター依頼_20091124-\original_photos\研究所ロゴ\Academie_Des_Technologies.gif"/>
            <p:cNvPicPr>
              <a:picLocks noChangeAspect="1" noChangeArrowheads="1"/>
            </p:cNvPicPr>
            <p:nvPr/>
          </p:nvPicPr>
          <p:blipFill>
            <a:blip r:embed="rId15" cstate="print"/>
            <a:srcRect/>
            <a:stretch>
              <a:fillRect/>
            </a:stretch>
          </p:blipFill>
          <p:spPr bwMode="auto">
            <a:xfrm>
              <a:off x="785813" y="6072188"/>
              <a:ext cx="1785937" cy="431800"/>
            </a:xfrm>
            <a:prstGeom prst="rect">
              <a:avLst/>
            </a:prstGeom>
            <a:noFill/>
            <a:ln w="9525">
              <a:noFill/>
              <a:miter lim="800000"/>
              <a:headEnd/>
              <a:tailEnd/>
            </a:ln>
          </p:spPr>
        </p:pic>
        <p:pic>
          <p:nvPicPr>
            <p:cNvPr id="26" name="Picture 11" descr="C:\Documents and Settings\machida\デスクトップ\Z_LCS-RNet_20091207\LCSRNetニュースレター依頼_20091124-\original_photos\研究所ロゴ\logo_feem.jpg"/>
            <p:cNvPicPr>
              <a:picLocks noChangeAspect="1" noChangeArrowheads="1"/>
            </p:cNvPicPr>
            <p:nvPr/>
          </p:nvPicPr>
          <p:blipFill>
            <a:blip r:embed="rId16" cstate="print"/>
            <a:srcRect/>
            <a:stretch>
              <a:fillRect/>
            </a:stretch>
          </p:blipFill>
          <p:spPr bwMode="auto">
            <a:xfrm>
              <a:off x="1785938" y="6478588"/>
              <a:ext cx="1000125" cy="379412"/>
            </a:xfrm>
            <a:prstGeom prst="rect">
              <a:avLst/>
            </a:prstGeom>
            <a:noFill/>
            <a:ln w="9525">
              <a:noFill/>
              <a:miter lim="800000"/>
              <a:headEnd/>
              <a:tailEnd/>
            </a:ln>
          </p:spPr>
        </p:pic>
        <p:pic>
          <p:nvPicPr>
            <p:cNvPr id="27" name="Picture 13" descr="C:\Documents and Settings\machida\デスクトップ\Z_LCS-RNet_20091207\Admin\logo_banner_LCS-RNet\表紙ロゴ\logo_iges.jpg"/>
            <p:cNvPicPr>
              <a:picLocks noChangeAspect="1" noChangeArrowheads="1"/>
            </p:cNvPicPr>
            <p:nvPr/>
          </p:nvPicPr>
          <p:blipFill>
            <a:blip r:embed="rId17" cstate="print"/>
            <a:srcRect/>
            <a:stretch>
              <a:fillRect/>
            </a:stretch>
          </p:blipFill>
          <p:spPr bwMode="auto">
            <a:xfrm>
              <a:off x="7797800" y="5864225"/>
              <a:ext cx="1214438" cy="460375"/>
            </a:xfrm>
            <a:prstGeom prst="rect">
              <a:avLst/>
            </a:prstGeom>
            <a:noFill/>
            <a:ln w="9525">
              <a:noFill/>
              <a:miter lim="800000"/>
              <a:headEnd/>
              <a:tailEnd/>
            </a:ln>
          </p:spPr>
        </p:pic>
        <p:pic>
          <p:nvPicPr>
            <p:cNvPr id="28" name="Picture 15" descr="C:\Documents and Settings\machida\デスクトップ\Z_LCS-RNet_20091207\Admin\logo_banner_LCS-RNet\表紙ロゴ\enea\top_logo_enea (1).gif"/>
            <p:cNvPicPr>
              <a:picLocks noChangeAspect="1" noChangeArrowheads="1"/>
            </p:cNvPicPr>
            <p:nvPr/>
          </p:nvPicPr>
          <p:blipFill>
            <a:blip r:embed="rId18" cstate="print"/>
            <a:srcRect l="18182" t="26135" r="15150" b="17613"/>
            <a:stretch>
              <a:fillRect/>
            </a:stretch>
          </p:blipFill>
          <p:spPr bwMode="auto">
            <a:xfrm>
              <a:off x="785813" y="5786438"/>
              <a:ext cx="785812" cy="295275"/>
            </a:xfrm>
            <a:prstGeom prst="rect">
              <a:avLst/>
            </a:prstGeom>
            <a:noFill/>
            <a:ln w="9525">
              <a:noFill/>
              <a:miter lim="800000"/>
              <a:headEnd/>
              <a:tailEnd/>
            </a:ln>
          </p:spPr>
        </p:pic>
        <p:pic>
          <p:nvPicPr>
            <p:cNvPr id="29" name="図 34" descr="logo-cired.gif"/>
            <p:cNvPicPr>
              <a:picLocks noChangeAspect="1"/>
            </p:cNvPicPr>
            <p:nvPr/>
          </p:nvPicPr>
          <p:blipFill>
            <a:blip r:embed="rId19" cstate="print"/>
            <a:srcRect/>
            <a:stretch>
              <a:fillRect/>
            </a:stretch>
          </p:blipFill>
          <p:spPr bwMode="auto">
            <a:xfrm>
              <a:off x="2916238" y="6342063"/>
              <a:ext cx="449262" cy="515937"/>
            </a:xfrm>
            <a:prstGeom prst="rect">
              <a:avLst/>
            </a:prstGeom>
            <a:noFill/>
            <a:ln w="9525">
              <a:noFill/>
              <a:miter lim="800000"/>
              <a:headEnd/>
              <a:tailEnd/>
            </a:ln>
          </p:spPr>
        </p:pic>
        <p:pic>
          <p:nvPicPr>
            <p:cNvPr id="30" name="図 35" descr="203x260_350810_0_418e_ill-905152-hourcade-4f59f.jpg"/>
            <p:cNvPicPr>
              <a:picLocks noChangeAspect="1"/>
            </p:cNvPicPr>
            <p:nvPr/>
          </p:nvPicPr>
          <p:blipFill>
            <a:blip r:embed="rId20" cstate="print"/>
            <a:srcRect/>
            <a:stretch>
              <a:fillRect/>
            </a:stretch>
          </p:blipFill>
          <p:spPr bwMode="auto">
            <a:xfrm>
              <a:off x="0" y="3716338"/>
              <a:ext cx="1116013" cy="1436687"/>
            </a:xfrm>
            <a:prstGeom prst="rect">
              <a:avLst/>
            </a:prstGeom>
            <a:noFill/>
            <a:ln w="9525">
              <a:noFill/>
              <a:miter lim="800000"/>
              <a:headEnd/>
              <a:tailEnd/>
            </a:ln>
          </p:spPr>
        </p:pic>
        <p:sp>
          <p:nvSpPr>
            <p:cNvPr id="31" name="テキスト ボックス 19"/>
            <p:cNvSpPr txBox="1">
              <a:spLocks noChangeArrowheads="1"/>
            </p:cNvSpPr>
            <p:nvPr/>
          </p:nvSpPr>
          <p:spPr bwMode="auto">
            <a:xfrm>
              <a:off x="34925" y="5229225"/>
              <a:ext cx="1143000" cy="461963"/>
            </a:xfrm>
            <a:prstGeom prst="rect">
              <a:avLst/>
            </a:prstGeom>
            <a:noFill/>
            <a:ln w="9525">
              <a:noFill/>
              <a:miter lim="800000"/>
              <a:headEnd/>
              <a:tailEnd/>
            </a:ln>
          </p:spPr>
          <p:txBody>
            <a:bodyPr>
              <a:spAutoFit/>
            </a:bodyPr>
            <a:lstStyle/>
            <a:p>
              <a:pPr algn="ctr"/>
              <a:r>
                <a:rPr kumimoji="1" lang="en-US" altLang="ja-JP" sz="1200"/>
                <a:t>Jean-Charles HOURCADE</a:t>
              </a:r>
              <a:endParaRPr kumimoji="1" lang="ja-JP" altLang="en-US" sz="1200"/>
            </a:p>
          </p:txBody>
        </p:sp>
        <p:pic>
          <p:nvPicPr>
            <p:cNvPr id="32" name="図 26" descr="sergio%20la%20motta.jpg"/>
            <p:cNvPicPr>
              <a:picLocks noChangeAspect="1"/>
            </p:cNvPicPr>
            <p:nvPr/>
          </p:nvPicPr>
          <p:blipFill>
            <a:blip r:embed="rId21" cstate="print"/>
            <a:srcRect/>
            <a:stretch>
              <a:fillRect/>
            </a:stretch>
          </p:blipFill>
          <p:spPr bwMode="auto">
            <a:xfrm>
              <a:off x="1393825" y="3746500"/>
              <a:ext cx="1008063" cy="1381125"/>
            </a:xfrm>
            <a:prstGeom prst="rect">
              <a:avLst/>
            </a:prstGeom>
            <a:ln>
              <a:noFill/>
            </a:ln>
            <a:effectLst>
              <a:outerShdw blurRad="292100" dist="139700" dir="2700000" algn="tl" rotWithShape="0">
                <a:srgbClr val="333333">
                  <a:alpha val="65000"/>
                </a:srgbClr>
              </a:outerShdw>
            </a:effectLst>
          </p:spPr>
        </p:pic>
        <p:pic>
          <p:nvPicPr>
            <p:cNvPr id="33" name="Picture 11" descr="拡大3740"/>
            <p:cNvPicPr>
              <a:picLocks noChangeAspect="1" noChangeArrowheads="1"/>
            </p:cNvPicPr>
            <p:nvPr/>
          </p:nvPicPr>
          <p:blipFill>
            <a:blip r:embed="rId22" cstate="print"/>
            <a:srcRect/>
            <a:stretch>
              <a:fillRect/>
            </a:stretch>
          </p:blipFill>
          <p:spPr bwMode="auto">
            <a:xfrm>
              <a:off x="7920038" y="3814763"/>
              <a:ext cx="1223962" cy="1371600"/>
            </a:xfrm>
            <a:prstGeom prst="rect">
              <a:avLst/>
            </a:prstGeom>
            <a:ln>
              <a:noFill/>
            </a:ln>
            <a:effectLst>
              <a:outerShdw blurRad="292100" dist="139700" dir="2700000" algn="tl" rotWithShape="0">
                <a:srgbClr val="333333">
                  <a:alpha val="65000"/>
                </a:srgbClr>
              </a:outerShdw>
            </a:effectLst>
          </p:spPr>
        </p:pic>
        <p:sp>
          <p:nvSpPr>
            <p:cNvPr id="34" name="Text Box 38"/>
            <p:cNvSpPr txBox="1">
              <a:spLocks noChangeArrowheads="1"/>
            </p:cNvSpPr>
            <p:nvPr/>
          </p:nvSpPr>
          <p:spPr bwMode="auto">
            <a:xfrm>
              <a:off x="5652120" y="6461125"/>
              <a:ext cx="2084388" cy="3968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r>
                <a:rPr lang="en-US" altLang="ja-JP" sz="2000" dirty="0">
                  <a:solidFill>
                    <a:srgbClr val="17375E"/>
                  </a:solidFill>
                </a:rPr>
                <a:t>http://lcs-rnet.org</a:t>
              </a:r>
              <a:endParaRPr lang="ja-JP" altLang="en-US" sz="2000" dirty="0">
                <a:solidFill>
                  <a:srgbClr val="17375E"/>
                </a:solidFill>
              </a:endParaRPr>
            </a:p>
          </p:txBody>
        </p:sp>
      </p:grpSp>
      <p:pic>
        <p:nvPicPr>
          <p:cNvPr id="35" name="Picture 12" descr="C:\Documents and Settings\machida\デスクトップ\Z_LCS-RNet_20091207\Admin\logo_banner_LCS-RNet\表紙ロゴ\logoIddri2009.jpg"/>
          <p:cNvPicPr>
            <a:picLocks noChangeAspect="1" noChangeArrowheads="1"/>
          </p:cNvPicPr>
          <p:nvPr/>
        </p:nvPicPr>
        <p:blipFill>
          <a:blip r:embed="rId23" cstate="print"/>
          <a:srcRect t="22221" b="26190"/>
          <a:stretch>
            <a:fillRect/>
          </a:stretch>
        </p:blipFill>
        <p:spPr bwMode="auto">
          <a:xfrm>
            <a:off x="1571625" y="5592763"/>
            <a:ext cx="928688" cy="479425"/>
          </a:xfrm>
          <a:prstGeom prst="rect">
            <a:avLst/>
          </a:prstGeom>
          <a:noFill/>
          <a:ln w="9525">
            <a:noFill/>
            <a:miter lim="800000"/>
            <a:headEnd/>
            <a:tailEnd/>
          </a:ln>
        </p:spPr>
      </p:pic>
      <p:sp>
        <p:nvSpPr>
          <p:cNvPr id="36" name="スライド番号プレースホルダ 7"/>
          <p:cNvSpPr txBox="1">
            <a:spLocks/>
          </p:cNvSpPr>
          <p:nvPr/>
        </p:nvSpPr>
        <p:spPr bwMode="auto">
          <a:xfrm>
            <a:off x="7010400" y="6381750"/>
            <a:ext cx="2133600" cy="476250"/>
          </a:xfrm>
          <a:prstGeom prst="rect">
            <a:avLst/>
          </a:prstGeom>
          <a:noFill/>
          <a:ln w="9525">
            <a:noFill/>
            <a:miter lim="800000"/>
            <a:headEnd/>
            <a:tailEnd/>
          </a:ln>
        </p:spPr>
        <p:txBody>
          <a:bodyPr anchor="ctr"/>
          <a:lstStyle/>
          <a:p>
            <a:pPr algn="r" fontAlgn="base">
              <a:spcBef>
                <a:spcPct val="0"/>
              </a:spcBef>
              <a:spcAft>
                <a:spcPct val="0"/>
              </a:spcAft>
            </a:pPr>
            <a:fld id="{4B107D2D-A4C2-4A95-9D13-AFE05169B04E}" type="slidenum">
              <a:rPr lang="en-US" altLang="ja-JP" b="1" smtClean="0">
                <a:solidFill>
                  <a:srgbClr val="000000"/>
                </a:solidFill>
                <a:latin typeface="Calibri" pitchFamily="34" charset="0"/>
              </a:rPr>
              <a:pPr algn="r" fontAlgn="base">
                <a:spcBef>
                  <a:spcPct val="0"/>
                </a:spcBef>
                <a:spcAft>
                  <a:spcPct val="0"/>
                </a:spcAft>
              </a:pPr>
              <a:t>8</a:t>
            </a:fld>
            <a:endParaRPr lang="en-US" altLang="ja-JP" b="1" dirty="0" smtClean="0">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defRPr/>
            </a:pPr>
            <a:r>
              <a:rPr lang="en-US" altLang="ja-JP" sz="2000" dirty="0" smtClean="0">
                <a:solidFill>
                  <a:srgbClr val="262673"/>
                </a:solidFill>
                <a:latin typeface="Calibri" pitchFamily="34" charset="0"/>
              </a:rPr>
              <a:t>Launching the </a:t>
            </a:r>
            <a:br>
              <a:rPr lang="en-US" altLang="ja-JP" sz="2000" dirty="0" smtClean="0">
                <a:solidFill>
                  <a:srgbClr val="262673"/>
                </a:solidFill>
                <a:latin typeface="Calibri" pitchFamily="34" charset="0"/>
              </a:rPr>
            </a:br>
            <a:r>
              <a:rPr lang="en-US" altLang="ja-JP" b="1" dirty="0" smtClean="0">
                <a:solidFill>
                  <a:srgbClr val="262673"/>
                </a:solidFill>
                <a:latin typeface="Calibri" pitchFamily="34" charset="0"/>
              </a:rPr>
              <a:t>    “Low Carbon Asia Research Network (</a:t>
            </a:r>
            <a:r>
              <a:rPr lang="en-US" altLang="ja-JP" b="1" dirty="0" err="1" smtClean="0">
                <a:solidFill>
                  <a:srgbClr val="262673"/>
                </a:solidFill>
                <a:latin typeface="Calibri" pitchFamily="34" charset="0"/>
              </a:rPr>
              <a:t>LoCARNet</a:t>
            </a:r>
            <a:r>
              <a:rPr lang="en-US" altLang="ja-JP" b="1" dirty="0" smtClean="0">
                <a:solidFill>
                  <a:srgbClr val="262673"/>
                </a:solidFill>
                <a:latin typeface="Calibri" pitchFamily="34" charset="0"/>
              </a:rPr>
              <a:t>)” </a:t>
            </a:r>
            <a:br>
              <a:rPr lang="en-US" altLang="ja-JP" b="1" dirty="0" smtClean="0">
                <a:solidFill>
                  <a:srgbClr val="262673"/>
                </a:solidFill>
                <a:latin typeface="Calibri" pitchFamily="34" charset="0"/>
              </a:rPr>
            </a:br>
            <a:r>
              <a:rPr lang="en-US" altLang="ja-JP" sz="2000" dirty="0" smtClean="0">
                <a:solidFill>
                  <a:srgbClr val="262673"/>
                </a:solidFill>
                <a:latin typeface="Calibri" pitchFamily="34" charset="0"/>
              </a:rPr>
              <a:t>as a central core for providing knowledge</a:t>
            </a:r>
            <a:endParaRPr kumimoji="1" lang="ja-JP" altLang="en-US" sz="2000" b="1" dirty="0">
              <a:solidFill>
                <a:schemeClr val="tx2"/>
              </a:solidFill>
              <a:latin typeface="Calibri" pitchFamily="34" charset="0"/>
            </a:endParaRPr>
          </a:p>
        </p:txBody>
      </p:sp>
      <p:sp>
        <p:nvSpPr>
          <p:cNvPr id="3" name="コンテンツ プレースホルダ 2"/>
          <p:cNvSpPr>
            <a:spLocks noGrp="1"/>
          </p:cNvSpPr>
          <p:nvPr>
            <p:ph idx="1"/>
          </p:nvPr>
        </p:nvSpPr>
        <p:spPr/>
        <p:txBody>
          <a:bodyPr>
            <a:noAutofit/>
          </a:bodyPr>
          <a:lstStyle/>
          <a:p>
            <a:r>
              <a:rPr lang="en-US" altLang="ja-JP" sz="2200" dirty="0" smtClean="0"/>
              <a:t>LCS-</a:t>
            </a:r>
            <a:r>
              <a:rPr lang="en-US" altLang="ja-JP" sz="2200" dirty="0" err="1" smtClean="0"/>
              <a:t>RNet</a:t>
            </a:r>
            <a:r>
              <a:rPr lang="en-US" altLang="ja-JP" sz="2200" dirty="0" smtClean="0"/>
              <a:t> has been conducting workshops that promote dialogues between policy-makers and researchers in Indonesia, Thailand, Cambodia and Malaysia, as well as networking among researchers in this region, to encourage low-carbon growth in Asia.  </a:t>
            </a:r>
          </a:p>
          <a:p>
            <a:r>
              <a:rPr lang="en-US" altLang="ja-JP" sz="2200" dirty="0" smtClean="0"/>
              <a:t>During the course of these workshops, the growing importance of low-carbon growth in Asia was strongly </a:t>
            </a:r>
            <a:r>
              <a:rPr lang="en-US" altLang="ja-JP" sz="2200" dirty="0" err="1" smtClean="0"/>
              <a:t>recognised</a:t>
            </a:r>
            <a:r>
              <a:rPr lang="en-US" altLang="ja-JP" sz="2200" dirty="0" smtClean="0"/>
              <a:t>.  </a:t>
            </a:r>
          </a:p>
          <a:p>
            <a:endParaRPr lang="en-US" altLang="ja-JP" sz="2200" dirty="0" smtClean="0"/>
          </a:p>
          <a:p>
            <a:r>
              <a:rPr lang="en-US" altLang="ja-JP" sz="2200" dirty="0" smtClean="0"/>
              <a:t>Japan/LCS-</a:t>
            </a:r>
            <a:r>
              <a:rPr lang="en-US" altLang="ja-JP" sz="2200" dirty="0" err="1" smtClean="0"/>
              <a:t>RNet</a:t>
            </a:r>
            <a:r>
              <a:rPr lang="en-US" altLang="ja-JP" sz="2200" dirty="0" smtClean="0"/>
              <a:t> proposed the establishment of a network called the </a:t>
            </a:r>
            <a:r>
              <a:rPr lang="en-US" altLang="ja-JP" sz="2200" b="1" u="sng" dirty="0" smtClean="0"/>
              <a:t>“Low Carbon Asia Research Network (</a:t>
            </a:r>
            <a:r>
              <a:rPr lang="en-US" altLang="ja-JP" sz="2200" b="1" u="sng" dirty="0" err="1" smtClean="0"/>
              <a:t>LoCARNet</a:t>
            </a:r>
            <a:r>
              <a:rPr lang="en-US" altLang="ja-JP" sz="2200" b="1" u="sng" dirty="0" smtClean="0"/>
              <a:t>)”</a:t>
            </a:r>
            <a:r>
              <a:rPr lang="en-US" altLang="ja-JP" sz="2200" b="1" dirty="0" smtClean="0"/>
              <a:t> </a:t>
            </a:r>
            <a:r>
              <a:rPr lang="en-US" altLang="ja-JP" sz="2200" dirty="0" smtClean="0"/>
              <a:t>at ASEAN+3 EMM held in October 2011 in Cambodia. </a:t>
            </a:r>
          </a:p>
          <a:p>
            <a:pPr lvl="0"/>
            <a:r>
              <a:rPr lang="en-US" altLang="ja-JP" sz="2200" dirty="0" smtClean="0"/>
              <a:t>The launch of the </a:t>
            </a:r>
            <a:r>
              <a:rPr lang="en-US" altLang="ja-JP" sz="2200" dirty="0" err="1" smtClean="0"/>
              <a:t>LoCARNet</a:t>
            </a:r>
            <a:r>
              <a:rPr lang="en-US" altLang="ja-JP" sz="2200" dirty="0" smtClean="0"/>
              <a:t> was declared at the side-event of the “East Asia Low Carbon Growth Partnership Dialogue” held in April 2012 in Japan.</a:t>
            </a:r>
            <a:endParaRPr lang="ja-JP" altLang="ja-JP" sz="2200" dirty="0" smtClean="0"/>
          </a:p>
          <a:p>
            <a:endParaRPr kumimoji="1" lang="ja-JP" altLang="en-US" sz="2200" dirty="0"/>
          </a:p>
        </p:txBody>
      </p:sp>
      <p:sp>
        <p:nvSpPr>
          <p:cNvPr id="4" name="スライド番号プレースホルダ 7"/>
          <p:cNvSpPr txBox="1">
            <a:spLocks/>
          </p:cNvSpPr>
          <p:nvPr/>
        </p:nvSpPr>
        <p:spPr bwMode="auto">
          <a:xfrm>
            <a:off x="7010400" y="6381750"/>
            <a:ext cx="2133600" cy="476250"/>
          </a:xfrm>
          <a:prstGeom prst="rect">
            <a:avLst/>
          </a:prstGeom>
          <a:noFill/>
          <a:ln w="9525">
            <a:noFill/>
            <a:miter lim="800000"/>
            <a:headEnd/>
            <a:tailEnd/>
          </a:ln>
        </p:spPr>
        <p:txBody>
          <a:bodyPr anchor="ctr"/>
          <a:lstStyle/>
          <a:p>
            <a:pPr algn="r" fontAlgn="base">
              <a:spcBef>
                <a:spcPct val="0"/>
              </a:spcBef>
              <a:spcAft>
                <a:spcPct val="0"/>
              </a:spcAft>
            </a:pPr>
            <a:fld id="{4B107D2D-A4C2-4A95-9D13-AFE05169B04E}" type="slidenum">
              <a:rPr lang="en-US" altLang="ja-JP" b="1" smtClean="0">
                <a:solidFill>
                  <a:srgbClr val="000000"/>
                </a:solidFill>
                <a:latin typeface="Calibri" pitchFamily="34" charset="0"/>
              </a:rPr>
              <a:pPr algn="r" fontAlgn="base">
                <a:spcBef>
                  <a:spcPct val="0"/>
                </a:spcBef>
                <a:spcAft>
                  <a:spcPct val="0"/>
                </a:spcAft>
              </a:pPr>
              <a:t>9</a:t>
            </a:fld>
            <a:endParaRPr lang="en-US" altLang="ja-JP" b="1" dirty="0" smtClean="0">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Mod val="75000"/>
          </a:schemeClr>
        </a:solidFill>
        <a:ln>
          <a:noFill/>
        </a:ln>
      </a:spPr>
      <a:bodyPr anchor="ctr"/>
      <a:lstStyle>
        <a:defPPr algn="ctr">
          <a:defRPr kumimoji="1" sz="160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1_デザインの設定">
  <a:themeElements>
    <a:clrScheme name="1_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デザインの設定">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ja-JP" sz="1800" b="0" i="0" u="none" strike="noStrike" cap="none" normalizeH="0" baseline="0" smtClean="0">
            <a:ln>
              <a:noFill/>
            </a:ln>
            <a:solidFill>
              <a:schemeClr val="tx1"/>
            </a:solidFill>
            <a:effectLst/>
            <a:latin typeface="Arial" pitchFamily="34"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ja-JP" sz="1800" b="0" i="0" u="none" strike="noStrike" cap="none" normalizeH="0" baseline="0" smtClean="0">
            <a:ln>
              <a:noFill/>
            </a:ln>
            <a:solidFill>
              <a:schemeClr val="tx1"/>
            </a:solidFill>
            <a:effectLst/>
            <a:latin typeface="Arial" pitchFamily="34" charset="0"/>
            <a:ea typeface="ＭＳ Ｐゴシック" pitchFamily="50" charset="-128"/>
          </a:defRPr>
        </a:defPPr>
      </a:lstStyle>
    </a:lnDef>
  </a:objectDefaults>
  <a:extraClrSchemeLst>
    <a:extraClrScheme>
      <a:clrScheme name="1_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ＭＳ Ｐゴシック"/>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ＭＳ Ｐゴシック"/>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1456</TotalTime>
  <Words>2760</Words>
  <Application>Microsoft Office PowerPoint</Application>
  <PresentationFormat>画面に合わせる (4:3)</PresentationFormat>
  <Paragraphs>397</Paragraphs>
  <Slides>16</Slides>
  <Notes>16</Notes>
  <HiddenSlides>0</HiddenSlides>
  <MMClips>0</MMClips>
  <ScaleCrop>false</ScaleCrop>
  <HeadingPairs>
    <vt:vector size="4" baseType="variant">
      <vt:variant>
        <vt:lpstr>テーマ</vt:lpstr>
      </vt:variant>
      <vt:variant>
        <vt:i4>7</vt:i4>
      </vt:variant>
      <vt:variant>
        <vt:lpstr>スライド タイトル</vt:lpstr>
      </vt:variant>
      <vt:variant>
        <vt:i4>16</vt:i4>
      </vt:variant>
    </vt:vector>
  </HeadingPairs>
  <TitlesOfParts>
    <vt:vector size="23" baseType="lpstr">
      <vt:lpstr>Office テーマ</vt:lpstr>
      <vt:lpstr>Office ​​テーマ</vt:lpstr>
      <vt:lpstr>1_Office ​​テーマ</vt:lpstr>
      <vt:lpstr>1_デザインの設定</vt:lpstr>
      <vt:lpstr>標準デザイン</vt:lpstr>
      <vt:lpstr>1_標準デザイン</vt:lpstr>
      <vt:lpstr>2_Office ​​テーマ</vt:lpstr>
      <vt:lpstr>Enhancement of networks  East Asia Knowledge Platform for Low Carbon Growth Steady implementation of the LoCARNet   Side Event: Japan’s effort to address climate change </vt:lpstr>
      <vt:lpstr>Growing importance of actions towards low-carbon growth in Asia</vt:lpstr>
      <vt:lpstr>LCS Scenario in Asia</vt:lpstr>
      <vt:lpstr>スライド 4</vt:lpstr>
      <vt:lpstr>スライド 5</vt:lpstr>
      <vt:lpstr>スライド 6</vt:lpstr>
      <vt:lpstr>Scenario Development collaborated with research agencies in Asia</vt:lpstr>
      <vt:lpstr>International Low Carbon Society  Research Network: LCS-RNet  Researchers’ network which dedicates to governmental policy making processes to promote Low Carbon Societies.</vt:lpstr>
      <vt:lpstr>Launching the      “Low Carbon Asia Research Network (LoCARNet)”  as a central core for providing knowledge</vt:lpstr>
      <vt:lpstr>Collaboration of JICA/NIES/IGES</vt:lpstr>
      <vt:lpstr>Summary and highlights of the side-event</vt:lpstr>
      <vt:lpstr>スライド 12</vt:lpstr>
      <vt:lpstr> Low Carbon Asia Research Network  (LoCARNet)      of research communities dedicated to LCD policy processes</vt:lpstr>
      <vt:lpstr>LoCARNet -  Activities and Uniqueness</vt:lpstr>
      <vt:lpstr>Asia’s responsibilities, future and opportunities</vt:lpstr>
      <vt:lpstr>スライド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Collaboration with ADB</dc:title>
  <cp:lastModifiedBy>t-ishikawa</cp:lastModifiedBy>
  <cp:revision>146</cp:revision>
  <dcterms:modified xsi:type="dcterms:W3CDTF">2012-05-18T09:37:00Z</dcterms:modified>
</cp:coreProperties>
</file>