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411" r:id="rId3"/>
    <p:sldId id="402" r:id="rId4"/>
    <p:sldId id="414" r:id="rId5"/>
    <p:sldId id="373" r:id="rId6"/>
    <p:sldId id="385" r:id="rId7"/>
    <p:sldId id="416" r:id="rId8"/>
    <p:sldId id="423" r:id="rId9"/>
    <p:sldId id="424" r:id="rId10"/>
    <p:sldId id="425" r:id="rId11"/>
    <p:sldId id="42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501" autoAdjust="0"/>
    <p:restoredTop sz="94660"/>
  </p:normalViewPr>
  <p:slideViewPr>
    <p:cSldViewPr>
      <p:cViewPr>
        <p:scale>
          <a:sx n="60" d="100"/>
          <a:sy n="60" d="100"/>
        </p:scale>
        <p:origin x="-142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F41E0-C9C2-461E-862C-0EAB231CCDC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BD1BB6-AB20-42E1-AE54-75AE6A712BB4}">
      <dgm:prSet phldrT="[Text]" custT="1"/>
      <dgm:spPr>
        <a:gradFill flip="none" rotWithShape="0">
          <a:gsLst>
            <a:gs pos="0">
              <a:srgbClr val="92D050">
                <a:shade val="30000"/>
                <a:satMod val="115000"/>
              </a:srgbClr>
            </a:gs>
            <a:gs pos="50000">
              <a:srgbClr val="92D050">
                <a:shade val="67500"/>
                <a:satMod val="115000"/>
              </a:srgbClr>
            </a:gs>
            <a:gs pos="100000">
              <a:srgbClr val="92D050">
                <a:shade val="100000"/>
                <a:satMod val="115000"/>
              </a:srgb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Initiatives</a:t>
          </a:r>
          <a:endParaRPr lang="en-US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3DA98D-C004-45C5-A4B8-8739B0F5DE18}" type="parTrans" cxnId="{FEF05BBA-4E22-4A81-9465-8D3A15B81B98}">
      <dgm:prSet/>
      <dgm:spPr/>
      <dgm:t>
        <a:bodyPr/>
        <a:lstStyle/>
        <a:p>
          <a:endParaRPr lang="en-US"/>
        </a:p>
      </dgm:t>
    </dgm:pt>
    <dgm:pt modelId="{53C75564-490F-452B-A0C2-8A8A4408B859}" type="sibTrans" cxnId="{FEF05BBA-4E22-4A81-9465-8D3A15B81B98}">
      <dgm:prSet/>
      <dgm:spPr/>
      <dgm:t>
        <a:bodyPr/>
        <a:lstStyle/>
        <a:p>
          <a:endParaRPr lang="en-US"/>
        </a:p>
      </dgm:t>
    </dgm:pt>
    <dgm:pt modelId="{1ACC636D-91F5-4945-91F7-488112175792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Community Development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90BBA4-5E61-4322-B1F9-C49FFF4E6CB9}" type="parTrans" cxnId="{DA8A194D-1C2C-4D5F-AAD3-1BC80BD42A84}">
      <dgm:prSet/>
      <dgm:spPr/>
      <dgm:t>
        <a:bodyPr/>
        <a:lstStyle/>
        <a:p>
          <a:endParaRPr lang="en-US"/>
        </a:p>
      </dgm:t>
    </dgm:pt>
    <dgm:pt modelId="{5EAA438F-BA97-4B59-AB09-153793FCFB77}" type="sibTrans" cxnId="{DA8A194D-1C2C-4D5F-AAD3-1BC80BD42A84}">
      <dgm:prSet/>
      <dgm:spPr/>
      <dgm:t>
        <a:bodyPr/>
        <a:lstStyle/>
        <a:p>
          <a:endParaRPr lang="en-US"/>
        </a:p>
      </dgm:t>
    </dgm:pt>
    <dgm:pt modelId="{A1404419-A6B4-4E2E-B425-BA7E39F5521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Natural Resource Management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9D7FC78-7FAF-4E32-B6FD-DD4E0EBF5F22}" type="parTrans" cxnId="{899CB5B8-E06C-4E08-BB85-51215C9D62CD}">
      <dgm:prSet/>
      <dgm:spPr/>
      <dgm:t>
        <a:bodyPr/>
        <a:lstStyle/>
        <a:p>
          <a:endParaRPr lang="en-US"/>
        </a:p>
      </dgm:t>
    </dgm:pt>
    <dgm:pt modelId="{32589E8B-3A94-498A-B39E-75B6E46DAD9B}" type="sibTrans" cxnId="{899CB5B8-E06C-4E08-BB85-51215C9D62CD}">
      <dgm:prSet/>
      <dgm:spPr/>
      <dgm:t>
        <a:bodyPr/>
        <a:lstStyle/>
        <a:p>
          <a:endParaRPr lang="en-US"/>
        </a:p>
      </dgm:t>
    </dgm:pt>
    <dgm:pt modelId="{49754467-2698-4D46-B3FF-20249EBCB09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Agriculture &amp; Horticulture development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BA2DA7-56E6-4CCF-AA5E-B80C634D4766}" type="parTrans" cxnId="{442EC951-D016-4DE6-9FEA-CB3A3D03B796}">
      <dgm:prSet/>
      <dgm:spPr/>
      <dgm:t>
        <a:bodyPr/>
        <a:lstStyle/>
        <a:p>
          <a:endParaRPr lang="en-US"/>
        </a:p>
      </dgm:t>
    </dgm:pt>
    <dgm:pt modelId="{57E9E7DE-AC54-46E0-A51A-8C3B25138F29}" type="sibTrans" cxnId="{442EC951-D016-4DE6-9FEA-CB3A3D03B796}">
      <dgm:prSet/>
      <dgm:spPr/>
      <dgm:t>
        <a:bodyPr/>
        <a:lstStyle/>
        <a:p>
          <a:endParaRPr lang="en-US"/>
        </a:p>
      </dgm:t>
    </dgm:pt>
    <dgm:pt modelId="{C68EB26A-CFFB-4353-BE78-0A7E50441C57}">
      <dgm:prSet phldrT="[Text]" custT="1"/>
      <dgm:spPr>
        <a:solidFill>
          <a:srgbClr val="92D050"/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6115D9F-1407-4504-91D4-B1CD631F0078}" type="parTrans" cxnId="{EB59EC0E-3557-4A5E-9379-88CDA1E1F454}">
      <dgm:prSet/>
      <dgm:spPr/>
      <dgm:t>
        <a:bodyPr/>
        <a:lstStyle/>
        <a:p>
          <a:endParaRPr lang="en-US"/>
        </a:p>
      </dgm:t>
    </dgm:pt>
    <dgm:pt modelId="{2ACAD634-7B6F-47C3-9C42-0D802150231A}" type="sibTrans" cxnId="{EB59EC0E-3557-4A5E-9379-88CDA1E1F454}">
      <dgm:prSet/>
      <dgm:spPr/>
      <dgm:t>
        <a:bodyPr/>
        <a:lstStyle/>
        <a:p>
          <a:endParaRPr lang="en-US"/>
        </a:p>
      </dgm:t>
    </dgm:pt>
    <dgm:pt modelId="{947BA540-0F74-4BC3-AFF8-79AAFF44C61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Livelihood Enhancement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4F7166D-F7AF-4706-81B9-A1EED65A73E2}" type="parTrans" cxnId="{F314D882-0DA6-465D-A6A8-666D6A7B4BA2}">
      <dgm:prSet/>
      <dgm:spPr/>
      <dgm:t>
        <a:bodyPr/>
        <a:lstStyle/>
        <a:p>
          <a:endParaRPr lang="en-US"/>
        </a:p>
      </dgm:t>
    </dgm:pt>
    <dgm:pt modelId="{4A08FD94-A4C7-47E5-8B28-188A1F6CE8BE}" type="sibTrans" cxnId="{F314D882-0DA6-465D-A6A8-666D6A7B4BA2}">
      <dgm:prSet/>
      <dgm:spPr/>
      <dgm:t>
        <a:bodyPr/>
        <a:lstStyle/>
        <a:p>
          <a:endParaRPr lang="en-US"/>
        </a:p>
      </dgm:t>
    </dgm:pt>
    <dgm:pt modelId="{F9292B93-FC1F-465D-8603-42A270C7A248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Education &amp; Skill development 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86C617-C61C-4AB4-A7E6-FC74A0707D61}" type="parTrans" cxnId="{A3F06AB3-283D-4856-A15D-8ECC1501E0CE}">
      <dgm:prSet/>
      <dgm:spPr/>
      <dgm:t>
        <a:bodyPr/>
        <a:lstStyle/>
        <a:p>
          <a:endParaRPr lang="en-US"/>
        </a:p>
      </dgm:t>
    </dgm:pt>
    <dgm:pt modelId="{4F4CD4FE-BE7B-4CBC-ABF8-35B1D2CD8951}" type="sibTrans" cxnId="{A3F06AB3-283D-4856-A15D-8ECC1501E0CE}">
      <dgm:prSet/>
      <dgm:spPr/>
      <dgm:t>
        <a:bodyPr/>
        <a:lstStyle/>
        <a:p>
          <a:endParaRPr lang="en-US"/>
        </a:p>
      </dgm:t>
    </dgm:pt>
    <dgm:pt modelId="{8FF86187-B567-427C-8329-39ED800CA8F5}">
      <dgm:prSet phldrT="[Text]" custT="1"/>
      <dgm:spPr>
        <a:solidFill>
          <a:srgbClr val="92D050"/>
        </a:solidFill>
      </dgm:spPr>
      <dgm:t>
        <a:bodyPr/>
        <a:lstStyle/>
        <a:p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6DA16AA-98D1-4EB8-8732-5C532C8D3216}" type="parTrans" cxnId="{BABE9A0E-98D6-4DF7-86E3-E4C8B0E13367}">
      <dgm:prSet/>
      <dgm:spPr/>
      <dgm:t>
        <a:bodyPr/>
        <a:lstStyle/>
        <a:p>
          <a:endParaRPr lang="en-US"/>
        </a:p>
      </dgm:t>
    </dgm:pt>
    <dgm:pt modelId="{DCB149D5-2A85-47ED-9D0F-0700D932926C}" type="sibTrans" cxnId="{BABE9A0E-98D6-4DF7-86E3-E4C8B0E13367}">
      <dgm:prSet/>
      <dgm:spPr/>
      <dgm:t>
        <a:bodyPr/>
        <a:lstStyle/>
        <a:p>
          <a:endParaRPr lang="en-US"/>
        </a:p>
      </dgm:t>
    </dgm:pt>
    <dgm:pt modelId="{986ABEA2-E3D9-4068-B4EC-4ACA0D2FE43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Agricultural Mechanization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3AE38D-0142-4658-8F83-F0337D139CA8}" type="parTrans" cxnId="{5CA43DE0-79B0-4090-8774-79B9725D6EE3}">
      <dgm:prSet/>
      <dgm:spPr/>
      <dgm:t>
        <a:bodyPr/>
        <a:lstStyle/>
        <a:p>
          <a:endParaRPr lang="en-US"/>
        </a:p>
      </dgm:t>
    </dgm:pt>
    <dgm:pt modelId="{F14F6BD5-9A13-4B5D-8FCB-5F7BF9C77036}" type="sibTrans" cxnId="{5CA43DE0-79B0-4090-8774-79B9725D6EE3}">
      <dgm:prSet/>
      <dgm:spPr/>
      <dgm:t>
        <a:bodyPr/>
        <a:lstStyle/>
        <a:p>
          <a:endParaRPr lang="en-US"/>
        </a:p>
      </dgm:t>
    </dgm:pt>
    <dgm:pt modelId="{5928D648-8C1B-4078-9AA1-6B98681D4F7E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Animal Husbandry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8B49CB-CD18-4759-AD7E-8278567C6194}" type="parTrans" cxnId="{879D3F92-3F54-4082-99F1-85E6A37C58A7}">
      <dgm:prSet/>
      <dgm:spPr/>
      <dgm:t>
        <a:bodyPr/>
        <a:lstStyle/>
        <a:p>
          <a:endParaRPr lang="en-US"/>
        </a:p>
      </dgm:t>
    </dgm:pt>
    <dgm:pt modelId="{84864B20-D6F1-4095-A48D-2A53E17C8B53}" type="sibTrans" cxnId="{879D3F92-3F54-4082-99F1-85E6A37C58A7}">
      <dgm:prSet/>
      <dgm:spPr/>
      <dgm:t>
        <a:bodyPr/>
        <a:lstStyle/>
        <a:p>
          <a:endParaRPr lang="en-US"/>
        </a:p>
      </dgm:t>
    </dgm:pt>
    <dgm:pt modelId="{48F0738E-7E70-4C0C-AD23-DC2BFEB4EFD0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Community Health</a:t>
          </a:r>
          <a:endParaRPr lang="en-US" sz="1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EDC7999-01A4-42DC-BEB9-F9F30CB6C688}" type="parTrans" cxnId="{35F49AA6-3DF1-43F1-AB55-FF6CDAC4FF05}">
      <dgm:prSet/>
      <dgm:spPr/>
      <dgm:t>
        <a:bodyPr/>
        <a:lstStyle/>
        <a:p>
          <a:endParaRPr lang="en-US"/>
        </a:p>
      </dgm:t>
    </dgm:pt>
    <dgm:pt modelId="{AB57AF60-0BE3-4CDF-86DD-0F923E8F2F8C}" type="sibTrans" cxnId="{35F49AA6-3DF1-43F1-AB55-FF6CDAC4FF05}">
      <dgm:prSet/>
      <dgm:spPr/>
      <dgm:t>
        <a:bodyPr/>
        <a:lstStyle/>
        <a:p>
          <a:endParaRPr lang="en-US"/>
        </a:p>
      </dgm:t>
    </dgm:pt>
    <dgm:pt modelId="{4D6A7391-0544-4A51-B764-A5B474BE34CC}" type="pres">
      <dgm:prSet presAssocID="{ECFF41E0-C9C2-461E-862C-0EAB231CCDC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8FDD89-A46E-465F-98C7-B9248203E00B}" type="pres">
      <dgm:prSet presAssocID="{65BD1BB6-AB20-42E1-AE54-75AE6A712BB4}" presName="centerShape" presStyleLbl="node0" presStyleIdx="0" presStyleCnt="1" custScaleX="170964" custScaleY="151338"/>
      <dgm:spPr/>
      <dgm:t>
        <a:bodyPr/>
        <a:lstStyle/>
        <a:p>
          <a:endParaRPr lang="en-US"/>
        </a:p>
      </dgm:t>
    </dgm:pt>
    <dgm:pt modelId="{EC779A99-5574-4A76-AA00-610BE5B05C35}" type="pres">
      <dgm:prSet presAssocID="{B390BBA4-5E61-4322-B1F9-C49FFF4E6CB9}" presName="Name9" presStyleLbl="parChTrans1D2" presStyleIdx="0" presStyleCnt="8"/>
      <dgm:spPr/>
      <dgm:t>
        <a:bodyPr/>
        <a:lstStyle/>
        <a:p>
          <a:endParaRPr lang="en-US"/>
        </a:p>
      </dgm:t>
    </dgm:pt>
    <dgm:pt modelId="{3512C68B-9C84-4657-90F9-B9DC61BE7E58}" type="pres">
      <dgm:prSet presAssocID="{B390BBA4-5E61-4322-B1F9-C49FFF4E6CB9}" presName="connTx" presStyleLbl="parChTrans1D2" presStyleIdx="0" presStyleCnt="8"/>
      <dgm:spPr/>
      <dgm:t>
        <a:bodyPr/>
        <a:lstStyle/>
        <a:p>
          <a:endParaRPr lang="en-US"/>
        </a:p>
      </dgm:t>
    </dgm:pt>
    <dgm:pt modelId="{0535A32D-C9E9-4BE1-89FB-F174E87036AA}" type="pres">
      <dgm:prSet presAssocID="{1ACC636D-91F5-4945-91F7-488112175792}" presName="node" presStyleLbl="node1" presStyleIdx="0" presStyleCnt="8" custScaleX="161614" custScaleY="116241" custRadScaleRad="104521" custRadScaleInc="17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3FCE3-494A-4B43-88A7-39C4E8C8AF13}" type="pres">
      <dgm:prSet presAssocID="{29D7FC78-7FAF-4E32-B6FD-DD4E0EBF5F22}" presName="Name9" presStyleLbl="parChTrans1D2" presStyleIdx="1" presStyleCnt="8"/>
      <dgm:spPr/>
      <dgm:t>
        <a:bodyPr/>
        <a:lstStyle/>
        <a:p>
          <a:endParaRPr lang="en-US"/>
        </a:p>
      </dgm:t>
    </dgm:pt>
    <dgm:pt modelId="{FFF7AA6B-5039-4B0B-916D-823F927EAEDA}" type="pres">
      <dgm:prSet presAssocID="{29D7FC78-7FAF-4E32-B6FD-DD4E0EBF5F2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9DE6220-3C2C-419A-9D1E-7B576334D738}" type="pres">
      <dgm:prSet presAssocID="{A1404419-A6B4-4E2E-B425-BA7E39F5521F}" presName="node" presStyleLbl="node1" presStyleIdx="1" presStyleCnt="8" custScaleX="183597" custScaleY="123746" custRadScaleRad="172324" custRadScaleInc="5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8B51-92FA-4279-8004-C582ADF26B30}" type="pres">
      <dgm:prSet presAssocID="{F4BA2DA7-56E6-4CCF-AA5E-B80C634D4766}" presName="Name9" presStyleLbl="parChTrans1D2" presStyleIdx="2" presStyleCnt="8"/>
      <dgm:spPr/>
      <dgm:t>
        <a:bodyPr/>
        <a:lstStyle/>
        <a:p>
          <a:endParaRPr lang="en-US"/>
        </a:p>
      </dgm:t>
    </dgm:pt>
    <dgm:pt modelId="{EC63E09A-70A6-44A1-8F65-93E215DDC25C}" type="pres">
      <dgm:prSet presAssocID="{F4BA2DA7-56E6-4CCF-AA5E-B80C634D4766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C6C2FB-7904-49F2-A7D6-6D97E07F4469}" type="pres">
      <dgm:prSet presAssocID="{49754467-2698-4D46-B3FF-20249EBCB094}" presName="node" presStyleLbl="node1" presStyleIdx="2" presStyleCnt="8" custScaleX="195392" custScaleY="104658" custRadScaleRad="143700" custRadScaleInc="-8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2261C-30EB-46A1-B32F-A59DF893F8F5}" type="pres">
      <dgm:prSet presAssocID="{D53AE38D-0142-4658-8F83-F0337D139CA8}" presName="Name9" presStyleLbl="parChTrans1D2" presStyleIdx="3" presStyleCnt="8"/>
      <dgm:spPr/>
      <dgm:t>
        <a:bodyPr/>
        <a:lstStyle/>
        <a:p>
          <a:endParaRPr lang="en-US"/>
        </a:p>
      </dgm:t>
    </dgm:pt>
    <dgm:pt modelId="{F6630FA0-C5AC-47E7-8C9E-56FA068E5B60}" type="pres">
      <dgm:prSet presAssocID="{D53AE38D-0142-4658-8F83-F0337D139CA8}" presName="connTx" presStyleLbl="parChTrans1D2" presStyleIdx="3" presStyleCnt="8"/>
      <dgm:spPr/>
      <dgm:t>
        <a:bodyPr/>
        <a:lstStyle/>
        <a:p>
          <a:endParaRPr lang="en-US"/>
        </a:p>
      </dgm:t>
    </dgm:pt>
    <dgm:pt modelId="{F33AE262-2141-4315-A070-2598F9B9B4DE}" type="pres">
      <dgm:prSet presAssocID="{986ABEA2-E3D9-4068-B4EC-4ACA0D2FE43A}" presName="node" presStyleLbl="node1" presStyleIdx="3" presStyleCnt="8" custScaleX="190505" custScaleY="125859" custRadScaleRad="162559" custRadScaleInc="-71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70B18-C4D6-42AD-8911-85893F62CFEC}" type="pres">
      <dgm:prSet presAssocID="{BB8B49CB-CD18-4759-AD7E-8278567C6194}" presName="Name9" presStyleLbl="parChTrans1D2" presStyleIdx="4" presStyleCnt="8"/>
      <dgm:spPr/>
      <dgm:t>
        <a:bodyPr/>
        <a:lstStyle/>
        <a:p>
          <a:endParaRPr lang="en-US"/>
        </a:p>
      </dgm:t>
    </dgm:pt>
    <dgm:pt modelId="{9C6C09CE-8AB9-4722-A125-E3FB430A29B0}" type="pres">
      <dgm:prSet presAssocID="{BB8B49CB-CD18-4759-AD7E-8278567C6194}" presName="connTx" presStyleLbl="parChTrans1D2" presStyleIdx="4" presStyleCnt="8"/>
      <dgm:spPr/>
      <dgm:t>
        <a:bodyPr/>
        <a:lstStyle/>
        <a:p>
          <a:endParaRPr lang="en-US"/>
        </a:p>
      </dgm:t>
    </dgm:pt>
    <dgm:pt modelId="{4CB56A2D-9D54-48A5-9A01-2F1D07E558C3}" type="pres">
      <dgm:prSet presAssocID="{5928D648-8C1B-4078-9AA1-6B98681D4F7E}" presName="node" presStyleLbl="node1" presStyleIdx="4" presStyleCnt="8" custScaleX="164060" custScaleY="101179" custRadScaleRad="94340" custRadScaleInc="-3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B4D031-6B99-461A-B8D6-32D44A4F467A}" type="pres">
      <dgm:prSet presAssocID="{94F7166D-F7AF-4706-81B9-A1EED65A73E2}" presName="Name9" presStyleLbl="parChTrans1D2" presStyleIdx="5" presStyleCnt="8"/>
      <dgm:spPr/>
      <dgm:t>
        <a:bodyPr/>
        <a:lstStyle/>
        <a:p>
          <a:endParaRPr lang="en-US"/>
        </a:p>
      </dgm:t>
    </dgm:pt>
    <dgm:pt modelId="{1A951303-5D97-4904-AFE9-B65B6DEC3872}" type="pres">
      <dgm:prSet presAssocID="{94F7166D-F7AF-4706-81B9-A1EED65A73E2}" presName="connTx" presStyleLbl="parChTrans1D2" presStyleIdx="5" presStyleCnt="8"/>
      <dgm:spPr/>
      <dgm:t>
        <a:bodyPr/>
        <a:lstStyle/>
        <a:p>
          <a:endParaRPr lang="en-US"/>
        </a:p>
      </dgm:t>
    </dgm:pt>
    <dgm:pt modelId="{775EAAFF-C852-4669-B196-0A48F3D59A42}" type="pres">
      <dgm:prSet presAssocID="{947BA540-0F74-4BC3-AFF8-79AAFF44C615}" presName="node" presStyleLbl="node1" presStyleIdx="5" presStyleCnt="8" custScaleX="183344" custScaleY="112552" custRadScaleRad="139991" custRadScaleInc="43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7528A4-68AA-4479-974C-E34FF9DE4073}" type="pres">
      <dgm:prSet presAssocID="{0EDC7999-01A4-42DC-BEB9-F9F30CB6C688}" presName="Name9" presStyleLbl="parChTrans1D2" presStyleIdx="6" presStyleCnt="8"/>
      <dgm:spPr/>
      <dgm:t>
        <a:bodyPr/>
        <a:lstStyle/>
        <a:p>
          <a:endParaRPr lang="en-US"/>
        </a:p>
      </dgm:t>
    </dgm:pt>
    <dgm:pt modelId="{0B5F6D28-DA3D-4F83-A922-8F6E8173C2E9}" type="pres">
      <dgm:prSet presAssocID="{0EDC7999-01A4-42DC-BEB9-F9F30CB6C688}" presName="connTx" presStyleLbl="parChTrans1D2" presStyleIdx="6" presStyleCnt="8"/>
      <dgm:spPr/>
      <dgm:t>
        <a:bodyPr/>
        <a:lstStyle/>
        <a:p>
          <a:endParaRPr lang="en-US"/>
        </a:p>
      </dgm:t>
    </dgm:pt>
    <dgm:pt modelId="{CF84BF86-A270-4728-BC48-26C71841E419}" type="pres">
      <dgm:prSet presAssocID="{48F0738E-7E70-4C0C-AD23-DC2BFEB4EFD0}" presName="node" presStyleLbl="node1" presStyleIdx="6" presStyleCnt="8" custScaleX="164644" custScaleY="119794" custRadScaleRad="131376" custRadScaleInc="17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FC7FD-E3E8-40C3-91A2-F8070615701A}" type="pres">
      <dgm:prSet presAssocID="{C486C617-C61C-4AB4-A7E6-FC74A0707D61}" presName="Name9" presStyleLbl="parChTrans1D2" presStyleIdx="7" presStyleCnt="8"/>
      <dgm:spPr/>
      <dgm:t>
        <a:bodyPr/>
        <a:lstStyle/>
        <a:p>
          <a:endParaRPr lang="en-US"/>
        </a:p>
      </dgm:t>
    </dgm:pt>
    <dgm:pt modelId="{9F6B0CD9-3116-4073-AE52-47ADC8E2C2E0}" type="pres">
      <dgm:prSet presAssocID="{C486C617-C61C-4AB4-A7E6-FC74A0707D61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EF835C4-638E-4EC6-8CB2-BB998F7A63AA}" type="pres">
      <dgm:prSet presAssocID="{F9292B93-FC1F-465D-8603-42A270C7A248}" presName="node" presStyleLbl="node1" presStyleIdx="7" presStyleCnt="8" custScaleX="151715" custScaleY="132723" custRadScaleRad="162638" custRadScaleInc="-39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59EC0E-3557-4A5E-9379-88CDA1E1F454}" srcId="{ECFF41E0-C9C2-461E-862C-0EAB231CCDCA}" destId="{C68EB26A-CFFB-4353-BE78-0A7E50441C57}" srcOrd="2" destOrd="0" parTransId="{D6115D9F-1407-4504-91D4-B1CD631F0078}" sibTransId="{2ACAD634-7B6F-47C3-9C42-0D802150231A}"/>
    <dgm:cxn modelId="{3B3758FF-FDDA-4734-8684-9DEF8544F44B}" type="presOf" srcId="{986ABEA2-E3D9-4068-B4EC-4ACA0D2FE43A}" destId="{F33AE262-2141-4315-A070-2598F9B9B4DE}" srcOrd="0" destOrd="0" presId="urn:microsoft.com/office/officeart/2005/8/layout/radial1"/>
    <dgm:cxn modelId="{F961428D-B640-4AFA-9166-688D86B4068A}" type="presOf" srcId="{C486C617-C61C-4AB4-A7E6-FC74A0707D61}" destId="{38FFC7FD-E3E8-40C3-91A2-F8070615701A}" srcOrd="0" destOrd="0" presId="urn:microsoft.com/office/officeart/2005/8/layout/radial1"/>
    <dgm:cxn modelId="{990C638F-3131-466C-881C-DE666B0C256F}" type="presOf" srcId="{29D7FC78-7FAF-4E32-B6FD-DD4E0EBF5F22}" destId="{5C33FCE3-494A-4B43-88A7-39C4E8C8AF13}" srcOrd="0" destOrd="0" presId="urn:microsoft.com/office/officeart/2005/8/layout/radial1"/>
    <dgm:cxn modelId="{C9D6AA8E-B852-468B-B5B3-22B5F9420A93}" type="presOf" srcId="{B390BBA4-5E61-4322-B1F9-C49FFF4E6CB9}" destId="{EC779A99-5574-4A76-AA00-610BE5B05C35}" srcOrd="0" destOrd="0" presId="urn:microsoft.com/office/officeart/2005/8/layout/radial1"/>
    <dgm:cxn modelId="{F314D882-0DA6-465D-A6A8-666D6A7B4BA2}" srcId="{65BD1BB6-AB20-42E1-AE54-75AE6A712BB4}" destId="{947BA540-0F74-4BC3-AFF8-79AAFF44C615}" srcOrd="5" destOrd="0" parTransId="{94F7166D-F7AF-4706-81B9-A1EED65A73E2}" sibTransId="{4A08FD94-A4C7-47E5-8B28-188A1F6CE8BE}"/>
    <dgm:cxn modelId="{FE8CA6F2-2FA6-4DC1-9702-C917192149B0}" type="presOf" srcId="{D53AE38D-0142-4658-8F83-F0337D139CA8}" destId="{3642261C-30EB-46A1-B32F-A59DF893F8F5}" srcOrd="0" destOrd="0" presId="urn:microsoft.com/office/officeart/2005/8/layout/radial1"/>
    <dgm:cxn modelId="{879D3F92-3F54-4082-99F1-85E6A37C58A7}" srcId="{65BD1BB6-AB20-42E1-AE54-75AE6A712BB4}" destId="{5928D648-8C1B-4078-9AA1-6B98681D4F7E}" srcOrd="4" destOrd="0" parTransId="{BB8B49CB-CD18-4759-AD7E-8278567C6194}" sibTransId="{84864B20-D6F1-4095-A48D-2A53E17C8B53}"/>
    <dgm:cxn modelId="{79CA00B7-47B8-4FC4-B428-BF14599C0D23}" type="presOf" srcId="{48F0738E-7E70-4C0C-AD23-DC2BFEB4EFD0}" destId="{CF84BF86-A270-4728-BC48-26C71841E419}" srcOrd="0" destOrd="0" presId="urn:microsoft.com/office/officeart/2005/8/layout/radial1"/>
    <dgm:cxn modelId="{899CB5B8-E06C-4E08-BB85-51215C9D62CD}" srcId="{65BD1BB6-AB20-42E1-AE54-75AE6A712BB4}" destId="{A1404419-A6B4-4E2E-B425-BA7E39F5521F}" srcOrd="1" destOrd="0" parTransId="{29D7FC78-7FAF-4E32-B6FD-DD4E0EBF5F22}" sibTransId="{32589E8B-3A94-498A-B39E-75B6E46DAD9B}"/>
    <dgm:cxn modelId="{DC5D5ECF-2D8F-4B13-8217-A61C71C703BA}" type="presOf" srcId="{49754467-2698-4D46-B3FF-20249EBCB094}" destId="{14C6C2FB-7904-49F2-A7D6-6D97E07F4469}" srcOrd="0" destOrd="0" presId="urn:microsoft.com/office/officeart/2005/8/layout/radial1"/>
    <dgm:cxn modelId="{0B70D728-59B4-4AFD-A35B-B5C44FD2DA98}" type="presOf" srcId="{94F7166D-F7AF-4706-81B9-A1EED65A73E2}" destId="{BEB4D031-6B99-461A-B8D6-32D44A4F467A}" srcOrd="0" destOrd="0" presId="urn:microsoft.com/office/officeart/2005/8/layout/radial1"/>
    <dgm:cxn modelId="{4D1F5704-F989-4CE1-8B0E-5E2C7714FE6E}" type="presOf" srcId="{94F7166D-F7AF-4706-81B9-A1EED65A73E2}" destId="{1A951303-5D97-4904-AFE9-B65B6DEC3872}" srcOrd="1" destOrd="0" presId="urn:microsoft.com/office/officeart/2005/8/layout/radial1"/>
    <dgm:cxn modelId="{77746A91-8B12-4F79-8054-E58DEFB17558}" type="presOf" srcId="{5928D648-8C1B-4078-9AA1-6B98681D4F7E}" destId="{4CB56A2D-9D54-48A5-9A01-2F1D07E558C3}" srcOrd="0" destOrd="0" presId="urn:microsoft.com/office/officeart/2005/8/layout/radial1"/>
    <dgm:cxn modelId="{B99EB583-C386-4B2D-AD24-E337B01599A1}" type="presOf" srcId="{D53AE38D-0142-4658-8F83-F0337D139CA8}" destId="{F6630FA0-C5AC-47E7-8C9E-56FA068E5B60}" srcOrd="1" destOrd="0" presId="urn:microsoft.com/office/officeart/2005/8/layout/radial1"/>
    <dgm:cxn modelId="{E6352249-701B-4B29-9EA0-22DB3230AD67}" type="presOf" srcId="{BB8B49CB-CD18-4759-AD7E-8278567C6194}" destId="{9C6C09CE-8AB9-4722-A125-E3FB430A29B0}" srcOrd="1" destOrd="0" presId="urn:microsoft.com/office/officeart/2005/8/layout/radial1"/>
    <dgm:cxn modelId="{DEBBA6DE-D655-4315-B856-572BA7B3B1C6}" type="presOf" srcId="{0EDC7999-01A4-42DC-BEB9-F9F30CB6C688}" destId="{0B5F6D28-DA3D-4F83-A922-8F6E8173C2E9}" srcOrd="1" destOrd="0" presId="urn:microsoft.com/office/officeart/2005/8/layout/radial1"/>
    <dgm:cxn modelId="{E100F0DC-0239-4554-89F8-CF71C26B08FD}" type="presOf" srcId="{1ACC636D-91F5-4945-91F7-488112175792}" destId="{0535A32D-C9E9-4BE1-89FB-F174E87036AA}" srcOrd="0" destOrd="0" presId="urn:microsoft.com/office/officeart/2005/8/layout/radial1"/>
    <dgm:cxn modelId="{92282A60-6F4E-457D-B799-FD14BD562091}" type="presOf" srcId="{A1404419-A6B4-4E2E-B425-BA7E39F5521F}" destId="{89DE6220-3C2C-419A-9D1E-7B576334D738}" srcOrd="0" destOrd="0" presId="urn:microsoft.com/office/officeart/2005/8/layout/radial1"/>
    <dgm:cxn modelId="{35F49AA6-3DF1-43F1-AB55-FF6CDAC4FF05}" srcId="{65BD1BB6-AB20-42E1-AE54-75AE6A712BB4}" destId="{48F0738E-7E70-4C0C-AD23-DC2BFEB4EFD0}" srcOrd="6" destOrd="0" parTransId="{0EDC7999-01A4-42DC-BEB9-F9F30CB6C688}" sibTransId="{AB57AF60-0BE3-4CDF-86DD-0F923E8F2F8C}"/>
    <dgm:cxn modelId="{DA8A194D-1C2C-4D5F-AAD3-1BC80BD42A84}" srcId="{65BD1BB6-AB20-42E1-AE54-75AE6A712BB4}" destId="{1ACC636D-91F5-4945-91F7-488112175792}" srcOrd="0" destOrd="0" parTransId="{B390BBA4-5E61-4322-B1F9-C49FFF4E6CB9}" sibTransId="{5EAA438F-BA97-4B59-AB09-153793FCFB77}"/>
    <dgm:cxn modelId="{5710BAD3-407F-4DA0-9358-0DEF7B35DADB}" type="presOf" srcId="{29D7FC78-7FAF-4E32-B6FD-DD4E0EBF5F22}" destId="{FFF7AA6B-5039-4B0B-916D-823F927EAEDA}" srcOrd="1" destOrd="0" presId="urn:microsoft.com/office/officeart/2005/8/layout/radial1"/>
    <dgm:cxn modelId="{442EC951-D016-4DE6-9FEA-CB3A3D03B796}" srcId="{65BD1BB6-AB20-42E1-AE54-75AE6A712BB4}" destId="{49754467-2698-4D46-B3FF-20249EBCB094}" srcOrd="2" destOrd="0" parTransId="{F4BA2DA7-56E6-4CCF-AA5E-B80C634D4766}" sibTransId="{57E9E7DE-AC54-46E0-A51A-8C3B25138F29}"/>
    <dgm:cxn modelId="{4A0D9DCE-D616-4C13-91FE-70A12DEC5EEE}" type="presOf" srcId="{F4BA2DA7-56E6-4CCF-AA5E-B80C634D4766}" destId="{1B908B51-92FA-4279-8004-C582ADF26B30}" srcOrd="0" destOrd="0" presId="urn:microsoft.com/office/officeart/2005/8/layout/radial1"/>
    <dgm:cxn modelId="{AA7DC051-1120-4DF8-9476-58F7440B5008}" type="presOf" srcId="{F4BA2DA7-56E6-4CCF-AA5E-B80C634D4766}" destId="{EC63E09A-70A6-44A1-8F65-93E215DDC25C}" srcOrd="1" destOrd="0" presId="urn:microsoft.com/office/officeart/2005/8/layout/radial1"/>
    <dgm:cxn modelId="{A3F06AB3-283D-4856-A15D-8ECC1501E0CE}" srcId="{65BD1BB6-AB20-42E1-AE54-75AE6A712BB4}" destId="{F9292B93-FC1F-465D-8603-42A270C7A248}" srcOrd="7" destOrd="0" parTransId="{C486C617-C61C-4AB4-A7E6-FC74A0707D61}" sibTransId="{4F4CD4FE-BE7B-4CBC-ABF8-35B1D2CD8951}"/>
    <dgm:cxn modelId="{FEF05BBA-4E22-4A81-9465-8D3A15B81B98}" srcId="{ECFF41E0-C9C2-461E-862C-0EAB231CCDCA}" destId="{65BD1BB6-AB20-42E1-AE54-75AE6A712BB4}" srcOrd="0" destOrd="0" parTransId="{273DA98D-C004-45C5-A4B8-8739B0F5DE18}" sibTransId="{53C75564-490F-452B-A0C2-8A8A4408B859}"/>
    <dgm:cxn modelId="{C833BC9F-2854-42F5-8BD3-D6562DAF32C3}" type="presOf" srcId="{947BA540-0F74-4BC3-AFF8-79AAFF44C615}" destId="{775EAAFF-C852-4669-B196-0A48F3D59A42}" srcOrd="0" destOrd="0" presId="urn:microsoft.com/office/officeart/2005/8/layout/radial1"/>
    <dgm:cxn modelId="{815BE106-1E33-4805-858D-FC2C1EBF0FA5}" type="presOf" srcId="{65BD1BB6-AB20-42E1-AE54-75AE6A712BB4}" destId="{868FDD89-A46E-465F-98C7-B9248203E00B}" srcOrd="0" destOrd="0" presId="urn:microsoft.com/office/officeart/2005/8/layout/radial1"/>
    <dgm:cxn modelId="{E722C221-89D4-4345-954B-81BB8B3395B2}" type="presOf" srcId="{0EDC7999-01A4-42DC-BEB9-F9F30CB6C688}" destId="{EC7528A4-68AA-4479-974C-E34FF9DE4073}" srcOrd="0" destOrd="0" presId="urn:microsoft.com/office/officeart/2005/8/layout/radial1"/>
    <dgm:cxn modelId="{43E5DB50-B94A-401F-B1F6-34F9C6C573DC}" type="presOf" srcId="{BB8B49CB-CD18-4759-AD7E-8278567C6194}" destId="{4F570B18-C4D6-42AD-8911-85893F62CFEC}" srcOrd="0" destOrd="0" presId="urn:microsoft.com/office/officeart/2005/8/layout/radial1"/>
    <dgm:cxn modelId="{5CA43DE0-79B0-4090-8774-79B9725D6EE3}" srcId="{65BD1BB6-AB20-42E1-AE54-75AE6A712BB4}" destId="{986ABEA2-E3D9-4068-B4EC-4ACA0D2FE43A}" srcOrd="3" destOrd="0" parTransId="{D53AE38D-0142-4658-8F83-F0337D139CA8}" sibTransId="{F14F6BD5-9A13-4B5D-8FCB-5F7BF9C77036}"/>
    <dgm:cxn modelId="{BABE9A0E-98D6-4DF7-86E3-E4C8B0E13367}" srcId="{ECFF41E0-C9C2-461E-862C-0EAB231CCDCA}" destId="{8FF86187-B567-427C-8329-39ED800CA8F5}" srcOrd="1" destOrd="0" parTransId="{56DA16AA-98D1-4EB8-8732-5C532C8D3216}" sibTransId="{DCB149D5-2A85-47ED-9D0F-0700D932926C}"/>
    <dgm:cxn modelId="{8DB0EF3E-E25C-41E3-84F0-F066DE85C312}" type="presOf" srcId="{C486C617-C61C-4AB4-A7E6-FC74A0707D61}" destId="{9F6B0CD9-3116-4073-AE52-47ADC8E2C2E0}" srcOrd="1" destOrd="0" presId="urn:microsoft.com/office/officeart/2005/8/layout/radial1"/>
    <dgm:cxn modelId="{2619DF12-215C-4DB1-9EA7-8FED3F60B7FB}" type="presOf" srcId="{ECFF41E0-C9C2-461E-862C-0EAB231CCDCA}" destId="{4D6A7391-0544-4A51-B764-A5B474BE34CC}" srcOrd="0" destOrd="0" presId="urn:microsoft.com/office/officeart/2005/8/layout/radial1"/>
    <dgm:cxn modelId="{657D709B-D0BF-496F-90AE-08DD1F9AE43D}" type="presOf" srcId="{B390BBA4-5E61-4322-B1F9-C49FFF4E6CB9}" destId="{3512C68B-9C84-4657-90F9-B9DC61BE7E58}" srcOrd="1" destOrd="0" presId="urn:microsoft.com/office/officeart/2005/8/layout/radial1"/>
    <dgm:cxn modelId="{3A30FFDB-B318-4338-9D48-EB60B3F78CA2}" type="presOf" srcId="{F9292B93-FC1F-465D-8603-42A270C7A248}" destId="{BEF835C4-638E-4EC6-8CB2-BB998F7A63AA}" srcOrd="0" destOrd="0" presId="urn:microsoft.com/office/officeart/2005/8/layout/radial1"/>
    <dgm:cxn modelId="{678B203D-F729-4B96-A138-CDAFFCA7E1B1}" type="presParOf" srcId="{4D6A7391-0544-4A51-B764-A5B474BE34CC}" destId="{868FDD89-A46E-465F-98C7-B9248203E00B}" srcOrd="0" destOrd="0" presId="urn:microsoft.com/office/officeart/2005/8/layout/radial1"/>
    <dgm:cxn modelId="{DD7F1293-AA03-4123-9E3D-A65A9EC46433}" type="presParOf" srcId="{4D6A7391-0544-4A51-B764-A5B474BE34CC}" destId="{EC779A99-5574-4A76-AA00-610BE5B05C35}" srcOrd="1" destOrd="0" presId="urn:microsoft.com/office/officeart/2005/8/layout/radial1"/>
    <dgm:cxn modelId="{069D79C5-DB97-4002-993F-BF5D45632924}" type="presParOf" srcId="{EC779A99-5574-4A76-AA00-610BE5B05C35}" destId="{3512C68B-9C84-4657-90F9-B9DC61BE7E58}" srcOrd="0" destOrd="0" presId="urn:microsoft.com/office/officeart/2005/8/layout/radial1"/>
    <dgm:cxn modelId="{4F0F15CD-82E4-47CB-96F7-F491B0F24C3B}" type="presParOf" srcId="{4D6A7391-0544-4A51-B764-A5B474BE34CC}" destId="{0535A32D-C9E9-4BE1-89FB-F174E87036AA}" srcOrd="2" destOrd="0" presId="urn:microsoft.com/office/officeart/2005/8/layout/radial1"/>
    <dgm:cxn modelId="{1BABCF04-1E33-4D45-8F30-8EF65DC94DCE}" type="presParOf" srcId="{4D6A7391-0544-4A51-B764-A5B474BE34CC}" destId="{5C33FCE3-494A-4B43-88A7-39C4E8C8AF13}" srcOrd="3" destOrd="0" presId="urn:microsoft.com/office/officeart/2005/8/layout/radial1"/>
    <dgm:cxn modelId="{2BD57F73-451A-40FB-A43D-1774C2B8D346}" type="presParOf" srcId="{5C33FCE3-494A-4B43-88A7-39C4E8C8AF13}" destId="{FFF7AA6B-5039-4B0B-916D-823F927EAEDA}" srcOrd="0" destOrd="0" presId="urn:microsoft.com/office/officeart/2005/8/layout/radial1"/>
    <dgm:cxn modelId="{C10CBE60-378A-4713-834A-2045EF4424C0}" type="presParOf" srcId="{4D6A7391-0544-4A51-B764-A5B474BE34CC}" destId="{89DE6220-3C2C-419A-9D1E-7B576334D738}" srcOrd="4" destOrd="0" presId="urn:microsoft.com/office/officeart/2005/8/layout/radial1"/>
    <dgm:cxn modelId="{25F8F11E-82C7-485F-A044-6EEFE8454840}" type="presParOf" srcId="{4D6A7391-0544-4A51-B764-A5B474BE34CC}" destId="{1B908B51-92FA-4279-8004-C582ADF26B30}" srcOrd="5" destOrd="0" presId="urn:microsoft.com/office/officeart/2005/8/layout/radial1"/>
    <dgm:cxn modelId="{D22FF1DA-036F-4544-A1B9-5003E116BF80}" type="presParOf" srcId="{1B908B51-92FA-4279-8004-C582ADF26B30}" destId="{EC63E09A-70A6-44A1-8F65-93E215DDC25C}" srcOrd="0" destOrd="0" presId="urn:microsoft.com/office/officeart/2005/8/layout/radial1"/>
    <dgm:cxn modelId="{ABFB3FBF-FB1A-4353-AE49-E0A58A7EDCD6}" type="presParOf" srcId="{4D6A7391-0544-4A51-B764-A5B474BE34CC}" destId="{14C6C2FB-7904-49F2-A7D6-6D97E07F4469}" srcOrd="6" destOrd="0" presId="urn:microsoft.com/office/officeart/2005/8/layout/radial1"/>
    <dgm:cxn modelId="{23731DAE-13AA-4E37-93F8-3AC1DAFD4C48}" type="presParOf" srcId="{4D6A7391-0544-4A51-B764-A5B474BE34CC}" destId="{3642261C-30EB-46A1-B32F-A59DF893F8F5}" srcOrd="7" destOrd="0" presId="urn:microsoft.com/office/officeart/2005/8/layout/radial1"/>
    <dgm:cxn modelId="{801D488B-8970-411E-92C6-5D0DF2C3F8E0}" type="presParOf" srcId="{3642261C-30EB-46A1-B32F-A59DF893F8F5}" destId="{F6630FA0-C5AC-47E7-8C9E-56FA068E5B60}" srcOrd="0" destOrd="0" presId="urn:microsoft.com/office/officeart/2005/8/layout/radial1"/>
    <dgm:cxn modelId="{7E5329CD-4589-456C-9CF8-6179DA268112}" type="presParOf" srcId="{4D6A7391-0544-4A51-B764-A5B474BE34CC}" destId="{F33AE262-2141-4315-A070-2598F9B9B4DE}" srcOrd="8" destOrd="0" presId="urn:microsoft.com/office/officeart/2005/8/layout/radial1"/>
    <dgm:cxn modelId="{8BB7F463-AC97-4FBD-AA34-B7992E7AE686}" type="presParOf" srcId="{4D6A7391-0544-4A51-B764-A5B474BE34CC}" destId="{4F570B18-C4D6-42AD-8911-85893F62CFEC}" srcOrd="9" destOrd="0" presId="urn:microsoft.com/office/officeart/2005/8/layout/radial1"/>
    <dgm:cxn modelId="{F28AB045-1AE8-419D-94FD-0DD981C27AC8}" type="presParOf" srcId="{4F570B18-C4D6-42AD-8911-85893F62CFEC}" destId="{9C6C09CE-8AB9-4722-A125-E3FB430A29B0}" srcOrd="0" destOrd="0" presId="urn:microsoft.com/office/officeart/2005/8/layout/radial1"/>
    <dgm:cxn modelId="{7D1161E3-32A2-440C-B329-D75F155FBE73}" type="presParOf" srcId="{4D6A7391-0544-4A51-B764-A5B474BE34CC}" destId="{4CB56A2D-9D54-48A5-9A01-2F1D07E558C3}" srcOrd="10" destOrd="0" presId="urn:microsoft.com/office/officeart/2005/8/layout/radial1"/>
    <dgm:cxn modelId="{DF0D390D-83C0-420B-A831-0DA2B55984F1}" type="presParOf" srcId="{4D6A7391-0544-4A51-B764-A5B474BE34CC}" destId="{BEB4D031-6B99-461A-B8D6-32D44A4F467A}" srcOrd="11" destOrd="0" presId="urn:microsoft.com/office/officeart/2005/8/layout/radial1"/>
    <dgm:cxn modelId="{D28ABF96-504F-4DC6-8797-EC1C0A1FC44B}" type="presParOf" srcId="{BEB4D031-6B99-461A-B8D6-32D44A4F467A}" destId="{1A951303-5D97-4904-AFE9-B65B6DEC3872}" srcOrd="0" destOrd="0" presId="urn:microsoft.com/office/officeart/2005/8/layout/radial1"/>
    <dgm:cxn modelId="{46943B7C-E12C-4DAC-86C2-0CE9E091BBA5}" type="presParOf" srcId="{4D6A7391-0544-4A51-B764-A5B474BE34CC}" destId="{775EAAFF-C852-4669-B196-0A48F3D59A42}" srcOrd="12" destOrd="0" presId="urn:microsoft.com/office/officeart/2005/8/layout/radial1"/>
    <dgm:cxn modelId="{CC5638D0-BD37-4BD9-87DF-466A1B81107A}" type="presParOf" srcId="{4D6A7391-0544-4A51-B764-A5B474BE34CC}" destId="{EC7528A4-68AA-4479-974C-E34FF9DE4073}" srcOrd="13" destOrd="0" presId="urn:microsoft.com/office/officeart/2005/8/layout/radial1"/>
    <dgm:cxn modelId="{DA0276C8-33DD-4396-812B-71FE753F41C4}" type="presParOf" srcId="{EC7528A4-68AA-4479-974C-E34FF9DE4073}" destId="{0B5F6D28-DA3D-4F83-A922-8F6E8173C2E9}" srcOrd="0" destOrd="0" presId="urn:microsoft.com/office/officeart/2005/8/layout/radial1"/>
    <dgm:cxn modelId="{27EC5DB9-E1EB-4417-95DC-A6EED2008A4B}" type="presParOf" srcId="{4D6A7391-0544-4A51-B764-A5B474BE34CC}" destId="{CF84BF86-A270-4728-BC48-26C71841E419}" srcOrd="14" destOrd="0" presId="urn:microsoft.com/office/officeart/2005/8/layout/radial1"/>
    <dgm:cxn modelId="{DF98CC41-95A8-4E65-81A9-A9B1D82F825B}" type="presParOf" srcId="{4D6A7391-0544-4A51-B764-A5B474BE34CC}" destId="{38FFC7FD-E3E8-40C3-91A2-F8070615701A}" srcOrd="15" destOrd="0" presId="urn:microsoft.com/office/officeart/2005/8/layout/radial1"/>
    <dgm:cxn modelId="{193D08C2-2334-489D-BCAA-4504635A6FFE}" type="presParOf" srcId="{38FFC7FD-E3E8-40C3-91A2-F8070615701A}" destId="{9F6B0CD9-3116-4073-AE52-47ADC8E2C2E0}" srcOrd="0" destOrd="0" presId="urn:microsoft.com/office/officeart/2005/8/layout/radial1"/>
    <dgm:cxn modelId="{427269A7-B5B9-4F55-8470-AEF15D421DB5}" type="presParOf" srcId="{4D6A7391-0544-4A51-B764-A5B474BE34CC}" destId="{BEF835C4-638E-4EC6-8CB2-BB998F7A63AA}" srcOrd="16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2C37E-4A9E-4E87-B96A-0A3EBA897C8D}" type="datetimeFigureOut">
              <a:rPr lang="en-US" smtClean="0"/>
              <a:pPr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C9F3E-5A2B-4397-ACA4-F3337D51C3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Shroff Foundation trust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2362200"/>
            <a:ext cx="8001000" cy="3733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050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</a:defRPr>
            </a:lvl1pPr>
          </a:lstStyle>
          <a:p>
            <a:pPr>
              <a:defRPr/>
            </a:pPr>
            <a:fld id="{9652D46B-67A5-49F6-B2E6-84982816C44C}" type="datetime1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75" y="6529388"/>
            <a:ext cx="2895600" cy="3048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8" y="6343650"/>
            <a:ext cx="587375" cy="4889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CD8FD1-0C1F-40ED-A3E8-8C250EA3B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848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1066800"/>
            <a:ext cx="78486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5EE835-7580-432D-AB23-0FF1E66C0EFB}" type="datetimeFigureOut">
              <a:rPr lang="en-US" smtClean="0"/>
              <a:pPr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17B924-DD0C-45BF-824A-4207C339ECD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wuk\SFT\SFT\PPT template\round 2\master slide.jpg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5" r:id="rId13"/>
    <p:sldLayoutId id="2147483676" r:id="rId14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97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3276600"/>
            <a:ext cx="6096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IN" sz="3200" b="1" dirty="0" smtClean="0">
                <a:latin typeface="Cambria" pitchFamily="18" charset="0"/>
              </a:rPr>
              <a:t>Journey of Integrated Tribal Area Development</a:t>
            </a:r>
            <a:endParaRPr lang="en-IN" sz="3200" b="1" dirty="0"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D:\Kamini-Data\Divisional_Concurrent_Monitoring_2014\KvK_Assignments\2_Center_Data Folders\CU Center Data\ChottaUdaypur DATA 13032015\Thavariya\ALL PHOTO-2014-15\10-2-2015 Dhandhoda Classroom\DSCN0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371600"/>
            <a:ext cx="3572727" cy="242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57628"/>
            <a:ext cx="7620000" cy="10377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Cambria" pitchFamily="18" charset="0"/>
              </a:rPr>
              <a:t>Soil Health Management (SHM)</a:t>
            </a:r>
            <a:br>
              <a:rPr lang="en-US" sz="3200" b="1" dirty="0" smtClean="0">
                <a:latin typeface="Cambria" pitchFamily="18" charset="0"/>
              </a:rPr>
            </a:br>
            <a:r>
              <a:rPr lang="en-US" sz="3200" b="1" dirty="0" smtClean="0">
                <a:latin typeface="Cambria" pitchFamily="18" charset="0"/>
              </a:rPr>
              <a:t>and Seed Security</a:t>
            </a:r>
            <a:endParaRPr lang="en-US" sz="1600" b="1" dirty="0"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5514" y="1447800"/>
            <a:ext cx="464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3000 women farmers trained on concept of SHM</a:t>
            </a: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endParaRPr lang="en-US" sz="2400" dirty="0" smtClean="0">
              <a:latin typeface="Cambria" pitchFamily="18" charset="0"/>
            </a:endParaRPr>
          </a:p>
          <a:p>
            <a:pPr marL="174625" indent="-174625"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Provided training on Seed Security and Seed Preservation in 30 Villages through seed production plots</a:t>
            </a:r>
          </a:p>
        </p:txBody>
      </p:sp>
      <p:sp>
        <p:nvSpPr>
          <p:cNvPr id="9" name="Flowchart: Multidocument 8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10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10" name="Picture 9" descr="D:\Kalali\OPG\OPG 14-15\5 Nov -14\pj oct photo\20140930_1501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6200"/>
            <a:ext cx="3653970" cy="25146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295400"/>
            <a:ext cx="5334000" cy="5334000"/>
          </a:xfrm>
        </p:spPr>
        <p:txBody>
          <a:bodyPr/>
          <a:lstStyle/>
          <a:p>
            <a:pPr marL="236538" indent="-236538" algn="ctr">
              <a:buNone/>
            </a:pPr>
            <a:r>
              <a:rPr lang="en-US" sz="2000" b="1" u="sng" dirty="0" smtClean="0">
                <a:latin typeface="Cambria" pitchFamily="18" charset="0"/>
              </a:rPr>
              <a:t>Focused Drudgery Reduction in Agriculture</a:t>
            </a:r>
          </a:p>
          <a:p>
            <a:pPr marL="236538" indent="-236538" algn="ctr">
              <a:buNone/>
            </a:pPr>
            <a:endParaRPr lang="en-US" sz="500" b="1" u="sng" dirty="0" smtClean="0">
              <a:latin typeface="Cambria" pitchFamily="18" charset="0"/>
            </a:endParaRPr>
          </a:p>
          <a:p>
            <a:pPr>
              <a:buAutoNum type="arabicParenR"/>
            </a:pPr>
            <a:r>
              <a:rPr lang="en-US" sz="2400" dirty="0" err="1" smtClean="0">
                <a:latin typeface="Cambria" pitchFamily="18" charset="0"/>
              </a:rPr>
              <a:t>Agri</a:t>
            </a:r>
            <a:r>
              <a:rPr lang="en-US" sz="2400" dirty="0" smtClean="0">
                <a:latin typeface="Cambria" pitchFamily="18" charset="0"/>
              </a:rPr>
              <a:t> Tool Bank  for community with having  improved farm tools</a:t>
            </a:r>
          </a:p>
          <a:p>
            <a:pPr>
              <a:buAutoNum type="arabicParenR"/>
            </a:pPr>
            <a:endParaRPr lang="en-US" sz="2400" dirty="0" smtClean="0">
              <a:latin typeface="Cambria" pitchFamily="18" charset="0"/>
            </a:endParaRPr>
          </a:p>
          <a:p>
            <a:pPr>
              <a:buAutoNum type="arabicParenR"/>
            </a:pPr>
            <a:r>
              <a:rPr lang="en-US" sz="2400" dirty="0" smtClean="0">
                <a:latin typeface="Cambria" pitchFamily="18" charset="0"/>
              </a:rPr>
              <a:t>25 youths as Entrepreneurs (serving 100 villages)</a:t>
            </a:r>
          </a:p>
          <a:p>
            <a:pPr marL="236538" indent="-236538">
              <a:buNone/>
            </a:pPr>
            <a:endParaRPr lang="en-US" sz="2400" dirty="0" smtClean="0">
              <a:latin typeface="Cambria" pitchFamily="18" charset="0"/>
            </a:endParaRPr>
          </a:p>
          <a:p>
            <a:pPr>
              <a:buAutoNum type="arabicParenR" startAt="3"/>
            </a:pPr>
            <a:r>
              <a:rPr lang="en-US" sz="2400" dirty="0" smtClean="0">
                <a:latin typeface="Cambria" pitchFamily="18" charset="0"/>
              </a:rPr>
              <a:t>12 Tribal Farmers’ Organizations covering  1635 farmers</a:t>
            </a:r>
          </a:p>
          <a:p>
            <a:pPr>
              <a:buAutoNum type="arabicParenR" startAt="3"/>
            </a:pPr>
            <a:endParaRPr lang="en-US" sz="2400" dirty="0" smtClean="0">
              <a:latin typeface="Cambria" pitchFamily="18" charset="0"/>
            </a:endParaRPr>
          </a:p>
          <a:p>
            <a:pPr>
              <a:buAutoNum type="arabicParenR" startAt="3"/>
            </a:pPr>
            <a:r>
              <a:rPr lang="en-US" sz="2400" dirty="0" smtClean="0">
                <a:latin typeface="Cambria" pitchFamily="18" charset="0"/>
              </a:rPr>
              <a:t>Saved annual drudgeries of 42217 days in Agricultural operations</a:t>
            </a:r>
            <a:r>
              <a:rPr lang="en-US" sz="1700" dirty="0" smtClean="0">
                <a:latin typeface="Cambria" pitchFamily="18" charset="0"/>
              </a:rPr>
              <a:t>.</a:t>
            </a:r>
          </a:p>
        </p:txBody>
      </p:sp>
      <p:sp>
        <p:nvSpPr>
          <p:cNvPr id="7" name="Flowchart: Multidocument 6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11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143000" y="228600"/>
            <a:ext cx="7620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Initiative IV: Agri-Mechanization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</a:b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Arial" charset="0"/>
              </a:rPr>
              <a:t>The way of  Drudgery Reduction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Arial" charset="0"/>
            </a:endParaRPr>
          </a:p>
        </p:txBody>
      </p:sp>
      <p:pic>
        <p:nvPicPr>
          <p:cNvPr id="10" name="Picture 14" descr="Copy of 100_9457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r="16667"/>
          <a:stretch>
            <a:fillRect/>
          </a:stretch>
        </p:blipFill>
        <p:spPr bwMode="auto">
          <a:xfrm>
            <a:off x="5791200" y="1371600"/>
            <a:ext cx="2895600" cy="2590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 descr="F:\SFT PPT Final\Drudgery reduction\Agriculture drudgry final\Impact.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20865"/>
          <a:stretch>
            <a:fillRect/>
          </a:stretch>
        </p:blipFill>
        <p:spPr bwMode="auto">
          <a:xfrm>
            <a:off x="6172200" y="4038600"/>
            <a:ext cx="2362200" cy="242604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</p:spPr>
        <p:txBody>
          <a:bodyPr/>
          <a:lstStyle/>
          <a:p>
            <a:r>
              <a:rPr lang="en-US" b="1" dirty="0" smtClean="0"/>
              <a:t>Area of Intervention</a:t>
            </a:r>
            <a:endParaRPr lang="en-US" b="1" dirty="0"/>
          </a:p>
        </p:txBody>
      </p:sp>
      <p:pic>
        <p:nvPicPr>
          <p:cNvPr id="9" name="Content Placeholder 8" descr="Gujarat_Chhota_Udaipur_district_locator_ma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3276600" cy="2588514"/>
          </a:xfrm>
        </p:spPr>
      </p:pic>
      <p:pic>
        <p:nvPicPr>
          <p:cNvPr id="10" name="Content Placeholder 9" descr="chhota-udaipur-tehsil-map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76800" y="1828800"/>
            <a:ext cx="3657600" cy="3657600"/>
          </a:xfrm>
        </p:spPr>
      </p:pic>
      <p:pic>
        <p:nvPicPr>
          <p:cNvPr id="93186" name="Picture 2" descr="C:\Users\shouvikjha\Desktop\COP22\India.jpg"/>
          <p:cNvPicPr>
            <a:picLocks noChangeAspect="1" noChangeArrowheads="1"/>
          </p:cNvPicPr>
          <p:nvPr/>
        </p:nvPicPr>
        <p:blipFill>
          <a:blip r:embed="rId4"/>
          <a:srcRect l="25231" r="25439" b="935"/>
          <a:stretch>
            <a:fillRect/>
          </a:stretch>
        </p:blipFill>
        <p:spPr bwMode="auto">
          <a:xfrm>
            <a:off x="838200" y="1371600"/>
            <a:ext cx="2310724" cy="2438400"/>
          </a:xfrm>
          <a:prstGeom prst="rect">
            <a:avLst/>
          </a:prstGeom>
          <a:noFill/>
        </p:spPr>
      </p:pic>
      <p:sp>
        <p:nvSpPr>
          <p:cNvPr id="17" name="Down Arrow 16"/>
          <p:cNvSpPr/>
          <p:nvPr/>
        </p:nvSpPr>
        <p:spPr>
          <a:xfrm>
            <a:off x="990600" y="2667000"/>
            <a:ext cx="762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810000" y="4953000"/>
            <a:ext cx="1066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800600" y="56388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Area                  =     3,087 km</a:t>
            </a:r>
            <a:r>
              <a:rPr lang="en-US" sz="2200" b="1" baseline="36000" dirty="0" smtClean="0"/>
              <a:t>2</a:t>
            </a:r>
          </a:p>
          <a:p>
            <a:r>
              <a:rPr lang="en-US" sz="2200" b="1" dirty="0" smtClean="0"/>
              <a:t>Population       =     961,190</a:t>
            </a:r>
            <a:endParaRPr lang="en-US" sz="2200" b="1" baseline="36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029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81000" y="1371600"/>
            <a:ext cx="8305800" cy="5181600"/>
          </a:xfrm>
          <a:prstGeom prst="rect">
            <a:avLst/>
          </a:prstGeom>
          <a:noFill/>
          <a:ln w="76200" cmpd="tri">
            <a:miter lim="800000"/>
            <a:headEnd/>
            <a:tailEnd/>
          </a:ln>
        </p:spPr>
        <p:txBody>
          <a:bodyPr/>
          <a:lstStyle/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Backward and drought prone area 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Chronic water shortage in spite of 850-900 mm rainfall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High rate of soil erosion due to massive deforestation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rgbClr val="000000"/>
                </a:solidFill>
                <a:latin typeface="Cambria" pitchFamily="18" charset="0"/>
              </a:rPr>
              <a:t>Rainfed</a:t>
            </a: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 agriculture, short duration crops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Low rate of  literacy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Poor health and hygiene practices</a:t>
            </a:r>
          </a:p>
          <a:p>
            <a:pPr marL="177800" indent="-177800">
              <a:spcAft>
                <a:spcPts val="1800"/>
              </a:spcAft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mbria" pitchFamily="18" charset="0"/>
              </a:rPr>
              <a:t>Substantial forced migration in search of livelihood</a:t>
            </a:r>
          </a:p>
        </p:txBody>
      </p:sp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1143000" y="3810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IN" sz="4400" b="1" dirty="0" smtClean="0">
                <a:latin typeface="+mj-lt"/>
                <a:cs typeface="Times New Roman" pitchFamily="18" charset="0"/>
              </a:rPr>
              <a:t>Initial </a:t>
            </a:r>
            <a:r>
              <a:rPr lang="en-IN" sz="4400" b="1" dirty="0" smtClean="0">
                <a:latin typeface="+mj-lt"/>
                <a:cs typeface="Arial" charset="0"/>
              </a:rPr>
              <a:t>Situations </a:t>
            </a:r>
            <a:r>
              <a:rPr lang="en-IN" sz="4400" b="1" dirty="0">
                <a:latin typeface="+mj-lt"/>
                <a:cs typeface="Arial" charset="0"/>
              </a:rPr>
              <a:t>of the Area</a:t>
            </a:r>
          </a:p>
        </p:txBody>
      </p:sp>
      <p:sp>
        <p:nvSpPr>
          <p:cNvPr id="5" name="Oval 4"/>
          <p:cNvSpPr/>
          <p:nvPr/>
        </p:nvSpPr>
        <p:spPr>
          <a:xfrm>
            <a:off x="0" y="6477000"/>
            <a:ext cx="457200" cy="381000"/>
          </a:xfrm>
          <a:prstGeom prst="ellips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604" name="Slide Number Placeholder 5"/>
          <p:cNvSpPr txBox="1">
            <a:spLocks/>
          </p:cNvSpPr>
          <p:nvPr/>
        </p:nvSpPr>
        <p:spPr bwMode="auto">
          <a:xfrm>
            <a:off x="0" y="6492875"/>
            <a:ext cx="457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fld id="{53845899-15B0-4143-975A-6E796FE81BD2}" type="slidenum">
              <a:rPr lang="en-US" b="1">
                <a:latin typeface="Calibri" pitchFamily="34" charset="0"/>
              </a:rPr>
              <a:pPr algn="ctr"/>
              <a:t>3</a:t>
            </a:fld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Program Initiatives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397000"/>
          <a:ext cx="7848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46738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atin typeface="Cambria" pitchFamily="18" charset="0"/>
                <a:cs typeface="Arial" pitchFamily="34" charset="0"/>
              </a:rPr>
              <a:t>Initiative I: Community/ </a:t>
            </a:r>
            <a:r>
              <a:rPr lang="en-US" sz="2800" b="1" dirty="0" smtClean="0">
                <a:latin typeface="Cambria" pitchFamily="18" charset="0"/>
              </a:rPr>
              <a:t>Cadre Development</a:t>
            </a:r>
            <a:endParaRPr lang="en-US" sz="2800" b="1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4769584"/>
            <a:ext cx="7924800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latin typeface="Cambria" pitchFamily="18" charset="0"/>
              </a:rPr>
              <a:t>1300 CBOs formed and nurtured, 150 village leaders have emerged as skill leaders for their village.</a:t>
            </a:r>
          </a:p>
          <a:p>
            <a:pPr algn="just"/>
            <a:endParaRPr lang="en-US" sz="2000" b="1" dirty="0" smtClean="0">
              <a:latin typeface="Cambria" pitchFamily="18" charset="0"/>
            </a:endParaRPr>
          </a:p>
          <a:p>
            <a:pPr algn="just"/>
            <a:r>
              <a:rPr lang="en-US" sz="2000" b="1" dirty="0" smtClean="0">
                <a:latin typeface="Cambria" pitchFamily="18" charset="0"/>
              </a:rPr>
              <a:t>1416 village volunteers are trained in health and education awareness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3828" y="1533942"/>
            <a:ext cx="84582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0" indent="-120650" fontAlgn="auto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Community Based Organizations (CBO) approach</a:t>
            </a:r>
          </a:p>
          <a:p>
            <a:pPr marL="120650" indent="-120650" fontAlgn="auto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Capacity building of  youth, women, farmers, cattle owners and adolescent girls, children, teachers</a:t>
            </a:r>
          </a:p>
          <a:p>
            <a:pPr marL="120650" indent="-120650" fontAlgn="auto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Established trained human resources (village level) to address their need based issues.</a:t>
            </a:r>
          </a:p>
          <a:p>
            <a:pPr marL="120650" indent="-120650" fontAlgn="auto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Active role of Women in economic and socio-political developments</a:t>
            </a:r>
          </a:p>
          <a:p>
            <a:pPr marL="120650" indent="-120650">
              <a:spcBef>
                <a:spcPct val="200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Women led cooperative society formed in the area</a:t>
            </a:r>
          </a:p>
          <a:p>
            <a:pPr marL="120650" indent="-1206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5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 bwMode="auto">
          <a:xfrm>
            <a:off x="1143000" y="228600"/>
            <a:ext cx="76200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latin typeface="Cambria" pitchFamily="18" charset="0"/>
              </a:rPr>
              <a:t>Impact of CBOs - Linkages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524001"/>
          <a:ext cx="4724400" cy="4724399"/>
        </p:xfrm>
        <a:graphic>
          <a:graphicData uri="http://schemas.openxmlformats.org/drawingml/2006/table">
            <a:tbl>
              <a:tblPr/>
              <a:tblGrid>
                <a:gridCol w="391505"/>
                <a:gridCol w="2351695"/>
                <a:gridCol w="1981200"/>
              </a:tblGrid>
              <a:tr h="6172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Sr.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Details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Total Beneficiaries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Linked (HH)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Agriculture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Education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1831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Housing and Household need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9826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5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Humanitarian (Social Protection)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3524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Income generation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9538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90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Village infrastructure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623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738" indent="0"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Water harvesting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595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1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COVERAGE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30518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 descr="E:\Shard Folder\photo PJ\ss\DSCN2268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181600" y="1524000"/>
            <a:ext cx="3505200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pic>
        <p:nvPicPr>
          <p:cNvPr id="9" name="Picture 2" descr="E:\Shard Folder\photo PJ\soiltesing talim\DSCN0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86200"/>
            <a:ext cx="3518687" cy="23622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7" name="Flowchart: Multidocument 6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6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62856" y="1309914"/>
            <a:ext cx="4971144" cy="5214258"/>
          </a:xfrm>
          <a:prstGeom prst="rect">
            <a:avLst/>
          </a:prstGeom>
          <a:ln w="76200" cmpd="tri">
            <a:noFill/>
          </a:ln>
        </p:spPr>
        <p:txBody>
          <a:bodyPr anchor="t"/>
          <a:lstStyle/>
          <a:p>
            <a:pPr marL="174625" indent="-174625"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2000" dirty="0" smtClean="0">
                <a:latin typeface="Cambria" pitchFamily="18" charset="0"/>
              </a:rPr>
              <a:t>Prepared Micro Plans with watershed management approach for 70 villages, with active participation of communities.</a:t>
            </a:r>
          </a:p>
          <a:p>
            <a:pPr marL="174625" indent="-174625">
              <a:spcAft>
                <a:spcPts val="1200"/>
              </a:spcAft>
              <a:buNone/>
              <a:defRPr/>
            </a:pPr>
            <a:endParaRPr lang="en-US" sz="2000" dirty="0" smtClean="0">
              <a:latin typeface="Cambria" pitchFamily="18" charset="0"/>
            </a:endParaRPr>
          </a:p>
          <a:p>
            <a:pPr marL="174625" indent="-174625">
              <a:spcAft>
                <a:spcPts val="1200"/>
              </a:spcAft>
              <a:buNone/>
              <a:defRPr/>
            </a:pPr>
            <a:r>
              <a:rPr lang="en-US" sz="2000" dirty="0" smtClean="0">
                <a:latin typeface="Cambria" pitchFamily="18" charset="0"/>
              </a:rPr>
              <a:t>Impacts :</a:t>
            </a:r>
          </a:p>
          <a:p>
            <a:pPr marL="290513" indent="-290513" eaLnBrk="0" hangingPunct="0">
              <a:spcAft>
                <a:spcPts val="1200"/>
              </a:spcAft>
            </a:pPr>
            <a:r>
              <a:rPr lang="en-US" sz="2000" dirty="0" smtClean="0">
                <a:latin typeface="Cambria" pitchFamily="18" charset="0"/>
              </a:rPr>
              <a:t>1,150 hectors land added for farming</a:t>
            </a:r>
            <a:endParaRPr lang="en-IN" sz="2000" dirty="0" smtClean="0">
              <a:latin typeface="Cambria" pitchFamily="18" charset="0"/>
            </a:endParaRPr>
          </a:p>
          <a:p>
            <a:pPr marL="290513" indent="-290513" eaLnBrk="0" hangingPunct="0">
              <a:spcAft>
                <a:spcPts val="1200"/>
              </a:spcAft>
            </a:pPr>
            <a:r>
              <a:rPr lang="en-IN" sz="2000" dirty="0" smtClean="0">
                <a:latin typeface="Cambria" pitchFamily="18" charset="0"/>
              </a:rPr>
              <a:t>Recharged 660 wells; water table up by 2-3 feet </a:t>
            </a:r>
          </a:p>
          <a:p>
            <a:pPr marL="290513" indent="-290513" eaLnBrk="0" hangingPunct="0">
              <a:spcAft>
                <a:spcPts val="1200"/>
              </a:spcAft>
            </a:pPr>
            <a:r>
              <a:rPr lang="en-IN" sz="2000" dirty="0" smtClean="0">
                <a:latin typeface="Cambria" pitchFamily="18" charset="0"/>
              </a:rPr>
              <a:t>Soil  moisture holding capacity improved, opportunity for long duration crops</a:t>
            </a:r>
          </a:p>
          <a:p>
            <a:pPr marL="290513" indent="-290513" eaLnBrk="0" hangingPunct="0">
              <a:spcAft>
                <a:spcPts val="1200"/>
              </a:spcAft>
            </a:pPr>
            <a:r>
              <a:rPr lang="en-IN" sz="2000" dirty="0" smtClean="0">
                <a:latin typeface="Cambria" pitchFamily="18" charset="0"/>
              </a:rPr>
              <a:t>Drought proofing.</a:t>
            </a:r>
          </a:p>
          <a:p>
            <a:pPr marL="174625" indent="-174625">
              <a:buFont typeface="Arial" charset="0"/>
              <a:buChar char="•"/>
              <a:defRPr/>
            </a:pPr>
            <a:endParaRPr lang="en-US" sz="2000" dirty="0" smtClean="0">
              <a:latin typeface="Cambria" pitchFamily="18" charset="0"/>
            </a:endParaRPr>
          </a:p>
        </p:txBody>
      </p:sp>
      <p:pic>
        <p:nvPicPr>
          <p:cNvPr id="81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371600"/>
            <a:ext cx="3505200" cy="24003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6" name="Flowchart: Multidocument 5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7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7" name="Picture 6" descr="F:\SFT PPT Final\Soil Conservation\soil conservation 4.tif.jpg"/>
          <p:cNvPicPr>
            <a:picLocks noChangeAspect="1" noChangeArrowheads="1"/>
          </p:cNvPicPr>
          <p:nvPr/>
        </p:nvPicPr>
        <p:blipFill>
          <a:blip r:embed="rId3" cstate="print"/>
          <a:srcRect l="922" r="1459" b="3834"/>
          <a:stretch>
            <a:fillRect/>
          </a:stretch>
        </p:blipFill>
        <p:spPr bwMode="auto">
          <a:xfrm>
            <a:off x="5257800" y="3886200"/>
            <a:ext cx="3505200" cy="243097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8" name="Title 4"/>
          <p:cNvSpPr txBox="1">
            <a:spLocks/>
          </p:cNvSpPr>
          <p:nvPr/>
        </p:nvSpPr>
        <p:spPr bwMode="auto">
          <a:xfrm>
            <a:off x="1143000" y="228600"/>
            <a:ext cx="7620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Initiative II: Watershed Area Development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7370" y="1371600"/>
            <a:ext cx="8382000" cy="3962400"/>
          </a:xfrm>
          <a:ln w="57150">
            <a:noFill/>
          </a:ln>
        </p:spPr>
        <p:txBody>
          <a:bodyPr/>
          <a:lstStyle/>
          <a:p>
            <a:pPr marL="228600" indent="-2286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200" dirty="0" smtClean="0">
                <a:latin typeface="Cambria" pitchFamily="18" charset="0"/>
                <a:cs typeface="Calibri" pitchFamily="34" charset="0"/>
              </a:rPr>
              <a:t>Technology transfer of Best Practices for different crops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200" dirty="0" smtClean="0">
                <a:latin typeface="Cambria" pitchFamily="18" charset="0"/>
                <a:cs typeface="Calibri" pitchFamily="34" charset="0"/>
              </a:rPr>
              <a:t>Cold Storage and Value Addition (Ripening)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200" dirty="0" smtClean="0">
                <a:latin typeface="Cambria" pitchFamily="18" charset="0"/>
                <a:cs typeface="Calibri" pitchFamily="34" charset="0"/>
              </a:rPr>
              <a:t>41250 farmers benefitted</a:t>
            </a:r>
          </a:p>
          <a:p>
            <a:pPr marL="228600" indent="-228600">
              <a:lnSpc>
                <a:spcPct val="150000"/>
              </a:lnSpc>
              <a:buFont typeface="Arial" charset="0"/>
              <a:buChar char="•"/>
              <a:defRPr/>
            </a:pPr>
            <a:r>
              <a:rPr lang="en-US" sz="2200" dirty="0" smtClean="0">
                <a:latin typeface="Cambria" pitchFamily="18" charset="0"/>
                <a:cs typeface="Calibri" pitchFamily="34" charset="0"/>
              </a:rPr>
              <a:t>Seasonal income increase by Rs.190 Million</a:t>
            </a:r>
          </a:p>
        </p:txBody>
      </p:sp>
      <p:sp>
        <p:nvSpPr>
          <p:cNvPr id="5" name="Flowchart: Multidocument 4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8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Picture 2" descr="D:\Kamini-Data\Board Meeting Presentations\Board meeting 21.11.11\PJ-17.11.11-Tomato Photo\100_4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42651"/>
            <a:ext cx="3657600" cy="25581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2" descr="D:\Kamini-Data\Jeevika-III Project\Jeevika-III Photographs-7.1.13\Banana Photo\Picture 01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533400" y="3812087"/>
            <a:ext cx="3657600" cy="2588713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Title 4"/>
          <p:cNvSpPr txBox="1">
            <a:spLocks/>
          </p:cNvSpPr>
          <p:nvPr/>
        </p:nvSpPr>
        <p:spPr bwMode="auto">
          <a:xfrm>
            <a:off x="1143000" y="228600"/>
            <a:ext cx="7620000" cy="1066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Initiative III: Agriculture &amp; Horticulture Development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latin typeface="Cambria" pitchFamily="18" charset="0"/>
                <a:ea typeface="+mn-ea"/>
                <a:cs typeface="+mn-cs"/>
              </a:rPr>
              <a:t>Farm Schools</a:t>
            </a:r>
            <a:br>
              <a:rPr lang="en-US" sz="3200" b="1" dirty="0" smtClean="0">
                <a:latin typeface="Cambria" pitchFamily="18" charset="0"/>
                <a:ea typeface="+mn-ea"/>
                <a:cs typeface="+mn-cs"/>
              </a:rPr>
            </a:br>
            <a:r>
              <a:rPr lang="en-US" sz="3200" b="1" dirty="0" smtClean="0">
                <a:latin typeface="Cambria" pitchFamily="18" charset="0"/>
                <a:ea typeface="+mn-ea"/>
                <a:cs typeface="+mn-cs"/>
              </a:rPr>
              <a:t>Knowledge Center at Farm Gate</a:t>
            </a:r>
            <a:endParaRPr lang="en-US" sz="3200" b="1" dirty="0"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3078" name="Picture 6" descr="E:\Shard Folder\Farmschool Photo-18-7-2014\Ekalbara\12-7-2014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628" y="3047974"/>
            <a:ext cx="4571485" cy="34290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95514" y="1299627"/>
            <a:ext cx="3643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Equipped with different  training materials</a:t>
            </a:r>
          </a:p>
          <a:p>
            <a:pPr marL="231775" indent="-115888">
              <a:lnSpc>
                <a:spcPct val="150000"/>
              </a:lnSpc>
            </a:pPr>
            <a:endParaRPr lang="en-US" sz="2400" dirty="0" smtClean="0">
              <a:latin typeface="Cambria" pitchFamily="18" charset="0"/>
            </a:endParaRPr>
          </a:p>
          <a:p>
            <a:pPr marL="231775" indent="-11588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Cambria" pitchFamily="18" charset="0"/>
              </a:rPr>
              <a:t>Conducted 20000 training days for 7300+ women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0" y="1676400"/>
            <a:ext cx="4572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mbria" pitchFamily="18" charset="0"/>
              </a:rPr>
              <a:t>72 Farm Schools as Knowledge and Resource Hub  at village level</a:t>
            </a:r>
          </a:p>
        </p:txBody>
      </p:sp>
      <p:sp>
        <p:nvSpPr>
          <p:cNvPr id="10" name="Flowchart: Multidocument 9"/>
          <p:cNvSpPr/>
          <p:nvPr/>
        </p:nvSpPr>
        <p:spPr>
          <a:xfrm>
            <a:off x="14748" y="6477000"/>
            <a:ext cx="671052" cy="351504"/>
          </a:xfrm>
          <a:prstGeom prst="flowChartMultidocumen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fld id="{169B8D8E-99F9-44C8-B5E6-791433CF29A6}" type="slidenum">
              <a:rPr lang="en-US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pPr algn="ctr"/>
              <a:t>9</a:t>
            </a:fld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2264</TotalTime>
  <Words>431</Words>
  <Application>Microsoft Macintosh PowerPoint</Application>
  <PresentationFormat>On-screen Show (4:3)</PresentationFormat>
  <Paragraphs>108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Area of Intervention</vt:lpstr>
      <vt:lpstr>Slide 3</vt:lpstr>
      <vt:lpstr>Program Initiatives</vt:lpstr>
      <vt:lpstr>Slide 5</vt:lpstr>
      <vt:lpstr>Impact of CBOs - Linkages</vt:lpstr>
      <vt:lpstr>Slide 7</vt:lpstr>
      <vt:lpstr>Slide 8</vt:lpstr>
      <vt:lpstr>Farm Schools Knowledge Center at Farm Gate</vt:lpstr>
      <vt:lpstr>Soil Health Management (SHM) and Seed Security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PC4</dc:creator>
  <cp:lastModifiedBy>LISHA</cp:lastModifiedBy>
  <cp:revision>352</cp:revision>
  <dcterms:created xsi:type="dcterms:W3CDTF">2015-06-27T05:26:54Z</dcterms:created>
  <dcterms:modified xsi:type="dcterms:W3CDTF">2016-10-26T05:21:20Z</dcterms:modified>
</cp:coreProperties>
</file>