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4BA69-F72E-4596-A08C-4090081E845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206B9-9698-4389-A124-CA53F224AE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03EC60E-05CE-4487-A239-B8D95A2F288C}" type="slidenum">
              <a:rPr lang="en-IN" smtClean="0"/>
              <a:pPr>
                <a:defRPr/>
              </a:pPr>
              <a:t>7</a:t>
            </a:fld>
            <a:endParaRPr lang="en-I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F18-2708-4D8D-B51D-A3880050E5B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0386-9AE5-4539-8AAF-0CE940975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F18-2708-4D8D-B51D-A3880050E5B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0386-9AE5-4539-8AAF-0CE940975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F18-2708-4D8D-B51D-A3880050E5B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0386-9AE5-4539-8AAF-0CE940975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F18-2708-4D8D-B51D-A3880050E5B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0386-9AE5-4539-8AAF-0CE940975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F18-2708-4D8D-B51D-A3880050E5B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0386-9AE5-4539-8AAF-0CE940975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F18-2708-4D8D-B51D-A3880050E5B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0386-9AE5-4539-8AAF-0CE940975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F18-2708-4D8D-B51D-A3880050E5B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0386-9AE5-4539-8AAF-0CE940975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F18-2708-4D8D-B51D-A3880050E5B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0386-9AE5-4539-8AAF-0CE940975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F18-2708-4D8D-B51D-A3880050E5B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0386-9AE5-4539-8AAF-0CE940975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F18-2708-4D8D-B51D-A3880050E5B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0386-9AE5-4539-8AAF-0CE940975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F18-2708-4D8D-B51D-A3880050E5B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0386-9AE5-4539-8AAF-0CE940975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FF18-2708-4D8D-B51D-A3880050E5B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00386-9AE5-4539-8AAF-0CE9409750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csdindia.org/" TargetMode="External"/><Relationship Id="rId2" Type="http://schemas.openxmlformats.org/officeDocument/2006/relationships/hyperlink" Target="mailto:drkiritshelat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133350" y="76200"/>
            <a:ext cx="88820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ENSURING FOOD SECURITY AND </a:t>
            </a:r>
            <a:b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EFFECTIVE CLIMATE CHANGE MITIGATION THROUGH INTENSIVE COMMUNITY LED NRM INTERVENTIONS IN </a:t>
            </a:r>
            <a:b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TRIBAL REGIONS OF WESTERN INDIA</a:t>
            </a:r>
            <a:endParaRPr lang="en-IN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51" name="Text Box 12"/>
          <p:cNvSpPr txBox="1">
            <a:spLocks noChangeArrowheads="1"/>
          </p:cNvSpPr>
          <p:nvPr/>
        </p:nvSpPr>
        <p:spPr bwMode="auto">
          <a:xfrm>
            <a:off x="609600" y="2971800"/>
            <a:ext cx="7772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 dirty="0">
                <a:solidFill>
                  <a:srgbClr val="FFFF00"/>
                </a:solidFill>
                <a:latin typeface="Calibri" pitchFamily="34" charset="0"/>
              </a:rPr>
              <a:t>Presentation By:</a:t>
            </a:r>
          </a:p>
          <a:p>
            <a:pPr algn="ctr"/>
            <a:r>
              <a:rPr lang="en-US" sz="2400" b="1" dirty="0"/>
              <a:t>DR. KIRIT N SHELAT</a:t>
            </a:r>
            <a:r>
              <a:rPr lang="en-US" sz="2400" dirty="0"/>
              <a:t>, IAS (RTD)</a:t>
            </a:r>
            <a:br>
              <a:rPr lang="en-US" sz="2400" dirty="0"/>
            </a:br>
            <a:r>
              <a:rPr lang="en-US" sz="2400" dirty="0"/>
              <a:t>Executive Chairman</a:t>
            </a:r>
            <a:br>
              <a:rPr lang="en-US" sz="2400" dirty="0"/>
            </a:br>
            <a:r>
              <a:rPr lang="en-US" sz="2400" dirty="0"/>
              <a:t>National Council for Climate Change</a:t>
            </a:r>
            <a:br>
              <a:rPr lang="en-US" sz="2400" dirty="0"/>
            </a:br>
            <a:r>
              <a:rPr lang="en-US" sz="2400" dirty="0"/>
              <a:t>Sustainable Development and Public Leadership (NCCSD)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Email: </a:t>
            </a:r>
            <a:r>
              <a:rPr lang="en-US" sz="2400" dirty="0">
                <a:hlinkClick r:id="rId2"/>
              </a:rPr>
              <a:t>drkiritshelat@gmail.com</a:t>
            </a:r>
            <a:r>
              <a:rPr lang="en-US" sz="2400" dirty="0"/>
              <a:t>, Website: </a:t>
            </a:r>
            <a:r>
              <a:rPr lang="en-US" sz="2400" dirty="0">
                <a:hlinkClick r:id="rId3"/>
              </a:rPr>
              <a:t>www.nccsdindia.org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endParaRPr lang="en-US" sz="2400" b="1" u="sng" dirty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en-IN" sz="24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10200" y="4876800"/>
            <a:ext cx="3733800" cy="1981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5257800" y="0"/>
            <a:ext cx="3886200" cy="6858000"/>
          </a:xfrm>
          <a:prstGeom prst="rect">
            <a:avLst/>
          </a:prstGeom>
          <a:solidFill>
            <a:srgbClr val="D7E4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pic>
        <p:nvPicPr>
          <p:cNvPr id="22532" name="Picture 4" descr="F:\Users\Pragnesh\Desktop\For Board Meeting August 2016\VID\VID3(2)-Gitaben Nalwaya Nagarala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5410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F:\Users\Pragnesh\Desktop\For Board Meeting August 2016\VID\VID3(1)-Kitchen Garden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3048000"/>
            <a:ext cx="5410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10200" y="0"/>
            <a:ext cx="3733800" cy="400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IN" sz="2000" b="1" dirty="0">
              <a:solidFill>
                <a:srgbClr val="0000CC"/>
              </a:solidFill>
            </a:endParaRPr>
          </a:p>
        </p:txBody>
      </p:sp>
      <p:pic>
        <p:nvPicPr>
          <p:cNvPr id="22535" name="Picture 2" descr="C:\Users\co-operavie\Desktop\today\IMG-20160614-WA00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4950" y="0"/>
            <a:ext cx="38290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5" descr="I:\Selected Photo of MKSP\IMG_5261.jpg"/>
          <p:cNvPicPr>
            <a:picLocks noChangeAspect="1" noChangeArrowheads="1"/>
          </p:cNvPicPr>
          <p:nvPr/>
        </p:nvPicPr>
        <p:blipFill>
          <a:blip r:embed="rId5">
            <a:lum bright="20000" contrast="30000"/>
          </a:blip>
          <a:srcRect/>
          <a:stretch>
            <a:fillRect/>
          </a:stretch>
        </p:blipFill>
        <p:spPr bwMode="auto">
          <a:xfrm>
            <a:off x="5257800" y="3048000"/>
            <a:ext cx="388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11"/>
          <p:cNvSpPr>
            <a:spLocks noChangeArrowheads="1"/>
          </p:cNvSpPr>
          <p:nvPr/>
        </p:nvSpPr>
        <p:spPr bwMode="auto">
          <a:xfrm>
            <a:off x="4343400" y="5105400"/>
            <a:ext cx="4800600" cy="181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2800" b="1">
                <a:solidFill>
                  <a:srgbClr val="C00000"/>
                </a:solidFill>
              </a:rPr>
              <a:t>12000 FARMERS RAISED KITCHEN GARDEN FOR NUTRITION AT HOUSEHOLD LEVEL</a:t>
            </a:r>
            <a:endParaRPr lang="en-IN"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Y:\Swati\For Saputara\parvatbhai punabhai baria, Valagota, matured fruit orch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8" name="Rectang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Diversification in Agriculture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friendly Horticulture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665163" y="5562600"/>
            <a:ext cx="7931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33,834 plots covering  33,834 farmers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wati1\Desktop\selected photos\IMG_00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57430"/>
            <a:ext cx="3697958" cy="2571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9" descr="1 (18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00431" y="642918"/>
            <a:ext cx="5643570" cy="4286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G:\swati\photo\My Pictures\Adobe\Digital Camera Photos\AFARM\Kamboi\Kamboi (19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85728"/>
            <a:ext cx="2857520" cy="2518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9" name="Picture 5" descr="G:\swati\photo\My Pictures\Adobe\Digital Camera Photos\AFARM\Kamboi\Kamboi (28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4929019"/>
            <a:ext cx="2571768" cy="19289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0" name="Picture 6" descr="G:\swati\photo\My Pictures\2007_11_05\IMG_023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2400" y="4661305"/>
            <a:ext cx="3124200" cy="2196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4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Horticulture : Fruit orchard</a:t>
            </a:r>
            <a:endParaRPr lang="en-IN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871" name="Picture 7" descr="G:\swati\photo\My Pictures\2007_11_05\IMG_023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72198" y="4572032"/>
            <a:ext cx="2762237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swati\photo\My Pictures\Photos For Board Meeting\Forestry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25603" name="Rectangle 2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rgbClr val="006600"/>
          </a:solidFill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bg1"/>
                </a:solidFill>
                <a:latin typeface="Arial" charset="0"/>
              </a:rPr>
              <a:t>Floriculture on small piece of land means surety for </a:t>
            </a:r>
            <a:br>
              <a:rPr lang="en-US" sz="2800" b="1" smtClean="0">
                <a:solidFill>
                  <a:schemeClr val="bg1"/>
                </a:solidFill>
                <a:latin typeface="Arial" charset="0"/>
              </a:rPr>
            </a:br>
            <a:r>
              <a:rPr lang="en-US" sz="2800" b="1" smtClean="0">
                <a:solidFill>
                  <a:schemeClr val="bg1"/>
                </a:solidFill>
                <a:latin typeface="Arial" charset="0"/>
              </a:rPr>
              <a:t>about 10 fold income compared to traditional crop  </a:t>
            </a:r>
            <a:endParaRPr lang="en-IN" sz="2800" b="1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7176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E:\Photos\LI-Scheme\Irrigation Department\Bhanasimal-August2009\Bhanasimal - Rabi 2010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37750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Lift Irrigation Schemes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Water: Irrigation efficiency</a:t>
            </a:r>
            <a:endParaRPr lang="en-IN" sz="3200" b="1">
              <a:solidFill>
                <a:schemeClr val="bg1"/>
              </a:solidFill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0" y="42624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406 schemes covering 53,014 acres: 27,474 households</a:t>
            </a:r>
            <a:endParaRPr lang="en-I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D:\Data\All in One\Pragnesh\For Annual Report 2012-13\Watershed\Watershed - Selected\Watershed-4-Pond Chatra Khun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 watershed area development 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Soil and Water Conservation</a:t>
            </a:r>
            <a:endParaRPr lang="en-IN" sz="4000" b="1">
              <a:solidFill>
                <a:schemeClr val="bg1"/>
              </a:solidFill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143000" y="4972050"/>
            <a:ext cx="70278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1,18,636 acres land treated</a:t>
            </a: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36,304 households benefited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X:\watershed\Milind sir\TSP Final 28, sept 2009\TSP-Well- Watershed\TSP-WELL MATWA-2 (Nathia Dala Makhodiya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992688" y="0"/>
            <a:ext cx="4151312" cy="52387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800" b="1">
                <a:solidFill>
                  <a:schemeClr val="bg1"/>
                </a:solidFill>
              </a:rPr>
              <a:t>Well became perennial</a:t>
            </a:r>
            <a:endParaRPr lang="en-IN" sz="2800" b="1">
              <a:solidFill>
                <a:schemeClr val="bg1"/>
              </a:solidFill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-17463" y="6172200"/>
            <a:ext cx="9161463" cy="461963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Total 18,592 such wells developed or recharged</a:t>
            </a:r>
            <a:endParaRPr lang="en-IN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:\Horticulture\19.09.2016\20160817_175219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SOLAR BASED IRRIGATION AT VILLAGE KAMBOI, LIMKHEDA, DAHOD – IRRIGATING 4 ACRES OF FLORICULTURE</a:t>
            </a:r>
            <a:endParaRPr lang="en-IN" sz="2400" b="1">
              <a:solidFill>
                <a:schemeClr val="bg1"/>
              </a:solidFill>
            </a:endParaRPr>
          </a:p>
        </p:txBody>
      </p:sp>
      <p:pic>
        <p:nvPicPr>
          <p:cNvPr id="17412" name="Picture 3" descr="Z:\Horticulture\19.09.2016\20160817_1753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85838"/>
            <a:ext cx="2743200" cy="1676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13" name="Picture 3" descr="D:\Presntation\2016\AUGUST\Arun Pandhi Visit Photo 17-8-16\WP_20160817_17_47_21_Pro.jpg"/>
          <p:cNvPicPr>
            <a:picLocks noChangeAspect="1" noChangeArrowheads="1"/>
          </p:cNvPicPr>
          <p:nvPr/>
        </p:nvPicPr>
        <p:blipFill>
          <a:blip r:embed="rId4">
            <a:lum bright="10000" contrast="40000"/>
          </a:blip>
          <a:srcRect/>
          <a:stretch>
            <a:fillRect/>
          </a:stretch>
        </p:blipFill>
        <p:spPr bwMode="auto">
          <a:xfrm>
            <a:off x="5410200" y="4495800"/>
            <a:ext cx="3505200" cy="2133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701675" y="2335212"/>
            <a:ext cx="7772400" cy="1470025"/>
          </a:xfrm>
          <a:scene3d>
            <a:camera prst="orthographicFront"/>
            <a:lightRig rig="flat" dir="tl">
              <a:rot lat="0" lon="0" rev="6600000"/>
            </a:lightRig>
          </a:scene3d>
          <a:sp3d prstMaterial="flat">
            <a:bevelT/>
          </a:sp3d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Climate change - Agriculture - Livelihood </a:t>
            </a:r>
            <a:endParaRPr lang="en-IN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D:\Data\All in One\Pragnesh\For Annual Report 2013-14\VID\VID\Shree Dhanjay Patel Seed Inspector Amdavad Visit Chaprw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52133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D:\Data\All in One\Pragnesh\For Annual Report 2013-14\VID\VID\DSC010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0"/>
            <a:ext cx="4800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D:\Data\All in One\Pragnesh\For Annual Report 2013-14\VID\VID-25-02-2014\DSC03883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3581400"/>
            <a:ext cx="47863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4038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Agriculture Production Enhancement </a:t>
            </a:r>
            <a:br>
              <a:rPr lang="en-US" sz="3200" b="1">
                <a:latin typeface="Calibri" pitchFamily="34" charset="0"/>
              </a:rPr>
            </a:br>
            <a:r>
              <a:rPr lang="en-US" sz="3200" b="1">
                <a:latin typeface="Calibri" pitchFamily="34" charset="0"/>
              </a:rPr>
              <a:t>(through knowledge application and capacity building)</a:t>
            </a:r>
            <a:endParaRPr lang="en-IN" sz="3200" b="1">
              <a:latin typeface="Calibri" pitchFamily="34" charset="0"/>
            </a:endParaRPr>
          </a:p>
        </p:txBody>
      </p:sp>
      <p:sp>
        <p:nvSpPr>
          <p:cNvPr id="19462" name="TextBox 13"/>
          <p:cNvSpPr txBox="1">
            <a:spLocks noChangeArrowheads="1"/>
          </p:cNvSpPr>
          <p:nvPr/>
        </p:nvSpPr>
        <p:spPr bwMode="auto">
          <a:xfrm>
            <a:off x="71438" y="6429375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Maize in Kharif</a:t>
            </a:r>
            <a:endParaRPr lang="en-IN">
              <a:solidFill>
                <a:schemeClr val="bg1"/>
              </a:solidFill>
            </a:endParaRPr>
          </a:p>
        </p:txBody>
      </p:sp>
      <p:sp>
        <p:nvSpPr>
          <p:cNvPr id="19463" name="TextBox 14"/>
          <p:cNvSpPr txBox="1">
            <a:spLocks noChangeArrowheads="1"/>
          </p:cNvSpPr>
          <p:nvPr/>
        </p:nvSpPr>
        <p:spPr bwMode="auto">
          <a:xfrm>
            <a:off x="6858000" y="3048000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Rice in Kharif</a:t>
            </a:r>
            <a:endParaRPr lang="en-IN">
              <a:solidFill>
                <a:schemeClr val="bg1"/>
              </a:solidFill>
            </a:endParaRPr>
          </a:p>
        </p:txBody>
      </p:sp>
      <p:sp>
        <p:nvSpPr>
          <p:cNvPr id="19464" name="TextBox 15"/>
          <p:cNvSpPr txBox="1">
            <a:spLocks noChangeArrowheads="1"/>
          </p:cNvSpPr>
          <p:nvPr/>
        </p:nvSpPr>
        <p:spPr bwMode="auto">
          <a:xfrm>
            <a:off x="5929313" y="6357938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Wheat in Rabi</a:t>
            </a:r>
            <a:endParaRPr lang="en-IN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H:\Camera\IMG-20160111-WA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9400" y="3352800"/>
            <a:ext cx="5054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G:\MKSP Photo and DATA   18.04.2015\DSC0299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14400"/>
            <a:ext cx="4343400" cy="2438400"/>
          </a:xfrm>
        </p:spPr>
      </p:pic>
      <p:pic>
        <p:nvPicPr>
          <p:cNvPr id="20484" name="Picture 5" descr="20150820_13494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609600"/>
            <a:ext cx="4800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3"/>
          </a:xfrm>
          <a:solidFill>
            <a:srgbClr val="008000"/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MAIZE SEED PRODUCTION </a:t>
            </a:r>
            <a:endParaRPr lang="en-I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0486" name="Picture 7" descr="C:\Users\co-operavie\Desktop\Photo 3rd Q\DSCN4258.JPG"/>
          <p:cNvPicPr>
            <a:picLocks noChangeAspect="1" noChangeArrowheads="1"/>
          </p:cNvPicPr>
          <p:nvPr/>
        </p:nvPicPr>
        <p:blipFill>
          <a:blip r:embed="rId5">
            <a:lum bright="10000" contrast="20000"/>
          </a:blip>
          <a:srcRect/>
          <a:stretch>
            <a:fillRect/>
          </a:stretch>
        </p:blipFill>
        <p:spPr bwMode="auto">
          <a:xfrm>
            <a:off x="0" y="3352800"/>
            <a:ext cx="434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MKSP Photo and DATA   18.04.2015\DSC029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24200" y="2744788"/>
            <a:ext cx="6019800" cy="4113212"/>
          </a:xfrm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5486400" y="276225"/>
            <a:ext cx="3505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000" b="1" i="1">
                <a:solidFill>
                  <a:srgbClr val="0000CC"/>
                </a:solidFill>
              </a:rPr>
              <a:t>Grading and Packing being done for quality seed produced by </a:t>
            </a:r>
            <a:br>
              <a:rPr lang="en-IN" sz="2000" b="1" i="1">
                <a:solidFill>
                  <a:srgbClr val="0000CC"/>
                </a:solidFill>
              </a:rPr>
            </a:br>
            <a:r>
              <a:rPr lang="en-IN" sz="2000" b="1" i="1">
                <a:solidFill>
                  <a:srgbClr val="0000CC"/>
                </a:solidFill>
              </a:rPr>
              <a:t>Sadguru Farmers’ and CBOs</a:t>
            </a:r>
            <a:endParaRPr lang="en-IN" sz="2000">
              <a:solidFill>
                <a:srgbClr val="0000CC"/>
              </a:solidFill>
            </a:endParaRPr>
          </a:p>
        </p:txBody>
      </p:sp>
      <p:pic>
        <p:nvPicPr>
          <p:cNvPr id="21508" name="Picture 3" descr="F:\Users\Pragnesh\Desktop\For Board Meeting August 2016\VID\Maize seed - Grading and packing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5257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52400" y="4724400"/>
            <a:ext cx="28956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3200" b="1" i="1">
                <a:solidFill>
                  <a:srgbClr val="0000CC"/>
                </a:solidFill>
              </a:rPr>
              <a:t>62,000</a:t>
            </a:r>
            <a:r>
              <a:rPr lang="en-IN" sz="2000" b="1" i="1">
                <a:solidFill>
                  <a:srgbClr val="0000CC"/>
                </a:solidFill>
              </a:rPr>
              <a:t> farmers provided with qality seeds produced by our farmers own institutions</a:t>
            </a:r>
            <a:endParaRPr lang="en-US" sz="1400" b="1" i="1">
              <a:solidFill>
                <a:srgbClr val="0000CC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257800" y="1828800"/>
            <a:ext cx="3886200" cy="304800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0" name="Left Arrow 9"/>
          <p:cNvSpPr/>
          <p:nvPr/>
        </p:nvSpPr>
        <p:spPr>
          <a:xfrm rot="10800000">
            <a:off x="0" y="6553200"/>
            <a:ext cx="3048000" cy="304800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149</Words>
  <Application>Microsoft Office PowerPoint</Application>
  <PresentationFormat>On-screen Show (4:3)</PresentationFormat>
  <Paragraphs>27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Climate change - Agriculture - Livelihood </vt:lpstr>
      <vt:lpstr>Slide 7</vt:lpstr>
      <vt:lpstr>MAIZE SEED PRODUCTION </vt:lpstr>
      <vt:lpstr>Slide 9</vt:lpstr>
      <vt:lpstr>Slide 10</vt:lpstr>
      <vt:lpstr>Diversification in Agriculture   Climate friendly Horticulture</vt:lpstr>
      <vt:lpstr>Horticulture : Fruit orchard</vt:lpstr>
      <vt:lpstr>Floriculture on small piece of land means surety for  about 10 fold income compared to traditional crop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LISHA</dc:creator>
  <cp:lastModifiedBy>LISHA</cp:lastModifiedBy>
  <cp:revision>1</cp:revision>
  <dcterms:created xsi:type="dcterms:W3CDTF">2016-10-25T11:47:07Z</dcterms:created>
  <dcterms:modified xsi:type="dcterms:W3CDTF">2016-10-25T11:50:32Z</dcterms:modified>
</cp:coreProperties>
</file>