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notesSlides/notesSlide1.xml" ContentType="application/vnd.openxmlformats-officedocument.presentationml.notesSlide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51" r:id="rId2"/>
    <p:sldMasterId id="2147483652" r:id="rId3"/>
  </p:sldMasterIdLst>
  <p:notesMasterIdLst>
    <p:notesMasterId r:id="rId6"/>
  </p:notesMasterIdLst>
  <p:handoutMasterIdLst>
    <p:handoutMasterId r:id="rId7"/>
  </p:handoutMasterIdLst>
  <p:sldIdLst>
    <p:sldId id="260" r:id="rId4"/>
    <p:sldId id="259" r:id="rId5"/>
  </p:sldIdLst>
  <p:sldSz cx="9144000" cy="6858000" type="screen4x3"/>
  <p:notesSz cx="7099300" cy="10234613"/>
  <p:defaultTextStyle>
    <a:defPPr>
      <a:defRPr lang="en-GB"/>
    </a:defPPr>
    <a:lvl1pPr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5F5F5F"/>
    <a:srgbClr val="777777"/>
    <a:srgbClr val="808080"/>
    <a:srgbClr val="1960AB"/>
    <a:srgbClr val="FFFFFF"/>
    <a:srgbClr val="6C547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66" autoAdjust="0"/>
    <p:restoredTop sz="83871" autoAdjust="0"/>
  </p:normalViewPr>
  <p:slideViewPr>
    <p:cSldViewPr>
      <p:cViewPr>
        <p:scale>
          <a:sx n="79" d="100"/>
          <a:sy n="79" d="100"/>
        </p:scale>
        <p:origin x="-96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3108" y="-102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3" name="Line 7"/>
          <p:cNvSpPr>
            <a:spLocks noChangeShapeType="1"/>
          </p:cNvSpPr>
          <p:nvPr/>
        </p:nvSpPr>
        <p:spPr bwMode="auto">
          <a:xfrm>
            <a:off x="496888" y="401638"/>
            <a:ext cx="6105525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86026" name="Line 10"/>
          <p:cNvSpPr>
            <a:spLocks noChangeShapeType="1"/>
          </p:cNvSpPr>
          <p:nvPr/>
        </p:nvSpPr>
        <p:spPr bwMode="auto">
          <a:xfrm>
            <a:off x="496888" y="9529763"/>
            <a:ext cx="6105525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pic>
        <p:nvPicPr>
          <p:cNvPr id="6" name="Picture 42" descr="unfccc-letter-es-e-header"/>
          <p:cNvPicPr preferRelativeResize="0"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410" y="9559222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79141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3" rIns="99048" bIns="495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85011" name="Line 19"/>
          <p:cNvSpPr>
            <a:spLocks noChangeShapeType="1"/>
          </p:cNvSpPr>
          <p:nvPr/>
        </p:nvSpPr>
        <p:spPr bwMode="auto">
          <a:xfrm>
            <a:off x="496888" y="401638"/>
            <a:ext cx="6105525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85012" name="Line 20"/>
          <p:cNvSpPr>
            <a:spLocks noChangeShapeType="1"/>
          </p:cNvSpPr>
          <p:nvPr/>
        </p:nvSpPr>
        <p:spPr bwMode="auto">
          <a:xfrm>
            <a:off x="496888" y="9529763"/>
            <a:ext cx="6105525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85013" name="Rectangle 2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90538" y="153988"/>
            <a:ext cx="6103937" cy="17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989013">
              <a:spcBef>
                <a:spcPct val="0"/>
              </a:spcBef>
              <a:defRPr sz="1200">
                <a:cs typeface="Arial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pic>
        <p:nvPicPr>
          <p:cNvPr id="8" name="Picture 42" descr="unfccc-letter-es-e-header"/>
          <p:cNvPicPr preferRelativeResize="0"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88" y="9529763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926696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271463" indent="-27146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46100" indent="-273050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00100" indent="-25241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073150" indent="-27146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346200" indent="-27146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 dirty="0"/>
              <a:t>Presentation title</a:t>
            </a:r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 dirty="0"/>
              <a:t>Presentation title</a:t>
            </a:r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3" Type="http://schemas.openxmlformats.org/officeDocument/2006/relationships/tags" Target="../tags/tag10.xml"/><Relationship Id="rId7" Type="http://schemas.openxmlformats.org/officeDocument/2006/relationships/tags" Target="../tags/tag14.xml"/><Relationship Id="rId12" Type="http://schemas.openxmlformats.org/officeDocument/2006/relationships/image" Target="../media/image1.jpeg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image" Target="../media/image2.png"/><Relationship Id="rId5" Type="http://schemas.openxmlformats.org/officeDocument/2006/relationships/tags" Target="../tags/tag12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1.xml"/><Relationship Id="rId9" Type="http://schemas.openxmlformats.org/officeDocument/2006/relationships/tags" Target="../tags/tag16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7.xml"/><Relationship Id="rId1" Type="http://schemas.openxmlformats.org/officeDocument/2006/relationships/tags" Target="../tags/tag36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9.xml"/><Relationship Id="rId1" Type="http://schemas.openxmlformats.org/officeDocument/2006/relationships/tags" Target="../tags/tag38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8.xml"/><Relationship Id="rId1" Type="http://schemas.openxmlformats.org/officeDocument/2006/relationships/tags" Target="../tags/tag47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50.xml"/><Relationship Id="rId1" Type="http://schemas.openxmlformats.org/officeDocument/2006/relationships/tags" Target="../tags/tag49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52.xml"/><Relationship Id="rId1" Type="http://schemas.openxmlformats.org/officeDocument/2006/relationships/tags" Target="../tags/tag5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4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60.xml"/><Relationship Id="rId4" Type="http://schemas.openxmlformats.org/officeDocument/2006/relationships/tags" Target="../tags/tag59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6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4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4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69.xml"/><Relationship Id="rId1" Type="http://schemas.openxmlformats.org/officeDocument/2006/relationships/tags" Target="../tags/tag68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1.xml"/><Relationship Id="rId1" Type="http://schemas.openxmlformats.org/officeDocument/2006/relationships/tags" Target="../tags/tag70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tags" Target="../tags/tag86.xml"/><Relationship Id="rId3" Type="http://schemas.openxmlformats.org/officeDocument/2006/relationships/tags" Target="../tags/tag81.xml"/><Relationship Id="rId7" Type="http://schemas.openxmlformats.org/officeDocument/2006/relationships/tags" Target="../tags/tag85.xml"/><Relationship Id="rId12" Type="http://schemas.openxmlformats.org/officeDocument/2006/relationships/image" Target="../media/image1.jpeg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6" Type="http://schemas.openxmlformats.org/officeDocument/2006/relationships/tags" Target="../tags/tag84.xml"/><Relationship Id="rId11" Type="http://schemas.openxmlformats.org/officeDocument/2006/relationships/image" Target="../media/image2.png"/><Relationship Id="rId5" Type="http://schemas.openxmlformats.org/officeDocument/2006/relationships/tags" Target="../tags/tag83.xml"/><Relationship Id="rId10" Type="http://schemas.openxmlformats.org/officeDocument/2006/relationships/slideMaster" Target="../slideMasters/slideMaster3.xml"/><Relationship Id="rId4" Type="http://schemas.openxmlformats.org/officeDocument/2006/relationships/tags" Target="../tags/tag82.xml"/><Relationship Id="rId9" Type="http://schemas.openxmlformats.org/officeDocument/2006/relationships/tags" Target="../tags/tag87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89.xml"/><Relationship Id="rId1" Type="http://schemas.openxmlformats.org/officeDocument/2006/relationships/tags" Target="../tags/tag88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91.xml"/><Relationship Id="rId1" Type="http://schemas.openxmlformats.org/officeDocument/2006/relationships/tags" Target="../tags/tag90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tags" Target="../tags/tag94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4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tags" Target="../tags/tag97.xml"/><Relationship Id="rId2" Type="http://schemas.openxmlformats.org/officeDocument/2006/relationships/tags" Target="../tags/tag96.xml"/><Relationship Id="rId1" Type="http://schemas.openxmlformats.org/officeDocument/2006/relationships/tags" Target="../tags/tag95.xml"/><Relationship Id="rId6" Type="http://schemas.openxmlformats.org/officeDocument/2006/relationships/slideMaster" Target="../slideMasters/slideMaster3.xml"/><Relationship Id="rId5" Type="http://schemas.openxmlformats.org/officeDocument/2006/relationships/tags" Target="../tags/tag99.xml"/><Relationship Id="rId4" Type="http://schemas.openxmlformats.org/officeDocument/2006/relationships/tags" Target="../tags/tag98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00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tags" Target="../tags/tag103.xml"/><Relationship Id="rId2" Type="http://schemas.openxmlformats.org/officeDocument/2006/relationships/tags" Target="../tags/tag102.xml"/><Relationship Id="rId1" Type="http://schemas.openxmlformats.org/officeDocument/2006/relationships/tags" Target="../tags/tag101.xml"/><Relationship Id="rId4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tags" Target="../tags/tag106.xml"/><Relationship Id="rId2" Type="http://schemas.openxmlformats.org/officeDocument/2006/relationships/tags" Target="../tags/tag105.xml"/><Relationship Id="rId1" Type="http://schemas.openxmlformats.org/officeDocument/2006/relationships/tags" Target="../tags/tag104.xml"/><Relationship Id="rId4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08.xml"/><Relationship Id="rId1" Type="http://schemas.openxmlformats.org/officeDocument/2006/relationships/tags" Target="../tags/tag107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10.xml"/><Relationship Id="rId1" Type="http://schemas.openxmlformats.org/officeDocument/2006/relationships/tags" Target="../tags/tag109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8.xml"/><Relationship Id="rId4" Type="http://schemas.openxmlformats.org/officeDocument/2006/relationships/tags" Target="../tags/tag2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9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6" name="Rectangle 3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1265238"/>
            <a:ext cx="9144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627063" y="2205038"/>
            <a:ext cx="7881937" cy="1204912"/>
          </a:xfrm>
        </p:spPr>
        <p:txBody>
          <a:bodyPr anchor="b"/>
          <a:lstStyle>
            <a:lvl1pPr>
              <a:lnSpc>
                <a:spcPts val="3600"/>
              </a:lnSpc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625475" y="3922713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3108" name="Rectangle 36"/>
          <p:cNvSpPr>
            <a:spLocks noGrp="1" noChangeArrowheads="1"/>
          </p:cNvSpPr>
          <p:nvPr>
            <p:ph type="dt" sz="quarter" idx="2"/>
            <p:custDataLst>
              <p:tags r:id="rId4"/>
            </p:custDataLst>
          </p:nvPr>
        </p:nvSpPr>
        <p:spPr bwMode="auto">
          <a:xfrm>
            <a:off x="3273425" y="6505575"/>
            <a:ext cx="5230813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r>
              <a:rPr lang="en-GB" dirty="0"/>
              <a:t>UNFCCC secretariat, programme</a:t>
            </a:r>
            <a:endParaRPr lang="de-DE"/>
          </a:p>
        </p:txBody>
      </p:sp>
      <p:sp>
        <p:nvSpPr>
          <p:cNvPr id="3109" name="Rectangle 37"/>
          <p:cNvSpPr>
            <a:spLocks noGrp="1" noChangeArrowheads="1"/>
          </p:cNvSpPr>
          <p:nvPr>
            <p:ph type="ftr" sz="quarter" idx="3"/>
            <p:custDataLst>
              <p:tags r:id="rId5"/>
            </p:custDataLst>
          </p:nvPr>
        </p:nvSpPr>
        <p:spPr bwMode="auto">
          <a:xfrm>
            <a:off x="3273425" y="6261100"/>
            <a:ext cx="5230813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/>
            </a:lvl1pPr>
          </a:lstStyle>
          <a:p>
            <a:r>
              <a:rPr lang="de-DE"/>
              <a:t>Firstname Lastname, Job Title</a:t>
            </a:r>
          </a:p>
        </p:txBody>
      </p:sp>
      <p:sp>
        <p:nvSpPr>
          <p:cNvPr id="3110" name="Line 38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3111" name="Line 39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pic>
        <p:nvPicPr>
          <p:cNvPr id="3112" name="Picture 40" descr="unfccc_schriftzug_big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309563"/>
            <a:ext cx="7866063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14" name="Picture 42" descr="unfccc-letter-es-e-header"/>
          <p:cNvPicPr preferRelativeResize="0"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005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258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553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954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792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4479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8874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1183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54848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2056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5108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53152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7561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0929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1262063"/>
            <a:ext cx="9144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627063" y="2205038"/>
            <a:ext cx="7881937" cy="1439862"/>
          </a:xfrm>
        </p:spPr>
        <p:txBody>
          <a:bodyPr/>
          <a:lstStyle>
            <a:lvl1pPr>
              <a:lnSpc>
                <a:spcPts val="5600"/>
              </a:lnSpc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625475" y="3922713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59751" name="Rectangle 7"/>
          <p:cNvSpPr>
            <a:spLocks noGrp="1" noChangeArrowheads="1"/>
          </p:cNvSpPr>
          <p:nvPr>
            <p:ph type="dt" sz="quarter" idx="2"/>
            <p:custDataLst>
              <p:tags r:id="rId4"/>
            </p:custDataLst>
          </p:nvPr>
        </p:nvSpPr>
        <p:spPr bwMode="auto">
          <a:xfrm>
            <a:off x="3273425" y="6505575"/>
            <a:ext cx="5230813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r>
              <a:rPr lang="en-GB" dirty="0"/>
              <a:t>UNFCCC secretariat, programme</a:t>
            </a:r>
            <a:endParaRPr lang="de-DE"/>
          </a:p>
        </p:txBody>
      </p:sp>
      <p:sp>
        <p:nvSpPr>
          <p:cNvPr id="159752" name="Rectangle 8"/>
          <p:cNvSpPr>
            <a:spLocks noGrp="1" noChangeArrowheads="1"/>
          </p:cNvSpPr>
          <p:nvPr>
            <p:ph type="ftr" sz="quarter" idx="3"/>
            <p:custDataLst>
              <p:tags r:id="rId5"/>
            </p:custDataLst>
          </p:nvPr>
        </p:nvSpPr>
        <p:spPr bwMode="auto">
          <a:xfrm>
            <a:off x="3273425" y="6261100"/>
            <a:ext cx="5230813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/>
            </a:lvl1pPr>
          </a:lstStyle>
          <a:p>
            <a:r>
              <a:rPr lang="de-DE"/>
              <a:t>Firstname Lastname, Job Title</a:t>
            </a:r>
          </a:p>
        </p:txBody>
      </p:sp>
      <p:sp>
        <p:nvSpPr>
          <p:cNvPr id="159753" name="Line 9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159754" name="Line 10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pic>
        <p:nvPicPr>
          <p:cNvPr id="159755" name="Picture 11" descr="unfccc_schriftzug_big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309563"/>
            <a:ext cx="7866063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9757" name="Picture 13" descr="unfccc-letter-es-e-header"/>
          <p:cNvPicPr preferRelativeResize="0"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4385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79263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4960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201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5331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5838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7727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78856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21298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12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97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576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604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901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6785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9457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5192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40.xml"/><Relationship Id="rId18" Type="http://schemas.openxmlformats.org/officeDocument/2006/relationships/tags" Target="../tags/tag4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tags" Target="../tags/tag44.xml"/><Relationship Id="rId2" Type="http://schemas.openxmlformats.org/officeDocument/2006/relationships/slideLayout" Target="../slideLayouts/slideLayout13.xml"/><Relationship Id="rId16" Type="http://schemas.openxmlformats.org/officeDocument/2006/relationships/tags" Target="../tags/tag43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42.xml"/><Relationship Id="rId10" Type="http://schemas.openxmlformats.org/officeDocument/2006/relationships/slideLayout" Target="../slideLayouts/slideLayout21.xml"/><Relationship Id="rId19" Type="http://schemas.openxmlformats.org/officeDocument/2006/relationships/tags" Target="../tags/tag46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4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ags" Target="../tags/tag72.xml"/><Relationship Id="rId18" Type="http://schemas.openxmlformats.org/officeDocument/2006/relationships/tags" Target="../tags/tag77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tags" Target="../tags/tag76.xml"/><Relationship Id="rId2" Type="http://schemas.openxmlformats.org/officeDocument/2006/relationships/slideLayout" Target="../slideLayouts/slideLayout24.xml"/><Relationship Id="rId16" Type="http://schemas.openxmlformats.org/officeDocument/2006/relationships/tags" Target="../tags/tag75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tags" Target="../tags/tag74.xml"/><Relationship Id="rId10" Type="http://schemas.openxmlformats.org/officeDocument/2006/relationships/slideLayout" Target="../slideLayouts/slideLayout32.xml"/><Relationship Id="rId19" Type="http://schemas.openxmlformats.org/officeDocument/2006/relationships/tags" Target="../tags/tag78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ags" Target="../tags/tag7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Rectangle 26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051" name="Rectangle 27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052" name="Rectangle 28"/>
          <p:cNvSpPr>
            <a:spLocks noGrp="1" noChangeArrowheads="1"/>
          </p:cNvSpPr>
          <p:nvPr>
            <p:ph type="title"/>
            <p:custDataLst>
              <p:tags r:id="rId15"/>
            </p:custDataLst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53" name="Rectangle 29"/>
          <p:cNvSpPr>
            <a:spLocks noGrp="1" noChangeArrowheads="1"/>
          </p:cNvSpPr>
          <p:nvPr>
            <p:ph type="body" idx="1"/>
            <p:custDataLst>
              <p:tags r:id="rId16"/>
            </p:custDataLst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57" name="Line 33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1058" name="Line 34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pic>
        <p:nvPicPr>
          <p:cNvPr id="9" name="Picture 42" descr="unfccc-letter-es-e-header"/>
          <p:cNvPicPr preferRelativeResize="0">
            <a:picLocks noChangeAspect="1" noChangeArrowheads="1"/>
          </p:cNvPicPr>
          <p:nvPr>
            <p:custDataLst>
              <p:tags r:id="rId19"/>
            </p:custDataLst>
          </p:nvPr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9pPr>
    </p:titleStyle>
    <p:bodyStyle>
      <a:lvl1pPr marL="269875" indent="-269875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</a:defRPr>
      </a:lvl2pPr>
      <a:lvl3pPr marL="900113" indent="-269875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3pPr>
      <a:lvl4pPr marL="1169988" indent="-268288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4pPr>
      <a:lvl5pPr marL="14382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5pPr>
      <a:lvl6pPr marL="18954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6pPr>
      <a:lvl7pPr marL="23526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7pPr>
      <a:lvl8pPr marL="28098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8pPr>
      <a:lvl9pPr marL="32670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3" name="Rectangle 7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52584" name="Rectangle 8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52585" name="Rectangle 9"/>
          <p:cNvSpPr>
            <a:spLocks noGrp="1" noChangeArrowheads="1"/>
          </p:cNvSpPr>
          <p:nvPr>
            <p:ph type="title"/>
            <p:custDataLst>
              <p:tags r:id="rId15"/>
            </p:custDataLst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52586" name="Rectangle 10"/>
          <p:cNvSpPr>
            <a:spLocks noGrp="1" noChangeArrowheads="1"/>
          </p:cNvSpPr>
          <p:nvPr>
            <p:ph type="body" idx="1"/>
            <p:custDataLst>
              <p:tags r:id="rId16"/>
            </p:custDataLst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52589" name="Line 13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152590" name="Line 14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pic>
        <p:nvPicPr>
          <p:cNvPr id="152592" name="Picture 16" descr="unfccc-letter-es-e-header"/>
          <p:cNvPicPr preferRelativeResize="0">
            <a:picLocks noChangeAspect="1" noChangeArrowheads="1"/>
          </p:cNvPicPr>
          <p:nvPr>
            <p:custDataLst>
              <p:tags r:id="rId19"/>
            </p:custDataLst>
          </p:nvPr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ctr" rtl="0" fontAlgn="base">
        <a:lnSpc>
          <a:spcPts val="2900"/>
        </a:lnSpc>
        <a:spcBef>
          <a:spcPct val="0"/>
        </a:spcBef>
        <a:spcAft>
          <a:spcPct val="0"/>
        </a:spcAft>
        <a:defRPr sz="24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ctr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58723" name="Rectangle 3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title"/>
            <p:custDataLst>
              <p:tags r:id="rId15"/>
            </p:custDataLst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body" idx="1"/>
            <p:custDataLst>
              <p:tags r:id="rId16"/>
            </p:custDataLst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58727" name="Line 7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158728" name="Line 8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pic>
        <p:nvPicPr>
          <p:cNvPr id="158730" name="Picture 10" descr="unfccc-letter-es-e-header"/>
          <p:cNvPicPr preferRelativeResize="0">
            <a:picLocks noChangeAspect="1" noChangeArrowheads="1"/>
          </p:cNvPicPr>
          <p:nvPr>
            <p:custDataLst>
              <p:tags r:id="rId19"/>
            </p:custDataLst>
          </p:nvPr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9875" indent="-269875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  <a:cs typeface="+mn-cs"/>
        </a:defRPr>
      </a:lvl2pPr>
      <a:lvl3pPr marL="900113" indent="-269875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3pPr>
      <a:lvl4pPr marL="1169988" indent="-268288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4pPr>
      <a:lvl5pPr marL="14382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5pPr>
      <a:lvl6pPr marL="18954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6pPr>
      <a:lvl7pPr marL="23526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7pPr>
      <a:lvl8pPr marL="28098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8pPr>
      <a:lvl9pPr marL="32670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18.xml"/><Relationship Id="rId13" Type="http://schemas.openxmlformats.org/officeDocument/2006/relationships/tags" Target="../tags/tag123.xml"/><Relationship Id="rId18" Type="http://schemas.openxmlformats.org/officeDocument/2006/relationships/image" Target="../media/image3.png"/><Relationship Id="rId3" Type="http://schemas.openxmlformats.org/officeDocument/2006/relationships/tags" Target="../tags/tag113.xml"/><Relationship Id="rId7" Type="http://schemas.openxmlformats.org/officeDocument/2006/relationships/tags" Target="../tags/tag117.xml"/><Relationship Id="rId12" Type="http://schemas.openxmlformats.org/officeDocument/2006/relationships/tags" Target="../tags/tag122.xml"/><Relationship Id="rId17" Type="http://schemas.openxmlformats.org/officeDocument/2006/relationships/notesSlide" Target="../notesSlides/notesSlide1.xml"/><Relationship Id="rId2" Type="http://schemas.openxmlformats.org/officeDocument/2006/relationships/tags" Target="../tags/tag112.xml"/><Relationship Id="rId16" Type="http://schemas.openxmlformats.org/officeDocument/2006/relationships/slideLayout" Target="../slideLayouts/slideLayout13.xml"/><Relationship Id="rId1" Type="http://schemas.openxmlformats.org/officeDocument/2006/relationships/tags" Target="../tags/tag111.xml"/><Relationship Id="rId6" Type="http://schemas.openxmlformats.org/officeDocument/2006/relationships/tags" Target="../tags/tag116.xml"/><Relationship Id="rId11" Type="http://schemas.openxmlformats.org/officeDocument/2006/relationships/tags" Target="../tags/tag121.xml"/><Relationship Id="rId5" Type="http://schemas.openxmlformats.org/officeDocument/2006/relationships/tags" Target="../tags/tag115.xml"/><Relationship Id="rId15" Type="http://schemas.openxmlformats.org/officeDocument/2006/relationships/tags" Target="../tags/tag125.xml"/><Relationship Id="rId10" Type="http://schemas.openxmlformats.org/officeDocument/2006/relationships/tags" Target="../tags/tag120.xml"/><Relationship Id="rId4" Type="http://schemas.openxmlformats.org/officeDocument/2006/relationships/tags" Target="../tags/tag114.xml"/><Relationship Id="rId9" Type="http://schemas.openxmlformats.org/officeDocument/2006/relationships/tags" Target="../tags/tag119.xml"/><Relationship Id="rId14" Type="http://schemas.openxmlformats.org/officeDocument/2006/relationships/tags" Target="../tags/tag1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128.xml"/><Relationship Id="rId2" Type="http://schemas.openxmlformats.org/officeDocument/2006/relationships/tags" Target="../tags/tag127.xml"/><Relationship Id="rId1" Type="http://schemas.openxmlformats.org/officeDocument/2006/relationships/tags" Target="../tags/tag126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0" descr="C:\Documents and Settings\haagen\Local Settings\Temporary Internet Files\Content.IE5\1S1X5VRM\MC900435242[1].pn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213336"/>
            <a:ext cx="865073" cy="1711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6914" name="Rectangle 2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GB" sz="1800" dirty="0" smtClean="0"/>
              <a:t>Overview of implementation approach</a:t>
            </a:r>
            <a:endParaRPr lang="en-GB" sz="1800" dirty="0"/>
          </a:p>
        </p:txBody>
      </p:sp>
      <p:sp>
        <p:nvSpPr>
          <p:cNvPr id="3" name="TextBox 2"/>
          <p:cNvSpPr txBox="1"/>
          <p:nvPr>
            <p:custDataLst>
              <p:tags r:id="rId4"/>
            </p:custDataLst>
          </p:nvPr>
        </p:nvSpPr>
        <p:spPr>
          <a:xfrm>
            <a:off x="467543" y="836712"/>
            <a:ext cx="5976665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Developed to be a </a:t>
            </a:r>
            <a:r>
              <a:rPr lang="en-US" dirty="0" smtClean="0"/>
              <a:t>client-server </a:t>
            </a:r>
            <a:r>
              <a:rPr lang="en-US" dirty="0" smtClean="0"/>
              <a:t>solution.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1 Database (large) server.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2 (or more) Application servers.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Load balancer / failover / backup and service desk.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Developed </a:t>
            </a:r>
            <a:r>
              <a:rPr lang="en-US" dirty="0"/>
              <a:t>based on experience /</a:t>
            </a:r>
            <a:r>
              <a:rPr lang="en-US" dirty="0" smtClean="0"/>
              <a:t> data </a:t>
            </a:r>
            <a:r>
              <a:rPr lang="en-US" dirty="0"/>
              <a:t>structure </a:t>
            </a:r>
            <a:r>
              <a:rPr lang="en-US" dirty="0" smtClean="0"/>
              <a:t>of </a:t>
            </a:r>
            <a:r>
              <a:rPr lang="en-US" dirty="0"/>
              <a:t> </a:t>
            </a:r>
            <a:r>
              <a:rPr lang="en-US" dirty="0" smtClean="0"/>
              <a:t>current CRF Reporter (existing XML schema). 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Developed using flexible approach to allow for other </a:t>
            </a:r>
            <a:r>
              <a:rPr lang="en-US" dirty="0" smtClean="0"/>
              <a:t>MRV / GHG inventory reporting requirements under Convention or KP.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Flexible architecture </a:t>
            </a:r>
            <a:r>
              <a:rPr lang="en-US" dirty="0"/>
              <a:t>with </a:t>
            </a:r>
            <a:r>
              <a:rPr lang="en-US" dirty="0" smtClean="0"/>
              <a:t>emphasis on automated code generation based </a:t>
            </a:r>
            <a:r>
              <a:rPr lang="en-US" dirty="0"/>
              <a:t>on </a:t>
            </a:r>
            <a:r>
              <a:rPr lang="en-US" u="sng" dirty="0"/>
              <a:t>structured requirements</a:t>
            </a:r>
            <a:r>
              <a:rPr lang="en-US" dirty="0"/>
              <a:t>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u="sng" dirty="0" smtClean="0"/>
              <a:t>Generate</a:t>
            </a:r>
            <a:r>
              <a:rPr lang="en-US" dirty="0" smtClean="0"/>
              <a:t> </a:t>
            </a:r>
            <a:r>
              <a:rPr lang="en-US" dirty="0"/>
              <a:t>metadata structure and java code for business rules. </a:t>
            </a:r>
            <a:endParaRPr lang="en-US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u="sng" dirty="0" smtClean="0"/>
              <a:t>Generate </a:t>
            </a:r>
            <a:r>
              <a:rPr lang="en-US" dirty="0" smtClean="0"/>
              <a:t>tables, Graphs, excel sheets and XML from one base </a:t>
            </a:r>
            <a:r>
              <a:rPr lang="en-US" dirty="0"/>
              <a:t>structure. </a:t>
            </a:r>
            <a:endParaRPr lang="en-US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u="sng" dirty="0"/>
              <a:t>Generate </a:t>
            </a:r>
            <a:r>
              <a:rPr lang="en-US" dirty="0" smtClean="0"/>
              <a:t>country specific data from </a:t>
            </a:r>
            <a:r>
              <a:rPr lang="en-US" dirty="0"/>
              <a:t>structured </a:t>
            </a:r>
            <a:r>
              <a:rPr lang="en-US" u="sng" dirty="0" smtClean="0"/>
              <a:t>templates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All Party-specific </a:t>
            </a:r>
            <a:r>
              <a:rPr lang="en-US" dirty="0"/>
              <a:t>UNFCCC checks will be in the system and available before submission (KCA, </a:t>
            </a:r>
            <a:r>
              <a:rPr lang="en-US" dirty="0" smtClean="0"/>
              <a:t>completeness</a:t>
            </a:r>
            <a:r>
              <a:rPr lang="en-US" dirty="0"/>
              <a:t>, etc</a:t>
            </a:r>
            <a:r>
              <a:rPr lang="en-US" dirty="0" smtClean="0"/>
              <a:t>.). </a:t>
            </a:r>
            <a:endParaRPr lang="en-US" dirty="0"/>
          </a:p>
          <a:p>
            <a:pPr marL="742950" lvl="1" indent="-285750">
              <a:buFont typeface="Arial" pitchFamily="34" charset="0"/>
              <a:buChar char="•"/>
            </a:pPr>
            <a:endParaRPr lang="en-US" dirty="0"/>
          </a:p>
          <a:p>
            <a:pPr marL="742950" lvl="1" indent="-285750"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4" name="laptop"/>
          <p:cNvSpPr>
            <a:spLocks noEditPoints="1" noChangeArrowheads="1"/>
          </p:cNvSpPr>
          <p:nvPr>
            <p:custDataLst>
              <p:tags r:id="rId5"/>
            </p:custDataLst>
          </p:nvPr>
        </p:nvSpPr>
        <p:spPr bwMode="auto">
          <a:xfrm>
            <a:off x="6239023" y="4575775"/>
            <a:ext cx="904875" cy="792089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5" name="laptop"/>
          <p:cNvSpPr>
            <a:spLocks noEditPoints="1" noChangeArrowheads="1"/>
          </p:cNvSpPr>
          <p:nvPr>
            <p:custDataLst>
              <p:tags r:id="rId6"/>
            </p:custDataLst>
          </p:nvPr>
        </p:nvSpPr>
        <p:spPr bwMode="auto">
          <a:xfrm>
            <a:off x="7122557" y="4803549"/>
            <a:ext cx="904875" cy="792089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6" name="laptop"/>
          <p:cNvSpPr>
            <a:spLocks noEditPoints="1" noChangeArrowheads="1"/>
          </p:cNvSpPr>
          <p:nvPr>
            <p:custDataLst>
              <p:tags r:id="rId7"/>
            </p:custDataLst>
          </p:nvPr>
        </p:nvSpPr>
        <p:spPr bwMode="auto">
          <a:xfrm>
            <a:off x="8048773" y="4434601"/>
            <a:ext cx="904875" cy="792089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aptop"/>
          <p:cNvSpPr>
            <a:spLocks noEditPoints="1" noChangeArrowheads="1"/>
          </p:cNvSpPr>
          <p:nvPr>
            <p:custDataLst>
              <p:tags r:id="rId8"/>
            </p:custDataLst>
          </p:nvPr>
        </p:nvSpPr>
        <p:spPr bwMode="auto">
          <a:xfrm>
            <a:off x="6444208" y="5367864"/>
            <a:ext cx="904875" cy="792089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1034" name="Picture 10" descr="C:\Documents and Settings\haagen\Local Settings\Temporary Internet Files\Content.IE5\1S1X5VRM\MC900435242[1].png"/>
          <p:cNvPicPr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2567" y="1132928"/>
            <a:ext cx="865073" cy="1711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0" descr="C:\Documents and Settings\haagen\Local Settings\Temporary Internet Files\Content.IE5\1S1X5VRM\MC900435242[1].png"/>
          <p:cNvPicPr>
            <a:picLocks noChangeAspect="1" noChangeArrowheads="1"/>
          </p:cNvPicPr>
          <p:nvPr>
            <p:custDataLst>
              <p:tags r:id="rId10"/>
            </p:custDataLst>
          </p:nvPr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295" y="997312"/>
            <a:ext cx="865073" cy="1711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laptop"/>
          <p:cNvSpPr>
            <a:spLocks noEditPoints="1" noChangeArrowheads="1"/>
          </p:cNvSpPr>
          <p:nvPr>
            <p:custDataLst>
              <p:tags r:id="rId11"/>
            </p:custDataLst>
          </p:nvPr>
        </p:nvSpPr>
        <p:spPr bwMode="auto">
          <a:xfrm>
            <a:off x="7956376" y="5283019"/>
            <a:ext cx="904875" cy="792089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3" name="laptop"/>
          <p:cNvSpPr>
            <a:spLocks noEditPoints="1" noChangeArrowheads="1"/>
          </p:cNvSpPr>
          <p:nvPr>
            <p:custDataLst>
              <p:tags r:id="rId12"/>
            </p:custDataLst>
          </p:nvPr>
        </p:nvSpPr>
        <p:spPr bwMode="auto">
          <a:xfrm>
            <a:off x="5629706" y="5916610"/>
            <a:ext cx="904875" cy="792089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4" name="laptop"/>
          <p:cNvSpPr>
            <a:spLocks noEditPoints="1" noChangeArrowheads="1"/>
          </p:cNvSpPr>
          <p:nvPr>
            <p:custDataLst>
              <p:tags r:id="rId13"/>
            </p:custDataLst>
          </p:nvPr>
        </p:nvSpPr>
        <p:spPr bwMode="auto">
          <a:xfrm>
            <a:off x="7490544" y="5877272"/>
            <a:ext cx="904875" cy="792089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8" name="Down Arrow 17"/>
          <p:cNvSpPr/>
          <p:nvPr>
            <p:custDataLst>
              <p:tags r:id="rId14"/>
            </p:custDataLst>
          </p:nvPr>
        </p:nvSpPr>
        <p:spPr bwMode="auto">
          <a:xfrm>
            <a:off x="7529438" y="3563346"/>
            <a:ext cx="577041" cy="585734"/>
          </a:xfrm>
          <a:prstGeom prst="downArrow">
            <a:avLst/>
          </a:prstGeom>
          <a:solidFill>
            <a:schemeClr val="tx2"/>
          </a:solidFill>
          <a:ln w="12700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Down Arrow 20"/>
          <p:cNvSpPr/>
          <p:nvPr>
            <p:custDataLst>
              <p:tags r:id="rId15"/>
            </p:custDataLst>
          </p:nvPr>
        </p:nvSpPr>
        <p:spPr bwMode="auto">
          <a:xfrm rot="10800000">
            <a:off x="7524328" y="2843266"/>
            <a:ext cx="577041" cy="585734"/>
          </a:xfrm>
          <a:prstGeom prst="downArrow">
            <a:avLst/>
          </a:prstGeom>
          <a:solidFill>
            <a:schemeClr val="tx2"/>
          </a:solidFill>
          <a:ln w="12700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marL="0" indent="0"/>
            <a:r>
              <a:rPr lang="en-US" sz="1800" dirty="0" smtClean="0"/>
              <a:t>Key </a:t>
            </a:r>
            <a:r>
              <a:rPr lang="en-US" sz="1800" dirty="0"/>
              <a:t>numbers and features of the </a:t>
            </a:r>
            <a:r>
              <a:rPr lang="en-US" sz="1800" dirty="0" smtClean="0"/>
              <a:t>system and trail to date</a:t>
            </a:r>
            <a:endParaRPr lang="en-US" sz="1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95536" y="764704"/>
            <a:ext cx="8352928" cy="5184576"/>
          </a:xfrm>
        </p:spPr>
        <p:txBody>
          <a:bodyPr/>
          <a:lstStyle/>
          <a:p>
            <a:pPr lvl="1"/>
            <a:r>
              <a:rPr lang="en-US" dirty="0" smtClean="0"/>
              <a:t>1.457 data definitions, like gases, categories, land types, etc. </a:t>
            </a:r>
            <a:endParaRPr lang="en-US" dirty="0"/>
          </a:p>
          <a:p>
            <a:pPr lvl="1"/>
            <a:r>
              <a:rPr lang="en-US" dirty="0" smtClean="0"/>
              <a:t>13.159 data point definition like “CH4 emissions from dairy cows” with time series of at least 22 years (1990 – 2012)</a:t>
            </a:r>
          </a:p>
          <a:p>
            <a:pPr lvl="1"/>
            <a:r>
              <a:rPr lang="en-US" dirty="0" smtClean="0"/>
              <a:t>1.831 screens / grids  (data entry and data review) .</a:t>
            </a:r>
          </a:p>
          <a:p>
            <a:pPr lvl="1"/>
            <a:r>
              <a:rPr lang="en-US" dirty="0" smtClean="0"/>
              <a:t>1000+ Java classes developed for the base system plus 3000+ generated classes.</a:t>
            </a:r>
            <a:endParaRPr lang="en-US" dirty="0"/>
          </a:p>
          <a:p>
            <a:pPr lvl="1"/>
            <a:r>
              <a:rPr lang="en-US" dirty="0" smtClean="0"/>
              <a:t>42 countries, ca. 250 users, multiple submissions per year possible.</a:t>
            </a:r>
          </a:p>
          <a:p>
            <a:pPr lvl="1"/>
            <a:r>
              <a:rPr lang="en-US" dirty="0" smtClean="0"/>
              <a:t>Ca. 25,000,000 Records added per year (13.159 * 22 * 42 * ca. 2 (submissions)) </a:t>
            </a:r>
          </a:p>
          <a:p>
            <a:pPr lvl="1"/>
            <a:r>
              <a:rPr lang="en-US" dirty="0" smtClean="0"/>
              <a:t>Secure handling of data, files and submissions.</a:t>
            </a:r>
          </a:p>
          <a:p>
            <a:pPr lvl="1"/>
            <a:r>
              <a:rPr lang="en-US" dirty="0" smtClean="0"/>
              <a:t>Import and export of both Excel sheets and XML files.</a:t>
            </a:r>
          </a:p>
          <a:p>
            <a:pPr lvl="1"/>
            <a:endParaRPr lang="en-US" dirty="0" smtClean="0"/>
          </a:p>
          <a:p>
            <a:pPr marL="271462" lvl="1" indent="0">
              <a:buNone/>
            </a:pPr>
            <a:r>
              <a:rPr lang="en-US" dirty="0" smtClean="0"/>
              <a:t>Lessons learned from testing to date (from 22 October 2012):</a:t>
            </a:r>
            <a:endParaRPr lang="en-US" dirty="0"/>
          </a:p>
          <a:p>
            <a:pPr lvl="1"/>
            <a:r>
              <a:rPr lang="en-US" dirty="0" smtClean="0"/>
              <a:t>19 Countries </a:t>
            </a:r>
            <a:r>
              <a:rPr lang="en-US" dirty="0"/>
              <a:t>have tried </a:t>
            </a:r>
            <a:r>
              <a:rPr lang="en-US" dirty="0" smtClean="0"/>
              <a:t>using the trial version released on 22 Oct.</a:t>
            </a:r>
          </a:p>
          <a:p>
            <a:pPr lvl="1"/>
            <a:r>
              <a:rPr lang="en-US" dirty="0" smtClean="0"/>
              <a:t>81 </a:t>
            </a:r>
            <a:r>
              <a:rPr lang="en-US" dirty="0"/>
              <a:t>users </a:t>
            </a:r>
            <a:r>
              <a:rPr lang="en-US" dirty="0" smtClean="0"/>
              <a:t>are registered in </a:t>
            </a:r>
            <a:r>
              <a:rPr lang="en-US" dirty="0"/>
              <a:t>the </a:t>
            </a:r>
            <a:r>
              <a:rPr lang="en-US" dirty="0" smtClean="0"/>
              <a:t>system.</a:t>
            </a:r>
          </a:p>
          <a:p>
            <a:pPr lvl="1"/>
            <a:r>
              <a:rPr lang="en-US" dirty="0" smtClean="0"/>
              <a:t>1200 records have been created by hand during </a:t>
            </a:r>
            <a:r>
              <a:rPr lang="en-US" dirty="0"/>
              <a:t>the testing </a:t>
            </a:r>
            <a:r>
              <a:rPr lang="en-US" dirty="0" smtClean="0"/>
              <a:t>phase</a:t>
            </a:r>
          </a:p>
          <a:p>
            <a:pPr lvl="1"/>
            <a:r>
              <a:rPr lang="en-US" dirty="0" smtClean="0"/>
              <a:t>1 Party completed XML import of inventory</a:t>
            </a:r>
          </a:p>
          <a:p>
            <a:pPr lvl="1"/>
            <a:r>
              <a:rPr lang="en-US" dirty="0" smtClean="0"/>
              <a:t>System </a:t>
            </a:r>
            <a:r>
              <a:rPr lang="en-US" dirty="0"/>
              <a:t>needs to be able to handle sector based </a:t>
            </a:r>
            <a:r>
              <a:rPr lang="en-US" dirty="0" smtClean="0"/>
              <a:t>import of XML</a:t>
            </a:r>
          </a:p>
          <a:p>
            <a:pPr lvl="1"/>
            <a:r>
              <a:rPr lang="en-US" dirty="0" smtClean="0"/>
              <a:t>UNFCCC Team is waiting for feedback  to help improve the system</a:t>
            </a:r>
            <a:endParaRPr lang="en-US" dirty="0"/>
          </a:p>
          <a:p>
            <a:pPr marL="271462" lvl="1" indent="0">
              <a:buNone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L9DS3ao0HWtCbaT0SKNzi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1UuNZGhyDk86EFNWcV03M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nRrX31Csmo1ddd2ZXRkSb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SSsbpSsFqrxwKKwrqw03F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SPJ4H6GhZiZ7YzuSCKZGX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GGshswqOS7Ad0DrkalZ8s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xDMXWyUf3ZHh93CqE9Raq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wKyRqhADGP8r9PvvzRTC3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wItoIKHPhhOE61o58CFqi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9HUNU9AZgOOUeQn1zQWQx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DuIu6tJhWDiDzMuVPyfh0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QcMxI63Puskh4q4q27gZR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ZdnEZy73L4BHarOx1N4Hb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CAhBxE0nBgRDDwHzKCd79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dBtQC6rjcNLGFnWfikG3R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Hx3H6i5cchWr0uNBh67HW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6MVLHsTU6gpAhuX7fTpEv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XZb33PuRsF3ErhMkBDjha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1pdiE9RehixNOVAEp3qeN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xD3FlUhLkd7hYLPKal0en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6DsQKXefRWRhRAfYOWWwX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GxXOOES4ezmLwqcuakw5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pGTfvcx3hRNMXUTV8zmMH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LTxbz2pEsQqLUgqlGIrzy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V63PMjMCZSYu8hUz9Gxai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XJthBebXIyt7KNbGpdhFR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OsMB0zqFfxZq8jluHxq29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01w7ntgkSCD2V0vZdCw2j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7kFRkVvKfPLprL5TbWoU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M6olYIjOv753Ubrw9lO8n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MBY20PlbuRHzTrbxQrLXAm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gvyKUkqADpiKyzsYWNrqk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koRUsFN36wZZPSMeNYnVt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vWvm7EUdZ54Drt7OZ5E7B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hpwx6G6lgBNGoAGdUKKf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GhOWeSJlVrtJF5Pzyd6EO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QL4w7MaTnmUVJeIaseCVF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dFUBnlcw8cwcq3RHKWa2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OJlBQnLR2TOuxpCwpPHQd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pwOFiLuFKDh6QafMuOLg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KzJzbI0s3oaDCHgzBCF6P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oVvr5dxlkdT6kPNb50nm8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qzrhDkS5WyL8S9QFg8oi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cKQqYjJLTNudI5SDWT1r8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xzGU1ek7dKS9eOARE09k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gV94Y1jenQVfchJ4huqL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kzR335f0iOUMiLLXgiNZm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dYCj7AJEThawAAdUYeZny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kqYYjke7YAoimSrJXFhEU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CMabKmjz0Zt6Ebk9hpqLj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7hdksfhj6TcHNcN7zSOo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vdHClN6C8UnZp48tZG0eT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PgefoNoSd9k2ESXpT4hGT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TWo7m9PyXUYIsX6dQtVdF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mLyUaaYJ7UwfmhRgqf2Fb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3VpZjFdNLFUQzCzrYFzdM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cdBOlA3Gb0RWHCvbQjwj8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kvHeHZgn6YDYJboujDK5u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CVWWNOgHtVlS577S4pNT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jITjNmZTy3mqw5jL2tzQh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2niincKGFG06jc2DZrhOU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Yry1O71Ve3BaFw0uZM8So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rxycJi8aUcXI3wSzmclq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qpL6Iot7zteapRKloDEJs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v8wwDvruF2ti18gHpCr6u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Vv79KEoudEdtUDAbLYF4N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G6PB5He1ilsnd1ptLN6bO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4yeC6dRtrpkJO0j8zGgcm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0xqzMhdSYCnR2hnsA0aPU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2tdpaCepUCtcxGcxrzfzr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mWY2L66f1xXWuWln7BDzI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oPJGf3zAzlCk7gq8Q7iEA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eAcgb4rDVRZAy8i4R3GrX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gChcr8CY5A8qL9494OuXZ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k9P5WZKwg3asB9tZRv9Vq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kwHiQLgfX9YBg3q67sTpB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q6w8BRbbh1czOinE9Yf05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tZSqyLnG209o6BLHao3MR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pGe8ItjU9AQoDxfaiqNBZ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qpcMTrOQXj9wAcbq3Un8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yHXdrZ5DYgXdfPVVzR6jD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6W3ZSnTdRkSRvOF0OKkk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ymXmu7kw1xU1sRho0df52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SnXq6UQhyjclyA6DofzGP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2G0BAqjNTtObhVUwR0yV6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XP2XoCOx4fQrtzo30qFJY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P6jHhnOZwlh5q8n9vet1f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u66wekf815Ol0WEHkqI4J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ao9gFRUrfXmTCcAL8tKnk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h48ruOT2iacZWHmYFndzP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Z6ks6yiekm9Y657en6xdF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GCgTo9On9Lmq4172HkK3P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QYAhQqZ61CbNqIbda8pWc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BF066lpcsBmPLii7jnn2J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fhApQuaBDSErmVgKkEHO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zCLJud8xWjg5ABbPxcFi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qBWTV2P2y9ESqIvHuV2QX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akVnQy3JlVzGRZtWy7MBj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uvxeC9MMjBWqBYycgYPO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iJRvdymU4maFwrSikqzy8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4UzRY0VwDuH3bLGIpBqR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MK5wGTWxffA1FWWmzlZyI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Ysg6CB1Y8h1O8OMsk1A6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t95JM224RGw6MCgzhkvh6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0QO7A70YYCqwZ61SPYW3p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i129cLKfAXla9eVEsU4TI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CzR8fxXtp34F7oQRV6Emw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GfD9xouwl3TFyM5qVfdI2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bPWMWbw1ZvCnlMw2dlL3C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guG9z1ZOF0Rc4OdLsi0j3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3aqiUT2SWYRTys5MCu2aP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w8IIOrSs2ieSrvIg76MN3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lbfLFFGwhTxrEhAb4AZuW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FG1A4lmWo2xDNxt3MdMw0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kZRqGV1cOzWMvzK5Bk9lu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U0u3I0OMHpykl1IDFrUb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G11TjGCrmFQP5QWDc1o2R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Ublil1tlgOGT0bRmYBAsT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dbdInYFIrjhWks1PG79g2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uvWRG1eTNc69NQFBjELE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9wuBnkhSBukHILvhEuxw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PaEb95NvvoFXXNlcpQywk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Ft8XQOm6aG0sjmPqeftm5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EJKX95eDZ0Lkua2bfZ9od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WuuZmZCj2XpzOodSEgSxH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HYREn30tcHRFNftaJe1FX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VUmDXmkSwGhWNv7HByjz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H8BYptxDv13U2WiJ5D8kb"/>
</p:tagLst>
</file>

<file path=ppt/theme/theme1.xml><?xml version="1.0" encoding="utf-8"?>
<a:theme xmlns:a="http://schemas.openxmlformats.org/drawingml/2006/main" name=" UNFCCC PowerPoint">
  <a:themeElements>
    <a:clrScheme name="blank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NFCCC quote">
  <a:themeElements>
    <a:clrScheme name="UNFCCC quot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 quo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 quot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UNFCCC_Master 70pt title">
  <a:themeElements>
    <a:clrScheme name="UNFCCC_Master 70pt titl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_Master 70pt tit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_Master 70pt titl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344</Words>
  <Application>Microsoft Office PowerPoint</Application>
  <PresentationFormat>On-screen Show (4:3)</PresentationFormat>
  <Paragraphs>31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 UNFCCC PowerPoint</vt:lpstr>
      <vt:lpstr>UNFCCC quote</vt:lpstr>
      <vt:lpstr>UNFCCC_Master 70pt title</vt:lpstr>
      <vt:lpstr>Overview of implementation approach</vt:lpstr>
      <vt:lpstr>Key numbers and features of the system and trail to date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keywords>CRFweb;CRF;COP18;side event</cp:keywords>
  <cp:lastModifiedBy/>
  <cp:revision>1</cp:revision>
  <dcterms:created xsi:type="dcterms:W3CDTF">2012-11-19T13:08:02Z</dcterms:created>
  <dcterms:modified xsi:type="dcterms:W3CDTF">2012-11-30T09:30:56Z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DocumentId">
    <vt:lpwstr>1vdNMyhQIz3Max9FUO3PqRSN9x0kGBL-oO2ute_qnXqc</vt:lpwstr>
  </property>
  <property fmtid="{D5CDD505-2E9C-101B-9397-08002B2CF9AE}" pid="3" name="Google.Documents.RevisionId">
    <vt:lpwstr>04643424592614173256</vt:lpwstr>
  </property>
  <property fmtid="{D5CDD505-2E9C-101B-9397-08002B2CF9AE}" pid="4" name="Google.Documents.PluginVersion">
    <vt:lpwstr>2.0.2662.553</vt:lpwstr>
  </property>
  <property fmtid="{D5CDD505-2E9C-101B-9397-08002B2CF9AE}" pid="5" name="Google.Documents.MergeIncapabilityFlags">
    <vt:i4>0</vt:i4>
  </property>
</Properties>
</file>