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3"/>
  </p:notesMasterIdLst>
  <p:sldIdLst>
    <p:sldId id="334" r:id="rId2"/>
    <p:sldId id="335" r:id="rId3"/>
    <p:sldId id="336" r:id="rId4"/>
    <p:sldId id="337" r:id="rId5"/>
    <p:sldId id="338" r:id="rId6"/>
    <p:sldId id="339" r:id="rId7"/>
    <p:sldId id="283" r:id="rId8"/>
    <p:sldId id="286" r:id="rId9"/>
    <p:sldId id="279" r:id="rId10"/>
    <p:sldId id="278" r:id="rId11"/>
    <p:sldId id="333"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3399"/>
    <a:srgbClr val="0000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103" autoAdjust="0"/>
    <p:restoredTop sz="94684" autoAdjust="0"/>
  </p:normalViewPr>
  <p:slideViewPr>
    <p:cSldViewPr showGuides="1">
      <p:cViewPr varScale="1">
        <p:scale>
          <a:sx n="71" d="100"/>
          <a:sy n="71" d="100"/>
        </p:scale>
        <p:origin x="-1038" y="-96"/>
      </p:cViewPr>
      <p:guideLst>
        <p:guide orient="horz" pos="255"/>
        <p:guide pos="56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rgterminal\Home$\Muller\My%20Projects\Aviation%20and%20EU%20ETS\Book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rgterminal\Home$\Muller\My%20Projects\Varieties%20of%20Equity\India%20and%20CBDR\Hist%20Responsibilities%20model.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ln>
              <a:solidFill>
                <a:schemeClr val="accent1">
                  <a:lumMod val="75000"/>
                </a:schemeClr>
              </a:solidFill>
            </a:ln>
          </c:spPr>
          <c:invertIfNegative val="0"/>
          <c:dPt>
            <c:idx val="0"/>
            <c:invertIfNegative val="0"/>
            <c:bubble3D val="0"/>
            <c:spPr>
              <a:solidFill>
                <a:schemeClr val="accent1"/>
              </a:solidFill>
              <a:ln>
                <a:solidFill>
                  <a:schemeClr val="accent1">
                    <a:lumMod val="75000"/>
                  </a:schemeClr>
                </a:solidFill>
              </a:ln>
            </c:spPr>
          </c:dPt>
          <c:dLbls>
            <c:numFmt formatCode="0.0%" sourceLinked="0"/>
            <c:txPr>
              <a:bodyPr rot="-5400000" vert="horz"/>
              <a:lstStyle/>
              <a:p>
                <a:pPr>
                  <a:defRPr/>
                </a:pPr>
                <a:endParaRPr lang="en-US"/>
              </a:p>
            </c:txPr>
            <c:showLegendKey val="0"/>
            <c:showVal val="1"/>
            <c:showCatName val="0"/>
            <c:showSerName val="0"/>
            <c:showPercent val="0"/>
            <c:showBubbleSize val="0"/>
            <c:showLeaderLines val="0"/>
          </c:dLbls>
          <c:cat>
            <c:strRef>
              <c:f>Sheet1!$A$4:$A$21</c:f>
              <c:strCache>
                <c:ptCount val="18"/>
                <c:pt idx="0">
                  <c:v>EU27 + ETS</c:v>
                </c:pt>
                <c:pt idx="1">
                  <c:v>United States</c:v>
                </c:pt>
                <c:pt idx="2">
                  <c:v>China</c:v>
                </c:pt>
                <c:pt idx="3">
                  <c:v>Arab Emirates</c:v>
                </c:pt>
                <c:pt idx="4">
                  <c:v>Singapore</c:v>
                </c:pt>
                <c:pt idx="5">
                  <c:v>Turkey</c:v>
                </c:pt>
                <c:pt idx="6">
                  <c:v>Canada</c:v>
                </c:pt>
                <c:pt idx="7">
                  <c:v>Japan</c:v>
                </c:pt>
                <c:pt idx="8">
                  <c:v>South Korea</c:v>
                </c:pt>
                <c:pt idx="9">
                  <c:v>Russian Federation</c:v>
                </c:pt>
                <c:pt idx="10">
                  <c:v>India</c:v>
                </c:pt>
                <c:pt idx="11">
                  <c:v>Thailand</c:v>
                </c:pt>
                <c:pt idx="12">
                  <c:v>Malaysia</c:v>
                </c:pt>
                <c:pt idx="13">
                  <c:v>Australia</c:v>
                </c:pt>
                <c:pt idx="14">
                  <c:v>Brazil</c:v>
                </c:pt>
                <c:pt idx="15">
                  <c:v>Qatar</c:v>
                </c:pt>
                <c:pt idx="16">
                  <c:v>Israel</c:v>
                </c:pt>
                <c:pt idx="17">
                  <c:v>South Africa</c:v>
                </c:pt>
              </c:strCache>
            </c:strRef>
          </c:cat>
          <c:val>
            <c:numRef>
              <c:f>Sheet1!$B$4:$B$21</c:f>
              <c:numCache>
                <c:formatCode>0.00%</c:formatCode>
                <c:ptCount val="18"/>
                <c:pt idx="0">
                  <c:v>0.65200000000000224</c:v>
                </c:pt>
                <c:pt idx="1">
                  <c:v>0.10100000000000002</c:v>
                </c:pt>
                <c:pt idx="2">
                  <c:v>2.8000000000000011E-2</c:v>
                </c:pt>
                <c:pt idx="3">
                  <c:v>1.9000000000000059E-2</c:v>
                </c:pt>
                <c:pt idx="4">
                  <c:v>1.4999999999999998E-2</c:v>
                </c:pt>
                <c:pt idx="5">
                  <c:v>1.2999999999999998E-2</c:v>
                </c:pt>
                <c:pt idx="6">
                  <c:v>1.2000000000000005E-2</c:v>
                </c:pt>
                <c:pt idx="7">
                  <c:v>1.2000000000000005E-2</c:v>
                </c:pt>
                <c:pt idx="8">
                  <c:v>1.2000000000000005E-2</c:v>
                </c:pt>
                <c:pt idx="9">
                  <c:v>1.0999999999999998E-2</c:v>
                </c:pt>
                <c:pt idx="10">
                  <c:v>1.0999999999999998E-2</c:v>
                </c:pt>
                <c:pt idx="11">
                  <c:v>1.0000000000000011E-2</c:v>
                </c:pt>
                <c:pt idx="12">
                  <c:v>7.000000000000014E-3</c:v>
                </c:pt>
                <c:pt idx="13">
                  <c:v>6.0000000000000131E-3</c:v>
                </c:pt>
                <c:pt idx="14">
                  <c:v>6.0000000000000131E-3</c:v>
                </c:pt>
                <c:pt idx="15">
                  <c:v>6.0000000000000131E-3</c:v>
                </c:pt>
                <c:pt idx="16">
                  <c:v>5.0000000000000131E-3</c:v>
                </c:pt>
                <c:pt idx="17">
                  <c:v>5.0000000000000131E-3</c:v>
                </c:pt>
              </c:numCache>
            </c:numRef>
          </c:val>
        </c:ser>
        <c:dLbls>
          <c:showLegendKey val="0"/>
          <c:showVal val="0"/>
          <c:showCatName val="0"/>
          <c:showSerName val="0"/>
          <c:showPercent val="0"/>
          <c:showBubbleSize val="0"/>
        </c:dLbls>
        <c:gapWidth val="150"/>
        <c:axId val="78400896"/>
        <c:axId val="79119488"/>
      </c:barChart>
      <c:catAx>
        <c:axId val="78400896"/>
        <c:scaling>
          <c:orientation val="minMax"/>
        </c:scaling>
        <c:delete val="0"/>
        <c:axPos val="b"/>
        <c:majorTickMark val="out"/>
        <c:minorTickMark val="none"/>
        <c:tickLblPos val="nextTo"/>
        <c:txPr>
          <a:bodyPr rot="5400000" vert="horz"/>
          <a:lstStyle/>
          <a:p>
            <a:pPr>
              <a:defRPr/>
            </a:pPr>
            <a:endParaRPr lang="en-US"/>
          </a:p>
        </c:txPr>
        <c:crossAx val="79119488"/>
        <c:crosses val="autoZero"/>
        <c:auto val="1"/>
        <c:lblAlgn val="ctr"/>
        <c:lblOffset val="100"/>
        <c:noMultiLvlLbl val="0"/>
      </c:catAx>
      <c:valAx>
        <c:axId val="79119488"/>
        <c:scaling>
          <c:orientation val="minMax"/>
          <c:max val="0.2"/>
        </c:scaling>
        <c:delete val="1"/>
        <c:axPos val="l"/>
        <c:numFmt formatCode="0%" sourceLinked="0"/>
        <c:majorTickMark val="out"/>
        <c:minorTickMark val="none"/>
        <c:tickLblPos val="none"/>
        <c:crossAx val="78400896"/>
        <c:crosses val="autoZero"/>
        <c:crossBetween val="between"/>
      </c:valAx>
      <c:spPr>
        <a:noFill/>
        <a:ln w="25400">
          <a:noFill/>
        </a:ln>
      </c:spPr>
    </c:plotArea>
    <c:plotVisOnly val="1"/>
    <c:dispBlanksAs val="gap"/>
    <c:showDLblsOverMax val="0"/>
  </c:chart>
  <c:spPr>
    <a:ln>
      <a:noFill/>
    </a:ln>
  </c:spPr>
  <c:txPr>
    <a:bodyPr/>
    <a:lstStyle/>
    <a:p>
      <a:pPr>
        <a:defRPr baseline="0">
          <a:latin typeface="Times New Roman"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369108225447727E-2"/>
          <c:y val="8.3049087943052061E-2"/>
          <c:w val="0.77249300731291293"/>
          <c:h val="0.6595456822531659"/>
        </c:manualLayout>
      </c:layout>
      <c:barChart>
        <c:barDir val="col"/>
        <c:grouping val="clustered"/>
        <c:varyColors val="0"/>
        <c:ser>
          <c:idx val="1"/>
          <c:order val="1"/>
          <c:tx>
            <c:strRef>
              <c:f>'EU-ETS'!$C$47</c:f>
              <c:strCache>
                <c:ptCount val="1"/>
                <c:pt idx="0">
                  <c:v>  Burden Ratio</c:v>
                </c:pt>
              </c:strCache>
            </c:strRef>
          </c:tx>
          <c:spPr>
            <a:solidFill>
              <a:srgbClr val="FF0000"/>
            </a:solidFill>
          </c:spPr>
          <c:invertIfNegative val="0"/>
          <c:dPt>
            <c:idx val="1"/>
            <c:invertIfNegative val="0"/>
            <c:bubble3D val="0"/>
            <c:spPr>
              <a:solidFill>
                <a:srgbClr val="00B050"/>
              </a:solidFill>
            </c:spPr>
          </c:dPt>
          <c:dPt>
            <c:idx val="4"/>
            <c:invertIfNegative val="0"/>
            <c:bubble3D val="0"/>
            <c:spPr>
              <a:solidFill>
                <a:srgbClr val="00B050"/>
              </a:solidFill>
            </c:spPr>
          </c:dPt>
          <c:dPt>
            <c:idx val="5"/>
            <c:invertIfNegative val="0"/>
            <c:bubble3D val="0"/>
            <c:spPr>
              <a:solidFill>
                <a:srgbClr val="00B050"/>
              </a:solidFill>
            </c:spPr>
          </c:dPt>
          <c:dPt>
            <c:idx val="6"/>
            <c:invertIfNegative val="0"/>
            <c:bubble3D val="0"/>
            <c:spPr>
              <a:solidFill>
                <a:srgbClr val="00B050"/>
              </a:solidFill>
            </c:spPr>
          </c:dPt>
          <c:dPt>
            <c:idx val="7"/>
            <c:invertIfNegative val="0"/>
            <c:bubble3D val="0"/>
            <c:spPr>
              <a:solidFill>
                <a:srgbClr val="00B050"/>
              </a:solidFill>
            </c:spPr>
          </c:dPt>
          <c:dPt>
            <c:idx val="11"/>
            <c:invertIfNegative val="0"/>
            <c:bubble3D val="0"/>
            <c:spPr>
              <a:solidFill>
                <a:srgbClr val="00B050"/>
              </a:solidFill>
            </c:spPr>
          </c:dPt>
          <c:dPt>
            <c:idx val="12"/>
            <c:invertIfNegative val="0"/>
            <c:bubble3D val="0"/>
            <c:spPr>
              <a:solidFill>
                <a:srgbClr val="00B050"/>
              </a:solidFill>
            </c:spPr>
          </c:dPt>
          <c:dPt>
            <c:idx val="13"/>
            <c:invertIfNegative val="0"/>
            <c:bubble3D val="0"/>
            <c:spPr>
              <a:solidFill>
                <a:srgbClr val="00B050"/>
              </a:solidFill>
            </c:spPr>
          </c:dPt>
          <c:dPt>
            <c:idx val="14"/>
            <c:invertIfNegative val="0"/>
            <c:bubble3D val="0"/>
            <c:spPr>
              <a:solidFill>
                <a:srgbClr val="FFC000"/>
              </a:solidFill>
            </c:spPr>
          </c:dPt>
          <c:dPt>
            <c:idx val="17"/>
            <c:invertIfNegative val="0"/>
            <c:bubble3D val="0"/>
            <c:spPr>
              <a:solidFill>
                <a:srgbClr val="00B050"/>
              </a:solidFill>
            </c:spPr>
          </c:dPt>
          <c:cat>
            <c:strRef>
              <c:f>'EU-ETS'!$A$48:$A$66</c:f>
              <c:strCache>
                <c:ptCount val="19"/>
                <c:pt idx="0">
                  <c:v>India</c:v>
                </c:pt>
                <c:pt idx="1">
                  <c:v>China</c:v>
                </c:pt>
                <c:pt idx="2">
                  <c:v>Turkey</c:v>
                </c:pt>
                <c:pt idx="3">
                  <c:v>Thailand</c:v>
                </c:pt>
                <c:pt idx="4">
                  <c:v>Brazil</c:v>
                </c:pt>
                <c:pt idx="5">
                  <c:v>Russia</c:v>
                </c:pt>
                <c:pt idx="6">
                  <c:v>South Africa</c:v>
                </c:pt>
                <c:pt idx="7">
                  <c:v>Malaysia</c:v>
                </c:pt>
                <c:pt idx="8">
                  <c:v>South Korea</c:v>
                </c:pt>
                <c:pt idx="9">
                  <c:v>Israel</c:v>
                </c:pt>
                <c:pt idx="10">
                  <c:v>UAE</c:v>
                </c:pt>
                <c:pt idx="11">
                  <c:v>Canada</c:v>
                </c:pt>
                <c:pt idx="12">
                  <c:v>Japan</c:v>
                </c:pt>
                <c:pt idx="13">
                  <c:v>Australia</c:v>
                </c:pt>
                <c:pt idx="14">
                  <c:v>EU ETS+</c:v>
                </c:pt>
                <c:pt idx="15">
                  <c:v>Switzerland</c:v>
                </c:pt>
                <c:pt idx="16">
                  <c:v>Singapore</c:v>
                </c:pt>
                <c:pt idx="17">
                  <c:v>US</c:v>
                </c:pt>
                <c:pt idx="18">
                  <c:v>Qatar</c:v>
                </c:pt>
              </c:strCache>
            </c:strRef>
          </c:cat>
          <c:val>
            <c:numRef>
              <c:f>'EU-ETS'!$C$48:$C$66</c:f>
              <c:numCache>
                <c:formatCode>_(* #,##0.00_);_(* \(#,##0.00\);_(* "-"??_);_(@_)</c:formatCode>
                <c:ptCount val="19"/>
                <c:pt idx="0" formatCode="_-* #,##0.00\ _D_M_-;\-* #,##0.00\ _D_M_-;_-* &quot;-&quot;??\ _D_M_-;_-@_-">
                  <c:v>5.693190596124853E-2</c:v>
                </c:pt>
                <c:pt idx="1">
                  <c:v>-3.3871648907428602</c:v>
                </c:pt>
                <c:pt idx="2" formatCode="_-* #,##0.00\ _D_M_-;\-* #,##0.00\ _D_M_-;_-* &quot;-&quot;??\ _D_M_-;_-@_-">
                  <c:v>0.74834847730577325</c:v>
                </c:pt>
                <c:pt idx="3" formatCode="_-* #,##0.00\ _D_M_-;\-* #,##0.00\ _D_M_-;_-* &quot;-&quot;??\ _D_M_-;_-@_-">
                  <c:v>0.17171703189930348</c:v>
                </c:pt>
                <c:pt idx="4">
                  <c:v>-6.2477892089764815</c:v>
                </c:pt>
                <c:pt idx="5">
                  <c:v>-4.0388841539060785</c:v>
                </c:pt>
                <c:pt idx="6">
                  <c:v>-1.780743704703172</c:v>
                </c:pt>
                <c:pt idx="7">
                  <c:v>-1.0943655031618222</c:v>
                </c:pt>
                <c:pt idx="8" formatCode="_-* #,##0.00\ _D_M_-;\-* #,##0.00\ _D_M_-;_-* &quot;-&quot;??\ _D_M_-;_-@_-">
                  <c:v>0.13423505412807524</c:v>
                </c:pt>
                <c:pt idx="9" formatCode="_-* #,##0.00\ _D_M_-;\-* #,##0.00\ _D_M_-;_-* &quot;-&quot;??\ _D_M_-;_-@_-">
                  <c:v>1.643629992295331</c:v>
                </c:pt>
                <c:pt idx="10" formatCode="_-* #,##0.00\ _D_M_-;\-* #,##0.00\ _D_M_-;_-* &quot;-&quot;??\ _D_M_-;_-@_-">
                  <c:v>7.0507276441821123</c:v>
                </c:pt>
                <c:pt idx="11">
                  <c:v>-1.9737248307370328</c:v>
                </c:pt>
                <c:pt idx="12">
                  <c:v>-3.7278745328253491</c:v>
                </c:pt>
                <c:pt idx="13">
                  <c:v>-2.6061448806385172</c:v>
                </c:pt>
                <c:pt idx="14" formatCode="_-* #,##0.00\ _D_M_-;\-* #,##0.00\ _D_M_-;_-* &quot;-&quot;??\ _D_M_-;_-@_-">
                  <c:v>1.9649439552222121</c:v>
                </c:pt>
                <c:pt idx="15" formatCode="_-* #,##0.00\ _D_M_-;\-* #,##0.00\ _D_M_-;_-* &quot;-&quot;??\ _D_M_-;_-@_-">
                  <c:v>2.1150577210104191</c:v>
                </c:pt>
                <c:pt idx="16" formatCode="_-* #,##0.00\ _D_M_-;\-* #,##0.00\ _D_M_-;_-* &quot;-&quot;??\ _D_M_-;_-@_-">
                  <c:v>10.392494283085149</c:v>
                </c:pt>
                <c:pt idx="17">
                  <c:v>-2.3644150173362837</c:v>
                </c:pt>
                <c:pt idx="18" formatCode="_-* #,##0.00\ _D_M_-;\-* #,##0.00\ _D_M_-;_-* &quot;-&quot;??\ _D_M_-;_-@_-">
                  <c:v>6.831833755286139</c:v>
                </c:pt>
              </c:numCache>
            </c:numRef>
          </c:val>
        </c:ser>
        <c:dLbls>
          <c:showLegendKey val="0"/>
          <c:showVal val="0"/>
          <c:showCatName val="0"/>
          <c:showSerName val="0"/>
          <c:showPercent val="0"/>
          <c:showBubbleSize val="0"/>
        </c:dLbls>
        <c:gapWidth val="35"/>
        <c:axId val="79471360"/>
        <c:axId val="79472896"/>
      </c:barChart>
      <c:lineChart>
        <c:grouping val="standard"/>
        <c:varyColors val="0"/>
        <c:ser>
          <c:idx val="0"/>
          <c:order val="0"/>
          <c:tx>
            <c:strRef>
              <c:f>'EU-ETS'!$B$47</c:f>
              <c:strCache>
                <c:ptCount val="1"/>
                <c:pt idx="0">
                  <c:v>  GDP/cap [2005 PPP]</c:v>
                </c:pt>
              </c:strCache>
            </c:strRef>
          </c:tx>
          <c:spPr>
            <a:ln>
              <a:noFill/>
            </a:ln>
          </c:spPr>
          <c:marker>
            <c:spPr>
              <a:solidFill>
                <a:srgbClr val="FF9999"/>
              </a:solidFill>
              <a:ln>
                <a:solidFill>
                  <a:schemeClr val="tx1"/>
                </a:solidFill>
              </a:ln>
            </c:spPr>
          </c:marker>
          <c:dPt>
            <c:idx val="0"/>
            <c:marker>
              <c:spPr>
                <a:solidFill>
                  <a:srgbClr val="99FF99"/>
                </a:solidFill>
                <a:ln>
                  <a:solidFill>
                    <a:schemeClr val="tx1"/>
                  </a:solidFill>
                </a:ln>
              </c:spPr>
            </c:marker>
            <c:bubble3D val="0"/>
          </c:dPt>
          <c:dPt>
            <c:idx val="1"/>
            <c:marker>
              <c:spPr>
                <a:solidFill>
                  <a:schemeClr val="accent1">
                    <a:lumMod val="40000"/>
                    <a:lumOff val="60000"/>
                  </a:schemeClr>
                </a:solidFill>
                <a:ln>
                  <a:solidFill>
                    <a:schemeClr val="tx1"/>
                  </a:solidFill>
                </a:ln>
              </c:spPr>
            </c:marker>
            <c:bubble3D val="0"/>
          </c:dPt>
          <c:dPt>
            <c:idx val="2"/>
            <c:marker>
              <c:spPr>
                <a:solidFill>
                  <a:schemeClr val="accent1">
                    <a:lumMod val="40000"/>
                    <a:lumOff val="60000"/>
                  </a:schemeClr>
                </a:solidFill>
                <a:ln>
                  <a:solidFill>
                    <a:schemeClr val="tx1"/>
                  </a:solidFill>
                </a:ln>
              </c:spPr>
            </c:marker>
            <c:bubble3D val="0"/>
          </c:dPt>
          <c:dPt>
            <c:idx val="3"/>
            <c:marker>
              <c:spPr>
                <a:solidFill>
                  <a:schemeClr val="accent1">
                    <a:lumMod val="40000"/>
                    <a:lumOff val="60000"/>
                  </a:schemeClr>
                </a:solidFill>
                <a:ln>
                  <a:solidFill>
                    <a:schemeClr val="tx1"/>
                  </a:solidFill>
                </a:ln>
              </c:spPr>
            </c:marker>
            <c:bubble3D val="0"/>
          </c:dPt>
          <c:dPt>
            <c:idx val="4"/>
            <c:marker>
              <c:spPr>
                <a:solidFill>
                  <a:schemeClr val="accent1">
                    <a:lumMod val="40000"/>
                    <a:lumOff val="60000"/>
                  </a:schemeClr>
                </a:solidFill>
                <a:ln>
                  <a:solidFill>
                    <a:schemeClr val="tx1"/>
                  </a:solidFill>
                </a:ln>
              </c:spPr>
            </c:marker>
            <c:bubble3D val="0"/>
          </c:dPt>
          <c:dPt>
            <c:idx val="5"/>
            <c:marker>
              <c:spPr>
                <a:solidFill>
                  <a:schemeClr val="accent1">
                    <a:lumMod val="40000"/>
                    <a:lumOff val="60000"/>
                  </a:schemeClr>
                </a:solidFill>
                <a:ln>
                  <a:solidFill>
                    <a:schemeClr val="tx1"/>
                  </a:solidFill>
                </a:ln>
              </c:spPr>
            </c:marker>
            <c:bubble3D val="0"/>
          </c:dPt>
          <c:dPt>
            <c:idx val="6"/>
            <c:marker>
              <c:spPr>
                <a:solidFill>
                  <a:schemeClr val="accent1">
                    <a:lumMod val="40000"/>
                    <a:lumOff val="60000"/>
                  </a:schemeClr>
                </a:solidFill>
                <a:ln>
                  <a:solidFill>
                    <a:schemeClr val="tx1"/>
                  </a:solidFill>
                </a:ln>
              </c:spPr>
            </c:marker>
            <c:bubble3D val="0"/>
          </c:dPt>
          <c:dPt>
            <c:idx val="7"/>
            <c:marker>
              <c:spPr>
                <a:solidFill>
                  <a:schemeClr val="accent1">
                    <a:lumMod val="40000"/>
                    <a:lumOff val="60000"/>
                  </a:schemeClr>
                </a:solidFill>
                <a:ln>
                  <a:solidFill>
                    <a:schemeClr val="tx1"/>
                  </a:solidFill>
                </a:ln>
              </c:spPr>
            </c:marker>
            <c:bubble3D val="0"/>
          </c:dPt>
          <c:cat>
            <c:strRef>
              <c:f>'EU-ETS'!$A$48:$A$66</c:f>
              <c:strCache>
                <c:ptCount val="19"/>
                <c:pt idx="0">
                  <c:v>India</c:v>
                </c:pt>
                <c:pt idx="1">
                  <c:v>China</c:v>
                </c:pt>
                <c:pt idx="2">
                  <c:v>Turkey</c:v>
                </c:pt>
                <c:pt idx="3">
                  <c:v>Thailand</c:v>
                </c:pt>
                <c:pt idx="4">
                  <c:v>Brazil</c:v>
                </c:pt>
                <c:pt idx="5">
                  <c:v>Russia</c:v>
                </c:pt>
                <c:pt idx="6">
                  <c:v>South Africa</c:v>
                </c:pt>
                <c:pt idx="7">
                  <c:v>Malaysia</c:v>
                </c:pt>
                <c:pt idx="8">
                  <c:v>South Korea</c:v>
                </c:pt>
                <c:pt idx="9">
                  <c:v>Israel</c:v>
                </c:pt>
                <c:pt idx="10">
                  <c:v>UAE</c:v>
                </c:pt>
                <c:pt idx="11">
                  <c:v>Canada</c:v>
                </c:pt>
                <c:pt idx="12">
                  <c:v>Japan</c:v>
                </c:pt>
                <c:pt idx="13">
                  <c:v>Australia</c:v>
                </c:pt>
                <c:pt idx="14">
                  <c:v>EU ETS+</c:v>
                </c:pt>
                <c:pt idx="15">
                  <c:v>Switzerland</c:v>
                </c:pt>
                <c:pt idx="16">
                  <c:v>Singapore</c:v>
                </c:pt>
                <c:pt idx="17">
                  <c:v>US</c:v>
                </c:pt>
                <c:pt idx="18">
                  <c:v>Qatar</c:v>
                </c:pt>
              </c:strCache>
            </c:strRef>
          </c:cat>
          <c:val>
            <c:numRef>
              <c:f>'EU-ETS'!$B$48:$B$66</c:f>
              <c:numCache>
                <c:formatCode>_-[$$-409]* #,##0_ ;_-[$$-409]* \-#,##0\ ;_-[$$-409]* "-"??_ ;_-@_ </c:formatCode>
                <c:ptCount val="19"/>
                <c:pt idx="0">
                  <c:v>3445.1506764094902</c:v>
                </c:pt>
                <c:pt idx="1">
                  <c:v>6783.0979957041191</c:v>
                </c:pt>
                <c:pt idx="2">
                  <c:v>7857.9014746486891</c:v>
                </c:pt>
                <c:pt idx="3">
                  <c:v>8408.9086741728152</c:v>
                </c:pt>
                <c:pt idx="4">
                  <c:v>8765.7413127965337</c:v>
                </c:pt>
                <c:pt idx="5">
                  <c:v>10584.332285917035</c:v>
                </c:pt>
                <c:pt idx="6">
                  <c:v>11222.037421503672</c:v>
                </c:pt>
                <c:pt idx="7">
                  <c:v>11441.141245404957</c:v>
                </c:pt>
                <c:pt idx="8">
                  <c:v>22426.95731504526</c:v>
                </c:pt>
                <c:pt idx="9">
                  <c:v>26905.089663032217</c:v>
                </c:pt>
                <c:pt idx="10">
                  <c:v>28181.457115009765</c:v>
                </c:pt>
                <c:pt idx="11">
                  <c:v>29919.424896989261</c:v>
                </c:pt>
                <c:pt idx="12">
                  <c:v>30546.090442124179</c:v>
                </c:pt>
                <c:pt idx="13">
                  <c:v>30740.938766484214</c:v>
                </c:pt>
                <c:pt idx="14">
                  <c:v>34569.409601202147</c:v>
                </c:pt>
                <c:pt idx="15">
                  <c:v>36938.324202036063</c:v>
                </c:pt>
                <c:pt idx="16">
                  <c:v>41478.879727302039</c:v>
                </c:pt>
                <c:pt idx="17">
                  <c:v>42443.628453017875</c:v>
                </c:pt>
                <c:pt idx="18">
                  <c:v>60888.902491131834</c:v>
                </c:pt>
              </c:numCache>
            </c:numRef>
          </c:val>
          <c:smooth val="0"/>
        </c:ser>
        <c:dLbls>
          <c:showLegendKey val="0"/>
          <c:showVal val="0"/>
          <c:showCatName val="0"/>
          <c:showSerName val="0"/>
          <c:showPercent val="0"/>
          <c:showBubbleSize val="0"/>
        </c:dLbls>
        <c:marker val="1"/>
        <c:smooth val="0"/>
        <c:axId val="79484416"/>
        <c:axId val="79482880"/>
      </c:lineChart>
      <c:catAx>
        <c:axId val="79471360"/>
        <c:scaling>
          <c:orientation val="minMax"/>
        </c:scaling>
        <c:delete val="0"/>
        <c:axPos val="b"/>
        <c:majorTickMark val="out"/>
        <c:minorTickMark val="none"/>
        <c:tickLblPos val="low"/>
        <c:txPr>
          <a:bodyPr rot="5400000" vert="horz"/>
          <a:lstStyle/>
          <a:p>
            <a:pPr>
              <a:defRPr sz="1200"/>
            </a:pPr>
            <a:endParaRPr lang="en-US"/>
          </a:p>
        </c:txPr>
        <c:crossAx val="79472896"/>
        <c:crosses val="autoZero"/>
        <c:auto val="1"/>
        <c:lblAlgn val="ctr"/>
        <c:lblOffset val="100"/>
        <c:noMultiLvlLbl val="0"/>
      </c:catAx>
      <c:valAx>
        <c:axId val="79472896"/>
        <c:scaling>
          <c:orientation val="minMax"/>
          <c:max val="12"/>
          <c:min val="-12"/>
        </c:scaling>
        <c:delete val="0"/>
        <c:axPos val="l"/>
        <c:majorGridlines/>
        <c:numFmt formatCode="#,##0" sourceLinked="0"/>
        <c:majorTickMark val="out"/>
        <c:minorTickMark val="none"/>
        <c:tickLblPos val="nextTo"/>
        <c:txPr>
          <a:bodyPr/>
          <a:lstStyle/>
          <a:p>
            <a:pPr>
              <a:defRPr sz="1200"/>
            </a:pPr>
            <a:endParaRPr lang="en-US"/>
          </a:p>
        </c:txPr>
        <c:crossAx val="79471360"/>
        <c:crosses val="autoZero"/>
        <c:crossBetween val="between"/>
        <c:majorUnit val="2"/>
        <c:minorUnit val="1"/>
      </c:valAx>
      <c:valAx>
        <c:axId val="79482880"/>
        <c:scaling>
          <c:orientation val="minMax"/>
          <c:max val="70000"/>
          <c:min val="0"/>
        </c:scaling>
        <c:delete val="0"/>
        <c:axPos val="r"/>
        <c:numFmt formatCode="_-[$$-409]* #,##0_ ;_-[$$-409]* \-#,##0\ ;_-[$$-409]* &quot;-&quot;??_ ;_-@_ " sourceLinked="1"/>
        <c:majorTickMark val="out"/>
        <c:minorTickMark val="none"/>
        <c:tickLblPos val="nextTo"/>
        <c:txPr>
          <a:bodyPr/>
          <a:lstStyle/>
          <a:p>
            <a:pPr>
              <a:defRPr sz="1200" baseline="0">
                <a:solidFill>
                  <a:schemeClr val="tx1"/>
                </a:solidFill>
              </a:defRPr>
            </a:pPr>
            <a:endParaRPr lang="en-US"/>
          </a:p>
        </c:txPr>
        <c:crossAx val="79484416"/>
        <c:crosses val="max"/>
        <c:crossBetween val="between"/>
      </c:valAx>
      <c:catAx>
        <c:axId val="79484416"/>
        <c:scaling>
          <c:orientation val="minMax"/>
        </c:scaling>
        <c:delete val="1"/>
        <c:axPos val="t"/>
        <c:majorTickMark val="out"/>
        <c:minorTickMark val="none"/>
        <c:tickLblPos val="none"/>
        <c:crossAx val="79482880"/>
        <c:crosses val="max"/>
        <c:auto val="1"/>
        <c:lblAlgn val="ctr"/>
        <c:lblOffset val="100"/>
        <c:noMultiLvlLbl val="0"/>
      </c:catAx>
    </c:plotArea>
    <c:legend>
      <c:legendPos val="b"/>
      <c:layout/>
      <c:overlay val="0"/>
      <c:txPr>
        <a:bodyPr/>
        <a:lstStyle/>
        <a:p>
          <a:pPr>
            <a:defRPr sz="1200"/>
          </a:pPr>
          <a:endParaRPr lang="en-US"/>
        </a:p>
      </c:txPr>
    </c:legend>
    <c:plotVisOnly val="1"/>
    <c:dispBlanksAs val="gap"/>
    <c:showDLblsOverMax val="0"/>
  </c:chart>
  <c:spPr>
    <a:ln>
      <a:noFill/>
    </a:ln>
  </c:spPr>
  <c:txPr>
    <a:bodyPr/>
    <a:lstStyle/>
    <a:p>
      <a:pPr>
        <a:defRPr>
          <a:latin typeface="Times New Roman" pitchFamily="18" charset="0"/>
          <a:cs typeface="Times New Roman" pitchFamily="18"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0.01506</cdr:x>
      <cdr:y>0.07834</cdr:y>
    </cdr:from>
    <cdr:to>
      <cdr:x>0.1355</cdr:x>
      <cdr:y>0.14101</cdr:y>
    </cdr:to>
    <cdr:sp macro="" textlink="">
      <cdr:nvSpPr>
        <cdr:cNvPr id="3" name="TextBox 2"/>
        <cdr:cNvSpPr txBox="1"/>
      </cdr:nvSpPr>
      <cdr:spPr>
        <a:xfrm xmlns:a="http://schemas.openxmlformats.org/drawingml/2006/main">
          <a:off x="72008" y="360040"/>
          <a:ext cx="576064" cy="28803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GB" sz="1100" dirty="0" smtClean="0">
              <a:latin typeface="Times New Roman" pitchFamily="18" charset="0"/>
              <a:cs typeface="Times New Roman" pitchFamily="18" charset="0"/>
            </a:rPr>
            <a:t>65.2%</a:t>
          </a:r>
          <a:endParaRPr lang="en-GB" sz="1100" dirty="0">
            <a:latin typeface="Times New Roman" pitchFamily="18" charset="0"/>
            <a:cs typeface="Times New Roman" pitchFamily="18" charset="0"/>
          </a:endParaRPr>
        </a:p>
      </cdr:txBody>
    </cdr:sp>
  </cdr:relSizeAnchor>
  <cdr:relSizeAnchor xmlns:cdr="http://schemas.openxmlformats.org/drawingml/2006/chartDrawing">
    <cdr:from>
      <cdr:x>0.07528</cdr:x>
      <cdr:y>0.15668</cdr:y>
    </cdr:from>
    <cdr:to>
      <cdr:x>0.93347</cdr:x>
      <cdr:y>0.23502</cdr:y>
    </cdr:to>
    <cdr:sp macro="" textlink="">
      <cdr:nvSpPr>
        <cdr:cNvPr id="4" name="TextBox 3"/>
        <cdr:cNvSpPr txBox="1"/>
      </cdr:nvSpPr>
      <cdr:spPr>
        <a:xfrm xmlns:a="http://schemas.openxmlformats.org/drawingml/2006/main">
          <a:off x="360040" y="720080"/>
          <a:ext cx="4104456"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b="1" dirty="0">
              <a:latin typeface="Times New Roman" pitchFamily="18" charset="0"/>
              <a:cs typeface="Times New Roman" pitchFamily="18" charset="0"/>
            </a:rPr>
            <a:t>Aviation Emissions covered by the EU ETS by Nationality of Operator</a:t>
          </a:r>
          <a:endParaRPr lang="en-GB" sz="1100" b="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0.01869</cdr:x>
      <cdr:y>0.76471</cdr:y>
    </cdr:from>
    <cdr:to>
      <cdr:x>0.13842</cdr:x>
      <cdr:y>0.82637</cdr:y>
    </cdr:to>
    <cdr:sp macro="" textlink="">
      <cdr:nvSpPr>
        <cdr:cNvPr id="2" name="TextBox 1"/>
        <cdr:cNvSpPr txBox="1"/>
      </cdr:nvSpPr>
      <cdr:spPr>
        <a:xfrm xmlns:a="http://schemas.openxmlformats.org/drawingml/2006/main">
          <a:off x="144016" y="4019762"/>
          <a:ext cx="922490" cy="3241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GB" sz="1200" b="1" i="1" dirty="0">
              <a:solidFill>
                <a:srgbClr val="00B050"/>
              </a:solidFill>
              <a:latin typeface="Times New Roman" pitchFamily="18" charset="0"/>
              <a:cs typeface="Times New Roman" pitchFamily="18" charset="0"/>
            </a:rPr>
            <a:t>times less </a:t>
          </a:r>
        </a:p>
      </cdr:txBody>
    </cdr:sp>
  </cdr:relSizeAnchor>
  <cdr:relSizeAnchor xmlns:cdr="http://schemas.openxmlformats.org/drawingml/2006/chartDrawing">
    <cdr:from>
      <cdr:x>0.00935</cdr:x>
      <cdr:y>0.0137</cdr:y>
    </cdr:from>
    <cdr:to>
      <cdr:x>0.28779</cdr:x>
      <cdr:y>0.07536</cdr:y>
    </cdr:to>
    <cdr:sp macro="" textlink="">
      <cdr:nvSpPr>
        <cdr:cNvPr id="3" name="TextBox 1"/>
        <cdr:cNvSpPr txBox="1"/>
      </cdr:nvSpPr>
      <cdr:spPr>
        <a:xfrm xmlns:a="http://schemas.openxmlformats.org/drawingml/2006/main">
          <a:off x="72008" y="72015"/>
          <a:ext cx="2145373" cy="32412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r>
            <a:rPr lang="en-GB" sz="1200" b="1" i="1" dirty="0">
              <a:solidFill>
                <a:srgbClr val="FF0000"/>
              </a:solidFill>
              <a:latin typeface="Times New Roman" pitchFamily="18" charset="0"/>
              <a:cs typeface="Times New Roman" pitchFamily="18" charset="0"/>
            </a:rPr>
            <a:t>times more  </a:t>
          </a:r>
          <a:r>
            <a:rPr lang="en-GB" sz="1200" b="1" i="1" dirty="0">
              <a:solidFill>
                <a:srgbClr val="002060"/>
              </a:solidFill>
              <a:latin typeface="Times New Roman" pitchFamily="18" charset="0"/>
              <a:cs typeface="Times New Roman" pitchFamily="18" charset="0"/>
            </a:rPr>
            <a:t>than CBDR/RC share</a:t>
          </a:r>
        </a:p>
      </cdr:txBody>
    </cdr:sp>
  </cdr:relSizeAnchor>
  <cdr:relSizeAnchor xmlns:cdr="http://schemas.openxmlformats.org/drawingml/2006/chartDrawing">
    <cdr:from>
      <cdr:x>0.86158</cdr:x>
      <cdr:y>0.00902</cdr:y>
    </cdr:from>
    <cdr:to>
      <cdr:x>1</cdr:x>
      <cdr:y>0.07068</cdr:y>
    </cdr:to>
    <cdr:sp macro="" textlink="">
      <cdr:nvSpPr>
        <cdr:cNvPr id="4" name="TextBox 1"/>
        <cdr:cNvSpPr txBox="1"/>
      </cdr:nvSpPr>
      <cdr:spPr>
        <a:xfrm xmlns:a="http://schemas.openxmlformats.org/drawingml/2006/main">
          <a:off x="4449651" y="38637"/>
          <a:ext cx="714777" cy="26401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r"/>
          <a:r>
            <a:rPr lang="en-GB" sz="1200" b="1" i="1" dirty="0">
              <a:solidFill>
                <a:srgbClr val="002060"/>
              </a:solidFill>
              <a:latin typeface="Times New Roman" pitchFamily="18" charset="0"/>
              <a:cs typeface="Times New Roman" pitchFamily="18" charset="0"/>
            </a:rPr>
            <a:t>GDP/cap</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443C52D-0675-48E3-80F9-98D98C368525}" type="datetimeFigureOut">
              <a:rPr lang="en-GB"/>
              <a:pPr>
                <a:defRPr/>
              </a:pPr>
              <a:t>15/05/2012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B95347B-BF86-458B-A422-9529C04A7B3F}" type="slidenum">
              <a:rPr lang="en-GB"/>
              <a:pPr>
                <a:defRPr/>
              </a:pPr>
              <a:t>‹#›</a:t>
            </a:fld>
            <a:endParaRPr lang="en-GB"/>
          </a:p>
        </p:txBody>
      </p:sp>
    </p:spTree>
    <p:extLst>
      <p:ext uri="{BB962C8B-B14F-4D97-AF65-F5344CB8AC3E}">
        <p14:creationId xmlns:p14="http://schemas.microsoft.com/office/powerpoint/2010/main" val="670695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157900C-7699-4F76-B2F0-545AC5056732}"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B95347B-BF86-458B-A422-9529C04A7B3F}" type="slidenum">
              <a:rPr lang="en-GB" smtClean="0"/>
              <a:pPr>
                <a:defRPr/>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B95347B-BF86-458B-A422-9529C04A7B3F}" type="slidenum">
              <a:rPr lang="en-GB" smtClean="0"/>
              <a:pPr>
                <a:defRPr/>
              </a:pPr>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B95347B-BF86-458B-A422-9529C04A7B3F}" type="slidenum">
              <a:rPr lang="en-GB" smtClean="0"/>
              <a:pPr>
                <a:defRPr/>
              </a:pPr>
              <a:t>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B95347B-BF86-458B-A422-9529C04A7B3F}" type="slidenum">
              <a:rPr lang="en-GB" smtClean="0"/>
              <a:pPr>
                <a:defRPr/>
              </a:pPr>
              <a:t>10</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B95347B-BF86-458B-A422-9529C04A7B3F}" type="slidenum">
              <a:rPr lang="en-GB" smtClean="0"/>
              <a:pPr>
                <a:defRPr/>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2730F0D-34B0-44BB-8AF0-74CAB5BB50A6}" type="datetimeFigureOut">
              <a:rPr lang="en-GB"/>
              <a:pPr>
                <a:defRPr/>
              </a:pPr>
              <a:t>15/05/2012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6C4FBEC-6A19-41A5-93FB-E8B16179F3DE}" type="slidenum">
              <a:rPr lang="en-GB"/>
              <a:pPr>
                <a:defRPr/>
              </a:pPr>
              <a:t>‹#›</a:t>
            </a:fld>
            <a:endParaRPr lang="en-GB"/>
          </a:p>
        </p:txBody>
      </p:sp>
      <p:pic>
        <p:nvPicPr>
          <p:cNvPr id="7"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333375"/>
            <a:ext cx="24669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96188" y="333375"/>
            <a:ext cx="10477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9C60CA1-C5F5-4836-BB08-3CE64DC63215}" type="datetimeFigureOut">
              <a:rPr lang="en-GB"/>
              <a:pPr>
                <a:defRPr/>
              </a:pPr>
              <a:t>15/05/2012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12715C5-4E24-4AB6-A11E-985B1B43108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9693BEB-0D18-4C7F-B75B-AD241C0891F6}" type="datetimeFigureOut">
              <a:rPr lang="en-GB"/>
              <a:pPr>
                <a:defRPr/>
              </a:pPr>
              <a:t>15/05/2012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F317432-532F-4C31-874A-90929E887CA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298FA67-E231-4ECB-85DE-584040539CD4}" type="datetimeFigureOut">
              <a:rPr lang="en-GB"/>
              <a:pPr>
                <a:defRPr/>
              </a:pPr>
              <a:t>15/05/2012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1D262B-1447-4D2E-B27E-6084CE04CAF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B5E513-786C-41D4-AC6C-7464B01BF606}" type="datetimeFigureOut">
              <a:rPr lang="en-GB"/>
              <a:pPr>
                <a:defRPr/>
              </a:pPr>
              <a:t>15/05/2012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13D067B-900B-493F-AFAF-8D3F9780F1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BEB8501-3A38-4FBC-B200-FA623CA582A3}" type="datetimeFigureOut">
              <a:rPr lang="en-GB"/>
              <a:pPr>
                <a:defRPr/>
              </a:pPr>
              <a:t>15/05/2012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61A15D1-3095-4DFE-BFD0-FC84464B693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B6C5A13-66A3-447C-8B7C-D01E1B647C17}" type="datetimeFigureOut">
              <a:rPr lang="en-GB"/>
              <a:pPr>
                <a:defRPr/>
              </a:pPr>
              <a:t>15/05/2012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2458B80-A1F7-42B8-8212-FD310474F0A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D5523B1-AF71-4E56-980C-B1FAF11944F4}" type="datetimeFigureOut">
              <a:rPr lang="en-GB"/>
              <a:pPr>
                <a:defRPr/>
              </a:pPr>
              <a:t>15/05/2012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C7FE25D-59E7-408A-AD35-A8410E1E2B9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E9543B-F856-4392-BC7A-A7C53D0EDE80}" type="datetimeFigureOut">
              <a:rPr lang="en-GB"/>
              <a:pPr>
                <a:defRPr/>
              </a:pPr>
              <a:t>15/05/2012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4F78F35-3464-4482-996C-0D1FA87AA95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38EA99-AE36-4F68-8A59-B283922EC43F}" type="datetimeFigureOut">
              <a:rPr lang="en-GB"/>
              <a:pPr>
                <a:defRPr/>
              </a:pPr>
              <a:t>15/05/2012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E2F115A-FED1-4703-9338-F3BA027B982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5F9B9A-85F8-4459-B830-11B0473BF725}" type="datetimeFigureOut">
              <a:rPr lang="en-GB"/>
              <a:pPr>
                <a:defRPr/>
              </a:pPr>
              <a:t>15/05/2012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42CC0FE-6507-4F1D-921C-7B2489A83A2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EF38A6D-4D6A-41A2-8DD4-65B49A8E936E}" type="datetimeFigureOut">
              <a:rPr lang="en-GB"/>
              <a:pPr>
                <a:defRPr/>
              </a:pPr>
              <a:t>15/05/2012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A2C3B41-8CAF-4549-BDF5-A9ABDB3E5481}" type="slidenum">
              <a:rPr lang="en-GB"/>
              <a:pPr>
                <a:defRPr/>
              </a:pPr>
              <a:t>‹#›</a:t>
            </a:fld>
            <a:endParaRPr lang="en-GB"/>
          </a:p>
        </p:txBody>
      </p:sp>
      <p:pic>
        <p:nvPicPr>
          <p:cNvPr id="2055" name="Picture 2"/>
          <p:cNvPicPr>
            <a:picLocks noChangeAspect="1" noChangeArrowheads="1"/>
          </p:cNvPicPr>
          <p:nvPr userDrawn="1"/>
        </p:nvPicPr>
        <p:blipFill>
          <a:blip r:embed="rId13" cstate="print"/>
          <a:srcRect/>
          <a:stretch>
            <a:fillRect/>
          </a:stretch>
        </p:blipFill>
        <p:spPr bwMode="auto">
          <a:xfrm>
            <a:off x="8243888" y="5949950"/>
            <a:ext cx="679450" cy="701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395536" y="1958975"/>
            <a:ext cx="8424936" cy="2046089"/>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000" dirty="0"/>
              <a:t>Earmarking the EU ETS-Revenues for climate action: </a:t>
            </a:r>
            <a:br>
              <a:rPr lang="en-GB" sz="3000" dirty="0"/>
            </a:br>
            <a:r>
              <a:rPr lang="en-GB" sz="3000" dirty="0"/>
              <a:t>a way forward for the EU ETS aviation dispute?</a:t>
            </a:r>
            <a:br>
              <a:rPr lang="en-GB" sz="3000" dirty="0"/>
            </a:br>
            <a:endParaRPr lang="en-GB" sz="3000" dirty="0" smtClean="0"/>
          </a:p>
        </p:txBody>
      </p:sp>
      <p:sp>
        <p:nvSpPr>
          <p:cNvPr id="4099" name="Subtitle 2"/>
          <p:cNvSpPr>
            <a:spLocks noGrp="1"/>
          </p:cNvSpPr>
          <p:nvPr>
            <p:ph type="subTitle" idx="1"/>
          </p:nvPr>
        </p:nvSpPr>
        <p:spPr>
          <a:xfrm>
            <a:off x="1448227" y="3284984"/>
            <a:ext cx="6400800" cy="1656184"/>
          </a:xfrm>
        </p:spPr>
        <p:txBody>
          <a:bodyPr/>
          <a:lstStyle/>
          <a:p>
            <a:pPr eaLnBrk="1" hangingPunct="1"/>
            <a:r>
              <a:rPr lang="en-GB" sz="2400" dirty="0" smtClean="0">
                <a:solidFill>
                  <a:schemeClr val="tx1"/>
                </a:solidFill>
              </a:rPr>
              <a:t>Dr Benito M</a:t>
            </a:r>
            <a:r>
              <a:rPr lang="en-GB" sz="2400" dirty="0" smtClean="0">
                <a:solidFill>
                  <a:schemeClr val="tx1"/>
                </a:solidFill>
                <a:cs typeface="Times New Roman" pitchFamily="18" charset="0"/>
              </a:rPr>
              <a:t>ü</a:t>
            </a:r>
            <a:r>
              <a:rPr lang="en-GB" sz="2400" dirty="0" smtClean="0">
                <a:solidFill>
                  <a:schemeClr val="tx1"/>
                </a:solidFill>
              </a:rPr>
              <a:t>ller</a:t>
            </a:r>
          </a:p>
          <a:p>
            <a:pPr eaLnBrk="1" hangingPunct="1"/>
            <a:r>
              <a:rPr lang="en-GB" sz="2000" dirty="0" smtClean="0">
                <a:solidFill>
                  <a:schemeClr val="tx1"/>
                </a:solidFill>
              </a:rPr>
              <a:t>15 May 2012</a:t>
            </a:r>
          </a:p>
          <a:p>
            <a:pPr eaLnBrk="1" hangingPunct="1"/>
            <a:r>
              <a:rPr lang="en-GB" sz="2000" dirty="0" smtClean="0">
                <a:solidFill>
                  <a:schemeClr val="tx1"/>
                </a:solidFill>
              </a:rPr>
              <a:t>Bonn Germany</a:t>
            </a:r>
          </a:p>
          <a:p>
            <a:pPr eaLnBrk="1" hangingPunct="1"/>
            <a:endParaRPr lang="en-GB" dirty="0" smtClean="0">
              <a:solidFill>
                <a:schemeClr val="tx1"/>
              </a:solidFill>
            </a:endParaRPr>
          </a:p>
        </p:txBody>
      </p:sp>
      <p:pic>
        <p:nvPicPr>
          <p:cNvPr id="6" name="Picture 5" descr="GW-Logo-RGB 1024.bmp"/>
          <p:cNvPicPr>
            <a:picLocks noChangeAspect="1"/>
          </p:cNvPicPr>
          <p:nvPr/>
        </p:nvPicPr>
        <p:blipFill>
          <a:blip r:embed="rId3" cstate="print"/>
          <a:stretch>
            <a:fillRect/>
          </a:stretch>
        </p:blipFill>
        <p:spPr>
          <a:xfrm>
            <a:off x="461284" y="5949280"/>
            <a:ext cx="1950476" cy="697143"/>
          </a:xfrm>
          <a:prstGeom prst="rect">
            <a:avLst/>
          </a:prstGeom>
        </p:spPr>
      </p:pic>
    </p:spTree>
    <p:extLst>
      <p:ext uri="{BB962C8B-B14F-4D97-AF65-F5344CB8AC3E}">
        <p14:creationId xmlns:p14="http://schemas.microsoft.com/office/powerpoint/2010/main" val="3597932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395536" y="908050"/>
          <a:ext cx="7704856" cy="554528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51520" y="260648"/>
            <a:ext cx="3380734" cy="461665"/>
          </a:xfrm>
          <a:prstGeom prst="rect">
            <a:avLst/>
          </a:prstGeom>
        </p:spPr>
        <p:txBody>
          <a:bodyPr wrap="none">
            <a:spAutoFit/>
          </a:bodyPr>
          <a:lstStyle/>
          <a:p>
            <a:pPr marL="720725" lvl="0" indent="-720725" algn="just">
              <a:spcAft>
                <a:spcPts val="600"/>
              </a:spcAft>
            </a:pPr>
            <a:r>
              <a:rPr lang="en-GB" sz="2400" dirty="0" smtClean="0">
                <a:solidFill>
                  <a:srgbClr val="002060"/>
                </a:solidFill>
                <a:latin typeface="+mj-lt"/>
              </a:rPr>
              <a:t>Compatibility Assessment</a:t>
            </a:r>
          </a:p>
        </p:txBody>
      </p:sp>
      <p:sp>
        <p:nvSpPr>
          <p:cNvPr id="6" name="Straight Connector 5"/>
          <p:cNvSpPr/>
          <p:nvPr/>
        </p:nvSpPr>
        <p:spPr>
          <a:xfrm flipH="1">
            <a:off x="1144739" y="4085923"/>
            <a:ext cx="6953582" cy="5179"/>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7" name="TextBox 1"/>
          <p:cNvSpPr txBox="1"/>
          <p:nvPr/>
        </p:nvSpPr>
        <p:spPr>
          <a:xfrm>
            <a:off x="5868144" y="4077072"/>
            <a:ext cx="1225376" cy="28788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sz="1000" b="1" i="1" dirty="0">
                <a:solidFill>
                  <a:srgbClr val="002060"/>
                </a:solidFill>
                <a:latin typeface="Times New Roman" pitchFamily="18" charset="0"/>
                <a:cs typeface="Times New Roman" pitchFamily="18" charset="0"/>
              </a:rPr>
              <a:t>2 </a:t>
            </a:r>
            <a:r>
              <a:rPr lang="en-GB" sz="1100" dirty="0">
                <a:latin typeface="Calibri"/>
                <a:ea typeface="+mn-ea"/>
                <a:cs typeface="+mn-cs"/>
              </a:rPr>
              <a:t>× </a:t>
            </a:r>
            <a:r>
              <a:rPr lang="en-GB" sz="1000" b="1" i="1" dirty="0">
                <a:solidFill>
                  <a:srgbClr val="002060"/>
                </a:solidFill>
                <a:latin typeface="Times New Roman" pitchFamily="18" charset="0"/>
                <a:cs typeface="Times New Roman" pitchFamily="18" charset="0"/>
              </a:rPr>
              <a:t>global GDP/cap</a:t>
            </a:r>
          </a:p>
        </p:txBody>
      </p:sp>
      <p:sp>
        <p:nvSpPr>
          <p:cNvPr id="8" name="TextBox 1"/>
          <p:cNvSpPr txBox="1"/>
          <p:nvPr/>
        </p:nvSpPr>
        <p:spPr>
          <a:xfrm>
            <a:off x="5374754" y="4511790"/>
            <a:ext cx="1729432" cy="21602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sz="1000" b="1" i="1" dirty="0">
                <a:solidFill>
                  <a:srgbClr val="002060"/>
                </a:solidFill>
                <a:latin typeface="Times New Roman" pitchFamily="18" charset="0"/>
                <a:cs typeface="Times New Roman" pitchFamily="18" charset="0"/>
              </a:rPr>
              <a:t>0.5 </a:t>
            </a:r>
            <a:r>
              <a:rPr lang="en-GB" sz="1100" dirty="0">
                <a:latin typeface="Calibri"/>
              </a:rPr>
              <a:t>× </a:t>
            </a:r>
            <a:r>
              <a:rPr lang="en-GB" sz="1000" b="1" i="1" dirty="0">
                <a:solidFill>
                  <a:srgbClr val="002060"/>
                </a:solidFill>
                <a:latin typeface="Times New Roman" pitchFamily="18" charset="0"/>
                <a:cs typeface="Times New Roman" pitchFamily="18" charset="0"/>
              </a:rPr>
              <a:t>global GDP/cap</a:t>
            </a:r>
          </a:p>
        </p:txBody>
      </p:sp>
      <p:sp>
        <p:nvSpPr>
          <p:cNvPr id="9" name="Straight Connector 8"/>
          <p:cNvSpPr/>
          <p:nvPr/>
        </p:nvSpPr>
        <p:spPr>
          <a:xfrm flipH="1">
            <a:off x="1154510" y="4762882"/>
            <a:ext cx="6953582" cy="5179"/>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0" name="Rectangle 9"/>
          <p:cNvSpPr/>
          <p:nvPr/>
        </p:nvSpPr>
        <p:spPr>
          <a:xfrm>
            <a:off x="7099934" y="4084355"/>
            <a:ext cx="994473" cy="682883"/>
          </a:xfrm>
          <a:prstGeom prst="rect">
            <a:avLst/>
          </a:prstGeom>
          <a:solidFill>
            <a:srgbClr val="4F81BD">
              <a:alpha val="29000"/>
            </a:srgb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Rectangle 10"/>
          <p:cNvSpPr/>
          <p:nvPr/>
        </p:nvSpPr>
        <p:spPr>
          <a:xfrm>
            <a:off x="7101805" y="1196752"/>
            <a:ext cx="989612" cy="2885909"/>
          </a:xfrm>
          <a:prstGeom prst="rect">
            <a:avLst/>
          </a:prstGeom>
          <a:solidFill>
            <a:srgbClr val="FF5050">
              <a:alpha val="4862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 name="Rectangle 11"/>
          <p:cNvSpPr/>
          <p:nvPr/>
        </p:nvSpPr>
        <p:spPr>
          <a:xfrm>
            <a:off x="7099900" y="4768577"/>
            <a:ext cx="998318" cy="252999"/>
          </a:xfrm>
          <a:prstGeom prst="rect">
            <a:avLst/>
          </a:prstGeom>
          <a:solidFill>
            <a:srgbClr val="00B050">
              <a:alpha val="29000"/>
            </a:srgb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476" y="260648"/>
            <a:ext cx="3435428" cy="461665"/>
          </a:xfrm>
          <a:prstGeom prst="rect">
            <a:avLst/>
          </a:prstGeom>
        </p:spPr>
        <p:txBody>
          <a:bodyPr wrap="none">
            <a:spAutoFit/>
          </a:bodyPr>
          <a:lstStyle/>
          <a:p>
            <a:pPr marL="720725" lvl="0" indent="-720725" algn="just">
              <a:spcAft>
                <a:spcPts val="600"/>
              </a:spcAft>
            </a:pPr>
            <a:r>
              <a:rPr lang="en-GB" sz="2400" dirty="0" smtClean="0">
                <a:solidFill>
                  <a:srgbClr val="002060"/>
                </a:solidFill>
                <a:latin typeface="+mj-lt"/>
              </a:rPr>
              <a:t>ETS Compromise Proposal</a:t>
            </a:r>
          </a:p>
        </p:txBody>
      </p:sp>
      <p:sp>
        <p:nvSpPr>
          <p:cNvPr id="3" name="Rectangle 2"/>
          <p:cNvSpPr/>
          <p:nvPr/>
        </p:nvSpPr>
        <p:spPr>
          <a:xfrm>
            <a:off x="395288" y="1124744"/>
            <a:ext cx="8137152" cy="4939814"/>
          </a:xfrm>
          <a:prstGeom prst="rect">
            <a:avLst/>
          </a:prstGeom>
        </p:spPr>
        <p:txBody>
          <a:bodyPr wrap="square">
            <a:spAutoFit/>
          </a:bodyPr>
          <a:lstStyle/>
          <a:p>
            <a:pPr>
              <a:spcAft>
                <a:spcPts val="600"/>
              </a:spcAft>
            </a:pPr>
            <a:r>
              <a:rPr lang="en-GB" sz="2000" dirty="0" smtClean="0">
                <a:latin typeface="Times New Roman" pitchFamily="18" charset="0"/>
                <a:cs typeface="Times New Roman" pitchFamily="18" charset="0"/>
              </a:rPr>
              <a:t>The Brief proposes the following measures to avoid such net South–North flows and to achieve compliance of the ETS with Art. 3.1 CBDR/RC as fully as practically possible:</a:t>
            </a:r>
          </a:p>
          <a:p>
            <a:pPr marL="358775" lvl="0" indent="-358775">
              <a:spcAft>
                <a:spcPts val="600"/>
              </a:spcAft>
              <a:buFont typeface="Arial" pitchFamily="34" charset="0"/>
              <a:buChar char="•"/>
            </a:pPr>
            <a:r>
              <a:rPr lang="en-GB" sz="2000" dirty="0" smtClean="0">
                <a:latin typeface="Times New Roman" pitchFamily="18" charset="0"/>
                <a:cs typeface="Times New Roman" pitchFamily="18" charset="0"/>
              </a:rPr>
              <a:t>All (developing) countries should be given the option to become ‘</a:t>
            </a:r>
            <a:r>
              <a:rPr lang="en-GB" sz="2000" b="1" i="1" dirty="0" smtClean="0">
                <a:solidFill>
                  <a:srgbClr val="FF0000"/>
                </a:solidFill>
                <a:latin typeface="Times New Roman" pitchFamily="18" charset="0"/>
                <a:cs typeface="Times New Roman" pitchFamily="18" charset="0"/>
              </a:rPr>
              <a:t>associate members</a:t>
            </a:r>
            <a:r>
              <a:rPr lang="en-GB" sz="2000" dirty="0" smtClean="0">
                <a:latin typeface="Times New Roman" pitchFamily="18" charset="0"/>
                <a:cs typeface="Times New Roman" pitchFamily="18" charset="0"/>
              </a:rPr>
              <a:t>’ of the ETS with respect to flights to and from their territory covered by the scheme. As such they would be entitled to </a:t>
            </a:r>
            <a:r>
              <a:rPr lang="en-GB" sz="2000" b="1" i="1" dirty="0" smtClean="0">
                <a:solidFill>
                  <a:srgbClr val="FF0000"/>
                </a:solidFill>
                <a:latin typeface="Times New Roman" pitchFamily="18" charset="0"/>
                <a:cs typeface="Times New Roman" pitchFamily="18" charset="0"/>
              </a:rPr>
              <a:t>co-decide the rules of the scheme </a:t>
            </a:r>
            <a:r>
              <a:rPr lang="en-GB" sz="2000" dirty="0" smtClean="0">
                <a:solidFill>
                  <a:srgbClr val="FF0000"/>
                </a:solidFill>
                <a:latin typeface="Times New Roman" pitchFamily="18" charset="0"/>
                <a:cs typeface="Times New Roman" pitchFamily="18" charset="0"/>
              </a:rPr>
              <a:t>and </a:t>
            </a:r>
            <a:r>
              <a:rPr lang="en-GB" sz="2000" b="1" i="1" dirty="0" smtClean="0">
                <a:solidFill>
                  <a:srgbClr val="FF0000"/>
                </a:solidFill>
                <a:latin typeface="Times New Roman" pitchFamily="18" charset="0"/>
                <a:cs typeface="Times New Roman" pitchFamily="18" charset="0"/>
              </a:rPr>
              <a:t>to carry out auctions of ETS aviation credits and keep the revenue for domestic climate change purposes</a:t>
            </a:r>
            <a:r>
              <a:rPr lang="en-GB" sz="2000" dirty="0" smtClean="0">
                <a:latin typeface="Times New Roman" pitchFamily="18" charset="0"/>
                <a:cs typeface="Times New Roman" pitchFamily="18" charset="0"/>
              </a:rPr>
              <a:t>. </a:t>
            </a:r>
          </a:p>
          <a:p>
            <a:pPr marL="358775" lvl="0" indent="-358775">
              <a:spcAft>
                <a:spcPts val="600"/>
              </a:spcAft>
              <a:buFont typeface="Arial" pitchFamily="34" charset="0"/>
              <a:buChar char="•"/>
            </a:pPr>
            <a:r>
              <a:rPr lang="en-GB" sz="2000" b="1" i="1" dirty="0" smtClean="0">
                <a:latin typeface="Times New Roman" pitchFamily="18" charset="0"/>
                <a:cs typeface="Times New Roman" pitchFamily="18" charset="0"/>
              </a:rPr>
              <a:t> </a:t>
            </a:r>
            <a:r>
              <a:rPr lang="en-GB" sz="2000" b="1" i="1" dirty="0" smtClean="0">
                <a:solidFill>
                  <a:srgbClr val="FF0000"/>
                </a:solidFill>
                <a:latin typeface="Times New Roman" pitchFamily="18" charset="0"/>
                <a:cs typeface="Times New Roman" pitchFamily="18" charset="0"/>
              </a:rPr>
              <a:t>Low-income developing countries </a:t>
            </a:r>
            <a:r>
              <a:rPr lang="en-GB" sz="2000" dirty="0" smtClean="0">
                <a:latin typeface="Times New Roman" pitchFamily="18" charset="0"/>
                <a:cs typeface="Times New Roman" pitchFamily="18" charset="0"/>
              </a:rPr>
              <a:t>not participating in this manner should receive the revenue collected at auction from their carriers by the developed ETS member countries.</a:t>
            </a:r>
          </a:p>
          <a:p>
            <a:pPr marL="358775" lvl="0" indent="-358775">
              <a:spcAft>
                <a:spcPts val="600"/>
              </a:spcAft>
              <a:buFont typeface="Arial" pitchFamily="34" charset="0"/>
              <a:buChar char="•"/>
            </a:pPr>
            <a:r>
              <a:rPr lang="en-GB" sz="2000" dirty="0" smtClean="0">
                <a:latin typeface="Times New Roman" pitchFamily="18" charset="0"/>
                <a:cs typeface="Times New Roman" pitchFamily="18" charset="0"/>
              </a:rPr>
              <a:t>Developing country carriers should be able to use </a:t>
            </a:r>
            <a:r>
              <a:rPr lang="en-GB" sz="2000" b="1" i="1" dirty="0" smtClean="0">
                <a:solidFill>
                  <a:srgbClr val="FF0000"/>
                </a:solidFill>
                <a:latin typeface="Times New Roman" pitchFamily="18" charset="0"/>
                <a:cs typeface="Times New Roman" pitchFamily="18" charset="0"/>
              </a:rPr>
              <a:t>Certified Emission Reductions (CERs) generated in their country of origin </a:t>
            </a:r>
            <a:r>
              <a:rPr lang="en-GB" sz="2000" dirty="0" smtClean="0">
                <a:latin typeface="Times New Roman" pitchFamily="18" charset="0"/>
                <a:cs typeface="Times New Roman" pitchFamily="18" charset="0"/>
              </a:rPr>
              <a:t>through the Clean Development Mechanism (CDM) for the purpose of compliance with the ETS for the full duration of the scheme.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875" y="2624138"/>
            <a:ext cx="504825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077072"/>
            <a:ext cx="1304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8850" y="4534272"/>
            <a:ext cx="486727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0750" y="980728"/>
            <a:ext cx="47625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5479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829" y="1484784"/>
            <a:ext cx="7848872" cy="2653675"/>
          </a:xfrm>
          <a:prstGeom prst="rect">
            <a:avLst/>
          </a:prstGeom>
        </p:spPr>
        <p:txBody>
          <a:bodyPr wrap="square">
            <a:spAutoFit/>
          </a:bodyPr>
          <a:lstStyle/>
          <a:p>
            <a:pPr>
              <a:lnSpc>
                <a:spcPct val="115000"/>
              </a:lnSpc>
              <a:spcAft>
                <a:spcPts val="1000"/>
              </a:spcAft>
            </a:pPr>
            <a:r>
              <a:rPr lang="en-GB" sz="2200" dirty="0" smtClean="0">
                <a:latin typeface="Times New Roman" pitchFamily="18" charset="0"/>
                <a:ea typeface="Calibri"/>
                <a:cs typeface="Times New Roman" pitchFamily="18" charset="0"/>
              </a:rPr>
              <a:t>Earmarking </a:t>
            </a:r>
            <a:r>
              <a:rPr lang="en-GB" sz="2200" dirty="0">
                <a:latin typeface="Times New Roman" pitchFamily="18" charset="0"/>
                <a:ea typeface="Calibri"/>
                <a:cs typeface="Times New Roman" pitchFamily="18" charset="0"/>
              </a:rPr>
              <a:t>is said to be contrary to “sound </a:t>
            </a:r>
            <a:r>
              <a:rPr lang="en-GB" sz="2200" dirty="0" smtClean="0">
                <a:latin typeface="Times New Roman" pitchFamily="18" charset="0"/>
                <a:ea typeface="Calibri"/>
                <a:cs typeface="Times New Roman" pitchFamily="18" charset="0"/>
              </a:rPr>
              <a:t>fiscal management</a:t>
            </a:r>
            <a:r>
              <a:rPr lang="en-GB" sz="2200" dirty="0">
                <a:latin typeface="Times New Roman" pitchFamily="18" charset="0"/>
                <a:ea typeface="Calibri"/>
                <a:cs typeface="Times New Roman" pitchFamily="18" charset="0"/>
              </a:rPr>
              <a:t>,” </a:t>
            </a:r>
            <a:endParaRPr lang="en-GB" sz="2200" dirty="0" smtClean="0">
              <a:latin typeface="Times New Roman" pitchFamily="18" charset="0"/>
              <a:ea typeface="Calibri"/>
              <a:cs typeface="Times New Roman" pitchFamily="18" charset="0"/>
            </a:endParaRPr>
          </a:p>
          <a:p>
            <a:pPr marL="342900" indent="-342900">
              <a:lnSpc>
                <a:spcPct val="115000"/>
              </a:lnSpc>
              <a:spcAft>
                <a:spcPts val="1000"/>
              </a:spcAft>
              <a:buFont typeface="Arial" pitchFamily="34" charset="0"/>
              <a:buChar char="•"/>
            </a:pPr>
            <a:r>
              <a:rPr lang="en-GB" sz="2200" dirty="0" smtClean="0">
                <a:latin typeface="Times New Roman" pitchFamily="18" charset="0"/>
                <a:ea typeface="Calibri"/>
                <a:cs typeface="Times New Roman" pitchFamily="18" charset="0"/>
              </a:rPr>
              <a:t>there are situations in which the literature suggests that earmarking is appropriate. </a:t>
            </a:r>
          </a:p>
          <a:p>
            <a:pPr marL="285750" indent="-285750">
              <a:lnSpc>
                <a:spcPct val="115000"/>
              </a:lnSpc>
              <a:spcAft>
                <a:spcPts val="1000"/>
              </a:spcAft>
              <a:buFont typeface="Arial" pitchFamily="34" charset="0"/>
              <a:buChar char="•"/>
            </a:pPr>
            <a:r>
              <a:rPr lang="en-GB" sz="2200" dirty="0" smtClean="0">
                <a:latin typeface="Times New Roman" pitchFamily="18" charset="0"/>
                <a:ea typeface="Calibri"/>
                <a:cs typeface="Times New Roman" pitchFamily="18" charset="0"/>
              </a:rPr>
              <a:t>Moreover</a:t>
            </a:r>
            <a:r>
              <a:rPr lang="en-GB" sz="2200" dirty="0">
                <a:latin typeface="Times New Roman" pitchFamily="18" charset="0"/>
                <a:ea typeface="Calibri"/>
                <a:cs typeface="Times New Roman" pitchFamily="18" charset="0"/>
              </a:rPr>
              <a:t>, earmarking of revenue streams is actually common practice in most of the countries concerned (and beyond). The ‘trick’ has been to declare these revenues “off </a:t>
            </a:r>
            <a:r>
              <a:rPr lang="en-GB" sz="2200" dirty="0" smtClean="0">
                <a:latin typeface="Times New Roman" pitchFamily="18" charset="0"/>
                <a:ea typeface="Calibri"/>
                <a:cs typeface="Times New Roman" pitchFamily="18" charset="0"/>
              </a:rPr>
              <a:t>budget”. </a:t>
            </a:r>
            <a:endParaRPr lang="en-GB" sz="2200" dirty="0">
              <a:effectLst/>
              <a:latin typeface="Times New Roman" pitchFamily="18" charset="0"/>
              <a:ea typeface="Calibri"/>
              <a:cs typeface="Times New Roman" pitchFamily="18" charset="0"/>
            </a:endParaRPr>
          </a:p>
        </p:txBody>
      </p:sp>
      <p:sp>
        <p:nvSpPr>
          <p:cNvPr id="8" name="TextBox 7"/>
          <p:cNvSpPr txBox="1"/>
          <p:nvPr/>
        </p:nvSpPr>
        <p:spPr>
          <a:xfrm>
            <a:off x="293272" y="260648"/>
            <a:ext cx="3874202" cy="461665"/>
          </a:xfrm>
          <a:prstGeom prst="rect">
            <a:avLst/>
          </a:prstGeom>
          <a:noFill/>
        </p:spPr>
        <p:txBody>
          <a:bodyPr wrap="none" rtlCol="0">
            <a:spAutoFit/>
          </a:bodyPr>
          <a:lstStyle/>
          <a:p>
            <a:r>
              <a:rPr lang="en-GB" sz="2400" dirty="0" smtClean="0">
                <a:solidFill>
                  <a:srgbClr val="002060"/>
                </a:solidFill>
                <a:latin typeface="+mj-lt"/>
                <a:cs typeface="Arial" pitchFamily="34" charset="0"/>
              </a:rPr>
              <a:t>“Sound Fiscal Management”?</a:t>
            </a:r>
            <a:endParaRPr lang="en-GB" sz="2400" dirty="0">
              <a:solidFill>
                <a:srgbClr val="002060"/>
              </a:solidFill>
              <a:latin typeface="+mj-lt"/>
            </a:endParaRPr>
          </a:p>
        </p:txBody>
      </p:sp>
    </p:spTree>
    <p:extLst>
      <p:ext uri="{BB962C8B-B14F-4D97-AF65-F5344CB8AC3E}">
        <p14:creationId xmlns:p14="http://schemas.microsoft.com/office/powerpoint/2010/main" val="382048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6295" y="764704"/>
            <a:ext cx="6296025"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93272" y="260648"/>
            <a:ext cx="4459875" cy="461665"/>
          </a:xfrm>
          <a:prstGeom prst="rect">
            <a:avLst/>
          </a:prstGeom>
          <a:noFill/>
        </p:spPr>
        <p:txBody>
          <a:bodyPr wrap="none" rtlCol="0">
            <a:spAutoFit/>
          </a:bodyPr>
          <a:lstStyle/>
          <a:p>
            <a:r>
              <a:rPr lang="en-GB" sz="2400" dirty="0" smtClean="0">
                <a:solidFill>
                  <a:srgbClr val="002060"/>
                </a:solidFill>
                <a:latin typeface="+mj-lt"/>
                <a:cs typeface="Arial" pitchFamily="34" charset="0"/>
              </a:rPr>
              <a:t>Earmarked Federal Taxes in the US</a:t>
            </a:r>
            <a:endParaRPr lang="en-GB" sz="2400" dirty="0">
              <a:solidFill>
                <a:srgbClr val="002060"/>
              </a:solidFill>
              <a:latin typeface="+mj-lt"/>
            </a:endParaRPr>
          </a:p>
        </p:txBody>
      </p:sp>
    </p:spTree>
    <p:extLst>
      <p:ext uri="{BB962C8B-B14F-4D97-AF65-F5344CB8AC3E}">
        <p14:creationId xmlns:p14="http://schemas.microsoft.com/office/powerpoint/2010/main" val="3835300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1903" y="1268760"/>
            <a:ext cx="7776864" cy="4401205"/>
          </a:xfrm>
          <a:prstGeom prst="rect">
            <a:avLst/>
          </a:prstGeom>
        </p:spPr>
        <p:txBody>
          <a:bodyPr wrap="square">
            <a:spAutoFit/>
          </a:bodyPr>
          <a:lstStyle/>
          <a:p>
            <a:r>
              <a:rPr lang="en-GB" sz="2000" dirty="0">
                <a:latin typeface="Times New Roman" pitchFamily="18" charset="0"/>
                <a:cs typeface="Times New Roman" pitchFamily="18" charset="0"/>
              </a:rPr>
              <a:t>The Renewables Obligation (RO), in effect since April 2002, is a legislated obligation on licensed electricity suppliers in England and Wales to buy a certain </a:t>
            </a:r>
            <a:r>
              <a:rPr lang="en-GB" sz="2000" dirty="0" smtClean="0">
                <a:latin typeface="Times New Roman" pitchFamily="18" charset="0"/>
                <a:cs typeface="Times New Roman" pitchFamily="18" charset="0"/>
              </a:rPr>
              <a:t>percentage </a:t>
            </a:r>
            <a:r>
              <a:rPr lang="en-GB" sz="2000" dirty="0">
                <a:latin typeface="Times New Roman" pitchFamily="18" charset="0"/>
                <a:cs typeface="Times New Roman" pitchFamily="18" charset="0"/>
              </a:rPr>
              <a:t>of their supply each year from renewable sources. The obligation is monitored by the UK gas and electricity markets </a:t>
            </a:r>
            <a:r>
              <a:rPr lang="en-GB" sz="2000" dirty="0" smtClean="0">
                <a:latin typeface="Times New Roman" pitchFamily="18" charset="0"/>
                <a:cs typeface="Times New Roman" pitchFamily="18" charset="0"/>
              </a:rPr>
              <a:t>regulator </a:t>
            </a:r>
            <a:r>
              <a:rPr lang="en-GB" sz="2000" dirty="0" err="1">
                <a:latin typeface="Times New Roman" pitchFamily="18" charset="0"/>
                <a:cs typeface="Times New Roman" pitchFamily="18" charset="0"/>
              </a:rPr>
              <a:t>Ofgem</a:t>
            </a:r>
            <a:r>
              <a:rPr lang="en-GB" sz="2000" dirty="0">
                <a:latin typeface="Times New Roman" pitchFamily="18" charset="0"/>
                <a:cs typeface="Times New Roman" pitchFamily="18" charset="0"/>
              </a:rPr>
              <a:t>, based on the issuance of renewable obligation </a:t>
            </a:r>
            <a:r>
              <a:rPr lang="en-GB" sz="2000" dirty="0" smtClean="0">
                <a:latin typeface="Times New Roman" pitchFamily="18" charset="0"/>
                <a:cs typeface="Times New Roman" pitchFamily="18" charset="0"/>
              </a:rPr>
              <a:t>certificates. </a:t>
            </a:r>
          </a:p>
          <a:p>
            <a:endParaRPr lang="en-GB" sz="2000" dirty="0">
              <a:latin typeface="Times New Roman" pitchFamily="18" charset="0"/>
              <a:cs typeface="Times New Roman" pitchFamily="18" charset="0"/>
            </a:endParaRPr>
          </a:p>
          <a:p>
            <a:r>
              <a:rPr lang="en-GB" sz="2000" dirty="0">
                <a:latin typeface="Times New Roman" pitchFamily="18" charset="0"/>
                <a:cs typeface="Times New Roman" pitchFamily="18" charset="0"/>
              </a:rPr>
              <a:t>Suppliers can choose to buy-out part of their obligation by paying </a:t>
            </a:r>
            <a:r>
              <a:rPr lang="en-GB" sz="2000" dirty="0" err="1">
                <a:latin typeface="Times New Roman" pitchFamily="18" charset="0"/>
                <a:cs typeface="Times New Roman" pitchFamily="18" charset="0"/>
              </a:rPr>
              <a:t>Ofgem</a:t>
            </a:r>
            <a:r>
              <a:rPr lang="en-GB" sz="2000" dirty="0">
                <a:latin typeface="Times New Roman" pitchFamily="18" charset="0"/>
                <a:cs typeface="Times New Roman" pitchFamily="18" charset="0"/>
              </a:rPr>
              <a:t>, which re-distributes the resulting revenue to suppliers in proportion to their renewable purchases as “recycled green premium.” </a:t>
            </a:r>
            <a:endParaRPr lang="en-GB" sz="2000" dirty="0" smtClean="0">
              <a:latin typeface="Times New Roman" pitchFamily="18" charset="0"/>
              <a:cs typeface="Times New Roman" pitchFamily="18" charset="0"/>
            </a:endParaRPr>
          </a:p>
          <a:p>
            <a:endParaRPr lang="en-GB" sz="2000" dirty="0">
              <a:latin typeface="Times New Roman" pitchFamily="18" charset="0"/>
              <a:cs typeface="Times New Roman" pitchFamily="18" charset="0"/>
            </a:endParaRPr>
          </a:p>
          <a:p>
            <a:r>
              <a:rPr lang="en-GB" sz="2000" dirty="0" smtClean="0">
                <a:latin typeface="Times New Roman" pitchFamily="18" charset="0"/>
                <a:cs typeface="Times New Roman" pitchFamily="18" charset="0"/>
              </a:rPr>
              <a:t>The </a:t>
            </a:r>
            <a:r>
              <a:rPr lang="en-GB" sz="2000" dirty="0">
                <a:latin typeface="Times New Roman" pitchFamily="18" charset="0"/>
                <a:cs typeface="Times New Roman" pitchFamily="18" charset="0"/>
              </a:rPr>
              <a:t>Renewables Obligation </a:t>
            </a:r>
            <a:r>
              <a:rPr lang="en-GB" sz="2000" dirty="0" smtClean="0">
                <a:latin typeface="Times New Roman" pitchFamily="18" charset="0"/>
                <a:cs typeface="Times New Roman" pitchFamily="18" charset="0"/>
              </a:rPr>
              <a:t>provides </a:t>
            </a:r>
            <a:r>
              <a:rPr lang="en-GB" sz="2000" dirty="0">
                <a:latin typeface="Times New Roman" pitchFamily="18" charset="0"/>
                <a:cs typeface="Times New Roman" pitchFamily="18" charset="0"/>
              </a:rPr>
              <a:t>£21.5bn (on a discounted basis) for the subsidy of renewable generation by UK electricity consumers. This is clearly a form of earmarking of a legally binding levy.</a:t>
            </a:r>
          </a:p>
        </p:txBody>
      </p:sp>
      <p:sp>
        <p:nvSpPr>
          <p:cNvPr id="4" name="TextBox 3"/>
          <p:cNvSpPr txBox="1"/>
          <p:nvPr/>
        </p:nvSpPr>
        <p:spPr>
          <a:xfrm>
            <a:off x="293272" y="260648"/>
            <a:ext cx="3466334" cy="461665"/>
          </a:xfrm>
          <a:prstGeom prst="rect">
            <a:avLst/>
          </a:prstGeom>
          <a:noFill/>
        </p:spPr>
        <p:txBody>
          <a:bodyPr wrap="none" rtlCol="0">
            <a:spAutoFit/>
          </a:bodyPr>
          <a:lstStyle/>
          <a:p>
            <a:r>
              <a:rPr lang="en-GB" sz="2400" dirty="0" smtClean="0">
                <a:solidFill>
                  <a:srgbClr val="002060"/>
                </a:solidFill>
                <a:latin typeface="+mj-lt"/>
                <a:cs typeface="Arial" pitchFamily="34" charset="0"/>
              </a:rPr>
              <a:t>UK Renewables Obligation</a:t>
            </a:r>
            <a:endParaRPr lang="en-GB" sz="2400" dirty="0">
              <a:solidFill>
                <a:srgbClr val="002060"/>
              </a:solidFill>
              <a:latin typeface="+mj-lt"/>
            </a:endParaRPr>
          </a:p>
        </p:txBody>
      </p:sp>
    </p:spTree>
    <p:extLst>
      <p:ext uri="{BB962C8B-B14F-4D97-AF65-F5344CB8AC3E}">
        <p14:creationId xmlns:p14="http://schemas.microsoft.com/office/powerpoint/2010/main" val="127572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96752"/>
            <a:ext cx="7272287" cy="3785652"/>
          </a:xfrm>
          <a:prstGeom prst="rect">
            <a:avLst/>
          </a:prstGeom>
        </p:spPr>
        <p:txBody>
          <a:bodyPr wrap="square">
            <a:spAutoFit/>
          </a:bodyPr>
          <a:lstStyle/>
          <a:p>
            <a:r>
              <a:rPr lang="en-GB" sz="2000" dirty="0" smtClean="0">
                <a:latin typeface="Times New Roman" pitchFamily="18" charset="0"/>
                <a:cs typeface="Times New Roman" pitchFamily="18" charset="0"/>
              </a:rPr>
              <a:t>The UK </a:t>
            </a:r>
            <a:r>
              <a:rPr lang="en-GB" sz="2000" dirty="0">
                <a:latin typeface="Times New Roman" pitchFamily="18" charset="0"/>
                <a:cs typeface="Times New Roman" pitchFamily="18" charset="0"/>
              </a:rPr>
              <a:t>Renewables Obligation, could be a template for the purpose of raising revenue for (developing country) climate change activities from EU ETS auctioning. </a:t>
            </a:r>
            <a:endParaRPr lang="en-GB" sz="2000" dirty="0" smtClean="0">
              <a:latin typeface="Times New Roman" pitchFamily="18" charset="0"/>
              <a:cs typeface="Times New Roman" pitchFamily="18" charset="0"/>
            </a:endParaRPr>
          </a:p>
          <a:p>
            <a:endParaRPr lang="en-GB" sz="2000" dirty="0">
              <a:latin typeface="Times New Roman" pitchFamily="18" charset="0"/>
              <a:cs typeface="Times New Roman" pitchFamily="18" charset="0"/>
            </a:endParaRPr>
          </a:p>
          <a:p>
            <a:r>
              <a:rPr lang="en-GB" sz="2000" dirty="0">
                <a:latin typeface="Times New Roman" pitchFamily="18" charset="0"/>
                <a:cs typeface="Times New Roman" pitchFamily="18" charset="0"/>
              </a:rPr>
              <a:t>All that needs to be </a:t>
            </a:r>
            <a:r>
              <a:rPr lang="en-GB" sz="2000" dirty="0" smtClean="0">
                <a:latin typeface="Times New Roman" pitchFamily="18" charset="0"/>
                <a:cs typeface="Times New Roman" pitchFamily="18" charset="0"/>
              </a:rPr>
              <a:t>done is </a:t>
            </a:r>
            <a:r>
              <a:rPr lang="en-GB" sz="2000" dirty="0">
                <a:latin typeface="Times New Roman" pitchFamily="18" charset="0"/>
                <a:cs typeface="Times New Roman" pitchFamily="18" charset="0"/>
              </a:rPr>
              <a:t>to delegate the auctioning process at the national level to a body outside the taxation system − an </a:t>
            </a:r>
            <a:r>
              <a:rPr lang="en-GB" sz="2000" b="1" i="1" dirty="0">
                <a:latin typeface="Times New Roman" pitchFamily="18" charset="0"/>
                <a:cs typeface="Times New Roman" pitchFamily="18" charset="0"/>
              </a:rPr>
              <a:t>“Office for Emissions Trading”</a:t>
            </a:r>
            <a:r>
              <a:rPr lang="en-GB" sz="2000" dirty="0">
                <a:latin typeface="Times New Roman" pitchFamily="18" charset="0"/>
                <a:cs typeface="Times New Roman" pitchFamily="18" charset="0"/>
              </a:rPr>
              <a:t> – which operates an </a:t>
            </a:r>
            <a:r>
              <a:rPr lang="en-GB" sz="2000" b="1" i="1" dirty="0">
                <a:latin typeface="Times New Roman" pitchFamily="18" charset="0"/>
                <a:cs typeface="Times New Roman" pitchFamily="18" charset="0"/>
              </a:rPr>
              <a:t>off budget trust fund</a:t>
            </a:r>
            <a:r>
              <a:rPr lang="en-GB" sz="2000" dirty="0">
                <a:latin typeface="Times New Roman" pitchFamily="18" charset="0"/>
                <a:cs typeface="Times New Roman" pitchFamily="18" charset="0"/>
              </a:rPr>
              <a:t>, and which legitimately, and without fear of precedent for general taxation, channels earmarked revenue streams, say to the UNFCCC financial mechanism (for climate change activities in developing countries), to the private sector, and/or to treasuries, for the benefit of domestic consumers. </a:t>
            </a:r>
          </a:p>
        </p:txBody>
      </p:sp>
      <p:sp>
        <p:nvSpPr>
          <p:cNvPr id="3" name="TextBox 2"/>
          <p:cNvSpPr txBox="1"/>
          <p:nvPr/>
        </p:nvSpPr>
        <p:spPr>
          <a:xfrm>
            <a:off x="293272" y="260648"/>
            <a:ext cx="5267083" cy="461665"/>
          </a:xfrm>
          <a:prstGeom prst="rect">
            <a:avLst/>
          </a:prstGeom>
          <a:noFill/>
        </p:spPr>
        <p:txBody>
          <a:bodyPr wrap="none" rtlCol="0">
            <a:spAutoFit/>
          </a:bodyPr>
          <a:lstStyle/>
          <a:p>
            <a:r>
              <a:rPr lang="en-GB" sz="2400" dirty="0" smtClean="0">
                <a:solidFill>
                  <a:srgbClr val="002060"/>
                </a:solidFill>
                <a:latin typeface="+mj-lt"/>
                <a:cs typeface="Arial" pitchFamily="34" charset="0"/>
              </a:rPr>
              <a:t>Off Budget Emissions Trading Trust Funds</a:t>
            </a:r>
            <a:endParaRPr lang="en-GB" sz="2400" dirty="0">
              <a:solidFill>
                <a:srgbClr val="002060"/>
              </a:solidFill>
              <a:latin typeface="+mj-lt"/>
            </a:endParaRPr>
          </a:p>
        </p:txBody>
      </p:sp>
    </p:spTree>
    <p:extLst>
      <p:ext uri="{BB962C8B-B14F-4D97-AF65-F5344CB8AC3E}">
        <p14:creationId xmlns:p14="http://schemas.microsoft.com/office/powerpoint/2010/main" val="264319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cstate="print"/>
          <a:srcRect/>
          <a:stretch>
            <a:fillRect/>
          </a:stretch>
        </p:blipFill>
        <p:spPr bwMode="auto">
          <a:xfrm>
            <a:off x="1403648" y="3212976"/>
            <a:ext cx="6127876" cy="3029640"/>
          </a:xfrm>
          <a:prstGeom prst="rect">
            <a:avLst/>
          </a:prstGeom>
          <a:noFill/>
          <a:ln w="9525">
            <a:noFill/>
            <a:miter lim="800000"/>
            <a:headEnd/>
            <a:tailEnd/>
          </a:ln>
        </p:spPr>
      </p:pic>
      <p:sp>
        <p:nvSpPr>
          <p:cNvPr id="3" name="TextBox 2"/>
          <p:cNvSpPr txBox="1"/>
          <p:nvPr/>
        </p:nvSpPr>
        <p:spPr>
          <a:xfrm>
            <a:off x="293272" y="260648"/>
            <a:ext cx="4423968" cy="461665"/>
          </a:xfrm>
          <a:prstGeom prst="rect">
            <a:avLst/>
          </a:prstGeom>
          <a:noFill/>
        </p:spPr>
        <p:txBody>
          <a:bodyPr wrap="none" rtlCol="0">
            <a:spAutoFit/>
          </a:bodyPr>
          <a:lstStyle/>
          <a:p>
            <a:r>
              <a:rPr lang="en-GB" sz="2400" dirty="0" smtClean="0">
                <a:solidFill>
                  <a:srgbClr val="002060"/>
                </a:solidFill>
                <a:latin typeface="+mj-lt"/>
                <a:cs typeface="Arial" pitchFamily="34" charset="0"/>
              </a:rPr>
              <a:t>Operationalising</a:t>
            </a:r>
            <a:r>
              <a:rPr lang="en-GB" sz="2400" dirty="0" smtClean="0">
                <a:solidFill>
                  <a:srgbClr val="002060"/>
                </a:solidFill>
                <a:latin typeface="+mj-lt"/>
              </a:rPr>
              <a:t> Art. 3.1 CBDR/RC</a:t>
            </a:r>
            <a:endParaRPr lang="en-GB" sz="2400" dirty="0">
              <a:solidFill>
                <a:srgbClr val="002060"/>
              </a:solidFill>
              <a:latin typeface="+mj-lt"/>
            </a:endParaRPr>
          </a:p>
        </p:txBody>
      </p:sp>
      <p:sp>
        <p:nvSpPr>
          <p:cNvPr id="65537" name="Rectangle 1"/>
          <p:cNvSpPr>
            <a:spLocks noChangeArrowheads="1"/>
          </p:cNvSpPr>
          <p:nvPr/>
        </p:nvSpPr>
        <p:spPr bwMode="auto">
          <a:xfrm>
            <a:off x="539552" y="1052513"/>
            <a:ext cx="687625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074738" marR="0" lvl="0" indent="-1074738"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 3.1]</a:t>
            </a:r>
            <a:r>
              <a:rPr kumimoji="0" lang="en-GB"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Parties should protect the climate system for the benefit of present and future generations of humankind, </a:t>
            </a:r>
            <a:r>
              <a:rPr kumimoji="0" lang="en-GB"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the basis of equity and in accordance with their common but differentiated responsibilities and respective capabilities</a:t>
            </a:r>
            <a:r>
              <a:rPr kumimoji="0" lang="en-GB"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Accordingly, the developed country Parties should take the lead in combating climate change and the adverse effects thereof.</a:t>
            </a:r>
            <a:endParaRPr kumimoji="0" lang="en-GB"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rrowheads="1"/>
          </p:cNvPicPr>
          <p:nvPr/>
        </p:nvPicPr>
        <p:blipFill>
          <a:blip r:embed="rId3" cstate="print"/>
          <a:srcRect/>
          <a:stretch>
            <a:fillRect/>
          </a:stretch>
        </p:blipFill>
        <p:spPr bwMode="auto">
          <a:xfrm>
            <a:off x="804572" y="2243039"/>
            <a:ext cx="6935780" cy="4614961"/>
          </a:xfrm>
          <a:prstGeom prst="rect">
            <a:avLst/>
          </a:prstGeom>
          <a:noFill/>
          <a:ln w="9525">
            <a:noFill/>
            <a:miter lim="800000"/>
            <a:headEnd/>
            <a:tailEnd/>
          </a:ln>
        </p:spPr>
      </p:pic>
      <p:sp>
        <p:nvSpPr>
          <p:cNvPr id="4" name="Rectangle 3"/>
          <p:cNvSpPr/>
          <p:nvPr/>
        </p:nvSpPr>
        <p:spPr>
          <a:xfrm>
            <a:off x="395536" y="764704"/>
            <a:ext cx="4572000" cy="1138773"/>
          </a:xfrm>
          <a:prstGeom prst="rect">
            <a:avLst/>
          </a:prstGeom>
        </p:spPr>
        <p:txBody>
          <a:bodyPr>
            <a:spAutoFit/>
          </a:bodyPr>
          <a:lstStyle/>
          <a:p>
            <a:pPr>
              <a:spcAft>
                <a:spcPts val="0"/>
              </a:spcAft>
            </a:pPr>
            <a:r>
              <a:rPr lang="en-GB" dirty="0" smtClean="0">
                <a:solidFill>
                  <a:prstClr val="black"/>
                </a:solidFill>
                <a:latin typeface="Times New Roman" pitchFamily="18" charset="0"/>
                <a:ea typeface="Calibri" pitchFamily="34" charset="0"/>
                <a:cs typeface="Times New Roman" pitchFamily="18" charset="0"/>
              </a:rPr>
              <a:t>‘This, then, is what the just is – the proportional; the unjust is what violates the proportion.’ </a:t>
            </a:r>
          </a:p>
          <a:p>
            <a:pPr algn="r">
              <a:spcAft>
                <a:spcPts val="600"/>
              </a:spcAft>
            </a:pPr>
            <a:r>
              <a:rPr lang="en-GB" sz="1400" dirty="0" smtClean="0">
                <a:solidFill>
                  <a:prstClr val="black"/>
                </a:solidFill>
                <a:latin typeface="Times New Roman" pitchFamily="18" charset="0"/>
                <a:ea typeface="Calibri" pitchFamily="34" charset="0"/>
                <a:cs typeface="Times New Roman" pitchFamily="18" charset="0"/>
              </a:rPr>
              <a:t>Aristotle, </a:t>
            </a:r>
            <a:r>
              <a:rPr lang="en-GB" sz="1400" i="1" dirty="0" err="1" smtClean="0">
                <a:solidFill>
                  <a:prstClr val="black"/>
                </a:solidFill>
                <a:latin typeface="Times New Roman" pitchFamily="18" charset="0"/>
                <a:ea typeface="Calibri" pitchFamily="34" charset="0"/>
                <a:cs typeface="Times New Roman" pitchFamily="18" charset="0"/>
              </a:rPr>
              <a:t>Nicomachean</a:t>
            </a:r>
            <a:r>
              <a:rPr lang="en-GB" sz="1400" i="1" dirty="0" smtClean="0">
                <a:solidFill>
                  <a:prstClr val="black"/>
                </a:solidFill>
                <a:latin typeface="Times New Roman" pitchFamily="18" charset="0"/>
                <a:ea typeface="Calibri" pitchFamily="34" charset="0"/>
                <a:cs typeface="Times New Roman" pitchFamily="18" charset="0"/>
              </a:rPr>
              <a:t> Ethics</a:t>
            </a:r>
            <a:r>
              <a:rPr lang="en-GB" sz="1400" dirty="0" smtClean="0">
                <a:solidFill>
                  <a:prstClr val="black"/>
                </a:solidFill>
                <a:latin typeface="Times New Roman" pitchFamily="18" charset="0"/>
                <a:ea typeface="Calibri" pitchFamily="34" charset="0"/>
                <a:cs typeface="Times New Roman" pitchFamily="18" charset="0"/>
              </a:rPr>
              <a:t>, Book V</a:t>
            </a:r>
            <a:endParaRPr lang="en-US" sz="1400" dirty="0" smtClean="0">
              <a:solidFill>
                <a:prstClr val="black"/>
              </a:solidFill>
              <a:latin typeface="Times New Roman" pitchFamily="18" charset="0"/>
              <a:ea typeface="Calibri" pitchFamily="34" charset="0"/>
              <a:cs typeface="Times New Roman" pitchFamily="18" charset="0"/>
            </a:endParaRPr>
          </a:p>
        </p:txBody>
      </p:sp>
      <p:pic>
        <p:nvPicPr>
          <p:cNvPr id="69636" name="Picture 4"/>
          <p:cNvPicPr>
            <a:picLocks noChangeAspect="1" noChangeArrowheads="1"/>
          </p:cNvPicPr>
          <p:nvPr/>
        </p:nvPicPr>
        <p:blipFill>
          <a:blip r:embed="rId4" cstate="print"/>
          <a:srcRect/>
          <a:stretch>
            <a:fillRect/>
          </a:stretch>
        </p:blipFill>
        <p:spPr bwMode="auto">
          <a:xfrm>
            <a:off x="5119723" y="332656"/>
            <a:ext cx="4024277" cy="1570078"/>
          </a:xfrm>
          <a:prstGeom prst="rect">
            <a:avLst/>
          </a:prstGeom>
          <a:noFill/>
          <a:ln w="9525">
            <a:noFill/>
            <a:miter lim="800000"/>
            <a:headEnd/>
            <a:tailEnd/>
          </a:ln>
        </p:spPr>
      </p:pic>
      <p:sp>
        <p:nvSpPr>
          <p:cNvPr id="7" name="Rectangle 6"/>
          <p:cNvSpPr/>
          <p:nvPr/>
        </p:nvSpPr>
        <p:spPr>
          <a:xfrm>
            <a:off x="5796136" y="1700808"/>
            <a:ext cx="3131840" cy="461665"/>
          </a:xfrm>
          <a:prstGeom prst="rect">
            <a:avLst/>
          </a:prstGeom>
        </p:spPr>
        <p:txBody>
          <a:bodyPr wrap="square">
            <a:spAutoFit/>
          </a:bodyPr>
          <a:lstStyle/>
          <a:p>
            <a:pPr algn="r"/>
            <a:r>
              <a:rPr lang="en-GB" sz="1200" dirty="0" smtClean="0">
                <a:solidFill>
                  <a:srgbClr val="000000"/>
                </a:solidFill>
                <a:latin typeface="Times New Roman" pitchFamily="18" charset="0"/>
                <a:cs typeface="Times New Roman" pitchFamily="18" charset="0"/>
              </a:rPr>
              <a:t>Benito Müller, </a:t>
            </a:r>
            <a:r>
              <a:rPr lang="en-GB" sz="1200" dirty="0" err="1" smtClean="0">
                <a:solidFill>
                  <a:srgbClr val="000000"/>
                </a:solidFill>
                <a:latin typeface="Times New Roman" pitchFamily="18" charset="0"/>
                <a:cs typeface="Times New Roman" pitchFamily="18" charset="0"/>
              </a:rPr>
              <a:t>Niklas</a:t>
            </a:r>
            <a:r>
              <a:rPr lang="en-GB" sz="1200" dirty="0" smtClean="0">
                <a:solidFill>
                  <a:srgbClr val="000000"/>
                </a:solidFill>
                <a:latin typeface="Times New Roman" pitchFamily="18" charset="0"/>
                <a:cs typeface="Times New Roman" pitchFamily="18" charset="0"/>
              </a:rPr>
              <a:t> </a:t>
            </a:r>
            <a:r>
              <a:rPr lang="en-GB" sz="1200" dirty="0" err="1" smtClean="0">
                <a:solidFill>
                  <a:srgbClr val="000000"/>
                </a:solidFill>
                <a:latin typeface="Times New Roman" pitchFamily="18" charset="0"/>
                <a:cs typeface="Times New Roman" pitchFamily="18" charset="0"/>
              </a:rPr>
              <a:t>Höhne</a:t>
            </a:r>
            <a:r>
              <a:rPr lang="en-GB" sz="1200" dirty="0" smtClean="0">
                <a:solidFill>
                  <a:srgbClr val="000000"/>
                </a:solidFill>
                <a:latin typeface="Times New Roman" pitchFamily="18" charset="0"/>
                <a:cs typeface="Times New Roman" pitchFamily="18" charset="0"/>
              </a:rPr>
              <a:t>, </a:t>
            </a:r>
          </a:p>
          <a:p>
            <a:pPr algn="r"/>
            <a:r>
              <a:rPr lang="en-GB" sz="1200" dirty="0" smtClean="0">
                <a:solidFill>
                  <a:srgbClr val="000000"/>
                </a:solidFill>
                <a:latin typeface="Times New Roman" pitchFamily="18" charset="0"/>
                <a:cs typeface="Times New Roman" pitchFamily="18" charset="0"/>
              </a:rPr>
              <a:t>and Christian </a:t>
            </a:r>
            <a:r>
              <a:rPr lang="en-GB" sz="1200" dirty="0" err="1" smtClean="0">
                <a:solidFill>
                  <a:srgbClr val="000000"/>
                </a:solidFill>
                <a:latin typeface="Times New Roman" pitchFamily="18" charset="0"/>
                <a:cs typeface="Times New Roman" pitchFamily="18" charset="0"/>
              </a:rPr>
              <a:t>Ellermann</a:t>
            </a:r>
            <a:r>
              <a:rPr lang="en-GB" sz="1200" dirty="0" smtClean="0">
                <a:solidFill>
                  <a:srgbClr val="000000"/>
                </a:solidFill>
                <a:latin typeface="Times New Roman" pitchFamily="18" charset="0"/>
                <a:cs typeface="Times New Roman" pitchFamily="18" charset="0"/>
              </a:rPr>
              <a:t> (October 2007)</a:t>
            </a:r>
          </a:p>
        </p:txBody>
      </p:sp>
      <p:sp>
        <p:nvSpPr>
          <p:cNvPr id="8" name="Rectangle 7"/>
          <p:cNvSpPr/>
          <p:nvPr/>
        </p:nvSpPr>
        <p:spPr>
          <a:xfrm>
            <a:off x="251520" y="260648"/>
            <a:ext cx="899798" cy="461665"/>
          </a:xfrm>
          <a:prstGeom prst="rect">
            <a:avLst/>
          </a:prstGeom>
        </p:spPr>
        <p:txBody>
          <a:bodyPr wrap="none">
            <a:spAutoFit/>
          </a:bodyPr>
          <a:lstStyle/>
          <a:p>
            <a:pPr marL="720725" lvl="0" indent="-720725" algn="just">
              <a:spcAft>
                <a:spcPts val="600"/>
              </a:spcAft>
            </a:pPr>
            <a:r>
              <a:rPr lang="en-GB" sz="2400" dirty="0" smtClean="0">
                <a:solidFill>
                  <a:srgbClr val="002060"/>
                </a:solidFill>
                <a:latin typeface="+mj-lt"/>
              </a:rPr>
              <a:t>How?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123728" y="1700808"/>
          <a:ext cx="4782710" cy="4595854"/>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241517" y="260648"/>
            <a:ext cx="1984133" cy="461665"/>
          </a:xfrm>
          <a:prstGeom prst="rect">
            <a:avLst/>
          </a:prstGeom>
        </p:spPr>
        <p:txBody>
          <a:bodyPr wrap="none">
            <a:spAutoFit/>
          </a:bodyPr>
          <a:lstStyle/>
          <a:p>
            <a:pPr marL="720725" lvl="0" indent="-720725" algn="just">
              <a:spcAft>
                <a:spcPts val="600"/>
              </a:spcAft>
            </a:pPr>
            <a:r>
              <a:rPr lang="en-GB" sz="2400" dirty="0" smtClean="0">
                <a:solidFill>
                  <a:srgbClr val="002060"/>
                </a:solidFill>
                <a:latin typeface="+mj-lt"/>
              </a:rPr>
              <a:t>What burden?</a:t>
            </a:r>
          </a:p>
        </p:txBody>
      </p:sp>
      <p:sp>
        <p:nvSpPr>
          <p:cNvPr id="4" name="Rectangle 3"/>
          <p:cNvSpPr/>
          <p:nvPr/>
        </p:nvSpPr>
        <p:spPr>
          <a:xfrm>
            <a:off x="2051720" y="1052736"/>
            <a:ext cx="4572000" cy="523220"/>
          </a:xfrm>
          <a:prstGeom prst="rect">
            <a:avLst/>
          </a:prstGeom>
        </p:spPr>
        <p:txBody>
          <a:bodyPr>
            <a:spAutoFit/>
          </a:bodyPr>
          <a:lstStyle/>
          <a:p>
            <a:pPr>
              <a:spcAft>
                <a:spcPts val="600"/>
              </a:spcAft>
            </a:pPr>
            <a:r>
              <a:rPr lang="en-US" sz="1400" dirty="0" smtClean="0">
                <a:solidFill>
                  <a:prstClr val="black"/>
                </a:solidFill>
                <a:latin typeface="Times New Roman" pitchFamily="18" charset="0"/>
                <a:ea typeface="Calibri" pitchFamily="34" charset="0"/>
                <a:cs typeface="Times New Roman" pitchFamily="18" charset="0"/>
              </a:rPr>
              <a:t>The burden of the effort, in this case represented by the level of emissions covered by the scheme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2847</TotalTime>
  <Words>622</Words>
  <Application>Microsoft Office PowerPoint</Application>
  <PresentationFormat>On-screen Show (4:3)</PresentationFormat>
  <Paragraphs>47</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Custom Design</vt:lpstr>
      <vt:lpstr>Earmarking the EU ETS-Revenues for climate action:  a way forward for the EU ETS aviation dispute?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Oxford Institute for Energy Studies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Officer</dc:creator>
  <cp:lastModifiedBy>Muller</cp:lastModifiedBy>
  <cp:revision>261</cp:revision>
  <dcterms:created xsi:type="dcterms:W3CDTF">2010-06-23T10:55:50Z</dcterms:created>
  <dcterms:modified xsi:type="dcterms:W3CDTF">2012-05-15T14:22:43Z</dcterms:modified>
</cp:coreProperties>
</file>