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0" r:id="rId1"/>
  </p:sldMasterIdLst>
  <p:notesMasterIdLst>
    <p:notesMasterId r:id="rId10"/>
  </p:notesMasterIdLst>
  <p:handoutMasterIdLst>
    <p:handoutMasterId r:id="rId11"/>
  </p:handoutMasterIdLst>
  <p:sldIdLst>
    <p:sldId id="265" r:id="rId2"/>
    <p:sldId id="257" r:id="rId3"/>
    <p:sldId id="266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100"/>
    <a:srgbClr val="941651"/>
    <a:srgbClr val="FFD579"/>
    <a:srgbClr val="FF9300"/>
    <a:srgbClr val="D883FF"/>
    <a:srgbClr val="521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68"/>
    <p:restoredTop sz="94095" autoAdjust="0"/>
  </p:normalViewPr>
  <p:slideViewPr>
    <p:cSldViewPr snapToGrid="0" snapToObjects="1">
      <p:cViewPr>
        <p:scale>
          <a:sx n="75" d="100"/>
          <a:sy n="75" d="100"/>
        </p:scale>
        <p:origin x="1036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44A3C-B036-5E4B-9738-9F047EB23A11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E64F1-1EA0-764B-A933-97D93C4DE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46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72FF5-30B7-EC40-815F-ED3F8C7B2112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53750-8C42-C84D-BA05-A447EF5DD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03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 smtClean="0"/>
              <a:t>Overall vision:  The Philippine </a:t>
            </a:r>
            <a:r>
              <a:rPr lang="en-PH" dirty="0" err="1" smtClean="0"/>
              <a:t>agri</a:t>
            </a:r>
            <a:r>
              <a:rPr lang="en-PH" dirty="0" smtClean="0"/>
              <a:t>-fisheries sector would enable local communities to manage climate risks (RESILIENT) </a:t>
            </a:r>
          </a:p>
          <a:p>
            <a:r>
              <a:rPr lang="en-PH" dirty="0" smtClean="0"/>
              <a:t>                           while pursuing sustainable livelihoods (YET PROGRESSIVE)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53750-8C42-C84D-BA05-A447EF5DD0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63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53750-8C42-C84D-BA05-A447EF5DD0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52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584BA7-BC5F-A349-9464-981DC342C68E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D484E47-BD49-9D4D-9C65-55CEDDC09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3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45930" y="5141689"/>
            <a:ext cx="1825358" cy="148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799" y="2133487"/>
            <a:ext cx="6803726" cy="2591025"/>
          </a:xfrm>
          <a:prstGeom prst="rect">
            <a:avLst/>
          </a:prstGeom>
        </p:spPr>
      </p:pic>
      <p:pic>
        <p:nvPicPr>
          <p:cNvPr id="8" name="Picture 3" descr="dalog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017" y="5307183"/>
            <a:ext cx="14478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6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4998987"/>
            <a:ext cx="7680960" cy="1371600"/>
          </a:xfr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74000">
                <a:schemeClr val="accent2">
                  <a:lumMod val="90000"/>
                  <a:lumOff val="1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/>
            <a:r>
              <a:rPr lang="en-PH" sz="2800" b="1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Resilient yet progressive</a:t>
            </a:r>
            <a:r>
              <a:rPr lang="en-PH" sz="2800" b="1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PH" sz="2800" b="1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PH" sz="28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▹ </a:t>
            </a:r>
            <a: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Agriculture and Fisheries</a:t>
            </a:r>
            <a:b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▹ Livelihoods and Communities</a:t>
            </a:r>
            <a:endParaRPr lang="en-US" sz="2400" dirty="0">
              <a:solidFill>
                <a:srgbClr val="9411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877824" y="331554"/>
            <a:ext cx="7342632" cy="100347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AMIA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en-US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(April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</a:rPr>
              <a:t>2015- September 2016 )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93776" y="1008569"/>
            <a:ext cx="8110728" cy="836494"/>
          </a:xfrm>
        </p:spPr>
        <p:txBody>
          <a:bodyPr>
            <a:normAutofit/>
          </a:bodyPr>
          <a:lstStyle/>
          <a:p>
            <a:endParaRPr lang="en-US" alt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altLang="en-US" sz="2000" b="1" dirty="0" smtClean="0">
                <a:solidFill>
                  <a:schemeClr val="accent1">
                    <a:lumMod val="50000"/>
                  </a:schemeClr>
                </a:solidFill>
              </a:rPr>
              <a:t>Establishing the enabling environment</a:t>
            </a:r>
            <a:endParaRPr lang="en-US" alt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altLang="en-US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520" y="4776777"/>
            <a:ext cx="2164355" cy="175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1033272" y="1919490"/>
            <a:ext cx="7680960" cy="5516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en-P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Guidelines for planning based on landscape approach using  AMIA maps</a:t>
            </a:r>
          </a:p>
          <a:p>
            <a:pPr>
              <a:defRPr/>
            </a:pPr>
            <a:endParaRPr lang="en-PH" dirty="0">
              <a:latin typeface="Arial" charset="0"/>
              <a:cs typeface="Arial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P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Recommendations for adjusting policy instruments and development programs/projects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en-PH" dirty="0">
              <a:latin typeface="Arial" charset="0"/>
              <a:cs typeface="Arial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P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Capacitating DA AMIA teams to mainstream CC issues in DA plans, programs, and budgets </a:t>
            </a:r>
          </a:p>
          <a:p>
            <a:pPr>
              <a:defRPr/>
            </a:pPr>
            <a:r>
              <a:rPr lang="en-PH" dirty="0">
                <a:latin typeface="Arial" charset="0"/>
                <a:cs typeface="Arial" charset="0"/>
              </a:rPr>
              <a:t>			</a:t>
            </a:r>
          </a:p>
          <a:p>
            <a:pPr>
              <a:defRPr/>
            </a:pPr>
            <a:r>
              <a:rPr lang="en-PH" dirty="0">
                <a:latin typeface="Arial" charset="0"/>
                <a:cs typeface="Arial" charset="0"/>
              </a:rPr>
              <a:t>	</a:t>
            </a:r>
          </a:p>
          <a:p>
            <a:pPr>
              <a:defRPr/>
            </a:pPr>
            <a:r>
              <a:rPr lang="en-PH" dirty="0">
                <a:latin typeface="Arial" charset="0"/>
                <a:cs typeface="Arial" charset="0"/>
              </a:rPr>
              <a:t> </a:t>
            </a:r>
          </a:p>
          <a:p>
            <a:pPr>
              <a:defRPr/>
            </a:pPr>
            <a:endParaRPr lang="en-PH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PH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PH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PH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81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4998987"/>
            <a:ext cx="7680960" cy="1371600"/>
          </a:xfr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74000">
                <a:schemeClr val="accent2">
                  <a:lumMod val="90000"/>
                  <a:lumOff val="1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/>
            <a:r>
              <a:rPr lang="en-PH" sz="2800" b="1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Building Climate-Resilient</a:t>
            </a:r>
            <a:br>
              <a:rPr lang="en-PH" sz="2800" b="1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PH" sz="28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▹ </a:t>
            </a:r>
            <a: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Agriculture and Fisheries</a:t>
            </a:r>
            <a:b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PH" sz="2400" dirty="0" smtClean="0">
                <a:solidFill>
                  <a:srgbClr val="9411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▹ Livelihoods and Communities</a:t>
            </a:r>
            <a:endParaRPr lang="en-US" sz="2400" dirty="0">
              <a:solidFill>
                <a:srgbClr val="9411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31520" y="1056904"/>
            <a:ext cx="3657600" cy="6400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AMIA 2</a:t>
            </a: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(April 2016-January 2017)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31520" y="1738468"/>
            <a:ext cx="3657600" cy="3200400"/>
          </a:xfrm>
        </p:spPr>
        <p:txBody>
          <a:bodyPr/>
          <a:lstStyle/>
          <a:p>
            <a:endParaRPr lang="en-US" altLang="en-US" dirty="0" smtClean="0"/>
          </a:p>
          <a:p>
            <a:pPr marL="0" indent="0" algn="ctr">
              <a:buNone/>
            </a:pPr>
            <a:r>
              <a:rPr lang="en-US" altLang="en-US" b="1" dirty="0" smtClean="0"/>
              <a:t>Planning &amp; Targeting for Climate-Resilient Agriculture</a:t>
            </a:r>
          </a:p>
          <a:p>
            <a:pPr marL="0" indent="0" algn="ctr">
              <a:buNone/>
            </a:pPr>
            <a:endParaRPr lang="en-US" altLang="en-US" dirty="0" smtClean="0"/>
          </a:p>
          <a:p>
            <a:pPr marL="0" indent="0" algn="ctr">
              <a:buNone/>
            </a:pPr>
            <a:r>
              <a:rPr lang="en-US" altLang="en-US" dirty="0" smtClean="0"/>
              <a:t>Assessment, planning &amp; piloting for climate-resilient communities and livelihoods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754880" y="1056904"/>
            <a:ext cx="3657600" cy="6400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AMIA 2+</a:t>
            </a:r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(November 2016-2017/18)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754880" y="1739151"/>
            <a:ext cx="3657600" cy="3200400"/>
          </a:xfrm>
        </p:spPr>
        <p:txBody>
          <a:bodyPr/>
          <a:lstStyle/>
          <a:p>
            <a:endParaRPr lang="en-US" altLang="en-US" dirty="0" smtClean="0"/>
          </a:p>
          <a:p>
            <a:pPr marL="0" indent="0" algn="ctr">
              <a:buNone/>
            </a:pPr>
            <a:r>
              <a:rPr lang="en-US" altLang="en-US" b="1" dirty="0" smtClean="0"/>
              <a:t>Establishing &amp; </a:t>
            </a:r>
            <a:r>
              <a:rPr lang="en-US" altLang="en-US" b="1" dirty="0" err="1" smtClean="0"/>
              <a:t>Outscaling</a:t>
            </a:r>
            <a:r>
              <a:rPr lang="en-US" altLang="en-US" b="1" dirty="0" smtClean="0"/>
              <a:t> Climate-Resilient Agriculture</a:t>
            </a:r>
          </a:p>
          <a:p>
            <a:pPr marL="0" indent="0" algn="ctr">
              <a:buNone/>
            </a:pPr>
            <a:endParaRPr lang="en-US" altLang="en-US" dirty="0" smtClean="0"/>
          </a:p>
          <a:p>
            <a:pPr marL="0" indent="0" algn="ctr">
              <a:buNone/>
            </a:pPr>
            <a:r>
              <a:rPr lang="en-US" altLang="en-US" dirty="0" smtClean="0"/>
              <a:t>Establishing and </a:t>
            </a:r>
            <a:r>
              <a:rPr lang="en-US" altLang="en-US" dirty="0" err="1" smtClean="0"/>
              <a:t>outscaling</a:t>
            </a:r>
            <a:r>
              <a:rPr lang="en-US" altLang="en-US" dirty="0" smtClean="0"/>
              <a:t> community-level research and development actions for climate-resilient agriculture</a:t>
            </a:r>
          </a:p>
          <a:p>
            <a:endParaRPr lang="en-US" dirty="0"/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520" y="4795065"/>
            <a:ext cx="2164355" cy="1757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65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build="p" animBg="1"/>
      <p:bldP spid="6" grpId="0" build="p"/>
      <p:bldP spid="10" grpId="0" build="p" animBg="1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6"/>
          <p:cNvSpPr>
            <a:spLocks noGrp="1"/>
          </p:cNvSpPr>
          <p:nvPr>
            <p:ph type="title"/>
          </p:nvPr>
        </p:nvSpPr>
        <p:spPr>
          <a:xfrm>
            <a:off x="682417" y="217615"/>
            <a:ext cx="7680960" cy="1371600"/>
          </a:xfrm>
        </p:spPr>
        <p:txBody>
          <a:bodyPr>
            <a:noAutofit/>
          </a:bodyPr>
          <a:lstStyle/>
          <a:p>
            <a:r>
              <a:rPr lang="en-US" altLang="en-US" sz="2400" dirty="0" smtClean="0"/>
              <a:t>AMIA Framework for Building Climate-Resilient Livelihoods &amp; Communities</a:t>
            </a:r>
            <a:endParaRPr lang="en-US" sz="2400" dirty="0"/>
          </a:p>
        </p:txBody>
      </p:sp>
      <p:grpSp>
        <p:nvGrpSpPr>
          <p:cNvPr id="63" name="Group 62"/>
          <p:cNvGrpSpPr/>
          <p:nvPr/>
        </p:nvGrpSpPr>
        <p:grpSpPr>
          <a:xfrm>
            <a:off x="271123" y="1398824"/>
            <a:ext cx="8601754" cy="5171292"/>
            <a:chOff x="272678" y="1398824"/>
            <a:chExt cx="8601754" cy="5171292"/>
          </a:xfrm>
        </p:grpSpPr>
        <p:grpSp>
          <p:nvGrpSpPr>
            <p:cNvPr id="32" name="Group 31"/>
            <p:cNvGrpSpPr/>
            <p:nvPr/>
          </p:nvGrpSpPr>
          <p:grpSpPr>
            <a:xfrm>
              <a:off x="277998" y="5896303"/>
              <a:ext cx="7089755" cy="673813"/>
              <a:chOff x="794900" y="5313728"/>
              <a:chExt cx="7680325" cy="38405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794900" y="5313728"/>
                <a:ext cx="7680325" cy="384056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4" rIns="49784" bIns="230056" numCol="1" spcCol="1270" anchor="ctr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PROGRAM MANAGEMENT AND PARTNERSHIP PLATFORMS</a:t>
                </a:r>
                <a:endParaRPr lang="en-US" sz="1200" b="1" kern="1200" dirty="0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794900" y="5517513"/>
                <a:ext cx="7680325" cy="180271"/>
              </a:xfrm>
              <a:custGeom>
                <a:avLst/>
                <a:gdLst>
                  <a:gd name="connsiteX0" fmla="*/ 0 w 7680325"/>
                  <a:gd name="connsiteY0" fmla="*/ 0 h 180271"/>
                  <a:gd name="connsiteX1" fmla="*/ 7680325 w 7680325"/>
                  <a:gd name="connsiteY1" fmla="*/ 0 h 180271"/>
                  <a:gd name="connsiteX2" fmla="*/ 7680325 w 7680325"/>
                  <a:gd name="connsiteY2" fmla="*/ 180271 h 180271"/>
                  <a:gd name="connsiteX3" fmla="*/ 0 w 7680325"/>
                  <a:gd name="connsiteY3" fmla="*/ 180271 h 180271"/>
                  <a:gd name="connsiteX4" fmla="*/ 0 w 7680325"/>
                  <a:gd name="connsiteY4" fmla="*/ 0 h 180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71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71"/>
                    </a:lnTo>
                    <a:lnTo>
                      <a:pt x="0" y="18027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high-performing teams and alliances</a:t>
                </a:r>
                <a:endParaRPr lang="en-US" sz="1200" kern="1200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778426" y="4976976"/>
              <a:ext cx="4365519" cy="686153"/>
              <a:chOff x="1947442" y="3061159"/>
              <a:chExt cx="3172754" cy="391776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947442" y="3061159"/>
                <a:ext cx="3172754" cy="391776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5" tIns="49784" rIns="49784" bIns="440959" numCol="1" spcCol="1270" anchor="ctr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CRA ACTIONS AND OUTCOMES AT SCALE</a:t>
                </a:r>
                <a:endParaRPr lang="en-US" sz="1200" b="1" kern="1200" dirty="0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1947442" y="3272718"/>
                <a:ext cx="3172754" cy="180217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implementation within and across regions/systems</a:t>
                </a:r>
                <a:endParaRPr lang="en-US" sz="1200" kern="1200" dirty="0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1778426" y="4084188"/>
              <a:ext cx="3944280" cy="804410"/>
              <a:chOff x="794900" y="3523164"/>
              <a:chExt cx="7680325" cy="445745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794900" y="3523164"/>
                <a:ext cx="7680325" cy="445745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4" rIns="49784" bIns="440959" numCol="1" spcCol="1270" anchor="ctr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INTEGRATING CRAs WITHIN AGRI-FOOD SYSTEMS AND VALUE CHAINS</a:t>
                </a:r>
                <a:endParaRPr lang="en-US" sz="1200" b="1" kern="1200" dirty="0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794900" y="3786826"/>
                <a:ext cx="7680325" cy="180217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resilience-driven livelihoods</a:t>
                </a:r>
                <a:endParaRPr lang="en-US" sz="1200" kern="12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32635" y="3223131"/>
              <a:ext cx="1135118" cy="2439998"/>
              <a:chOff x="794900" y="2577743"/>
              <a:chExt cx="7680325" cy="919849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794900" y="2577743"/>
                <a:ext cx="7680325" cy="919849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4" rIns="49784" bIns="440959" numCol="1" spcCol="1270" anchor="ctr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ENHANCING SERVICES AND INSTITUTIONS</a:t>
                </a:r>
                <a:endParaRPr lang="en-US" sz="1200" b="1" kern="1200" dirty="0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794900" y="3137869"/>
                <a:ext cx="7680325" cy="359723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6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improved access and local relevance</a:t>
                </a:r>
                <a:endParaRPr lang="en-US" sz="1200" kern="12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773308" y="3272532"/>
              <a:ext cx="4365519" cy="723278"/>
              <a:chOff x="1723153" y="2311743"/>
              <a:chExt cx="6752072" cy="32930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723153" y="2311743"/>
                <a:ext cx="6752072" cy="329308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none" lIns="49784" tIns="49785" rIns="49784" bIns="440959" numCol="1" spcCol="1270" anchor="ctr" anchorCtr="1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CRA COMMUNITY ACTION-LEARNING: INITIAL PHASE</a:t>
                </a:r>
                <a:endParaRPr lang="en-US" sz="1200" b="1" kern="1200" dirty="0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1723153" y="2494990"/>
                <a:ext cx="6752072" cy="146061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field-validated models and innovations</a:t>
                </a:r>
                <a:endParaRPr lang="en-US" sz="1200" kern="12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72678" y="3223131"/>
              <a:ext cx="1289748" cy="2439998"/>
              <a:chOff x="794900" y="1738434"/>
              <a:chExt cx="7680325" cy="38594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794900" y="1738434"/>
                <a:ext cx="7680325" cy="385942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5" rIns="49784" bIns="440959" numCol="1" spcCol="1270" anchor="t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>
                    <a:solidFill>
                      <a:schemeClr val="bg1"/>
                    </a:solidFill>
                  </a:rPr>
                  <a:t>DEVELOPING KNOWELDGE POOL OF CLIMATE-RESILIENT AGRICULTURE (CRA) OPTIONS</a:t>
                </a:r>
                <a:r>
                  <a:rPr lang="en-US" sz="1200" b="1" kern="1200" baseline="0" dirty="0" smtClean="0">
                    <a:solidFill>
                      <a:schemeClr val="bg1"/>
                    </a:solidFill>
                  </a:rPr>
                  <a:t> </a:t>
                </a:r>
                <a:endParaRPr lang="en-US" sz="1200" b="1" kern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94900" y="1944159"/>
                <a:ext cx="7680325" cy="180217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comprehensive resource pool of CRA innovations</a:t>
                </a:r>
                <a:endParaRPr lang="en-US" sz="1200" kern="1200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51828" y="2349992"/>
              <a:ext cx="6336530" cy="689366"/>
              <a:chOff x="794900" y="1135745"/>
              <a:chExt cx="7680325" cy="391777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794900" y="1135745"/>
                <a:ext cx="7680325" cy="391442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5" rIns="49784" bIns="440959" numCol="1" spcCol="1270" anchor="b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VULNERABILITY ASSESSMENT AND RISK TARGETING</a:t>
                </a:r>
                <a:endParaRPr lang="en-US" sz="1200" b="1" kern="1200" dirty="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794900" y="1347305"/>
                <a:ext cx="7680325" cy="180217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key risks identified with exposure and adaptive capacity assessed</a:t>
                </a:r>
                <a:endParaRPr lang="en-US" sz="1200" kern="12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72679" y="1398824"/>
              <a:ext cx="7095074" cy="722333"/>
              <a:chOff x="794900" y="538890"/>
              <a:chExt cx="7680325" cy="391777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794900" y="538890"/>
                <a:ext cx="7680325" cy="391777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4" tIns="49785" rIns="49784" bIns="440959" numCol="1" spcCol="1270" anchor="b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ESTABLISHING ENABLING ENVIRONMENT</a:t>
                </a:r>
                <a:endParaRPr lang="en-US" sz="1200" b="1" kern="1200" dirty="0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794900" y="750450"/>
                <a:ext cx="7680325" cy="180217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mainstreamed policies/practices, strengthened capacities, identified emerging opportunities</a:t>
                </a:r>
                <a:endParaRPr lang="en-US" sz="1200" kern="1200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7679278" y="1398824"/>
              <a:ext cx="1195154" cy="5171292"/>
              <a:chOff x="7027825" y="568977"/>
              <a:chExt cx="1587634" cy="371802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7027825" y="568977"/>
                <a:ext cx="1587634" cy="3718029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9785" tIns="49784" rIns="49784" bIns="440959" numCol="1" spcCol="1270" anchor="ctr" anchorCtr="0">
                <a:noAutofit/>
              </a:bodyPr>
              <a:lstStyle/>
              <a:p>
                <a:pPr lvl="0" algn="ctr" defTabSz="3111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b="1" kern="1200" dirty="0" smtClean="0"/>
                  <a:t>KNOWLEDGE MANAGEMENT FOR RESULTS</a:t>
                </a:r>
                <a:endParaRPr lang="en-US" sz="1200" b="1" kern="1200" dirty="0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7027825" y="2576717"/>
                <a:ext cx="1587634" cy="1710289"/>
              </a:xfrm>
              <a:custGeom>
                <a:avLst/>
                <a:gdLst>
                  <a:gd name="connsiteX0" fmla="*/ 0 w 7680325"/>
                  <a:gd name="connsiteY0" fmla="*/ 0 h 180217"/>
                  <a:gd name="connsiteX1" fmla="*/ 7680325 w 7680325"/>
                  <a:gd name="connsiteY1" fmla="*/ 0 h 180217"/>
                  <a:gd name="connsiteX2" fmla="*/ 7680325 w 7680325"/>
                  <a:gd name="connsiteY2" fmla="*/ 180217 h 180217"/>
                  <a:gd name="connsiteX3" fmla="*/ 0 w 7680325"/>
                  <a:gd name="connsiteY3" fmla="*/ 180217 h 180217"/>
                  <a:gd name="connsiteX4" fmla="*/ 0 w 7680325"/>
                  <a:gd name="connsiteY4" fmla="*/ 0 h 180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80325" h="180217">
                    <a:moveTo>
                      <a:pt x="0" y="0"/>
                    </a:moveTo>
                    <a:lnTo>
                      <a:pt x="7680325" y="0"/>
                    </a:lnTo>
                    <a:lnTo>
                      <a:pt x="7680325" y="180217"/>
                    </a:lnTo>
                    <a:lnTo>
                      <a:pt x="0" y="18021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1120" tIns="12700" rIns="71120" bIns="1270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kern="1200" dirty="0" smtClean="0"/>
                  <a:t>use-oriented monitoring and evaluation and evidence-based decision support</a:t>
                </a:r>
                <a:endParaRPr lang="en-US" sz="1200" kern="1200" dirty="0"/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>
              <a:off x="480023" y="2102341"/>
              <a:ext cx="10201" cy="11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7149963" y="2106580"/>
              <a:ext cx="10201" cy="11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3820216" y="2122889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3816733" y="3048227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1562426" y="3593654"/>
              <a:ext cx="21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5957365" y="3994133"/>
              <a:ext cx="10517" cy="972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5718356" y="4443130"/>
              <a:ext cx="51911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V="1">
              <a:off x="3816733" y="5670029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7357236" y="4181757"/>
              <a:ext cx="324000" cy="258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Integrated Support Services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 smtClean="0"/>
              <a:t>Climate Advisory</a:t>
            </a:r>
          </a:p>
          <a:p>
            <a:r>
              <a:rPr lang="en-PH" dirty="0" smtClean="0"/>
              <a:t>CCA Credit</a:t>
            </a:r>
          </a:p>
          <a:p>
            <a:r>
              <a:rPr lang="en-PH" dirty="0" err="1" smtClean="0"/>
              <a:t>Agri</a:t>
            </a:r>
            <a:r>
              <a:rPr lang="en-PH" dirty="0" smtClean="0"/>
              <a:t>-Aqua Insurance</a:t>
            </a:r>
          </a:p>
          <a:p>
            <a:r>
              <a:rPr lang="en-PH" dirty="0" smtClean="0"/>
              <a:t>Productivity-enhancing technologies</a:t>
            </a:r>
          </a:p>
          <a:p>
            <a:r>
              <a:rPr lang="en-PH" dirty="0" smtClean="0"/>
              <a:t>CCA measures</a:t>
            </a:r>
          </a:p>
          <a:p>
            <a:r>
              <a:rPr lang="en-PH" dirty="0" smtClean="0"/>
              <a:t>Market linkage</a:t>
            </a:r>
          </a:p>
          <a:p>
            <a:r>
              <a:rPr lang="en-PH" dirty="0" smtClean="0"/>
              <a:t>Other support services</a:t>
            </a:r>
          </a:p>
          <a:p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6972301" y="2285999"/>
            <a:ext cx="1736802" cy="30928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PH" sz="1600" dirty="0" smtClean="0">
                <a:solidFill>
                  <a:schemeClr val="tx1"/>
                </a:solidFill>
              </a:rPr>
              <a:t>Mechanism to integrate agricultural support services to assist communities in the implementation of climate change adaptation measures</a:t>
            </a:r>
          </a:p>
          <a:p>
            <a:endParaRPr lang="en-PH" sz="1600" dirty="0">
              <a:solidFill>
                <a:schemeClr val="tx1"/>
              </a:solidFill>
            </a:endParaRPr>
          </a:p>
        </p:txBody>
      </p:sp>
      <p:pic>
        <p:nvPicPr>
          <p:cNvPr id="15" name="Picture 14" descr="pv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7" y="4007249"/>
            <a:ext cx="1828801" cy="1197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2618" y="4453568"/>
            <a:ext cx="1608082" cy="1197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20700" y="4753638"/>
            <a:ext cx="1584437" cy="1197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137" y="5200121"/>
            <a:ext cx="1805150" cy="1197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407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86"/>
          <p:cNvSpPr txBox="1"/>
          <p:nvPr/>
        </p:nvSpPr>
        <p:spPr>
          <a:xfrm>
            <a:off x="1395446" y="3131691"/>
            <a:ext cx="2183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7030A0"/>
                </a:solidFill>
              </a:rPr>
              <a:t>Learn from previous/ongoing work /</a:t>
            </a:r>
          </a:p>
          <a:p>
            <a:r>
              <a:rPr lang="en-US" sz="700" b="1" dirty="0" smtClean="0">
                <a:solidFill>
                  <a:srgbClr val="7030A0"/>
                </a:solidFill>
              </a:rPr>
              <a:t>low-hanging fruit</a:t>
            </a:r>
            <a:endParaRPr lang="en-US" sz="700" b="1" dirty="0">
              <a:solidFill>
                <a:srgbClr val="7030A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39335" y="5535299"/>
            <a:ext cx="5805516" cy="551759"/>
            <a:chOff x="794900" y="5313728"/>
            <a:chExt cx="7680325" cy="384056"/>
          </a:xfrm>
        </p:grpSpPr>
        <p:sp>
          <p:nvSpPr>
            <p:cNvPr id="43" name="Rectangle 42"/>
            <p:cNvSpPr/>
            <p:nvPr/>
          </p:nvSpPr>
          <p:spPr>
            <a:xfrm>
              <a:off x="794900" y="5313728"/>
              <a:ext cx="7680325" cy="384056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4" rIns="49784" bIns="230056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PROGRAM MANAGEMENT AND PARTNERSHIP PLATFORMS</a:t>
              </a:r>
              <a:endParaRPr lang="en-US" sz="1000" b="1" kern="1200" dirty="0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794900" y="5517513"/>
              <a:ext cx="7680325" cy="180271"/>
            </a:xfrm>
            <a:custGeom>
              <a:avLst/>
              <a:gdLst>
                <a:gd name="connsiteX0" fmla="*/ 0 w 7680325"/>
                <a:gd name="connsiteY0" fmla="*/ 0 h 180271"/>
                <a:gd name="connsiteX1" fmla="*/ 7680325 w 7680325"/>
                <a:gd name="connsiteY1" fmla="*/ 0 h 180271"/>
                <a:gd name="connsiteX2" fmla="*/ 7680325 w 7680325"/>
                <a:gd name="connsiteY2" fmla="*/ 180271 h 180271"/>
                <a:gd name="connsiteX3" fmla="*/ 0 w 7680325"/>
                <a:gd name="connsiteY3" fmla="*/ 180271 h 180271"/>
                <a:gd name="connsiteX4" fmla="*/ 0 w 7680325"/>
                <a:gd name="connsiteY4" fmla="*/ 0 h 180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71">
                  <a:moveTo>
                    <a:pt x="0" y="0"/>
                  </a:moveTo>
                  <a:lnTo>
                    <a:pt x="7680325" y="0"/>
                  </a:lnTo>
                  <a:lnTo>
                    <a:pt x="7680325" y="180271"/>
                  </a:lnTo>
                  <a:lnTo>
                    <a:pt x="0" y="1802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high-performing teams and alliances</a:t>
              </a:r>
              <a:endParaRPr lang="en-US" sz="10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67976" y="4782500"/>
            <a:ext cx="3574748" cy="576001"/>
            <a:chOff x="1947442" y="3061157"/>
            <a:chExt cx="3172754" cy="401634"/>
          </a:xfrm>
        </p:grpSpPr>
        <p:sp>
          <p:nvSpPr>
            <p:cNvPr id="41" name="Rectangle 40"/>
            <p:cNvSpPr/>
            <p:nvPr/>
          </p:nvSpPr>
          <p:spPr>
            <a:xfrm>
              <a:off x="1947442" y="3061157"/>
              <a:ext cx="3172754" cy="401634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5" tIns="49784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/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CRA ACTIONS AND OUTCOMES AT SCALE</a:t>
              </a:r>
              <a:endParaRPr lang="en-US" sz="1000" b="1" kern="1200" dirty="0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1947442" y="3272718"/>
              <a:ext cx="3172754" cy="180217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implementation within and across regions/systems</a:t>
              </a:r>
              <a:endParaRPr lang="en-US" sz="10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467976" y="4051431"/>
            <a:ext cx="3229813" cy="658699"/>
            <a:chOff x="794900" y="3523164"/>
            <a:chExt cx="7680325" cy="445745"/>
          </a:xfrm>
        </p:grpSpPr>
        <p:sp>
          <p:nvSpPr>
            <p:cNvPr id="39" name="Rectangle 38"/>
            <p:cNvSpPr/>
            <p:nvPr/>
          </p:nvSpPr>
          <p:spPr>
            <a:xfrm>
              <a:off x="794900" y="3523164"/>
              <a:ext cx="7680325" cy="445745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4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/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INTEGRATING CRAs WITHIN AGRI-FOOD SYSTEMS AND VALUE CHAINS</a:t>
              </a:r>
              <a:endParaRPr lang="en-US" sz="1000" b="1" kern="1200" dirty="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794900" y="3786826"/>
              <a:ext cx="7680325" cy="180217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resilience-driven livelihoods</a:t>
              </a:r>
              <a:endParaRPr lang="en-US" sz="10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115349" y="3386799"/>
            <a:ext cx="929503" cy="1957564"/>
            <a:chOff x="794900" y="2596367"/>
            <a:chExt cx="7680325" cy="901225"/>
          </a:xfrm>
        </p:grpSpPr>
        <p:sp>
          <p:nvSpPr>
            <p:cNvPr id="37" name="Rectangle 36"/>
            <p:cNvSpPr/>
            <p:nvPr/>
          </p:nvSpPr>
          <p:spPr>
            <a:xfrm>
              <a:off x="794900" y="2596367"/>
              <a:ext cx="7680325" cy="901225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4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ENHANCING SERVICES AND INSTITUTIONS</a:t>
              </a:r>
              <a:endParaRPr lang="en-US" sz="1000" b="1" kern="1200" dirty="0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794900" y="3137869"/>
              <a:ext cx="7680325" cy="359723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improved access and local relevance</a:t>
              </a:r>
              <a:endParaRPr lang="en-US" sz="1000" kern="12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463785" y="3386798"/>
            <a:ext cx="3574748" cy="592264"/>
            <a:chOff x="1723153" y="2311743"/>
            <a:chExt cx="6752072" cy="329308"/>
          </a:xfrm>
        </p:grpSpPr>
        <p:sp>
          <p:nvSpPr>
            <p:cNvPr id="35" name="Rectangle 34"/>
            <p:cNvSpPr/>
            <p:nvPr/>
          </p:nvSpPr>
          <p:spPr>
            <a:xfrm>
              <a:off x="1723153" y="2311743"/>
              <a:ext cx="6752072" cy="320265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none" lIns="49784" tIns="49785" rIns="49784" bIns="440959" numCol="1" spcCol="1270" anchor="ctr" anchorCtr="1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/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CRA COMMUNITY ACTION-LEARNING: INITIAL PHASE</a:t>
              </a:r>
              <a:endParaRPr lang="en-US" sz="1000" b="1" kern="1200" dirty="0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723153" y="2494990"/>
              <a:ext cx="6752072" cy="146061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field-validated models and innovations</a:t>
              </a:r>
              <a:endParaRPr lang="en-US" sz="10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4979" y="3346345"/>
            <a:ext cx="1056123" cy="1998017"/>
            <a:chOff x="794900" y="1738434"/>
            <a:chExt cx="7680325" cy="385942"/>
          </a:xfrm>
        </p:grpSpPr>
        <p:sp>
          <p:nvSpPr>
            <p:cNvPr id="33" name="Rectangle 32"/>
            <p:cNvSpPr/>
            <p:nvPr/>
          </p:nvSpPr>
          <p:spPr>
            <a:xfrm>
              <a:off x="794900" y="1738434"/>
              <a:ext cx="7680318" cy="385942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5" rIns="49784" bIns="440959" numCol="1" spcCol="1270" anchor="t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>
                <a:solidFill>
                  <a:schemeClr val="bg1"/>
                </a:solidFill>
              </a:endParaRPr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>
                  <a:solidFill>
                    <a:schemeClr val="bg1"/>
                  </a:solidFill>
                </a:rPr>
                <a:t>DEVELOPING KNOWELDGE POOL OF CLIMATE-RESILIENT AGRICULTURE (CRA) OPTIONS</a:t>
              </a:r>
              <a:r>
                <a:rPr lang="en-US" sz="1000" b="1" kern="1200" baseline="0" dirty="0" smtClean="0">
                  <a:solidFill>
                    <a:schemeClr val="bg1"/>
                  </a:solidFill>
                </a:rPr>
                <a:t> </a:t>
              </a:r>
              <a:endParaRPr lang="en-US" sz="1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94900" y="1973447"/>
              <a:ext cx="7680325" cy="150929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comprehensive resource pool of CRA innovations</a:t>
              </a:r>
              <a:endParaRPr lang="en-US" sz="10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45450" y="2585022"/>
            <a:ext cx="5188730" cy="575999"/>
            <a:chOff x="794900" y="1135745"/>
            <a:chExt cx="7680325" cy="399761"/>
          </a:xfrm>
        </p:grpSpPr>
        <p:sp>
          <p:nvSpPr>
            <p:cNvPr id="31" name="Rectangle 30"/>
            <p:cNvSpPr/>
            <p:nvPr/>
          </p:nvSpPr>
          <p:spPr>
            <a:xfrm>
              <a:off x="794900" y="1135745"/>
              <a:ext cx="7680325" cy="39976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5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/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VULNERABILITY ASSESSMENT AND RISK TARGETING</a:t>
              </a:r>
              <a:endParaRPr lang="en-US" sz="1000" b="1" kern="12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94900" y="1347304"/>
              <a:ext cx="7680325" cy="180217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key risks identified with exposure and adaptive capacity assessed</a:t>
              </a:r>
              <a:endParaRPr lang="en-US" sz="10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34979" y="1804800"/>
            <a:ext cx="5809872" cy="591490"/>
            <a:chOff x="794900" y="538890"/>
            <a:chExt cx="7680325" cy="391777"/>
          </a:xfrm>
        </p:grpSpPr>
        <p:sp>
          <p:nvSpPr>
            <p:cNvPr id="29" name="Rectangle 28"/>
            <p:cNvSpPr/>
            <p:nvPr/>
          </p:nvSpPr>
          <p:spPr>
            <a:xfrm>
              <a:off x="794900" y="538890"/>
              <a:ext cx="7680325" cy="381517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4" tIns="49785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 smtClean="0"/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ESTABLISHING ENABLING ENVIRONMENT</a:t>
              </a:r>
              <a:endParaRPr lang="en-US" sz="1000" b="1" kern="12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794900" y="750450"/>
              <a:ext cx="7680325" cy="180217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mainstreamed policies/practices, strengthened capacities, identified emerging opportunities</a:t>
              </a:r>
              <a:endParaRPr lang="en-US" sz="10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99949" y="1852493"/>
            <a:ext cx="978664" cy="4234565"/>
            <a:chOff x="7027825" y="568977"/>
            <a:chExt cx="1587635" cy="3718029"/>
          </a:xfrm>
        </p:grpSpPr>
        <p:sp>
          <p:nvSpPr>
            <p:cNvPr id="27" name="Rectangle 26"/>
            <p:cNvSpPr/>
            <p:nvPr/>
          </p:nvSpPr>
          <p:spPr>
            <a:xfrm>
              <a:off x="7027825" y="568977"/>
              <a:ext cx="1587635" cy="371802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785" tIns="49784" rIns="49784" bIns="440959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/>
                <a:t>KNOWLEDGE MANAGEMENT FOR RESULTS</a:t>
              </a:r>
              <a:endParaRPr lang="en-US" sz="1000" b="1" kern="120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7027825" y="2576717"/>
              <a:ext cx="1587634" cy="1710289"/>
            </a:xfrm>
            <a:custGeom>
              <a:avLst/>
              <a:gdLst>
                <a:gd name="connsiteX0" fmla="*/ 0 w 7680325"/>
                <a:gd name="connsiteY0" fmla="*/ 0 h 180217"/>
                <a:gd name="connsiteX1" fmla="*/ 7680325 w 7680325"/>
                <a:gd name="connsiteY1" fmla="*/ 0 h 180217"/>
                <a:gd name="connsiteX2" fmla="*/ 7680325 w 7680325"/>
                <a:gd name="connsiteY2" fmla="*/ 180217 h 180217"/>
                <a:gd name="connsiteX3" fmla="*/ 0 w 7680325"/>
                <a:gd name="connsiteY3" fmla="*/ 180217 h 180217"/>
                <a:gd name="connsiteX4" fmla="*/ 0 w 7680325"/>
                <a:gd name="connsiteY4" fmla="*/ 0 h 180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80325" h="180217">
                  <a:moveTo>
                    <a:pt x="0" y="0"/>
                  </a:moveTo>
                  <a:lnTo>
                    <a:pt x="7680325" y="0"/>
                  </a:lnTo>
                  <a:lnTo>
                    <a:pt x="7680325" y="180217"/>
                  </a:lnTo>
                  <a:lnTo>
                    <a:pt x="0" y="18021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1120" tIns="12700" rIns="7112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use-oriented monitoring and evaluation and evidence-based decision support</a:t>
              </a:r>
              <a:endParaRPr lang="en-US" sz="1000" kern="1200" dirty="0"/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404766" y="2416906"/>
            <a:ext cx="8353" cy="913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66512" y="2432046"/>
            <a:ext cx="8191" cy="954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39916" y="2407693"/>
            <a:ext cx="0" cy="17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137063" y="3184270"/>
            <a:ext cx="0" cy="17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291102" y="3649755"/>
            <a:ext cx="1768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889940" y="3977690"/>
            <a:ext cx="8612" cy="7959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694225" y="4345357"/>
            <a:ext cx="42508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137063" y="5350016"/>
            <a:ext cx="0" cy="1768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036248" y="4130695"/>
            <a:ext cx="265311" cy="211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814235" y="2421525"/>
            <a:ext cx="11656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rgbClr val="7030A0"/>
                </a:solidFill>
              </a:rPr>
              <a:t>Disaster/CC risks</a:t>
            </a:r>
            <a:endParaRPr lang="en-US" sz="800" b="1" dirty="0">
              <a:solidFill>
                <a:srgbClr val="7030A0"/>
              </a:solidFill>
            </a:endParaRPr>
          </a:p>
        </p:txBody>
      </p:sp>
      <p:sp>
        <p:nvSpPr>
          <p:cNvPr id="46" name="Title 6"/>
          <p:cNvSpPr txBox="1">
            <a:spLocks/>
          </p:cNvSpPr>
          <p:nvPr/>
        </p:nvSpPr>
        <p:spPr>
          <a:xfrm>
            <a:off x="682417" y="217615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en-US" sz="2800" dirty="0"/>
              <a:t>Evidence for National Adaptation Plan </a:t>
            </a:r>
            <a:br>
              <a:rPr lang="en-US" altLang="en-US" sz="2800" dirty="0"/>
            </a:br>
            <a:r>
              <a:rPr lang="en-US" altLang="en-US" sz="2800" dirty="0"/>
              <a:t>for Agriculture &amp; Fisheries</a:t>
            </a:r>
            <a:endParaRPr lang="en-US" sz="2800" dirty="0"/>
          </a:p>
        </p:txBody>
      </p:sp>
      <p:sp>
        <p:nvSpPr>
          <p:cNvPr id="88" name="Rectangle 87"/>
          <p:cNvSpPr/>
          <p:nvPr/>
        </p:nvSpPr>
        <p:spPr>
          <a:xfrm>
            <a:off x="1472978" y="3391786"/>
            <a:ext cx="3564000" cy="1967023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89" name="Rectangle 88"/>
          <p:cNvSpPr/>
          <p:nvPr/>
        </p:nvSpPr>
        <p:spPr>
          <a:xfrm>
            <a:off x="5121152" y="3387864"/>
            <a:ext cx="923699" cy="1946624"/>
          </a:xfrm>
          <a:prstGeom prst="rect">
            <a:avLst/>
          </a:prstGeom>
          <a:noFill/>
          <a:ln w="19050">
            <a:solidFill>
              <a:srgbClr val="941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6303341" y="1863703"/>
            <a:ext cx="975270" cy="4223355"/>
          </a:xfrm>
          <a:prstGeom prst="rect">
            <a:avLst/>
          </a:prstGeom>
          <a:noFill/>
          <a:ln w="19050">
            <a:solidFill>
              <a:srgbClr val="941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1" name="TextBox 90"/>
          <p:cNvSpPr txBox="1"/>
          <p:nvPr/>
        </p:nvSpPr>
        <p:spPr>
          <a:xfrm>
            <a:off x="5038533" y="5305049"/>
            <a:ext cx="1326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 smtClean="0">
                <a:solidFill>
                  <a:srgbClr val="941100"/>
                </a:solidFill>
              </a:rPr>
              <a:t>Weather/climate information services to </a:t>
            </a:r>
            <a:r>
              <a:rPr lang="en-US" sz="700" b="1" dirty="0" smtClean="0">
                <a:solidFill>
                  <a:srgbClr val="941100"/>
                </a:solidFill>
                <a:effectLst>
                  <a:glow rad="101600">
                    <a:schemeClr val="accent2">
                      <a:lumMod val="20000"/>
                      <a:lumOff val="80000"/>
                      <a:alpha val="60000"/>
                    </a:schemeClr>
                  </a:glow>
                </a:effectLst>
              </a:rPr>
              <a:t>enhance understanding of risk &amp; uncertainty</a:t>
            </a:r>
            <a:endParaRPr lang="en-US" sz="700" b="1" dirty="0">
              <a:solidFill>
                <a:srgbClr val="941100"/>
              </a:solidFill>
              <a:effectLst>
                <a:glow rad="101600">
                  <a:schemeClr val="accent2">
                    <a:lumMod val="20000"/>
                    <a:lumOff val="80000"/>
                    <a:alpha val="60000"/>
                  </a:schemeClr>
                </a:glow>
              </a:effectLst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208197" y="6043861"/>
            <a:ext cx="10704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rgbClr val="941100"/>
                </a:solidFill>
              </a:rPr>
              <a:t>Stronger M&amp;E for DRR &amp; CCA</a:t>
            </a:r>
            <a:endParaRPr lang="en-US" sz="800" b="1" dirty="0">
              <a:solidFill>
                <a:srgbClr val="941100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392553" y="4131326"/>
            <a:ext cx="1768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7647484" y="3386798"/>
            <a:ext cx="1243954" cy="695991"/>
          </a:xfrm>
          <a:prstGeom prst="rect">
            <a:avLst/>
          </a:prstGeom>
          <a:solidFill>
            <a:srgbClr val="941651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spcFirstLastPara="0" vert="horz" wrap="square" lIns="49784" tIns="49785" rIns="49784" bIns="440959" numCol="1" spcCol="1270" anchor="t" anchorCtr="0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en-US" sz="1000" dirty="0">
                <a:ea typeface="Arial" charset="0"/>
                <a:cs typeface="Arial" charset="0"/>
              </a:rPr>
              <a:t>Agriculture and Fisheries Modernization </a:t>
            </a:r>
            <a:r>
              <a:rPr lang="en-US" altLang="en-US" sz="1000" dirty="0" smtClean="0">
                <a:ea typeface="Arial" charset="0"/>
                <a:cs typeface="Arial" charset="0"/>
              </a:rPr>
              <a:t>Plan 2017-2023</a:t>
            </a:r>
            <a:endParaRPr lang="en-US" altLang="en-US" sz="1000" dirty="0">
              <a:ea typeface="Arial" charset="0"/>
              <a:cs typeface="Arial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647484" y="4183294"/>
            <a:ext cx="1243954" cy="524078"/>
          </a:xfrm>
          <a:prstGeom prst="rect">
            <a:avLst/>
          </a:prstGeom>
          <a:solidFill>
            <a:srgbClr val="521B9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49784" tIns="49785" rIns="49784" bIns="440959" numCol="1" spcCol="1270" anchor="t" anchorCtr="0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  <a:ea typeface="Arial" charset="0"/>
                <a:cs typeface="Arial" charset="0"/>
              </a:rPr>
              <a:t>Philippine Development Plan </a:t>
            </a:r>
            <a:r>
              <a:rPr lang="en-US" altLang="en-US" sz="1000" dirty="0" smtClean="0">
                <a:solidFill>
                  <a:schemeClr val="bg1"/>
                </a:solidFill>
                <a:ea typeface="Arial" charset="0"/>
                <a:cs typeface="Arial" charset="0"/>
              </a:rPr>
              <a:t>2016-2022</a:t>
            </a:r>
            <a:endParaRPr lang="en-US" altLang="en-US" sz="1000" dirty="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sp>
        <p:nvSpPr>
          <p:cNvPr id="98" name="Rectangle 97"/>
          <p:cNvSpPr/>
          <p:nvPr/>
        </p:nvSpPr>
        <p:spPr>
          <a:xfrm rot="5400000">
            <a:off x="1425397" y="425707"/>
            <a:ext cx="4676280" cy="72371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5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Round Diagonal Corner Rectangle 8"/>
          <p:cNvSpPr/>
          <p:nvPr/>
        </p:nvSpPr>
        <p:spPr>
          <a:xfrm>
            <a:off x="818249" y="2286000"/>
            <a:ext cx="5988203" cy="3257951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41000"/>
                  <a:lumOff val="59000"/>
                </a:schemeClr>
              </a:gs>
              <a:gs pos="51000">
                <a:schemeClr val="accent5">
                  <a:shade val="98000"/>
                  <a:satMod val="105000"/>
                  <a:lumMod val="70000"/>
                  <a:lumOff val="30000"/>
                </a:schemeClr>
              </a:gs>
            </a:gsLst>
            <a:lin ang="0" scaled="1"/>
            <a:tileRect/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b="1" dirty="0" smtClean="0">
                <a:solidFill>
                  <a:srgbClr val="941100"/>
                </a:solidFill>
                <a:cs typeface="Arial" pitchFamily="34" charset="0"/>
              </a:rPr>
              <a:t>AMIA </a:t>
            </a:r>
            <a:r>
              <a:rPr lang="en-PH" dirty="0" smtClean="0">
                <a:solidFill>
                  <a:schemeClr val="tx1"/>
                </a:solidFill>
              </a:rPr>
              <a:t>will </a:t>
            </a:r>
            <a:r>
              <a:rPr lang="en-PH" dirty="0" smtClean="0">
                <a:solidFill>
                  <a:schemeClr val="tx1"/>
                </a:solidFill>
              </a:rPr>
              <a:t>allow us to migrate from </a:t>
            </a:r>
          </a:p>
          <a:p>
            <a:pPr algn="ctr"/>
            <a:r>
              <a:rPr lang="en-PH" dirty="0" smtClean="0">
                <a:solidFill>
                  <a:schemeClr val="tx1"/>
                </a:solidFill>
              </a:rPr>
              <a:t>national commodity-based planning to </a:t>
            </a:r>
          </a:p>
          <a:p>
            <a:pPr algn="ctr"/>
            <a:endParaRPr lang="en-PH" dirty="0" smtClean="0">
              <a:solidFill>
                <a:schemeClr val="tx1"/>
              </a:solidFill>
            </a:endParaRPr>
          </a:p>
          <a:p>
            <a:pPr algn="ctr"/>
            <a:endParaRPr lang="en-PH" dirty="0">
              <a:solidFill>
                <a:schemeClr val="tx1"/>
              </a:solidFill>
            </a:endParaRPr>
          </a:p>
          <a:p>
            <a:pPr algn="ctr"/>
            <a:endParaRPr lang="en-PH" dirty="0" smtClean="0">
              <a:solidFill>
                <a:schemeClr val="tx1"/>
              </a:solidFill>
            </a:endParaRPr>
          </a:p>
          <a:p>
            <a:pPr algn="ctr"/>
            <a:endParaRPr lang="en-PH" dirty="0" smtClean="0">
              <a:solidFill>
                <a:schemeClr val="tx1"/>
              </a:solidFill>
            </a:endParaRPr>
          </a:p>
          <a:p>
            <a:pPr algn="ctr"/>
            <a:endParaRPr lang="en-PH" dirty="0">
              <a:solidFill>
                <a:schemeClr val="tx1"/>
              </a:solidFill>
            </a:endParaRPr>
          </a:p>
          <a:p>
            <a:pPr algn="ctr"/>
            <a:endParaRPr lang="en-PH" dirty="0">
              <a:solidFill>
                <a:schemeClr val="tx1"/>
              </a:solidFill>
            </a:endParaRPr>
          </a:p>
          <a:p>
            <a:pPr algn="ctr"/>
            <a:r>
              <a:rPr lang="en-PH" dirty="0" smtClean="0">
                <a:solidFill>
                  <a:schemeClr val="tx1"/>
                </a:solidFill>
              </a:rPr>
              <a:t>to achieve food security and inclusive growth for </a:t>
            </a:r>
          </a:p>
          <a:p>
            <a:pPr algn="ctr"/>
            <a:r>
              <a:rPr lang="en-PH" dirty="0" smtClean="0">
                <a:solidFill>
                  <a:schemeClr val="tx1"/>
                </a:solidFill>
              </a:rPr>
              <a:t>poverty reduction.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nip Single Corner Rectangle 9"/>
          <p:cNvSpPr/>
          <p:nvPr/>
        </p:nvSpPr>
        <p:spPr>
          <a:xfrm>
            <a:off x="2591293" y="3236464"/>
            <a:ext cx="4951140" cy="1357020"/>
          </a:xfrm>
          <a:prstGeom prst="snip1Rect">
            <a:avLst/>
          </a:prstGeom>
          <a:gradFill flip="none" rotWithShape="1">
            <a:gsLst>
              <a:gs pos="51000">
                <a:schemeClr val="accent2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.LucidaGrandeUI" charset="0"/>
              <a:buChar char="▹"/>
              <a:defRPr/>
            </a:pPr>
            <a:r>
              <a:rPr lang="en-PH" dirty="0" smtClean="0">
                <a:solidFill>
                  <a:schemeClr val="bg1"/>
                </a:solidFill>
                <a:cs typeface="Arial" panose="020B0604020202020204" pitchFamily="34" charset="0"/>
              </a:rPr>
              <a:t>Science- </a:t>
            </a:r>
            <a:r>
              <a:rPr lang="en-PH" dirty="0">
                <a:solidFill>
                  <a:schemeClr val="bg1"/>
                </a:solidFill>
                <a:cs typeface="Arial" panose="020B0604020202020204" pitchFamily="34" charset="0"/>
              </a:rPr>
              <a:t>and </a:t>
            </a:r>
            <a:r>
              <a:rPr lang="en-PH" dirty="0" smtClean="0">
                <a:solidFill>
                  <a:schemeClr val="bg1"/>
                </a:solidFill>
                <a:cs typeface="Arial" panose="020B0604020202020204" pitchFamily="34" charset="0"/>
              </a:rPr>
              <a:t>risk-based</a:t>
            </a:r>
            <a:endParaRPr lang="en-PH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285750" indent="-285750">
              <a:buFont typeface=".LucidaGrandeUI" charset="0"/>
              <a:buChar char="▹"/>
              <a:defRPr/>
            </a:pPr>
            <a:r>
              <a:rPr lang="en-PH" dirty="0" smtClean="0">
                <a:solidFill>
                  <a:schemeClr val="bg1"/>
                </a:solidFill>
                <a:cs typeface="Arial" panose="020B0604020202020204" pitchFamily="34" charset="0"/>
              </a:rPr>
              <a:t>Agro-ecology </a:t>
            </a:r>
            <a:r>
              <a:rPr lang="en-PH" dirty="0">
                <a:solidFill>
                  <a:schemeClr val="bg1"/>
                </a:solidFill>
                <a:cs typeface="Arial" panose="020B0604020202020204" pitchFamily="34" charset="0"/>
              </a:rPr>
              <a:t>sensitive</a:t>
            </a:r>
          </a:p>
          <a:p>
            <a:pPr marL="285750" indent="-285750">
              <a:buFont typeface=".LucidaGrandeUI" charset="0"/>
              <a:buChar char="▹"/>
              <a:defRPr/>
            </a:pPr>
            <a:r>
              <a:rPr lang="en-PH" dirty="0" smtClean="0">
                <a:solidFill>
                  <a:schemeClr val="bg1"/>
                </a:solidFill>
                <a:cs typeface="Arial" panose="020B0604020202020204" pitchFamily="34" charset="0"/>
              </a:rPr>
              <a:t>Location-specific planning</a:t>
            </a:r>
          </a:p>
        </p:txBody>
      </p:sp>
    </p:spTree>
    <p:extLst>
      <p:ext uri="{BB962C8B-B14F-4D97-AF65-F5344CB8AC3E}">
        <p14:creationId xmlns:p14="http://schemas.microsoft.com/office/powerpoint/2010/main" val="101355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type="body" sz="half" idx="2"/>
          </p:nvPr>
        </p:nvSpPr>
        <p:spPr>
          <a:xfrm>
            <a:off x="1522978" y="4233899"/>
            <a:ext cx="4857248" cy="1006168"/>
          </a:xfrm>
        </p:spPr>
        <p:txBody>
          <a:bodyPr>
            <a:normAutofit/>
          </a:bodyPr>
          <a:lstStyle/>
          <a:p>
            <a:pPr algn="ctr"/>
            <a:r>
              <a:rPr lang="en-PH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 </a:t>
            </a:r>
            <a:r>
              <a:rPr lang="en-PH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Systems-Wide Climate Change Office (DASWCCO)</a:t>
            </a:r>
          </a:p>
          <a:p>
            <a:pPr algn="ctr"/>
            <a:r>
              <a:rPr lang="en-PH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amiaphilippines@gmail.com</a:t>
            </a:r>
            <a:endParaRPr lang="en-U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sz="1600" dirty="0">
              <a:effectLst>
                <a:glow rad="38100">
                  <a:schemeClr val="tx1">
                    <a:alpha val="40000"/>
                  </a:schemeClr>
                </a:glow>
              </a:effectLst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2346" y="5141690"/>
            <a:ext cx="1825358" cy="148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dalogo.jpg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05783" y="5397464"/>
            <a:ext cx="1220669" cy="970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2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839</TotalTime>
  <Words>454</Words>
  <Application>Microsoft Office PowerPoint</Application>
  <PresentationFormat>On-screen Show (4:3)</PresentationFormat>
  <Paragraphs>107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.LucidaGrandeUI</vt:lpstr>
      <vt:lpstr>Arial</vt:lpstr>
      <vt:lpstr>Calibri</vt:lpstr>
      <vt:lpstr>Candara</vt:lpstr>
      <vt:lpstr>Garamond</vt:lpstr>
      <vt:lpstr>Wingdings</vt:lpstr>
      <vt:lpstr>Savon</vt:lpstr>
      <vt:lpstr>PowerPoint Presentation</vt:lpstr>
      <vt:lpstr>Resilient yet progressive ▹ Agriculture and Fisheries  ▹ Livelihoods and Communities</vt:lpstr>
      <vt:lpstr>Building Climate-Resilient ▹ Agriculture and Fisheries  ▹ Livelihoods and Communities</vt:lpstr>
      <vt:lpstr>AMIA Framework for Building Climate-Resilient Livelihoods &amp; Communities</vt:lpstr>
      <vt:lpstr>Integrated Support Services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Adaptation &amp; Mitigation Initiative in Agriculture</dc:title>
  <dc:creator>Alaya de Leon</dc:creator>
  <cp:lastModifiedBy>ella bltzr</cp:lastModifiedBy>
  <cp:revision>140</cp:revision>
  <dcterms:created xsi:type="dcterms:W3CDTF">2016-11-05T16:00:15Z</dcterms:created>
  <dcterms:modified xsi:type="dcterms:W3CDTF">2016-11-07T01:14:52Z</dcterms:modified>
</cp:coreProperties>
</file>