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278" r:id="rId2"/>
    <p:sldId id="326" r:id="rId3"/>
    <p:sldId id="350" r:id="rId4"/>
    <p:sldId id="351" r:id="rId5"/>
    <p:sldId id="344" r:id="rId6"/>
    <p:sldId id="335" r:id="rId7"/>
    <p:sldId id="346" r:id="rId8"/>
    <p:sldId id="338" r:id="rId9"/>
    <p:sldId id="339" r:id="rId10"/>
    <p:sldId id="340" r:id="rId11"/>
    <p:sldId id="341" r:id="rId12"/>
    <p:sldId id="343" r:id="rId13"/>
    <p:sldId id="348" r:id="rId14"/>
    <p:sldId id="336" r:id="rId15"/>
    <p:sldId id="361" r:id="rId16"/>
    <p:sldId id="283" r:id="rId17"/>
    <p:sldId id="353" r:id="rId18"/>
    <p:sldId id="276" r:id="rId19"/>
    <p:sldId id="327" r:id="rId20"/>
    <p:sldId id="349" r:id="rId21"/>
    <p:sldId id="359" r:id="rId22"/>
    <p:sldId id="347" r:id="rId23"/>
    <p:sldId id="354" r:id="rId24"/>
    <p:sldId id="355" r:id="rId25"/>
    <p:sldId id="356" r:id="rId26"/>
    <p:sldId id="360" r:id="rId27"/>
    <p:sldId id="363" r:id="rId28"/>
    <p:sldId id="362" r:id="rId29"/>
    <p:sldId id="320" r:id="rId30"/>
    <p:sldId id="303" r:id="rId3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8000"/>
    <a:srgbClr val="CCFFFF"/>
    <a:srgbClr val="C4E59F"/>
    <a:srgbClr val="66CCFF"/>
    <a:srgbClr val="0099FF"/>
    <a:srgbClr val="3399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naif\Dropbox\Personel\Promotion%20to%20Porfessorship\Papers%20for%20Scientific%20Achievment\Japan%20Sc%20Days\Energy%20Statistics\Electricity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111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222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333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4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ruhdc01\ta$\tariq\load%20management%20-%20demand%20response\Supporting%20Documents%202\Chapter%201%20Backup%20-%20Forecast%20Charts%20-%20CONFIDENTIAL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46780608443491"/>
          <c:y val="4.3667396017841816E-2"/>
          <c:w val="0.81832029159393727"/>
          <c:h val="0.72725153293070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'Elec Consum (2)'!$C$74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'Elec Consum (2)'!$A$75:$B$91</c:f>
              <c:strCache>
                <c:ptCount val="17"/>
                <c:pt idx="1">
                  <c:v>USA</c:v>
                </c:pt>
                <c:pt idx="2">
                  <c:v>Brazil</c:v>
                </c:pt>
                <c:pt idx="3">
                  <c:v>France</c:v>
                </c:pt>
                <c:pt idx="4">
                  <c:v>Germany</c:v>
                </c:pt>
                <c:pt idx="5">
                  <c:v>Turkey</c:v>
                </c:pt>
                <c:pt idx="6">
                  <c:v>UK</c:v>
                </c:pt>
                <c:pt idx="7">
                  <c:v>Russia</c:v>
                </c:pt>
                <c:pt idx="8">
                  <c:v>China</c:v>
                </c:pt>
                <c:pt idx="9">
                  <c:v>S. Korea</c:v>
                </c:pt>
                <c:pt idx="10">
                  <c:v>Egypt</c:v>
                </c:pt>
                <c:pt idx="12">
                  <c:v>Middle East</c:v>
                </c:pt>
                <c:pt idx="14">
                  <c:v>World</c:v>
                </c:pt>
                <c:pt idx="16">
                  <c:v>Saudi Arabia</c:v>
                </c:pt>
              </c:strCache>
            </c:strRef>
          </c:cat>
          <c:val>
            <c:numRef>
              <c:f>'Elec Consum (2)'!$C$75:$C$91</c:f>
              <c:numCache>
                <c:formatCode>0.00</c:formatCode>
                <c:ptCount val="17"/>
                <c:pt idx="1">
                  <c:v>12.731090573280207</c:v>
                </c:pt>
                <c:pt idx="2">
                  <c:v>1.8242113951924352</c:v>
                </c:pt>
                <c:pt idx="3">
                  <c:v>6.8640613725546684</c:v>
                </c:pt>
                <c:pt idx="4">
                  <c:v>6.1024060594800371</c:v>
                </c:pt>
                <c:pt idx="5">
                  <c:v>1.4640164089037015</c:v>
                </c:pt>
                <c:pt idx="6">
                  <c:v>5.6483758734101892</c:v>
                </c:pt>
                <c:pt idx="7">
                  <c:v>4.876847156331638</c:v>
                </c:pt>
                <c:pt idx="8">
                  <c:v>0.93213518278457597</c:v>
                </c:pt>
                <c:pt idx="9">
                  <c:v>5.0365156353146237</c:v>
                </c:pt>
                <c:pt idx="10">
                  <c:v>0.9323903002752516</c:v>
                </c:pt>
                <c:pt idx="12">
                  <c:v>2.2249420323220899</c:v>
                </c:pt>
                <c:pt idx="14">
                  <c:v>2.1655480518444747</c:v>
                </c:pt>
                <c:pt idx="16">
                  <c:v>5.1374584152515732</c:v>
                </c:pt>
              </c:numCache>
            </c:numRef>
          </c:val>
        </c:ser>
        <c:ser>
          <c:idx val="1"/>
          <c:order val="1"/>
          <c:tx>
            <c:strRef>
              <c:f>'Elec Consum (2)'!$D$74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'Elec Consum (2)'!$A$75:$B$91</c:f>
              <c:strCache>
                <c:ptCount val="17"/>
                <c:pt idx="1">
                  <c:v>USA</c:v>
                </c:pt>
                <c:pt idx="2">
                  <c:v>Brazil</c:v>
                </c:pt>
                <c:pt idx="3">
                  <c:v>France</c:v>
                </c:pt>
                <c:pt idx="4">
                  <c:v>Germany</c:v>
                </c:pt>
                <c:pt idx="5">
                  <c:v>Turkey</c:v>
                </c:pt>
                <c:pt idx="6">
                  <c:v>UK</c:v>
                </c:pt>
                <c:pt idx="7">
                  <c:v>Russia</c:v>
                </c:pt>
                <c:pt idx="8">
                  <c:v>China</c:v>
                </c:pt>
                <c:pt idx="9">
                  <c:v>S. Korea</c:v>
                </c:pt>
                <c:pt idx="10">
                  <c:v>Egypt</c:v>
                </c:pt>
                <c:pt idx="12">
                  <c:v>Middle East</c:v>
                </c:pt>
                <c:pt idx="14">
                  <c:v>World</c:v>
                </c:pt>
                <c:pt idx="16">
                  <c:v>Saudi Arabia</c:v>
                </c:pt>
              </c:strCache>
            </c:strRef>
          </c:cat>
          <c:val>
            <c:numRef>
              <c:f>'Elec Consum (2)'!$D$75:$D$91</c:f>
              <c:numCache>
                <c:formatCode>0.00</c:formatCode>
                <c:ptCount val="17"/>
                <c:pt idx="1">
                  <c:v>12.885692138866483</c:v>
                </c:pt>
                <c:pt idx="2">
                  <c:v>1.9512015995506291</c:v>
                </c:pt>
                <c:pt idx="3">
                  <c:v>7.3229639931400632</c:v>
                </c:pt>
                <c:pt idx="4">
                  <c:v>6.5918966063777402</c:v>
                </c:pt>
                <c:pt idx="5">
                  <c:v>1.7752323705059636</c:v>
                </c:pt>
                <c:pt idx="6">
                  <c:v>5.8038386292007083</c:v>
                </c:pt>
                <c:pt idx="7">
                  <c:v>5.4403925377154829</c:v>
                </c:pt>
                <c:pt idx="8">
                  <c:v>1.6914403291343922</c:v>
                </c:pt>
                <c:pt idx="9">
                  <c:v>7.3330200336797136</c:v>
                </c:pt>
                <c:pt idx="10">
                  <c:v>1.2326974528803474</c:v>
                </c:pt>
                <c:pt idx="12">
                  <c:v>2.6962395827077281</c:v>
                </c:pt>
                <c:pt idx="14">
                  <c:v>2.4312578294341023</c:v>
                </c:pt>
                <c:pt idx="16">
                  <c:v>6.2167623077538021</c:v>
                </c:pt>
              </c:numCache>
            </c:numRef>
          </c:val>
        </c:ser>
        <c:ser>
          <c:idx val="2"/>
          <c:order val="2"/>
          <c:tx>
            <c:strRef>
              <c:f>'Elec Consum (2)'!$E$74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'Elec Consum (2)'!$A$75:$B$91</c:f>
              <c:strCache>
                <c:ptCount val="17"/>
                <c:pt idx="1">
                  <c:v>USA</c:v>
                </c:pt>
                <c:pt idx="2">
                  <c:v>Brazil</c:v>
                </c:pt>
                <c:pt idx="3">
                  <c:v>France</c:v>
                </c:pt>
                <c:pt idx="4">
                  <c:v>Germany</c:v>
                </c:pt>
                <c:pt idx="5">
                  <c:v>Turkey</c:v>
                </c:pt>
                <c:pt idx="6">
                  <c:v>UK</c:v>
                </c:pt>
                <c:pt idx="7">
                  <c:v>Russia</c:v>
                </c:pt>
                <c:pt idx="8">
                  <c:v>China</c:v>
                </c:pt>
                <c:pt idx="9">
                  <c:v>S. Korea</c:v>
                </c:pt>
                <c:pt idx="10">
                  <c:v>Egypt</c:v>
                </c:pt>
                <c:pt idx="12">
                  <c:v>Middle East</c:v>
                </c:pt>
                <c:pt idx="14">
                  <c:v>World</c:v>
                </c:pt>
                <c:pt idx="16">
                  <c:v>Saudi Arabia</c:v>
                </c:pt>
              </c:strCache>
            </c:strRef>
          </c:cat>
          <c:val>
            <c:numRef>
              <c:f>'Elec Consum (2)'!$E$75:$E$91</c:f>
              <c:numCache>
                <c:formatCode>0.00</c:formatCode>
                <c:ptCount val="17"/>
                <c:pt idx="1">
                  <c:v>12.129392092774568</c:v>
                </c:pt>
                <c:pt idx="2">
                  <c:v>2.1030680046273691</c:v>
                </c:pt>
                <c:pt idx="3">
                  <c:v>7.1665891853923664</c:v>
                </c:pt>
                <c:pt idx="4">
                  <c:v>6.1885289110523338</c:v>
                </c:pt>
                <c:pt idx="5">
                  <c:v>2.0205839371961809</c:v>
                </c:pt>
                <c:pt idx="6">
                  <c:v>5.2331269413993935</c:v>
                </c:pt>
                <c:pt idx="7">
                  <c:v>5.7694907750394977</c:v>
                </c:pt>
                <c:pt idx="8">
                  <c:v>2.4578465511241769</c:v>
                </c:pt>
                <c:pt idx="9">
                  <c:v>8.4206220004259009</c:v>
                </c:pt>
                <c:pt idx="10">
                  <c:v>1.4681264473800328</c:v>
                </c:pt>
                <c:pt idx="12">
                  <c:v>3.2215350371476217</c:v>
                </c:pt>
                <c:pt idx="14">
                  <c:v>2.554787244590718</c:v>
                </c:pt>
                <c:pt idx="16">
                  <c:v>7.3470312730098115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937664"/>
        <c:axId val="73939584"/>
      </c:barChart>
      <c:catAx>
        <c:axId val="7393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/>
          <a:lstStyle/>
          <a:p>
            <a:pPr>
              <a:defRPr sz="1000"/>
            </a:pPr>
            <a:endParaRPr lang="en-US"/>
          </a:p>
        </c:txPr>
        <c:crossAx val="73939584"/>
        <c:crosses val="autoZero"/>
        <c:auto val="1"/>
        <c:lblAlgn val="ctr"/>
        <c:lblOffset val="100"/>
        <c:noMultiLvlLbl val="0"/>
      </c:catAx>
      <c:valAx>
        <c:axId val="739395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3937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94764561714553"/>
          <c:y val="0.1899391215039519"/>
          <c:w val="0.3434968973249205"/>
          <c:h val="5.9111580806652478E-2"/>
        </c:manualLayout>
      </c:layout>
      <c:overlay val="0"/>
      <c:txPr>
        <a:bodyPr/>
        <a:lstStyle/>
        <a:p>
          <a:pPr>
            <a:defRPr baseline="0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</c:spPr>
  <c:txPr>
    <a:bodyPr/>
    <a:lstStyle/>
    <a:p>
      <a:pPr>
        <a:defRPr sz="12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Building Stock in KSA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Non-resedential Building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Resedential Buildings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6272"/>
        <c:axId val="23548288"/>
      </c:barChart>
      <c:catAx>
        <c:axId val="20806272"/>
        <c:scaling>
          <c:orientation val="minMax"/>
        </c:scaling>
        <c:delete val="1"/>
        <c:axPos val="b"/>
        <c:majorTickMark val="none"/>
        <c:minorTickMark val="none"/>
        <c:tickLblPos val="nextTo"/>
        <c:crossAx val="23548288"/>
        <c:crosses val="autoZero"/>
        <c:auto val="1"/>
        <c:lblAlgn val="ctr"/>
        <c:lblOffset val="100"/>
        <c:noMultiLvlLbl val="0"/>
      </c:catAx>
      <c:valAx>
        <c:axId val="235482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0627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091071163274409E-2"/>
          <c:y val="0.25952186832491536"/>
          <c:w val="0.90290892883672558"/>
          <c:h val="0.6501836524668742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9.944238102312683E-2"/>
                  <c:y val="-6.0028465899952886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3423141682761353"/>
                  <c:y val="-0.25398672892846313"/>
                </c:manualLayout>
              </c:layout>
              <c:spPr>
                <a:noFill/>
              </c:spPr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022210667062844E-2"/>
                  <c:y val="-0.1128372656002336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1855841133065912E-2"/>
                  <c:y val="-1.1331510598481118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Others</c:v>
                </c:pt>
                <c:pt idx="1">
                  <c:v>Central Region</c:v>
                </c:pt>
                <c:pt idx="2">
                  <c:v>Eastern Region</c:v>
                </c:pt>
                <c:pt idx="3">
                  <c:v>Western Region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0.35000000000000031</c:v>
                </c:pt>
                <c:pt idx="2">
                  <c:v>0.15000000000000024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</c:spPr>
    </c:plotArea>
    <c:plotVisOnly val="1"/>
    <c:dispBlanksAs val="zero"/>
    <c:showDLblsOverMax val="0"/>
  </c:chart>
  <c:spPr>
    <a:solidFill>
      <a:srgbClr val="CCFFFF"/>
    </a:solidFill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84512834555303E-2"/>
          <c:y val="0.10615051435774102"/>
          <c:w val="0.85029266331765829"/>
          <c:h val="0.8303574023113993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9121728076362196"/>
                  <c:y val="9.554773185800750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4209803170026525"/>
                  <c:y val="-0.13579017757634346"/>
                </c:manualLayout>
              </c:layout>
              <c:spPr/>
              <c:txPr>
                <a:bodyPr/>
                <a:lstStyle/>
                <a:p>
                  <a:pPr algn="ctr">
                    <a:defRPr sz="16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734428225038518E-2"/>
                  <c:y val="1.69720242063696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sz="1600" b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Sheet1!$A$9:$A$12</c:f>
              <c:strCache>
                <c:ptCount val="4"/>
                <c:pt idx="0">
                  <c:v>Split</c:v>
                </c:pt>
                <c:pt idx="1">
                  <c:v>Window</c:v>
                </c:pt>
                <c:pt idx="2">
                  <c:v>Packaged</c:v>
                </c:pt>
                <c:pt idx="3">
                  <c:v>Chiller</c:v>
                </c:pt>
              </c:strCache>
            </c:strRef>
          </c:cat>
          <c:val>
            <c:numRef>
              <c:f>Sheet1!$B$9:$B$12</c:f>
              <c:numCache>
                <c:formatCode>General</c:formatCode>
                <c:ptCount val="4"/>
                <c:pt idx="0">
                  <c:v>0.41000000000000031</c:v>
                </c:pt>
                <c:pt idx="1">
                  <c:v>0.56000000000000005</c:v>
                </c:pt>
                <c:pt idx="2">
                  <c:v>2.0000000000000011E-2</c:v>
                </c:pt>
                <c:pt idx="3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rgbClr val="CCFFFF"/>
    </a:solidFill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8000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Sheet1!$A$3:$A$11</c:f>
              <c:strCache>
                <c:ptCount val="9"/>
                <c:pt idx="0">
                  <c:v>House Orientation </c:v>
                </c:pt>
                <c:pt idx="1">
                  <c:v>Efficient Lighting</c:v>
                </c:pt>
                <c:pt idx="2">
                  <c:v>Reduce Air Infl.</c:v>
                </c:pt>
                <c:pt idx="3">
                  <c:v>Double Glazing</c:v>
                </c:pt>
                <c:pt idx="4">
                  <c:v>Shade Windows</c:v>
                </c:pt>
                <c:pt idx="5">
                  <c:v>Roof Insulation</c:v>
                </c:pt>
                <c:pt idx="6">
                  <c:v>Wall insulation </c:v>
                </c:pt>
                <c:pt idx="7">
                  <c:v>Improve A/C</c:v>
                </c:pt>
                <c:pt idx="8">
                  <c:v>Base Case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0.4</c:v>
                </c:pt>
                <c:pt idx="1">
                  <c:v>0.45</c:v>
                </c:pt>
                <c:pt idx="2">
                  <c:v>0.48</c:v>
                </c:pt>
                <c:pt idx="3">
                  <c:v>0.5</c:v>
                </c:pt>
                <c:pt idx="4">
                  <c:v>0.55000000000000004</c:v>
                </c:pt>
                <c:pt idx="5">
                  <c:v>0.6</c:v>
                </c:pt>
                <c:pt idx="6">
                  <c:v>0.65</c:v>
                </c:pt>
                <c:pt idx="7">
                  <c:v>0.7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14592"/>
        <c:axId val="50144384"/>
      </c:barChart>
      <c:catAx>
        <c:axId val="2761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50144384"/>
        <c:crosses val="autoZero"/>
        <c:auto val="1"/>
        <c:lblAlgn val="ctr"/>
        <c:lblOffset val="100"/>
        <c:noMultiLvlLbl val="0"/>
      </c:catAx>
      <c:valAx>
        <c:axId val="50144384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2761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overlay val="0"/>
      <c:txPr>
        <a:bodyPr/>
        <a:lstStyle/>
        <a:p>
          <a:pPr>
            <a:defRPr>
              <a:solidFill>
                <a:srgbClr val="00B050"/>
              </a:solidFill>
            </a:defRPr>
          </a:pPr>
          <a:endParaRPr lang="en-US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828919112383686E-2"/>
          <c:y val="0.19952636602242901"/>
          <c:w val="0.90097419640726728"/>
          <c:h val="0.7836745406824148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Consumption Distribution</c:v>
                </c:pt>
              </c:strCache>
            </c:strRef>
          </c:tx>
          <c:explosion val="6"/>
          <c:dPt>
            <c:idx val="0"/>
            <c:bubble3D val="0"/>
            <c:explosion val="8"/>
          </c:dPt>
          <c:dLbls>
            <c:dLbl>
              <c:idx val="0"/>
              <c:layout>
                <c:manualLayout>
                  <c:x val="-0.17530831373351058"/>
                  <c:y val="-0.140227392030541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751628268688637E-3"/>
                  <c:y val="2.7985867317077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1966012928939437E-2"/>
                  <c:y val="2.15945203263924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0067317974142"/>
                  <c:y val="5.2485846658490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HVAC</c:v>
                </c:pt>
                <c:pt idx="1">
                  <c:v>Office Appliences</c:v>
                </c:pt>
                <c:pt idx="2">
                  <c:v>Lighting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</c:v>
                </c:pt>
                <c:pt idx="1">
                  <c:v>17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CCFFFF"/>
    </a:solidFill>
    <a:ln>
      <a:solidFill>
        <a:srgbClr val="00800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8000"/>
                </a:solidFill>
              </a:defRPr>
            </a:pPr>
            <a:r>
              <a:rPr lang="en-US" dirty="0" smtClean="0">
                <a:solidFill>
                  <a:srgbClr val="008000"/>
                </a:solidFill>
              </a:rPr>
              <a:t>Summer Electricity </a:t>
            </a:r>
            <a:r>
              <a:rPr lang="en-US" dirty="0">
                <a:solidFill>
                  <a:srgbClr val="008000"/>
                </a:solidFill>
              </a:rPr>
              <a:t>Consumption Distribution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64407166495493"/>
          <c:y val="0.3105835467397316"/>
          <c:w val="0.79135808023997001"/>
          <c:h val="0.689416373929702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Consumption Distribution</c:v>
                </c:pt>
              </c:strCache>
            </c:strRef>
          </c:tx>
          <c:explosion val="25"/>
          <c:dPt>
            <c:idx val="0"/>
            <c:bubble3D val="0"/>
            <c:explosion val="13"/>
          </c:dPt>
          <c:dLbls>
            <c:dLbl>
              <c:idx val="0"/>
              <c:layout>
                <c:manualLayout>
                  <c:x val="-0.19017172853393327"/>
                  <c:y val="-0.24402872935549849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/>
                      <a:t>AC (</a:t>
                    </a:r>
                    <a:r>
                      <a:rPr lang="en-US" b="1" dirty="0" smtClean="0"/>
                      <a:t>window)</a:t>
                    </a:r>
                    <a:r>
                      <a:rPr lang="en-US" b="1" dirty="0"/>
                      <a:t>
81%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1455599300087487E-2"/>
                  <c:y val="0.188969728652222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923637262733462"/>
                  <c:y val="1.62970000633553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115954255718035"/>
                  <c:y val="-1.41994090539405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AC (windows)</c:v>
                </c:pt>
                <c:pt idx="1">
                  <c:v>Lighting</c:v>
                </c:pt>
                <c:pt idx="2">
                  <c:v>Office Appliences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81</c:v>
                </c:pt>
                <c:pt idx="1">
                  <c:v>10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CCFFFF"/>
    </a:solidFill>
    <a:ln>
      <a:solidFill>
        <a:srgbClr val="00800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10819762630799"/>
          <c:y val="0.10657966286025"/>
          <c:w val="0.77584856609096098"/>
          <c:h val="0.725938009787926"/>
        </c:manualLayout>
      </c:layout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Data!$B$10:$R$10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xVal>
          <c:yVal>
            <c:numRef>
              <c:f>Data!$B$12:$R$12</c:f>
              <c:numCache>
                <c:formatCode>General</c:formatCode>
                <c:ptCount val="17"/>
                <c:pt idx="6" formatCode="0.0">
                  <c:v>46.461000000000013</c:v>
                </c:pt>
                <c:pt idx="7" formatCode="0.0">
                  <c:v>49.572000000000003</c:v>
                </c:pt>
                <c:pt idx="8" formatCode="0.0">
                  <c:v>51.968000000000011</c:v>
                </c:pt>
                <c:pt idx="9" formatCode="0.0">
                  <c:v>54.395000000000003</c:v>
                </c:pt>
                <c:pt idx="10" formatCode="0.0">
                  <c:v>56.847000000000001</c:v>
                </c:pt>
                <c:pt idx="11" formatCode="0.0">
                  <c:v>58.69400000000001</c:v>
                </c:pt>
                <c:pt idx="12" formatCode="0.0">
                  <c:v>61.930999999999997</c:v>
                </c:pt>
                <c:pt idx="13" formatCode="0.0">
                  <c:v>64.670999999999978</c:v>
                </c:pt>
                <c:pt idx="14" formatCode="0.0">
                  <c:v>67.724700000000013</c:v>
                </c:pt>
                <c:pt idx="15" formatCode="0.0">
                  <c:v>71.210000000000022</c:v>
                </c:pt>
                <c:pt idx="16" formatCode="0.0">
                  <c:v>74.823999999999998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Data!$B$10:$R$10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xVal>
          <c:yVal>
            <c:numRef>
              <c:f>Data!$B$14:$R$14</c:f>
              <c:numCache>
                <c:formatCode>General</c:formatCode>
                <c:ptCount val="17"/>
                <c:pt idx="6" formatCode="#,##0.0">
                  <c:v>46.461000000000013</c:v>
                </c:pt>
                <c:pt idx="7" formatCode="#,##0.0">
                  <c:v>49.228400032466183</c:v>
                </c:pt>
                <c:pt idx="8" formatCode="#,##0.0">
                  <c:v>50.7629353244741</c:v>
                </c:pt>
                <c:pt idx="9" formatCode="#,##0.0">
                  <c:v>52.120438114443161</c:v>
                </c:pt>
                <c:pt idx="10" formatCode="#,##0.0">
                  <c:v>53.272163653987057</c:v>
                </c:pt>
                <c:pt idx="11" formatCode="#,##0.0">
                  <c:v>53.707338192336913</c:v>
                </c:pt>
                <c:pt idx="12" formatCode="#,##0.0">
                  <c:v>55.900241939411998</c:v>
                </c:pt>
                <c:pt idx="13" formatCode="#,##0.0">
                  <c:v>57.570539699408812</c:v>
                </c:pt>
                <c:pt idx="14" formatCode="#,##0.0">
                  <c:v>59.527358685293983</c:v>
                </c:pt>
                <c:pt idx="15" formatCode="#,##0.0">
                  <c:v>61.88692269821199</c:v>
                </c:pt>
                <c:pt idx="16" formatCode="#,##0.0">
                  <c:v>64.344544921430895</c:v>
                </c:pt>
              </c:numCache>
            </c:numRef>
          </c:yVal>
          <c:smooth val="0"/>
        </c:ser>
        <c:ser>
          <c:idx val="2"/>
          <c:order val="2"/>
          <c:spPr>
            <a:ln w="38100">
              <a:solidFill>
                <a:srgbClr val="969696"/>
              </a:solidFill>
              <a:prstDash val="solid"/>
            </a:ln>
          </c:spPr>
          <c:marker>
            <c:symbol val="none"/>
          </c:marker>
          <c:xVal>
            <c:numRef>
              <c:f>Data!$B$10:$R$10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xVal>
          <c:yVal>
            <c:numRef>
              <c:f>Data!$B$11:$R$11</c:f>
              <c:numCache>
                <c:formatCode>0.0</c:formatCode>
                <c:ptCount val="17"/>
                <c:pt idx="0">
                  <c:v>30.5</c:v>
                </c:pt>
                <c:pt idx="1">
                  <c:v>32.5</c:v>
                </c:pt>
                <c:pt idx="2">
                  <c:v>35.200000000000003</c:v>
                </c:pt>
                <c:pt idx="3">
                  <c:v>38.1</c:v>
                </c:pt>
                <c:pt idx="4">
                  <c:v>41</c:v>
                </c:pt>
                <c:pt idx="5">
                  <c:v>43.730500000000013</c:v>
                </c:pt>
                <c:pt idx="6">
                  <c:v>46.461000000000013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24128"/>
        <c:axId val="20625664"/>
      </c:scatterChart>
      <c:valAx>
        <c:axId val="20624128"/>
        <c:scaling>
          <c:orientation val="minMax"/>
          <c:max val="2021"/>
          <c:min val="200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25664"/>
        <c:crosses val="autoZero"/>
        <c:crossBetween val="midCat"/>
      </c:valAx>
      <c:valAx>
        <c:axId val="20625664"/>
        <c:scaling>
          <c:orientation val="minMax"/>
          <c:max val="80"/>
          <c:min val="2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lang="en-GB"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600" dirty="0" smtClean="0"/>
                  <a:t>GW</a:t>
                </a:r>
                <a:endParaRPr lang="x-none" sz="1600" dirty="0" smtClean="0"/>
              </a:p>
            </c:rich>
          </c:tx>
          <c:layout>
            <c:manualLayout>
              <c:xMode val="edge"/>
              <c:yMode val="edge"/>
              <c:x val="5.7770885950576903E-2"/>
              <c:y val="0.427059515287862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2412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0.04293</cdr:y>
    </cdr:from>
    <cdr:to>
      <cdr:x>0.03973</cdr:x>
      <cdr:y>0.84066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484360" y="1656342"/>
          <a:ext cx="3195878" cy="22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1200" b="1" dirty="0"/>
            <a:t>Electricity</a:t>
          </a:r>
          <a:r>
            <a:rPr lang="en-US" sz="1200" b="1" baseline="0" dirty="0"/>
            <a:t> </a:t>
          </a:r>
          <a:r>
            <a:rPr lang="en-US" sz="1000" b="1" baseline="0" dirty="0"/>
            <a:t>Consumption/capita</a:t>
          </a:r>
          <a:r>
            <a:rPr lang="en-US" sz="1200" b="1" baseline="0" dirty="0"/>
            <a:t>, 1000 kWh</a:t>
          </a:r>
          <a:endParaRPr lang="en-U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0.39344</cdr:x>
      <cdr:y>0.29957</cdr:y>
    </cdr:from>
    <cdr:to>
      <cdr:x>0.5082</cdr:x>
      <cdr:y>0.91724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990600"/>
          <a:ext cx="533400" cy="2042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solidFill>
                <a:schemeClr val="bg1"/>
              </a:solidFill>
            </a:rPr>
            <a:t>Non-residential</a:t>
          </a:r>
          <a:endParaRPr lang="en-US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0.62295</cdr:x>
      <cdr:y>0.39174</cdr:y>
    </cdr:from>
    <cdr:to>
      <cdr:x>0.70492</cdr:x>
      <cdr:y>0.94479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5601" y="1295400"/>
          <a:ext cx="381000" cy="1828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solidFill>
                <a:schemeClr val="bg1"/>
              </a:solidFill>
            </a:rPr>
            <a:t>Residential</a:t>
          </a:r>
          <a:endParaRPr lang="en-US" sz="24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</cdr:x>
      <cdr:y>0.38596</cdr:y>
    </cdr:from>
    <cdr:to>
      <cdr:x>0.93313</cdr:x>
      <cdr:y>0.44024</cdr:y>
    </cdr:to>
    <cdr:sp macro="" textlink="">
      <cdr:nvSpPr>
        <cdr:cNvPr id="512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14908" y="1571636"/>
          <a:ext cx="1151255" cy="2209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800" b="1" i="0" u="none" strike="noStrike" baseline="0" dirty="0">
              <a:solidFill>
                <a:srgbClr val="008000"/>
              </a:solidFill>
              <a:latin typeface="Arial"/>
              <a:cs typeface="Arial"/>
            </a:rPr>
            <a:t>-14% by 2021</a:t>
          </a:r>
        </a:p>
        <a:p xmlns:a="http://schemas.openxmlformats.org/drawingml/2006/main">
          <a:pPr algn="l" rtl="0">
            <a:defRPr sz="1000"/>
          </a:pPr>
          <a:endParaRPr lang="en-GB" sz="1800" b="0" i="0" u="none" strike="noStrike" baseline="0" dirty="0">
            <a:solidFill>
              <a:srgbClr val="008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0.66724</cdr:x>
      <cdr:y>0.38042</cdr:y>
    </cdr:from>
    <cdr:to>
      <cdr:x>0.66724</cdr:x>
      <cdr:y>0.42817</cdr:y>
    </cdr:to>
    <cdr:sp macro="" textlink="">
      <cdr:nvSpPr>
        <cdr:cNvPr id="5123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726256" y="2221206"/>
          <a:ext cx="0" cy="27880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0.84074</cdr:x>
      <cdr:y>0.26917</cdr:y>
    </cdr:from>
    <cdr:to>
      <cdr:x>0.84074</cdr:x>
      <cdr:y>0.34842</cdr:y>
    </cdr:to>
    <cdr:sp macro="" textlink="">
      <cdr:nvSpPr>
        <cdr:cNvPr id="5125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7215238" y="1571636"/>
          <a:ext cx="0" cy="46272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0.75049</cdr:x>
      <cdr:y>0.33592</cdr:y>
    </cdr:from>
    <cdr:to>
      <cdr:x>0.75049</cdr:x>
      <cdr:y>0.39017</cdr:y>
    </cdr:to>
    <cdr:sp macro="" textlink="">
      <cdr:nvSpPr>
        <cdr:cNvPr id="5127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440710" y="1961378"/>
          <a:ext cx="0" cy="3167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0.91724</cdr:x>
      <cdr:y>0.20992</cdr:y>
    </cdr:from>
    <cdr:to>
      <cdr:x>0.91724</cdr:x>
      <cdr:y>0.30292</cdr:y>
    </cdr:to>
    <cdr:sp macro="" textlink="">
      <cdr:nvSpPr>
        <cdr:cNvPr id="5128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7871762" y="1225686"/>
          <a:ext cx="0" cy="54301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0.59074</cdr:x>
      <cdr:y>0.42017</cdr:y>
    </cdr:from>
    <cdr:to>
      <cdr:x>0.59074</cdr:x>
      <cdr:y>0.44342</cdr:y>
    </cdr:to>
    <cdr:sp macro="" textlink="">
      <cdr:nvSpPr>
        <cdr:cNvPr id="5129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069731" y="2453299"/>
          <a:ext cx="0" cy="13575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1EAD1A3-2423-4C40-A0C0-5EF46BBCAA84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AE9566E-B5D3-42EF-A2F2-CFA7A733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0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C7732-F456-41B7-B4B6-2ED1DACB2B52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13D33-CD39-4126-9CFE-368FF1EC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8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change</a:t>
            </a:r>
            <a:r>
              <a:rPr lang="en-US" baseline="0" dirty="0" smtClean="0"/>
              <a:t> to toe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7B459-FE6F-7B47-A6F9-51BADF45FD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83E1E2-EEF9-4793-A573-E424C9940761}" type="slidenum">
              <a:rPr lang="x-none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83E1E2-EEF9-4793-A573-E424C9940761}" type="slidenum">
              <a:rPr lang="x-none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99CC"/>
                </a:solidFill>
                <a:cs typeface="AL-Mateen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006600"/>
                </a:solidFill>
                <a:cs typeface="AL-Mohanad Bold" pitchFamily="2" charset="-7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99FF"/>
                </a:solidFill>
              </a:defRPr>
            </a:lvl1pPr>
          </a:lstStyle>
          <a:p>
            <a:fld id="{18EC3D76-6B44-42D1-BAA1-59C98B787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 descr="C:\Users\nabbadi\Dropbox\SEEC\SEEC_KAC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705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67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  <a:prstGeom prst="rect">
            <a:avLst/>
          </a:prstGeom>
        </p:spPr>
        <p:txBody>
          <a:bodyPr vert="horz"/>
          <a:lstStyle>
            <a:lvl1pPr>
              <a:defRPr sz="4000">
                <a:solidFill>
                  <a:srgbClr val="0099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EC3D76-6B44-42D1-BAA1-59C98B7874D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 descr="C:\Users\nabbadi\Dropbox\SEEC\SEEC_KAC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705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85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sz="4000">
                <a:solidFill>
                  <a:srgbClr val="0099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C3D76-6B44-42D1-BAA1-59C98B787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71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99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ヒラギノ角ゴ ProN W3" charset="-128"/>
              </a:defRPr>
            </a:lvl1pPr>
          </a:lstStyle>
          <a:p>
            <a:fld id="{CC1331DE-5A56-4874-9020-7810C4CB9B2B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ヒラギノ角ゴ ProN W3" charset="-128"/>
              </a:defRPr>
            </a:lvl1pPr>
          </a:lstStyle>
          <a:p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C3D76-6B44-42D1-BAA1-59C98B7874D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3" descr="C:\Users\nabbadi\Dropbox\SEEC\SEEC_KAC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705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0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  <a:prstGeom prst="rect">
            <a:avLst/>
          </a:prstGeom>
        </p:spPr>
        <p:txBody>
          <a:bodyPr vert="horz"/>
          <a:lstStyle>
            <a:lvl1pPr>
              <a:defRPr sz="4000">
                <a:solidFill>
                  <a:srgbClr val="0099CC"/>
                </a:solidFill>
                <a:cs typeface="AL-Mateen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4C923C"/>
              </a:buClr>
              <a:defRPr>
                <a:solidFill>
                  <a:srgbClr val="008000"/>
                </a:solidFill>
              </a:defRPr>
            </a:lvl1pPr>
            <a:lvl2pPr marL="782638" indent="-285750">
              <a:buClr>
                <a:srgbClr val="008000"/>
              </a:buClr>
              <a:buFont typeface="Wingdings" pitchFamily="2" charset="2"/>
              <a:buChar char="Ø"/>
              <a:defRPr>
                <a:solidFill>
                  <a:srgbClr val="008000"/>
                </a:solidFill>
              </a:defRPr>
            </a:lvl2pPr>
            <a:lvl3pPr>
              <a:defRPr>
                <a:solidFill>
                  <a:srgbClr val="008000"/>
                </a:solidFill>
              </a:defRPr>
            </a:lvl3pPr>
            <a:lvl4pPr>
              <a:buClr>
                <a:srgbClr val="008000"/>
              </a:buClr>
              <a:defRPr>
                <a:solidFill>
                  <a:srgbClr val="008000"/>
                </a:solidFill>
              </a:defRPr>
            </a:lvl4pPr>
            <a:lvl5pPr>
              <a:defRPr>
                <a:solidFill>
                  <a:srgbClr val="008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EC3D76-6B44-42D1-BAA1-59C98B7874D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 descr="C:\Users\nabbadi\Dropbox\SEEC\SEEC_KAC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705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3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400" b="1" cap="all">
                <a:solidFill>
                  <a:srgbClr val="0099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EC3D76-6B44-42D1-BAA1-59C98B7874D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 descr="C:\Users\nabbadi\Dropbox\SEEC\SEEC_KAC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37" y="76200"/>
            <a:ext cx="14705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939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 marL="382588" indent="-342900">
              <a:buClr>
                <a:schemeClr val="tx1"/>
              </a:buClr>
              <a:buFont typeface="Wingdings" pitchFamily="2" charset="2"/>
              <a:buChar char="Ø"/>
              <a:defRPr sz="2800">
                <a:solidFill>
                  <a:srgbClr val="008000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rgbClr val="008000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rgbClr val="008000"/>
                </a:solidFill>
              </a:defRPr>
            </a:lvl3pPr>
            <a:lvl4pPr>
              <a:defRPr sz="1800">
                <a:solidFill>
                  <a:srgbClr val="008000"/>
                </a:solidFill>
              </a:defRPr>
            </a:lvl4pPr>
            <a:lvl5pPr>
              <a:defRPr sz="1800">
                <a:solidFill>
                  <a:srgbClr val="008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 marL="382588" indent="-342900">
              <a:buClr>
                <a:schemeClr val="tx1"/>
              </a:buClr>
              <a:buFont typeface="Wingdings" pitchFamily="2" charset="2"/>
              <a:buChar char="Ø"/>
              <a:defRPr sz="2800">
                <a:solidFill>
                  <a:srgbClr val="008000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rgbClr val="008000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rgbClr val="008000"/>
                </a:solidFill>
              </a:defRPr>
            </a:lvl3pPr>
            <a:lvl4pPr>
              <a:defRPr sz="1800">
                <a:solidFill>
                  <a:srgbClr val="008000"/>
                </a:solidFill>
              </a:defRPr>
            </a:lvl4pPr>
            <a:lvl5pPr>
              <a:defRPr sz="1800">
                <a:solidFill>
                  <a:srgbClr val="008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EC3D76-6B44-42D1-BAA1-59C98B7874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C:\Users\nabbadi\Dropbox\SEEC\SEEC_KAC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37" y="76200"/>
            <a:ext cx="14705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7274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  <a:prstGeom prst="rect">
            <a:avLst/>
          </a:prstGeom>
        </p:spPr>
        <p:txBody>
          <a:bodyPr vert="horz"/>
          <a:lstStyle>
            <a:lvl1pPr>
              <a:defRPr sz="4000">
                <a:solidFill>
                  <a:srgbClr val="0099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EC3D76-6B44-42D1-BAA1-59C98B7874D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3" descr="C:\Users\nabbadi\Dropbox\SEEC\SEEC_KAC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705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406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EC3D76-6B44-42D1-BAA1-59C98B7874D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3" descr="C:\Users\nabbadi\Dropbox\SEEC\SEEC_KAC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705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92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EC3D76-6B44-42D1-BAA1-59C98B787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82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EC3D76-6B44-42D1-BAA1-59C98B7874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C:\Users\nabbadi\Dropbox\SEEC\SEEC_KAC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705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963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Garamond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EC3D76-6B44-42D1-BAA1-59C98B7874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C:\Users\nabbadi\Dropbox\SEEC\SEEC_KAC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705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340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504113" y="6464300"/>
            <a:ext cx="231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solidFill>
                  <a:schemeClr val="tx1"/>
                </a:solidFill>
                <a:latin typeface="Garamond" pitchFamily="18" charset="0"/>
                <a:ea typeface="MS PGothic" pitchFamily="34" charset="-128"/>
                <a:sym typeface="Garamond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8EC3D76-6B44-42D1-BAA1-59C98B7874DE}" type="slidenum">
              <a:rPr lang="en-US" smtClean="0"/>
              <a:t>‹#›</a:t>
            </a:fld>
            <a:endParaRPr lang="en-US"/>
          </a:p>
        </p:txBody>
      </p:sp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939800" y="4978400"/>
            <a:ext cx="184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>
              <a:ea typeface="ヒラギノ角ゴ ProN W3"/>
              <a:cs typeface="ヒラギノ角ゴ ProN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7A4AF"/>
          </a:solidFill>
          <a:latin typeface="+mj-lt"/>
          <a:ea typeface="+mj-ea"/>
          <a:cs typeface="+mj-cs"/>
          <a:sym typeface="Garamond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7A4AF"/>
          </a:solidFill>
          <a:latin typeface="Garamond" charset="0"/>
          <a:ea typeface="ヒラギノ明朝 ProN W6" charset="-128"/>
          <a:cs typeface="ヒラギノ明朝 ProN W6" charset="-128"/>
          <a:sym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7A4AF"/>
          </a:solidFill>
          <a:latin typeface="Garamond" charset="0"/>
          <a:ea typeface="ヒラギノ明朝 ProN W6" charset="-128"/>
          <a:cs typeface="ヒラギノ明朝 ProN W6" charset="-128"/>
          <a:sym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7A4AF"/>
          </a:solidFill>
          <a:latin typeface="Garamond" charset="0"/>
          <a:ea typeface="ヒラギノ明朝 ProN W6" charset="-128"/>
          <a:cs typeface="ヒラギノ明朝 ProN W6" charset="-128"/>
          <a:sym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7A4AF"/>
          </a:solidFill>
          <a:latin typeface="Garamond" charset="0"/>
          <a:ea typeface="ヒラギノ明朝 ProN W6" charset="-128"/>
          <a:cs typeface="ヒラギノ明朝 ProN W6" charset="-128"/>
          <a:sym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7A4AF"/>
          </a:solidFill>
          <a:latin typeface="Garamond" charset="0"/>
          <a:ea typeface="ヒラギノ明朝 ProN W6" charset="-128"/>
          <a:cs typeface="ヒラギノ明朝 ProN W6" charset="-128"/>
          <a:sym typeface="Garamon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7A4AF"/>
          </a:solidFill>
          <a:latin typeface="Garamond" charset="0"/>
          <a:ea typeface="ヒラギノ明朝 ProN W6" charset="-128"/>
          <a:cs typeface="ヒラギノ明朝 ProN W6" charset="-128"/>
          <a:sym typeface="Garamon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7A4AF"/>
          </a:solidFill>
          <a:latin typeface="Garamond" charset="0"/>
          <a:ea typeface="ヒラギノ明朝 ProN W6" charset="-128"/>
          <a:cs typeface="ヒラギノ明朝 ProN W6" charset="-128"/>
          <a:sym typeface="Garamon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7A4AF"/>
          </a:solidFill>
          <a:latin typeface="Garamond" charset="0"/>
          <a:ea typeface="ヒラギノ明朝 ProN W6" charset="-128"/>
          <a:cs typeface="ヒラギノ明朝 ProN W6" charset="-128"/>
          <a:sym typeface="Garamond" charset="0"/>
        </a:defRPr>
      </a:lvl9pPr>
    </p:titleStyle>
    <p:bodyStyle>
      <a:lvl1pPr marL="382588" indent="-342900" algn="l" rtl="0" eaLnBrk="1" fontAlgn="base" hangingPunct="1">
        <a:spcBef>
          <a:spcPts val="700"/>
        </a:spcBef>
        <a:spcAft>
          <a:spcPct val="0"/>
        </a:spcAft>
        <a:buClr>
          <a:srgbClr val="3F2FB5"/>
        </a:buClr>
        <a:buSzPct val="100000"/>
        <a:buFont typeface="Garamond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aramond" pitchFamily="18" charset="0"/>
        </a:defRPr>
      </a:lvl1pPr>
      <a:lvl2pPr marL="782638" indent="-285750" algn="l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Garamond" pitchFamily="18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Garamond" pitchFamily="18" charset="0"/>
        </a:defRPr>
      </a:lvl2pPr>
      <a:lvl3pPr marL="1182688" indent="-228600" algn="l" rtl="0" eaLnBrk="1" fontAlgn="base" hangingPunct="1">
        <a:spcBef>
          <a:spcPts val="500"/>
        </a:spcBef>
        <a:spcAft>
          <a:spcPct val="0"/>
        </a:spcAft>
        <a:buClr>
          <a:srgbClr val="77A4AF"/>
        </a:buClr>
        <a:buSzPct val="100000"/>
        <a:buFont typeface="Garamond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aramond" pitchFamily="18" charset="0"/>
        </a:defRPr>
      </a:lvl3pPr>
      <a:lvl4pPr marL="1639888" indent="-228600" algn="l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Garamond" pitchFamily="18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Garamond" pitchFamily="18" charset="0"/>
        </a:defRPr>
      </a:lvl4pPr>
      <a:lvl5pPr marL="2097088" indent="-228600" algn="l" rtl="0" eaLnBrk="1" fontAlgn="base" hangingPunct="1">
        <a:spcBef>
          <a:spcPts val="400"/>
        </a:spcBef>
        <a:spcAft>
          <a:spcPct val="0"/>
        </a:spcAft>
        <a:buClr>
          <a:srgbClr val="318944"/>
        </a:buClr>
        <a:buSzPct val="100000"/>
        <a:buFont typeface="Garamond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aramond" pitchFamily="18" charset="0"/>
        </a:defRPr>
      </a:lvl5pPr>
      <a:lvl6pPr marL="2554288" indent="-228600" algn="l" rtl="0" eaLnBrk="1" fontAlgn="base" hangingPunct="1">
        <a:spcBef>
          <a:spcPts val="400"/>
        </a:spcBef>
        <a:spcAft>
          <a:spcPct val="0"/>
        </a:spcAft>
        <a:buClr>
          <a:srgbClr val="318944"/>
        </a:buClr>
        <a:buSzPct val="100000"/>
        <a:buFont typeface="Garamond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aramond" charset="0"/>
        </a:defRPr>
      </a:lvl6pPr>
      <a:lvl7pPr marL="3011488" indent="-228600" algn="l" rtl="0" eaLnBrk="1" fontAlgn="base" hangingPunct="1">
        <a:spcBef>
          <a:spcPts val="400"/>
        </a:spcBef>
        <a:spcAft>
          <a:spcPct val="0"/>
        </a:spcAft>
        <a:buClr>
          <a:srgbClr val="318944"/>
        </a:buClr>
        <a:buSzPct val="100000"/>
        <a:buFont typeface="Garamond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aramond" charset="0"/>
        </a:defRPr>
      </a:lvl7pPr>
      <a:lvl8pPr marL="3468688" indent="-228600" algn="l" rtl="0" eaLnBrk="1" fontAlgn="base" hangingPunct="1">
        <a:spcBef>
          <a:spcPts val="400"/>
        </a:spcBef>
        <a:spcAft>
          <a:spcPct val="0"/>
        </a:spcAft>
        <a:buClr>
          <a:srgbClr val="318944"/>
        </a:buClr>
        <a:buSzPct val="100000"/>
        <a:buFont typeface="Garamond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aramond" charset="0"/>
        </a:defRPr>
      </a:lvl8pPr>
      <a:lvl9pPr marL="3925888" indent="-228600" algn="l" rtl="0" eaLnBrk="1" fontAlgn="base" hangingPunct="1">
        <a:spcBef>
          <a:spcPts val="400"/>
        </a:spcBef>
        <a:spcAft>
          <a:spcPct val="0"/>
        </a:spcAft>
        <a:buClr>
          <a:srgbClr val="318944"/>
        </a:buClr>
        <a:buSzPct val="100000"/>
        <a:buFont typeface="Garamond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aramon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abbadi@kacst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c.gove.s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28600" y="1752600"/>
            <a:ext cx="86868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3600" dirty="0" smtClean="0"/>
              <a:t>Energy </a:t>
            </a:r>
            <a:r>
              <a:rPr lang="en-US" altLang="ja-JP" sz="3600" dirty="0"/>
              <a:t>Efficiency Potential in </a:t>
            </a:r>
            <a:r>
              <a:rPr lang="en-US" altLang="ja-JP" sz="3600" dirty="0" smtClean="0"/>
              <a:t>Saudi Arabia Building Sector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endParaRPr lang="en-US" altLang="ja-JP" sz="32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3124200"/>
            <a:ext cx="7772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+mj-lt"/>
                <a:ea typeface="+mj-ea"/>
                <a:cs typeface="+mj-cs"/>
                <a:sym typeface="Garamond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9pPr>
          </a:lstStyle>
          <a:p>
            <a:pPr eaLnBrk="1" hangingPunct="1"/>
            <a:r>
              <a:rPr lang="en-US" altLang="ja-JP" sz="2800" dirty="0" smtClean="0"/>
              <a:t>Dr. </a:t>
            </a:r>
            <a:r>
              <a:rPr lang="en-US" altLang="ja-JP" sz="2800" dirty="0" err="1" smtClean="0"/>
              <a:t>Naif</a:t>
            </a:r>
            <a:r>
              <a:rPr lang="en-US" altLang="ja-JP" sz="2800" dirty="0" smtClean="0"/>
              <a:t> M. </a:t>
            </a:r>
            <a:r>
              <a:rPr lang="en-US" altLang="ja-JP" sz="2800" dirty="0" err="1" smtClean="0"/>
              <a:t>Alabbadi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SEEC, Director General</a:t>
            </a:r>
            <a:br>
              <a:rPr lang="en-US" altLang="ja-JP" sz="2800" dirty="0" smtClean="0"/>
            </a:br>
            <a:r>
              <a:rPr lang="en-US" altLang="ja-JP" sz="2400" dirty="0" smtClean="0">
                <a:hlinkClick r:id="rId2"/>
              </a:rPr>
              <a:t>nabbadi@kacst.edu.sa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www.kacst.edu.sa</a:t>
            </a:r>
            <a:endParaRPr lang="en-US" altLang="ja-JP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" y="5029200"/>
            <a:ext cx="8077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COP-18, Side Event on</a:t>
            </a:r>
          </a:p>
          <a:p>
            <a:pPr algn="ctr"/>
            <a:r>
              <a:rPr lang="en-US" sz="2800" b="1" dirty="0"/>
              <a:t>Demand Side Strategies and Buildings Energy</a:t>
            </a:r>
          </a:p>
          <a:p>
            <a:pPr algn="ctr"/>
            <a:r>
              <a:rPr lang="en-US" sz="2000" b="1" dirty="0" smtClean="0"/>
              <a:t>QNNC, Doha, Thursday November 29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2012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6826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Sample Energy Auditing for </a:t>
            </a:r>
            <a:r>
              <a:rPr lang="en-US" dirty="0" smtClean="0"/>
              <a:t>Educational Building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85" y="1676400"/>
            <a:ext cx="5316544" cy="4832092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28600" y="1676400"/>
            <a:ext cx="3276600" cy="4832092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</a:rPr>
              <a:t>Riyadh Technical College, old campus buildings, 2002-2003.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</a:rPr>
              <a:t>Average annual electricity consumption = 7070 </a:t>
            </a:r>
            <a:r>
              <a:rPr lang="en-US" sz="2200" b="1" dirty="0" err="1" smtClean="0">
                <a:solidFill>
                  <a:srgbClr val="008000"/>
                </a:solidFill>
              </a:rPr>
              <a:t>MWh</a:t>
            </a:r>
            <a:endParaRPr lang="en-US" sz="2200" b="1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</a:rPr>
              <a:t>HVAC investment based on incremental cost of efficient system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</a:rPr>
              <a:t>High water cooled </a:t>
            </a:r>
            <a:r>
              <a:rPr lang="en-US" sz="2200" b="1" dirty="0">
                <a:solidFill>
                  <a:srgbClr val="008000"/>
                </a:solidFill>
              </a:rPr>
              <a:t>investment</a:t>
            </a:r>
            <a:r>
              <a:rPr lang="en-US" sz="2200" b="1" dirty="0" smtClean="0">
                <a:solidFill>
                  <a:srgbClr val="008000"/>
                </a:solidFill>
              </a:rPr>
              <a:t> due to water cost.</a:t>
            </a:r>
            <a:endParaRPr lang="en-US" sz="2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17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Energy Auditing for </a:t>
            </a:r>
            <a:r>
              <a:rPr lang="en-US" dirty="0" smtClean="0"/>
              <a:t>Governmental Building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264118"/>
              </p:ext>
            </p:extLst>
          </p:nvPr>
        </p:nvGraphicFramePr>
        <p:xfrm>
          <a:off x="3657600" y="2057400"/>
          <a:ext cx="5334000" cy="44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2067342"/>
            <a:ext cx="3505200" cy="4401205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</a:rPr>
              <a:t>5 floors office building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</a:rPr>
              <a:t>11360 m</a:t>
            </a:r>
            <a:r>
              <a:rPr lang="en-US" sz="2200" b="1" baseline="30000" dirty="0" smtClean="0">
                <a:solidFill>
                  <a:srgbClr val="008000"/>
                </a:solidFill>
              </a:rPr>
              <a:t>2</a:t>
            </a:r>
            <a:endParaRPr lang="en-US" sz="2200" b="1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</a:rPr>
              <a:t>2004-2007, average annual electricity consumption =1,652 </a:t>
            </a:r>
            <a:r>
              <a:rPr lang="en-US" sz="2200" b="1" dirty="0" err="1" smtClean="0">
                <a:solidFill>
                  <a:srgbClr val="008000"/>
                </a:solidFill>
              </a:rPr>
              <a:t>MWh</a:t>
            </a:r>
            <a:r>
              <a:rPr lang="en-US" sz="2200" b="1" dirty="0">
                <a:solidFill>
                  <a:srgbClr val="008000"/>
                </a:solidFill>
              </a:rPr>
              <a:t>.</a:t>
            </a:r>
            <a:endParaRPr lang="en-US" sz="2200" b="1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</a:rPr>
              <a:t>Potential savings:</a:t>
            </a:r>
          </a:p>
          <a:p>
            <a:pPr lvl="1"/>
            <a:r>
              <a:rPr lang="en-US" sz="2200" b="1" dirty="0" smtClean="0">
                <a:solidFill>
                  <a:srgbClr val="008000"/>
                </a:solidFill>
              </a:rPr>
              <a:t>HVAC: 17 % </a:t>
            </a:r>
          </a:p>
          <a:p>
            <a:pPr lvl="1"/>
            <a:r>
              <a:rPr lang="en-US" sz="2000" b="1" dirty="0" smtClean="0">
                <a:solidFill>
                  <a:srgbClr val="008000"/>
                </a:solidFill>
              </a:rPr>
              <a:t>(new efficient system</a:t>
            </a:r>
            <a:r>
              <a:rPr lang="en-US" sz="2200" b="1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sz="2200" b="1" dirty="0" smtClean="0">
                <a:solidFill>
                  <a:srgbClr val="008000"/>
                </a:solidFill>
              </a:rPr>
              <a:t>Lighting: 8 % </a:t>
            </a:r>
          </a:p>
          <a:p>
            <a:pPr lvl="1"/>
            <a:r>
              <a:rPr lang="en-US" sz="2000" b="1" dirty="0" smtClean="0">
                <a:solidFill>
                  <a:srgbClr val="008000"/>
                </a:solidFill>
              </a:rPr>
              <a:t>(efficient fluorescent tubes and electronic ballast)</a:t>
            </a:r>
          </a:p>
        </p:txBody>
      </p:sp>
    </p:spTree>
    <p:extLst>
      <p:ext uri="{BB962C8B-B14F-4D97-AF65-F5344CB8AC3E}">
        <p14:creationId xmlns:p14="http://schemas.microsoft.com/office/powerpoint/2010/main" val="3019937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Energy Auditing for </a:t>
            </a:r>
            <a:r>
              <a:rPr lang="en-US" dirty="0" smtClean="0"/>
              <a:t>School Building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415409"/>
              </p:ext>
            </p:extLst>
          </p:nvPr>
        </p:nvGraphicFramePr>
        <p:xfrm>
          <a:off x="3733800" y="2017353"/>
          <a:ext cx="5257800" cy="408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1981200"/>
            <a:ext cx="3505200" cy="4124206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</a:rPr>
              <a:t>Complex of primary (200 Students) and intermediate schools (300 students).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</a:rPr>
              <a:t>2004-2006, average annual elec. </a:t>
            </a:r>
            <a:r>
              <a:rPr lang="en-US" sz="2200" b="1" dirty="0" err="1" smtClean="0">
                <a:solidFill>
                  <a:srgbClr val="008000"/>
                </a:solidFill>
              </a:rPr>
              <a:t>Consum</a:t>
            </a:r>
            <a:r>
              <a:rPr lang="en-US" sz="2200" b="1" dirty="0" smtClean="0">
                <a:solidFill>
                  <a:srgbClr val="008000"/>
                </a:solidFill>
              </a:rPr>
              <a:t>. =160 </a:t>
            </a:r>
            <a:r>
              <a:rPr lang="en-US" sz="2200" b="1" dirty="0" err="1" smtClean="0">
                <a:solidFill>
                  <a:srgbClr val="008000"/>
                </a:solidFill>
              </a:rPr>
              <a:t>MWh</a:t>
            </a:r>
            <a:r>
              <a:rPr lang="en-US" sz="2200" b="1" dirty="0">
                <a:solidFill>
                  <a:srgbClr val="008000"/>
                </a:solidFill>
              </a:rPr>
              <a:t>.</a:t>
            </a:r>
            <a:endParaRPr lang="en-US" sz="2200" b="1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</a:rPr>
              <a:t>Potential savings:</a:t>
            </a:r>
          </a:p>
          <a:p>
            <a:pPr lvl="1"/>
            <a:r>
              <a:rPr lang="en-US" sz="2200" b="1" dirty="0" smtClean="0">
                <a:solidFill>
                  <a:srgbClr val="008000"/>
                </a:solidFill>
              </a:rPr>
              <a:t>HVAC: 40 % </a:t>
            </a:r>
          </a:p>
          <a:p>
            <a:pPr lvl="1"/>
            <a:r>
              <a:rPr lang="en-US" sz="2000" b="1" dirty="0" smtClean="0">
                <a:solidFill>
                  <a:srgbClr val="008000"/>
                </a:solidFill>
              </a:rPr>
              <a:t>(raise EER, 5.5 to 8.5</a:t>
            </a:r>
            <a:r>
              <a:rPr lang="en-US" sz="2200" b="1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sz="2200" b="1" dirty="0" smtClean="0">
                <a:solidFill>
                  <a:srgbClr val="008000"/>
                </a:solidFill>
              </a:rPr>
              <a:t>Lighting: 8 % </a:t>
            </a:r>
          </a:p>
          <a:p>
            <a:pPr lvl="1"/>
            <a:r>
              <a:rPr lang="en-US" sz="2000" b="1" dirty="0" smtClean="0">
                <a:solidFill>
                  <a:srgbClr val="008000"/>
                </a:solidFill>
              </a:rPr>
              <a:t>(EF tubes and E ballast)</a:t>
            </a:r>
          </a:p>
        </p:txBody>
      </p:sp>
    </p:spTree>
    <p:extLst>
      <p:ext uri="{BB962C8B-B14F-4D97-AF65-F5344CB8AC3E}">
        <p14:creationId xmlns:p14="http://schemas.microsoft.com/office/powerpoint/2010/main" val="270245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EE Potential in KSA: EE &amp; LM Study</a:t>
            </a:r>
            <a:endParaRPr lang="en-US" dirty="0"/>
          </a:p>
        </p:txBody>
      </p:sp>
      <p:graphicFrame>
        <p:nvGraphicFramePr>
          <p:cNvPr id="6" name="Group 19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458410"/>
              </p:ext>
            </p:extLst>
          </p:nvPr>
        </p:nvGraphicFramePr>
        <p:xfrm>
          <a:off x="1524001" y="4343400"/>
          <a:ext cx="5791197" cy="1478280"/>
        </p:xfrm>
        <a:graphic>
          <a:graphicData uri="http://schemas.openxmlformats.org/drawingml/2006/table">
            <a:tbl>
              <a:tblPr/>
              <a:tblGrid>
                <a:gridCol w="2270863"/>
                <a:gridCol w="1721052"/>
                <a:gridCol w="179928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Benefits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Energy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GWh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10,200 (3.5%)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29,200 (7.6%)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Peak (MW)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5,100 (8.5%)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10,500 (14.0%)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CO2 (000 tons)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696015"/>
              </p:ext>
            </p:extLst>
          </p:nvPr>
        </p:nvGraphicFramePr>
        <p:xfrm>
          <a:off x="-228600" y="995219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86" y="6488668"/>
            <a:ext cx="41430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Ref. DSM Plan for KSA, ECRA, April  2011.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9858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685800" y="2285206"/>
            <a:ext cx="146304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66" tIns="46033" rIns="92066" bIns="46033" anchor="ctr"/>
          <a:lstStyle/>
          <a:p>
            <a:pPr algn="ctr">
              <a:defRPr/>
            </a:pPr>
            <a:r>
              <a:rPr lang="en-US" sz="1400" b="1" dirty="0"/>
              <a:t>Wells</a:t>
            </a:r>
          </a:p>
        </p:txBody>
      </p:sp>
      <p:sp>
        <p:nvSpPr>
          <p:cNvPr id="4" name="AutoShape 384"/>
          <p:cNvSpPr>
            <a:spLocks noChangeArrowheads="1"/>
          </p:cNvSpPr>
          <p:nvPr/>
        </p:nvSpPr>
        <p:spPr bwMode="auto">
          <a:xfrm>
            <a:off x="2667000" y="2285206"/>
            <a:ext cx="146304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66" tIns="46033" rIns="92066" bIns="46033" anchor="ctr"/>
          <a:lstStyle/>
          <a:p>
            <a:pPr algn="ctr">
              <a:defRPr/>
            </a:pPr>
            <a:r>
              <a:rPr lang="en-US" sz="1400" b="1" dirty="0"/>
              <a:t>Upstream</a:t>
            </a:r>
          </a:p>
        </p:txBody>
      </p:sp>
      <p:sp>
        <p:nvSpPr>
          <p:cNvPr id="5" name="AutoShape 384"/>
          <p:cNvSpPr>
            <a:spLocks noChangeArrowheads="1"/>
          </p:cNvSpPr>
          <p:nvPr/>
        </p:nvSpPr>
        <p:spPr bwMode="auto">
          <a:xfrm>
            <a:off x="4572000" y="2285206"/>
            <a:ext cx="16764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66" tIns="46033" rIns="92066" bIns="46033" anchor="ctr"/>
          <a:lstStyle/>
          <a:p>
            <a:pPr algn="ctr">
              <a:defRPr/>
            </a:pPr>
            <a:r>
              <a:rPr lang="en-US" sz="1400" b="1" dirty="0"/>
              <a:t>Downstream</a:t>
            </a:r>
          </a:p>
        </p:txBody>
      </p:sp>
      <p:sp>
        <p:nvSpPr>
          <p:cNvPr id="6" name="AutoShape 384"/>
          <p:cNvSpPr>
            <a:spLocks noChangeArrowheads="1"/>
          </p:cNvSpPr>
          <p:nvPr/>
        </p:nvSpPr>
        <p:spPr bwMode="auto">
          <a:xfrm>
            <a:off x="1066800" y="3971925"/>
            <a:ext cx="1645920" cy="457200"/>
          </a:xfrm>
          <a:prstGeom prst="flowChartAlternateProcess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66" tIns="46033" rIns="92066" bIns="46033" anchor="ctr"/>
          <a:lstStyle/>
          <a:p>
            <a:pPr algn="ctr">
              <a:defRPr/>
            </a:pPr>
            <a:r>
              <a:rPr lang="en-US" sz="1300" b="1" dirty="0"/>
              <a:t>Transportation</a:t>
            </a:r>
          </a:p>
        </p:txBody>
      </p:sp>
      <p:sp>
        <p:nvSpPr>
          <p:cNvPr id="7" name="AutoShape 384"/>
          <p:cNvSpPr>
            <a:spLocks noChangeArrowheads="1"/>
          </p:cNvSpPr>
          <p:nvPr/>
        </p:nvSpPr>
        <p:spPr bwMode="auto">
          <a:xfrm>
            <a:off x="3352801" y="5343525"/>
            <a:ext cx="1188720" cy="457200"/>
          </a:xfrm>
          <a:prstGeom prst="flowChartAlternateProcess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66" tIns="46033" rIns="92066" bIns="46033" anchor="ctr"/>
          <a:lstStyle/>
          <a:p>
            <a:pPr algn="ctr">
              <a:defRPr/>
            </a:pPr>
            <a:r>
              <a:rPr lang="en-US" sz="1400" b="1" dirty="0"/>
              <a:t>Utilities</a:t>
            </a:r>
          </a:p>
        </p:txBody>
      </p:sp>
      <p:sp>
        <p:nvSpPr>
          <p:cNvPr id="8" name="AutoShape 38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63753" y="5343525"/>
            <a:ext cx="1645920" cy="457200"/>
          </a:xfrm>
          <a:prstGeom prst="flowChartAlternateProcess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66" tIns="46033" rIns="92066" bIns="46033" anchor="ctr"/>
          <a:lstStyle/>
          <a:p>
            <a:pPr algn="ctr">
              <a:defRPr/>
            </a:pPr>
            <a:r>
              <a:rPr lang="en-US" sz="1400" b="1" dirty="0"/>
              <a:t>End User</a:t>
            </a:r>
          </a:p>
        </p:txBody>
      </p:sp>
      <p:pic>
        <p:nvPicPr>
          <p:cNvPr id="10" name="Picture 4" descr="D:\Users\gwaizemm\AppData\Local\Microsoft\Windows\Temporary Internet Files\Content.IE5\C63FUQ4M\MCj043806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21"/>
          <p:cNvCxnSpPr>
            <a:cxnSpLocks noChangeShapeType="1"/>
          </p:cNvCxnSpPr>
          <p:nvPr/>
        </p:nvCxnSpPr>
        <p:spPr bwMode="auto">
          <a:xfrm>
            <a:off x="2149475" y="2741613"/>
            <a:ext cx="517525" cy="31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26"/>
          <p:cNvCxnSpPr>
            <a:cxnSpLocks noChangeShapeType="1"/>
          </p:cNvCxnSpPr>
          <p:nvPr/>
        </p:nvCxnSpPr>
        <p:spPr bwMode="auto">
          <a:xfrm>
            <a:off x="4038600" y="2741613"/>
            <a:ext cx="593725" cy="31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28"/>
          <p:cNvCxnSpPr>
            <a:cxnSpLocks noChangeShapeType="1"/>
          </p:cNvCxnSpPr>
          <p:nvPr/>
        </p:nvCxnSpPr>
        <p:spPr bwMode="auto">
          <a:xfrm>
            <a:off x="6188075" y="2741613"/>
            <a:ext cx="593725" cy="31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4" name="Shape 34"/>
          <p:cNvCxnSpPr>
            <a:cxnSpLocks noChangeShapeType="1"/>
          </p:cNvCxnSpPr>
          <p:nvPr/>
        </p:nvCxnSpPr>
        <p:spPr bwMode="auto">
          <a:xfrm rot="5400000" flipH="1" flipV="1">
            <a:off x="5456238" y="227013"/>
            <a:ext cx="1587" cy="4116387"/>
          </a:xfrm>
          <a:prstGeom prst="bentConnector3">
            <a:avLst>
              <a:gd name="adj1" fmla="val 26797736"/>
            </a:avLst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41"/>
          <p:cNvCxnSpPr>
            <a:cxnSpLocks noChangeShapeType="1"/>
            <a:stCxn id="27" idx="2"/>
          </p:cNvCxnSpPr>
          <p:nvPr/>
        </p:nvCxnSpPr>
        <p:spPr bwMode="auto">
          <a:xfrm rot="5400000">
            <a:off x="7200900" y="4116388"/>
            <a:ext cx="1370013" cy="1587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12"/>
          <p:cNvCxnSpPr>
            <a:cxnSpLocks noChangeShapeType="1"/>
          </p:cNvCxnSpPr>
          <p:nvPr/>
        </p:nvCxnSpPr>
        <p:spPr bwMode="auto">
          <a:xfrm rot="16200000" flipH="1" flipV="1">
            <a:off x="3917950" y="2986088"/>
            <a:ext cx="9525" cy="2419350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14"/>
          <p:cNvCxnSpPr>
            <a:cxnSpLocks noChangeShapeType="1"/>
          </p:cNvCxnSpPr>
          <p:nvPr/>
        </p:nvCxnSpPr>
        <p:spPr bwMode="auto">
          <a:xfrm rot="5400000">
            <a:off x="4832350" y="5272088"/>
            <a:ext cx="9525" cy="590550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16"/>
          <p:cNvCxnSpPr>
            <a:cxnSpLocks noChangeShapeType="1"/>
          </p:cNvCxnSpPr>
          <p:nvPr/>
        </p:nvCxnSpPr>
        <p:spPr bwMode="auto">
          <a:xfrm rot="10800000">
            <a:off x="2709863" y="5572125"/>
            <a:ext cx="642937" cy="1588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sp>
        <p:nvSpPr>
          <p:cNvPr id="19" name="AutoShape 384"/>
          <p:cNvSpPr>
            <a:spLocks noChangeArrowheads="1"/>
          </p:cNvSpPr>
          <p:nvPr/>
        </p:nvSpPr>
        <p:spPr bwMode="auto">
          <a:xfrm>
            <a:off x="1066800" y="4657725"/>
            <a:ext cx="1645920" cy="457200"/>
          </a:xfrm>
          <a:prstGeom prst="flowChartAlternateProcess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66" tIns="46033" rIns="92066" bIns="46033" anchor="ctr"/>
          <a:lstStyle/>
          <a:p>
            <a:pPr algn="ctr">
              <a:defRPr/>
            </a:pPr>
            <a:r>
              <a:rPr lang="en-US" sz="1400" b="1" dirty="0"/>
              <a:t>Industrial</a:t>
            </a:r>
          </a:p>
        </p:txBody>
      </p:sp>
      <p:cxnSp>
        <p:nvCxnSpPr>
          <p:cNvPr id="20" name="Straight Arrow Connector 127"/>
          <p:cNvCxnSpPr>
            <a:cxnSpLocks noChangeShapeType="1"/>
          </p:cNvCxnSpPr>
          <p:nvPr/>
        </p:nvCxnSpPr>
        <p:spPr bwMode="auto">
          <a:xfrm rot="10800000" flipV="1">
            <a:off x="2713038" y="4876800"/>
            <a:ext cx="2392362" cy="952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sp>
        <p:nvSpPr>
          <p:cNvPr id="21" name="Rectangle 130"/>
          <p:cNvSpPr>
            <a:spLocks noChangeArrowheads="1"/>
          </p:cNvSpPr>
          <p:nvPr/>
        </p:nvSpPr>
        <p:spPr bwMode="auto">
          <a:xfrm>
            <a:off x="381000" y="1524000"/>
            <a:ext cx="8305800" cy="1905000"/>
          </a:xfrm>
          <a:prstGeom prst="rect">
            <a:avLst/>
          </a:prstGeom>
          <a:noFill/>
          <a:ln w="38100" algn="ctr">
            <a:solidFill>
              <a:srgbClr val="000000">
                <a:alpha val="30196"/>
              </a:srgbClr>
            </a:solidFill>
            <a:prstDash val="dash"/>
            <a:round/>
            <a:headEnd/>
            <a:tailEnd/>
          </a:ln>
        </p:spPr>
        <p:txBody>
          <a:bodyPr lIns="92066" tIns="46033" rIns="92066" bIns="46033"/>
          <a:lstStyle/>
          <a:p>
            <a:pPr marL="341313" indent="-341313"/>
            <a:endParaRPr lang="en-US" sz="1400" dirty="0"/>
          </a:p>
        </p:txBody>
      </p:sp>
      <p:sp>
        <p:nvSpPr>
          <p:cNvPr id="22" name="Rectangle 131"/>
          <p:cNvSpPr>
            <a:spLocks noChangeArrowheads="1"/>
          </p:cNvSpPr>
          <p:nvPr/>
        </p:nvSpPr>
        <p:spPr bwMode="auto">
          <a:xfrm>
            <a:off x="381000" y="3810000"/>
            <a:ext cx="5181600" cy="2286000"/>
          </a:xfrm>
          <a:prstGeom prst="rect">
            <a:avLst/>
          </a:prstGeom>
          <a:noFill/>
          <a:ln w="38100" algn="ctr">
            <a:solidFill>
              <a:srgbClr val="000000">
                <a:alpha val="30196"/>
              </a:srgbClr>
            </a:solidFill>
            <a:prstDash val="dash"/>
            <a:round/>
            <a:headEnd/>
            <a:tailEnd/>
          </a:ln>
        </p:spPr>
        <p:txBody>
          <a:bodyPr lIns="92066" tIns="46033" rIns="92066" bIns="46033"/>
          <a:lstStyle/>
          <a:p>
            <a:pPr marL="341313" indent="-341313"/>
            <a:endParaRPr lang="en-US" sz="1400" dirty="0"/>
          </a:p>
        </p:txBody>
      </p:sp>
      <p:cxnSp>
        <p:nvCxnSpPr>
          <p:cNvPr id="23" name="Shape 80"/>
          <p:cNvCxnSpPr>
            <a:cxnSpLocks noChangeShapeType="1"/>
            <a:stCxn id="26" idx="2"/>
          </p:cNvCxnSpPr>
          <p:nvPr/>
        </p:nvCxnSpPr>
        <p:spPr bwMode="auto">
          <a:xfrm rot="5400000">
            <a:off x="5420519" y="3172619"/>
            <a:ext cx="1444625" cy="1963737"/>
          </a:xfrm>
          <a:prstGeom prst="bentConnector2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grpSp>
        <p:nvGrpSpPr>
          <p:cNvPr id="24" name="Group 128"/>
          <p:cNvGrpSpPr>
            <a:grpSpLocks/>
          </p:cNvGrpSpPr>
          <p:nvPr/>
        </p:nvGrpSpPr>
        <p:grpSpPr bwMode="auto">
          <a:xfrm>
            <a:off x="6781800" y="2284413"/>
            <a:ext cx="1463675" cy="1147762"/>
            <a:chOff x="6781800" y="2132806"/>
            <a:chExt cx="1463040" cy="1147020"/>
          </a:xfrm>
        </p:grpSpPr>
        <p:sp>
          <p:nvSpPr>
            <p:cNvPr id="25" name="AutoShape 384"/>
            <p:cNvSpPr>
              <a:spLocks noChangeArrowheads="1"/>
            </p:cNvSpPr>
            <p:nvPr/>
          </p:nvSpPr>
          <p:spPr bwMode="auto">
            <a:xfrm>
              <a:off x="6781800" y="2132806"/>
              <a:ext cx="1463040" cy="9144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 anchor="ctr"/>
            <a:lstStyle/>
            <a:p>
              <a:pPr algn="ctr">
                <a:defRPr/>
              </a:pPr>
              <a:r>
                <a:rPr lang="en-US" sz="1400" b="1" dirty="0"/>
                <a:t>Terminals &amp; Distribution</a:t>
              </a:r>
            </a:p>
          </p:txBody>
        </p:sp>
        <p:sp>
          <p:nvSpPr>
            <p:cNvPr id="26" name="Rectangle 122"/>
            <p:cNvSpPr>
              <a:spLocks noChangeArrowheads="1"/>
            </p:cNvSpPr>
            <p:nvPr/>
          </p:nvSpPr>
          <p:spPr bwMode="auto">
            <a:xfrm>
              <a:off x="7086600" y="2971801"/>
              <a:ext cx="76200" cy="30802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341313" indent="-341313"/>
              <a:endParaRPr lang="en-US" sz="1400" dirty="0"/>
            </a:p>
          </p:txBody>
        </p:sp>
        <p:sp>
          <p:nvSpPr>
            <p:cNvPr id="27" name="Rectangle 123"/>
            <p:cNvSpPr>
              <a:spLocks noChangeArrowheads="1"/>
            </p:cNvSpPr>
            <p:nvPr/>
          </p:nvSpPr>
          <p:spPr bwMode="auto">
            <a:xfrm>
              <a:off x="7848600" y="2971801"/>
              <a:ext cx="76200" cy="30802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341313" indent="-341313"/>
              <a:endParaRPr lang="en-US" sz="1400" dirty="0"/>
            </a:p>
          </p:txBody>
        </p:sp>
      </p:grpSp>
      <p:pic>
        <p:nvPicPr>
          <p:cNvPr id="28" name="Picture 3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00200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156"/>
          <p:cNvGrpSpPr>
            <a:grpSpLocks/>
          </p:cNvGrpSpPr>
          <p:nvPr/>
        </p:nvGrpSpPr>
        <p:grpSpPr bwMode="auto">
          <a:xfrm>
            <a:off x="457200" y="3886200"/>
            <a:ext cx="458788" cy="406400"/>
            <a:chOff x="838200" y="1447800"/>
            <a:chExt cx="5715000" cy="5070475"/>
          </a:xfrm>
        </p:grpSpPr>
        <p:sp>
          <p:nvSpPr>
            <p:cNvPr id="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8200" y="1447800"/>
              <a:ext cx="5715000" cy="507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995363" y="1611313"/>
              <a:ext cx="5408613" cy="4760913"/>
            </a:xfrm>
            <a:custGeom>
              <a:avLst/>
              <a:gdLst>
                <a:gd name="T0" fmla="*/ 2147483647 w 3407"/>
                <a:gd name="T1" fmla="*/ 2147483647 h 2999"/>
                <a:gd name="T2" fmla="*/ 0 w 3407"/>
                <a:gd name="T3" fmla="*/ 2147483647 h 2999"/>
                <a:gd name="T4" fmla="*/ 2147483647 w 3407"/>
                <a:gd name="T5" fmla="*/ 0 h 2999"/>
                <a:gd name="T6" fmla="*/ 2147483647 w 3407"/>
                <a:gd name="T7" fmla="*/ 0 h 2999"/>
                <a:gd name="T8" fmla="*/ 2147483647 w 3407"/>
                <a:gd name="T9" fmla="*/ 2147483647 h 2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7"/>
                <a:gd name="T16" fmla="*/ 0 h 2999"/>
                <a:gd name="T17" fmla="*/ 3407 w 3407"/>
                <a:gd name="T18" fmla="*/ 2999 h 2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7" h="2999">
                  <a:moveTo>
                    <a:pt x="3407" y="2988"/>
                  </a:moveTo>
                  <a:lnTo>
                    <a:pt x="0" y="2999"/>
                  </a:lnTo>
                  <a:lnTo>
                    <a:pt x="6" y="0"/>
                  </a:lnTo>
                  <a:lnTo>
                    <a:pt x="3396" y="0"/>
                  </a:lnTo>
                  <a:lnTo>
                    <a:pt x="3407" y="2988"/>
                  </a:lnTo>
                  <a:close/>
                </a:path>
              </a:pathLst>
            </a:custGeom>
            <a:solidFill>
              <a:srgbClr val="3AA4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5059363" y="5464175"/>
              <a:ext cx="1336675" cy="881063"/>
            </a:xfrm>
            <a:custGeom>
              <a:avLst/>
              <a:gdLst>
                <a:gd name="T0" fmla="*/ 2147483647 w 842"/>
                <a:gd name="T1" fmla="*/ 2147483647 h 555"/>
                <a:gd name="T2" fmla="*/ 2147483647 w 842"/>
                <a:gd name="T3" fmla="*/ 2147483647 h 555"/>
                <a:gd name="T4" fmla="*/ 2147483647 w 842"/>
                <a:gd name="T5" fmla="*/ 2147483647 h 555"/>
                <a:gd name="T6" fmla="*/ 2147483647 w 842"/>
                <a:gd name="T7" fmla="*/ 2147483647 h 555"/>
                <a:gd name="T8" fmla="*/ 2147483647 w 842"/>
                <a:gd name="T9" fmla="*/ 2147483647 h 555"/>
                <a:gd name="T10" fmla="*/ 2147483647 w 842"/>
                <a:gd name="T11" fmla="*/ 2147483647 h 555"/>
                <a:gd name="T12" fmla="*/ 2147483647 w 842"/>
                <a:gd name="T13" fmla="*/ 2147483647 h 555"/>
                <a:gd name="T14" fmla="*/ 2147483647 w 842"/>
                <a:gd name="T15" fmla="*/ 0 h 555"/>
                <a:gd name="T16" fmla="*/ 2147483647 w 842"/>
                <a:gd name="T17" fmla="*/ 2147483647 h 555"/>
                <a:gd name="T18" fmla="*/ 2147483647 w 842"/>
                <a:gd name="T19" fmla="*/ 2147483647 h 555"/>
                <a:gd name="T20" fmla="*/ 2147483647 w 842"/>
                <a:gd name="T21" fmla="*/ 2147483647 h 555"/>
                <a:gd name="T22" fmla="*/ 2147483647 w 842"/>
                <a:gd name="T23" fmla="*/ 2147483647 h 555"/>
                <a:gd name="T24" fmla="*/ 2147483647 w 842"/>
                <a:gd name="T25" fmla="*/ 2147483647 h 555"/>
                <a:gd name="T26" fmla="*/ 2147483647 w 842"/>
                <a:gd name="T27" fmla="*/ 2147483647 h 555"/>
                <a:gd name="T28" fmla="*/ 2147483647 w 842"/>
                <a:gd name="T29" fmla="*/ 2147483647 h 555"/>
                <a:gd name="T30" fmla="*/ 2147483647 w 842"/>
                <a:gd name="T31" fmla="*/ 2147483647 h 555"/>
                <a:gd name="T32" fmla="*/ 2147483647 w 842"/>
                <a:gd name="T33" fmla="*/ 2147483647 h 555"/>
                <a:gd name="T34" fmla="*/ 0 w 842"/>
                <a:gd name="T35" fmla="*/ 2147483647 h 555"/>
                <a:gd name="T36" fmla="*/ 0 w 842"/>
                <a:gd name="T37" fmla="*/ 2147483647 h 555"/>
                <a:gd name="T38" fmla="*/ 2147483647 w 842"/>
                <a:gd name="T39" fmla="*/ 2147483647 h 5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2"/>
                <a:gd name="T61" fmla="*/ 0 h 555"/>
                <a:gd name="T62" fmla="*/ 842 w 842"/>
                <a:gd name="T63" fmla="*/ 555 h 5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2" h="555">
                  <a:moveTo>
                    <a:pt x="240" y="555"/>
                  </a:moveTo>
                  <a:lnTo>
                    <a:pt x="281" y="435"/>
                  </a:lnTo>
                  <a:lnTo>
                    <a:pt x="386" y="355"/>
                  </a:lnTo>
                  <a:lnTo>
                    <a:pt x="532" y="315"/>
                  </a:lnTo>
                  <a:lnTo>
                    <a:pt x="666" y="280"/>
                  </a:lnTo>
                  <a:lnTo>
                    <a:pt x="713" y="200"/>
                  </a:lnTo>
                  <a:lnTo>
                    <a:pt x="818" y="166"/>
                  </a:lnTo>
                  <a:lnTo>
                    <a:pt x="842" y="0"/>
                  </a:lnTo>
                  <a:lnTo>
                    <a:pt x="193" y="74"/>
                  </a:lnTo>
                  <a:lnTo>
                    <a:pt x="140" y="183"/>
                  </a:lnTo>
                  <a:lnTo>
                    <a:pt x="99" y="258"/>
                  </a:lnTo>
                  <a:lnTo>
                    <a:pt x="76" y="292"/>
                  </a:lnTo>
                  <a:lnTo>
                    <a:pt x="64" y="332"/>
                  </a:lnTo>
                  <a:lnTo>
                    <a:pt x="41" y="406"/>
                  </a:lnTo>
                  <a:lnTo>
                    <a:pt x="12" y="509"/>
                  </a:lnTo>
                  <a:lnTo>
                    <a:pt x="0" y="521"/>
                  </a:lnTo>
                  <a:lnTo>
                    <a:pt x="0" y="550"/>
                  </a:lnTo>
                  <a:lnTo>
                    <a:pt x="240" y="555"/>
                  </a:lnTo>
                  <a:close/>
                </a:path>
              </a:pathLst>
            </a:custGeom>
            <a:solidFill>
              <a:srgbClr val="99D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069975" y="1820863"/>
              <a:ext cx="5232400" cy="4533900"/>
            </a:xfrm>
            <a:custGeom>
              <a:avLst/>
              <a:gdLst>
                <a:gd name="T0" fmla="*/ 2147483647 w 3296"/>
                <a:gd name="T1" fmla="*/ 2147483647 h 2856"/>
                <a:gd name="T2" fmla="*/ 2147483647 w 3296"/>
                <a:gd name="T3" fmla="*/ 2147483647 h 2856"/>
                <a:gd name="T4" fmla="*/ 2147483647 w 3296"/>
                <a:gd name="T5" fmla="*/ 2147483647 h 2856"/>
                <a:gd name="T6" fmla="*/ 2147483647 w 3296"/>
                <a:gd name="T7" fmla="*/ 2147483647 h 2856"/>
                <a:gd name="T8" fmla="*/ 2147483647 w 3296"/>
                <a:gd name="T9" fmla="*/ 2147483647 h 2856"/>
                <a:gd name="T10" fmla="*/ 2147483647 w 3296"/>
                <a:gd name="T11" fmla="*/ 2147483647 h 2856"/>
                <a:gd name="T12" fmla="*/ 2147483647 w 3296"/>
                <a:gd name="T13" fmla="*/ 2147483647 h 2856"/>
                <a:gd name="T14" fmla="*/ 2147483647 w 3296"/>
                <a:gd name="T15" fmla="*/ 2147483647 h 2856"/>
                <a:gd name="T16" fmla="*/ 2147483647 w 3296"/>
                <a:gd name="T17" fmla="*/ 2147483647 h 2856"/>
                <a:gd name="T18" fmla="*/ 2147483647 w 3296"/>
                <a:gd name="T19" fmla="*/ 2147483647 h 2856"/>
                <a:gd name="T20" fmla="*/ 2147483647 w 3296"/>
                <a:gd name="T21" fmla="*/ 2147483647 h 2856"/>
                <a:gd name="T22" fmla="*/ 2147483647 w 3296"/>
                <a:gd name="T23" fmla="*/ 2147483647 h 2856"/>
                <a:gd name="T24" fmla="*/ 2147483647 w 3296"/>
                <a:gd name="T25" fmla="*/ 2147483647 h 2856"/>
                <a:gd name="T26" fmla="*/ 2147483647 w 3296"/>
                <a:gd name="T27" fmla="*/ 2147483647 h 2856"/>
                <a:gd name="T28" fmla="*/ 2147483647 w 3296"/>
                <a:gd name="T29" fmla="*/ 2147483647 h 2856"/>
                <a:gd name="T30" fmla="*/ 2147483647 w 3296"/>
                <a:gd name="T31" fmla="*/ 2147483647 h 2856"/>
                <a:gd name="T32" fmla="*/ 2147483647 w 3296"/>
                <a:gd name="T33" fmla="*/ 2147483647 h 2856"/>
                <a:gd name="T34" fmla="*/ 2147483647 w 3296"/>
                <a:gd name="T35" fmla="*/ 2147483647 h 2856"/>
                <a:gd name="T36" fmla="*/ 2147483647 w 3296"/>
                <a:gd name="T37" fmla="*/ 2147483647 h 2856"/>
                <a:gd name="T38" fmla="*/ 2147483647 w 3296"/>
                <a:gd name="T39" fmla="*/ 2147483647 h 2856"/>
                <a:gd name="T40" fmla="*/ 2147483647 w 3296"/>
                <a:gd name="T41" fmla="*/ 2147483647 h 2856"/>
                <a:gd name="T42" fmla="*/ 2147483647 w 3296"/>
                <a:gd name="T43" fmla="*/ 2147483647 h 2856"/>
                <a:gd name="T44" fmla="*/ 2147483647 w 3296"/>
                <a:gd name="T45" fmla="*/ 2147483647 h 2856"/>
                <a:gd name="T46" fmla="*/ 2147483647 w 3296"/>
                <a:gd name="T47" fmla="*/ 2147483647 h 2856"/>
                <a:gd name="T48" fmla="*/ 2147483647 w 3296"/>
                <a:gd name="T49" fmla="*/ 2147483647 h 2856"/>
                <a:gd name="T50" fmla="*/ 2147483647 w 3296"/>
                <a:gd name="T51" fmla="*/ 2147483647 h 2856"/>
                <a:gd name="T52" fmla="*/ 2147483647 w 3296"/>
                <a:gd name="T53" fmla="*/ 2147483647 h 2856"/>
                <a:gd name="T54" fmla="*/ 2147483647 w 3296"/>
                <a:gd name="T55" fmla="*/ 2147483647 h 2856"/>
                <a:gd name="T56" fmla="*/ 2147483647 w 3296"/>
                <a:gd name="T57" fmla="*/ 2147483647 h 2856"/>
                <a:gd name="T58" fmla="*/ 2147483647 w 3296"/>
                <a:gd name="T59" fmla="*/ 2147483647 h 2856"/>
                <a:gd name="T60" fmla="*/ 2147483647 w 3296"/>
                <a:gd name="T61" fmla="*/ 2147483647 h 2856"/>
                <a:gd name="T62" fmla="*/ 2147483647 w 3296"/>
                <a:gd name="T63" fmla="*/ 2147483647 h 2856"/>
                <a:gd name="T64" fmla="*/ 2147483647 w 3296"/>
                <a:gd name="T65" fmla="*/ 2147483647 h 2856"/>
                <a:gd name="T66" fmla="*/ 2147483647 w 3296"/>
                <a:gd name="T67" fmla="*/ 2147483647 h 2856"/>
                <a:gd name="T68" fmla="*/ 2147483647 w 3296"/>
                <a:gd name="T69" fmla="*/ 2147483647 h 2856"/>
                <a:gd name="T70" fmla="*/ 2147483647 w 3296"/>
                <a:gd name="T71" fmla="*/ 2147483647 h 2856"/>
                <a:gd name="T72" fmla="*/ 2147483647 w 3296"/>
                <a:gd name="T73" fmla="*/ 2147483647 h 2856"/>
                <a:gd name="T74" fmla="*/ 2147483647 w 3296"/>
                <a:gd name="T75" fmla="*/ 2147483647 h 2856"/>
                <a:gd name="T76" fmla="*/ 2147483647 w 3296"/>
                <a:gd name="T77" fmla="*/ 2147483647 h 2856"/>
                <a:gd name="T78" fmla="*/ 2147483647 w 3296"/>
                <a:gd name="T79" fmla="*/ 2147483647 h 2856"/>
                <a:gd name="T80" fmla="*/ 2147483647 w 3296"/>
                <a:gd name="T81" fmla="*/ 2147483647 h 2856"/>
                <a:gd name="T82" fmla="*/ 2147483647 w 3296"/>
                <a:gd name="T83" fmla="*/ 2147483647 h 2856"/>
                <a:gd name="T84" fmla="*/ 2147483647 w 3296"/>
                <a:gd name="T85" fmla="*/ 2147483647 h 2856"/>
                <a:gd name="T86" fmla="*/ 2147483647 w 3296"/>
                <a:gd name="T87" fmla="*/ 2147483647 h 2856"/>
                <a:gd name="T88" fmla="*/ 2147483647 w 3296"/>
                <a:gd name="T89" fmla="*/ 2147483647 h 2856"/>
                <a:gd name="T90" fmla="*/ 2147483647 w 3296"/>
                <a:gd name="T91" fmla="*/ 2147483647 h 2856"/>
                <a:gd name="T92" fmla="*/ 2147483647 w 3296"/>
                <a:gd name="T93" fmla="*/ 2147483647 h 2856"/>
                <a:gd name="T94" fmla="*/ 2147483647 w 3296"/>
                <a:gd name="T95" fmla="*/ 2147483647 h 2856"/>
                <a:gd name="T96" fmla="*/ 2147483647 w 3296"/>
                <a:gd name="T97" fmla="*/ 2147483647 h 2856"/>
                <a:gd name="T98" fmla="*/ 2147483647 w 3296"/>
                <a:gd name="T99" fmla="*/ 2147483647 h 2856"/>
                <a:gd name="T100" fmla="*/ 2147483647 w 3296"/>
                <a:gd name="T101" fmla="*/ 2147483647 h 2856"/>
                <a:gd name="T102" fmla="*/ 2147483647 w 3296"/>
                <a:gd name="T103" fmla="*/ 2147483647 h 2856"/>
                <a:gd name="T104" fmla="*/ 2147483647 w 3296"/>
                <a:gd name="T105" fmla="*/ 2147483647 h 2856"/>
                <a:gd name="T106" fmla="*/ 2147483647 w 3296"/>
                <a:gd name="T107" fmla="*/ 2147483647 h 2856"/>
                <a:gd name="T108" fmla="*/ 2147483647 w 3296"/>
                <a:gd name="T109" fmla="*/ 2147483647 h 2856"/>
                <a:gd name="T110" fmla="*/ 2147483647 w 3296"/>
                <a:gd name="T111" fmla="*/ 2147483647 h 2856"/>
                <a:gd name="T112" fmla="*/ 2147483647 w 3296"/>
                <a:gd name="T113" fmla="*/ 2147483647 h 2856"/>
                <a:gd name="T114" fmla="*/ 2147483647 w 3296"/>
                <a:gd name="T115" fmla="*/ 2147483647 h 2856"/>
                <a:gd name="T116" fmla="*/ 2147483647 w 3296"/>
                <a:gd name="T117" fmla="*/ 2147483647 h 2856"/>
                <a:gd name="T118" fmla="*/ 2147483647 w 3296"/>
                <a:gd name="T119" fmla="*/ 2147483647 h 2856"/>
                <a:gd name="T120" fmla="*/ 2147483647 w 3296"/>
                <a:gd name="T121" fmla="*/ 2147483647 h 28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96"/>
                <a:gd name="T184" fmla="*/ 0 h 2856"/>
                <a:gd name="T185" fmla="*/ 3296 w 3296"/>
                <a:gd name="T186" fmla="*/ 2856 h 28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96" h="2856">
                  <a:moveTo>
                    <a:pt x="3255" y="1620"/>
                  </a:moveTo>
                  <a:lnTo>
                    <a:pt x="3255" y="1620"/>
                  </a:lnTo>
                  <a:lnTo>
                    <a:pt x="3220" y="1591"/>
                  </a:lnTo>
                  <a:lnTo>
                    <a:pt x="3185" y="1534"/>
                  </a:lnTo>
                  <a:lnTo>
                    <a:pt x="3074" y="1522"/>
                  </a:lnTo>
                  <a:lnTo>
                    <a:pt x="2975" y="1522"/>
                  </a:lnTo>
                  <a:lnTo>
                    <a:pt x="2870" y="1511"/>
                  </a:lnTo>
                  <a:lnTo>
                    <a:pt x="2782" y="1494"/>
                  </a:lnTo>
                  <a:lnTo>
                    <a:pt x="2759" y="1482"/>
                  </a:lnTo>
                  <a:lnTo>
                    <a:pt x="2706" y="1436"/>
                  </a:lnTo>
                  <a:lnTo>
                    <a:pt x="2659" y="1385"/>
                  </a:lnTo>
                  <a:lnTo>
                    <a:pt x="2642" y="1356"/>
                  </a:lnTo>
                  <a:lnTo>
                    <a:pt x="2624" y="1276"/>
                  </a:lnTo>
                  <a:lnTo>
                    <a:pt x="2607" y="1276"/>
                  </a:lnTo>
                  <a:lnTo>
                    <a:pt x="2607" y="1253"/>
                  </a:lnTo>
                  <a:lnTo>
                    <a:pt x="2525" y="1242"/>
                  </a:lnTo>
                  <a:lnTo>
                    <a:pt x="2449" y="1093"/>
                  </a:lnTo>
                  <a:lnTo>
                    <a:pt x="2431" y="1122"/>
                  </a:lnTo>
                  <a:lnTo>
                    <a:pt x="2420" y="1104"/>
                  </a:lnTo>
                  <a:lnTo>
                    <a:pt x="2420" y="1007"/>
                  </a:lnTo>
                  <a:lnTo>
                    <a:pt x="2402" y="938"/>
                  </a:lnTo>
                  <a:lnTo>
                    <a:pt x="2344" y="875"/>
                  </a:lnTo>
                  <a:lnTo>
                    <a:pt x="2291" y="841"/>
                  </a:lnTo>
                  <a:lnTo>
                    <a:pt x="2238" y="795"/>
                  </a:lnTo>
                  <a:lnTo>
                    <a:pt x="2203" y="755"/>
                  </a:lnTo>
                  <a:lnTo>
                    <a:pt x="2174" y="675"/>
                  </a:lnTo>
                  <a:lnTo>
                    <a:pt x="2116" y="578"/>
                  </a:lnTo>
                  <a:lnTo>
                    <a:pt x="2034" y="606"/>
                  </a:lnTo>
                  <a:lnTo>
                    <a:pt x="2016" y="578"/>
                  </a:lnTo>
                  <a:lnTo>
                    <a:pt x="1958" y="515"/>
                  </a:lnTo>
                  <a:lnTo>
                    <a:pt x="1806" y="515"/>
                  </a:lnTo>
                  <a:lnTo>
                    <a:pt x="1730" y="526"/>
                  </a:lnTo>
                  <a:lnTo>
                    <a:pt x="1666" y="509"/>
                  </a:lnTo>
                  <a:lnTo>
                    <a:pt x="1578" y="486"/>
                  </a:lnTo>
                  <a:lnTo>
                    <a:pt x="1572" y="486"/>
                  </a:lnTo>
                  <a:lnTo>
                    <a:pt x="1373" y="315"/>
                  </a:lnTo>
                  <a:lnTo>
                    <a:pt x="1298" y="252"/>
                  </a:lnTo>
                  <a:lnTo>
                    <a:pt x="1222" y="194"/>
                  </a:lnTo>
                  <a:lnTo>
                    <a:pt x="1151" y="154"/>
                  </a:lnTo>
                  <a:lnTo>
                    <a:pt x="1093" y="108"/>
                  </a:lnTo>
                  <a:lnTo>
                    <a:pt x="1040" y="74"/>
                  </a:lnTo>
                  <a:lnTo>
                    <a:pt x="999" y="51"/>
                  </a:lnTo>
                  <a:lnTo>
                    <a:pt x="988" y="40"/>
                  </a:lnTo>
                  <a:lnTo>
                    <a:pt x="912" y="23"/>
                  </a:lnTo>
                  <a:lnTo>
                    <a:pt x="807" y="0"/>
                  </a:lnTo>
                  <a:lnTo>
                    <a:pt x="783" y="5"/>
                  </a:lnTo>
                  <a:lnTo>
                    <a:pt x="631" y="45"/>
                  </a:lnTo>
                  <a:lnTo>
                    <a:pt x="579" y="57"/>
                  </a:lnTo>
                  <a:lnTo>
                    <a:pt x="514" y="63"/>
                  </a:lnTo>
                  <a:lnTo>
                    <a:pt x="479" y="86"/>
                  </a:lnTo>
                  <a:lnTo>
                    <a:pt x="368" y="131"/>
                  </a:lnTo>
                  <a:lnTo>
                    <a:pt x="479" y="315"/>
                  </a:lnTo>
                  <a:lnTo>
                    <a:pt x="468" y="326"/>
                  </a:lnTo>
                  <a:lnTo>
                    <a:pt x="433" y="326"/>
                  </a:lnTo>
                  <a:lnTo>
                    <a:pt x="357" y="360"/>
                  </a:lnTo>
                  <a:lnTo>
                    <a:pt x="327" y="412"/>
                  </a:lnTo>
                  <a:lnTo>
                    <a:pt x="310" y="423"/>
                  </a:lnTo>
                  <a:lnTo>
                    <a:pt x="292" y="429"/>
                  </a:lnTo>
                  <a:lnTo>
                    <a:pt x="275" y="429"/>
                  </a:lnTo>
                  <a:lnTo>
                    <a:pt x="240" y="423"/>
                  </a:lnTo>
                  <a:lnTo>
                    <a:pt x="228" y="423"/>
                  </a:lnTo>
                  <a:lnTo>
                    <a:pt x="216" y="423"/>
                  </a:lnTo>
                  <a:lnTo>
                    <a:pt x="158" y="423"/>
                  </a:lnTo>
                  <a:lnTo>
                    <a:pt x="82" y="469"/>
                  </a:lnTo>
                  <a:lnTo>
                    <a:pt x="82" y="509"/>
                  </a:lnTo>
                  <a:lnTo>
                    <a:pt x="64" y="521"/>
                  </a:lnTo>
                  <a:lnTo>
                    <a:pt x="59" y="566"/>
                  </a:lnTo>
                  <a:lnTo>
                    <a:pt x="53" y="578"/>
                  </a:lnTo>
                  <a:lnTo>
                    <a:pt x="35" y="629"/>
                  </a:lnTo>
                  <a:lnTo>
                    <a:pt x="23" y="652"/>
                  </a:lnTo>
                  <a:lnTo>
                    <a:pt x="0" y="709"/>
                  </a:lnTo>
                  <a:lnTo>
                    <a:pt x="88" y="778"/>
                  </a:lnTo>
                  <a:lnTo>
                    <a:pt x="105" y="784"/>
                  </a:lnTo>
                  <a:lnTo>
                    <a:pt x="129" y="801"/>
                  </a:lnTo>
                  <a:lnTo>
                    <a:pt x="140" y="812"/>
                  </a:lnTo>
                  <a:lnTo>
                    <a:pt x="146" y="835"/>
                  </a:lnTo>
                  <a:lnTo>
                    <a:pt x="164" y="870"/>
                  </a:lnTo>
                  <a:lnTo>
                    <a:pt x="181" y="921"/>
                  </a:lnTo>
                  <a:lnTo>
                    <a:pt x="205" y="938"/>
                  </a:lnTo>
                  <a:lnTo>
                    <a:pt x="222" y="956"/>
                  </a:lnTo>
                  <a:lnTo>
                    <a:pt x="222" y="1013"/>
                  </a:lnTo>
                  <a:lnTo>
                    <a:pt x="269" y="1053"/>
                  </a:lnTo>
                  <a:lnTo>
                    <a:pt x="281" y="1070"/>
                  </a:lnTo>
                  <a:lnTo>
                    <a:pt x="286" y="1093"/>
                  </a:lnTo>
                  <a:lnTo>
                    <a:pt x="322" y="1179"/>
                  </a:lnTo>
                  <a:lnTo>
                    <a:pt x="327" y="1179"/>
                  </a:lnTo>
                  <a:lnTo>
                    <a:pt x="333" y="1236"/>
                  </a:lnTo>
                  <a:lnTo>
                    <a:pt x="357" y="1242"/>
                  </a:lnTo>
                  <a:lnTo>
                    <a:pt x="339" y="1293"/>
                  </a:lnTo>
                  <a:lnTo>
                    <a:pt x="362" y="1310"/>
                  </a:lnTo>
                  <a:lnTo>
                    <a:pt x="345" y="1345"/>
                  </a:lnTo>
                  <a:lnTo>
                    <a:pt x="409" y="1408"/>
                  </a:lnTo>
                  <a:lnTo>
                    <a:pt x="444" y="1436"/>
                  </a:lnTo>
                  <a:lnTo>
                    <a:pt x="473" y="1448"/>
                  </a:lnTo>
                  <a:lnTo>
                    <a:pt x="503" y="1482"/>
                  </a:lnTo>
                  <a:lnTo>
                    <a:pt x="520" y="1488"/>
                  </a:lnTo>
                  <a:lnTo>
                    <a:pt x="520" y="1522"/>
                  </a:lnTo>
                  <a:lnTo>
                    <a:pt x="549" y="1551"/>
                  </a:lnTo>
                  <a:lnTo>
                    <a:pt x="561" y="1580"/>
                  </a:lnTo>
                  <a:lnTo>
                    <a:pt x="590" y="1614"/>
                  </a:lnTo>
                  <a:lnTo>
                    <a:pt x="596" y="1625"/>
                  </a:lnTo>
                  <a:lnTo>
                    <a:pt x="590" y="1648"/>
                  </a:lnTo>
                  <a:lnTo>
                    <a:pt x="590" y="1671"/>
                  </a:lnTo>
                  <a:lnTo>
                    <a:pt x="590" y="1694"/>
                  </a:lnTo>
                  <a:lnTo>
                    <a:pt x="573" y="1734"/>
                  </a:lnTo>
                  <a:lnTo>
                    <a:pt x="573" y="1791"/>
                  </a:lnTo>
                  <a:lnTo>
                    <a:pt x="585" y="1849"/>
                  </a:lnTo>
                  <a:lnTo>
                    <a:pt x="596" y="1860"/>
                  </a:lnTo>
                  <a:lnTo>
                    <a:pt x="590" y="1912"/>
                  </a:lnTo>
                  <a:lnTo>
                    <a:pt x="637" y="1940"/>
                  </a:lnTo>
                  <a:lnTo>
                    <a:pt x="643" y="1969"/>
                  </a:lnTo>
                  <a:lnTo>
                    <a:pt x="672" y="1992"/>
                  </a:lnTo>
                  <a:lnTo>
                    <a:pt x="672" y="2020"/>
                  </a:lnTo>
                  <a:lnTo>
                    <a:pt x="748" y="2100"/>
                  </a:lnTo>
                  <a:lnTo>
                    <a:pt x="789" y="2095"/>
                  </a:lnTo>
                  <a:lnTo>
                    <a:pt x="812" y="2129"/>
                  </a:lnTo>
                  <a:lnTo>
                    <a:pt x="836" y="2146"/>
                  </a:lnTo>
                  <a:lnTo>
                    <a:pt x="859" y="2192"/>
                  </a:lnTo>
                  <a:lnTo>
                    <a:pt x="871" y="2192"/>
                  </a:lnTo>
                  <a:lnTo>
                    <a:pt x="877" y="2215"/>
                  </a:lnTo>
                  <a:lnTo>
                    <a:pt x="894" y="2249"/>
                  </a:lnTo>
                  <a:lnTo>
                    <a:pt x="906" y="2261"/>
                  </a:lnTo>
                  <a:lnTo>
                    <a:pt x="906" y="2301"/>
                  </a:lnTo>
                  <a:lnTo>
                    <a:pt x="935" y="2375"/>
                  </a:lnTo>
                  <a:lnTo>
                    <a:pt x="976" y="2427"/>
                  </a:lnTo>
                  <a:lnTo>
                    <a:pt x="994" y="2461"/>
                  </a:lnTo>
                  <a:lnTo>
                    <a:pt x="1040" y="2513"/>
                  </a:lnTo>
                  <a:lnTo>
                    <a:pt x="1070" y="2518"/>
                  </a:lnTo>
                  <a:lnTo>
                    <a:pt x="1075" y="2524"/>
                  </a:lnTo>
                  <a:lnTo>
                    <a:pt x="1081" y="2558"/>
                  </a:lnTo>
                  <a:lnTo>
                    <a:pt x="1099" y="2616"/>
                  </a:lnTo>
                  <a:lnTo>
                    <a:pt x="1134" y="2650"/>
                  </a:lnTo>
                  <a:lnTo>
                    <a:pt x="1134" y="2667"/>
                  </a:lnTo>
                  <a:lnTo>
                    <a:pt x="1134" y="2856"/>
                  </a:lnTo>
                  <a:lnTo>
                    <a:pt x="1292" y="2827"/>
                  </a:lnTo>
                  <a:lnTo>
                    <a:pt x="1315" y="2759"/>
                  </a:lnTo>
                  <a:lnTo>
                    <a:pt x="1350" y="2690"/>
                  </a:lnTo>
                  <a:lnTo>
                    <a:pt x="1444" y="2621"/>
                  </a:lnTo>
                  <a:lnTo>
                    <a:pt x="1432" y="2610"/>
                  </a:lnTo>
                  <a:lnTo>
                    <a:pt x="1502" y="2587"/>
                  </a:lnTo>
                  <a:lnTo>
                    <a:pt x="1514" y="2581"/>
                  </a:lnTo>
                  <a:lnTo>
                    <a:pt x="1520" y="2581"/>
                  </a:lnTo>
                  <a:lnTo>
                    <a:pt x="1572" y="2598"/>
                  </a:lnTo>
                  <a:lnTo>
                    <a:pt x="1648" y="2593"/>
                  </a:lnTo>
                  <a:lnTo>
                    <a:pt x="1683" y="2593"/>
                  </a:lnTo>
                  <a:lnTo>
                    <a:pt x="1724" y="2616"/>
                  </a:lnTo>
                  <a:lnTo>
                    <a:pt x="1800" y="2610"/>
                  </a:lnTo>
                  <a:lnTo>
                    <a:pt x="1818" y="2644"/>
                  </a:lnTo>
                  <a:lnTo>
                    <a:pt x="1917" y="2679"/>
                  </a:lnTo>
                  <a:lnTo>
                    <a:pt x="2005" y="2627"/>
                  </a:lnTo>
                  <a:lnTo>
                    <a:pt x="2051" y="2564"/>
                  </a:lnTo>
                  <a:lnTo>
                    <a:pt x="2086" y="2507"/>
                  </a:lnTo>
                  <a:lnTo>
                    <a:pt x="2104" y="2461"/>
                  </a:lnTo>
                  <a:lnTo>
                    <a:pt x="2127" y="2438"/>
                  </a:lnTo>
                  <a:lnTo>
                    <a:pt x="2162" y="2409"/>
                  </a:lnTo>
                  <a:lnTo>
                    <a:pt x="2192" y="2404"/>
                  </a:lnTo>
                  <a:lnTo>
                    <a:pt x="2250" y="2387"/>
                  </a:lnTo>
                  <a:lnTo>
                    <a:pt x="2332" y="2358"/>
                  </a:lnTo>
                  <a:lnTo>
                    <a:pt x="2425" y="2364"/>
                  </a:lnTo>
                  <a:lnTo>
                    <a:pt x="2536" y="2318"/>
                  </a:lnTo>
                  <a:lnTo>
                    <a:pt x="2636" y="2301"/>
                  </a:lnTo>
                  <a:lnTo>
                    <a:pt x="2735" y="2266"/>
                  </a:lnTo>
                  <a:lnTo>
                    <a:pt x="2811" y="2243"/>
                  </a:lnTo>
                  <a:lnTo>
                    <a:pt x="2916" y="2209"/>
                  </a:lnTo>
                  <a:lnTo>
                    <a:pt x="3004" y="2163"/>
                  </a:lnTo>
                  <a:lnTo>
                    <a:pt x="3062" y="2140"/>
                  </a:lnTo>
                  <a:lnTo>
                    <a:pt x="3133" y="2118"/>
                  </a:lnTo>
                  <a:lnTo>
                    <a:pt x="3214" y="2072"/>
                  </a:lnTo>
                  <a:lnTo>
                    <a:pt x="3226" y="1963"/>
                  </a:lnTo>
                  <a:lnTo>
                    <a:pt x="3220" y="1934"/>
                  </a:lnTo>
                  <a:lnTo>
                    <a:pt x="3244" y="1883"/>
                  </a:lnTo>
                  <a:lnTo>
                    <a:pt x="3267" y="1820"/>
                  </a:lnTo>
                  <a:lnTo>
                    <a:pt x="3296" y="1740"/>
                  </a:lnTo>
                  <a:lnTo>
                    <a:pt x="3255" y="1620"/>
                  </a:lnTo>
                  <a:close/>
                </a:path>
              </a:pathLst>
            </a:custGeom>
            <a:solidFill>
              <a:srgbClr val="99D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968375" y="3119438"/>
              <a:ext cx="1428750" cy="3281363"/>
            </a:xfrm>
            <a:custGeom>
              <a:avLst/>
              <a:gdLst>
                <a:gd name="T0" fmla="*/ 0 w 900"/>
                <a:gd name="T1" fmla="*/ 2147483647 h 2067"/>
                <a:gd name="T2" fmla="*/ 2147483647 w 900"/>
                <a:gd name="T3" fmla="*/ 2147483647 h 2067"/>
                <a:gd name="T4" fmla="*/ 2147483647 w 900"/>
                <a:gd name="T5" fmla="*/ 2147483647 h 2067"/>
                <a:gd name="T6" fmla="*/ 2147483647 w 900"/>
                <a:gd name="T7" fmla="*/ 2147483647 h 2067"/>
                <a:gd name="T8" fmla="*/ 2147483647 w 900"/>
                <a:gd name="T9" fmla="*/ 2147483647 h 2067"/>
                <a:gd name="T10" fmla="*/ 2147483647 w 900"/>
                <a:gd name="T11" fmla="*/ 2147483647 h 2067"/>
                <a:gd name="T12" fmla="*/ 2147483647 w 900"/>
                <a:gd name="T13" fmla="*/ 2147483647 h 2067"/>
                <a:gd name="T14" fmla="*/ 2147483647 w 900"/>
                <a:gd name="T15" fmla="*/ 2147483647 h 2067"/>
                <a:gd name="T16" fmla="*/ 2147483647 w 900"/>
                <a:gd name="T17" fmla="*/ 2147483647 h 2067"/>
                <a:gd name="T18" fmla="*/ 2147483647 w 900"/>
                <a:gd name="T19" fmla="*/ 2147483647 h 2067"/>
                <a:gd name="T20" fmla="*/ 2147483647 w 900"/>
                <a:gd name="T21" fmla="*/ 2147483647 h 2067"/>
                <a:gd name="T22" fmla="*/ 2147483647 w 900"/>
                <a:gd name="T23" fmla="*/ 2147483647 h 2067"/>
                <a:gd name="T24" fmla="*/ 2147483647 w 900"/>
                <a:gd name="T25" fmla="*/ 2147483647 h 2067"/>
                <a:gd name="T26" fmla="*/ 2147483647 w 900"/>
                <a:gd name="T27" fmla="*/ 2147483647 h 2067"/>
                <a:gd name="T28" fmla="*/ 2147483647 w 900"/>
                <a:gd name="T29" fmla="*/ 2147483647 h 2067"/>
                <a:gd name="T30" fmla="*/ 2147483647 w 900"/>
                <a:gd name="T31" fmla="*/ 2147483647 h 2067"/>
                <a:gd name="T32" fmla="*/ 2147483647 w 900"/>
                <a:gd name="T33" fmla="*/ 2147483647 h 2067"/>
                <a:gd name="T34" fmla="*/ 2147483647 w 900"/>
                <a:gd name="T35" fmla="*/ 2147483647 h 2067"/>
                <a:gd name="T36" fmla="*/ 2147483647 w 900"/>
                <a:gd name="T37" fmla="*/ 2147483647 h 2067"/>
                <a:gd name="T38" fmla="*/ 2147483647 w 900"/>
                <a:gd name="T39" fmla="*/ 2147483647 h 2067"/>
                <a:gd name="T40" fmla="*/ 2147483647 w 900"/>
                <a:gd name="T41" fmla="*/ 2147483647 h 2067"/>
                <a:gd name="T42" fmla="*/ 2147483647 w 900"/>
                <a:gd name="T43" fmla="*/ 2147483647 h 2067"/>
                <a:gd name="T44" fmla="*/ 2147483647 w 900"/>
                <a:gd name="T45" fmla="*/ 2147483647 h 2067"/>
                <a:gd name="T46" fmla="*/ 2147483647 w 900"/>
                <a:gd name="T47" fmla="*/ 2147483647 h 2067"/>
                <a:gd name="T48" fmla="*/ 2147483647 w 900"/>
                <a:gd name="T49" fmla="*/ 2147483647 h 2067"/>
                <a:gd name="T50" fmla="*/ 2147483647 w 900"/>
                <a:gd name="T51" fmla="*/ 2147483647 h 2067"/>
                <a:gd name="T52" fmla="*/ 2147483647 w 900"/>
                <a:gd name="T53" fmla="*/ 2147483647 h 2067"/>
                <a:gd name="T54" fmla="*/ 2147483647 w 900"/>
                <a:gd name="T55" fmla="*/ 2147483647 h 2067"/>
                <a:gd name="T56" fmla="*/ 2147483647 w 900"/>
                <a:gd name="T57" fmla="*/ 2147483647 h 2067"/>
                <a:gd name="T58" fmla="*/ 2147483647 w 900"/>
                <a:gd name="T59" fmla="*/ 2147483647 h 2067"/>
                <a:gd name="T60" fmla="*/ 2147483647 w 900"/>
                <a:gd name="T61" fmla="*/ 2147483647 h 2067"/>
                <a:gd name="T62" fmla="*/ 2147483647 w 900"/>
                <a:gd name="T63" fmla="*/ 2147483647 h 2067"/>
                <a:gd name="T64" fmla="*/ 2147483647 w 900"/>
                <a:gd name="T65" fmla="*/ 2147483647 h 2067"/>
                <a:gd name="T66" fmla="*/ 2147483647 w 900"/>
                <a:gd name="T67" fmla="*/ 2147483647 h 2067"/>
                <a:gd name="T68" fmla="*/ 2147483647 w 900"/>
                <a:gd name="T69" fmla="*/ 2147483647 h 2067"/>
                <a:gd name="T70" fmla="*/ 2147483647 w 900"/>
                <a:gd name="T71" fmla="*/ 2147483647 h 2067"/>
                <a:gd name="T72" fmla="*/ 2147483647 w 900"/>
                <a:gd name="T73" fmla="*/ 2147483647 h 2067"/>
                <a:gd name="T74" fmla="*/ 2147483647 w 900"/>
                <a:gd name="T75" fmla="*/ 2147483647 h 2067"/>
                <a:gd name="T76" fmla="*/ 2147483647 w 900"/>
                <a:gd name="T77" fmla="*/ 2147483647 h 2067"/>
                <a:gd name="T78" fmla="*/ 2147483647 w 900"/>
                <a:gd name="T79" fmla="*/ 2147483647 h 2067"/>
                <a:gd name="T80" fmla="*/ 2147483647 w 900"/>
                <a:gd name="T81" fmla="*/ 2147483647 h 2067"/>
                <a:gd name="T82" fmla="*/ 2147483647 w 900"/>
                <a:gd name="T83" fmla="*/ 2147483647 h 2067"/>
                <a:gd name="T84" fmla="*/ 2147483647 w 900"/>
                <a:gd name="T85" fmla="*/ 2147483647 h 2067"/>
                <a:gd name="T86" fmla="*/ 2147483647 w 900"/>
                <a:gd name="T87" fmla="*/ 2147483647 h 2067"/>
                <a:gd name="T88" fmla="*/ 0 w 900"/>
                <a:gd name="T89" fmla="*/ 2147483647 h 20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00"/>
                <a:gd name="T136" fmla="*/ 0 h 2067"/>
                <a:gd name="T137" fmla="*/ 900 w 900"/>
                <a:gd name="T138" fmla="*/ 2067 h 20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00" h="2067">
                  <a:moveTo>
                    <a:pt x="0" y="109"/>
                  </a:moveTo>
                  <a:lnTo>
                    <a:pt x="0" y="109"/>
                  </a:lnTo>
                  <a:lnTo>
                    <a:pt x="0" y="149"/>
                  </a:lnTo>
                  <a:lnTo>
                    <a:pt x="0" y="183"/>
                  </a:lnTo>
                  <a:lnTo>
                    <a:pt x="6" y="201"/>
                  </a:lnTo>
                  <a:lnTo>
                    <a:pt x="17" y="241"/>
                  </a:lnTo>
                  <a:lnTo>
                    <a:pt x="17" y="315"/>
                  </a:lnTo>
                  <a:lnTo>
                    <a:pt x="58" y="367"/>
                  </a:lnTo>
                  <a:lnTo>
                    <a:pt x="58" y="412"/>
                  </a:lnTo>
                  <a:lnTo>
                    <a:pt x="87" y="464"/>
                  </a:lnTo>
                  <a:lnTo>
                    <a:pt x="111" y="492"/>
                  </a:lnTo>
                  <a:lnTo>
                    <a:pt x="128" y="561"/>
                  </a:lnTo>
                  <a:lnTo>
                    <a:pt x="146" y="578"/>
                  </a:lnTo>
                  <a:lnTo>
                    <a:pt x="152" y="618"/>
                  </a:lnTo>
                  <a:lnTo>
                    <a:pt x="146" y="676"/>
                  </a:lnTo>
                  <a:lnTo>
                    <a:pt x="175" y="802"/>
                  </a:lnTo>
                  <a:lnTo>
                    <a:pt x="257" y="847"/>
                  </a:lnTo>
                  <a:lnTo>
                    <a:pt x="263" y="847"/>
                  </a:lnTo>
                  <a:lnTo>
                    <a:pt x="245" y="905"/>
                  </a:lnTo>
                  <a:lnTo>
                    <a:pt x="345" y="950"/>
                  </a:lnTo>
                  <a:lnTo>
                    <a:pt x="345" y="956"/>
                  </a:lnTo>
                  <a:lnTo>
                    <a:pt x="350" y="1013"/>
                  </a:lnTo>
                  <a:lnTo>
                    <a:pt x="374" y="1076"/>
                  </a:lnTo>
                  <a:lnTo>
                    <a:pt x="362" y="1128"/>
                  </a:lnTo>
                  <a:lnTo>
                    <a:pt x="368" y="1225"/>
                  </a:lnTo>
                  <a:lnTo>
                    <a:pt x="374" y="1305"/>
                  </a:lnTo>
                  <a:lnTo>
                    <a:pt x="380" y="1374"/>
                  </a:lnTo>
                  <a:lnTo>
                    <a:pt x="421" y="1471"/>
                  </a:lnTo>
                  <a:lnTo>
                    <a:pt x="462" y="1523"/>
                  </a:lnTo>
                  <a:lnTo>
                    <a:pt x="508" y="1591"/>
                  </a:lnTo>
                  <a:lnTo>
                    <a:pt x="578" y="1643"/>
                  </a:lnTo>
                  <a:lnTo>
                    <a:pt x="590" y="1643"/>
                  </a:lnTo>
                  <a:lnTo>
                    <a:pt x="602" y="1666"/>
                  </a:lnTo>
                  <a:lnTo>
                    <a:pt x="608" y="1740"/>
                  </a:lnTo>
                  <a:lnTo>
                    <a:pt x="625" y="1786"/>
                  </a:lnTo>
                  <a:lnTo>
                    <a:pt x="637" y="1883"/>
                  </a:lnTo>
                  <a:lnTo>
                    <a:pt x="672" y="1964"/>
                  </a:lnTo>
                  <a:lnTo>
                    <a:pt x="707" y="1992"/>
                  </a:lnTo>
                  <a:lnTo>
                    <a:pt x="742" y="2067"/>
                  </a:lnTo>
                  <a:lnTo>
                    <a:pt x="900" y="2015"/>
                  </a:lnTo>
                  <a:lnTo>
                    <a:pt x="836" y="1889"/>
                  </a:lnTo>
                  <a:lnTo>
                    <a:pt x="806" y="1866"/>
                  </a:lnTo>
                  <a:lnTo>
                    <a:pt x="795" y="1843"/>
                  </a:lnTo>
                  <a:lnTo>
                    <a:pt x="783" y="1746"/>
                  </a:lnTo>
                  <a:lnTo>
                    <a:pt x="765" y="1706"/>
                  </a:lnTo>
                  <a:lnTo>
                    <a:pt x="760" y="1632"/>
                  </a:lnTo>
                  <a:lnTo>
                    <a:pt x="701" y="1483"/>
                  </a:lnTo>
                  <a:lnTo>
                    <a:pt x="631" y="1483"/>
                  </a:lnTo>
                  <a:lnTo>
                    <a:pt x="631" y="1477"/>
                  </a:lnTo>
                  <a:lnTo>
                    <a:pt x="596" y="1425"/>
                  </a:lnTo>
                  <a:lnTo>
                    <a:pt x="561" y="1385"/>
                  </a:lnTo>
                  <a:lnTo>
                    <a:pt x="543" y="1340"/>
                  </a:lnTo>
                  <a:lnTo>
                    <a:pt x="537" y="1288"/>
                  </a:lnTo>
                  <a:lnTo>
                    <a:pt x="532" y="1214"/>
                  </a:lnTo>
                  <a:lnTo>
                    <a:pt x="526" y="1145"/>
                  </a:lnTo>
                  <a:lnTo>
                    <a:pt x="549" y="1076"/>
                  </a:lnTo>
                  <a:lnTo>
                    <a:pt x="514" y="979"/>
                  </a:lnTo>
                  <a:lnTo>
                    <a:pt x="508" y="910"/>
                  </a:lnTo>
                  <a:lnTo>
                    <a:pt x="467" y="830"/>
                  </a:lnTo>
                  <a:lnTo>
                    <a:pt x="438" y="819"/>
                  </a:lnTo>
                  <a:lnTo>
                    <a:pt x="397" y="716"/>
                  </a:lnTo>
                  <a:lnTo>
                    <a:pt x="321" y="699"/>
                  </a:lnTo>
                  <a:lnTo>
                    <a:pt x="315" y="664"/>
                  </a:lnTo>
                  <a:lnTo>
                    <a:pt x="321" y="613"/>
                  </a:lnTo>
                  <a:lnTo>
                    <a:pt x="315" y="596"/>
                  </a:lnTo>
                  <a:lnTo>
                    <a:pt x="339" y="538"/>
                  </a:lnTo>
                  <a:lnTo>
                    <a:pt x="274" y="481"/>
                  </a:lnTo>
                  <a:lnTo>
                    <a:pt x="263" y="418"/>
                  </a:lnTo>
                  <a:lnTo>
                    <a:pt x="228" y="378"/>
                  </a:lnTo>
                  <a:lnTo>
                    <a:pt x="222" y="367"/>
                  </a:lnTo>
                  <a:lnTo>
                    <a:pt x="216" y="309"/>
                  </a:lnTo>
                  <a:lnTo>
                    <a:pt x="181" y="264"/>
                  </a:lnTo>
                  <a:lnTo>
                    <a:pt x="181" y="212"/>
                  </a:lnTo>
                  <a:lnTo>
                    <a:pt x="152" y="132"/>
                  </a:lnTo>
                  <a:lnTo>
                    <a:pt x="41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99D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023938" y="3275013"/>
              <a:ext cx="1271588" cy="3089275"/>
            </a:xfrm>
            <a:custGeom>
              <a:avLst/>
              <a:gdLst>
                <a:gd name="T0" fmla="*/ 2147483647 w 801"/>
                <a:gd name="T1" fmla="*/ 2147483647 h 1946"/>
                <a:gd name="T2" fmla="*/ 2147483647 w 801"/>
                <a:gd name="T3" fmla="*/ 2147483647 h 1946"/>
                <a:gd name="T4" fmla="*/ 2147483647 w 801"/>
                <a:gd name="T5" fmla="*/ 2147483647 h 1946"/>
                <a:gd name="T6" fmla="*/ 2147483647 w 801"/>
                <a:gd name="T7" fmla="*/ 2147483647 h 1946"/>
                <a:gd name="T8" fmla="*/ 2147483647 w 801"/>
                <a:gd name="T9" fmla="*/ 2147483647 h 1946"/>
                <a:gd name="T10" fmla="*/ 2147483647 w 801"/>
                <a:gd name="T11" fmla="*/ 2147483647 h 1946"/>
                <a:gd name="T12" fmla="*/ 2147483647 w 801"/>
                <a:gd name="T13" fmla="*/ 2147483647 h 1946"/>
                <a:gd name="T14" fmla="*/ 2147483647 w 801"/>
                <a:gd name="T15" fmla="*/ 2147483647 h 1946"/>
                <a:gd name="T16" fmla="*/ 2147483647 w 801"/>
                <a:gd name="T17" fmla="*/ 2147483647 h 1946"/>
                <a:gd name="T18" fmla="*/ 2147483647 w 801"/>
                <a:gd name="T19" fmla="*/ 2147483647 h 1946"/>
                <a:gd name="T20" fmla="*/ 2147483647 w 801"/>
                <a:gd name="T21" fmla="*/ 2147483647 h 1946"/>
                <a:gd name="T22" fmla="*/ 2147483647 w 801"/>
                <a:gd name="T23" fmla="*/ 2147483647 h 1946"/>
                <a:gd name="T24" fmla="*/ 2147483647 w 801"/>
                <a:gd name="T25" fmla="*/ 2147483647 h 1946"/>
                <a:gd name="T26" fmla="*/ 2147483647 w 801"/>
                <a:gd name="T27" fmla="*/ 2147483647 h 1946"/>
                <a:gd name="T28" fmla="*/ 2147483647 w 801"/>
                <a:gd name="T29" fmla="*/ 2147483647 h 1946"/>
                <a:gd name="T30" fmla="*/ 2147483647 w 801"/>
                <a:gd name="T31" fmla="*/ 2147483647 h 1946"/>
                <a:gd name="T32" fmla="*/ 2147483647 w 801"/>
                <a:gd name="T33" fmla="*/ 2147483647 h 1946"/>
                <a:gd name="T34" fmla="*/ 2147483647 w 801"/>
                <a:gd name="T35" fmla="*/ 2147483647 h 1946"/>
                <a:gd name="T36" fmla="*/ 2147483647 w 801"/>
                <a:gd name="T37" fmla="*/ 2147483647 h 1946"/>
                <a:gd name="T38" fmla="*/ 2147483647 w 801"/>
                <a:gd name="T39" fmla="*/ 2147483647 h 1946"/>
                <a:gd name="T40" fmla="*/ 2147483647 w 801"/>
                <a:gd name="T41" fmla="*/ 2147483647 h 1946"/>
                <a:gd name="T42" fmla="*/ 2147483647 w 801"/>
                <a:gd name="T43" fmla="*/ 2147483647 h 1946"/>
                <a:gd name="T44" fmla="*/ 2147483647 w 801"/>
                <a:gd name="T45" fmla="*/ 2147483647 h 1946"/>
                <a:gd name="T46" fmla="*/ 2147483647 w 801"/>
                <a:gd name="T47" fmla="*/ 2147483647 h 1946"/>
                <a:gd name="T48" fmla="*/ 2147483647 w 801"/>
                <a:gd name="T49" fmla="*/ 2147483647 h 1946"/>
                <a:gd name="T50" fmla="*/ 2147483647 w 801"/>
                <a:gd name="T51" fmla="*/ 2147483647 h 1946"/>
                <a:gd name="T52" fmla="*/ 2147483647 w 801"/>
                <a:gd name="T53" fmla="*/ 2147483647 h 1946"/>
                <a:gd name="T54" fmla="*/ 2147483647 w 801"/>
                <a:gd name="T55" fmla="*/ 2147483647 h 1946"/>
                <a:gd name="T56" fmla="*/ 2147483647 w 801"/>
                <a:gd name="T57" fmla="*/ 2147483647 h 1946"/>
                <a:gd name="T58" fmla="*/ 2147483647 w 801"/>
                <a:gd name="T59" fmla="*/ 2147483647 h 1946"/>
                <a:gd name="T60" fmla="*/ 2147483647 w 801"/>
                <a:gd name="T61" fmla="*/ 2147483647 h 1946"/>
                <a:gd name="T62" fmla="*/ 2147483647 w 801"/>
                <a:gd name="T63" fmla="*/ 2147483647 h 1946"/>
                <a:gd name="T64" fmla="*/ 2147483647 w 801"/>
                <a:gd name="T65" fmla="*/ 2147483647 h 1946"/>
                <a:gd name="T66" fmla="*/ 2147483647 w 801"/>
                <a:gd name="T67" fmla="*/ 2147483647 h 1946"/>
                <a:gd name="T68" fmla="*/ 2147483647 w 801"/>
                <a:gd name="T69" fmla="*/ 2147483647 h 1946"/>
                <a:gd name="T70" fmla="*/ 2147483647 w 801"/>
                <a:gd name="T71" fmla="*/ 2147483647 h 1946"/>
                <a:gd name="T72" fmla="*/ 2147483647 w 801"/>
                <a:gd name="T73" fmla="*/ 2147483647 h 1946"/>
                <a:gd name="T74" fmla="*/ 2147483647 w 801"/>
                <a:gd name="T75" fmla="*/ 2147483647 h 1946"/>
                <a:gd name="T76" fmla="*/ 2147483647 w 801"/>
                <a:gd name="T77" fmla="*/ 2147483647 h 1946"/>
                <a:gd name="T78" fmla="*/ 2147483647 w 801"/>
                <a:gd name="T79" fmla="*/ 2147483647 h 1946"/>
                <a:gd name="T80" fmla="*/ 2147483647 w 801"/>
                <a:gd name="T81" fmla="*/ 2147483647 h 1946"/>
                <a:gd name="T82" fmla="*/ 2147483647 w 801"/>
                <a:gd name="T83" fmla="*/ 2147483647 h 1946"/>
                <a:gd name="T84" fmla="*/ 2147483647 w 801"/>
                <a:gd name="T85" fmla="*/ 2147483647 h 1946"/>
                <a:gd name="T86" fmla="*/ 2147483647 w 801"/>
                <a:gd name="T87" fmla="*/ 2147483647 h 1946"/>
                <a:gd name="T88" fmla="*/ 2147483647 w 801"/>
                <a:gd name="T89" fmla="*/ 2147483647 h 1946"/>
                <a:gd name="T90" fmla="*/ 0 w 801"/>
                <a:gd name="T91" fmla="*/ 0 h 1946"/>
                <a:gd name="T92" fmla="*/ 0 w 801"/>
                <a:gd name="T93" fmla="*/ 2147483647 h 1946"/>
                <a:gd name="T94" fmla="*/ 2147483647 w 801"/>
                <a:gd name="T95" fmla="*/ 2147483647 h 19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1946"/>
                <a:gd name="T146" fmla="*/ 801 w 801"/>
                <a:gd name="T147" fmla="*/ 1946 h 19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1946">
                  <a:moveTo>
                    <a:pt x="754" y="1946"/>
                  </a:moveTo>
                  <a:lnTo>
                    <a:pt x="801" y="1934"/>
                  </a:lnTo>
                  <a:lnTo>
                    <a:pt x="777" y="1929"/>
                  </a:lnTo>
                  <a:lnTo>
                    <a:pt x="771" y="1911"/>
                  </a:lnTo>
                  <a:lnTo>
                    <a:pt x="754" y="1877"/>
                  </a:lnTo>
                  <a:lnTo>
                    <a:pt x="736" y="1843"/>
                  </a:lnTo>
                  <a:lnTo>
                    <a:pt x="701" y="1814"/>
                  </a:lnTo>
                  <a:lnTo>
                    <a:pt x="678" y="1768"/>
                  </a:lnTo>
                  <a:lnTo>
                    <a:pt x="672" y="1717"/>
                  </a:lnTo>
                  <a:lnTo>
                    <a:pt x="666" y="1665"/>
                  </a:lnTo>
                  <a:lnTo>
                    <a:pt x="649" y="1625"/>
                  </a:lnTo>
                  <a:lnTo>
                    <a:pt x="643" y="1551"/>
                  </a:lnTo>
                  <a:lnTo>
                    <a:pt x="631" y="1505"/>
                  </a:lnTo>
                  <a:lnTo>
                    <a:pt x="614" y="1465"/>
                  </a:lnTo>
                  <a:lnTo>
                    <a:pt x="573" y="1465"/>
                  </a:lnTo>
                  <a:lnTo>
                    <a:pt x="532" y="1436"/>
                  </a:lnTo>
                  <a:lnTo>
                    <a:pt x="491" y="1373"/>
                  </a:lnTo>
                  <a:lnTo>
                    <a:pt x="456" y="1333"/>
                  </a:lnTo>
                  <a:lnTo>
                    <a:pt x="427" y="1259"/>
                  </a:lnTo>
                  <a:lnTo>
                    <a:pt x="421" y="1202"/>
                  </a:lnTo>
                  <a:lnTo>
                    <a:pt x="415" y="1121"/>
                  </a:lnTo>
                  <a:lnTo>
                    <a:pt x="409" y="1041"/>
                  </a:lnTo>
                  <a:lnTo>
                    <a:pt x="427" y="978"/>
                  </a:lnTo>
                  <a:lnTo>
                    <a:pt x="397" y="898"/>
                  </a:lnTo>
                  <a:lnTo>
                    <a:pt x="391" y="835"/>
                  </a:lnTo>
                  <a:lnTo>
                    <a:pt x="368" y="789"/>
                  </a:lnTo>
                  <a:lnTo>
                    <a:pt x="310" y="767"/>
                  </a:lnTo>
                  <a:lnTo>
                    <a:pt x="321" y="726"/>
                  </a:lnTo>
                  <a:lnTo>
                    <a:pt x="304" y="686"/>
                  </a:lnTo>
                  <a:lnTo>
                    <a:pt x="251" y="675"/>
                  </a:lnTo>
                  <a:lnTo>
                    <a:pt x="210" y="652"/>
                  </a:lnTo>
                  <a:lnTo>
                    <a:pt x="204" y="623"/>
                  </a:lnTo>
                  <a:lnTo>
                    <a:pt x="193" y="572"/>
                  </a:lnTo>
                  <a:lnTo>
                    <a:pt x="199" y="515"/>
                  </a:lnTo>
                  <a:lnTo>
                    <a:pt x="193" y="486"/>
                  </a:lnTo>
                  <a:lnTo>
                    <a:pt x="204" y="463"/>
                  </a:lnTo>
                  <a:lnTo>
                    <a:pt x="169" y="423"/>
                  </a:lnTo>
                  <a:lnTo>
                    <a:pt x="152" y="354"/>
                  </a:lnTo>
                  <a:lnTo>
                    <a:pt x="123" y="326"/>
                  </a:lnTo>
                  <a:lnTo>
                    <a:pt x="105" y="291"/>
                  </a:lnTo>
                  <a:lnTo>
                    <a:pt x="99" y="240"/>
                  </a:lnTo>
                  <a:lnTo>
                    <a:pt x="64" y="188"/>
                  </a:lnTo>
                  <a:lnTo>
                    <a:pt x="64" y="131"/>
                  </a:lnTo>
                  <a:lnTo>
                    <a:pt x="41" y="68"/>
                  </a:lnTo>
                  <a:lnTo>
                    <a:pt x="6" y="17"/>
                  </a:lnTo>
                  <a:lnTo>
                    <a:pt x="0" y="0"/>
                  </a:lnTo>
                  <a:lnTo>
                    <a:pt x="0" y="1923"/>
                  </a:lnTo>
                  <a:lnTo>
                    <a:pt x="754" y="1946"/>
                  </a:lnTo>
                  <a:close/>
                </a:path>
              </a:pathLst>
            </a:custGeom>
            <a:solidFill>
              <a:srgbClr val="5AA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968375" y="1611313"/>
              <a:ext cx="5435600" cy="4779963"/>
            </a:xfrm>
            <a:custGeom>
              <a:avLst/>
              <a:gdLst>
                <a:gd name="T0" fmla="*/ 2147483647 w 3424"/>
                <a:gd name="T1" fmla="*/ 2147483647 h 3011"/>
                <a:gd name="T2" fmla="*/ 2147483647 w 3424"/>
                <a:gd name="T3" fmla="*/ 2147483647 h 3011"/>
                <a:gd name="T4" fmla="*/ 2147483647 w 3424"/>
                <a:gd name="T5" fmla="*/ 2147483647 h 3011"/>
                <a:gd name="T6" fmla="*/ 2147483647 w 3424"/>
                <a:gd name="T7" fmla="*/ 2147483647 h 3011"/>
                <a:gd name="T8" fmla="*/ 2147483647 w 3424"/>
                <a:gd name="T9" fmla="*/ 2147483647 h 3011"/>
                <a:gd name="T10" fmla="*/ 2147483647 w 3424"/>
                <a:gd name="T11" fmla="*/ 2147483647 h 3011"/>
                <a:gd name="T12" fmla="*/ 2147483647 w 3424"/>
                <a:gd name="T13" fmla="*/ 2147483647 h 3011"/>
                <a:gd name="T14" fmla="*/ 2147483647 w 3424"/>
                <a:gd name="T15" fmla="*/ 2147483647 h 3011"/>
                <a:gd name="T16" fmla="*/ 2147483647 w 3424"/>
                <a:gd name="T17" fmla="*/ 2147483647 h 3011"/>
                <a:gd name="T18" fmla="*/ 0 w 3424"/>
                <a:gd name="T19" fmla="*/ 2147483647 h 3011"/>
                <a:gd name="T20" fmla="*/ 2147483647 w 3424"/>
                <a:gd name="T21" fmla="*/ 2147483647 h 3011"/>
                <a:gd name="T22" fmla="*/ 2147483647 w 3424"/>
                <a:gd name="T23" fmla="*/ 2147483647 h 3011"/>
                <a:gd name="T24" fmla="*/ 2147483647 w 3424"/>
                <a:gd name="T25" fmla="*/ 2147483647 h 3011"/>
                <a:gd name="T26" fmla="*/ 2147483647 w 3424"/>
                <a:gd name="T27" fmla="*/ 2147483647 h 3011"/>
                <a:gd name="T28" fmla="*/ 2147483647 w 3424"/>
                <a:gd name="T29" fmla="*/ 2147483647 h 3011"/>
                <a:gd name="T30" fmla="*/ 2147483647 w 3424"/>
                <a:gd name="T31" fmla="*/ 2147483647 h 3011"/>
                <a:gd name="T32" fmla="*/ 2147483647 w 3424"/>
                <a:gd name="T33" fmla="*/ 2147483647 h 3011"/>
                <a:gd name="T34" fmla="*/ 2147483647 w 3424"/>
                <a:gd name="T35" fmla="*/ 2147483647 h 3011"/>
                <a:gd name="T36" fmla="*/ 2147483647 w 3424"/>
                <a:gd name="T37" fmla="*/ 2147483647 h 3011"/>
                <a:gd name="T38" fmla="*/ 2147483647 w 3424"/>
                <a:gd name="T39" fmla="*/ 2147483647 h 3011"/>
                <a:gd name="T40" fmla="*/ 2147483647 w 3424"/>
                <a:gd name="T41" fmla="*/ 2147483647 h 3011"/>
                <a:gd name="T42" fmla="*/ 2147483647 w 3424"/>
                <a:gd name="T43" fmla="*/ 2147483647 h 3011"/>
                <a:gd name="T44" fmla="*/ 2147483647 w 3424"/>
                <a:gd name="T45" fmla="*/ 2147483647 h 3011"/>
                <a:gd name="T46" fmla="*/ 2147483647 w 3424"/>
                <a:gd name="T47" fmla="*/ 2147483647 h 3011"/>
                <a:gd name="T48" fmla="*/ 2147483647 w 3424"/>
                <a:gd name="T49" fmla="*/ 2147483647 h 3011"/>
                <a:gd name="T50" fmla="*/ 2147483647 w 3424"/>
                <a:gd name="T51" fmla="*/ 2147483647 h 3011"/>
                <a:gd name="T52" fmla="*/ 2147483647 w 3424"/>
                <a:gd name="T53" fmla="*/ 2147483647 h 3011"/>
                <a:gd name="T54" fmla="*/ 2147483647 w 3424"/>
                <a:gd name="T55" fmla="*/ 2147483647 h 3011"/>
                <a:gd name="T56" fmla="*/ 2147483647 w 3424"/>
                <a:gd name="T57" fmla="*/ 2147483647 h 3011"/>
                <a:gd name="T58" fmla="*/ 2147483647 w 3424"/>
                <a:gd name="T59" fmla="*/ 2147483647 h 3011"/>
                <a:gd name="T60" fmla="*/ 2147483647 w 3424"/>
                <a:gd name="T61" fmla="*/ 2147483647 h 3011"/>
                <a:gd name="T62" fmla="*/ 2147483647 w 3424"/>
                <a:gd name="T63" fmla="*/ 2147483647 h 3011"/>
                <a:gd name="T64" fmla="*/ 2147483647 w 3424"/>
                <a:gd name="T65" fmla="*/ 2147483647 h 3011"/>
                <a:gd name="T66" fmla="*/ 2147483647 w 3424"/>
                <a:gd name="T67" fmla="*/ 2147483647 h 3011"/>
                <a:gd name="T68" fmla="*/ 2147483647 w 3424"/>
                <a:gd name="T69" fmla="*/ 2147483647 h 3011"/>
                <a:gd name="T70" fmla="*/ 2147483647 w 3424"/>
                <a:gd name="T71" fmla="*/ 2147483647 h 3011"/>
                <a:gd name="T72" fmla="*/ 2147483647 w 3424"/>
                <a:gd name="T73" fmla="*/ 2147483647 h 3011"/>
                <a:gd name="T74" fmla="*/ 2147483647 w 3424"/>
                <a:gd name="T75" fmla="*/ 2147483647 h 3011"/>
                <a:gd name="T76" fmla="*/ 2147483647 w 3424"/>
                <a:gd name="T77" fmla="*/ 2147483647 h 3011"/>
                <a:gd name="T78" fmla="*/ 2147483647 w 3424"/>
                <a:gd name="T79" fmla="*/ 2147483647 h 3011"/>
                <a:gd name="T80" fmla="*/ 2147483647 w 3424"/>
                <a:gd name="T81" fmla="*/ 2147483647 h 3011"/>
                <a:gd name="T82" fmla="*/ 2147483647 w 3424"/>
                <a:gd name="T83" fmla="*/ 2147483647 h 3011"/>
                <a:gd name="T84" fmla="*/ 2147483647 w 3424"/>
                <a:gd name="T85" fmla="*/ 2147483647 h 3011"/>
                <a:gd name="T86" fmla="*/ 2147483647 w 3424"/>
                <a:gd name="T87" fmla="*/ 2147483647 h 3011"/>
                <a:gd name="T88" fmla="*/ 2147483647 w 3424"/>
                <a:gd name="T89" fmla="*/ 2147483647 h 3011"/>
                <a:gd name="T90" fmla="*/ 2147483647 w 3424"/>
                <a:gd name="T91" fmla="*/ 2147483647 h 3011"/>
                <a:gd name="T92" fmla="*/ 2147483647 w 3424"/>
                <a:gd name="T93" fmla="*/ 2147483647 h 3011"/>
                <a:gd name="T94" fmla="*/ 2147483647 w 3424"/>
                <a:gd name="T95" fmla="*/ 2147483647 h 3011"/>
                <a:gd name="T96" fmla="*/ 2147483647 w 3424"/>
                <a:gd name="T97" fmla="*/ 2147483647 h 3011"/>
                <a:gd name="T98" fmla="*/ 2147483647 w 3424"/>
                <a:gd name="T99" fmla="*/ 2147483647 h 3011"/>
                <a:gd name="T100" fmla="*/ 2147483647 w 3424"/>
                <a:gd name="T101" fmla="*/ 2147483647 h 30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24"/>
                <a:gd name="T154" fmla="*/ 0 h 3011"/>
                <a:gd name="T155" fmla="*/ 3424 w 3424"/>
                <a:gd name="T156" fmla="*/ 3011 h 301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24" h="3011">
                  <a:moveTo>
                    <a:pt x="3395" y="1299"/>
                  </a:moveTo>
                  <a:lnTo>
                    <a:pt x="3395" y="1299"/>
                  </a:lnTo>
                  <a:lnTo>
                    <a:pt x="3384" y="1271"/>
                  </a:lnTo>
                  <a:lnTo>
                    <a:pt x="3378" y="1248"/>
                  </a:lnTo>
                  <a:lnTo>
                    <a:pt x="3419" y="1179"/>
                  </a:lnTo>
                  <a:lnTo>
                    <a:pt x="3413" y="1145"/>
                  </a:lnTo>
                  <a:lnTo>
                    <a:pt x="3407" y="1116"/>
                  </a:lnTo>
                  <a:lnTo>
                    <a:pt x="3395" y="1093"/>
                  </a:lnTo>
                  <a:lnTo>
                    <a:pt x="3413" y="1076"/>
                  </a:lnTo>
                  <a:lnTo>
                    <a:pt x="3424" y="1065"/>
                  </a:lnTo>
                  <a:lnTo>
                    <a:pt x="3424" y="1048"/>
                  </a:lnTo>
                  <a:lnTo>
                    <a:pt x="3419" y="6"/>
                  </a:lnTo>
                  <a:lnTo>
                    <a:pt x="263" y="0"/>
                  </a:lnTo>
                  <a:lnTo>
                    <a:pt x="163" y="17"/>
                  </a:lnTo>
                  <a:lnTo>
                    <a:pt x="175" y="69"/>
                  </a:lnTo>
                  <a:lnTo>
                    <a:pt x="175" y="97"/>
                  </a:lnTo>
                  <a:lnTo>
                    <a:pt x="169" y="109"/>
                  </a:lnTo>
                  <a:lnTo>
                    <a:pt x="140" y="137"/>
                  </a:lnTo>
                  <a:lnTo>
                    <a:pt x="117" y="183"/>
                  </a:lnTo>
                  <a:lnTo>
                    <a:pt x="93" y="206"/>
                  </a:lnTo>
                  <a:lnTo>
                    <a:pt x="87" y="212"/>
                  </a:lnTo>
                  <a:lnTo>
                    <a:pt x="17" y="195"/>
                  </a:lnTo>
                  <a:lnTo>
                    <a:pt x="12" y="235"/>
                  </a:lnTo>
                  <a:lnTo>
                    <a:pt x="0" y="235"/>
                  </a:lnTo>
                  <a:lnTo>
                    <a:pt x="0" y="246"/>
                  </a:lnTo>
                  <a:lnTo>
                    <a:pt x="0" y="275"/>
                  </a:lnTo>
                  <a:lnTo>
                    <a:pt x="12" y="321"/>
                  </a:lnTo>
                  <a:lnTo>
                    <a:pt x="0" y="864"/>
                  </a:lnTo>
                  <a:lnTo>
                    <a:pt x="17" y="944"/>
                  </a:lnTo>
                  <a:lnTo>
                    <a:pt x="52" y="899"/>
                  </a:lnTo>
                  <a:lnTo>
                    <a:pt x="99" y="882"/>
                  </a:lnTo>
                  <a:lnTo>
                    <a:pt x="204" y="944"/>
                  </a:lnTo>
                  <a:lnTo>
                    <a:pt x="210" y="967"/>
                  </a:lnTo>
                  <a:lnTo>
                    <a:pt x="228" y="1002"/>
                  </a:lnTo>
                  <a:lnTo>
                    <a:pt x="245" y="1053"/>
                  </a:lnTo>
                  <a:lnTo>
                    <a:pt x="269" y="1070"/>
                  </a:lnTo>
                  <a:lnTo>
                    <a:pt x="286" y="1088"/>
                  </a:lnTo>
                  <a:lnTo>
                    <a:pt x="286" y="1145"/>
                  </a:lnTo>
                  <a:lnTo>
                    <a:pt x="333" y="1185"/>
                  </a:lnTo>
                  <a:lnTo>
                    <a:pt x="345" y="1202"/>
                  </a:lnTo>
                  <a:lnTo>
                    <a:pt x="350" y="1225"/>
                  </a:lnTo>
                  <a:lnTo>
                    <a:pt x="386" y="1311"/>
                  </a:lnTo>
                  <a:lnTo>
                    <a:pt x="391" y="1311"/>
                  </a:lnTo>
                  <a:lnTo>
                    <a:pt x="397" y="1368"/>
                  </a:lnTo>
                  <a:lnTo>
                    <a:pt x="421" y="1374"/>
                  </a:lnTo>
                  <a:lnTo>
                    <a:pt x="403" y="1425"/>
                  </a:lnTo>
                  <a:lnTo>
                    <a:pt x="426" y="1442"/>
                  </a:lnTo>
                  <a:lnTo>
                    <a:pt x="409" y="1477"/>
                  </a:lnTo>
                  <a:lnTo>
                    <a:pt x="473" y="1540"/>
                  </a:lnTo>
                  <a:lnTo>
                    <a:pt x="508" y="1568"/>
                  </a:lnTo>
                  <a:lnTo>
                    <a:pt x="537" y="1580"/>
                  </a:lnTo>
                  <a:lnTo>
                    <a:pt x="567" y="1614"/>
                  </a:lnTo>
                  <a:lnTo>
                    <a:pt x="584" y="1620"/>
                  </a:lnTo>
                  <a:lnTo>
                    <a:pt x="584" y="1654"/>
                  </a:lnTo>
                  <a:lnTo>
                    <a:pt x="613" y="1683"/>
                  </a:lnTo>
                  <a:lnTo>
                    <a:pt x="625" y="1712"/>
                  </a:lnTo>
                  <a:lnTo>
                    <a:pt x="654" y="1746"/>
                  </a:lnTo>
                  <a:lnTo>
                    <a:pt x="660" y="1757"/>
                  </a:lnTo>
                  <a:lnTo>
                    <a:pt x="654" y="1780"/>
                  </a:lnTo>
                  <a:lnTo>
                    <a:pt x="654" y="1803"/>
                  </a:lnTo>
                  <a:lnTo>
                    <a:pt x="654" y="1826"/>
                  </a:lnTo>
                  <a:lnTo>
                    <a:pt x="637" y="1866"/>
                  </a:lnTo>
                  <a:lnTo>
                    <a:pt x="637" y="1923"/>
                  </a:lnTo>
                  <a:lnTo>
                    <a:pt x="649" y="1981"/>
                  </a:lnTo>
                  <a:lnTo>
                    <a:pt x="660" y="1992"/>
                  </a:lnTo>
                  <a:lnTo>
                    <a:pt x="654" y="2044"/>
                  </a:lnTo>
                  <a:lnTo>
                    <a:pt x="701" y="2072"/>
                  </a:lnTo>
                  <a:lnTo>
                    <a:pt x="707" y="2101"/>
                  </a:lnTo>
                  <a:lnTo>
                    <a:pt x="736" y="2124"/>
                  </a:lnTo>
                  <a:lnTo>
                    <a:pt x="736" y="2152"/>
                  </a:lnTo>
                  <a:lnTo>
                    <a:pt x="812" y="2232"/>
                  </a:lnTo>
                  <a:lnTo>
                    <a:pt x="853" y="2227"/>
                  </a:lnTo>
                  <a:lnTo>
                    <a:pt x="876" y="2261"/>
                  </a:lnTo>
                  <a:lnTo>
                    <a:pt x="900" y="2278"/>
                  </a:lnTo>
                  <a:lnTo>
                    <a:pt x="923" y="2324"/>
                  </a:lnTo>
                  <a:lnTo>
                    <a:pt x="935" y="2324"/>
                  </a:lnTo>
                  <a:lnTo>
                    <a:pt x="941" y="2347"/>
                  </a:lnTo>
                  <a:lnTo>
                    <a:pt x="958" y="2381"/>
                  </a:lnTo>
                  <a:lnTo>
                    <a:pt x="970" y="2393"/>
                  </a:lnTo>
                  <a:lnTo>
                    <a:pt x="970" y="2433"/>
                  </a:lnTo>
                  <a:lnTo>
                    <a:pt x="999" y="2507"/>
                  </a:lnTo>
                  <a:lnTo>
                    <a:pt x="1040" y="2559"/>
                  </a:lnTo>
                  <a:lnTo>
                    <a:pt x="1058" y="2593"/>
                  </a:lnTo>
                  <a:lnTo>
                    <a:pt x="1104" y="2645"/>
                  </a:lnTo>
                  <a:lnTo>
                    <a:pt x="1134" y="2650"/>
                  </a:lnTo>
                  <a:lnTo>
                    <a:pt x="1139" y="2656"/>
                  </a:lnTo>
                  <a:lnTo>
                    <a:pt x="1145" y="2690"/>
                  </a:lnTo>
                  <a:lnTo>
                    <a:pt x="1163" y="2748"/>
                  </a:lnTo>
                  <a:lnTo>
                    <a:pt x="1198" y="2782"/>
                  </a:lnTo>
                  <a:lnTo>
                    <a:pt x="1198" y="2799"/>
                  </a:lnTo>
                  <a:lnTo>
                    <a:pt x="1221" y="2839"/>
                  </a:lnTo>
                  <a:lnTo>
                    <a:pt x="1215" y="2873"/>
                  </a:lnTo>
                  <a:lnTo>
                    <a:pt x="1186" y="2948"/>
                  </a:lnTo>
                  <a:lnTo>
                    <a:pt x="1256" y="2994"/>
                  </a:lnTo>
                  <a:lnTo>
                    <a:pt x="2074" y="2982"/>
                  </a:lnTo>
                  <a:lnTo>
                    <a:pt x="2332" y="2999"/>
                  </a:lnTo>
                  <a:lnTo>
                    <a:pt x="2595" y="3011"/>
                  </a:lnTo>
                  <a:lnTo>
                    <a:pt x="2595" y="3005"/>
                  </a:lnTo>
                  <a:lnTo>
                    <a:pt x="2600" y="2999"/>
                  </a:lnTo>
                  <a:lnTo>
                    <a:pt x="2630" y="2988"/>
                  </a:lnTo>
                  <a:lnTo>
                    <a:pt x="2665" y="2988"/>
                  </a:lnTo>
                  <a:lnTo>
                    <a:pt x="2706" y="2988"/>
                  </a:lnTo>
                  <a:lnTo>
                    <a:pt x="2782" y="2988"/>
                  </a:lnTo>
                  <a:lnTo>
                    <a:pt x="2817" y="2994"/>
                  </a:lnTo>
                  <a:lnTo>
                    <a:pt x="2846" y="2914"/>
                  </a:lnTo>
                  <a:lnTo>
                    <a:pt x="2875" y="2856"/>
                  </a:lnTo>
                  <a:lnTo>
                    <a:pt x="2887" y="2839"/>
                  </a:lnTo>
                  <a:lnTo>
                    <a:pt x="2904" y="2833"/>
                  </a:lnTo>
                  <a:lnTo>
                    <a:pt x="2963" y="2793"/>
                  </a:lnTo>
                  <a:lnTo>
                    <a:pt x="3021" y="2770"/>
                  </a:lnTo>
                  <a:lnTo>
                    <a:pt x="3045" y="2759"/>
                  </a:lnTo>
                  <a:lnTo>
                    <a:pt x="3097" y="2759"/>
                  </a:lnTo>
                  <a:lnTo>
                    <a:pt x="3156" y="2742"/>
                  </a:lnTo>
                  <a:lnTo>
                    <a:pt x="3249" y="2730"/>
                  </a:lnTo>
                  <a:lnTo>
                    <a:pt x="3313" y="2633"/>
                  </a:lnTo>
                  <a:lnTo>
                    <a:pt x="3331" y="2587"/>
                  </a:lnTo>
                  <a:lnTo>
                    <a:pt x="3349" y="2576"/>
                  </a:lnTo>
                  <a:lnTo>
                    <a:pt x="3413" y="2564"/>
                  </a:lnTo>
                  <a:lnTo>
                    <a:pt x="3419" y="1448"/>
                  </a:lnTo>
                  <a:lnTo>
                    <a:pt x="3413" y="1380"/>
                  </a:lnTo>
                  <a:lnTo>
                    <a:pt x="3407" y="1328"/>
                  </a:lnTo>
                  <a:lnTo>
                    <a:pt x="3395" y="1299"/>
                  </a:lnTo>
                  <a:close/>
                </a:path>
              </a:pathLst>
            </a:custGeom>
            <a:solidFill>
              <a:srgbClr val="99D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1023938" y="1611313"/>
              <a:ext cx="5353050" cy="4733925"/>
            </a:xfrm>
            <a:custGeom>
              <a:avLst/>
              <a:gdLst>
                <a:gd name="T0" fmla="*/ 2147483647 w 3372"/>
                <a:gd name="T1" fmla="*/ 2147483647 h 2982"/>
                <a:gd name="T2" fmla="*/ 2147483647 w 3372"/>
                <a:gd name="T3" fmla="*/ 2147483647 h 2982"/>
                <a:gd name="T4" fmla="*/ 2147483647 w 3372"/>
                <a:gd name="T5" fmla="*/ 2147483647 h 2982"/>
                <a:gd name="T6" fmla="*/ 2147483647 w 3372"/>
                <a:gd name="T7" fmla="*/ 2147483647 h 2982"/>
                <a:gd name="T8" fmla="*/ 2147483647 w 3372"/>
                <a:gd name="T9" fmla="*/ 2147483647 h 2982"/>
                <a:gd name="T10" fmla="*/ 2147483647 w 3372"/>
                <a:gd name="T11" fmla="*/ 2147483647 h 2982"/>
                <a:gd name="T12" fmla="*/ 2147483647 w 3372"/>
                <a:gd name="T13" fmla="*/ 2147483647 h 2982"/>
                <a:gd name="T14" fmla="*/ 2147483647 w 3372"/>
                <a:gd name="T15" fmla="*/ 2147483647 h 2982"/>
                <a:gd name="T16" fmla="*/ 2147483647 w 3372"/>
                <a:gd name="T17" fmla="*/ 2147483647 h 2982"/>
                <a:gd name="T18" fmla="*/ 2147483647 w 3372"/>
                <a:gd name="T19" fmla="*/ 2147483647 h 2982"/>
                <a:gd name="T20" fmla="*/ 2147483647 w 3372"/>
                <a:gd name="T21" fmla="*/ 2147483647 h 2982"/>
                <a:gd name="T22" fmla="*/ 2147483647 w 3372"/>
                <a:gd name="T23" fmla="*/ 2147483647 h 2982"/>
                <a:gd name="T24" fmla="*/ 2147483647 w 3372"/>
                <a:gd name="T25" fmla="*/ 2147483647 h 2982"/>
                <a:gd name="T26" fmla="*/ 2147483647 w 3372"/>
                <a:gd name="T27" fmla="*/ 2147483647 h 2982"/>
                <a:gd name="T28" fmla="*/ 2147483647 w 3372"/>
                <a:gd name="T29" fmla="*/ 2147483647 h 2982"/>
                <a:gd name="T30" fmla="*/ 2147483647 w 3372"/>
                <a:gd name="T31" fmla="*/ 2147483647 h 2982"/>
                <a:gd name="T32" fmla="*/ 2147483647 w 3372"/>
                <a:gd name="T33" fmla="*/ 2147483647 h 2982"/>
                <a:gd name="T34" fmla="*/ 2147483647 w 3372"/>
                <a:gd name="T35" fmla="*/ 2147483647 h 2982"/>
                <a:gd name="T36" fmla="*/ 2147483647 w 3372"/>
                <a:gd name="T37" fmla="*/ 2147483647 h 2982"/>
                <a:gd name="T38" fmla="*/ 2147483647 w 3372"/>
                <a:gd name="T39" fmla="*/ 2147483647 h 2982"/>
                <a:gd name="T40" fmla="*/ 2147483647 w 3372"/>
                <a:gd name="T41" fmla="*/ 2147483647 h 2982"/>
                <a:gd name="T42" fmla="*/ 2147483647 w 3372"/>
                <a:gd name="T43" fmla="*/ 2147483647 h 2982"/>
                <a:gd name="T44" fmla="*/ 2147483647 w 3372"/>
                <a:gd name="T45" fmla="*/ 2147483647 h 2982"/>
                <a:gd name="T46" fmla="*/ 2147483647 w 3372"/>
                <a:gd name="T47" fmla="*/ 2147483647 h 2982"/>
                <a:gd name="T48" fmla="*/ 2147483647 w 3372"/>
                <a:gd name="T49" fmla="*/ 2147483647 h 2982"/>
                <a:gd name="T50" fmla="*/ 2147483647 w 3372"/>
                <a:gd name="T51" fmla="*/ 2147483647 h 2982"/>
                <a:gd name="T52" fmla="*/ 2147483647 w 3372"/>
                <a:gd name="T53" fmla="*/ 2147483647 h 2982"/>
                <a:gd name="T54" fmla="*/ 2147483647 w 3372"/>
                <a:gd name="T55" fmla="*/ 2147483647 h 2982"/>
                <a:gd name="T56" fmla="*/ 2147483647 w 3372"/>
                <a:gd name="T57" fmla="*/ 2147483647 h 2982"/>
                <a:gd name="T58" fmla="*/ 2147483647 w 3372"/>
                <a:gd name="T59" fmla="*/ 2147483647 h 2982"/>
                <a:gd name="T60" fmla="*/ 2147483647 w 3372"/>
                <a:gd name="T61" fmla="*/ 2147483647 h 2982"/>
                <a:gd name="T62" fmla="*/ 2147483647 w 3372"/>
                <a:gd name="T63" fmla="*/ 2147483647 h 2982"/>
                <a:gd name="T64" fmla="*/ 2147483647 w 3372"/>
                <a:gd name="T65" fmla="*/ 2147483647 h 2982"/>
                <a:gd name="T66" fmla="*/ 2147483647 w 3372"/>
                <a:gd name="T67" fmla="*/ 2147483647 h 2982"/>
                <a:gd name="T68" fmla="*/ 2147483647 w 3372"/>
                <a:gd name="T69" fmla="*/ 2147483647 h 2982"/>
                <a:gd name="T70" fmla="*/ 2147483647 w 3372"/>
                <a:gd name="T71" fmla="*/ 2147483647 h 2982"/>
                <a:gd name="T72" fmla="*/ 2147483647 w 3372"/>
                <a:gd name="T73" fmla="*/ 2147483647 h 2982"/>
                <a:gd name="T74" fmla="*/ 2147483647 w 3372"/>
                <a:gd name="T75" fmla="*/ 2147483647 h 2982"/>
                <a:gd name="T76" fmla="*/ 2147483647 w 3372"/>
                <a:gd name="T77" fmla="*/ 2147483647 h 2982"/>
                <a:gd name="T78" fmla="*/ 2147483647 w 3372"/>
                <a:gd name="T79" fmla="*/ 2147483647 h 2982"/>
                <a:gd name="T80" fmla="*/ 2147483647 w 3372"/>
                <a:gd name="T81" fmla="*/ 2147483647 h 2982"/>
                <a:gd name="T82" fmla="*/ 2147483647 w 3372"/>
                <a:gd name="T83" fmla="*/ 2147483647 h 2982"/>
                <a:gd name="T84" fmla="*/ 2147483647 w 3372"/>
                <a:gd name="T85" fmla="*/ 2147483647 h 2982"/>
                <a:gd name="T86" fmla="*/ 2147483647 w 3372"/>
                <a:gd name="T87" fmla="*/ 2147483647 h 2982"/>
                <a:gd name="T88" fmla="*/ 2147483647 w 3372"/>
                <a:gd name="T89" fmla="*/ 2147483647 h 2982"/>
                <a:gd name="T90" fmla="*/ 2147483647 w 3372"/>
                <a:gd name="T91" fmla="*/ 2147483647 h 2982"/>
                <a:gd name="T92" fmla="*/ 2147483647 w 3372"/>
                <a:gd name="T93" fmla="*/ 2147483647 h 2982"/>
                <a:gd name="T94" fmla="*/ 2147483647 w 3372"/>
                <a:gd name="T95" fmla="*/ 2147483647 h 2982"/>
                <a:gd name="T96" fmla="*/ 2147483647 w 3372"/>
                <a:gd name="T97" fmla="*/ 2147483647 h 2982"/>
                <a:gd name="T98" fmla="*/ 2147483647 w 3372"/>
                <a:gd name="T99" fmla="*/ 2147483647 h 2982"/>
                <a:gd name="T100" fmla="*/ 2147483647 w 3372"/>
                <a:gd name="T101" fmla="*/ 2147483647 h 2982"/>
                <a:gd name="T102" fmla="*/ 2147483647 w 3372"/>
                <a:gd name="T103" fmla="*/ 2147483647 h 2982"/>
                <a:gd name="T104" fmla="*/ 2147483647 w 3372"/>
                <a:gd name="T105" fmla="*/ 2147483647 h 2982"/>
                <a:gd name="T106" fmla="*/ 2147483647 w 3372"/>
                <a:gd name="T107" fmla="*/ 2147483647 h 2982"/>
                <a:gd name="T108" fmla="*/ 2147483647 w 3372"/>
                <a:gd name="T109" fmla="*/ 2147483647 h 29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72"/>
                <a:gd name="T166" fmla="*/ 0 h 2982"/>
                <a:gd name="T167" fmla="*/ 3372 w 3372"/>
                <a:gd name="T168" fmla="*/ 2982 h 29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72" h="2982">
                  <a:moveTo>
                    <a:pt x="3296" y="1345"/>
                  </a:moveTo>
                  <a:lnTo>
                    <a:pt x="3267" y="1294"/>
                  </a:lnTo>
                  <a:lnTo>
                    <a:pt x="3261" y="1231"/>
                  </a:lnTo>
                  <a:lnTo>
                    <a:pt x="3290" y="1179"/>
                  </a:lnTo>
                  <a:lnTo>
                    <a:pt x="3273" y="1145"/>
                  </a:lnTo>
                  <a:lnTo>
                    <a:pt x="3249" y="1162"/>
                  </a:lnTo>
                  <a:lnTo>
                    <a:pt x="3214" y="1202"/>
                  </a:lnTo>
                  <a:lnTo>
                    <a:pt x="3179" y="1219"/>
                  </a:lnTo>
                  <a:lnTo>
                    <a:pt x="3156" y="1248"/>
                  </a:lnTo>
                  <a:lnTo>
                    <a:pt x="3150" y="1305"/>
                  </a:lnTo>
                  <a:lnTo>
                    <a:pt x="3109" y="1322"/>
                  </a:lnTo>
                  <a:lnTo>
                    <a:pt x="3086" y="1357"/>
                  </a:lnTo>
                  <a:lnTo>
                    <a:pt x="3056" y="1380"/>
                  </a:lnTo>
                  <a:lnTo>
                    <a:pt x="3033" y="1408"/>
                  </a:lnTo>
                  <a:lnTo>
                    <a:pt x="3010" y="1448"/>
                  </a:lnTo>
                  <a:lnTo>
                    <a:pt x="2986" y="1483"/>
                  </a:lnTo>
                  <a:lnTo>
                    <a:pt x="2975" y="1517"/>
                  </a:lnTo>
                  <a:lnTo>
                    <a:pt x="2945" y="1505"/>
                  </a:lnTo>
                  <a:lnTo>
                    <a:pt x="2916" y="1483"/>
                  </a:lnTo>
                  <a:lnTo>
                    <a:pt x="2887" y="1505"/>
                  </a:lnTo>
                  <a:lnTo>
                    <a:pt x="2852" y="1500"/>
                  </a:lnTo>
                  <a:lnTo>
                    <a:pt x="2799" y="1505"/>
                  </a:lnTo>
                  <a:lnTo>
                    <a:pt x="2747" y="1511"/>
                  </a:lnTo>
                  <a:lnTo>
                    <a:pt x="2729" y="1528"/>
                  </a:lnTo>
                  <a:lnTo>
                    <a:pt x="2682" y="1517"/>
                  </a:lnTo>
                  <a:lnTo>
                    <a:pt x="2647" y="1523"/>
                  </a:lnTo>
                  <a:lnTo>
                    <a:pt x="2624" y="1517"/>
                  </a:lnTo>
                  <a:lnTo>
                    <a:pt x="2595" y="1488"/>
                  </a:lnTo>
                  <a:lnTo>
                    <a:pt x="2583" y="1488"/>
                  </a:lnTo>
                  <a:lnTo>
                    <a:pt x="2554" y="1471"/>
                  </a:lnTo>
                  <a:lnTo>
                    <a:pt x="2554" y="1431"/>
                  </a:lnTo>
                  <a:lnTo>
                    <a:pt x="2577" y="1420"/>
                  </a:lnTo>
                  <a:lnTo>
                    <a:pt x="2589" y="1385"/>
                  </a:lnTo>
                  <a:lnTo>
                    <a:pt x="2595" y="1368"/>
                  </a:lnTo>
                  <a:lnTo>
                    <a:pt x="2595" y="1345"/>
                  </a:lnTo>
                  <a:lnTo>
                    <a:pt x="2577" y="1294"/>
                  </a:lnTo>
                  <a:lnTo>
                    <a:pt x="2571" y="1254"/>
                  </a:lnTo>
                  <a:lnTo>
                    <a:pt x="2571" y="1225"/>
                  </a:lnTo>
                  <a:lnTo>
                    <a:pt x="2542" y="1202"/>
                  </a:lnTo>
                  <a:lnTo>
                    <a:pt x="2513" y="1196"/>
                  </a:lnTo>
                  <a:lnTo>
                    <a:pt x="2489" y="1219"/>
                  </a:lnTo>
                  <a:lnTo>
                    <a:pt x="2484" y="1242"/>
                  </a:lnTo>
                  <a:lnTo>
                    <a:pt x="2478" y="1288"/>
                  </a:lnTo>
                  <a:lnTo>
                    <a:pt x="2460" y="1334"/>
                  </a:lnTo>
                  <a:lnTo>
                    <a:pt x="2478" y="1380"/>
                  </a:lnTo>
                  <a:lnTo>
                    <a:pt x="2460" y="1408"/>
                  </a:lnTo>
                  <a:lnTo>
                    <a:pt x="2425" y="1357"/>
                  </a:lnTo>
                  <a:lnTo>
                    <a:pt x="2402" y="1305"/>
                  </a:lnTo>
                  <a:lnTo>
                    <a:pt x="2367" y="1259"/>
                  </a:lnTo>
                  <a:lnTo>
                    <a:pt x="2367" y="1151"/>
                  </a:lnTo>
                  <a:lnTo>
                    <a:pt x="2355" y="1110"/>
                  </a:lnTo>
                  <a:lnTo>
                    <a:pt x="2314" y="1070"/>
                  </a:lnTo>
                  <a:lnTo>
                    <a:pt x="2273" y="1036"/>
                  </a:lnTo>
                  <a:lnTo>
                    <a:pt x="2209" y="985"/>
                  </a:lnTo>
                  <a:lnTo>
                    <a:pt x="2156" y="933"/>
                  </a:lnTo>
                  <a:lnTo>
                    <a:pt x="2133" y="841"/>
                  </a:lnTo>
                  <a:lnTo>
                    <a:pt x="2092" y="778"/>
                  </a:lnTo>
                  <a:lnTo>
                    <a:pt x="2075" y="704"/>
                  </a:lnTo>
                  <a:lnTo>
                    <a:pt x="2045" y="687"/>
                  </a:lnTo>
                  <a:lnTo>
                    <a:pt x="2016" y="653"/>
                  </a:lnTo>
                  <a:lnTo>
                    <a:pt x="2034" y="635"/>
                  </a:lnTo>
                  <a:lnTo>
                    <a:pt x="2069" y="635"/>
                  </a:lnTo>
                  <a:lnTo>
                    <a:pt x="2110" y="601"/>
                  </a:lnTo>
                  <a:lnTo>
                    <a:pt x="2151" y="584"/>
                  </a:lnTo>
                  <a:lnTo>
                    <a:pt x="2180" y="555"/>
                  </a:lnTo>
                  <a:lnTo>
                    <a:pt x="2191" y="538"/>
                  </a:lnTo>
                  <a:lnTo>
                    <a:pt x="2203" y="527"/>
                  </a:lnTo>
                  <a:lnTo>
                    <a:pt x="2209" y="532"/>
                  </a:lnTo>
                  <a:lnTo>
                    <a:pt x="2244" y="538"/>
                  </a:lnTo>
                  <a:lnTo>
                    <a:pt x="2273" y="567"/>
                  </a:lnTo>
                  <a:lnTo>
                    <a:pt x="2297" y="561"/>
                  </a:lnTo>
                  <a:lnTo>
                    <a:pt x="2314" y="527"/>
                  </a:lnTo>
                  <a:lnTo>
                    <a:pt x="2343" y="538"/>
                  </a:lnTo>
                  <a:lnTo>
                    <a:pt x="2367" y="584"/>
                  </a:lnTo>
                  <a:lnTo>
                    <a:pt x="2378" y="618"/>
                  </a:lnTo>
                  <a:lnTo>
                    <a:pt x="2425" y="647"/>
                  </a:lnTo>
                  <a:lnTo>
                    <a:pt x="2419" y="698"/>
                  </a:lnTo>
                  <a:lnTo>
                    <a:pt x="2449" y="744"/>
                  </a:lnTo>
                  <a:lnTo>
                    <a:pt x="2466" y="767"/>
                  </a:lnTo>
                  <a:lnTo>
                    <a:pt x="2484" y="819"/>
                  </a:lnTo>
                  <a:lnTo>
                    <a:pt x="2513" y="824"/>
                  </a:lnTo>
                  <a:lnTo>
                    <a:pt x="2519" y="876"/>
                  </a:lnTo>
                  <a:lnTo>
                    <a:pt x="2554" y="904"/>
                  </a:lnTo>
                  <a:lnTo>
                    <a:pt x="2595" y="927"/>
                  </a:lnTo>
                  <a:lnTo>
                    <a:pt x="2641" y="933"/>
                  </a:lnTo>
                  <a:lnTo>
                    <a:pt x="2682" y="933"/>
                  </a:lnTo>
                  <a:lnTo>
                    <a:pt x="2723" y="956"/>
                  </a:lnTo>
                  <a:lnTo>
                    <a:pt x="2735" y="990"/>
                  </a:lnTo>
                  <a:lnTo>
                    <a:pt x="2776" y="1025"/>
                  </a:lnTo>
                  <a:lnTo>
                    <a:pt x="2834" y="1036"/>
                  </a:lnTo>
                  <a:lnTo>
                    <a:pt x="2869" y="1076"/>
                  </a:lnTo>
                  <a:lnTo>
                    <a:pt x="2893" y="1076"/>
                  </a:lnTo>
                  <a:lnTo>
                    <a:pt x="2928" y="1065"/>
                  </a:lnTo>
                  <a:lnTo>
                    <a:pt x="2998" y="1088"/>
                  </a:lnTo>
                  <a:lnTo>
                    <a:pt x="3051" y="1088"/>
                  </a:lnTo>
                  <a:lnTo>
                    <a:pt x="3074" y="1070"/>
                  </a:lnTo>
                  <a:lnTo>
                    <a:pt x="3132" y="1053"/>
                  </a:lnTo>
                  <a:lnTo>
                    <a:pt x="3162" y="1013"/>
                  </a:lnTo>
                  <a:lnTo>
                    <a:pt x="3238" y="996"/>
                  </a:lnTo>
                  <a:lnTo>
                    <a:pt x="3366" y="927"/>
                  </a:lnTo>
                  <a:lnTo>
                    <a:pt x="3360" y="6"/>
                  </a:lnTo>
                  <a:lnTo>
                    <a:pt x="210" y="0"/>
                  </a:lnTo>
                  <a:lnTo>
                    <a:pt x="222" y="63"/>
                  </a:lnTo>
                  <a:lnTo>
                    <a:pt x="216" y="115"/>
                  </a:lnTo>
                  <a:lnTo>
                    <a:pt x="204" y="155"/>
                  </a:lnTo>
                  <a:lnTo>
                    <a:pt x="175" y="189"/>
                  </a:lnTo>
                  <a:lnTo>
                    <a:pt x="152" y="235"/>
                  </a:lnTo>
                  <a:lnTo>
                    <a:pt x="123" y="258"/>
                  </a:lnTo>
                  <a:lnTo>
                    <a:pt x="99" y="303"/>
                  </a:lnTo>
                  <a:lnTo>
                    <a:pt x="47" y="292"/>
                  </a:lnTo>
                  <a:lnTo>
                    <a:pt x="41" y="326"/>
                  </a:lnTo>
                  <a:lnTo>
                    <a:pt x="12" y="338"/>
                  </a:lnTo>
                  <a:lnTo>
                    <a:pt x="0" y="332"/>
                  </a:lnTo>
                  <a:lnTo>
                    <a:pt x="6" y="750"/>
                  </a:lnTo>
                  <a:lnTo>
                    <a:pt x="152" y="641"/>
                  </a:lnTo>
                  <a:lnTo>
                    <a:pt x="187" y="607"/>
                  </a:lnTo>
                  <a:lnTo>
                    <a:pt x="193" y="635"/>
                  </a:lnTo>
                  <a:lnTo>
                    <a:pt x="193" y="664"/>
                  </a:lnTo>
                  <a:lnTo>
                    <a:pt x="175" y="687"/>
                  </a:lnTo>
                  <a:lnTo>
                    <a:pt x="169" y="721"/>
                  </a:lnTo>
                  <a:lnTo>
                    <a:pt x="158" y="744"/>
                  </a:lnTo>
                  <a:lnTo>
                    <a:pt x="140" y="784"/>
                  </a:lnTo>
                  <a:lnTo>
                    <a:pt x="128" y="813"/>
                  </a:lnTo>
                  <a:lnTo>
                    <a:pt x="158" y="836"/>
                  </a:lnTo>
                  <a:lnTo>
                    <a:pt x="175" y="841"/>
                  </a:lnTo>
                  <a:lnTo>
                    <a:pt x="199" y="864"/>
                  </a:lnTo>
                  <a:lnTo>
                    <a:pt x="216" y="870"/>
                  </a:lnTo>
                  <a:lnTo>
                    <a:pt x="228" y="893"/>
                  </a:lnTo>
                  <a:lnTo>
                    <a:pt x="239" y="910"/>
                  </a:lnTo>
                  <a:lnTo>
                    <a:pt x="251" y="933"/>
                  </a:lnTo>
                  <a:lnTo>
                    <a:pt x="269" y="967"/>
                  </a:lnTo>
                  <a:lnTo>
                    <a:pt x="280" y="1002"/>
                  </a:lnTo>
                  <a:lnTo>
                    <a:pt x="298" y="1013"/>
                  </a:lnTo>
                  <a:lnTo>
                    <a:pt x="315" y="1042"/>
                  </a:lnTo>
                  <a:lnTo>
                    <a:pt x="333" y="1070"/>
                  </a:lnTo>
                  <a:lnTo>
                    <a:pt x="333" y="1105"/>
                  </a:lnTo>
                  <a:lnTo>
                    <a:pt x="362" y="1133"/>
                  </a:lnTo>
                  <a:lnTo>
                    <a:pt x="386" y="1173"/>
                  </a:lnTo>
                  <a:lnTo>
                    <a:pt x="391" y="1202"/>
                  </a:lnTo>
                  <a:lnTo>
                    <a:pt x="409" y="1236"/>
                  </a:lnTo>
                  <a:lnTo>
                    <a:pt x="438" y="1242"/>
                  </a:lnTo>
                  <a:lnTo>
                    <a:pt x="432" y="1271"/>
                  </a:lnTo>
                  <a:lnTo>
                    <a:pt x="438" y="1311"/>
                  </a:lnTo>
                  <a:lnTo>
                    <a:pt x="467" y="1322"/>
                  </a:lnTo>
                  <a:lnTo>
                    <a:pt x="467" y="1351"/>
                  </a:lnTo>
                  <a:lnTo>
                    <a:pt x="467" y="1380"/>
                  </a:lnTo>
                  <a:lnTo>
                    <a:pt x="462" y="1402"/>
                  </a:lnTo>
                  <a:lnTo>
                    <a:pt x="485" y="1431"/>
                  </a:lnTo>
                  <a:lnTo>
                    <a:pt x="473" y="1460"/>
                  </a:lnTo>
                  <a:lnTo>
                    <a:pt x="491" y="1483"/>
                  </a:lnTo>
                  <a:lnTo>
                    <a:pt x="514" y="1500"/>
                  </a:lnTo>
                  <a:lnTo>
                    <a:pt x="555" y="1517"/>
                  </a:lnTo>
                  <a:lnTo>
                    <a:pt x="578" y="1540"/>
                  </a:lnTo>
                  <a:lnTo>
                    <a:pt x="608" y="1546"/>
                  </a:lnTo>
                  <a:lnTo>
                    <a:pt x="625" y="1557"/>
                  </a:lnTo>
                  <a:lnTo>
                    <a:pt x="631" y="1580"/>
                  </a:lnTo>
                  <a:lnTo>
                    <a:pt x="631" y="1620"/>
                  </a:lnTo>
                  <a:lnTo>
                    <a:pt x="649" y="1643"/>
                  </a:lnTo>
                  <a:lnTo>
                    <a:pt x="660" y="1671"/>
                  </a:lnTo>
                  <a:lnTo>
                    <a:pt x="684" y="1700"/>
                  </a:lnTo>
                  <a:lnTo>
                    <a:pt x="707" y="1740"/>
                  </a:lnTo>
                  <a:lnTo>
                    <a:pt x="701" y="1786"/>
                  </a:lnTo>
                  <a:lnTo>
                    <a:pt x="701" y="1815"/>
                  </a:lnTo>
                  <a:lnTo>
                    <a:pt x="695" y="1843"/>
                  </a:lnTo>
                  <a:lnTo>
                    <a:pt x="684" y="1878"/>
                  </a:lnTo>
                  <a:lnTo>
                    <a:pt x="684" y="1918"/>
                  </a:lnTo>
                  <a:lnTo>
                    <a:pt x="689" y="1946"/>
                  </a:lnTo>
                  <a:lnTo>
                    <a:pt x="713" y="1969"/>
                  </a:lnTo>
                  <a:lnTo>
                    <a:pt x="707" y="2003"/>
                  </a:lnTo>
                  <a:lnTo>
                    <a:pt x="736" y="2021"/>
                  </a:lnTo>
                  <a:lnTo>
                    <a:pt x="748" y="2061"/>
                  </a:lnTo>
                  <a:lnTo>
                    <a:pt x="783" y="2095"/>
                  </a:lnTo>
                  <a:lnTo>
                    <a:pt x="783" y="2118"/>
                  </a:lnTo>
                  <a:lnTo>
                    <a:pt x="806" y="2147"/>
                  </a:lnTo>
                  <a:lnTo>
                    <a:pt x="853" y="2141"/>
                  </a:lnTo>
                  <a:lnTo>
                    <a:pt x="882" y="2175"/>
                  </a:lnTo>
                  <a:lnTo>
                    <a:pt x="900" y="2204"/>
                  </a:lnTo>
                  <a:lnTo>
                    <a:pt x="929" y="2221"/>
                  </a:lnTo>
                  <a:lnTo>
                    <a:pt x="941" y="2255"/>
                  </a:lnTo>
                  <a:lnTo>
                    <a:pt x="970" y="2255"/>
                  </a:lnTo>
                  <a:lnTo>
                    <a:pt x="970" y="2284"/>
                  </a:lnTo>
                  <a:lnTo>
                    <a:pt x="982" y="2318"/>
                  </a:lnTo>
                  <a:lnTo>
                    <a:pt x="993" y="2341"/>
                  </a:lnTo>
                  <a:lnTo>
                    <a:pt x="1011" y="2364"/>
                  </a:lnTo>
                  <a:lnTo>
                    <a:pt x="1017" y="2410"/>
                  </a:lnTo>
                  <a:lnTo>
                    <a:pt x="1040" y="2467"/>
                  </a:lnTo>
                  <a:lnTo>
                    <a:pt x="1081" y="2524"/>
                  </a:lnTo>
                  <a:lnTo>
                    <a:pt x="1093" y="2553"/>
                  </a:lnTo>
                  <a:lnTo>
                    <a:pt x="1110" y="2570"/>
                  </a:lnTo>
                  <a:lnTo>
                    <a:pt x="1139" y="2576"/>
                  </a:lnTo>
                  <a:lnTo>
                    <a:pt x="1175" y="2616"/>
                  </a:lnTo>
                  <a:lnTo>
                    <a:pt x="1192" y="2667"/>
                  </a:lnTo>
                  <a:lnTo>
                    <a:pt x="1204" y="2702"/>
                  </a:lnTo>
                  <a:lnTo>
                    <a:pt x="1245" y="2748"/>
                  </a:lnTo>
                  <a:lnTo>
                    <a:pt x="1245" y="2782"/>
                  </a:lnTo>
                  <a:lnTo>
                    <a:pt x="1268" y="2833"/>
                  </a:lnTo>
                  <a:lnTo>
                    <a:pt x="1256" y="2891"/>
                  </a:lnTo>
                  <a:lnTo>
                    <a:pt x="1245" y="2942"/>
                  </a:lnTo>
                  <a:lnTo>
                    <a:pt x="1256" y="2971"/>
                  </a:lnTo>
                  <a:lnTo>
                    <a:pt x="2583" y="2971"/>
                  </a:lnTo>
                  <a:lnTo>
                    <a:pt x="2606" y="2954"/>
                  </a:lnTo>
                  <a:lnTo>
                    <a:pt x="2641" y="2965"/>
                  </a:lnTo>
                  <a:lnTo>
                    <a:pt x="2712" y="2982"/>
                  </a:lnTo>
                  <a:lnTo>
                    <a:pt x="2735" y="2885"/>
                  </a:lnTo>
                  <a:lnTo>
                    <a:pt x="2747" y="2862"/>
                  </a:lnTo>
                  <a:lnTo>
                    <a:pt x="2770" y="2811"/>
                  </a:lnTo>
                  <a:lnTo>
                    <a:pt x="2805" y="2776"/>
                  </a:lnTo>
                  <a:lnTo>
                    <a:pt x="2828" y="2765"/>
                  </a:lnTo>
                  <a:lnTo>
                    <a:pt x="2893" y="2719"/>
                  </a:lnTo>
                  <a:lnTo>
                    <a:pt x="2951" y="2696"/>
                  </a:lnTo>
                  <a:lnTo>
                    <a:pt x="2986" y="2685"/>
                  </a:lnTo>
                  <a:lnTo>
                    <a:pt x="3051" y="2679"/>
                  </a:lnTo>
                  <a:lnTo>
                    <a:pt x="3103" y="2667"/>
                  </a:lnTo>
                  <a:lnTo>
                    <a:pt x="3179" y="2650"/>
                  </a:lnTo>
                  <a:lnTo>
                    <a:pt x="3202" y="2599"/>
                  </a:lnTo>
                  <a:lnTo>
                    <a:pt x="3226" y="2530"/>
                  </a:lnTo>
                  <a:lnTo>
                    <a:pt x="3290" y="2501"/>
                  </a:lnTo>
                  <a:lnTo>
                    <a:pt x="3372" y="2484"/>
                  </a:lnTo>
                  <a:lnTo>
                    <a:pt x="3372" y="1425"/>
                  </a:lnTo>
                  <a:lnTo>
                    <a:pt x="3296" y="1345"/>
                  </a:lnTo>
                  <a:close/>
                </a:path>
              </a:pathLst>
            </a:custGeom>
            <a:solidFill>
              <a:srgbClr val="418A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1004888" y="1611313"/>
              <a:ext cx="5381625" cy="4733925"/>
            </a:xfrm>
            <a:custGeom>
              <a:avLst/>
              <a:gdLst>
                <a:gd name="T0" fmla="*/ 2147483647 w 3390"/>
                <a:gd name="T1" fmla="*/ 2147483647 h 2982"/>
                <a:gd name="T2" fmla="*/ 2147483647 w 3390"/>
                <a:gd name="T3" fmla="*/ 2147483647 h 2982"/>
                <a:gd name="T4" fmla="*/ 2147483647 w 3390"/>
                <a:gd name="T5" fmla="*/ 2147483647 h 2982"/>
                <a:gd name="T6" fmla="*/ 2147483647 w 3390"/>
                <a:gd name="T7" fmla="*/ 2147483647 h 2982"/>
                <a:gd name="T8" fmla="*/ 2147483647 w 3390"/>
                <a:gd name="T9" fmla="*/ 2147483647 h 2982"/>
                <a:gd name="T10" fmla="*/ 2147483647 w 3390"/>
                <a:gd name="T11" fmla="*/ 2147483647 h 2982"/>
                <a:gd name="T12" fmla="*/ 2147483647 w 3390"/>
                <a:gd name="T13" fmla="*/ 2147483647 h 2982"/>
                <a:gd name="T14" fmla="*/ 2147483647 w 3390"/>
                <a:gd name="T15" fmla="*/ 2147483647 h 2982"/>
                <a:gd name="T16" fmla="*/ 2147483647 w 3390"/>
                <a:gd name="T17" fmla="*/ 2147483647 h 2982"/>
                <a:gd name="T18" fmla="*/ 2147483647 w 3390"/>
                <a:gd name="T19" fmla="*/ 2147483647 h 2982"/>
                <a:gd name="T20" fmla="*/ 2147483647 w 3390"/>
                <a:gd name="T21" fmla="*/ 2147483647 h 2982"/>
                <a:gd name="T22" fmla="*/ 2147483647 w 3390"/>
                <a:gd name="T23" fmla="*/ 2147483647 h 2982"/>
                <a:gd name="T24" fmla="*/ 2147483647 w 3390"/>
                <a:gd name="T25" fmla="*/ 2147483647 h 2982"/>
                <a:gd name="T26" fmla="*/ 2147483647 w 3390"/>
                <a:gd name="T27" fmla="*/ 2147483647 h 2982"/>
                <a:gd name="T28" fmla="*/ 2147483647 w 3390"/>
                <a:gd name="T29" fmla="*/ 2147483647 h 2982"/>
                <a:gd name="T30" fmla="*/ 2147483647 w 3390"/>
                <a:gd name="T31" fmla="*/ 2147483647 h 2982"/>
                <a:gd name="T32" fmla="*/ 2147483647 w 3390"/>
                <a:gd name="T33" fmla="*/ 2147483647 h 2982"/>
                <a:gd name="T34" fmla="*/ 2147483647 w 3390"/>
                <a:gd name="T35" fmla="*/ 2147483647 h 2982"/>
                <a:gd name="T36" fmla="*/ 2147483647 w 3390"/>
                <a:gd name="T37" fmla="*/ 2147483647 h 2982"/>
                <a:gd name="T38" fmla="*/ 2147483647 w 3390"/>
                <a:gd name="T39" fmla="*/ 2147483647 h 2982"/>
                <a:gd name="T40" fmla="*/ 2147483647 w 3390"/>
                <a:gd name="T41" fmla="*/ 2147483647 h 2982"/>
                <a:gd name="T42" fmla="*/ 2147483647 w 3390"/>
                <a:gd name="T43" fmla="*/ 2147483647 h 2982"/>
                <a:gd name="T44" fmla="*/ 2147483647 w 3390"/>
                <a:gd name="T45" fmla="*/ 2147483647 h 2982"/>
                <a:gd name="T46" fmla="*/ 2147483647 w 3390"/>
                <a:gd name="T47" fmla="*/ 2147483647 h 2982"/>
                <a:gd name="T48" fmla="*/ 2147483647 w 3390"/>
                <a:gd name="T49" fmla="*/ 2147483647 h 2982"/>
                <a:gd name="T50" fmla="*/ 2147483647 w 3390"/>
                <a:gd name="T51" fmla="*/ 2147483647 h 2982"/>
                <a:gd name="T52" fmla="*/ 2147483647 w 3390"/>
                <a:gd name="T53" fmla="*/ 2147483647 h 2982"/>
                <a:gd name="T54" fmla="*/ 2147483647 w 3390"/>
                <a:gd name="T55" fmla="*/ 2147483647 h 2982"/>
                <a:gd name="T56" fmla="*/ 2147483647 w 3390"/>
                <a:gd name="T57" fmla="*/ 2147483647 h 2982"/>
                <a:gd name="T58" fmla="*/ 2147483647 w 3390"/>
                <a:gd name="T59" fmla="*/ 2147483647 h 2982"/>
                <a:gd name="T60" fmla="*/ 2147483647 w 3390"/>
                <a:gd name="T61" fmla="*/ 2147483647 h 2982"/>
                <a:gd name="T62" fmla="*/ 2147483647 w 3390"/>
                <a:gd name="T63" fmla="*/ 2147483647 h 2982"/>
                <a:gd name="T64" fmla="*/ 2147483647 w 3390"/>
                <a:gd name="T65" fmla="*/ 2147483647 h 2982"/>
                <a:gd name="T66" fmla="*/ 2147483647 w 3390"/>
                <a:gd name="T67" fmla="*/ 2147483647 h 2982"/>
                <a:gd name="T68" fmla="*/ 2147483647 w 3390"/>
                <a:gd name="T69" fmla="*/ 2147483647 h 2982"/>
                <a:gd name="T70" fmla="*/ 2147483647 w 3390"/>
                <a:gd name="T71" fmla="*/ 2147483647 h 2982"/>
                <a:gd name="T72" fmla="*/ 2147483647 w 3390"/>
                <a:gd name="T73" fmla="*/ 2147483647 h 2982"/>
                <a:gd name="T74" fmla="*/ 2147483647 w 3390"/>
                <a:gd name="T75" fmla="*/ 2147483647 h 2982"/>
                <a:gd name="T76" fmla="*/ 2147483647 w 3390"/>
                <a:gd name="T77" fmla="*/ 2147483647 h 2982"/>
                <a:gd name="T78" fmla="*/ 2147483647 w 3390"/>
                <a:gd name="T79" fmla="*/ 2147483647 h 2982"/>
                <a:gd name="T80" fmla="*/ 2147483647 w 3390"/>
                <a:gd name="T81" fmla="*/ 2147483647 h 2982"/>
                <a:gd name="T82" fmla="*/ 2147483647 w 3390"/>
                <a:gd name="T83" fmla="*/ 2147483647 h 2982"/>
                <a:gd name="T84" fmla="*/ 2147483647 w 3390"/>
                <a:gd name="T85" fmla="*/ 2147483647 h 2982"/>
                <a:gd name="T86" fmla="*/ 2147483647 w 3390"/>
                <a:gd name="T87" fmla="*/ 2147483647 h 2982"/>
                <a:gd name="T88" fmla="*/ 2147483647 w 3390"/>
                <a:gd name="T89" fmla="*/ 2147483647 h 2982"/>
                <a:gd name="T90" fmla="*/ 2147483647 w 3390"/>
                <a:gd name="T91" fmla="*/ 2147483647 h 2982"/>
                <a:gd name="T92" fmla="*/ 2147483647 w 3390"/>
                <a:gd name="T93" fmla="*/ 2147483647 h 2982"/>
                <a:gd name="T94" fmla="*/ 2147483647 w 3390"/>
                <a:gd name="T95" fmla="*/ 2147483647 h 2982"/>
                <a:gd name="T96" fmla="*/ 2147483647 w 3390"/>
                <a:gd name="T97" fmla="*/ 2147483647 h 2982"/>
                <a:gd name="T98" fmla="*/ 2147483647 w 3390"/>
                <a:gd name="T99" fmla="*/ 2147483647 h 2982"/>
                <a:gd name="T100" fmla="*/ 2147483647 w 3390"/>
                <a:gd name="T101" fmla="*/ 2147483647 h 2982"/>
                <a:gd name="T102" fmla="*/ 2147483647 w 3390"/>
                <a:gd name="T103" fmla="*/ 2147483647 h 2982"/>
                <a:gd name="T104" fmla="*/ 2147483647 w 3390"/>
                <a:gd name="T105" fmla="*/ 2147483647 h 2982"/>
                <a:gd name="T106" fmla="*/ 2147483647 w 3390"/>
                <a:gd name="T107" fmla="*/ 2147483647 h 2982"/>
                <a:gd name="T108" fmla="*/ 2147483647 w 3390"/>
                <a:gd name="T109" fmla="*/ 2147483647 h 2982"/>
                <a:gd name="T110" fmla="*/ 2147483647 w 3390"/>
                <a:gd name="T111" fmla="*/ 2147483647 h 2982"/>
                <a:gd name="T112" fmla="*/ 2147483647 w 3390"/>
                <a:gd name="T113" fmla="*/ 2147483647 h 2982"/>
                <a:gd name="T114" fmla="*/ 0 w 3390"/>
                <a:gd name="T115" fmla="*/ 2147483647 h 2982"/>
                <a:gd name="T116" fmla="*/ 2147483647 w 3390"/>
                <a:gd name="T117" fmla="*/ 2147483647 h 2982"/>
                <a:gd name="T118" fmla="*/ 2147483647 w 3390"/>
                <a:gd name="T119" fmla="*/ 2147483647 h 2982"/>
                <a:gd name="T120" fmla="*/ 2147483647 w 3390"/>
                <a:gd name="T121" fmla="*/ 0 h 29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90"/>
                <a:gd name="T184" fmla="*/ 0 h 2982"/>
                <a:gd name="T185" fmla="*/ 3390 w 3390"/>
                <a:gd name="T186" fmla="*/ 2982 h 29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90" h="2982">
                  <a:moveTo>
                    <a:pt x="3390" y="0"/>
                  </a:moveTo>
                  <a:lnTo>
                    <a:pt x="3390" y="0"/>
                  </a:lnTo>
                  <a:lnTo>
                    <a:pt x="3384" y="824"/>
                  </a:lnTo>
                  <a:lnTo>
                    <a:pt x="3296" y="870"/>
                  </a:lnTo>
                  <a:lnTo>
                    <a:pt x="3214" y="910"/>
                  </a:lnTo>
                  <a:lnTo>
                    <a:pt x="3115" y="933"/>
                  </a:lnTo>
                  <a:lnTo>
                    <a:pt x="3086" y="973"/>
                  </a:lnTo>
                  <a:lnTo>
                    <a:pt x="3045" y="985"/>
                  </a:lnTo>
                  <a:lnTo>
                    <a:pt x="3027" y="996"/>
                  </a:lnTo>
                  <a:lnTo>
                    <a:pt x="2946" y="967"/>
                  </a:lnTo>
                  <a:lnTo>
                    <a:pt x="2916" y="973"/>
                  </a:lnTo>
                  <a:lnTo>
                    <a:pt x="2893" y="950"/>
                  </a:lnTo>
                  <a:lnTo>
                    <a:pt x="2829" y="939"/>
                  </a:lnTo>
                  <a:lnTo>
                    <a:pt x="2823" y="933"/>
                  </a:lnTo>
                  <a:lnTo>
                    <a:pt x="2811" y="893"/>
                  </a:lnTo>
                  <a:lnTo>
                    <a:pt x="2724" y="847"/>
                  </a:lnTo>
                  <a:lnTo>
                    <a:pt x="2665" y="841"/>
                  </a:lnTo>
                  <a:lnTo>
                    <a:pt x="2636" y="836"/>
                  </a:lnTo>
                  <a:lnTo>
                    <a:pt x="2618" y="830"/>
                  </a:lnTo>
                  <a:lnTo>
                    <a:pt x="2613" y="750"/>
                  </a:lnTo>
                  <a:lnTo>
                    <a:pt x="2572" y="738"/>
                  </a:lnTo>
                  <a:lnTo>
                    <a:pt x="2566" y="716"/>
                  </a:lnTo>
                  <a:lnTo>
                    <a:pt x="2531" y="687"/>
                  </a:lnTo>
                  <a:lnTo>
                    <a:pt x="2525" y="675"/>
                  </a:lnTo>
                  <a:lnTo>
                    <a:pt x="2537" y="607"/>
                  </a:lnTo>
                  <a:lnTo>
                    <a:pt x="2472" y="561"/>
                  </a:lnTo>
                  <a:lnTo>
                    <a:pt x="2466" y="550"/>
                  </a:lnTo>
                  <a:lnTo>
                    <a:pt x="2426" y="469"/>
                  </a:lnTo>
                  <a:lnTo>
                    <a:pt x="2326" y="429"/>
                  </a:lnTo>
                  <a:lnTo>
                    <a:pt x="2268" y="429"/>
                  </a:lnTo>
                  <a:lnTo>
                    <a:pt x="2233" y="435"/>
                  </a:lnTo>
                  <a:lnTo>
                    <a:pt x="2209" y="441"/>
                  </a:lnTo>
                  <a:lnTo>
                    <a:pt x="2133" y="469"/>
                  </a:lnTo>
                  <a:lnTo>
                    <a:pt x="2116" y="487"/>
                  </a:lnTo>
                  <a:lnTo>
                    <a:pt x="2104" y="509"/>
                  </a:lnTo>
                  <a:lnTo>
                    <a:pt x="2069" y="521"/>
                  </a:lnTo>
                  <a:lnTo>
                    <a:pt x="2046" y="544"/>
                  </a:lnTo>
                  <a:lnTo>
                    <a:pt x="1999" y="544"/>
                  </a:lnTo>
                  <a:lnTo>
                    <a:pt x="1911" y="658"/>
                  </a:lnTo>
                  <a:lnTo>
                    <a:pt x="1999" y="756"/>
                  </a:lnTo>
                  <a:lnTo>
                    <a:pt x="2005" y="761"/>
                  </a:lnTo>
                  <a:lnTo>
                    <a:pt x="2016" y="813"/>
                  </a:lnTo>
                  <a:lnTo>
                    <a:pt x="2057" y="882"/>
                  </a:lnTo>
                  <a:lnTo>
                    <a:pt x="2087" y="979"/>
                  </a:lnTo>
                  <a:lnTo>
                    <a:pt x="2157" y="1053"/>
                  </a:lnTo>
                  <a:lnTo>
                    <a:pt x="2227" y="1105"/>
                  </a:lnTo>
                  <a:lnTo>
                    <a:pt x="2262" y="1133"/>
                  </a:lnTo>
                  <a:lnTo>
                    <a:pt x="2285" y="1156"/>
                  </a:lnTo>
                  <a:lnTo>
                    <a:pt x="2285" y="1162"/>
                  </a:lnTo>
                  <a:lnTo>
                    <a:pt x="2285" y="1294"/>
                  </a:lnTo>
                  <a:lnTo>
                    <a:pt x="2332" y="1351"/>
                  </a:lnTo>
                  <a:lnTo>
                    <a:pt x="2355" y="1402"/>
                  </a:lnTo>
                  <a:lnTo>
                    <a:pt x="2478" y="1580"/>
                  </a:lnTo>
                  <a:lnTo>
                    <a:pt x="2501" y="1540"/>
                  </a:lnTo>
                  <a:lnTo>
                    <a:pt x="2566" y="1580"/>
                  </a:lnTo>
                  <a:lnTo>
                    <a:pt x="2572" y="1580"/>
                  </a:lnTo>
                  <a:lnTo>
                    <a:pt x="2583" y="1591"/>
                  </a:lnTo>
                  <a:lnTo>
                    <a:pt x="2653" y="1626"/>
                  </a:lnTo>
                  <a:lnTo>
                    <a:pt x="2694" y="1614"/>
                  </a:lnTo>
                  <a:lnTo>
                    <a:pt x="2764" y="1637"/>
                  </a:lnTo>
                  <a:lnTo>
                    <a:pt x="2805" y="1597"/>
                  </a:lnTo>
                  <a:lnTo>
                    <a:pt x="2858" y="1591"/>
                  </a:lnTo>
                  <a:lnTo>
                    <a:pt x="2887" y="1586"/>
                  </a:lnTo>
                  <a:lnTo>
                    <a:pt x="2905" y="1574"/>
                  </a:lnTo>
                  <a:lnTo>
                    <a:pt x="2928" y="1574"/>
                  </a:lnTo>
                  <a:lnTo>
                    <a:pt x="2951" y="1574"/>
                  </a:lnTo>
                  <a:lnTo>
                    <a:pt x="2998" y="1580"/>
                  </a:lnTo>
                  <a:lnTo>
                    <a:pt x="3033" y="1580"/>
                  </a:lnTo>
                  <a:lnTo>
                    <a:pt x="3057" y="1557"/>
                  </a:lnTo>
                  <a:lnTo>
                    <a:pt x="3080" y="1523"/>
                  </a:lnTo>
                  <a:lnTo>
                    <a:pt x="3098" y="1494"/>
                  </a:lnTo>
                  <a:lnTo>
                    <a:pt x="3115" y="1465"/>
                  </a:lnTo>
                  <a:lnTo>
                    <a:pt x="3174" y="1414"/>
                  </a:lnTo>
                  <a:lnTo>
                    <a:pt x="3185" y="1397"/>
                  </a:lnTo>
                  <a:lnTo>
                    <a:pt x="3220" y="1380"/>
                  </a:lnTo>
                  <a:lnTo>
                    <a:pt x="3296" y="1454"/>
                  </a:lnTo>
                  <a:lnTo>
                    <a:pt x="3378" y="1540"/>
                  </a:lnTo>
                  <a:lnTo>
                    <a:pt x="3372" y="2387"/>
                  </a:lnTo>
                  <a:lnTo>
                    <a:pt x="3162" y="2461"/>
                  </a:lnTo>
                  <a:lnTo>
                    <a:pt x="3133" y="2564"/>
                  </a:lnTo>
                  <a:lnTo>
                    <a:pt x="3127" y="2570"/>
                  </a:lnTo>
                  <a:lnTo>
                    <a:pt x="3098" y="2576"/>
                  </a:lnTo>
                  <a:lnTo>
                    <a:pt x="3045" y="2587"/>
                  </a:lnTo>
                  <a:lnTo>
                    <a:pt x="2969" y="2593"/>
                  </a:lnTo>
                  <a:lnTo>
                    <a:pt x="2928" y="2616"/>
                  </a:lnTo>
                  <a:lnTo>
                    <a:pt x="2858" y="2639"/>
                  </a:lnTo>
                  <a:lnTo>
                    <a:pt x="2794" y="2685"/>
                  </a:lnTo>
                  <a:lnTo>
                    <a:pt x="2764" y="2702"/>
                  </a:lnTo>
                  <a:lnTo>
                    <a:pt x="2706" y="2753"/>
                  </a:lnTo>
                  <a:lnTo>
                    <a:pt x="2665" y="2833"/>
                  </a:lnTo>
                  <a:lnTo>
                    <a:pt x="2630" y="2845"/>
                  </a:lnTo>
                  <a:lnTo>
                    <a:pt x="2542" y="2977"/>
                  </a:lnTo>
                  <a:lnTo>
                    <a:pt x="2361" y="2982"/>
                  </a:lnTo>
                  <a:lnTo>
                    <a:pt x="1333" y="2971"/>
                  </a:lnTo>
                  <a:lnTo>
                    <a:pt x="1379" y="2822"/>
                  </a:lnTo>
                  <a:lnTo>
                    <a:pt x="1350" y="2765"/>
                  </a:lnTo>
                  <a:lnTo>
                    <a:pt x="1350" y="2713"/>
                  </a:lnTo>
                  <a:lnTo>
                    <a:pt x="1298" y="2656"/>
                  </a:lnTo>
                  <a:lnTo>
                    <a:pt x="1292" y="2639"/>
                  </a:lnTo>
                  <a:lnTo>
                    <a:pt x="1268" y="2570"/>
                  </a:lnTo>
                  <a:lnTo>
                    <a:pt x="1204" y="2496"/>
                  </a:lnTo>
                  <a:lnTo>
                    <a:pt x="1175" y="2490"/>
                  </a:lnTo>
                  <a:lnTo>
                    <a:pt x="1175" y="2479"/>
                  </a:lnTo>
                  <a:lnTo>
                    <a:pt x="1134" y="2421"/>
                  </a:lnTo>
                  <a:lnTo>
                    <a:pt x="1122" y="2393"/>
                  </a:lnTo>
                  <a:lnTo>
                    <a:pt x="1111" y="2330"/>
                  </a:lnTo>
                  <a:lnTo>
                    <a:pt x="1087" y="2290"/>
                  </a:lnTo>
                  <a:lnTo>
                    <a:pt x="1081" y="2284"/>
                  </a:lnTo>
                  <a:lnTo>
                    <a:pt x="1076" y="2272"/>
                  </a:lnTo>
                  <a:lnTo>
                    <a:pt x="1076" y="2181"/>
                  </a:lnTo>
                  <a:lnTo>
                    <a:pt x="1017" y="2169"/>
                  </a:lnTo>
                  <a:lnTo>
                    <a:pt x="1011" y="2152"/>
                  </a:lnTo>
                  <a:lnTo>
                    <a:pt x="976" y="2135"/>
                  </a:lnTo>
                  <a:lnTo>
                    <a:pt x="970" y="2124"/>
                  </a:lnTo>
                  <a:lnTo>
                    <a:pt x="906" y="2044"/>
                  </a:lnTo>
                  <a:lnTo>
                    <a:pt x="877" y="2049"/>
                  </a:lnTo>
                  <a:lnTo>
                    <a:pt x="842" y="2009"/>
                  </a:lnTo>
                  <a:lnTo>
                    <a:pt x="830" y="1963"/>
                  </a:lnTo>
                  <a:lnTo>
                    <a:pt x="824" y="1958"/>
                  </a:lnTo>
                  <a:lnTo>
                    <a:pt x="824" y="1946"/>
                  </a:lnTo>
                  <a:lnTo>
                    <a:pt x="789" y="1906"/>
                  </a:lnTo>
                  <a:lnTo>
                    <a:pt x="789" y="1895"/>
                  </a:lnTo>
                  <a:lnTo>
                    <a:pt x="801" y="1866"/>
                  </a:lnTo>
                  <a:lnTo>
                    <a:pt x="807" y="1820"/>
                  </a:lnTo>
                  <a:lnTo>
                    <a:pt x="807" y="1792"/>
                  </a:lnTo>
                  <a:lnTo>
                    <a:pt x="818" y="1723"/>
                  </a:lnTo>
                  <a:lnTo>
                    <a:pt x="772" y="1649"/>
                  </a:lnTo>
                  <a:lnTo>
                    <a:pt x="760" y="1631"/>
                  </a:lnTo>
                  <a:lnTo>
                    <a:pt x="742" y="1591"/>
                  </a:lnTo>
                  <a:lnTo>
                    <a:pt x="737" y="1580"/>
                  </a:lnTo>
                  <a:lnTo>
                    <a:pt x="737" y="1568"/>
                  </a:lnTo>
                  <a:lnTo>
                    <a:pt x="719" y="1500"/>
                  </a:lnTo>
                  <a:lnTo>
                    <a:pt x="655" y="1460"/>
                  </a:lnTo>
                  <a:lnTo>
                    <a:pt x="643" y="1460"/>
                  </a:lnTo>
                  <a:lnTo>
                    <a:pt x="626" y="1437"/>
                  </a:lnTo>
                  <a:lnTo>
                    <a:pt x="596" y="1425"/>
                  </a:lnTo>
                  <a:lnTo>
                    <a:pt x="602" y="1414"/>
                  </a:lnTo>
                  <a:lnTo>
                    <a:pt x="573" y="1380"/>
                  </a:lnTo>
                  <a:lnTo>
                    <a:pt x="573" y="1259"/>
                  </a:lnTo>
                  <a:lnTo>
                    <a:pt x="544" y="1248"/>
                  </a:lnTo>
                  <a:lnTo>
                    <a:pt x="561" y="1173"/>
                  </a:lnTo>
                  <a:lnTo>
                    <a:pt x="491" y="1156"/>
                  </a:lnTo>
                  <a:lnTo>
                    <a:pt x="485" y="1139"/>
                  </a:lnTo>
                  <a:lnTo>
                    <a:pt x="450" y="1076"/>
                  </a:lnTo>
                  <a:lnTo>
                    <a:pt x="439" y="1065"/>
                  </a:lnTo>
                  <a:lnTo>
                    <a:pt x="439" y="1042"/>
                  </a:lnTo>
                  <a:lnTo>
                    <a:pt x="380" y="950"/>
                  </a:lnTo>
                  <a:lnTo>
                    <a:pt x="368" y="944"/>
                  </a:lnTo>
                  <a:lnTo>
                    <a:pt x="368" y="933"/>
                  </a:lnTo>
                  <a:lnTo>
                    <a:pt x="351" y="899"/>
                  </a:lnTo>
                  <a:lnTo>
                    <a:pt x="333" y="864"/>
                  </a:lnTo>
                  <a:lnTo>
                    <a:pt x="322" y="847"/>
                  </a:lnTo>
                  <a:lnTo>
                    <a:pt x="298" y="796"/>
                  </a:lnTo>
                  <a:lnTo>
                    <a:pt x="257" y="784"/>
                  </a:lnTo>
                  <a:lnTo>
                    <a:pt x="251" y="778"/>
                  </a:lnTo>
                  <a:lnTo>
                    <a:pt x="269" y="750"/>
                  </a:lnTo>
                  <a:lnTo>
                    <a:pt x="275" y="727"/>
                  </a:lnTo>
                  <a:lnTo>
                    <a:pt x="298" y="698"/>
                  </a:lnTo>
                  <a:lnTo>
                    <a:pt x="298" y="624"/>
                  </a:lnTo>
                  <a:lnTo>
                    <a:pt x="216" y="544"/>
                  </a:lnTo>
                  <a:lnTo>
                    <a:pt x="111" y="590"/>
                  </a:lnTo>
                  <a:lnTo>
                    <a:pt x="41" y="624"/>
                  </a:lnTo>
                  <a:lnTo>
                    <a:pt x="6" y="647"/>
                  </a:lnTo>
                  <a:lnTo>
                    <a:pt x="0" y="412"/>
                  </a:lnTo>
                  <a:lnTo>
                    <a:pt x="123" y="401"/>
                  </a:lnTo>
                  <a:lnTo>
                    <a:pt x="164" y="406"/>
                  </a:lnTo>
                  <a:lnTo>
                    <a:pt x="211" y="315"/>
                  </a:lnTo>
                  <a:lnTo>
                    <a:pt x="240" y="292"/>
                  </a:lnTo>
                  <a:lnTo>
                    <a:pt x="263" y="240"/>
                  </a:lnTo>
                  <a:lnTo>
                    <a:pt x="304" y="200"/>
                  </a:lnTo>
                  <a:lnTo>
                    <a:pt x="304" y="0"/>
                  </a:lnTo>
                  <a:lnTo>
                    <a:pt x="386" y="0"/>
                  </a:lnTo>
                  <a:lnTo>
                    <a:pt x="474" y="0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5AA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1181100" y="1801813"/>
              <a:ext cx="5121275" cy="4570413"/>
            </a:xfrm>
            <a:custGeom>
              <a:avLst/>
              <a:gdLst>
                <a:gd name="T0" fmla="*/ 2147483647 w 3226"/>
                <a:gd name="T1" fmla="*/ 2147483647 h 2879"/>
                <a:gd name="T2" fmla="*/ 2147483647 w 3226"/>
                <a:gd name="T3" fmla="*/ 2147483647 h 2879"/>
                <a:gd name="T4" fmla="*/ 2147483647 w 3226"/>
                <a:gd name="T5" fmla="*/ 2147483647 h 2879"/>
                <a:gd name="T6" fmla="*/ 2147483647 w 3226"/>
                <a:gd name="T7" fmla="*/ 2147483647 h 2879"/>
                <a:gd name="T8" fmla="*/ 2147483647 w 3226"/>
                <a:gd name="T9" fmla="*/ 2147483647 h 2879"/>
                <a:gd name="T10" fmla="*/ 2147483647 w 3226"/>
                <a:gd name="T11" fmla="*/ 2147483647 h 2879"/>
                <a:gd name="T12" fmla="*/ 2147483647 w 3226"/>
                <a:gd name="T13" fmla="*/ 2147483647 h 2879"/>
                <a:gd name="T14" fmla="*/ 2147483647 w 3226"/>
                <a:gd name="T15" fmla="*/ 2147483647 h 2879"/>
                <a:gd name="T16" fmla="*/ 2147483647 w 3226"/>
                <a:gd name="T17" fmla="*/ 2147483647 h 2879"/>
                <a:gd name="T18" fmla="*/ 2147483647 w 3226"/>
                <a:gd name="T19" fmla="*/ 2147483647 h 2879"/>
                <a:gd name="T20" fmla="*/ 2147483647 w 3226"/>
                <a:gd name="T21" fmla="*/ 2147483647 h 2879"/>
                <a:gd name="T22" fmla="*/ 2147483647 w 3226"/>
                <a:gd name="T23" fmla="*/ 2147483647 h 2879"/>
                <a:gd name="T24" fmla="*/ 2147483647 w 3226"/>
                <a:gd name="T25" fmla="*/ 2147483647 h 2879"/>
                <a:gd name="T26" fmla="*/ 2147483647 w 3226"/>
                <a:gd name="T27" fmla="*/ 2147483647 h 2879"/>
                <a:gd name="T28" fmla="*/ 2147483647 w 3226"/>
                <a:gd name="T29" fmla="*/ 2147483647 h 2879"/>
                <a:gd name="T30" fmla="*/ 2147483647 w 3226"/>
                <a:gd name="T31" fmla="*/ 2147483647 h 2879"/>
                <a:gd name="T32" fmla="*/ 2147483647 w 3226"/>
                <a:gd name="T33" fmla="*/ 2147483647 h 2879"/>
                <a:gd name="T34" fmla="*/ 2147483647 w 3226"/>
                <a:gd name="T35" fmla="*/ 2147483647 h 2879"/>
                <a:gd name="T36" fmla="*/ 2147483647 w 3226"/>
                <a:gd name="T37" fmla="*/ 2147483647 h 2879"/>
                <a:gd name="T38" fmla="*/ 2147483647 w 3226"/>
                <a:gd name="T39" fmla="*/ 2147483647 h 2879"/>
                <a:gd name="T40" fmla="*/ 2147483647 w 3226"/>
                <a:gd name="T41" fmla="*/ 2147483647 h 2879"/>
                <a:gd name="T42" fmla="*/ 2147483647 w 3226"/>
                <a:gd name="T43" fmla="*/ 2147483647 h 2879"/>
                <a:gd name="T44" fmla="*/ 2147483647 w 3226"/>
                <a:gd name="T45" fmla="*/ 2147483647 h 2879"/>
                <a:gd name="T46" fmla="*/ 2147483647 w 3226"/>
                <a:gd name="T47" fmla="*/ 2147483647 h 2879"/>
                <a:gd name="T48" fmla="*/ 2147483647 w 3226"/>
                <a:gd name="T49" fmla="*/ 2147483647 h 2879"/>
                <a:gd name="T50" fmla="*/ 2147483647 w 3226"/>
                <a:gd name="T51" fmla="*/ 2147483647 h 2879"/>
                <a:gd name="T52" fmla="*/ 2147483647 w 3226"/>
                <a:gd name="T53" fmla="*/ 2147483647 h 2879"/>
                <a:gd name="T54" fmla="*/ 2147483647 w 3226"/>
                <a:gd name="T55" fmla="*/ 2147483647 h 2879"/>
                <a:gd name="T56" fmla="*/ 2147483647 w 3226"/>
                <a:gd name="T57" fmla="*/ 2147483647 h 2879"/>
                <a:gd name="T58" fmla="*/ 2147483647 w 3226"/>
                <a:gd name="T59" fmla="*/ 2147483647 h 2879"/>
                <a:gd name="T60" fmla="*/ 2147483647 w 3226"/>
                <a:gd name="T61" fmla="*/ 2147483647 h 2879"/>
                <a:gd name="T62" fmla="*/ 2147483647 w 3226"/>
                <a:gd name="T63" fmla="*/ 2147483647 h 2879"/>
                <a:gd name="T64" fmla="*/ 2147483647 w 3226"/>
                <a:gd name="T65" fmla="*/ 2147483647 h 2879"/>
                <a:gd name="T66" fmla="*/ 2147483647 w 3226"/>
                <a:gd name="T67" fmla="*/ 2147483647 h 2879"/>
                <a:gd name="T68" fmla="*/ 2147483647 w 3226"/>
                <a:gd name="T69" fmla="*/ 2147483647 h 2879"/>
                <a:gd name="T70" fmla="*/ 2147483647 w 3226"/>
                <a:gd name="T71" fmla="*/ 2147483647 h 2879"/>
                <a:gd name="T72" fmla="*/ 2147483647 w 3226"/>
                <a:gd name="T73" fmla="*/ 2147483647 h 2879"/>
                <a:gd name="T74" fmla="*/ 2147483647 w 3226"/>
                <a:gd name="T75" fmla="*/ 2147483647 h 2879"/>
                <a:gd name="T76" fmla="*/ 2147483647 w 3226"/>
                <a:gd name="T77" fmla="*/ 2147483647 h 2879"/>
                <a:gd name="T78" fmla="*/ 2147483647 w 3226"/>
                <a:gd name="T79" fmla="*/ 2147483647 h 2879"/>
                <a:gd name="T80" fmla="*/ 2147483647 w 3226"/>
                <a:gd name="T81" fmla="*/ 2147483647 h 2879"/>
                <a:gd name="T82" fmla="*/ 2147483647 w 3226"/>
                <a:gd name="T83" fmla="*/ 2147483647 h 2879"/>
                <a:gd name="T84" fmla="*/ 2147483647 w 3226"/>
                <a:gd name="T85" fmla="*/ 2147483647 h 2879"/>
                <a:gd name="T86" fmla="*/ 2147483647 w 3226"/>
                <a:gd name="T87" fmla="*/ 2147483647 h 2879"/>
                <a:gd name="T88" fmla="*/ 2147483647 w 3226"/>
                <a:gd name="T89" fmla="*/ 2147483647 h 2879"/>
                <a:gd name="T90" fmla="*/ 2147483647 w 3226"/>
                <a:gd name="T91" fmla="*/ 2147483647 h 2879"/>
                <a:gd name="T92" fmla="*/ 2147483647 w 3226"/>
                <a:gd name="T93" fmla="*/ 2147483647 h 2879"/>
                <a:gd name="T94" fmla="*/ 2147483647 w 3226"/>
                <a:gd name="T95" fmla="*/ 2147483647 h 2879"/>
                <a:gd name="T96" fmla="*/ 2147483647 w 3226"/>
                <a:gd name="T97" fmla="*/ 2147483647 h 2879"/>
                <a:gd name="T98" fmla="*/ 2147483647 w 3226"/>
                <a:gd name="T99" fmla="*/ 2147483647 h 2879"/>
                <a:gd name="T100" fmla="*/ 2147483647 w 3226"/>
                <a:gd name="T101" fmla="*/ 2147483647 h 2879"/>
                <a:gd name="T102" fmla="*/ 2147483647 w 3226"/>
                <a:gd name="T103" fmla="*/ 2147483647 h 2879"/>
                <a:gd name="T104" fmla="*/ 0 w 3226"/>
                <a:gd name="T105" fmla="*/ 2147483647 h 28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26"/>
                <a:gd name="T160" fmla="*/ 0 h 2879"/>
                <a:gd name="T161" fmla="*/ 3226 w 3226"/>
                <a:gd name="T162" fmla="*/ 2879 h 28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26" h="2879">
                  <a:moveTo>
                    <a:pt x="53" y="521"/>
                  </a:moveTo>
                  <a:lnTo>
                    <a:pt x="82" y="510"/>
                  </a:lnTo>
                  <a:lnTo>
                    <a:pt x="94" y="515"/>
                  </a:lnTo>
                  <a:lnTo>
                    <a:pt x="94" y="544"/>
                  </a:lnTo>
                  <a:lnTo>
                    <a:pt x="76" y="567"/>
                  </a:lnTo>
                  <a:lnTo>
                    <a:pt x="70" y="601"/>
                  </a:lnTo>
                  <a:lnTo>
                    <a:pt x="59" y="624"/>
                  </a:lnTo>
                  <a:lnTo>
                    <a:pt x="41" y="664"/>
                  </a:lnTo>
                  <a:lnTo>
                    <a:pt x="29" y="693"/>
                  </a:lnTo>
                  <a:lnTo>
                    <a:pt x="59" y="716"/>
                  </a:lnTo>
                  <a:lnTo>
                    <a:pt x="76" y="721"/>
                  </a:lnTo>
                  <a:lnTo>
                    <a:pt x="100" y="744"/>
                  </a:lnTo>
                  <a:lnTo>
                    <a:pt x="117" y="750"/>
                  </a:lnTo>
                  <a:lnTo>
                    <a:pt x="129" y="773"/>
                  </a:lnTo>
                  <a:lnTo>
                    <a:pt x="140" y="790"/>
                  </a:lnTo>
                  <a:lnTo>
                    <a:pt x="152" y="813"/>
                  </a:lnTo>
                  <a:lnTo>
                    <a:pt x="170" y="847"/>
                  </a:lnTo>
                  <a:lnTo>
                    <a:pt x="181" y="882"/>
                  </a:lnTo>
                  <a:lnTo>
                    <a:pt x="199" y="893"/>
                  </a:lnTo>
                  <a:lnTo>
                    <a:pt x="216" y="922"/>
                  </a:lnTo>
                  <a:lnTo>
                    <a:pt x="234" y="950"/>
                  </a:lnTo>
                  <a:lnTo>
                    <a:pt x="234" y="985"/>
                  </a:lnTo>
                  <a:lnTo>
                    <a:pt x="263" y="1013"/>
                  </a:lnTo>
                  <a:lnTo>
                    <a:pt x="287" y="1053"/>
                  </a:lnTo>
                  <a:lnTo>
                    <a:pt x="292" y="1082"/>
                  </a:lnTo>
                  <a:lnTo>
                    <a:pt x="310" y="1116"/>
                  </a:lnTo>
                  <a:lnTo>
                    <a:pt x="339" y="1122"/>
                  </a:lnTo>
                  <a:lnTo>
                    <a:pt x="333" y="1151"/>
                  </a:lnTo>
                  <a:lnTo>
                    <a:pt x="339" y="1191"/>
                  </a:lnTo>
                  <a:lnTo>
                    <a:pt x="368" y="1202"/>
                  </a:lnTo>
                  <a:lnTo>
                    <a:pt x="368" y="1231"/>
                  </a:lnTo>
                  <a:lnTo>
                    <a:pt x="368" y="1260"/>
                  </a:lnTo>
                  <a:lnTo>
                    <a:pt x="363" y="1282"/>
                  </a:lnTo>
                  <a:lnTo>
                    <a:pt x="386" y="1311"/>
                  </a:lnTo>
                  <a:lnTo>
                    <a:pt x="374" y="1340"/>
                  </a:lnTo>
                  <a:lnTo>
                    <a:pt x="392" y="1363"/>
                  </a:lnTo>
                  <a:lnTo>
                    <a:pt x="415" y="1380"/>
                  </a:lnTo>
                  <a:lnTo>
                    <a:pt x="456" y="1397"/>
                  </a:lnTo>
                  <a:lnTo>
                    <a:pt x="479" y="1420"/>
                  </a:lnTo>
                  <a:lnTo>
                    <a:pt x="509" y="1426"/>
                  </a:lnTo>
                  <a:lnTo>
                    <a:pt x="526" y="1437"/>
                  </a:lnTo>
                  <a:lnTo>
                    <a:pt x="532" y="1460"/>
                  </a:lnTo>
                  <a:lnTo>
                    <a:pt x="532" y="1500"/>
                  </a:lnTo>
                  <a:lnTo>
                    <a:pt x="550" y="1523"/>
                  </a:lnTo>
                  <a:lnTo>
                    <a:pt x="561" y="1551"/>
                  </a:lnTo>
                  <a:lnTo>
                    <a:pt x="585" y="1580"/>
                  </a:lnTo>
                  <a:lnTo>
                    <a:pt x="608" y="1620"/>
                  </a:lnTo>
                  <a:lnTo>
                    <a:pt x="602" y="1666"/>
                  </a:lnTo>
                  <a:lnTo>
                    <a:pt x="602" y="1695"/>
                  </a:lnTo>
                  <a:lnTo>
                    <a:pt x="596" y="1723"/>
                  </a:lnTo>
                  <a:lnTo>
                    <a:pt x="585" y="1758"/>
                  </a:lnTo>
                  <a:lnTo>
                    <a:pt x="585" y="1798"/>
                  </a:lnTo>
                  <a:lnTo>
                    <a:pt x="590" y="1826"/>
                  </a:lnTo>
                  <a:lnTo>
                    <a:pt x="614" y="1849"/>
                  </a:lnTo>
                  <a:lnTo>
                    <a:pt x="608" y="1883"/>
                  </a:lnTo>
                  <a:lnTo>
                    <a:pt x="637" y="1901"/>
                  </a:lnTo>
                  <a:lnTo>
                    <a:pt x="649" y="1941"/>
                  </a:lnTo>
                  <a:lnTo>
                    <a:pt x="684" y="1975"/>
                  </a:lnTo>
                  <a:lnTo>
                    <a:pt x="684" y="1998"/>
                  </a:lnTo>
                  <a:lnTo>
                    <a:pt x="707" y="2027"/>
                  </a:lnTo>
                  <a:lnTo>
                    <a:pt x="754" y="2021"/>
                  </a:lnTo>
                  <a:lnTo>
                    <a:pt x="783" y="2055"/>
                  </a:lnTo>
                  <a:lnTo>
                    <a:pt x="801" y="2084"/>
                  </a:lnTo>
                  <a:lnTo>
                    <a:pt x="830" y="2101"/>
                  </a:lnTo>
                  <a:lnTo>
                    <a:pt x="842" y="2135"/>
                  </a:lnTo>
                  <a:lnTo>
                    <a:pt x="871" y="2135"/>
                  </a:lnTo>
                  <a:lnTo>
                    <a:pt x="871" y="2164"/>
                  </a:lnTo>
                  <a:lnTo>
                    <a:pt x="883" y="2198"/>
                  </a:lnTo>
                  <a:lnTo>
                    <a:pt x="894" y="2221"/>
                  </a:lnTo>
                  <a:lnTo>
                    <a:pt x="912" y="2244"/>
                  </a:lnTo>
                  <a:lnTo>
                    <a:pt x="918" y="2290"/>
                  </a:lnTo>
                  <a:lnTo>
                    <a:pt x="941" y="2347"/>
                  </a:lnTo>
                  <a:lnTo>
                    <a:pt x="982" y="2404"/>
                  </a:lnTo>
                  <a:lnTo>
                    <a:pt x="994" y="2433"/>
                  </a:lnTo>
                  <a:lnTo>
                    <a:pt x="1011" y="2450"/>
                  </a:lnTo>
                  <a:lnTo>
                    <a:pt x="1040" y="2456"/>
                  </a:lnTo>
                  <a:lnTo>
                    <a:pt x="1076" y="2496"/>
                  </a:lnTo>
                  <a:lnTo>
                    <a:pt x="1093" y="2547"/>
                  </a:lnTo>
                  <a:lnTo>
                    <a:pt x="1105" y="2582"/>
                  </a:lnTo>
                  <a:lnTo>
                    <a:pt x="1146" y="2628"/>
                  </a:lnTo>
                  <a:lnTo>
                    <a:pt x="1146" y="2662"/>
                  </a:lnTo>
                  <a:lnTo>
                    <a:pt x="1169" y="2713"/>
                  </a:lnTo>
                  <a:lnTo>
                    <a:pt x="1157" y="2771"/>
                  </a:lnTo>
                  <a:lnTo>
                    <a:pt x="1128" y="2868"/>
                  </a:lnTo>
                  <a:lnTo>
                    <a:pt x="1257" y="2879"/>
                  </a:lnTo>
                  <a:lnTo>
                    <a:pt x="1268" y="2799"/>
                  </a:lnTo>
                  <a:lnTo>
                    <a:pt x="1280" y="2736"/>
                  </a:lnTo>
                  <a:lnTo>
                    <a:pt x="1286" y="2708"/>
                  </a:lnTo>
                  <a:lnTo>
                    <a:pt x="1391" y="2633"/>
                  </a:lnTo>
                  <a:lnTo>
                    <a:pt x="1385" y="2628"/>
                  </a:lnTo>
                  <a:lnTo>
                    <a:pt x="1438" y="2610"/>
                  </a:lnTo>
                  <a:lnTo>
                    <a:pt x="1450" y="2605"/>
                  </a:lnTo>
                  <a:lnTo>
                    <a:pt x="1502" y="2622"/>
                  </a:lnTo>
                  <a:lnTo>
                    <a:pt x="1578" y="2616"/>
                  </a:lnTo>
                  <a:lnTo>
                    <a:pt x="1607" y="2616"/>
                  </a:lnTo>
                  <a:lnTo>
                    <a:pt x="1654" y="2639"/>
                  </a:lnTo>
                  <a:lnTo>
                    <a:pt x="1724" y="2633"/>
                  </a:lnTo>
                  <a:lnTo>
                    <a:pt x="1742" y="2668"/>
                  </a:lnTo>
                  <a:lnTo>
                    <a:pt x="1853" y="2702"/>
                  </a:lnTo>
                  <a:lnTo>
                    <a:pt x="1940" y="2650"/>
                  </a:lnTo>
                  <a:lnTo>
                    <a:pt x="1993" y="2587"/>
                  </a:lnTo>
                  <a:lnTo>
                    <a:pt x="2028" y="2525"/>
                  </a:lnTo>
                  <a:lnTo>
                    <a:pt x="2046" y="2484"/>
                  </a:lnTo>
                  <a:lnTo>
                    <a:pt x="2069" y="2456"/>
                  </a:lnTo>
                  <a:lnTo>
                    <a:pt x="2098" y="2433"/>
                  </a:lnTo>
                  <a:lnTo>
                    <a:pt x="2122" y="2427"/>
                  </a:lnTo>
                  <a:lnTo>
                    <a:pt x="2180" y="2410"/>
                  </a:lnTo>
                  <a:lnTo>
                    <a:pt x="2262" y="2381"/>
                  </a:lnTo>
                  <a:lnTo>
                    <a:pt x="2355" y="2387"/>
                  </a:lnTo>
                  <a:lnTo>
                    <a:pt x="2466" y="2341"/>
                  </a:lnTo>
                  <a:lnTo>
                    <a:pt x="2566" y="2324"/>
                  </a:lnTo>
                  <a:lnTo>
                    <a:pt x="2671" y="2290"/>
                  </a:lnTo>
                  <a:lnTo>
                    <a:pt x="2747" y="2261"/>
                  </a:lnTo>
                  <a:lnTo>
                    <a:pt x="2846" y="2233"/>
                  </a:lnTo>
                  <a:lnTo>
                    <a:pt x="2940" y="2187"/>
                  </a:lnTo>
                  <a:lnTo>
                    <a:pt x="2992" y="2164"/>
                  </a:lnTo>
                  <a:lnTo>
                    <a:pt x="3068" y="2141"/>
                  </a:lnTo>
                  <a:lnTo>
                    <a:pt x="3156" y="2090"/>
                  </a:lnTo>
                  <a:lnTo>
                    <a:pt x="3168" y="1975"/>
                  </a:lnTo>
                  <a:lnTo>
                    <a:pt x="3162" y="1946"/>
                  </a:lnTo>
                  <a:lnTo>
                    <a:pt x="3185" y="1901"/>
                  </a:lnTo>
                  <a:lnTo>
                    <a:pt x="3203" y="1832"/>
                  </a:lnTo>
                  <a:lnTo>
                    <a:pt x="3226" y="1786"/>
                  </a:lnTo>
                  <a:lnTo>
                    <a:pt x="3226" y="1706"/>
                  </a:lnTo>
                  <a:lnTo>
                    <a:pt x="3197" y="1626"/>
                  </a:lnTo>
                  <a:lnTo>
                    <a:pt x="3162" y="1597"/>
                  </a:lnTo>
                  <a:lnTo>
                    <a:pt x="3121" y="1534"/>
                  </a:lnTo>
                  <a:lnTo>
                    <a:pt x="3004" y="1523"/>
                  </a:lnTo>
                  <a:lnTo>
                    <a:pt x="2911" y="1523"/>
                  </a:lnTo>
                  <a:lnTo>
                    <a:pt x="2800" y="1511"/>
                  </a:lnTo>
                  <a:lnTo>
                    <a:pt x="2718" y="1494"/>
                  </a:lnTo>
                  <a:lnTo>
                    <a:pt x="2694" y="1483"/>
                  </a:lnTo>
                  <a:lnTo>
                    <a:pt x="2642" y="1437"/>
                  </a:lnTo>
                  <a:lnTo>
                    <a:pt x="2613" y="1403"/>
                  </a:lnTo>
                  <a:lnTo>
                    <a:pt x="2583" y="1397"/>
                  </a:lnTo>
                  <a:lnTo>
                    <a:pt x="2548" y="1403"/>
                  </a:lnTo>
                  <a:lnTo>
                    <a:pt x="2525" y="1397"/>
                  </a:lnTo>
                  <a:lnTo>
                    <a:pt x="2496" y="1368"/>
                  </a:lnTo>
                  <a:lnTo>
                    <a:pt x="2484" y="1368"/>
                  </a:lnTo>
                  <a:lnTo>
                    <a:pt x="2455" y="1351"/>
                  </a:lnTo>
                  <a:lnTo>
                    <a:pt x="2455" y="1311"/>
                  </a:lnTo>
                  <a:lnTo>
                    <a:pt x="2478" y="1300"/>
                  </a:lnTo>
                  <a:lnTo>
                    <a:pt x="2490" y="1265"/>
                  </a:lnTo>
                  <a:lnTo>
                    <a:pt x="2496" y="1248"/>
                  </a:lnTo>
                  <a:lnTo>
                    <a:pt x="2461" y="1242"/>
                  </a:lnTo>
                  <a:lnTo>
                    <a:pt x="2390" y="1099"/>
                  </a:lnTo>
                  <a:lnTo>
                    <a:pt x="2385" y="1122"/>
                  </a:lnTo>
                  <a:lnTo>
                    <a:pt x="2379" y="1168"/>
                  </a:lnTo>
                  <a:lnTo>
                    <a:pt x="2361" y="1214"/>
                  </a:lnTo>
                  <a:lnTo>
                    <a:pt x="2338" y="1237"/>
                  </a:lnTo>
                  <a:lnTo>
                    <a:pt x="2326" y="1237"/>
                  </a:lnTo>
                  <a:lnTo>
                    <a:pt x="2303" y="1185"/>
                  </a:lnTo>
                  <a:lnTo>
                    <a:pt x="2268" y="1139"/>
                  </a:lnTo>
                  <a:lnTo>
                    <a:pt x="2268" y="1031"/>
                  </a:lnTo>
                  <a:lnTo>
                    <a:pt x="2256" y="990"/>
                  </a:lnTo>
                  <a:lnTo>
                    <a:pt x="2215" y="950"/>
                  </a:lnTo>
                  <a:lnTo>
                    <a:pt x="2174" y="916"/>
                  </a:lnTo>
                  <a:lnTo>
                    <a:pt x="2110" y="865"/>
                  </a:lnTo>
                  <a:lnTo>
                    <a:pt x="2057" y="813"/>
                  </a:lnTo>
                  <a:lnTo>
                    <a:pt x="2034" y="721"/>
                  </a:lnTo>
                  <a:lnTo>
                    <a:pt x="1993" y="658"/>
                  </a:lnTo>
                  <a:lnTo>
                    <a:pt x="1981" y="601"/>
                  </a:lnTo>
                  <a:lnTo>
                    <a:pt x="1970" y="601"/>
                  </a:lnTo>
                  <a:lnTo>
                    <a:pt x="1958" y="578"/>
                  </a:lnTo>
                  <a:lnTo>
                    <a:pt x="1888" y="515"/>
                  </a:lnTo>
                  <a:lnTo>
                    <a:pt x="1730" y="515"/>
                  </a:lnTo>
                  <a:lnTo>
                    <a:pt x="1666" y="527"/>
                  </a:lnTo>
                  <a:lnTo>
                    <a:pt x="1596" y="510"/>
                  </a:lnTo>
                  <a:lnTo>
                    <a:pt x="1514" y="487"/>
                  </a:lnTo>
                  <a:lnTo>
                    <a:pt x="1508" y="487"/>
                  </a:lnTo>
                  <a:lnTo>
                    <a:pt x="1309" y="315"/>
                  </a:lnTo>
                  <a:lnTo>
                    <a:pt x="1233" y="252"/>
                  </a:lnTo>
                  <a:lnTo>
                    <a:pt x="1157" y="195"/>
                  </a:lnTo>
                  <a:lnTo>
                    <a:pt x="1087" y="155"/>
                  </a:lnTo>
                  <a:lnTo>
                    <a:pt x="1029" y="115"/>
                  </a:lnTo>
                  <a:lnTo>
                    <a:pt x="976" y="80"/>
                  </a:lnTo>
                  <a:lnTo>
                    <a:pt x="924" y="40"/>
                  </a:lnTo>
                  <a:lnTo>
                    <a:pt x="842" y="23"/>
                  </a:lnTo>
                  <a:lnTo>
                    <a:pt x="737" y="0"/>
                  </a:lnTo>
                  <a:lnTo>
                    <a:pt x="713" y="6"/>
                  </a:lnTo>
                  <a:lnTo>
                    <a:pt x="561" y="46"/>
                  </a:lnTo>
                  <a:lnTo>
                    <a:pt x="503" y="57"/>
                  </a:lnTo>
                  <a:lnTo>
                    <a:pt x="444" y="63"/>
                  </a:lnTo>
                  <a:lnTo>
                    <a:pt x="403" y="86"/>
                  </a:lnTo>
                  <a:lnTo>
                    <a:pt x="316" y="138"/>
                  </a:lnTo>
                  <a:lnTo>
                    <a:pt x="351" y="223"/>
                  </a:lnTo>
                  <a:lnTo>
                    <a:pt x="398" y="327"/>
                  </a:lnTo>
                  <a:lnTo>
                    <a:pt x="392" y="327"/>
                  </a:lnTo>
                  <a:lnTo>
                    <a:pt x="363" y="327"/>
                  </a:lnTo>
                  <a:lnTo>
                    <a:pt x="275" y="367"/>
                  </a:lnTo>
                  <a:lnTo>
                    <a:pt x="246" y="412"/>
                  </a:lnTo>
                  <a:lnTo>
                    <a:pt x="234" y="430"/>
                  </a:lnTo>
                  <a:lnTo>
                    <a:pt x="222" y="430"/>
                  </a:lnTo>
                  <a:lnTo>
                    <a:pt x="205" y="430"/>
                  </a:lnTo>
                  <a:lnTo>
                    <a:pt x="170" y="424"/>
                  </a:lnTo>
                  <a:lnTo>
                    <a:pt x="164" y="424"/>
                  </a:lnTo>
                  <a:lnTo>
                    <a:pt x="146" y="424"/>
                  </a:lnTo>
                  <a:lnTo>
                    <a:pt x="88" y="424"/>
                  </a:lnTo>
                  <a:lnTo>
                    <a:pt x="0" y="475"/>
                  </a:lnTo>
                  <a:lnTo>
                    <a:pt x="0" y="515"/>
                  </a:lnTo>
                  <a:lnTo>
                    <a:pt x="53" y="521"/>
                  </a:lnTo>
                  <a:close/>
                </a:path>
              </a:pathLst>
            </a:custGeom>
            <a:solidFill>
              <a:srgbClr val="418A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1227138" y="1947863"/>
              <a:ext cx="4937125" cy="4125913"/>
            </a:xfrm>
            <a:custGeom>
              <a:avLst/>
              <a:gdLst>
                <a:gd name="T0" fmla="*/ 2147483647 w 3110"/>
                <a:gd name="T1" fmla="*/ 2147483647 h 2599"/>
                <a:gd name="T2" fmla="*/ 2147483647 w 3110"/>
                <a:gd name="T3" fmla="*/ 2147483647 h 2599"/>
                <a:gd name="T4" fmla="*/ 2147483647 w 3110"/>
                <a:gd name="T5" fmla="*/ 2147483647 h 2599"/>
                <a:gd name="T6" fmla="*/ 2147483647 w 3110"/>
                <a:gd name="T7" fmla="*/ 2147483647 h 2599"/>
                <a:gd name="T8" fmla="*/ 2147483647 w 3110"/>
                <a:gd name="T9" fmla="*/ 2147483647 h 2599"/>
                <a:gd name="T10" fmla="*/ 2147483647 w 3110"/>
                <a:gd name="T11" fmla="*/ 2147483647 h 2599"/>
                <a:gd name="T12" fmla="*/ 2147483647 w 3110"/>
                <a:gd name="T13" fmla="*/ 2147483647 h 2599"/>
                <a:gd name="T14" fmla="*/ 2147483647 w 3110"/>
                <a:gd name="T15" fmla="*/ 2147483647 h 2599"/>
                <a:gd name="T16" fmla="*/ 2147483647 w 3110"/>
                <a:gd name="T17" fmla="*/ 2147483647 h 2599"/>
                <a:gd name="T18" fmla="*/ 2147483647 w 3110"/>
                <a:gd name="T19" fmla="*/ 2147483647 h 2599"/>
                <a:gd name="T20" fmla="*/ 2147483647 w 3110"/>
                <a:gd name="T21" fmla="*/ 2147483647 h 2599"/>
                <a:gd name="T22" fmla="*/ 2147483647 w 3110"/>
                <a:gd name="T23" fmla="*/ 2147483647 h 2599"/>
                <a:gd name="T24" fmla="*/ 2147483647 w 3110"/>
                <a:gd name="T25" fmla="*/ 2147483647 h 2599"/>
                <a:gd name="T26" fmla="*/ 2147483647 w 3110"/>
                <a:gd name="T27" fmla="*/ 2147483647 h 2599"/>
                <a:gd name="T28" fmla="*/ 2147483647 w 3110"/>
                <a:gd name="T29" fmla="*/ 2147483647 h 2599"/>
                <a:gd name="T30" fmla="*/ 2147483647 w 3110"/>
                <a:gd name="T31" fmla="*/ 2147483647 h 2599"/>
                <a:gd name="T32" fmla="*/ 2147483647 w 3110"/>
                <a:gd name="T33" fmla="*/ 2147483647 h 2599"/>
                <a:gd name="T34" fmla="*/ 2147483647 w 3110"/>
                <a:gd name="T35" fmla="*/ 2147483647 h 2599"/>
                <a:gd name="T36" fmla="*/ 2147483647 w 3110"/>
                <a:gd name="T37" fmla="*/ 2147483647 h 2599"/>
                <a:gd name="T38" fmla="*/ 2147483647 w 3110"/>
                <a:gd name="T39" fmla="*/ 2147483647 h 2599"/>
                <a:gd name="T40" fmla="*/ 2147483647 w 3110"/>
                <a:gd name="T41" fmla="*/ 2147483647 h 2599"/>
                <a:gd name="T42" fmla="*/ 2147483647 w 3110"/>
                <a:gd name="T43" fmla="*/ 2147483647 h 2599"/>
                <a:gd name="T44" fmla="*/ 2147483647 w 3110"/>
                <a:gd name="T45" fmla="*/ 2147483647 h 2599"/>
                <a:gd name="T46" fmla="*/ 2147483647 w 3110"/>
                <a:gd name="T47" fmla="*/ 2147483647 h 2599"/>
                <a:gd name="T48" fmla="*/ 2147483647 w 3110"/>
                <a:gd name="T49" fmla="*/ 2147483647 h 2599"/>
                <a:gd name="T50" fmla="*/ 2147483647 w 3110"/>
                <a:gd name="T51" fmla="*/ 2147483647 h 2599"/>
                <a:gd name="T52" fmla="*/ 2147483647 w 3110"/>
                <a:gd name="T53" fmla="*/ 2147483647 h 2599"/>
                <a:gd name="T54" fmla="*/ 2147483647 w 3110"/>
                <a:gd name="T55" fmla="*/ 2147483647 h 2599"/>
                <a:gd name="T56" fmla="*/ 2147483647 w 3110"/>
                <a:gd name="T57" fmla="*/ 2147483647 h 2599"/>
                <a:gd name="T58" fmla="*/ 2147483647 w 3110"/>
                <a:gd name="T59" fmla="*/ 2147483647 h 2599"/>
                <a:gd name="T60" fmla="*/ 2147483647 w 3110"/>
                <a:gd name="T61" fmla="*/ 2147483647 h 2599"/>
                <a:gd name="T62" fmla="*/ 2147483647 w 3110"/>
                <a:gd name="T63" fmla="*/ 2147483647 h 2599"/>
                <a:gd name="T64" fmla="*/ 2147483647 w 3110"/>
                <a:gd name="T65" fmla="*/ 2147483647 h 2599"/>
                <a:gd name="T66" fmla="*/ 2147483647 w 3110"/>
                <a:gd name="T67" fmla="*/ 2147483647 h 2599"/>
                <a:gd name="T68" fmla="*/ 2147483647 w 3110"/>
                <a:gd name="T69" fmla="*/ 2147483647 h 2599"/>
                <a:gd name="T70" fmla="*/ 2147483647 w 3110"/>
                <a:gd name="T71" fmla="*/ 2147483647 h 2599"/>
                <a:gd name="T72" fmla="*/ 2147483647 w 3110"/>
                <a:gd name="T73" fmla="*/ 2147483647 h 2599"/>
                <a:gd name="T74" fmla="*/ 2147483647 w 3110"/>
                <a:gd name="T75" fmla="*/ 2147483647 h 2599"/>
                <a:gd name="T76" fmla="*/ 2147483647 w 3110"/>
                <a:gd name="T77" fmla="*/ 2147483647 h 2599"/>
                <a:gd name="T78" fmla="*/ 2147483647 w 3110"/>
                <a:gd name="T79" fmla="*/ 2147483647 h 2599"/>
                <a:gd name="T80" fmla="*/ 2147483647 w 3110"/>
                <a:gd name="T81" fmla="*/ 2147483647 h 2599"/>
                <a:gd name="T82" fmla="*/ 2147483647 w 3110"/>
                <a:gd name="T83" fmla="*/ 2147483647 h 2599"/>
                <a:gd name="T84" fmla="*/ 2147483647 w 3110"/>
                <a:gd name="T85" fmla="*/ 2147483647 h 2599"/>
                <a:gd name="T86" fmla="*/ 2147483647 w 3110"/>
                <a:gd name="T87" fmla="*/ 2147483647 h 2599"/>
                <a:gd name="T88" fmla="*/ 2147483647 w 3110"/>
                <a:gd name="T89" fmla="*/ 2147483647 h 2599"/>
                <a:gd name="T90" fmla="*/ 2147483647 w 3110"/>
                <a:gd name="T91" fmla="*/ 2147483647 h 2599"/>
                <a:gd name="T92" fmla="*/ 2147483647 w 3110"/>
                <a:gd name="T93" fmla="*/ 2147483647 h 2599"/>
                <a:gd name="T94" fmla="*/ 2147483647 w 3110"/>
                <a:gd name="T95" fmla="*/ 2147483647 h 2599"/>
                <a:gd name="T96" fmla="*/ 2147483647 w 3110"/>
                <a:gd name="T97" fmla="*/ 2147483647 h 25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0"/>
                <a:gd name="T148" fmla="*/ 0 h 2599"/>
                <a:gd name="T149" fmla="*/ 3110 w 3110"/>
                <a:gd name="T150" fmla="*/ 2599 h 25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0" h="2599">
                  <a:moveTo>
                    <a:pt x="47" y="475"/>
                  </a:moveTo>
                  <a:lnTo>
                    <a:pt x="41" y="509"/>
                  </a:lnTo>
                  <a:lnTo>
                    <a:pt x="30" y="532"/>
                  </a:lnTo>
                  <a:lnTo>
                    <a:pt x="12" y="572"/>
                  </a:lnTo>
                  <a:lnTo>
                    <a:pt x="0" y="601"/>
                  </a:lnTo>
                  <a:lnTo>
                    <a:pt x="30" y="624"/>
                  </a:lnTo>
                  <a:lnTo>
                    <a:pt x="47" y="629"/>
                  </a:lnTo>
                  <a:lnTo>
                    <a:pt x="71" y="652"/>
                  </a:lnTo>
                  <a:lnTo>
                    <a:pt x="88" y="658"/>
                  </a:lnTo>
                  <a:lnTo>
                    <a:pt x="100" y="681"/>
                  </a:lnTo>
                  <a:lnTo>
                    <a:pt x="111" y="698"/>
                  </a:lnTo>
                  <a:lnTo>
                    <a:pt x="123" y="721"/>
                  </a:lnTo>
                  <a:lnTo>
                    <a:pt x="141" y="755"/>
                  </a:lnTo>
                  <a:lnTo>
                    <a:pt x="152" y="790"/>
                  </a:lnTo>
                  <a:lnTo>
                    <a:pt x="170" y="801"/>
                  </a:lnTo>
                  <a:lnTo>
                    <a:pt x="187" y="830"/>
                  </a:lnTo>
                  <a:lnTo>
                    <a:pt x="205" y="858"/>
                  </a:lnTo>
                  <a:lnTo>
                    <a:pt x="205" y="893"/>
                  </a:lnTo>
                  <a:lnTo>
                    <a:pt x="234" y="921"/>
                  </a:lnTo>
                  <a:lnTo>
                    <a:pt x="258" y="961"/>
                  </a:lnTo>
                  <a:lnTo>
                    <a:pt x="263" y="990"/>
                  </a:lnTo>
                  <a:lnTo>
                    <a:pt x="281" y="1024"/>
                  </a:lnTo>
                  <a:lnTo>
                    <a:pt x="310" y="1030"/>
                  </a:lnTo>
                  <a:lnTo>
                    <a:pt x="304" y="1059"/>
                  </a:lnTo>
                  <a:lnTo>
                    <a:pt x="310" y="1099"/>
                  </a:lnTo>
                  <a:lnTo>
                    <a:pt x="339" y="1110"/>
                  </a:lnTo>
                  <a:lnTo>
                    <a:pt x="339" y="1139"/>
                  </a:lnTo>
                  <a:lnTo>
                    <a:pt x="339" y="1168"/>
                  </a:lnTo>
                  <a:lnTo>
                    <a:pt x="334" y="1190"/>
                  </a:lnTo>
                  <a:lnTo>
                    <a:pt x="357" y="1219"/>
                  </a:lnTo>
                  <a:lnTo>
                    <a:pt x="345" y="1248"/>
                  </a:lnTo>
                  <a:lnTo>
                    <a:pt x="363" y="1271"/>
                  </a:lnTo>
                  <a:lnTo>
                    <a:pt x="386" y="1288"/>
                  </a:lnTo>
                  <a:lnTo>
                    <a:pt x="427" y="1305"/>
                  </a:lnTo>
                  <a:lnTo>
                    <a:pt x="450" y="1328"/>
                  </a:lnTo>
                  <a:lnTo>
                    <a:pt x="480" y="1334"/>
                  </a:lnTo>
                  <a:lnTo>
                    <a:pt x="497" y="1345"/>
                  </a:lnTo>
                  <a:lnTo>
                    <a:pt x="503" y="1368"/>
                  </a:lnTo>
                  <a:lnTo>
                    <a:pt x="503" y="1408"/>
                  </a:lnTo>
                  <a:lnTo>
                    <a:pt x="521" y="1431"/>
                  </a:lnTo>
                  <a:lnTo>
                    <a:pt x="532" y="1459"/>
                  </a:lnTo>
                  <a:lnTo>
                    <a:pt x="556" y="1488"/>
                  </a:lnTo>
                  <a:lnTo>
                    <a:pt x="579" y="1528"/>
                  </a:lnTo>
                  <a:lnTo>
                    <a:pt x="573" y="1574"/>
                  </a:lnTo>
                  <a:lnTo>
                    <a:pt x="573" y="1603"/>
                  </a:lnTo>
                  <a:lnTo>
                    <a:pt x="567" y="1631"/>
                  </a:lnTo>
                  <a:lnTo>
                    <a:pt x="556" y="1666"/>
                  </a:lnTo>
                  <a:lnTo>
                    <a:pt x="556" y="1706"/>
                  </a:lnTo>
                  <a:lnTo>
                    <a:pt x="561" y="1734"/>
                  </a:lnTo>
                  <a:lnTo>
                    <a:pt x="585" y="1757"/>
                  </a:lnTo>
                  <a:lnTo>
                    <a:pt x="579" y="1791"/>
                  </a:lnTo>
                  <a:lnTo>
                    <a:pt x="608" y="1809"/>
                  </a:lnTo>
                  <a:lnTo>
                    <a:pt x="620" y="1849"/>
                  </a:lnTo>
                  <a:lnTo>
                    <a:pt x="655" y="1883"/>
                  </a:lnTo>
                  <a:lnTo>
                    <a:pt x="655" y="1906"/>
                  </a:lnTo>
                  <a:lnTo>
                    <a:pt x="678" y="1935"/>
                  </a:lnTo>
                  <a:lnTo>
                    <a:pt x="725" y="1929"/>
                  </a:lnTo>
                  <a:lnTo>
                    <a:pt x="754" y="1963"/>
                  </a:lnTo>
                  <a:lnTo>
                    <a:pt x="772" y="1992"/>
                  </a:lnTo>
                  <a:lnTo>
                    <a:pt x="801" y="2009"/>
                  </a:lnTo>
                  <a:lnTo>
                    <a:pt x="813" y="2043"/>
                  </a:lnTo>
                  <a:lnTo>
                    <a:pt x="842" y="2043"/>
                  </a:lnTo>
                  <a:lnTo>
                    <a:pt x="842" y="2072"/>
                  </a:lnTo>
                  <a:lnTo>
                    <a:pt x="854" y="2106"/>
                  </a:lnTo>
                  <a:lnTo>
                    <a:pt x="865" y="2129"/>
                  </a:lnTo>
                  <a:lnTo>
                    <a:pt x="883" y="2152"/>
                  </a:lnTo>
                  <a:lnTo>
                    <a:pt x="889" y="2198"/>
                  </a:lnTo>
                  <a:lnTo>
                    <a:pt x="912" y="2255"/>
                  </a:lnTo>
                  <a:lnTo>
                    <a:pt x="953" y="2312"/>
                  </a:lnTo>
                  <a:lnTo>
                    <a:pt x="965" y="2341"/>
                  </a:lnTo>
                  <a:lnTo>
                    <a:pt x="982" y="2358"/>
                  </a:lnTo>
                  <a:lnTo>
                    <a:pt x="1011" y="2364"/>
                  </a:lnTo>
                  <a:lnTo>
                    <a:pt x="1047" y="2404"/>
                  </a:lnTo>
                  <a:lnTo>
                    <a:pt x="1064" y="2455"/>
                  </a:lnTo>
                  <a:lnTo>
                    <a:pt x="1076" y="2490"/>
                  </a:lnTo>
                  <a:lnTo>
                    <a:pt x="1117" y="2536"/>
                  </a:lnTo>
                  <a:lnTo>
                    <a:pt x="1117" y="2570"/>
                  </a:lnTo>
                  <a:lnTo>
                    <a:pt x="1134" y="2599"/>
                  </a:lnTo>
                  <a:lnTo>
                    <a:pt x="1158" y="2587"/>
                  </a:lnTo>
                  <a:lnTo>
                    <a:pt x="1199" y="2547"/>
                  </a:lnTo>
                  <a:lnTo>
                    <a:pt x="1222" y="2530"/>
                  </a:lnTo>
                  <a:lnTo>
                    <a:pt x="1193" y="2501"/>
                  </a:lnTo>
                  <a:lnTo>
                    <a:pt x="1199" y="2473"/>
                  </a:lnTo>
                  <a:lnTo>
                    <a:pt x="1234" y="2455"/>
                  </a:lnTo>
                  <a:lnTo>
                    <a:pt x="1210" y="2421"/>
                  </a:lnTo>
                  <a:lnTo>
                    <a:pt x="1228" y="2392"/>
                  </a:lnTo>
                  <a:lnTo>
                    <a:pt x="1269" y="2410"/>
                  </a:lnTo>
                  <a:lnTo>
                    <a:pt x="1292" y="2444"/>
                  </a:lnTo>
                  <a:lnTo>
                    <a:pt x="1315" y="2450"/>
                  </a:lnTo>
                  <a:lnTo>
                    <a:pt x="1362" y="2438"/>
                  </a:lnTo>
                  <a:lnTo>
                    <a:pt x="1386" y="2415"/>
                  </a:lnTo>
                  <a:lnTo>
                    <a:pt x="1438" y="2421"/>
                  </a:lnTo>
                  <a:lnTo>
                    <a:pt x="1485" y="2438"/>
                  </a:lnTo>
                  <a:lnTo>
                    <a:pt x="1549" y="2433"/>
                  </a:lnTo>
                  <a:lnTo>
                    <a:pt x="1602" y="2433"/>
                  </a:lnTo>
                  <a:lnTo>
                    <a:pt x="1643" y="2455"/>
                  </a:lnTo>
                  <a:lnTo>
                    <a:pt x="1701" y="2450"/>
                  </a:lnTo>
                  <a:lnTo>
                    <a:pt x="1730" y="2450"/>
                  </a:lnTo>
                  <a:lnTo>
                    <a:pt x="1760" y="2467"/>
                  </a:lnTo>
                  <a:lnTo>
                    <a:pt x="1777" y="2495"/>
                  </a:lnTo>
                  <a:lnTo>
                    <a:pt x="1812" y="2507"/>
                  </a:lnTo>
                  <a:lnTo>
                    <a:pt x="1853" y="2484"/>
                  </a:lnTo>
                  <a:lnTo>
                    <a:pt x="1882" y="2444"/>
                  </a:lnTo>
                  <a:lnTo>
                    <a:pt x="1911" y="2392"/>
                  </a:lnTo>
                  <a:lnTo>
                    <a:pt x="1935" y="2341"/>
                  </a:lnTo>
                  <a:lnTo>
                    <a:pt x="1976" y="2301"/>
                  </a:lnTo>
                  <a:lnTo>
                    <a:pt x="2023" y="2255"/>
                  </a:lnTo>
                  <a:lnTo>
                    <a:pt x="2069" y="2244"/>
                  </a:lnTo>
                  <a:lnTo>
                    <a:pt x="2128" y="2226"/>
                  </a:lnTo>
                  <a:lnTo>
                    <a:pt x="2221" y="2198"/>
                  </a:lnTo>
                  <a:lnTo>
                    <a:pt x="2315" y="2198"/>
                  </a:lnTo>
                  <a:lnTo>
                    <a:pt x="2414" y="2163"/>
                  </a:lnTo>
                  <a:lnTo>
                    <a:pt x="2513" y="2146"/>
                  </a:lnTo>
                  <a:lnTo>
                    <a:pt x="2613" y="2112"/>
                  </a:lnTo>
                  <a:lnTo>
                    <a:pt x="2689" y="2083"/>
                  </a:lnTo>
                  <a:lnTo>
                    <a:pt x="2782" y="2055"/>
                  </a:lnTo>
                  <a:lnTo>
                    <a:pt x="2870" y="2015"/>
                  </a:lnTo>
                  <a:lnTo>
                    <a:pt x="2928" y="1986"/>
                  </a:lnTo>
                  <a:lnTo>
                    <a:pt x="2999" y="1963"/>
                  </a:lnTo>
                  <a:lnTo>
                    <a:pt x="3039" y="1940"/>
                  </a:lnTo>
                  <a:lnTo>
                    <a:pt x="3045" y="1889"/>
                  </a:lnTo>
                  <a:lnTo>
                    <a:pt x="3039" y="1843"/>
                  </a:lnTo>
                  <a:lnTo>
                    <a:pt x="3069" y="1774"/>
                  </a:lnTo>
                  <a:lnTo>
                    <a:pt x="3086" y="1711"/>
                  </a:lnTo>
                  <a:lnTo>
                    <a:pt x="3110" y="1654"/>
                  </a:lnTo>
                  <a:lnTo>
                    <a:pt x="3086" y="1591"/>
                  </a:lnTo>
                  <a:lnTo>
                    <a:pt x="3063" y="1568"/>
                  </a:lnTo>
                  <a:lnTo>
                    <a:pt x="3039" y="1528"/>
                  </a:lnTo>
                  <a:lnTo>
                    <a:pt x="2969" y="1522"/>
                  </a:lnTo>
                  <a:lnTo>
                    <a:pt x="2876" y="1522"/>
                  </a:lnTo>
                  <a:lnTo>
                    <a:pt x="2759" y="1511"/>
                  </a:lnTo>
                  <a:lnTo>
                    <a:pt x="2660" y="1488"/>
                  </a:lnTo>
                  <a:lnTo>
                    <a:pt x="2619" y="1471"/>
                  </a:lnTo>
                  <a:lnTo>
                    <a:pt x="2549" y="1414"/>
                  </a:lnTo>
                  <a:lnTo>
                    <a:pt x="2490" y="1351"/>
                  </a:lnTo>
                  <a:lnTo>
                    <a:pt x="2467" y="1311"/>
                  </a:lnTo>
                  <a:lnTo>
                    <a:pt x="2455" y="1276"/>
                  </a:lnTo>
                  <a:lnTo>
                    <a:pt x="2426" y="1259"/>
                  </a:lnTo>
                  <a:lnTo>
                    <a:pt x="2426" y="1242"/>
                  </a:lnTo>
                  <a:lnTo>
                    <a:pt x="2367" y="1236"/>
                  </a:lnTo>
                  <a:lnTo>
                    <a:pt x="2344" y="1185"/>
                  </a:lnTo>
                  <a:lnTo>
                    <a:pt x="2332" y="1196"/>
                  </a:lnTo>
                  <a:lnTo>
                    <a:pt x="2297" y="1145"/>
                  </a:lnTo>
                  <a:lnTo>
                    <a:pt x="2274" y="1093"/>
                  </a:lnTo>
                  <a:lnTo>
                    <a:pt x="2239" y="1047"/>
                  </a:lnTo>
                  <a:lnTo>
                    <a:pt x="2239" y="939"/>
                  </a:lnTo>
                  <a:lnTo>
                    <a:pt x="2227" y="898"/>
                  </a:lnTo>
                  <a:lnTo>
                    <a:pt x="2186" y="858"/>
                  </a:lnTo>
                  <a:lnTo>
                    <a:pt x="2145" y="824"/>
                  </a:lnTo>
                  <a:lnTo>
                    <a:pt x="2081" y="773"/>
                  </a:lnTo>
                  <a:lnTo>
                    <a:pt x="2028" y="721"/>
                  </a:lnTo>
                  <a:lnTo>
                    <a:pt x="2005" y="629"/>
                  </a:lnTo>
                  <a:lnTo>
                    <a:pt x="1982" y="595"/>
                  </a:lnTo>
                  <a:lnTo>
                    <a:pt x="1929" y="607"/>
                  </a:lnTo>
                  <a:lnTo>
                    <a:pt x="1894" y="607"/>
                  </a:lnTo>
                  <a:lnTo>
                    <a:pt x="1871" y="589"/>
                  </a:lnTo>
                  <a:lnTo>
                    <a:pt x="1853" y="544"/>
                  </a:lnTo>
                  <a:lnTo>
                    <a:pt x="1824" y="515"/>
                  </a:lnTo>
                  <a:lnTo>
                    <a:pt x="1713" y="515"/>
                  </a:lnTo>
                  <a:lnTo>
                    <a:pt x="1631" y="526"/>
                  </a:lnTo>
                  <a:lnTo>
                    <a:pt x="1549" y="509"/>
                  </a:lnTo>
                  <a:lnTo>
                    <a:pt x="1461" y="486"/>
                  </a:lnTo>
                  <a:lnTo>
                    <a:pt x="1432" y="481"/>
                  </a:lnTo>
                  <a:lnTo>
                    <a:pt x="1222" y="292"/>
                  </a:lnTo>
                  <a:lnTo>
                    <a:pt x="1146" y="235"/>
                  </a:lnTo>
                  <a:lnTo>
                    <a:pt x="1076" y="177"/>
                  </a:lnTo>
                  <a:lnTo>
                    <a:pt x="1006" y="137"/>
                  </a:lnTo>
                  <a:lnTo>
                    <a:pt x="947" y="97"/>
                  </a:lnTo>
                  <a:lnTo>
                    <a:pt x="895" y="63"/>
                  </a:lnTo>
                  <a:lnTo>
                    <a:pt x="854" y="34"/>
                  </a:lnTo>
                  <a:lnTo>
                    <a:pt x="795" y="17"/>
                  </a:lnTo>
                  <a:lnTo>
                    <a:pt x="737" y="6"/>
                  </a:lnTo>
                  <a:lnTo>
                    <a:pt x="708" y="0"/>
                  </a:lnTo>
                  <a:lnTo>
                    <a:pt x="550" y="46"/>
                  </a:lnTo>
                  <a:lnTo>
                    <a:pt x="491" y="57"/>
                  </a:lnTo>
                  <a:lnTo>
                    <a:pt x="445" y="63"/>
                  </a:lnTo>
                  <a:lnTo>
                    <a:pt x="415" y="80"/>
                  </a:lnTo>
                  <a:lnTo>
                    <a:pt x="386" y="91"/>
                  </a:lnTo>
                  <a:lnTo>
                    <a:pt x="462" y="212"/>
                  </a:lnTo>
                  <a:lnTo>
                    <a:pt x="491" y="240"/>
                  </a:lnTo>
                  <a:lnTo>
                    <a:pt x="509" y="263"/>
                  </a:lnTo>
                  <a:lnTo>
                    <a:pt x="468" y="275"/>
                  </a:lnTo>
                  <a:lnTo>
                    <a:pt x="433" y="297"/>
                  </a:lnTo>
                  <a:lnTo>
                    <a:pt x="421" y="332"/>
                  </a:lnTo>
                  <a:lnTo>
                    <a:pt x="380" y="332"/>
                  </a:lnTo>
                  <a:lnTo>
                    <a:pt x="351" y="326"/>
                  </a:lnTo>
                  <a:lnTo>
                    <a:pt x="316" y="343"/>
                  </a:lnTo>
                  <a:lnTo>
                    <a:pt x="293" y="383"/>
                  </a:lnTo>
                  <a:lnTo>
                    <a:pt x="252" y="418"/>
                  </a:lnTo>
                  <a:lnTo>
                    <a:pt x="211" y="429"/>
                  </a:lnTo>
                  <a:lnTo>
                    <a:pt x="170" y="429"/>
                  </a:lnTo>
                  <a:lnTo>
                    <a:pt x="135" y="423"/>
                  </a:lnTo>
                  <a:lnTo>
                    <a:pt x="117" y="423"/>
                  </a:lnTo>
                  <a:lnTo>
                    <a:pt x="100" y="423"/>
                  </a:lnTo>
                  <a:lnTo>
                    <a:pt x="82" y="423"/>
                  </a:lnTo>
                  <a:lnTo>
                    <a:pt x="65" y="435"/>
                  </a:lnTo>
                  <a:lnTo>
                    <a:pt x="65" y="452"/>
                  </a:lnTo>
                  <a:lnTo>
                    <a:pt x="47" y="475"/>
                  </a:lnTo>
                  <a:close/>
                </a:path>
              </a:pathLst>
            </a:custGeom>
            <a:solidFill>
              <a:srgbClr val="99D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1227138" y="1947863"/>
              <a:ext cx="4937125" cy="4125913"/>
            </a:xfrm>
            <a:custGeom>
              <a:avLst/>
              <a:gdLst>
                <a:gd name="T0" fmla="*/ 2147483647 w 3110"/>
                <a:gd name="T1" fmla="*/ 2147483647 h 2599"/>
                <a:gd name="T2" fmla="*/ 2147483647 w 3110"/>
                <a:gd name="T3" fmla="*/ 2147483647 h 2599"/>
                <a:gd name="T4" fmla="*/ 2147483647 w 3110"/>
                <a:gd name="T5" fmla="*/ 2147483647 h 2599"/>
                <a:gd name="T6" fmla="*/ 2147483647 w 3110"/>
                <a:gd name="T7" fmla="*/ 2147483647 h 2599"/>
                <a:gd name="T8" fmla="*/ 2147483647 w 3110"/>
                <a:gd name="T9" fmla="*/ 2147483647 h 2599"/>
                <a:gd name="T10" fmla="*/ 2147483647 w 3110"/>
                <a:gd name="T11" fmla="*/ 2147483647 h 2599"/>
                <a:gd name="T12" fmla="*/ 2147483647 w 3110"/>
                <a:gd name="T13" fmla="*/ 2147483647 h 2599"/>
                <a:gd name="T14" fmla="*/ 2147483647 w 3110"/>
                <a:gd name="T15" fmla="*/ 2147483647 h 2599"/>
                <a:gd name="T16" fmla="*/ 2147483647 w 3110"/>
                <a:gd name="T17" fmla="*/ 2147483647 h 2599"/>
                <a:gd name="T18" fmla="*/ 2147483647 w 3110"/>
                <a:gd name="T19" fmla="*/ 2147483647 h 2599"/>
                <a:gd name="T20" fmla="*/ 2147483647 w 3110"/>
                <a:gd name="T21" fmla="*/ 2147483647 h 2599"/>
                <a:gd name="T22" fmla="*/ 2147483647 w 3110"/>
                <a:gd name="T23" fmla="*/ 2147483647 h 2599"/>
                <a:gd name="T24" fmla="*/ 2147483647 w 3110"/>
                <a:gd name="T25" fmla="*/ 2147483647 h 2599"/>
                <a:gd name="T26" fmla="*/ 2147483647 w 3110"/>
                <a:gd name="T27" fmla="*/ 2147483647 h 2599"/>
                <a:gd name="T28" fmla="*/ 2147483647 w 3110"/>
                <a:gd name="T29" fmla="*/ 2147483647 h 2599"/>
                <a:gd name="T30" fmla="*/ 2147483647 w 3110"/>
                <a:gd name="T31" fmla="*/ 2147483647 h 2599"/>
                <a:gd name="T32" fmla="*/ 2147483647 w 3110"/>
                <a:gd name="T33" fmla="*/ 2147483647 h 2599"/>
                <a:gd name="T34" fmla="*/ 2147483647 w 3110"/>
                <a:gd name="T35" fmla="*/ 2147483647 h 2599"/>
                <a:gd name="T36" fmla="*/ 2147483647 w 3110"/>
                <a:gd name="T37" fmla="*/ 2147483647 h 2599"/>
                <a:gd name="T38" fmla="*/ 2147483647 w 3110"/>
                <a:gd name="T39" fmla="*/ 2147483647 h 2599"/>
                <a:gd name="T40" fmla="*/ 2147483647 w 3110"/>
                <a:gd name="T41" fmla="*/ 2147483647 h 2599"/>
                <a:gd name="T42" fmla="*/ 2147483647 w 3110"/>
                <a:gd name="T43" fmla="*/ 2147483647 h 2599"/>
                <a:gd name="T44" fmla="*/ 2147483647 w 3110"/>
                <a:gd name="T45" fmla="*/ 2147483647 h 2599"/>
                <a:gd name="T46" fmla="*/ 2147483647 w 3110"/>
                <a:gd name="T47" fmla="*/ 2147483647 h 2599"/>
                <a:gd name="T48" fmla="*/ 2147483647 w 3110"/>
                <a:gd name="T49" fmla="*/ 2147483647 h 2599"/>
                <a:gd name="T50" fmla="*/ 2147483647 w 3110"/>
                <a:gd name="T51" fmla="*/ 2147483647 h 2599"/>
                <a:gd name="T52" fmla="*/ 2147483647 w 3110"/>
                <a:gd name="T53" fmla="*/ 2147483647 h 2599"/>
                <a:gd name="T54" fmla="*/ 2147483647 w 3110"/>
                <a:gd name="T55" fmla="*/ 2147483647 h 2599"/>
                <a:gd name="T56" fmla="*/ 2147483647 w 3110"/>
                <a:gd name="T57" fmla="*/ 2147483647 h 2599"/>
                <a:gd name="T58" fmla="*/ 2147483647 w 3110"/>
                <a:gd name="T59" fmla="*/ 2147483647 h 2599"/>
                <a:gd name="T60" fmla="*/ 2147483647 w 3110"/>
                <a:gd name="T61" fmla="*/ 2147483647 h 2599"/>
                <a:gd name="T62" fmla="*/ 2147483647 w 3110"/>
                <a:gd name="T63" fmla="*/ 2147483647 h 2599"/>
                <a:gd name="T64" fmla="*/ 2147483647 w 3110"/>
                <a:gd name="T65" fmla="*/ 2147483647 h 2599"/>
                <a:gd name="T66" fmla="*/ 2147483647 w 3110"/>
                <a:gd name="T67" fmla="*/ 2147483647 h 2599"/>
                <a:gd name="T68" fmla="*/ 2147483647 w 3110"/>
                <a:gd name="T69" fmla="*/ 2147483647 h 2599"/>
                <a:gd name="T70" fmla="*/ 2147483647 w 3110"/>
                <a:gd name="T71" fmla="*/ 2147483647 h 2599"/>
                <a:gd name="T72" fmla="*/ 2147483647 w 3110"/>
                <a:gd name="T73" fmla="*/ 2147483647 h 2599"/>
                <a:gd name="T74" fmla="*/ 2147483647 w 3110"/>
                <a:gd name="T75" fmla="*/ 2147483647 h 2599"/>
                <a:gd name="T76" fmla="*/ 2147483647 w 3110"/>
                <a:gd name="T77" fmla="*/ 2147483647 h 2599"/>
                <a:gd name="T78" fmla="*/ 2147483647 w 3110"/>
                <a:gd name="T79" fmla="*/ 2147483647 h 2599"/>
                <a:gd name="T80" fmla="*/ 2147483647 w 3110"/>
                <a:gd name="T81" fmla="*/ 2147483647 h 2599"/>
                <a:gd name="T82" fmla="*/ 2147483647 w 3110"/>
                <a:gd name="T83" fmla="*/ 2147483647 h 2599"/>
                <a:gd name="T84" fmla="*/ 2147483647 w 3110"/>
                <a:gd name="T85" fmla="*/ 2147483647 h 2599"/>
                <a:gd name="T86" fmla="*/ 2147483647 w 3110"/>
                <a:gd name="T87" fmla="*/ 2147483647 h 2599"/>
                <a:gd name="T88" fmla="*/ 2147483647 w 3110"/>
                <a:gd name="T89" fmla="*/ 2147483647 h 2599"/>
                <a:gd name="T90" fmla="*/ 2147483647 w 3110"/>
                <a:gd name="T91" fmla="*/ 2147483647 h 2599"/>
                <a:gd name="T92" fmla="*/ 2147483647 w 3110"/>
                <a:gd name="T93" fmla="*/ 2147483647 h 2599"/>
                <a:gd name="T94" fmla="*/ 2147483647 w 3110"/>
                <a:gd name="T95" fmla="*/ 2147483647 h 2599"/>
                <a:gd name="T96" fmla="*/ 2147483647 w 3110"/>
                <a:gd name="T97" fmla="*/ 2147483647 h 25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0"/>
                <a:gd name="T148" fmla="*/ 0 h 2599"/>
                <a:gd name="T149" fmla="*/ 3110 w 3110"/>
                <a:gd name="T150" fmla="*/ 2599 h 25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0" h="2599">
                  <a:moveTo>
                    <a:pt x="47" y="475"/>
                  </a:moveTo>
                  <a:lnTo>
                    <a:pt x="41" y="509"/>
                  </a:lnTo>
                  <a:lnTo>
                    <a:pt x="30" y="532"/>
                  </a:lnTo>
                  <a:lnTo>
                    <a:pt x="12" y="572"/>
                  </a:lnTo>
                  <a:lnTo>
                    <a:pt x="0" y="601"/>
                  </a:lnTo>
                  <a:lnTo>
                    <a:pt x="30" y="624"/>
                  </a:lnTo>
                  <a:lnTo>
                    <a:pt x="47" y="629"/>
                  </a:lnTo>
                  <a:lnTo>
                    <a:pt x="71" y="652"/>
                  </a:lnTo>
                  <a:lnTo>
                    <a:pt x="88" y="658"/>
                  </a:lnTo>
                  <a:lnTo>
                    <a:pt x="100" y="681"/>
                  </a:lnTo>
                  <a:lnTo>
                    <a:pt x="111" y="698"/>
                  </a:lnTo>
                  <a:lnTo>
                    <a:pt x="123" y="721"/>
                  </a:lnTo>
                  <a:lnTo>
                    <a:pt x="141" y="755"/>
                  </a:lnTo>
                  <a:lnTo>
                    <a:pt x="152" y="790"/>
                  </a:lnTo>
                  <a:lnTo>
                    <a:pt x="170" y="801"/>
                  </a:lnTo>
                  <a:lnTo>
                    <a:pt x="187" y="830"/>
                  </a:lnTo>
                  <a:lnTo>
                    <a:pt x="205" y="858"/>
                  </a:lnTo>
                  <a:lnTo>
                    <a:pt x="205" y="893"/>
                  </a:lnTo>
                  <a:lnTo>
                    <a:pt x="234" y="921"/>
                  </a:lnTo>
                  <a:lnTo>
                    <a:pt x="258" y="961"/>
                  </a:lnTo>
                  <a:lnTo>
                    <a:pt x="263" y="990"/>
                  </a:lnTo>
                  <a:lnTo>
                    <a:pt x="281" y="1024"/>
                  </a:lnTo>
                  <a:lnTo>
                    <a:pt x="310" y="1030"/>
                  </a:lnTo>
                  <a:lnTo>
                    <a:pt x="304" y="1059"/>
                  </a:lnTo>
                  <a:lnTo>
                    <a:pt x="310" y="1099"/>
                  </a:lnTo>
                  <a:lnTo>
                    <a:pt x="339" y="1110"/>
                  </a:lnTo>
                  <a:lnTo>
                    <a:pt x="339" y="1139"/>
                  </a:lnTo>
                  <a:lnTo>
                    <a:pt x="339" y="1168"/>
                  </a:lnTo>
                  <a:lnTo>
                    <a:pt x="334" y="1190"/>
                  </a:lnTo>
                  <a:lnTo>
                    <a:pt x="357" y="1219"/>
                  </a:lnTo>
                  <a:lnTo>
                    <a:pt x="345" y="1248"/>
                  </a:lnTo>
                  <a:lnTo>
                    <a:pt x="363" y="1271"/>
                  </a:lnTo>
                  <a:lnTo>
                    <a:pt x="386" y="1288"/>
                  </a:lnTo>
                  <a:lnTo>
                    <a:pt x="427" y="1305"/>
                  </a:lnTo>
                  <a:lnTo>
                    <a:pt x="450" y="1328"/>
                  </a:lnTo>
                  <a:lnTo>
                    <a:pt x="480" y="1334"/>
                  </a:lnTo>
                  <a:lnTo>
                    <a:pt x="497" y="1345"/>
                  </a:lnTo>
                  <a:lnTo>
                    <a:pt x="503" y="1368"/>
                  </a:lnTo>
                  <a:lnTo>
                    <a:pt x="503" y="1408"/>
                  </a:lnTo>
                  <a:lnTo>
                    <a:pt x="521" y="1431"/>
                  </a:lnTo>
                  <a:lnTo>
                    <a:pt x="532" y="1459"/>
                  </a:lnTo>
                  <a:lnTo>
                    <a:pt x="556" y="1488"/>
                  </a:lnTo>
                  <a:lnTo>
                    <a:pt x="579" y="1528"/>
                  </a:lnTo>
                  <a:lnTo>
                    <a:pt x="573" y="1574"/>
                  </a:lnTo>
                  <a:lnTo>
                    <a:pt x="573" y="1603"/>
                  </a:lnTo>
                  <a:lnTo>
                    <a:pt x="567" y="1631"/>
                  </a:lnTo>
                  <a:lnTo>
                    <a:pt x="556" y="1666"/>
                  </a:lnTo>
                  <a:lnTo>
                    <a:pt x="556" y="1706"/>
                  </a:lnTo>
                  <a:lnTo>
                    <a:pt x="561" y="1734"/>
                  </a:lnTo>
                  <a:lnTo>
                    <a:pt x="585" y="1757"/>
                  </a:lnTo>
                  <a:lnTo>
                    <a:pt x="579" y="1791"/>
                  </a:lnTo>
                  <a:lnTo>
                    <a:pt x="608" y="1809"/>
                  </a:lnTo>
                  <a:lnTo>
                    <a:pt x="620" y="1849"/>
                  </a:lnTo>
                  <a:lnTo>
                    <a:pt x="655" y="1883"/>
                  </a:lnTo>
                  <a:lnTo>
                    <a:pt x="655" y="1906"/>
                  </a:lnTo>
                  <a:lnTo>
                    <a:pt x="678" y="1935"/>
                  </a:lnTo>
                  <a:lnTo>
                    <a:pt x="725" y="1929"/>
                  </a:lnTo>
                  <a:lnTo>
                    <a:pt x="754" y="1963"/>
                  </a:lnTo>
                  <a:lnTo>
                    <a:pt x="772" y="1992"/>
                  </a:lnTo>
                  <a:lnTo>
                    <a:pt x="801" y="2009"/>
                  </a:lnTo>
                  <a:lnTo>
                    <a:pt x="813" y="2043"/>
                  </a:lnTo>
                  <a:lnTo>
                    <a:pt x="842" y="2043"/>
                  </a:lnTo>
                  <a:lnTo>
                    <a:pt x="842" y="2072"/>
                  </a:lnTo>
                  <a:lnTo>
                    <a:pt x="854" y="2106"/>
                  </a:lnTo>
                  <a:lnTo>
                    <a:pt x="865" y="2129"/>
                  </a:lnTo>
                  <a:lnTo>
                    <a:pt x="883" y="2152"/>
                  </a:lnTo>
                  <a:lnTo>
                    <a:pt x="889" y="2198"/>
                  </a:lnTo>
                  <a:lnTo>
                    <a:pt x="912" y="2255"/>
                  </a:lnTo>
                  <a:lnTo>
                    <a:pt x="953" y="2312"/>
                  </a:lnTo>
                  <a:lnTo>
                    <a:pt x="965" y="2341"/>
                  </a:lnTo>
                  <a:lnTo>
                    <a:pt x="982" y="2358"/>
                  </a:lnTo>
                  <a:lnTo>
                    <a:pt x="1011" y="2364"/>
                  </a:lnTo>
                  <a:lnTo>
                    <a:pt x="1047" y="2404"/>
                  </a:lnTo>
                  <a:lnTo>
                    <a:pt x="1064" y="2455"/>
                  </a:lnTo>
                  <a:lnTo>
                    <a:pt x="1076" y="2490"/>
                  </a:lnTo>
                  <a:lnTo>
                    <a:pt x="1117" y="2536"/>
                  </a:lnTo>
                  <a:lnTo>
                    <a:pt x="1117" y="2570"/>
                  </a:lnTo>
                  <a:lnTo>
                    <a:pt x="1134" y="2599"/>
                  </a:lnTo>
                  <a:lnTo>
                    <a:pt x="1158" y="2587"/>
                  </a:lnTo>
                  <a:lnTo>
                    <a:pt x="1199" y="2547"/>
                  </a:lnTo>
                  <a:lnTo>
                    <a:pt x="1222" y="2530"/>
                  </a:lnTo>
                  <a:lnTo>
                    <a:pt x="1193" y="2501"/>
                  </a:lnTo>
                  <a:lnTo>
                    <a:pt x="1199" y="2473"/>
                  </a:lnTo>
                  <a:lnTo>
                    <a:pt x="1234" y="2455"/>
                  </a:lnTo>
                  <a:lnTo>
                    <a:pt x="1210" y="2421"/>
                  </a:lnTo>
                  <a:lnTo>
                    <a:pt x="1228" y="2392"/>
                  </a:lnTo>
                  <a:lnTo>
                    <a:pt x="1269" y="2410"/>
                  </a:lnTo>
                  <a:lnTo>
                    <a:pt x="1292" y="2444"/>
                  </a:lnTo>
                  <a:lnTo>
                    <a:pt x="1315" y="2450"/>
                  </a:lnTo>
                  <a:lnTo>
                    <a:pt x="1362" y="2438"/>
                  </a:lnTo>
                  <a:lnTo>
                    <a:pt x="1386" y="2415"/>
                  </a:lnTo>
                  <a:lnTo>
                    <a:pt x="1438" y="2421"/>
                  </a:lnTo>
                  <a:lnTo>
                    <a:pt x="1485" y="2438"/>
                  </a:lnTo>
                  <a:lnTo>
                    <a:pt x="1549" y="2433"/>
                  </a:lnTo>
                  <a:lnTo>
                    <a:pt x="1602" y="2433"/>
                  </a:lnTo>
                  <a:lnTo>
                    <a:pt x="1643" y="2455"/>
                  </a:lnTo>
                  <a:lnTo>
                    <a:pt x="1701" y="2450"/>
                  </a:lnTo>
                  <a:lnTo>
                    <a:pt x="1730" y="2450"/>
                  </a:lnTo>
                  <a:lnTo>
                    <a:pt x="1760" y="2467"/>
                  </a:lnTo>
                  <a:lnTo>
                    <a:pt x="1777" y="2495"/>
                  </a:lnTo>
                  <a:lnTo>
                    <a:pt x="1812" y="2507"/>
                  </a:lnTo>
                  <a:lnTo>
                    <a:pt x="1853" y="2484"/>
                  </a:lnTo>
                  <a:lnTo>
                    <a:pt x="1882" y="2444"/>
                  </a:lnTo>
                  <a:lnTo>
                    <a:pt x="1911" y="2392"/>
                  </a:lnTo>
                  <a:lnTo>
                    <a:pt x="1935" y="2341"/>
                  </a:lnTo>
                  <a:lnTo>
                    <a:pt x="1976" y="2301"/>
                  </a:lnTo>
                  <a:lnTo>
                    <a:pt x="2023" y="2255"/>
                  </a:lnTo>
                  <a:lnTo>
                    <a:pt x="2069" y="2244"/>
                  </a:lnTo>
                  <a:lnTo>
                    <a:pt x="2128" y="2226"/>
                  </a:lnTo>
                  <a:lnTo>
                    <a:pt x="2221" y="2198"/>
                  </a:lnTo>
                  <a:lnTo>
                    <a:pt x="2315" y="2198"/>
                  </a:lnTo>
                  <a:lnTo>
                    <a:pt x="2414" y="2163"/>
                  </a:lnTo>
                  <a:lnTo>
                    <a:pt x="2513" y="2146"/>
                  </a:lnTo>
                  <a:lnTo>
                    <a:pt x="2613" y="2112"/>
                  </a:lnTo>
                  <a:lnTo>
                    <a:pt x="2689" y="2083"/>
                  </a:lnTo>
                  <a:lnTo>
                    <a:pt x="2782" y="2055"/>
                  </a:lnTo>
                  <a:lnTo>
                    <a:pt x="2870" y="2015"/>
                  </a:lnTo>
                  <a:lnTo>
                    <a:pt x="2928" y="1986"/>
                  </a:lnTo>
                  <a:lnTo>
                    <a:pt x="2999" y="1963"/>
                  </a:lnTo>
                  <a:lnTo>
                    <a:pt x="3039" y="1940"/>
                  </a:lnTo>
                  <a:lnTo>
                    <a:pt x="3045" y="1889"/>
                  </a:lnTo>
                  <a:lnTo>
                    <a:pt x="3039" y="1843"/>
                  </a:lnTo>
                  <a:lnTo>
                    <a:pt x="3069" y="1774"/>
                  </a:lnTo>
                  <a:lnTo>
                    <a:pt x="3086" y="1711"/>
                  </a:lnTo>
                  <a:lnTo>
                    <a:pt x="3110" y="1654"/>
                  </a:lnTo>
                  <a:lnTo>
                    <a:pt x="3086" y="1591"/>
                  </a:lnTo>
                  <a:lnTo>
                    <a:pt x="3063" y="1568"/>
                  </a:lnTo>
                  <a:lnTo>
                    <a:pt x="3039" y="1528"/>
                  </a:lnTo>
                  <a:lnTo>
                    <a:pt x="2969" y="1522"/>
                  </a:lnTo>
                  <a:lnTo>
                    <a:pt x="2876" y="1522"/>
                  </a:lnTo>
                  <a:lnTo>
                    <a:pt x="2759" y="1511"/>
                  </a:lnTo>
                  <a:lnTo>
                    <a:pt x="2660" y="1488"/>
                  </a:lnTo>
                  <a:lnTo>
                    <a:pt x="2619" y="1471"/>
                  </a:lnTo>
                  <a:lnTo>
                    <a:pt x="2549" y="1414"/>
                  </a:lnTo>
                  <a:lnTo>
                    <a:pt x="2490" y="1351"/>
                  </a:lnTo>
                  <a:lnTo>
                    <a:pt x="2467" y="1311"/>
                  </a:lnTo>
                  <a:lnTo>
                    <a:pt x="2455" y="1276"/>
                  </a:lnTo>
                  <a:lnTo>
                    <a:pt x="2426" y="1259"/>
                  </a:lnTo>
                  <a:lnTo>
                    <a:pt x="2426" y="1242"/>
                  </a:lnTo>
                  <a:lnTo>
                    <a:pt x="2367" y="1236"/>
                  </a:lnTo>
                  <a:lnTo>
                    <a:pt x="2344" y="1185"/>
                  </a:lnTo>
                  <a:lnTo>
                    <a:pt x="2332" y="1196"/>
                  </a:lnTo>
                  <a:lnTo>
                    <a:pt x="2297" y="1145"/>
                  </a:lnTo>
                  <a:lnTo>
                    <a:pt x="2274" y="1093"/>
                  </a:lnTo>
                  <a:lnTo>
                    <a:pt x="2239" y="1047"/>
                  </a:lnTo>
                  <a:lnTo>
                    <a:pt x="2239" y="939"/>
                  </a:lnTo>
                  <a:lnTo>
                    <a:pt x="2227" y="898"/>
                  </a:lnTo>
                  <a:lnTo>
                    <a:pt x="2186" y="858"/>
                  </a:lnTo>
                  <a:lnTo>
                    <a:pt x="2145" y="824"/>
                  </a:lnTo>
                  <a:lnTo>
                    <a:pt x="2081" y="773"/>
                  </a:lnTo>
                  <a:lnTo>
                    <a:pt x="2028" y="721"/>
                  </a:lnTo>
                  <a:lnTo>
                    <a:pt x="2005" y="629"/>
                  </a:lnTo>
                  <a:lnTo>
                    <a:pt x="1982" y="595"/>
                  </a:lnTo>
                  <a:lnTo>
                    <a:pt x="1929" y="607"/>
                  </a:lnTo>
                  <a:lnTo>
                    <a:pt x="1894" y="607"/>
                  </a:lnTo>
                  <a:lnTo>
                    <a:pt x="1871" y="589"/>
                  </a:lnTo>
                  <a:lnTo>
                    <a:pt x="1853" y="544"/>
                  </a:lnTo>
                  <a:lnTo>
                    <a:pt x="1824" y="515"/>
                  </a:lnTo>
                  <a:lnTo>
                    <a:pt x="1713" y="515"/>
                  </a:lnTo>
                  <a:lnTo>
                    <a:pt x="1631" y="526"/>
                  </a:lnTo>
                  <a:lnTo>
                    <a:pt x="1549" y="509"/>
                  </a:lnTo>
                  <a:lnTo>
                    <a:pt x="1461" y="486"/>
                  </a:lnTo>
                  <a:lnTo>
                    <a:pt x="1432" y="481"/>
                  </a:lnTo>
                  <a:lnTo>
                    <a:pt x="1222" y="292"/>
                  </a:lnTo>
                  <a:lnTo>
                    <a:pt x="1146" y="235"/>
                  </a:lnTo>
                  <a:lnTo>
                    <a:pt x="1076" y="177"/>
                  </a:lnTo>
                  <a:lnTo>
                    <a:pt x="1006" y="137"/>
                  </a:lnTo>
                  <a:lnTo>
                    <a:pt x="947" y="97"/>
                  </a:lnTo>
                  <a:lnTo>
                    <a:pt x="895" y="63"/>
                  </a:lnTo>
                  <a:lnTo>
                    <a:pt x="854" y="34"/>
                  </a:lnTo>
                  <a:lnTo>
                    <a:pt x="795" y="17"/>
                  </a:lnTo>
                  <a:lnTo>
                    <a:pt x="737" y="6"/>
                  </a:lnTo>
                  <a:lnTo>
                    <a:pt x="708" y="0"/>
                  </a:lnTo>
                  <a:lnTo>
                    <a:pt x="550" y="46"/>
                  </a:lnTo>
                  <a:lnTo>
                    <a:pt x="491" y="57"/>
                  </a:lnTo>
                  <a:lnTo>
                    <a:pt x="445" y="63"/>
                  </a:lnTo>
                  <a:lnTo>
                    <a:pt x="415" y="80"/>
                  </a:lnTo>
                  <a:lnTo>
                    <a:pt x="386" y="91"/>
                  </a:lnTo>
                  <a:lnTo>
                    <a:pt x="462" y="212"/>
                  </a:lnTo>
                  <a:lnTo>
                    <a:pt x="491" y="240"/>
                  </a:lnTo>
                  <a:lnTo>
                    <a:pt x="509" y="263"/>
                  </a:lnTo>
                  <a:lnTo>
                    <a:pt x="468" y="275"/>
                  </a:lnTo>
                  <a:lnTo>
                    <a:pt x="433" y="297"/>
                  </a:lnTo>
                  <a:lnTo>
                    <a:pt x="421" y="332"/>
                  </a:lnTo>
                  <a:lnTo>
                    <a:pt x="380" y="332"/>
                  </a:lnTo>
                  <a:lnTo>
                    <a:pt x="351" y="326"/>
                  </a:lnTo>
                  <a:lnTo>
                    <a:pt x="316" y="343"/>
                  </a:lnTo>
                  <a:lnTo>
                    <a:pt x="293" y="383"/>
                  </a:lnTo>
                  <a:lnTo>
                    <a:pt x="252" y="418"/>
                  </a:lnTo>
                  <a:lnTo>
                    <a:pt x="211" y="429"/>
                  </a:lnTo>
                  <a:lnTo>
                    <a:pt x="170" y="429"/>
                  </a:lnTo>
                  <a:lnTo>
                    <a:pt x="135" y="423"/>
                  </a:lnTo>
                  <a:lnTo>
                    <a:pt x="117" y="423"/>
                  </a:lnTo>
                  <a:lnTo>
                    <a:pt x="100" y="423"/>
                  </a:lnTo>
                  <a:lnTo>
                    <a:pt x="82" y="423"/>
                  </a:lnTo>
                  <a:lnTo>
                    <a:pt x="65" y="435"/>
                  </a:lnTo>
                  <a:lnTo>
                    <a:pt x="65" y="452"/>
                  </a:lnTo>
                  <a:lnTo>
                    <a:pt x="47" y="475"/>
                  </a:lnTo>
                  <a:close/>
                </a:path>
              </a:pathLst>
            </a:custGeom>
            <a:solidFill>
              <a:srgbClr val="F18F1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1403350" y="2101850"/>
              <a:ext cx="4602163" cy="3635375"/>
            </a:xfrm>
            <a:custGeom>
              <a:avLst/>
              <a:gdLst>
                <a:gd name="T0" fmla="*/ 2147483647 w 2899"/>
                <a:gd name="T1" fmla="*/ 0 h 2290"/>
                <a:gd name="T2" fmla="*/ 2147483647 w 2899"/>
                <a:gd name="T3" fmla="*/ 2147483647 h 2290"/>
                <a:gd name="T4" fmla="*/ 2147483647 w 2899"/>
                <a:gd name="T5" fmla="*/ 2147483647 h 2290"/>
                <a:gd name="T6" fmla="*/ 2147483647 w 2899"/>
                <a:gd name="T7" fmla="*/ 2147483647 h 2290"/>
                <a:gd name="T8" fmla="*/ 2147483647 w 2899"/>
                <a:gd name="T9" fmla="*/ 2147483647 h 2290"/>
                <a:gd name="T10" fmla="*/ 2147483647 w 2899"/>
                <a:gd name="T11" fmla="*/ 2147483647 h 2290"/>
                <a:gd name="T12" fmla="*/ 2147483647 w 2899"/>
                <a:gd name="T13" fmla="*/ 2147483647 h 2290"/>
                <a:gd name="T14" fmla="*/ 2147483647 w 2899"/>
                <a:gd name="T15" fmla="*/ 2147483647 h 2290"/>
                <a:gd name="T16" fmla="*/ 2147483647 w 2899"/>
                <a:gd name="T17" fmla="*/ 2147483647 h 2290"/>
                <a:gd name="T18" fmla="*/ 2147483647 w 2899"/>
                <a:gd name="T19" fmla="*/ 2147483647 h 2290"/>
                <a:gd name="T20" fmla="*/ 2147483647 w 2899"/>
                <a:gd name="T21" fmla="*/ 2147483647 h 2290"/>
                <a:gd name="T22" fmla="*/ 2147483647 w 2899"/>
                <a:gd name="T23" fmla="*/ 2147483647 h 2290"/>
                <a:gd name="T24" fmla="*/ 2147483647 w 2899"/>
                <a:gd name="T25" fmla="*/ 2147483647 h 2290"/>
                <a:gd name="T26" fmla="*/ 2147483647 w 2899"/>
                <a:gd name="T27" fmla="*/ 2147483647 h 2290"/>
                <a:gd name="T28" fmla="*/ 2147483647 w 2899"/>
                <a:gd name="T29" fmla="*/ 2147483647 h 2290"/>
                <a:gd name="T30" fmla="*/ 2147483647 w 2899"/>
                <a:gd name="T31" fmla="*/ 2147483647 h 2290"/>
                <a:gd name="T32" fmla="*/ 2147483647 w 2899"/>
                <a:gd name="T33" fmla="*/ 2147483647 h 2290"/>
                <a:gd name="T34" fmla="*/ 2147483647 w 2899"/>
                <a:gd name="T35" fmla="*/ 2147483647 h 2290"/>
                <a:gd name="T36" fmla="*/ 2147483647 w 2899"/>
                <a:gd name="T37" fmla="*/ 2147483647 h 2290"/>
                <a:gd name="T38" fmla="*/ 2147483647 w 2899"/>
                <a:gd name="T39" fmla="*/ 2147483647 h 2290"/>
                <a:gd name="T40" fmla="*/ 2147483647 w 2899"/>
                <a:gd name="T41" fmla="*/ 2147483647 h 2290"/>
                <a:gd name="T42" fmla="*/ 2147483647 w 2899"/>
                <a:gd name="T43" fmla="*/ 2147483647 h 2290"/>
                <a:gd name="T44" fmla="*/ 2147483647 w 2899"/>
                <a:gd name="T45" fmla="*/ 2147483647 h 2290"/>
                <a:gd name="T46" fmla="*/ 2147483647 w 2899"/>
                <a:gd name="T47" fmla="*/ 2147483647 h 2290"/>
                <a:gd name="T48" fmla="*/ 2147483647 w 2899"/>
                <a:gd name="T49" fmla="*/ 2147483647 h 2290"/>
                <a:gd name="T50" fmla="*/ 2147483647 w 2899"/>
                <a:gd name="T51" fmla="*/ 2147483647 h 2290"/>
                <a:gd name="T52" fmla="*/ 2147483647 w 2899"/>
                <a:gd name="T53" fmla="*/ 2147483647 h 2290"/>
                <a:gd name="T54" fmla="*/ 2147483647 w 2899"/>
                <a:gd name="T55" fmla="*/ 2147483647 h 2290"/>
                <a:gd name="T56" fmla="*/ 2147483647 w 2899"/>
                <a:gd name="T57" fmla="*/ 2147483647 h 2290"/>
                <a:gd name="T58" fmla="*/ 2147483647 w 2899"/>
                <a:gd name="T59" fmla="*/ 2147483647 h 2290"/>
                <a:gd name="T60" fmla="*/ 2147483647 w 2899"/>
                <a:gd name="T61" fmla="*/ 2147483647 h 2290"/>
                <a:gd name="T62" fmla="*/ 2147483647 w 2899"/>
                <a:gd name="T63" fmla="*/ 2147483647 h 2290"/>
                <a:gd name="T64" fmla="*/ 2147483647 w 2899"/>
                <a:gd name="T65" fmla="*/ 2147483647 h 2290"/>
                <a:gd name="T66" fmla="*/ 2147483647 w 2899"/>
                <a:gd name="T67" fmla="*/ 2147483647 h 2290"/>
                <a:gd name="T68" fmla="*/ 2147483647 w 2899"/>
                <a:gd name="T69" fmla="*/ 2147483647 h 2290"/>
                <a:gd name="T70" fmla="*/ 2147483647 w 2899"/>
                <a:gd name="T71" fmla="*/ 2147483647 h 2290"/>
                <a:gd name="T72" fmla="*/ 2147483647 w 2899"/>
                <a:gd name="T73" fmla="*/ 2147483647 h 2290"/>
                <a:gd name="T74" fmla="*/ 2147483647 w 2899"/>
                <a:gd name="T75" fmla="*/ 2147483647 h 2290"/>
                <a:gd name="T76" fmla="*/ 2147483647 w 2899"/>
                <a:gd name="T77" fmla="*/ 2147483647 h 2290"/>
                <a:gd name="T78" fmla="*/ 2147483647 w 2899"/>
                <a:gd name="T79" fmla="*/ 2147483647 h 2290"/>
                <a:gd name="T80" fmla="*/ 2147483647 w 2899"/>
                <a:gd name="T81" fmla="*/ 2147483647 h 2290"/>
                <a:gd name="T82" fmla="*/ 2147483647 w 2899"/>
                <a:gd name="T83" fmla="*/ 2147483647 h 2290"/>
                <a:gd name="T84" fmla="*/ 2147483647 w 2899"/>
                <a:gd name="T85" fmla="*/ 2147483647 h 2290"/>
                <a:gd name="T86" fmla="*/ 2147483647 w 2899"/>
                <a:gd name="T87" fmla="*/ 2147483647 h 2290"/>
                <a:gd name="T88" fmla="*/ 2147483647 w 2899"/>
                <a:gd name="T89" fmla="*/ 2147483647 h 2290"/>
                <a:gd name="T90" fmla="*/ 2147483647 w 2899"/>
                <a:gd name="T91" fmla="*/ 2147483647 h 2290"/>
                <a:gd name="T92" fmla="*/ 2147483647 w 2899"/>
                <a:gd name="T93" fmla="*/ 2147483647 h 2290"/>
                <a:gd name="T94" fmla="*/ 2147483647 w 2899"/>
                <a:gd name="T95" fmla="*/ 2147483647 h 2290"/>
                <a:gd name="T96" fmla="*/ 2147483647 w 2899"/>
                <a:gd name="T97" fmla="*/ 2147483647 h 2290"/>
                <a:gd name="T98" fmla="*/ 2147483647 w 2899"/>
                <a:gd name="T99" fmla="*/ 2147483647 h 2290"/>
                <a:gd name="T100" fmla="*/ 2147483647 w 2899"/>
                <a:gd name="T101" fmla="*/ 2147483647 h 22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99"/>
                <a:gd name="T154" fmla="*/ 0 h 2290"/>
                <a:gd name="T155" fmla="*/ 2899 w 2899"/>
                <a:gd name="T156" fmla="*/ 2290 h 22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99" h="2290">
                  <a:moveTo>
                    <a:pt x="456" y="40"/>
                  </a:moveTo>
                  <a:lnTo>
                    <a:pt x="462" y="40"/>
                  </a:lnTo>
                  <a:lnTo>
                    <a:pt x="602" y="0"/>
                  </a:lnTo>
                  <a:lnTo>
                    <a:pt x="661" y="12"/>
                  </a:lnTo>
                  <a:lnTo>
                    <a:pt x="702" y="23"/>
                  </a:lnTo>
                  <a:lnTo>
                    <a:pt x="731" y="40"/>
                  </a:lnTo>
                  <a:lnTo>
                    <a:pt x="778" y="75"/>
                  </a:lnTo>
                  <a:lnTo>
                    <a:pt x="842" y="120"/>
                  </a:lnTo>
                  <a:lnTo>
                    <a:pt x="912" y="155"/>
                  </a:lnTo>
                  <a:lnTo>
                    <a:pt x="976" y="206"/>
                  </a:lnTo>
                  <a:lnTo>
                    <a:pt x="1047" y="269"/>
                  </a:lnTo>
                  <a:lnTo>
                    <a:pt x="1263" y="452"/>
                  </a:lnTo>
                  <a:lnTo>
                    <a:pt x="1280" y="469"/>
                  </a:lnTo>
                  <a:lnTo>
                    <a:pt x="1333" y="481"/>
                  </a:lnTo>
                  <a:lnTo>
                    <a:pt x="1415" y="504"/>
                  </a:lnTo>
                  <a:lnTo>
                    <a:pt x="1520" y="521"/>
                  </a:lnTo>
                  <a:lnTo>
                    <a:pt x="1608" y="510"/>
                  </a:lnTo>
                  <a:lnTo>
                    <a:pt x="1666" y="510"/>
                  </a:lnTo>
                  <a:lnTo>
                    <a:pt x="1689" y="555"/>
                  </a:lnTo>
                  <a:lnTo>
                    <a:pt x="1754" y="601"/>
                  </a:lnTo>
                  <a:lnTo>
                    <a:pt x="1818" y="601"/>
                  </a:lnTo>
                  <a:lnTo>
                    <a:pt x="1836" y="670"/>
                  </a:lnTo>
                  <a:lnTo>
                    <a:pt x="1906" y="744"/>
                  </a:lnTo>
                  <a:lnTo>
                    <a:pt x="1976" y="796"/>
                  </a:lnTo>
                  <a:lnTo>
                    <a:pt x="2011" y="824"/>
                  </a:lnTo>
                  <a:lnTo>
                    <a:pt x="2034" y="847"/>
                  </a:lnTo>
                  <a:lnTo>
                    <a:pt x="2034" y="853"/>
                  </a:lnTo>
                  <a:lnTo>
                    <a:pt x="2034" y="985"/>
                  </a:lnTo>
                  <a:lnTo>
                    <a:pt x="2081" y="1042"/>
                  </a:lnTo>
                  <a:lnTo>
                    <a:pt x="2104" y="1093"/>
                  </a:lnTo>
                  <a:lnTo>
                    <a:pt x="2262" y="1237"/>
                  </a:lnTo>
                  <a:lnTo>
                    <a:pt x="2262" y="1242"/>
                  </a:lnTo>
                  <a:lnTo>
                    <a:pt x="2309" y="1311"/>
                  </a:lnTo>
                  <a:lnTo>
                    <a:pt x="2373" y="1380"/>
                  </a:lnTo>
                  <a:lnTo>
                    <a:pt x="2455" y="1454"/>
                  </a:lnTo>
                  <a:lnTo>
                    <a:pt x="2525" y="1483"/>
                  </a:lnTo>
                  <a:lnTo>
                    <a:pt x="2630" y="1506"/>
                  </a:lnTo>
                  <a:lnTo>
                    <a:pt x="2759" y="1517"/>
                  </a:lnTo>
                  <a:lnTo>
                    <a:pt x="2858" y="1517"/>
                  </a:lnTo>
                  <a:lnTo>
                    <a:pt x="2870" y="1517"/>
                  </a:lnTo>
                  <a:lnTo>
                    <a:pt x="2876" y="1528"/>
                  </a:lnTo>
                  <a:lnTo>
                    <a:pt x="2899" y="1546"/>
                  </a:lnTo>
                  <a:lnTo>
                    <a:pt x="2899" y="1557"/>
                  </a:lnTo>
                  <a:lnTo>
                    <a:pt x="2888" y="1580"/>
                  </a:lnTo>
                  <a:lnTo>
                    <a:pt x="2870" y="1649"/>
                  </a:lnTo>
                  <a:lnTo>
                    <a:pt x="2829" y="1735"/>
                  </a:lnTo>
                  <a:lnTo>
                    <a:pt x="2835" y="1786"/>
                  </a:lnTo>
                  <a:lnTo>
                    <a:pt x="2788" y="1803"/>
                  </a:lnTo>
                  <a:lnTo>
                    <a:pt x="2718" y="1832"/>
                  </a:lnTo>
                  <a:lnTo>
                    <a:pt x="2636" y="1878"/>
                  </a:lnTo>
                  <a:lnTo>
                    <a:pt x="2549" y="1901"/>
                  </a:lnTo>
                  <a:lnTo>
                    <a:pt x="2467" y="1929"/>
                  </a:lnTo>
                  <a:lnTo>
                    <a:pt x="2379" y="1958"/>
                  </a:lnTo>
                  <a:lnTo>
                    <a:pt x="2280" y="1975"/>
                  </a:lnTo>
                  <a:lnTo>
                    <a:pt x="2186" y="2009"/>
                  </a:lnTo>
                  <a:lnTo>
                    <a:pt x="2093" y="2009"/>
                  </a:lnTo>
                  <a:lnTo>
                    <a:pt x="1988" y="2044"/>
                  </a:lnTo>
                  <a:lnTo>
                    <a:pt x="1935" y="2061"/>
                  </a:lnTo>
                  <a:lnTo>
                    <a:pt x="1871" y="2078"/>
                  </a:lnTo>
                  <a:lnTo>
                    <a:pt x="1800" y="2135"/>
                  </a:lnTo>
                  <a:lnTo>
                    <a:pt x="1742" y="2192"/>
                  </a:lnTo>
                  <a:lnTo>
                    <a:pt x="1719" y="2255"/>
                  </a:lnTo>
                  <a:lnTo>
                    <a:pt x="1701" y="2290"/>
                  </a:lnTo>
                  <a:lnTo>
                    <a:pt x="1649" y="2261"/>
                  </a:lnTo>
                  <a:lnTo>
                    <a:pt x="1584" y="2261"/>
                  </a:lnTo>
                  <a:lnTo>
                    <a:pt x="1549" y="2261"/>
                  </a:lnTo>
                  <a:lnTo>
                    <a:pt x="1514" y="2244"/>
                  </a:lnTo>
                  <a:lnTo>
                    <a:pt x="1432" y="2244"/>
                  </a:lnTo>
                  <a:lnTo>
                    <a:pt x="1386" y="2250"/>
                  </a:lnTo>
                  <a:lnTo>
                    <a:pt x="1350" y="2232"/>
                  </a:lnTo>
                  <a:lnTo>
                    <a:pt x="1239" y="2221"/>
                  </a:lnTo>
                  <a:lnTo>
                    <a:pt x="1216" y="2244"/>
                  </a:lnTo>
                  <a:lnTo>
                    <a:pt x="1210" y="2238"/>
                  </a:lnTo>
                  <a:lnTo>
                    <a:pt x="1076" y="2181"/>
                  </a:lnTo>
                  <a:lnTo>
                    <a:pt x="1023" y="2273"/>
                  </a:lnTo>
                  <a:lnTo>
                    <a:pt x="1017" y="2261"/>
                  </a:lnTo>
                  <a:lnTo>
                    <a:pt x="953" y="2187"/>
                  </a:lnTo>
                  <a:lnTo>
                    <a:pt x="924" y="2181"/>
                  </a:lnTo>
                  <a:lnTo>
                    <a:pt x="924" y="2170"/>
                  </a:lnTo>
                  <a:lnTo>
                    <a:pt x="883" y="2112"/>
                  </a:lnTo>
                  <a:lnTo>
                    <a:pt x="871" y="2084"/>
                  </a:lnTo>
                  <a:lnTo>
                    <a:pt x="860" y="2021"/>
                  </a:lnTo>
                  <a:lnTo>
                    <a:pt x="836" y="1981"/>
                  </a:lnTo>
                  <a:lnTo>
                    <a:pt x="830" y="1975"/>
                  </a:lnTo>
                  <a:lnTo>
                    <a:pt x="825" y="1963"/>
                  </a:lnTo>
                  <a:lnTo>
                    <a:pt x="825" y="1872"/>
                  </a:lnTo>
                  <a:lnTo>
                    <a:pt x="766" y="1860"/>
                  </a:lnTo>
                  <a:lnTo>
                    <a:pt x="760" y="1843"/>
                  </a:lnTo>
                  <a:lnTo>
                    <a:pt x="725" y="1826"/>
                  </a:lnTo>
                  <a:lnTo>
                    <a:pt x="719" y="1815"/>
                  </a:lnTo>
                  <a:lnTo>
                    <a:pt x="655" y="1735"/>
                  </a:lnTo>
                  <a:lnTo>
                    <a:pt x="626" y="1740"/>
                  </a:lnTo>
                  <a:lnTo>
                    <a:pt x="591" y="1700"/>
                  </a:lnTo>
                  <a:lnTo>
                    <a:pt x="579" y="1654"/>
                  </a:lnTo>
                  <a:lnTo>
                    <a:pt x="573" y="1649"/>
                  </a:lnTo>
                  <a:lnTo>
                    <a:pt x="573" y="1637"/>
                  </a:lnTo>
                  <a:lnTo>
                    <a:pt x="538" y="1597"/>
                  </a:lnTo>
                  <a:lnTo>
                    <a:pt x="538" y="1586"/>
                  </a:lnTo>
                  <a:lnTo>
                    <a:pt x="550" y="1557"/>
                  </a:lnTo>
                  <a:lnTo>
                    <a:pt x="556" y="1511"/>
                  </a:lnTo>
                  <a:lnTo>
                    <a:pt x="556" y="1483"/>
                  </a:lnTo>
                  <a:lnTo>
                    <a:pt x="567" y="1414"/>
                  </a:lnTo>
                  <a:lnTo>
                    <a:pt x="521" y="1340"/>
                  </a:lnTo>
                  <a:lnTo>
                    <a:pt x="509" y="1322"/>
                  </a:lnTo>
                  <a:lnTo>
                    <a:pt x="491" y="1282"/>
                  </a:lnTo>
                  <a:lnTo>
                    <a:pt x="486" y="1271"/>
                  </a:lnTo>
                  <a:lnTo>
                    <a:pt x="486" y="1259"/>
                  </a:lnTo>
                  <a:lnTo>
                    <a:pt x="468" y="1191"/>
                  </a:lnTo>
                  <a:lnTo>
                    <a:pt x="404" y="1151"/>
                  </a:lnTo>
                  <a:lnTo>
                    <a:pt x="392" y="1151"/>
                  </a:lnTo>
                  <a:lnTo>
                    <a:pt x="375" y="1128"/>
                  </a:lnTo>
                  <a:lnTo>
                    <a:pt x="345" y="1116"/>
                  </a:lnTo>
                  <a:lnTo>
                    <a:pt x="351" y="1105"/>
                  </a:lnTo>
                  <a:lnTo>
                    <a:pt x="322" y="1071"/>
                  </a:lnTo>
                  <a:lnTo>
                    <a:pt x="322" y="950"/>
                  </a:lnTo>
                  <a:lnTo>
                    <a:pt x="293" y="939"/>
                  </a:lnTo>
                  <a:lnTo>
                    <a:pt x="310" y="864"/>
                  </a:lnTo>
                  <a:lnTo>
                    <a:pt x="240" y="847"/>
                  </a:lnTo>
                  <a:lnTo>
                    <a:pt x="234" y="830"/>
                  </a:lnTo>
                  <a:lnTo>
                    <a:pt x="199" y="767"/>
                  </a:lnTo>
                  <a:lnTo>
                    <a:pt x="188" y="756"/>
                  </a:lnTo>
                  <a:lnTo>
                    <a:pt x="188" y="733"/>
                  </a:lnTo>
                  <a:lnTo>
                    <a:pt x="129" y="641"/>
                  </a:lnTo>
                  <a:lnTo>
                    <a:pt x="117" y="635"/>
                  </a:lnTo>
                  <a:lnTo>
                    <a:pt x="117" y="624"/>
                  </a:lnTo>
                  <a:lnTo>
                    <a:pt x="100" y="590"/>
                  </a:lnTo>
                  <a:lnTo>
                    <a:pt x="82" y="555"/>
                  </a:lnTo>
                  <a:lnTo>
                    <a:pt x="71" y="538"/>
                  </a:lnTo>
                  <a:lnTo>
                    <a:pt x="47" y="487"/>
                  </a:lnTo>
                  <a:lnTo>
                    <a:pt x="6" y="475"/>
                  </a:lnTo>
                  <a:lnTo>
                    <a:pt x="0" y="469"/>
                  </a:lnTo>
                  <a:lnTo>
                    <a:pt x="18" y="441"/>
                  </a:lnTo>
                  <a:lnTo>
                    <a:pt x="24" y="424"/>
                  </a:lnTo>
                  <a:lnTo>
                    <a:pt x="47" y="424"/>
                  </a:lnTo>
                  <a:lnTo>
                    <a:pt x="112" y="424"/>
                  </a:lnTo>
                  <a:lnTo>
                    <a:pt x="188" y="401"/>
                  </a:lnTo>
                  <a:lnTo>
                    <a:pt x="252" y="344"/>
                  </a:lnTo>
                  <a:lnTo>
                    <a:pt x="263" y="326"/>
                  </a:lnTo>
                  <a:lnTo>
                    <a:pt x="380" y="326"/>
                  </a:lnTo>
                  <a:lnTo>
                    <a:pt x="404" y="258"/>
                  </a:lnTo>
                  <a:lnTo>
                    <a:pt x="456" y="218"/>
                  </a:lnTo>
                  <a:lnTo>
                    <a:pt x="509" y="183"/>
                  </a:lnTo>
                  <a:lnTo>
                    <a:pt x="450" y="80"/>
                  </a:lnTo>
                  <a:lnTo>
                    <a:pt x="427" y="57"/>
                  </a:lnTo>
                  <a:lnTo>
                    <a:pt x="415" y="46"/>
                  </a:lnTo>
                  <a:lnTo>
                    <a:pt x="456" y="40"/>
                  </a:lnTo>
                  <a:close/>
                </a:path>
              </a:pathLst>
            </a:custGeom>
            <a:solidFill>
              <a:srgbClr val="F2A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1023938" y="3656013"/>
              <a:ext cx="1085850" cy="2671763"/>
            </a:xfrm>
            <a:custGeom>
              <a:avLst/>
              <a:gdLst>
                <a:gd name="T0" fmla="*/ 2147483647 w 684"/>
                <a:gd name="T1" fmla="*/ 2147483647 h 1683"/>
                <a:gd name="T2" fmla="*/ 2147483647 w 684"/>
                <a:gd name="T3" fmla="*/ 2147483647 h 1683"/>
                <a:gd name="T4" fmla="*/ 2147483647 w 684"/>
                <a:gd name="T5" fmla="*/ 2147483647 h 1683"/>
                <a:gd name="T6" fmla="*/ 2147483647 w 684"/>
                <a:gd name="T7" fmla="*/ 2147483647 h 1683"/>
                <a:gd name="T8" fmla="*/ 2147483647 w 684"/>
                <a:gd name="T9" fmla="*/ 2147483647 h 1683"/>
                <a:gd name="T10" fmla="*/ 2147483647 w 684"/>
                <a:gd name="T11" fmla="*/ 2147483647 h 1683"/>
                <a:gd name="T12" fmla="*/ 2147483647 w 684"/>
                <a:gd name="T13" fmla="*/ 2147483647 h 1683"/>
                <a:gd name="T14" fmla="*/ 2147483647 w 684"/>
                <a:gd name="T15" fmla="*/ 2147483647 h 1683"/>
                <a:gd name="T16" fmla="*/ 2147483647 w 684"/>
                <a:gd name="T17" fmla="*/ 2147483647 h 1683"/>
                <a:gd name="T18" fmla="*/ 2147483647 w 684"/>
                <a:gd name="T19" fmla="*/ 2147483647 h 1683"/>
                <a:gd name="T20" fmla="*/ 2147483647 w 684"/>
                <a:gd name="T21" fmla="*/ 2147483647 h 1683"/>
                <a:gd name="T22" fmla="*/ 2147483647 w 684"/>
                <a:gd name="T23" fmla="*/ 2147483647 h 1683"/>
                <a:gd name="T24" fmla="*/ 2147483647 w 684"/>
                <a:gd name="T25" fmla="*/ 2147483647 h 1683"/>
                <a:gd name="T26" fmla="*/ 2147483647 w 684"/>
                <a:gd name="T27" fmla="*/ 2147483647 h 1683"/>
                <a:gd name="T28" fmla="*/ 2147483647 w 684"/>
                <a:gd name="T29" fmla="*/ 2147483647 h 1683"/>
                <a:gd name="T30" fmla="*/ 2147483647 w 684"/>
                <a:gd name="T31" fmla="*/ 2147483647 h 1683"/>
                <a:gd name="T32" fmla="*/ 2147483647 w 684"/>
                <a:gd name="T33" fmla="*/ 2147483647 h 1683"/>
                <a:gd name="T34" fmla="*/ 2147483647 w 684"/>
                <a:gd name="T35" fmla="*/ 2147483647 h 1683"/>
                <a:gd name="T36" fmla="*/ 2147483647 w 684"/>
                <a:gd name="T37" fmla="*/ 2147483647 h 1683"/>
                <a:gd name="T38" fmla="*/ 2147483647 w 684"/>
                <a:gd name="T39" fmla="*/ 2147483647 h 1683"/>
                <a:gd name="T40" fmla="*/ 2147483647 w 684"/>
                <a:gd name="T41" fmla="*/ 2147483647 h 1683"/>
                <a:gd name="T42" fmla="*/ 2147483647 w 684"/>
                <a:gd name="T43" fmla="*/ 2147483647 h 1683"/>
                <a:gd name="T44" fmla="*/ 2147483647 w 684"/>
                <a:gd name="T45" fmla="*/ 2147483647 h 1683"/>
                <a:gd name="T46" fmla="*/ 2147483647 w 684"/>
                <a:gd name="T47" fmla="*/ 2147483647 h 1683"/>
                <a:gd name="T48" fmla="*/ 2147483647 w 684"/>
                <a:gd name="T49" fmla="*/ 2147483647 h 1683"/>
                <a:gd name="T50" fmla="*/ 2147483647 w 684"/>
                <a:gd name="T51" fmla="*/ 2147483647 h 1683"/>
                <a:gd name="T52" fmla="*/ 2147483647 w 684"/>
                <a:gd name="T53" fmla="*/ 2147483647 h 1683"/>
                <a:gd name="T54" fmla="*/ 2147483647 w 684"/>
                <a:gd name="T55" fmla="*/ 2147483647 h 1683"/>
                <a:gd name="T56" fmla="*/ 2147483647 w 684"/>
                <a:gd name="T57" fmla="*/ 2147483647 h 1683"/>
                <a:gd name="T58" fmla="*/ 2147483647 w 684"/>
                <a:gd name="T59" fmla="*/ 2147483647 h 1683"/>
                <a:gd name="T60" fmla="*/ 2147483647 w 684"/>
                <a:gd name="T61" fmla="*/ 2147483647 h 1683"/>
                <a:gd name="T62" fmla="*/ 2147483647 w 684"/>
                <a:gd name="T63" fmla="*/ 2147483647 h 1683"/>
                <a:gd name="T64" fmla="*/ 2147483647 w 684"/>
                <a:gd name="T65" fmla="*/ 2147483647 h 1683"/>
                <a:gd name="T66" fmla="*/ 2147483647 w 684"/>
                <a:gd name="T67" fmla="*/ 2147483647 h 1683"/>
                <a:gd name="T68" fmla="*/ 2147483647 w 684"/>
                <a:gd name="T69" fmla="*/ 2147483647 h 1683"/>
                <a:gd name="T70" fmla="*/ 2147483647 w 684"/>
                <a:gd name="T71" fmla="*/ 2147483647 h 1683"/>
                <a:gd name="T72" fmla="*/ 2147483647 w 684"/>
                <a:gd name="T73" fmla="*/ 2147483647 h 1683"/>
                <a:gd name="T74" fmla="*/ 2147483647 w 684"/>
                <a:gd name="T75" fmla="*/ 2147483647 h 1683"/>
                <a:gd name="T76" fmla="*/ 2147483647 w 684"/>
                <a:gd name="T77" fmla="*/ 2147483647 h 1683"/>
                <a:gd name="T78" fmla="*/ 2147483647 w 684"/>
                <a:gd name="T79" fmla="*/ 2147483647 h 1683"/>
                <a:gd name="T80" fmla="*/ 2147483647 w 684"/>
                <a:gd name="T81" fmla="*/ 2147483647 h 1683"/>
                <a:gd name="T82" fmla="*/ 2147483647 w 684"/>
                <a:gd name="T83" fmla="*/ 2147483647 h 1683"/>
                <a:gd name="T84" fmla="*/ 2147483647 w 684"/>
                <a:gd name="T85" fmla="*/ 2147483647 h 1683"/>
                <a:gd name="T86" fmla="*/ 2147483647 w 684"/>
                <a:gd name="T87" fmla="*/ 2147483647 h 1683"/>
                <a:gd name="T88" fmla="*/ 2147483647 w 684"/>
                <a:gd name="T89" fmla="*/ 2147483647 h 1683"/>
                <a:gd name="T90" fmla="*/ 2147483647 w 684"/>
                <a:gd name="T91" fmla="*/ 2147483647 h 1683"/>
                <a:gd name="T92" fmla="*/ 2147483647 w 684"/>
                <a:gd name="T93" fmla="*/ 2147483647 h 1683"/>
                <a:gd name="T94" fmla="*/ 2147483647 w 684"/>
                <a:gd name="T95" fmla="*/ 2147483647 h 1683"/>
                <a:gd name="T96" fmla="*/ 2147483647 w 684"/>
                <a:gd name="T97" fmla="*/ 2147483647 h 1683"/>
                <a:gd name="T98" fmla="*/ 2147483647 w 684"/>
                <a:gd name="T99" fmla="*/ 2147483647 h 1683"/>
                <a:gd name="T100" fmla="*/ 2147483647 w 684"/>
                <a:gd name="T101" fmla="*/ 2147483647 h 1683"/>
                <a:gd name="T102" fmla="*/ 2147483647 w 684"/>
                <a:gd name="T103" fmla="*/ 2147483647 h 1683"/>
                <a:gd name="T104" fmla="*/ 2147483647 w 684"/>
                <a:gd name="T105" fmla="*/ 2147483647 h 1683"/>
                <a:gd name="T106" fmla="*/ 2147483647 w 684"/>
                <a:gd name="T107" fmla="*/ 2147483647 h 1683"/>
                <a:gd name="T108" fmla="*/ 2147483647 w 684"/>
                <a:gd name="T109" fmla="*/ 2147483647 h 1683"/>
                <a:gd name="T110" fmla="*/ 0 w 684"/>
                <a:gd name="T111" fmla="*/ 0 h 1683"/>
                <a:gd name="T112" fmla="*/ 0 w 684"/>
                <a:gd name="T113" fmla="*/ 2147483647 h 1683"/>
                <a:gd name="T114" fmla="*/ 2147483647 w 684"/>
                <a:gd name="T115" fmla="*/ 2147483647 h 1683"/>
                <a:gd name="T116" fmla="*/ 2147483647 w 684"/>
                <a:gd name="T117" fmla="*/ 2147483647 h 1683"/>
                <a:gd name="T118" fmla="*/ 2147483647 w 684"/>
                <a:gd name="T119" fmla="*/ 2147483647 h 1683"/>
                <a:gd name="T120" fmla="*/ 2147483647 w 684"/>
                <a:gd name="T121" fmla="*/ 2147483647 h 1683"/>
                <a:gd name="T122" fmla="*/ 2147483647 w 684"/>
                <a:gd name="T123" fmla="*/ 2147483647 h 1683"/>
                <a:gd name="T124" fmla="*/ 2147483647 w 684"/>
                <a:gd name="T125" fmla="*/ 2147483647 h 16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4"/>
                <a:gd name="T190" fmla="*/ 0 h 1683"/>
                <a:gd name="T191" fmla="*/ 684 w 684"/>
                <a:gd name="T192" fmla="*/ 1683 h 16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4" h="1683">
                  <a:moveTo>
                    <a:pt x="637" y="1626"/>
                  </a:moveTo>
                  <a:lnTo>
                    <a:pt x="602" y="1545"/>
                  </a:lnTo>
                  <a:lnTo>
                    <a:pt x="590" y="1448"/>
                  </a:lnTo>
                  <a:lnTo>
                    <a:pt x="573" y="1402"/>
                  </a:lnTo>
                  <a:lnTo>
                    <a:pt x="567" y="1328"/>
                  </a:lnTo>
                  <a:lnTo>
                    <a:pt x="555" y="1305"/>
                  </a:lnTo>
                  <a:lnTo>
                    <a:pt x="543" y="1305"/>
                  </a:lnTo>
                  <a:lnTo>
                    <a:pt x="473" y="1253"/>
                  </a:lnTo>
                  <a:lnTo>
                    <a:pt x="427" y="1185"/>
                  </a:lnTo>
                  <a:lnTo>
                    <a:pt x="386" y="1133"/>
                  </a:lnTo>
                  <a:lnTo>
                    <a:pt x="345" y="1036"/>
                  </a:lnTo>
                  <a:lnTo>
                    <a:pt x="339" y="967"/>
                  </a:lnTo>
                  <a:lnTo>
                    <a:pt x="333" y="887"/>
                  </a:lnTo>
                  <a:lnTo>
                    <a:pt x="327" y="790"/>
                  </a:lnTo>
                  <a:lnTo>
                    <a:pt x="339" y="738"/>
                  </a:lnTo>
                  <a:lnTo>
                    <a:pt x="315" y="675"/>
                  </a:lnTo>
                  <a:lnTo>
                    <a:pt x="310" y="618"/>
                  </a:lnTo>
                  <a:lnTo>
                    <a:pt x="310" y="612"/>
                  </a:lnTo>
                  <a:lnTo>
                    <a:pt x="210" y="567"/>
                  </a:lnTo>
                  <a:lnTo>
                    <a:pt x="228" y="509"/>
                  </a:lnTo>
                  <a:lnTo>
                    <a:pt x="222" y="509"/>
                  </a:lnTo>
                  <a:lnTo>
                    <a:pt x="140" y="464"/>
                  </a:lnTo>
                  <a:lnTo>
                    <a:pt x="111" y="338"/>
                  </a:lnTo>
                  <a:lnTo>
                    <a:pt x="117" y="280"/>
                  </a:lnTo>
                  <a:lnTo>
                    <a:pt x="111" y="240"/>
                  </a:lnTo>
                  <a:lnTo>
                    <a:pt x="93" y="223"/>
                  </a:lnTo>
                  <a:lnTo>
                    <a:pt x="76" y="154"/>
                  </a:lnTo>
                  <a:lnTo>
                    <a:pt x="52" y="126"/>
                  </a:lnTo>
                  <a:lnTo>
                    <a:pt x="23" y="74"/>
                  </a:lnTo>
                  <a:lnTo>
                    <a:pt x="23" y="29"/>
                  </a:lnTo>
                  <a:lnTo>
                    <a:pt x="0" y="0"/>
                  </a:lnTo>
                  <a:lnTo>
                    <a:pt x="0" y="1683"/>
                  </a:lnTo>
                  <a:lnTo>
                    <a:pt x="684" y="1683"/>
                  </a:lnTo>
                  <a:lnTo>
                    <a:pt x="672" y="1654"/>
                  </a:lnTo>
                  <a:lnTo>
                    <a:pt x="637" y="1626"/>
                  </a:lnTo>
                  <a:close/>
                </a:path>
              </a:pathLst>
            </a:custGeom>
            <a:solidFill>
              <a:srgbClr val="5AA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1023938" y="3275013"/>
              <a:ext cx="1298575" cy="3089275"/>
            </a:xfrm>
            <a:custGeom>
              <a:avLst/>
              <a:gdLst>
                <a:gd name="T0" fmla="*/ 2147483647 w 818"/>
                <a:gd name="T1" fmla="*/ 2147483647 h 1946"/>
                <a:gd name="T2" fmla="*/ 2147483647 w 818"/>
                <a:gd name="T3" fmla="*/ 2147483647 h 1946"/>
                <a:gd name="T4" fmla="*/ 2147483647 w 818"/>
                <a:gd name="T5" fmla="*/ 2147483647 h 1946"/>
                <a:gd name="T6" fmla="*/ 2147483647 w 818"/>
                <a:gd name="T7" fmla="*/ 2147483647 h 1946"/>
                <a:gd name="T8" fmla="*/ 2147483647 w 818"/>
                <a:gd name="T9" fmla="*/ 2147483647 h 1946"/>
                <a:gd name="T10" fmla="*/ 2147483647 w 818"/>
                <a:gd name="T11" fmla="*/ 2147483647 h 1946"/>
                <a:gd name="T12" fmla="*/ 2147483647 w 818"/>
                <a:gd name="T13" fmla="*/ 2147483647 h 1946"/>
                <a:gd name="T14" fmla="*/ 2147483647 w 818"/>
                <a:gd name="T15" fmla="*/ 2147483647 h 1946"/>
                <a:gd name="T16" fmla="*/ 2147483647 w 818"/>
                <a:gd name="T17" fmla="*/ 2147483647 h 1946"/>
                <a:gd name="T18" fmla="*/ 2147483647 w 818"/>
                <a:gd name="T19" fmla="*/ 2147483647 h 1946"/>
                <a:gd name="T20" fmla="*/ 2147483647 w 818"/>
                <a:gd name="T21" fmla="*/ 2147483647 h 1946"/>
                <a:gd name="T22" fmla="*/ 2147483647 w 818"/>
                <a:gd name="T23" fmla="*/ 2147483647 h 1946"/>
                <a:gd name="T24" fmla="*/ 2147483647 w 818"/>
                <a:gd name="T25" fmla="*/ 2147483647 h 1946"/>
                <a:gd name="T26" fmla="*/ 2147483647 w 818"/>
                <a:gd name="T27" fmla="*/ 2147483647 h 1946"/>
                <a:gd name="T28" fmla="*/ 2147483647 w 818"/>
                <a:gd name="T29" fmla="*/ 2147483647 h 1946"/>
                <a:gd name="T30" fmla="*/ 2147483647 w 818"/>
                <a:gd name="T31" fmla="*/ 2147483647 h 1946"/>
                <a:gd name="T32" fmla="*/ 2147483647 w 818"/>
                <a:gd name="T33" fmla="*/ 2147483647 h 1946"/>
                <a:gd name="T34" fmla="*/ 2147483647 w 818"/>
                <a:gd name="T35" fmla="*/ 2147483647 h 1946"/>
                <a:gd name="T36" fmla="*/ 2147483647 w 818"/>
                <a:gd name="T37" fmla="*/ 2147483647 h 1946"/>
                <a:gd name="T38" fmla="*/ 2147483647 w 818"/>
                <a:gd name="T39" fmla="*/ 2147483647 h 1946"/>
                <a:gd name="T40" fmla="*/ 2147483647 w 818"/>
                <a:gd name="T41" fmla="*/ 2147483647 h 1946"/>
                <a:gd name="T42" fmla="*/ 2147483647 w 818"/>
                <a:gd name="T43" fmla="*/ 2147483647 h 1946"/>
                <a:gd name="T44" fmla="*/ 0 w 818"/>
                <a:gd name="T45" fmla="*/ 2147483647 h 1946"/>
                <a:gd name="T46" fmla="*/ 2147483647 w 818"/>
                <a:gd name="T47" fmla="*/ 2147483647 h 1946"/>
                <a:gd name="T48" fmla="*/ 2147483647 w 818"/>
                <a:gd name="T49" fmla="*/ 2147483647 h 1946"/>
                <a:gd name="T50" fmla="*/ 2147483647 w 818"/>
                <a:gd name="T51" fmla="*/ 2147483647 h 1946"/>
                <a:gd name="T52" fmla="*/ 2147483647 w 818"/>
                <a:gd name="T53" fmla="*/ 2147483647 h 1946"/>
                <a:gd name="T54" fmla="*/ 2147483647 w 818"/>
                <a:gd name="T55" fmla="*/ 2147483647 h 1946"/>
                <a:gd name="T56" fmla="*/ 2147483647 w 818"/>
                <a:gd name="T57" fmla="*/ 2147483647 h 1946"/>
                <a:gd name="T58" fmla="*/ 2147483647 w 818"/>
                <a:gd name="T59" fmla="*/ 2147483647 h 1946"/>
                <a:gd name="T60" fmla="*/ 2147483647 w 818"/>
                <a:gd name="T61" fmla="*/ 2147483647 h 1946"/>
                <a:gd name="T62" fmla="*/ 2147483647 w 818"/>
                <a:gd name="T63" fmla="*/ 2147483647 h 1946"/>
                <a:gd name="T64" fmla="*/ 2147483647 w 818"/>
                <a:gd name="T65" fmla="*/ 2147483647 h 1946"/>
                <a:gd name="T66" fmla="*/ 2147483647 w 818"/>
                <a:gd name="T67" fmla="*/ 2147483647 h 1946"/>
                <a:gd name="T68" fmla="*/ 2147483647 w 818"/>
                <a:gd name="T69" fmla="*/ 2147483647 h 1946"/>
                <a:gd name="T70" fmla="*/ 2147483647 w 818"/>
                <a:gd name="T71" fmla="*/ 2147483647 h 1946"/>
                <a:gd name="T72" fmla="*/ 2147483647 w 818"/>
                <a:gd name="T73" fmla="*/ 2147483647 h 1946"/>
                <a:gd name="T74" fmla="*/ 2147483647 w 818"/>
                <a:gd name="T75" fmla="*/ 2147483647 h 1946"/>
                <a:gd name="T76" fmla="*/ 2147483647 w 818"/>
                <a:gd name="T77" fmla="*/ 2147483647 h 1946"/>
                <a:gd name="T78" fmla="*/ 2147483647 w 818"/>
                <a:gd name="T79" fmla="*/ 2147483647 h 1946"/>
                <a:gd name="T80" fmla="*/ 2147483647 w 818"/>
                <a:gd name="T81" fmla="*/ 2147483647 h 1946"/>
                <a:gd name="T82" fmla="*/ 2147483647 w 818"/>
                <a:gd name="T83" fmla="*/ 2147483647 h 1946"/>
                <a:gd name="T84" fmla="*/ 2147483647 w 818"/>
                <a:gd name="T85" fmla="*/ 2147483647 h 1946"/>
                <a:gd name="T86" fmla="*/ 2147483647 w 818"/>
                <a:gd name="T87" fmla="*/ 2147483647 h 1946"/>
                <a:gd name="T88" fmla="*/ 2147483647 w 818"/>
                <a:gd name="T89" fmla="*/ 2147483647 h 1946"/>
                <a:gd name="T90" fmla="*/ 2147483647 w 818"/>
                <a:gd name="T91" fmla="*/ 2147483647 h 1946"/>
                <a:gd name="T92" fmla="*/ 2147483647 w 818"/>
                <a:gd name="T93" fmla="*/ 2147483647 h 1946"/>
                <a:gd name="T94" fmla="*/ 2147483647 w 818"/>
                <a:gd name="T95" fmla="*/ 2147483647 h 1946"/>
                <a:gd name="T96" fmla="*/ 2147483647 w 818"/>
                <a:gd name="T97" fmla="*/ 2147483647 h 1946"/>
                <a:gd name="T98" fmla="*/ 2147483647 w 818"/>
                <a:gd name="T99" fmla="*/ 2147483647 h 1946"/>
                <a:gd name="T100" fmla="*/ 2147483647 w 818"/>
                <a:gd name="T101" fmla="*/ 2147483647 h 1946"/>
                <a:gd name="T102" fmla="*/ 2147483647 w 818"/>
                <a:gd name="T103" fmla="*/ 2147483647 h 1946"/>
                <a:gd name="T104" fmla="*/ 2147483647 w 818"/>
                <a:gd name="T105" fmla="*/ 2147483647 h 1946"/>
                <a:gd name="T106" fmla="*/ 2147483647 w 818"/>
                <a:gd name="T107" fmla="*/ 2147483647 h 19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8"/>
                <a:gd name="T163" fmla="*/ 0 h 1946"/>
                <a:gd name="T164" fmla="*/ 818 w 818"/>
                <a:gd name="T165" fmla="*/ 1946 h 19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8" h="1946">
                  <a:moveTo>
                    <a:pt x="789" y="1934"/>
                  </a:moveTo>
                  <a:lnTo>
                    <a:pt x="777" y="1923"/>
                  </a:lnTo>
                  <a:lnTo>
                    <a:pt x="771" y="1911"/>
                  </a:lnTo>
                  <a:lnTo>
                    <a:pt x="754" y="1877"/>
                  </a:lnTo>
                  <a:lnTo>
                    <a:pt x="736" y="1843"/>
                  </a:lnTo>
                  <a:lnTo>
                    <a:pt x="701" y="1814"/>
                  </a:lnTo>
                  <a:lnTo>
                    <a:pt x="678" y="1768"/>
                  </a:lnTo>
                  <a:lnTo>
                    <a:pt x="672" y="1717"/>
                  </a:lnTo>
                  <a:lnTo>
                    <a:pt x="666" y="1665"/>
                  </a:lnTo>
                  <a:lnTo>
                    <a:pt x="649" y="1625"/>
                  </a:lnTo>
                  <a:lnTo>
                    <a:pt x="643" y="1551"/>
                  </a:lnTo>
                  <a:lnTo>
                    <a:pt x="631" y="1505"/>
                  </a:lnTo>
                  <a:lnTo>
                    <a:pt x="614" y="1465"/>
                  </a:lnTo>
                  <a:lnTo>
                    <a:pt x="573" y="1465"/>
                  </a:lnTo>
                  <a:lnTo>
                    <a:pt x="532" y="1436"/>
                  </a:lnTo>
                  <a:lnTo>
                    <a:pt x="491" y="1373"/>
                  </a:lnTo>
                  <a:lnTo>
                    <a:pt x="456" y="1333"/>
                  </a:lnTo>
                  <a:lnTo>
                    <a:pt x="427" y="1259"/>
                  </a:lnTo>
                  <a:lnTo>
                    <a:pt x="421" y="1202"/>
                  </a:lnTo>
                  <a:lnTo>
                    <a:pt x="415" y="1121"/>
                  </a:lnTo>
                  <a:lnTo>
                    <a:pt x="409" y="1041"/>
                  </a:lnTo>
                  <a:lnTo>
                    <a:pt x="427" y="978"/>
                  </a:lnTo>
                  <a:lnTo>
                    <a:pt x="397" y="898"/>
                  </a:lnTo>
                  <a:lnTo>
                    <a:pt x="391" y="835"/>
                  </a:lnTo>
                  <a:lnTo>
                    <a:pt x="368" y="789"/>
                  </a:lnTo>
                  <a:lnTo>
                    <a:pt x="310" y="767"/>
                  </a:lnTo>
                  <a:lnTo>
                    <a:pt x="321" y="726"/>
                  </a:lnTo>
                  <a:lnTo>
                    <a:pt x="304" y="686"/>
                  </a:lnTo>
                  <a:lnTo>
                    <a:pt x="251" y="675"/>
                  </a:lnTo>
                  <a:lnTo>
                    <a:pt x="210" y="652"/>
                  </a:lnTo>
                  <a:lnTo>
                    <a:pt x="204" y="623"/>
                  </a:lnTo>
                  <a:lnTo>
                    <a:pt x="193" y="572"/>
                  </a:lnTo>
                  <a:lnTo>
                    <a:pt x="199" y="515"/>
                  </a:lnTo>
                  <a:lnTo>
                    <a:pt x="193" y="486"/>
                  </a:lnTo>
                  <a:lnTo>
                    <a:pt x="204" y="463"/>
                  </a:lnTo>
                  <a:lnTo>
                    <a:pt x="169" y="423"/>
                  </a:lnTo>
                  <a:lnTo>
                    <a:pt x="152" y="354"/>
                  </a:lnTo>
                  <a:lnTo>
                    <a:pt x="123" y="326"/>
                  </a:lnTo>
                  <a:lnTo>
                    <a:pt x="105" y="291"/>
                  </a:lnTo>
                  <a:lnTo>
                    <a:pt x="99" y="240"/>
                  </a:lnTo>
                  <a:lnTo>
                    <a:pt x="64" y="188"/>
                  </a:lnTo>
                  <a:lnTo>
                    <a:pt x="64" y="131"/>
                  </a:lnTo>
                  <a:lnTo>
                    <a:pt x="41" y="68"/>
                  </a:lnTo>
                  <a:lnTo>
                    <a:pt x="6" y="17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3" y="269"/>
                  </a:lnTo>
                  <a:lnTo>
                    <a:pt x="23" y="314"/>
                  </a:lnTo>
                  <a:lnTo>
                    <a:pt x="52" y="366"/>
                  </a:lnTo>
                  <a:lnTo>
                    <a:pt x="76" y="394"/>
                  </a:lnTo>
                  <a:lnTo>
                    <a:pt x="93" y="463"/>
                  </a:lnTo>
                  <a:lnTo>
                    <a:pt x="111" y="480"/>
                  </a:lnTo>
                  <a:lnTo>
                    <a:pt x="117" y="520"/>
                  </a:lnTo>
                  <a:lnTo>
                    <a:pt x="111" y="578"/>
                  </a:lnTo>
                  <a:lnTo>
                    <a:pt x="140" y="704"/>
                  </a:lnTo>
                  <a:lnTo>
                    <a:pt x="222" y="749"/>
                  </a:lnTo>
                  <a:lnTo>
                    <a:pt x="228" y="749"/>
                  </a:lnTo>
                  <a:lnTo>
                    <a:pt x="210" y="807"/>
                  </a:lnTo>
                  <a:lnTo>
                    <a:pt x="310" y="852"/>
                  </a:lnTo>
                  <a:lnTo>
                    <a:pt x="310" y="858"/>
                  </a:lnTo>
                  <a:lnTo>
                    <a:pt x="315" y="915"/>
                  </a:lnTo>
                  <a:lnTo>
                    <a:pt x="339" y="978"/>
                  </a:lnTo>
                  <a:lnTo>
                    <a:pt x="327" y="1030"/>
                  </a:lnTo>
                  <a:lnTo>
                    <a:pt x="333" y="1127"/>
                  </a:lnTo>
                  <a:lnTo>
                    <a:pt x="339" y="1207"/>
                  </a:lnTo>
                  <a:lnTo>
                    <a:pt x="345" y="1276"/>
                  </a:lnTo>
                  <a:lnTo>
                    <a:pt x="386" y="1373"/>
                  </a:lnTo>
                  <a:lnTo>
                    <a:pt x="427" y="1425"/>
                  </a:lnTo>
                  <a:lnTo>
                    <a:pt x="473" y="1493"/>
                  </a:lnTo>
                  <a:lnTo>
                    <a:pt x="543" y="1545"/>
                  </a:lnTo>
                  <a:lnTo>
                    <a:pt x="555" y="1545"/>
                  </a:lnTo>
                  <a:lnTo>
                    <a:pt x="567" y="1568"/>
                  </a:lnTo>
                  <a:lnTo>
                    <a:pt x="573" y="1642"/>
                  </a:lnTo>
                  <a:lnTo>
                    <a:pt x="590" y="1688"/>
                  </a:lnTo>
                  <a:lnTo>
                    <a:pt x="602" y="1785"/>
                  </a:lnTo>
                  <a:lnTo>
                    <a:pt x="637" y="1866"/>
                  </a:lnTo>
                  <a:lnTo>
                    <a:pt x="672" y="1894"/>
                  </a:lnTo>
                  <a:lnTo>
                    <a:pt x="684" y="1923"/>
                  </a:lnTo>
                  <a:lnTo>
                    <a:pt x="795" y="1923"/>
                  </a:lnTo>
                  <a:lnTo>
                    <a:pt x="818" y="1946"/>
                  </a:lnTo>
                  <a:lnTo>
                    <a:pt x="789" y="1934"/>
                  </a:lnTo>
                  <a:close/>
                </a:path>
              </a:pathLst>
            </a:custGeom>
            <a:solidFill>
              <a:srgbClr val="418A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20"/>
            <p:cNvSpPr>
              <a:spLocks noEditPoints="1"/>
            </p:cNvSpPr>
            <p:nvPr/>
          </p:nvSpPr>
          <p:spPr bwMode="auto">
            <a:xfrm>
              <a:off x="1004888" y="1601788"/>
              <a:ext cx="5391150" cy="4752975"/>
            </a:xfrm>
            <a:custGeom>
              <a:avLst/>
              <a:gdLst>
                <a:gd name="T0" fmla="*/ 2147483647 w 3396"/>
                <a:gd name="T1" fmla="*/ 2147483647 h 2994"/>
                <a:gd name="T2" fmla="*/ 2147483647 w 3396"/>
                <a:gd name="T3" fmla="*/ 2147483647 h 2994"/>
                <a:gd name="T4" fmla="*/ 2147483647 w 3396"/>
                <a:gd name="T5" fmla="*/ 2147483647 h 2994"/>
                <a:gd name="T6" fmla="*/ 2147483647 w 3396"/>
                <a:gd name="T7" fmla="*/ 2147483647 h 2994"/>
                <a:gd name="T8" fmla="*/ 2147483647 w 3396"/>
                <a:gd name="T9" fmla="*/ 2147483647 h 2994"/>
                <a:gd name="T10" fmla="*/ 2147483647 w 3396"/>
                <a:gd name="T11" fmla="*/ 2147483647 h 2994"/>
                <a:gd name="T12" fmla="*/ 2147483647 w 3396"/>
                <a:gd name="T13" fmla="*/ 2147483647 h 2994"/>
                <a:gd name="T14" fmla="*/ 2147483647 w 3396"/>
                <a:gd name="T15" fmla="*/ 2147483647 h 2994"/>
                <a:gd name="T16" fmla="*/ 2147483647 w 3396"/>
                <a:gd name="T17" fmla="*/ 2147483647 h 2994"/>
                <a:gd name="T18" fmla="*/ 2147483647 w 3396"/>
                <a:gd name="T19" fmla="*/ 2147483647 h 2994"/>
                <a:gd name="T20" fmla="*/ 2147483647 w 3396"/>
                <a:gd name="T21" fmla="*/ 2147483647 h 2994"/>
                <a:gd name="T22" fmla="*/ 2147483647 w 3396"/>
                <a:gd name="T23" fmla="*/ 2147483647 h 2994"/>
                <a:gd name="T24" fmla="*/ 2147483647 w 3396"/>
                <a:gd name="T25" fmla="*/ 2147483647 h 2994"/>
                <a:gd name="T26" fmla="*/ 2147483647 w 3396"/>
                <a:gd name="T27" fmla="*/ 2147483647 h 2994"/>
                <a:gd name="T28" fmla="*/ 2147483647 w 3396"/>
                <a:gd name="T29" fmla="*/ 2147483647 h 2994"/>
                <a:gd name="T30" fmla="*/ 2147483647 w 3396"/>
                <a:gd name="T31" fmla="*/ 2147483647 h 2994"/>
                <a:gd name="T32" fmla="*/ 2147483647 w 3396"/>
                <a:gd name="T33" fmla="*/ 2147483647 h 2994"/>
                <a:gd name="T34" fmla="*/ 2147483647 w 3396"/>
                <a:gd name="T35" fmla="*/ 2147483647 h 2994"/>
                <a:gd name="T36" fmla="*/ 2147483647 w 3396"/>
                <a:gd name="T37" fmla="*/ 2147483647 h 2994"/>
                <a:gd name="T38" fmla="*/ 2147483647 w 3396"/>
                <a:gd name="T39" fmla="*/ 2147483647 h 2994"/>
                <a:gd name="T40" fmla="*/ 2147483647 w 3396"/>
                <a:gd name="T41" fmla="*/ 2147483647 h 2994"/>
                <a:gd name="T42" fmla="*/ 2147483647 w 3396"/>
                <a:gd name="T43" fmla="*/ 2147483647 h 2994"/>
                <a:gd name="T44" fmla="*/ 2147483647 w 3396"/>
                <a:gd name="T45" fmla="*/ 2147483647 h 2994"/>
                <a:gd name="T46" fmla="*/ 2147483647 w 3396"/>
                <a:gd name="T47" fmla="*/ 2147483647 h 2994"/>
                <a:gd name="T48" fmla="*/ 2147483647 w 3396"/>
                <a:gd name="T49" fmla="*/ 2147483647 h 2994"/>
                <a:gd name="T50" fmla="*/ 2147483647 w 3396"/>
                <a:gd name="T51" fmla="*/ 2147483647 h 2994"/>
                <a:gd name="T52" fmla="*/ 2147483647 w 3396"/>
                <a:gd name="T53" fmla="*/ 2147483647 h 2994"/>
                <a:gd name="T54" fmla="*/ 2147483647 w 3396"/>
                <a:gd name="T55" fmla="*/ 2147483647 h 2994"/>
                <a:gd name="T56" fmla="*/ 2147483647 w 3396"/>
                <a:gd name="T57" fmla="*/ 2147483647 h 2994"/>
                <a:gd name="T58" fmla="*/ 2147483647 w 3396"/>
                <a:gd name="T59" fmla="*/ 2147483647 h 2994"/>
                <a:gd name="T60" fmla="*/ 2147483647 w 3396"/>
                <a:gd name="T61" fmla="*/ 2147483647 h 2994"/>
                <a:gd name="T62" fmla="*/ 2147483647 w 3396"/>
                <a:gd name="T63" fmla="*/ 2147483647 h 2994"/>
                <a:gd name="T64" fmla="*/ 2147483647 w 3396"/>
                <a:gd name="T65" fmla="*/ 2147483647 h 2994"/>
                <a:gd name="T66" fmla="*/ 2147483647 w 3396"/>
                <a:gd name="T67" fmla="*/ 2147483647 h 2994"/>
                <a:gd name="T68" fmla="*/ 2147483647 w 3396"/>
                <a:gd name="T69" fmla="*/ 2147483647 h 2994"/>
                <a:gd name="T70" fmla="*/ 2147483647 w 3396"/>
                <a:gd name="T71" fmla="*/ 2147483647 h 2994"/>
                <a:gd name="T72" fmla="*/ 2147483647 w 3396"/>
                <a:gd name="T73" fmla="*/ 2147483647 h 2994"/>
                <a:gd name="T74" fmla="*/ 2147483647 w 3396"/>
                <a:gd name="T75" fmla="*/ 2147483647 h 2994"/>
                <a:gd name="T76" fmla="*/ 2147483647 w 3396"/>
                <a:gd name="T77" fmla="*/ 2147483647 h 2994"/>
                <a:gd name="T78" fmla="*/ 2147483647 w 3396"/>
                <a:gd name="T79" fmla="*/ 2147483647 h 2994"/>
                <a:gd name="T80" fmla="*/ 2147483647 w 3396"/>
                <a:gd name="T81" fmla="*/ 2147483647 h 2994"/>
                <a:gd name="T82" fmla="*/ 2147483647 w 3396"/>
                <a:gd name="T83" fmla="*/ 2147483647 h 2994"/>
                <a:gd name="T84" fmla="*/ 2147483647 w 3396"/>
                <a:gd name="T85" fmla="*/ 2147483647 h 2994"/>
                <a:gd name="T86" fmla="*/ 2147483647 w 3396"/>
                <a:gd name="T87" fmla="*/ 2147483647 h 2994"/>
                <a:gd name="T88" fmla="*/ 2147483647 w 3396"/>
                <a:gd name="T89" fmla="*/ 2147483647 h 2994"/>
                <a:gd name="T90" fmla="*/ 2147483647 w 3396"/>
                <a:gd name="T91" fmla="*/ 2147483647 h 2994"/>
                <a:gd name="T92" fmla="*/ 2147483647 w 3396"/>
                <a:gd name="T93" fmla="*/ 2147483647 h 2994"/>
                <a:gd name="T94" fmla="*/ 2147483647 w 3396"/>
                <a:gd name="T95" fmla="*/ 2147483647 h 2994"/>
                <a:gd name="T96" fmla="*/ 2147483647 w 3396"/>
                <a:gd name="T97" fmla="*/ 2147483647 h 2994"/>
                <a:gd name="T98" fmla="*/ 2147483647 w 3396"/>
                <a:gd name="T99" fmla="*/ 2147483647 h 2994"/>
                <a:gd name="T100" fmla="*/ 2147483647 w 3396"/>
                <a:gd name="T101" fmla="*/ 2147483647 h 2994"/>
                <a:gd name="T102" fmla="*/ 2147483647 w 3396"/>
                <a:gd name="T103" fmla="*/ 2147483647 h 2994"/>
                <a:gd name="T104" fmla="*/ 2147483647 w 3396"/>
                <a:gd name="T105" fmla="*/ 2147483647 h 2994"/>
                <a:gd name="T106" fmla="*/ 2147483647 w 3396"/>
                <a:gd name="T107" fmla="*/ 2147483647 h 2994"/>
                <a:gd name="T108" fmla="*/ 2147483647 w 3396"/>
                <a:gd name="T109" fmla="*/ 2147483647 h 2994"/>
                <a:gd name="T110" fmla="*/ 2147483647 w 3396"/>
                <a:gd name="T111" fmla="*/ 2147483647 h 2994"/>
                <a:gd name="T112" fmla="*/ 2147483647 w 3396"/>
                <a:gd name="T113" fmla="*/ 2147483647 h 2994"/>
                <a:gd name="T114" fmla="*/ 2147483647 w 3396"/>
                <a:gd name="T115" fmla="*/ 2147483647 h 2994"/>
                <a:gd name="T116" fmla="*/ 2147483647 w 3396"/>
                <a:gd name="T117" fmla="*/ 2147483647 h 2994"/>
                <a:gd name="T118" fmla="*/ 2147483647 w 3396"/>
                <a:gd name="T119" fmla="*/ 2147483647 h 2994"/>
                <a:gd name="T120" fmla="*/ 2147483647 w 3396"/>
                <a:gd name="T121" fmla="*/ 2147483647 h 2994"/>
                <a:gd name="T122" fmla="*/ 2147483647 w 3396"/>
                <a:gd name="T123" fmla="*/ 2147483647 h 29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96"/>
                <a:gd name="T187" fmla="*/ 0 h 2994"/>
                <a:gd name="T188" fmla="*/ 3396 w 3396"/>
                <a:gd name="T189" fmla="*/ 2994 h 29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96" h="2994">
                  <a:moveTo>
                    <a:pt x="70" y="344"/>
                  </a:moveTo>
                  <a:lnTo>
                    <a:pt x="70" y="344"/>
                  </a:lnTo>
                  <a:lnTo>
                    <a:pt x="76" y="315"/>
                  </a:lnTo>
                  <a:lnTo>
                    <a:pt x="123" y="327"/>
                  </a:lnTo>
                  <a:lnTo>
                    <a:pt x="146" y="275"/>
                  </a:lnTo>
                  <a:lnTo>
                    <a:pt x="176" y="252"/>
                  </a:lnTo>
                  <a:lnTo>
                    <a:pt x="199" y="201"/>
                  </a:lnTo>
                  <a:lnTo>
                    <a:pt x="234" y="166"/>
                  </a:lnTo>
                  <a:lnTo>
                    <a:pt x="246" y="126"/>
                  </a:lnTo>
                  <a:lnTo>
                    <a:pt x="251" y="69"/>
                  </a:lnTo>
                  <a:lnTo>
                    <a:pt x="240" y="0"/>
                  </a:lnTo>
                  <a:lnTo>
                    <a:pt x="205" y="12"/>
                  </a:lnTo>
                  <a:lnTo>
                    <a:pt x="216" y="75"/>
                  </a:lnTo>
                  <a:lnTo>
                    <a:pt x="211" y="115"/>
                  </a:lnTo>
                  <a:lnTo>
                    <a:pt x="205" y="149"/>
                  </a:lnTo>
                  <a:lnTo>
                    <a:pt x="170" y="183"/>
                  </a:lnTo>
                  <a:lnTo>
                    <a:pt x="146" y="229"/>
                  </a:lnTo>
                  <a:lnTo>
                    <a:pt x="123" y="252"/>
                  </a:lnTo>
                  <a:lnTo>
                    <a:pt x="100" y="287"/>
                  </a:lnTo>
                  <a:lnTo>
                    <a:pt x="47" y="275"/>
                  </a:lnTo>
                  <a:lnTo>
                    <a:pt x="41" y="315"/>
                  </a:lnTo>
                  <a:lnTo>
                    <a:pt x="18" y="327"/>
                  </a:lnTo>
                  <a:lnTo>
                    <a:pt x="29" y="355"/>
                  </a:lnTo>
                  <a:lnTo>
                    <a:pt x="70" y="344"/>
                  </a:lnTo>
                  <a:close/>
                  <a:moveTo>
                    <a:pt x="731" y="2862"/>
                  </a:moveTo>
                  <a:lnTo>
                    <a:pt x="731" y="2862"/>
                  </a:lnTo>
                  <a:lnTo>
                    <a:pt x="707" y="2817"/>
                  </a:lnTo>
                  <a:lnTo>
                    <a:pt x="696" y="2719"/>
                  </a:lnTo>
                  <a:lnTo>
                    <a:pt x="678" y="2673"/>
                  </a:lnTo>
                  <a:lnTo>
                    <a:pt x="672" y="2605"/>
                  </a:lnTo>
                  <a:lnTo>
                    <a:pt x="637" y="2502"/>
                  </a:lnTo>
                  <a:lnTo>
                    <a:pt x="590" y="2502"/>
                  </a:lnTo>
                  <a:lnTo>
                    <a:pt x="555" y="2479"/>
                  </a:lnTo>
                  <a:lnTo>
                    <a:pt x="520" y="2422"/>
                  </a:lnTo>
                  <a:lnTo>
                    <a:pt x="479" y="2376"/>
                  </a:lnTo>
                  <a:lnTo>
                    <a:pt x="456" y="2307"/>
                  </a:lnTo>
                  <a:lnTo>
                    <a:pt x="450" y="2250"/>
                  </a:lnTo>
                  <a:lnTo>
                    <a:pt x="444" y="2175"/>
                  </a:lnTo>
                  <a:lnTo>
                    <a:pt x="439" y="2095"/>
                  </a:lnTo>
                  <a:lnTo>
                    <a:pt x="456" y="2032"/>
                  </a:lnTo>
                  <a:lnTo>
                    <a:pt x="427" y="1946"/>
                  </a:lnTo>
                  <a:lnTo>
                    <a:pt x="421" y="1884"/>
                  </a:lnTo>
                  <a:lnTo>
                    <a:pt x="398" y="1832"/>
                  </a:lnTo>
                  <a:lnTo>
                    <a:pt x="339" y="1809"/>
                  </a:lnTo>
                  <a:lnTo>
                    <a:pt x="351" y="1780"/>
                  </a:lnTo>
                  <a:lnTo>
                    <a:pt x="327" y="1723"/>
                  </a:lnTo>
                  <a:lnTo>
                    <a:pt x="269" y="1712"/>
                  </a:lnTo>
                  <a:lnTo>
                    <a:pt x="240" y="1695"/>
                  </a:lnTo>
                  <a:lnTo>
                    <a:pt x="222" y="1626"/>
                  </a:lnTo>
                  <a:lnTo>
                    <a:pt x="228" y="1569"/>
                  </a:lnTo>
                  <a:lnTo>
                    <a:pt x="228" y="1546"/>
                  </a:lnTo>
                  <a:lnTo>
                    <a:pt x="240" y="1511"/>
                  </a:lnTo>
                  <a:lnTo>
                    <a:pt x="193" y="1466"/>
                  </a:lnTo>
                  <a:lnTo>
                    <a:pt x="181" y="1403"/>
                  </a:lnTo>
                  <a:lnTo>
                    <a:pt x="146" y="1368"/>
                  </a:lnTo>
                  <a:lnTo>
                    <a:pt x="135" y="1340"/>
                  </a:lnTo>
                  <a:lnTo>
                    <a:pt x="129" y="1288"/>
                  </a:lnTo>
                  <a:lnTo>
                    <a:pt x="94" y="1242"/>
                  </a:lnTo>
                  <a:lnTo>
                    <a:pt x="94" y="1179"/>
                  </a:lnTo>
                  <a:lnTo>
                    <a:pt x="70" y="1116"/>
                  </a:lnTo>
                  <a:lnTo>
                    <a:pt x="29" y="1059"/>
                  </a:lnTo>
                  <a:lnTo>
                    <a:pt x="0" y="1076"/>
                  </a:lnTo>
                  <a:lnTo>
                    <a:pt x="41" y="1134"/>
                  </a:lnTo>
                  <a:lnTo>
                    <a:pt x="59" y="1185"/>
                  </a:lnTo>
                  <a:lnTo>
                    <a:pt x="59" y="1248"/>
                  </a:lnTo>
                  <a:lnTo>
                    <a:pt x="94" y="1300"/>
                  </a:lnTo>
                  <a:lnTo>
                    <a:pt x="100" y="1351"/>
                  </a:lnTo>
                  <a:lnTo>
                    <a:pt x="117" y="1386"/>
                  </a:lnTo>
                  <a:lnTo>
                    <a:pt x="146" y="1420"/>
                  </a:lnTo>
                  <a:lnTo>
                    <a:pt x="164" y="1483"/>
                  </a:lnTo>
                  <a:lnTo>
                    <a:pt x="199" y="1517"/>
                  </a:lnTo>
                  <a:lnTo>
                    <a:pt x="187" y="1540"/>
                  </a:lnTo>
                  <a:lnTo>
                    <a:pt x="193" y="1569"/>
                  </a:lnTo>
                  <a:lnTo>
                    <a:pt x="187" y="1626"/>
                  </a:lnTo>
                  <a:lnTo>
                    <a:pt x="211" y="1718"/>
                  </a:lnTo>
                  <a:lnTo>
                    <a:pt x="257" y="1746"/>
                  </a:lnTo>
                  <a:lnTo>
                    <a:pt x="304" y="1758"/>
                  </a:lnTo>
                  <a:lnTo>
                    <a:pt x="310" y="1780"/>
                  </a:lnTo>
                  <a:lnTo>
                    <a:pt x="298" y="1826"/>
                  </a:lnTo>
                  <a:lnTo>
                    <a:pt x="368" y="1861"/>
                  </a:lnTo>
                  <a:lnTo>
                    <a:pt x="386" y="1895"/>
                  </a:lnTo>
                  <a:lnTo>
                    <a:pt x="392" y="1952"/>
                  </a:lnTo>
                  <a:lnTo>
                    <a:pt x="421" y="2032"/>
                  </a:lnTo>
                  <a:lnTo>
                    <a:pt x="403" y="2090"/>
                  </a:lnTo>
                  <a:lnTo>
                    <a:pt x="409" y="2175"/>
                  </a:lnTo>
                  <a:lnTo>
                    <a:pt x="415" y="2256"/>
                  </a:lnTo>
                  <a:lnTo>
                    <a:pt x="421" y="2319"/>
                  </a:lnTo>
                  <a:lnTo>
                    <a:pt x="450" y="2393"/>
                  </a:lnTo>
                  <a:lnTo>
                    <a:pt x="491" y="2439"/>
                  </a:lnTo>
                  <a:lnTo>
                    <a:pt x="532" y="2502"/>
                  </a:lnTo>
                  <a:lnTo>
                    <a:pt x="579" y="2536"/>
                  </a:lnTo>
                  <a:lnTo>
                    <a:pt x="614" y="2536"/>
                  </a:lnTo>
                  <a:lnTo>
                    <a:pt x="643" y="2610"/>
                  </a:lnTo>
                  <a:lnTo>
                    <a:pt x="643" y="2679"/>
                  </a:lnTo>
                  <a:lnTo>
                    <a:pt x="661" y="2725"/>
                  </a:lnTo>
                  <a:lnTo>
                    <a:pt x="672" y="2828"/>
                  </a:lnTo>
                  <a:lnTo>
                    <a:pt x="701" y="2879"/>
                  </a:lnTo>
                  <a:lnTo>
                    <a:pt x="731" y="2908"/>
                  </a:lnTo>
                  <a:lnTo>
                    <a:pt x="766" y="2971"/>
                  </a:lnTo>
                  <a:lnTo>
                    <a:pt x="795" y="2954"/>
                  </a:lnTo>
                  <a:lnTo>
                    <a:pt x="760" y="2885"/>
                  </a:lnTo>
                  <a:lnTo>
                    <a:pt x="731" y="2862"/>
                  </a:lnTo>
                  <a:close/>
                  <a:moveTo>
                    <a:pt x="2835" y="2319"/>
                  </a:moveTo>
                  <a:lnTo>
                    <a:pt x="2835" y="2319"/>
                  </a:lnTo>
                  <a:lnTo>
                    <a:pt x="2934" y="2290"/>
                  </a:lnTo>
                  <a:lnTo>
                    <a:pt x="3016" y="2244"/>
                  </a:lnTo>
                  <a:lnTo>
                    <a:pt x="3080" y="2221"/>
                  </a:lnTo>
                  <a:lnTo>
                    <a:pt x="3144" y="2198"/>
                  </a:lnTo>
                  <a:lnTo>
                    <a:pt x="3197" y="2170"/>
                  </a:lnTo>
                  <a:lnTo>
                    <a:pt x="3203" y="2107"/>
                  </a:lnTo>
                  <a:lnTo>
                    <a:pt x="3197" y="2061"/>
                  </a:lnTo>
                  <a:lnTo>
                    <a:pt x="3220" y="1998"/>
                  </a:lnTo>
                  <a:lnTo>
                    <a:pt x="3244" y="1935"/>
                  </a:lnTo>
                  <a:lnTo>
                    <a:pt x="3267" y="1872"/>
                  </a:lnTo>
                  <a:lnTo>
                    <a:pt x="3244" y="1798"/>
                  </a:lnTo>
                  <a:lnTo>
                    <a:pt x="3214" y="1775"/>
                  </a:lnTo>
                  <a:lnTo>
                    <a:pt x="3191" y="1729"/>
                  </a:lnTo>
                  <a:lnTo>
                    <a:pt x="3109" y="1723"/>
                  </a:lnTo>
                  <a:lnTo>
                    <a:pt x="3016" y="1723"/>
                  </a:lnTo>
                  <a:lnTo>
                    <a:pt x="2899" y="1712"/>
                  </a:lnTo>
                  <a:lnTo>
                    <a:pt x="2805" y="1689"/>
                  </a:lnTo>
                  <a:lnTo>
                    <a:pt x="2764" y="1677"/>
                  </a:lnTo>
                  <a:lnTo>
                    <a:pt x="2700" y="1620"/>
                  </a:lnTo>
                  <a:lnTo>
                    <a:pt x="2648" y="1557"/>
                  </a:lnTo>
                  <a:lnTo>
                    <a:pt x="2630" y="1534"/>
                  </a:lnTo>
                  <a:lnTo>
                    <a:pt x="2659" y="1552"/>
                  </a:lnTo>
                  <a:lnTo>
                    <a:pt x="2694" y="1540"/>
                  </a:lnTo>
                  <a:lnTo>
                    <a:pt x="2741" y="1557"/>
                  </a:lnTo>
                  <a:lnTo>
                    <a:pt x="2770" y="1529"/>
                  </a:lnTo>
                  <a:lnTo>
                    <a:pt x="2864" y="1523"/>
                  </a:lnTo>
                  <a:lnTo>
                    <a:pt x="2899" y="1529"/>
                  </a:lnTo>
                  <a:lnTo>
                    <a:pt x="2928" y="1506"/>
                  </a:lnTo>
                  <a:lnTo>
                    <a:pt x="2951" y="1523"/>
                  </a:lnTo>
                  <a:lnTo>
                    <a:pt x="2998" y="1546"/>
                  </a:lnTo>
                  <a:lnTo>
                    <a:pt x="3016" y="1494"/>
                  </a:lnTo>
                  <a:lnTo>
                    <a:pt x="3033" y="1466"/>
                  </a:lnTo>
                  <a:lnTo>
                    <a:pt x="3057" y="1426"/>
                  </a:lnTo>
                  <a:lnTo>
                    <a:pt x="3115" y="1374"/>
                  </a:lnTo>
                  <a:lnTo>
                    <a:pt x="3133" y="1340"/>
                  </a:lnTo>
                  <a:lnTo>
                    <a:pt x="3179" y="1323"/>
                  </a:lnTo>
                  <a:lnTo>
                    <a:pt x="3185" y="1260"/>
                  </a:lnTo>
                  <a:lnTo>
                    <a:pt x="3203" y="1237"/>
                  </a:lnTo>
                  <a:lnTo>
                    <a:pt x="3238" y="1220"/>
                  </a:lnTo>
                  <a:lnTo>
                    <a:pt x="3273" y="1179"/>
                  </a:lnTo>
                  <a:lnTo>
                    <a:pt x="3279" y="1179"/>
                  </a:lnTo>
                  <a:lnTo>
                    <a:pt x="3285" y="1185"/>
                  </a:lnTo>
                  <a:lnTo>
                    <a:pt x="3255" y="1237"/>
                  </a:lnTo>
                  <a:lnTo>
                    <a:pt x="3261" y="1305"/>
                  </a:lnTo>
                  <a:lnTo>
                    <a:pt x="3290" y="1357"/>
                  </a:lnTo>
                  <a:lnTo>
                    <a:pt x="3372" y="1443"/>
                  </a:lnTo>
                  <a:lnTo>
                    <a:pt x="3396" y="1420"/>
                  </a:lnTo>
                  <a:lnTo>
                    <a:pt x="3320" y="1340"/>
                  </a:lnTo>
                  <a:lnTo>
                    <a:pt x="3296" y="1294"/>
                  </a:lnTo>
                  <a:lnTo>
                    <a:pt x="3290" y="1242"/>
                  </a:lnTo>
                  <a:lnTo>
                    <a:pt x="3320" y="1185"/>
                  </a:lnTo>
                  <a:lnTo>
                    <a:pt x="3290" y="1122"/>
                  </a:lnTo>
                  <a:lnTo>
                    <a:pt x="3250" y="1157"/>
                  </a:lnTo>
                  <a:lnTo>
                    <a:pt x="3220" y="1191"/>
                  </a:lnTo>
                  <a:lnTo>
                    <a:pt x="3179" y="1208"/>
                  </a:lnTo>
                  <a:lnTo>
                    <a:pt x="3150" y="1248"/>
                  </a:lnTo>
                  <a:lnTo>
                    <a:pt x="3144" y="1300"/>
                  </a:lnTo>
                  <a:lnTo>
                    <a:pt x="3109" y="1311"/>
                  </a:lnTo>
                  <a:lnTo>
                    <a:pt x="3086" y="1351"/>
                  </a:lnTo>
                  <a:lnTo>
                    <a:pt x="3027" y="1403"/>
                  </a:lnTo>
                  <a:lnTo>
                    <a:pt x="3004" y="1443"/>
                  </a:lnTo>
                  <a:lnTo>
                    <a:pt x="2981" y="1477"/>
                  </a:lnTo>
                  <a:lnTo>
                    <a:pt x="2975" y="1500"/>
                  </a:lnTo>
                  <a:lnTo>
                    <a:pt x="2969" y="1494"/>
                  </a:lnTo>
                  <a:lnTo>
                    <a:pt x="2934" y="1466"/>
                  </a:lnTo>
                  <a:lnTo>
                    <a:pt x="2893" y="1489"/>
                  </a:lnTo>
                  <a:lnTo>
                    <a:pt x="2864" y="1489"/>
                  </a:lnTo>
                  <a:lnTo>
                    <a:pt x="2753" y="1500"/>
                  </a:lnTo>
                  <a:lnTo>
                    <a:pt x="2735" y="1517"/>
                  </a:lnTo>
                  <a:lnTo>
                    <a:pt x="2694" y="1500"/>
                  </a:lnTo>
                  <a:lnTo>
                    <a:pt x="2659" y="1511"/>
                  </a:lnTo>
                  <a:lnTo>
                    <a:pt x="2648" y="1506"/>
                  </a:lnTo>
                  <a:lnTo>
                    <a:pt x="2618" y="1477"/>
                  </a:lnTo>
                  <a:lnTo>
                    <a:pt x="2595" y="1477"/>
                  </a:lnTo>
                  <a:lnTo>
                    <a:pt x="2583" y="1466"/>
                  </a:lnTo>
                  <a:lnTo>
                    <a:pt x="2583" y="1448"/>
                  </a:lnTo>
                  <a:lnTo>
                    <a:pt x="2601" y="1437"/>
                  </a:lnTo>
                  <a:lnTo>
                    <a:pt x="2613" y="1397"/>
                  </a:lnTo>
                  <a:lnTo>
                    <a:pt x="2624" y="1380"/>
                  </a:lnTo>
                  <a:lnTo>
                    <a:pt x="2630" y="1374"/>
                  </a:lnTo>
                  <a:lnTo>
                    <a:pt x="2618" y="1345"/>
                  </a:lnTo>
                  <a:lnTo>
                    <a:pt x="2607" y="1294"/>
                  </a:lnTo>
                  <a:lnTo>
                    <a:pt x="2601" y="1260"/>
                  </a:lnTo>
                  <a:lnTo>
                    <a:pt x="2601" y="1231"/>
                  </a:lnTo>
                  <a:lnTo>
                    <a:pt x="2601" y="1220"/>
                  </a:lnTo>
                  <a:lnTo>
                    <a:pt x="2560" y="1191"/>
                  </a:lnTo>
                  <a:lnTo>
                    <a:pt x="2519" y="1179"/>
                  </a:lnTo>
                  <a:lnTo>
                    <a:pt x="2484" y="1214"/>
                  </a:lnTo>
                  <a:lnTo>
                    <a:pt x="2478" y="1248"/>
                  </a:lnTo>
                  <a:lnTo>
                    <a:pt x="2472" y="1288"/>
                  </a:lnTo>
                  <a:lnTo>
                    <a:pt x="2461" y="1328"/>
                  </a:lnTo>
                  <a:lnTo>
                    <a:pt x="2443" y="1334"/>
                  </a:lnTo>
                  <a:lnTo>
                    <a:pt x="2426" y="1300"/>
                  </a:lnTo>
                  <a:lnTo>
                    <a:pt x="2396" y="1260"/>
                  </a:lnTo>
                  <a:lnTo>
                    <a:pt x="2396" y="1157"/>
                  </a:lnTo>
                  <a:lnTo>
                    <a:pt x="2385" y="1111"/>
                  </a:lnTo>
                  <a:lnTo>
                    <a:pt x="2338" y="1059"/>
                  </a:lnTo>
                  <a:lnTo>
                    <a:pt x="2291" y="1025"/>
                  </a:lnTo>
                  <a:lnTo>
                    <a:pt x="2233" y="979"/>
                  </a:lnTo>
                  <a:lnTo>
                    <a:pt x="2186" y="928"/>
                  </a:lnTo>
                  <a:lnTo>
                    <a:pt x="2157" y="842"/>
                  </a:lnTo>
                  <a:lnTo>
                    <a:pt x="2122" y="773"/>
                  </a:lnTo>
                  <a:lnTo>
                    <a:pt x="2104" y="699"/>
                  </a:lnTo>
                  <a:lnTo>
                    <a:pt x="2069" y="681"/>
                  </a:lnTo>
                  <a:lnTo>
                    <a:pt x="2051" y="659"/>
                  </a:lnTo>
                  <a:lnTo>
                    <a:pt x="2057" y="659"/>
                  </a:lnTo>
                  <a:lnTo>
                    <a:pt x="2087" y="659"/>
                  </a:lnTo>
                  <a:lnTo>
                    <a:pt x="2127" y="619"/>
                  </a:lnTo>
                  <a:lnTo>
                    <a:pt x="2174" y="601"/>
                  </a:lnTo>
                  <a:lnTo>
                    <a:pt x="2203" y="573"/>
                  </a:lnTo>
                  <a:lnTo>
                    <a:pt x="2227" y="556"/>
                  </a:lnTo>
                  <a:lnTo>
                    <a:pt x="2244" y="561"/>
                  </a:lnTo>
                  <a:lnTo>
                    <a:pt x="2279" y="590"/>
                  </a:lnTo>
                  <a:lnTo>
                    <a:pt x="2326" y="584"/>
                  </a:lnTo>
                  <a:lnTo>
                    <a:pt x="2338" y="556"/>
                  </a:lnTo>
                  <a:lnTo>
                    <a:pt x="2344" y="561"/>
                  </a:lnTo>
                  <a:lnTo>
                    <a:pt x="2361" y="596"/>
                  </a:lnTo>
                  <a:lnTo>
                    <a:pt x="2373" y="630"/>
                  </a:lnTo>
                  <a:lnTo>
                    <a:pt x="2414" y="664"/>
                  </a:lnTo>
                  <a:lnTo>
                    <a:pt x="2414" y="710"/>
                  </a:lnTo>
                  <a:lnTo>
                    <a:pt x="2443" y="762"/>
                  </a:lnTo>
                  <a:lnTo>
                    <a:pt x="2466" y="779"/>
                  </a:lnTo>
                  <a:lnTo>
                    <a:pt x="2484" y="842"/>
                  </a:lnTo>
                  <a:lnTo>
                    <a:pt x="2507" y="847"/>
                  </a:lnTo>
                  <a:lnTo>
                    <a:pt x="2513" y="888"/>
                  </a:lnTo>
                  <a:lnTo>
                    <a:pt x="2554" y="922"/>
                  </a:lnTo>
                  <a:lnTo>
                    <a:pt x="2601" y="945"/>
                  </a:lnTo>
                  <a:lnTo>
                    <a:pt x="2653" y="950"/>
                  </a:lnTo>
                  <a:lnTo>
                    <a:pt x="2689" y="956"/>
                  </a:lnTo>
                  <a:lnTo>
                    <a:pt x="2718" y="973"/>
                  </a:lnTo>
                  <a:lnTo>
                    <a:pt x="2729" y="1008"/>
                  </a:lnTo>
                  <a:lnTo>
                    <a:pt x="2782" y="1048"/>
                  </a:lnTo>
                  <a:lnTo>
                    <a:pt x="2835" y="1059"/>
                  </a:lnTo>
                  <a:lnTo>
                    <a:pt x="2870" y="1099"/>
                  </a:lnTo>
                  <a:lnTo>
                    <a:pt x="2905" y="1099"/>
                  </a:lnTo>
                  <a:lnTo>
                    <a:pt x="2940" y="1088"/>
                  </a:lnTo>
                  <a:lnTo>
                    <a:pt x="3004" y="1111"/>
                  </a:lnTo>
                  <a:lnTo>
                    <a:pt x="3068" y="1111"/>
                  </a:lnTo>
                  <a:lnTo>
                    <a:pt x="3098" y="1088"/>
                  </a:lnTo>
                  <a:lnTo>
                    <a:pt x="3156" y="1071"/>
                  </a:lnTo>
                  <a:lnTo>
                    <a:pt x="3185" y="1036"/>
                  </a:lnTo>
                  <a:lnTo>
                    <a:pt x="3255" y="1019"/>
                  </a:lnTo>
                  <a:lnTo>
                    <a:pt x="3384" y="945"/>
                  </a:lnTo>
                  <a:lnTo>
                    <a:pt x="3366" y="916"/>
                  </a:lnTo>
                  <a:lnTo>
                    <a:pt x="3244" y="985"/>
                  </a:lnTo>
                  <a:lnTo>
                    <a:pt x="3162" y="1002"/>
                  </a:lnTo>
                  <a:lnTo>
                    <a:pt x="3133" y="1042"/>
                  </a:lnTo>
                  <a:lnTo>
                    <a:pt x="3080" y="1059"/>
                  </a:lnTo>
                  <a:lnTo>
                    <a:pt x="3051" y="1076"/>
                  </a:lnTo>
                  <a:lnTo>
                    <a:pt x="3010" y="1076"/>
                  </a:lnTo>
                  <a:lnTo>
                    <a:pt x="2940" y="1048"/>
                  </a:lnTo>
                  <a:lnTo>
                    <a:pt x="2899" y="1065"/>
                  </a:lnTo>
                  <a:lnTo>
                    <a:pt x="2887" y="1065"/>
                  </a:lnTo>
                  <a:lnTo>
                    <a:pt x="2858" y="1025"/>
                  </a:lnTo>
                  <a:lnTo>
                    <a:pt x="2800" y="1013"/>
                  </a:lnTo>
                  <a:lnTo>
                    <a:pt x="2759" y="985"/>
                  </a:lnTo>
                  <a:lnTo>
                    <a:pt x="2747" y="950"/>
                  </a:lnTo>
                  <a:lnTo>
                    <a:pt x="2700" y="928"/>
                  </a:lnTo>
                  <a:lnTo>
                    <a:pt x="2659" y="922"/>
                  </a:lnTo>
                  <a:lnTo>
                    <a:pt x="2607" y="916"/>
                  </a:lnTo>
                  <a:lnTo>
                    <a:pt x="2577" y="893"/>
                  </a:lnTo>
                  <a:lnTo>
                    <a:pt x="2548" y="870"/>
                  </a:lnTo>
                  <a:lnTo>
                    <a:pt x="2542" y="819"/>
                  </a:lnTo>
                  <a:lnTo>
                    <a:pt x="2513" y="813"/>
                  </a:lnTo>
                  <a:lnTo>
                    <a:pt x="2496" y="762"/>
                  </a:lnTo>
                  <a:lnTo>
                    <a:pt x="2472" y="739"/>
                  </a:lnTo>
                  <a:lnTo>
                    <a:pt x="2449" y="699"/>
                  </a:lnTo>
                  <a:lnTo>
                    <a:pt x="2455" y="647"/>
                  </a:lnTo>
                  <a:lnTo>
                    <a:pt x="2408" y="613"/>
                  </a:lnTo>
                  <a:lnTo>
                    <a:pt x="2396" y="584"/>
                  </a:lnTo>
                  <a:lnTo>
                    <a:pt x="2373" y="538"/>
                  </a:lnTo>
                  <a:lnTo>
                    <a:pt x="2367" y="533"/>
                  </a:lnTo>
                  <a:lnTo>
                    <a:pt x="2320" y="510"/>
                  </a:lnTo>
                  <a:lnTo>
                    <a:pt x="2314" y="527"/>
                  </a:lnTo>
                  <a:lnTo>
                    <a:pt x="2297" y="550"/>
                  </a:lnTo>
                  <a:lnTo>
                    <a:pt x="2291" y="556"/>
                  </a:lnTo>
                  <a:lnTo>
                    <a:pt x="2262" y="527"/>
                  </a:lnTo>
                  <a:lnTo>
                    <a:pt x="2215" y="521"/>
                  </a:lnTo>
                  <a:lnTo>
                    <a:pt x="2180" y="550"/>
                  </a:lnTo>
                  <a:lnTo>
                    <a:pt x="2157" y="573"/>
                  </a:lnTo>
                  <a:lnTo>
                    <a:pt x="2110" y="590"/>
                  </a:lnTo>
                  <a:lnTo>
                    <a:pt x="2075" y="624"/>
                  </a:lnTo>
                  <a:lnTo>
                    <a:pt x="2040" y="624"/>
                  </a:lnTo>
                  <a:lnTo>
                    <a:pt x="2011" y="659"/>
                  </a:lnTo>
                  <a:lnTo>
                    <a:pt x="2046" y="704"/>
                  </a:lnTo>
                  <a:lnTo>
                    <a:pt x="2069" y="722"/>
                  </a:lnTo>
                  <a:lnTo>
                    <a:pt x="2087" y="790"/>
                  </a:lnTo>
                  <a:lnTo>
                    <a:pt x="2092" y="802"/>
                  </a:lnTo>
                  <a:lnTo>
                    <a:pt x="2069" y="807"/>
                  </a:lnTo>
                  <a:lnTo>
                    <a:pt x="2040" y="807"/>
                  </a:lnTo>
                  <a:lnTo>
                    <a:pt x="2028" y="796"/>
                  </a:lnTo>
                  <a:lnTo>
                    <a:pt x="2005" y="750"/>
                  </a:lnTo>
                  <a:lnTo>
                    <a:pt x="1970" y="716"/>
                  </a:lnTo>
                  <a:lnTo>
                    <a:pt x="1853" y="716"/>
                  </a:lnTo>
                  <a:lnTo>
                    <a:pt x="1771" y="727"/>
                  </a:lnTo>
                  <a:lnTo>
                    <a:pt x="1689" y="710"/>
                  </a:lnTo>
                  <a:lnTo>
                    <a:pt x="1607" y="687"/>
                  </a:lnTo>
                  <a:lnTo>
                    <a:pt x="1584" y="681"/>
                  </a:lnTo>
                  <a:lnTo>
                    <a:pt x="1374" y="498"/>
                  </a:lnTo>
                  <a:lnTo>
                    <a:pt x="1298" y="441"/>
                  </a:lnTo>
                  <a:lnTo>
                    <a:pt x="1227" y="384"/>
                  </a:lnTo>
                  <a:lnTo>
                    <a:pt x="1157" y="344"/>
                  </a:lnTo>
                  <a:lnTo>
                    <a:pt x="1093" y="298"/>
                  </a:lnTo>
                  <a:lnTo>
                    <a:pt x="1046" y="264"/>
                  </a:lnTo>
                  <a:lnTo>
                    <a:pt x="1005" y="241"/>
                  </a:lnTo>
                  <a:lnTo>
                    <a:pt x="1005" y="235"/>
                  </a:lnTo>
                  <a:lnTo>
                    <a:pt x="935" y="218"/>
                  </a:lnTo>
                  <a:lnTo>
                    <a:pt x="883" y="206"/>
                  </a:lnTo>
                  <a:lnTo>
                    <a:pt x="848" y="201"/>
                  </a:lnTo>
                  <a:lnTo>
                    <a:pt x="842" y="201"/>
                  </a:lnTo>
                  <a:lnTo>
                    <a:pt x="684" y="246"/>
                  </a:lnTo>
                  <a:lnTo>
                    <a:pt x="626" y="258"/>
                  </a:lnTo>
                  <a:lnTo>
                    <a:pt x="579" y="264"/>
                  </a:lnTo>
                  <a:lnTo>
                    <a:pt x="550" y="281"/>
                  </a:lnTo>
                  <a:lnTo>
                    <a:pt x="503" y="298"/>
                  </a:lnTo>
                  <a:lnTo>
                    <a:pt x="585" y="441"/>
                  </a:lnTo>
                  <a:lnTo>
                    <a:pt x="620" y="470"/>
                  </a:lnTo>
                  <a:lnTo>
                    <a:pt x="596" y="475"/>
                  </a:lnTo>
                  <a:lnTo>
                    <a:pt x="555" y="510"/>
                  </a:lnTo>
                  <a:lnTo>
                    <a:pt x="550" y="533"/>
                  </a:lnTo>
                  <a:lnTo>
                    <a:pt x="526" y="533"/>
                  </a:lnTo>
                  <a:lnTo>
                    <a:pt x="485" y="527"/>
                  </a:lnTo>
                  <a:lnTo>
                    <a:pt x="444" y="550"/>
                  </a:lnTo>
                  <a:lnTo>
                    <a:pt x="421" y="590"/>
                  </a:lnTo>
                  <a:lnTo>
                    <a:pt x="386" y="619"/>
                  </a:lnTo>
                  <a:lnTo>
                    <a:pt x="345" y="630"/>
                  </a:lnTo>
                  <a:lnTo>
                    <a:pt x="310" y="630"/>
                  </a:lnTo>
                  <a:lnTo>
                    <a:pt x="275" y="624"/>
                  </a:lnTo>
                  <a:lnTo>
                    <a:pt x="257" y="624"/>
                  </a:lnTo>
                  <a:lnTo>
                    <a:pt x="222" y="619"/>
                  </a:lnTo>
                  <a:lnTo>
                    <a:pt x="199" y="624"/>
                  </a:lnTo>
                  <a:lnTo>
                    <a:pt x="152" y="636"/>
                  </a:lnTo>
                  <a:lnTo>
                    <a:pt x="6" y="739"/>
                  </a:lnTo>
                  <a:lnTo>
                    <a:pt x="29" y="767"/>
                  </a:lnTo>
                  <a:lnTo>
                    <a:pt x="170" y="664"/>
                  </a:lnTo>
                  <a:lnTo>
                    <a:pt x="187" y="664"/>
                  </a:lnTo>
                  <a:lnTo>
                    <a:pt x="187" y="670"/>
                  </a:lnTo>
                  <a:lnTo>
                    <a:pt x="164" y="722"/>
                  </a:lnTo>
                  <a:lnTo>
                    <a:pt x="152" y="739"/>
                  </a:lnTo>
                  <a:lnTo>
                    <a:pt x="135" y="784"/>
                  </a:lnTo>
                  <a:lnTo>
                    <a:pt x="123" y="813"/>
                  </a:lnTo>
                  <a:lnTo>
                    <a:pt x="117" y="825"/>
                  </a:lnTo>
                  <a:lnTo>
                    <a:pt x="158" y="859"/>
                  </a:lnTo>
                  <a:lnTo>
                    <a:pt x="176" y="865"/>
                  </a:lnTo>
                  <a:lnTo>
                    <a:pt x="205" y="888"/>
                  </a:lnTo>
                  <a:lnTo>
                    <a:pt x="216" y="888"/>
                  </a:lnTo>
                  <a:lnTo>
                    <a:pt x="228" y="905"/>
                  </a:lnTo>
                  <a:lnTo>
                    <a:pt x="234" y="922"/>
                  </a:lnTo>
                  <a:lnTo>
                    <a:pt x="246" y="950"/>
                  </a:lnTo>
                  <a:lnTo>
                    <a:pt x="263" y="985"/>
                  </a:lnTo>
                  <a:lnTo>
                    <a:pt x="275" y="1013"/>
                  </a:lnTo>
                  <a:lnTo>
                    <a:pt x="275" y="1019"/>
                  </a:lnTo>
                  <a:lnTo>
                    <a:pt x="298" y="1031"/>
                  </a:lnTo>
                  <a:lnTo>
                    <a:pt x="327" y="1076"/>
                  </a:lnTo>
                  <a:lnTo>
                    <a:pt x="327" y="1122"/>
                  </a:lnTo>
                  <a:lnTo>
                    <a:pt x="363" y="1151"/>
                  </a:lnTo>
                  <a:lnTo>
                    <a:pt x="380" y="1185"/>
                  </a:lnTo>
                  <a:lnTo>
                    <a:pt x="386" y="1214"/>
                  </a:lnTo>
                  <a:lnTo>
                    <a:pt x="409" y="1260"/>
                  </a:lnTo>
                  <a:lnTo>
                    <a:pt x="427" y="1265"/>
                  </a:lnTo>
                  <a:lnTo>
                    <a:pt x="427" y="1277"/>
                  </a:lnTo>
                  <a:lnTo>
                    <a:pt x="433" y="1328"/>
                  </a:lnTo>
                  <a:lnTo>
                    <a:pt x="462" y="1340"/>
                  </a:lnTo>
                  <a:lnTo>
                    <a:pt x="462" y="1386"/>
                  </a:lnTo>
                  <a:lnTo>
                    <a:pt x="450" y="1414"/>
                  </a:lnTo>
                  <a:lnTo>
                    <a:pt x="474" y="1443"/>
                  </a:lnTo>
                  <a:lnTo>
                    <a:pt x="462" y="1471"/>
                  </a:lnTo>
                  <a:lnTo>
                    <a:pt x="491" y="1500"/>
                  </a:lnTo>
                  <a:lnTo>
                    <a:pt x="520" y="1517"/>
                  </a:lnTo>
                  <a:lnTo>
                    <a:pt x="555" y="1534"/>
                  </a:lnTo>
                  <a:lnTo>
                    <a:pt x="579" y="1563"/>
                  </a:lnTo>
                  <a:lnTo>
                    <a:pt x="614" y="1569"/>
                  </a:lnTo>
                  <a:lnTo>
                    <a:pt x="620" y="1574"/>
                  </a:lnTo>
                  <a:lnTo>
                    <a:pt x="626" y="1586"/>
                  </a:lnTo>
                  <a:lnTo>
                    <a:pt x="626" y="1632"/>
                  </a:lnTo>
                  <a:lnTo>
                    <a:pt x="649" y="1655"/>
                  </a:lnTo>
                  <a:lnTo>
                    <a:pt x="661" y="1689"/>
                  </a:lnTo>
                  <a:lnTo>
                    <a:pt x="684" y="1718"/>
                  </a:lnTo>
                  <a:lnTo>
                    <a:pt x="701" y="1752"/>
                  </a:lnTo>
                  <a:lnTo>
                    <a:pt x="696" y="1786"/>
                  </a:lnTo>
                  <a:lnTo>
                    <a:pt x="696" y="1815"/>
                  </a:lnTo>
                  <a:lnTo>
                    <a:pt x="690" y="1849"/>
                  </a:lnTo>
                  <a:lnTo>
                    <a:pt x="678" y="1884"/>
                  </a:lnTo>
                  <a:lnTo>
                    <a:pt x="678" y="1924"/>
                  </a:lnTo>
                  <a:lnTo>
                    <a:pt x="684" y="1958"/>
                  </a:lnTo>
                  <a:lnTo>
                    <a:pt x="707" y="1981"/>
                  </a:lnTo>
                  <a:lnTo>
                    <a:pt x="701" y="2021"/>
                  </a:lnTo>
                  <a:lnTo>
                    <a:pt x="731" y="2038"/>
                  </a:lnTo>
                  <a:lnTo>
                    <a:pt x="742" y="2072"/>
                  </a:lnTo>
                  <a:lnTo>
                    <a:pt x="777" y="2107"/>
                  </a:lnTo>
                  <a:lnTo>
                    <a:pt x="777" y="2135"/>
                  </a:lnTo>
                  <a:lnTo>
                    <a:pt x="813" y="2170"/>
                  </a:lnTo>
                  <a:lnTo>
                    <a:pt x="859" y="2164"/>
                  </a:lnTo>
                  <a:lnTo>
                    <a:pt x="877" y="2193"/>
                  </a:lnTo>
                  <a:lnTo>
                    <a:pt x="900" y="2221"/>
                  </a:lnTo>
                  <a:lnTo>
                    <a:pt x="924" y="2238"/>
                  </a:lnTo>
                  <a:lnTo>
                    <a:pt x="941" y="2273"/>
                  </a:lnTo>
                  <a:lnTo>
                    <a:pt x="964" y="2278"/>
                  </a:lnTo>
                  <a:lnTo>
                    <a:pt x="964" y="2296"/>
                  </a:lnTo>
                  <a:lnTo>
                    <a:pt x="976" y="2330"/>
                  </a:lnTo>
                  <a:lnTo>
                    <a:pt x="988" y="2353"/>
                  </a:lnTo>
                  <a:lnTo>
                    <a:pt x="994" y="2359"/>
                  </a:lnTo>
                  <a:lnTo>
                    <a:pt x="1005" y="2376"/>
                  </a:lnTo>
                  <a:lnTo>
                    <a:pt x="1011" y="2422"/>
                  </a:lnTo>
                  <a:lnTo>
                    <a:pt x="1035" y="2485"/>
                  </a:lnTo>
                  <a:lnTo>
                    <a:pt x="1076" y="2536"/>
                  </a:lnTo>
                  <a:lnTo>
                    <a:pt x="1087" y="2565"/>
                  </a:lnTo>
                  <a:lnTo>
                    <a:pt x="1116" y="2593"/>
                  </a:lnTo>
                  <a:lnTo>
                    <a:pt x="1146" y="2599"/>
                  </a:lnTo>
                  <a:lnTo>
                    <a:pt x="1169" y="2633"/>
                  </a:lnTo>
                  <a:lnTo>
                    <a:pt x="1187" y="2679"/>
                  </a:lnTo>
                  <a:lnTo>
                    <a:pt x="1198" y="2713"/>
                  </a:lnTo>
                  <a:lnTo>
                    <a:pt x="1198" y="2719"/>
                  </a:lnTo>
                  <a:lnTo>
                    <a:pt x="1239" y="2759"/>
                  </a:lnTo>
                  <a:lnTo>
                    <a:pt x="1239" y="2794"/>
                  </a:lnTo>
                  <a:lnTo>
                    <a:pt x="1263" y="2839"/>
                  </a:lnTo>
                  <a:lnTo>
                    <a:pt x="1251" y="2897"/>
                  </a:lnTo>
                  <a:lnTo>
                    <a:pt x="1239" y="2942"/>
                  </a:lnTo>
                  <a:lnTo>
                    <a:pt x="1233" y="2948"/>
                  </a:lnTo>
                  <a:lnTo>
                    <a:pt x="1251" y="2983"/>
                  </a:lnTo>
                  <a:lnTo>
                    <a:pt x="1286" y="2965"/>
                  </a:lnTo>
                  <a:lnTo>
                    <a:pt x="1274" y="2948"/>
                  </a:lnTo>
                  <a:lnTo>
                    <a:pt x="1286" y="2902"/>
                  </a:lnTo>
                  <a:lnTo>
                    <a:pt x="1298" y="2839"/>
                  </a:lnTo>
                  <a:lnTo>
                    <a:pt x="1298" y="2834"/>
                  </a:lnTo>
                  <a:lnTo>
                    <a:pt x="1298" y="2822"/>
                  </a:lnTo>
                  <a:lnTo>
                    <a:pt x="1309" y="2817"/>
                  </a:lnTo>
                  <a:lnTo>
                    <a:pt x="1350" y="2776"/>
                  </a:lnTo>
                  <a:lnTo>
                    <a:pt x="1374" y="2765"/>
                  </a:lnTo>
                  <a:lnTo>
                    <a:pt x="1385" y="2754"/>
                  </a:lnTo>
                  <a:lnTo>
                    <a:pt x="1350" y="2713"/>
                  </a:lnTo>
                  <a:lnTo>
                    <a:pt x="1356" y="2702"/>
                  </a:lnTo>
                  <a:lnTo>
                    <a:pt x="1397" y="2679"/>
                  </a:lnTo>
                  <a:lnTo>
                    <a:pt x="1368" y="2639"/>
                  </a:lnTo>
                  <a:lnTo>
                    <a:pt x="1374" y="2633"/>
                  </a:lnTo>
                  <a:lnTo>
                    <a:pt x="1397" y="2639"/>
                  </a:lnTo>
                  <a:lnTo>
                    <a:pt x="1426" y="2673"/>
                  </a:lnTo>
                  <a:lnTo>
                    <a:pt x="1455" y="2685"/>
                  </a:lnTo>
                  <a:lnTo>
                    <a:pt x="1508" y="2673"/>
                  </a:lnTo>
                  <a:lnTo>
                    <a:pt x="1531" y="2651"/>
                  </a:lnTo>
                  <a:lnTo>
                    <a:pt x="1578" y="2656"/>
                  </a:lnTo>
                  <a:lnTo>
                    <a:pt x="1625" y="2673"/>
                  </a:lnTo>
                  <a:lnTo>
                    <a:pt x="1689" y="2668"/>
                  </a:lnTo>
                  <a:lnTo>
                    <a:pt x="1736" y="2668"/>
                  </a:lnTo>
                  <a:lnTo>
                    <a:pt x="1777" y="2691"/>
                  </a:lnTo>
                  <a:lnTo>
                    <a:pt x="1841" y="2685"/>
                  </a:lnTo>
                  <a:lnTo>
                    <a:pt x="1870" y="2685"/>
                  </a:lnTo>
                  <a:lnTo>
                    <a:pt x="1888" y="2696"/>
                  </a:lnTo>
                  <a:lnTo>
                    <a:pt x="1905" y="2731"/>
                  </a:lnTo>
                  <a:lnTo>
                    <a:pt x="1952" y="2748"/>
                  </a:lnTo>
                  <a:lnTo>
                    <a:pt x="2005" y="2719"/>
                  </a:lnTo>
                  <a:lnTo>
                    <a:pt x="2040" y="2673"/>
                  </a:lnTo>
                  <a:lnTo>
                    <a:pt x="2069" y="2622"/>
                  </a:lnTo>
                  <a:lnTo>
                    <a:pt x="2092" y="2565"/>
                  </a:lnTo>
                  <a:lnTo>
                    <a:pt x="2127" y="2530"/>
                  </a:lnTo>
                  <a:lnTo>
                    <a:pt x="2174" y="2490"/>
                  </a:lnTo>
                  <a:lnTo>
                    <a:pt x="2215" y="2479"/>
                  </a:lnTo>
                  <a:lnTo>
                    <a:pt x="2274" y="2462"/>
                  </a:lnTo>
                  <a:lnTo>
                    <a:pt x="2361" y="2433"/>
                  </a:lnTo>
                  <a:lnTo>
                    <a:pt x="2455" y="2433"/>
                  </a:lnTo>
                  <a:lnTo>
                    <a:pt x="2560" y="2399"/>
                  </a:lnTo>
                  <a:lnTo>
                    <a:pt x="2659" y="2381"/>
                  </a:lnTo>
                  <a:lnTo>
                    <a:pt x="2759" y="2347"/>
                  </a:lnTo>
                  <a:lnTo>
                    <a:pt x="2835" y="2319"/>
                  </a:lnTo>
                  <a:close/>
                  <a:moveTo>
                    <a:pt x="2490" y="1351"/>
                  </a:moveTo>
                  <a:lnTo>
                    <a:pt x="2507" y="1300"/>
                  </a:lnTo>
                  <a:lnTo>
                    <a:pt x="2513" y="1254"/>
                  </a:lnTo>
                  <a:lnTo>
                    <a:pt x="2519" y="1231"/>
                  </a:lnTo>
                  <a:lnTo>
                    <a:pt x="2531" y="1220"/>
                  </a:lnTo>
                  <a:lnTo>
                    <a:pt x="2548" y="1220"/>
                  </a:lnTo>
                  <a:lnTo>
                    <a:pt x="2566" y="1237"/>
                  </a:lnTo>
                  <a:lnTo>
                    <a:pt x="2566" y="1260"/>
                  </a:lnTo>
                  <a:lnTo>
                    <a:pt x="2572" y="1300"/>
                  </a:lnTo>
                  <a:lnTo>
                    <a:pt x="2572" y="1305"/>
                  </a:lnTo>
                  <a:lnTo>
                    <a:pt x="2589" y="1357"/>
                  </a:lnTo>
                  <a:lnTo>
                    <a:pt x="2589" y="1368"/>
                  </a:lnTo>
                  <a:lnTo>
                    <a:pt x="2583" y="1386"/>
                  </a:lnTo>
                  <a:lnTo>
                    <a:pt x="2572" y="1414"/>
                  </a:lnTo>
                  <a:lnTo>
                    <a:pt x="2548" y="1426"/>
                  </a:lnTo>
                  <a:lnTo>
                    <a:pt x="2548" y="1443"/>
                  </a:lnTo>
                  <a:lnTo>
                    <a:pt x="2461" y="1368"/>
                  </a:lnTo>
                  <a:lnTo>
                    <a:pt x="2490" y="1351"/>
                  </a:lnTo>
                  <a:close/>
                  <a:moveTo>
                    <a:pt x="2648" y="2347"/>
                  </a:moveTo>
                  <a:lnTo>
                    <a:pt x="2648" y="2347"/>
                  </a:lnTo>
                  <a:lnTo>
                    <a:pt x="2548" y="2364"/>
                  </a:lnTo>
                  <a:lnTo>
                    <a:pt x="2449" y="2399"/>
                  </a:lnTo>
                  <a:lnTo>
                    <a:pt x="2355" y="2399"/>
                  </a:lnTo>
                  <a:lnTo>
                    <a:pt x="2262" y="2427"/>
                  </a:lnTo>
                  <a:lnTo>
                    <a:pt x="2203" y="2444"/>
                  </a:lnTo>
                  <a:lnTo>
                    <a:pt x="2157" y="2456"/>
                  </a:lnTo>
                  <a:lnTo>
                    <a:pt x="2104" y="2507"/>
                  </a:lnTo>
                  <a:lnTo>
                    <a:pt x="2057" y="2547"/>
                  </a:lnTo>
                  <a:lnTo>
                    <a:pt x="2034" y="2605"/>
                  </a:lnTo>
                  <a:lnTo>
                    <a:pt x="2011" y="2651"/>
                  </a:lnTo>
                  <a:lnTo>
                    <a:pt x="1981" y="2691"/>
                  </a:lnTo>
                  <a:lnTo>
                    <a:pt x="1952" y="2708"/>
                  </a:lnTo>
                  <a:lnTo>
                    <a:pt x="1929" y="2702"/>
                  </a:lnTo>
                  <a:lnTo>
                    <a:pt x="1911" y="2673"/>
                  </a:lnTo>
                  <a:lnTo>
                    <a:pt x="1876" y="2651"/>
                  </a:lnTo>
                  <a:lnTo>
                    <a:pt x="1841" y="2651"/>
                  </a:lnTo>
                  <a:lnTo>
                    <a:pt x="1789" y="2656"/>
                  </a:lnTo>
                  <a:lnTo>
                    <a:pt x="1748" y="2633"/>
                  </a:lnTo>
                  <a:lnTo>
                    <a:pt x="1689" y="2633"/>
                  </a:lnTo>
                  <a:lnTo>
                    <a:pt x="1625" y="2639"/>
                  </a:lnTo>
                  <a:lnTo>
                    <a:pt x="1584" y="2622"/>
                  </a:lnTo>
                  <a:lnTo>
                    <a:pt x="1520" y="2616"/>
                  </a:lnTo>
                  <a:lnTo>
                    <a:pt x="1490" y="2639"/>
                  </a:lnTo>
                  <a:lnTo>
                    <a:pt x="1455" y="2651"/>
                  </a:lnTo>
                  <a:lnTo>
                    <a:pt x="1444" y="2645"/>
                  </a:lnTo>
                  <a:lnTo>
                    <a:pt x="1414" y="2616"/>
                  </a:lnTo>
                  <a:lnTo>
                    <a:pt x="1362" y="2588"/>
                  </a:lnTo>
                  <a:lnTo>
                    <a:pt x="1327" y="2639"/>
                  </a:lnTo>
                  <a:lnTo>
                    <a:pt x="1344" y="2668"/>
                  </a:lnTo>
                  <a:lnTo>
                    <a:pt x="1321" y="2679"/>
                  </a:lnTo>
                  <a:lnTo>
                    <a:pt x="1315" y="2725"/>
                  </a:lnTo>
                  <a:lnTo>
                    <a:pt x="1333" y="2748"/>
                  </a:lnTo>
                  <a:lnTo>
                    <a:pt x="1327" y="2754"/>
                  </a:lnTo>
                  <a:lnTo>
                    <a:pt x="1292" y="2788"/>
                  </a:lnTo>
                  <a:lnTo>
                    <a:pt x="1280" y="2794"/>
                  </a:lnTo>
                  <a:lnTo>
                    <a:pt x="1274" y="2782"/>
                  </a:lnTo>
                  <a:lnTo>
                    <a:pt x="1274" y="2748"/>
                  </a:lnTo>
                  <a:lnTo>
                    <a:pt x="1227" y="2702"/>
                  </a:lnTo>
                  <a:lnTo>
                    <a:pt x="1222" y="2668"/>
                  </a:lnTo>
                  <a:lnTo>
                    <a:pt x="1204" y="2616"/>
                  </a:lnTo>
                  <a:lnTo>
                    <a:pt x="1163" y="2570"/>
                  </a:lnTo>
                  <a:lnTo>
                    <a:pt x="1134" y="2565"/>
                  </a:lnTo>
                  <a:lnTo>
                    <a:pt x="1116" y="2547"/>
                  </a:lnTo>
                  <a:lnTo>
                    <a:pt x="1105" y="2519"/>
                  </a:lnTo>
                  <a:lnTo>
                    <a:pt x="1070" y="2467"/>
                  </a:lnTo>
                  <a:lnTo>
                    <a:pt x="1046" y="2416"/>
                  </a:lnTo>
                  <a:lnTo>
                    <a:pt x="1040" y="2364"/>
                  </a:lnTo>
                  <a:lnTo>
                    <a:pt x="1023" y="2336"/>
                  </a:lnTo>
                  <a:lnTo>
                    <a:pt x="1011" y="2319"/>
                  </a:lnTo>
                  <a:lnTo>
                    <a:pt x="1000" y="2290"/>
                  </a:lnTo>
                  <a:lnTo>
                    <a:pt x="1000" y="2250"/>
                  </a:lnTo>
                  <a:lnTo>
                    <a:pt x="970" y="2244"/>
                  </a:lnTo>
                  <a:lnTo>
                    <a:pt x="953" y="2216"/>
                  </a:lnTo>
                  <a:lnTo>
                    <a:pt x="924" y="2198"/>
                  </a:lnTo>
                  <a:lnTo>
                    <a:pt x="906" y="2170"/>
                  </a:lnTo>
                  <a:lnTo>
                    <a:pt x="871" y="2130"/>
                  </a:lnTo>
                  <a:lnTo>
                    <a:pt x="824" y="2135"/>
                  </a:lnTo>
                  <a:lnTo>
                    <a:pt x="813" y="2118"/>
                  </a:lnTo>
                  <a:lnTo>
                    <a:pt x="813" y="2090"/>
                  </a:lnTo>
                  <a:lnTo>
                    <a:pt x="772" y="2055"/>
                  </a:lnTo>
                  <a:lnTo>
                    <a:pt x="760" y="2015"/>
                  </a:lnTo>
                  <a:lnTo>
                    <a:pt x="737" y="2004"/>
                  </a:lnTo>
                  <a:lnTo>
                    <a:pt x="742" y="1975"/>
                  </a:lnTo>
                  <a:lnTo>
                    <a:pt x="719" y="1941"/>
                  </a:lnTo>
                  <a:lnTo>
                    <a:pt x="713" y="1924"/>
                  </a:lnTo>
                  <a:lnTo>
                    <a:pt x="713" y="1889"/>
                  </a:lnTo>
                  <a:lnTo>
                    <a:pt x="725" y="1855"/>
                  </a:lnTo>
                  <a:lnTo>
                    <a:pt x="731" y="1821"/>
                  </a:lnTo>
                  <a:lnTo>
                    <a:pt x="731" y="1792"/>
                  </a:lnTo>
                  <a:lnTo>
                    <a:pt x="737" y="1746"/>
                  </a:lnTo>
                  <a:lnTo>
                    <a:pt x="737" y="1740"/>
                  </a:lnTo>
                  <a:lnTo>
                    <a:pt x="713" y="1700"/>
                  </a:lnTo>
                  <a:lnTo>
                    <a:pt x="690" y="1672"/>
                  </a:lnTo>
                  <a:lnTo>
                    <a:pt x="678" y="1637"/>
                  </a:lnTo>
                  <a:lnTo>
                    <a:pt x="661" y="1620"/>
                  </a:lnTo>
                  <a:lnTo>
                    <a:pt x="661" y="1586"/>
                  </a:lnTo>
                  <a:lnTo>
                    <a:pt x="649" y="1552"/>
                  </a:lnTo>
                  <a:lnTo>
                    <a:pt x="626" y="1534"/>
                  </a:lnTo>
                  <a:lnTo>
                    <a:pt x="602" y="1534"/>
                  </a:lnTo>
                  <a:lnTo>
                    <a:pt x="579" y="1506"/>
                  </a:lnTo>
                  <a:lnTo>
                    <a:pt x="538" y="1489"/>
                  </a:lnTo>
                  <a:lnTo>
                    <a:pt x="514" y="1471"/>
                  </a:lnTo>
                  <a:lnTo>
                    <a:pt x="503" y="1460"/>
                  </a:lnTo>
                  <a:lnTo>
                    <a:pt x="514" y="1437"/>
                  </a:lnTo>
                  <a:lnTo>
                    <a:pt x="491" y="1408"/>
                  </a:lnTo>
                  <a:lnTo>
                    <a:pt x="497" y="1391"/>
                  </a:lnTo>
                  <a:lnTo>
                    <a:pt x="497" y="1317"/>
                  </a:lnTo>
                  <a:lnTo>
                    <a:pt x="468" y="1305"/>
                  </a:lnTo>
                  <a:lnTo>
                    <a:pt x="462" y="1277"/>
                  </a:lnTo>
                  <a:lnTo>
                    <a:pt x="468" y="1237"/>
                  </a:lnTo>
                  <a:lnTo>
                    <a:pt x="433" y="1231"/>
                  </a:lnTo>
                  <a:lnTo>
                    <a:pt x="421" y="1202"/>
                  </a:lnTo>
                  <a:lnTo>
                    <a:pt x="415" y="1174"/>
                  </a:lnTo>
                  <a:lnTo>
                    <a:pt x="392" y="1128"/>
                  </a:lnTo>
                  <a:lnTo>
                    <a:pt x="363" y="1105"/>
                  </a:lnTo>
                  <a:lnTo>
                    <a:pt x="363" y="1071"/>
                  </a:lnTo>
                  <a:lnTo>
                    <a:pt x="322" y="1008"/>
                  </a:lnTo>
                  <a:lnTo>
                    <a:pt x="304" y="996"/>
                  </a:lnTo>
                  <a:lnTo>
                    <a:pt x="298" y="968"/>
                  </a:lnTo>
                  <a:lnTo>
                    <a:pt x="281" y="933"/>
                  </a:lnTo>
                  <a:lnTo>
                    <a:pt x="269" y="910"/>
                  </a:lnTo>
                  <a:lnTo>
                    <a:pt x="269" y="905"/>
                  </a:lnTo>
                  <a:lnTo>
                    <a:pt x="257" y="888"/>
                  </a:lnTo>
                  <a:lnTo>
                    <a:pt x="246" y="870"/>
                  </a:lnTo>
                  <a:lnTo>
                    <a:pt x="240" y="859"/>
                  </a:lnTo>
                  <a:lnTo>
                    <a:pt x="222" y="853"/>
                  </a:lnTo>
                  <a:lnTo>
                    <a:pt x="193" y="830"/>
                  </a:lnTo>
                  <a:lnTo>
                    <a:pt x="176" y="825"/>
                  </a:lnTo>
                  <a:lnTo>
                    <a:pt x="164" y="813"/>
                  </a:lnTo>
                  <a:lnTo>
                    <a:pt x="170" y="802"/>
                  </a:lnTo>
                  <a:lnTo>
                    <a:pt x="187" y="756"/>
                  </a:lnTo>
                  <a:lnTo>
                    <a:pt x="193" y="733"/>
                  </a:lnTo>
                  <a:lnTo>
                    <a:pt x="216" y="676"/>
                  </a:lnTo>
                  <a:lnTo>
                    <a:pt x="222" y="676"/>
                  </a:lnTo>
                  <a:lnTo>
                    <a:pt x="222" y="653"/>
                  </a:lnTo>
                  <a:lnTo>
                    <a:pt x="257" y="659"/>
                  </a:lnTo>
                  <a:lnTo>
                    <a:pt x="275" y="659"/>
                  </a:lnTo>
                  <a:lnTo>
                    <a:pt x="310" y="664"/>
                  </a:lnTo>
                  <a:lnTo>
                    <a:pt x="351" y="664"/>
                  </a:lnTo>
                  <a:lnTo>
                    <a:pt x="403" y="647"/>
                  </a:lnTo>
                  <a:lnTo>
                    <a:pt x="444" y="613"/>
                  </a:lnTo>
                  <a:lnTo>
                    <a:pt x="468" y="573"/>
                  </a:lnTo>
                  <a:lnTo>
                    <a:pt x="491" y="561"/>
                  </a:lnTo>
                  <a:lnTo>
                    <a:pt x="520" y="567"/>
                  </a:lnTo>
                  <a:lnTo>
                    <a:pt x="573" y="567"/>
                  </a:lnTo>
                  <a:lnTo>
                    <a:pt x="590" y="527"/>
                  </a:lnTo>
                  <a:lnTo>
                    <a:pt x="614" y="504"/>
                  </a:lnTo>
                  <a:lnTo>
                    <a:pt x="678" y="487"/>
                  </a:lnTo>
                  <a:lnTo>
                    <a:pt x="643" y="447"/>
                  </a:lnTo>
                  <a:lnTo>
                    <a:pt x="614" y="418"/>
                  </a:lnTo>
                  <a:lnTo>
                    <a:pt x="555" y="315"/>
                  </a:lnTo>
                  <a:lnTo>
                    <a:pt x="561" y="315"/>
                  </a:lnTo>
                  <a:lnTo>
                    <a:pt x="590" y="298"/>
                  </a:lnTo>
                  <a:lnTo>
                    <a:pt x="631" y="292"/>
                  </a:lnTo>
                  <a:lnTo>
                    <a:pt x="696" y="281"/>
                  </a:lnTo>
                  <a:lnTo>
                    <a:pt x="848" y="235"/>
                  </a:lnTo>
                  <a:lnTo>
                    <a:pt x="929" y="252"/>
                  </a:lnTo>
                  <a:lnTo>
                    <a:pt x="988" y="269"/>
                  </a:lnTo>
                  <a:lnTo>
                    <a:pt x="1023" y="292"/>
                  </a:lnTo>
                  <a:lnTo>
                    <a:pt x="1076" y="327"/>
                  </a:lnTo>
                  <a:lnTo>
                    <a:pt x="1134" y="372"/>
                  </a:lnTo>
                  <a:lnTo>
                    <a:pt x="1204" y="412"/>
                  </a:lnTo>
                  <a:lnTo>
                    <a:pt x="1274" y="464"/>
                  </a:lnTo>
                  <a:lnTo>
                    <a:pt x="1350" y="527"/>
                  </a:lnTo>
                  <a:lnTo>
                    <a:pt x="1561" y="710"/>
                  </a:lnTo>
                  <a:lnTo>
                    <a:pt x="1566" y="716"/>
                  </a:lnTo>
                  <a:lnTo>
                    <a:pt x="1601" y="722"/>
                  </a:lnTo>
                  <a:lnTo>
                    <a:pt x="1683" y="744"/>
                  </a:lnTo>
                  <a:lnTo>
                    <a:pt x="1771" y="762"/>
                  </a:lnTo>
                  <a:lnTo>
                    <a:pt x="1853" y="750"/>
                  </a:lnTo>
                  <a:lnTo>
                    <a:pt x="1958" y="750"/>
                  </a:lnTo>
                  <a:lnTo>
                    <a:pt x="1976" y="767"/>
                  </a:lnTo>
                  <a:lnTo>
                    <a:pt x="1999" y="819"/>
                  </a:lnTo>
                  <a:lnTo>
                    <a:pt x="2028" y="842"/>
                  </a:lnTo>
                  <a:lnTo>
                    <a:pt x="2075" y="842"/>
                  </a:lnTo>
                  <a:lnTo>
                    <a:pt x="2110" y="830"/>
                  </a:lnTo>
                  <a:lnTo>
                    <a:pt x="2127" y="853"/>
                  </a:lnTo>
                  <a:lnTo>
                    <a:pt x="2157" y="945"/>
                  </a:lnTo>
                  <a:lnTo>
                    <a:pt x="2209" y="1002"/>
                  </a:lnTo>
                  <a:lnTo>
                    <a:pt x="2274" y="1054"/>
                  </a:lnTo>
                  <a:lnTo>
                    <a:pt x="2314" y="1088"/>
                  </a:lnTo>
                  <a:lnTo>
                    <a:pt x="2350" y="1128"/>
                  </a:lnTo>
                  <a:lnTo>
                    <a:pt x="2361" y="1157"/>
                  </a:lnTo>
                  <a:lnTo>
                    <a:pt x="2361" y="1271"/>
                  </a:lnTo>
                  <a:lnTo>
                    <a:pt x="2396" y="1317"/>
                  </a:lnTo>
                  <a:lnTo>
                    <a:pt x="2426" y="1380"/>
                  </a:lnTo>
                  <a:lnTo>
                    <a:pt x="2426" y="1386"/>
                  </a:lnTo>
                  <a:lnTo>
                    <a:pt x="2589" y="1529"/>
                  </a:lnTo>
                  <a:lnTo>
                    <a:pt x="2589" y="1534"/>
                  </a:lnTo>
                  <a:lnTo>
                    <a:pt x="2618" y="1580"/>
                  </a:lnTo>
                  <a:lnTo>
                    <a:pt x="2677" y="1643"/>
                  </a:lnTo>
                  <a:lnTo>
                    <a:pt x="2741" y="1706"/>
                  </a:lnTo>
                  <a:lnTo>
                    <a:pt x="2747" y="1706"/>
                  </a:lnTo>
                  <a:lnTo>
                    <a:pt x="2794" y="1723"/>
                  </a:lnTo>
                  <a:lnTo>
                    <a:pt x="2893" y="1746"/>
                  </a:lnTo>
                  <a:lnTo>
                    <a:pt x="3016" y="1758"/>
                  </a:lnTo>
                  <a:lnTo>
                    <a:pt x="3109" y="1758"/>
                  </a:lnTo>
                  <a:lnTo>
                    <a:pt x="3168" y="1763"/>
                  </a:lnTo>
                  <a:lnTo>
                    <a:pt x="3185" y="1798"/>
                  </a:lnTo>
                  <a:lnTo>
                    <a:pt x="3214" y="1815"/>
                  </a:lnTo>
                  <a:lnTo>
                    <a:pt x="3232" y="1872"/>
                  </a:lnTo>
                  <a:lnTo>
                    <a:pt x="3214" y="1924"/>
                  </a:lnTo>
                  <a:lnTo>
                    <a:pt x="3191" y="1987"/>
                  </a:lnTo>
                  <a:lnTo>
                    <a:pt x="3162" y="2055"/>
                  </a:lnTo>
                  <a:lnTo>
                    <a:pt x="3168" y="2107"/>
                  </a:lnTo>
                  <a:lnTo>
                    <a:pt x="3162" y="2147"/>
                  </a:lnTo>
                  <a:lnTo>
                    <a:pt x="3133" y="2164"/>
                  </a:lnTo>
                  <a:lnTo>
                    <a:pt x="3063" y="2187"/>
                  </a:lnTo>
                  <a:lnTo>
                    <a:pt x="3004" y="2216"/>
                  </a:lnTo>
                  <a:lnTo>
                    <a:pt x="2916" y="2261"/>
                  </a:lnTo>
                  <a:lnTo>
                    <a:pt x="2823" y="2284"/>
                  </a:lnTo>
                  <a:lnTo>
                    <a:pt x="2747" y="2313"/>
                  </a:lnTo>
                  <a:lnTo>
                    <a:pt x="2648" y="2347"/>
                  </a:lnTo>
                  <a:close/>
                  <a:moveTo>
                    <a:pt x="3296" y="2490"/>
                  </a:moveTo>
                  <a:lnTo>
                    <a:pt x="3296" y="2490"/>
                  </a:lnTo>
                  <a:lnTo>
                    <a:pt x="3226" y="2519"/>
                  </a:lnTo>
                  <a:lnTo>
                    <a:pt x="3203" y="2599"/>
                  </a:lnTo>
                  <a:lnTo>
                    <a:pt x="3179" y="2639"/>
                  </a:lnTo>
                  <a:lnTo>
                    <a:pt x="3109" y="2656"/>
                  </a:lnTo>
                  <a:lnTo>
                    <a:pt x="3057" y="2668"/>
                  </a:lnTo>
                  <a:lnTo>
                    <a:pt x="2998" y="2673"/>
                  </a:lnTo>
                  <a:lnTo>
                    <a:pt x="2992" y="2673"/>
                  </a:lnTo>
                  <a:lnTo>
                    <a:pt x="2957" y="2691"/>
                  </a:lnTo>
                  <a:lnTo>
                    <a:pt x="2899" y="2713"/>
                  </a:lnTo>
                  <a:lnTo>
                    <a:pt x="2893" y="2713"/>
                  </a:lnTo>
                  <a:lnTo>
                    <a:pt x="2829" y="2754"/>
                  </a:lnTo>
                  <a:lnTo>
                    <a:pt x="2805" y="2771"/>
                  </a:lnTo>
                  <a:lnTo>
                    <a:pt x="2770" y="2805"/>
                  </a:lnTo>
                  <a:lnTo>
                    <a:pt x="2729" y="2885"/>
                  </a:lnTo>
                  <a:lnTo>
                    <a:pt x="2706" y="2983"/>
                  </a:lnTo>
                  <a:lnTo>
                    <a:pt x="2735" y="2994"/>
                  </a:lnTo>
                  <a:lnTo>
                    <a:pt x="2759" y="2897"/>
                  </a:lnTo>
                  <a:lnTo>
                    <a:pt x="2800" y="2828"/>
                  </a:lnTo>
                  <a:lnTo>
                    <a:pt x="2829" y="2794"/>
                  </a:lnTo>
                  <a:lnTo>
                    <a:pt x="2852" y="2788"/>
                  </a:lnTo>
                  <a:lnTo>
                    <a:pt x="2911" y="2742"/>
                  </a:lnTo>
                  <a:lnTo>
                    <a:pt x="2969" y="2719"/>
                  </a:lnTo>
                  <a:lnTo>
                    <a:pt x="3004" y="2708"/>
                  </a:lnTo>
                  <a:lnTo>
                    <a:pt x="3063" y="2702"/>
                  </a:lnTo>
                  <a:lnTo>
                    <a:pt x="3121" y="2691"/>
                  </a:lnTo>
                  <a:lnTo>
                    <a:pt x="3203" y="2668"/>
                  </a:lnTo>
                  <a:lnTo>
                    <a:pt x="3232" y="2610"/>
                  </a:lnTo>
                  <a:lnTo>
                    <a:pt x="3255" y="2547"/>
                  </a:lnTo>
                  <a:lnTo>
                    <a:pt x="3308" y="2525"/>
                  </a:lnTo>
                  <a:lnTo>
                    <a:pt x="3384" y="2507"/>
                  </a:lnTo>
                  <a:lnTo>
                    <a:pt x="3378" y="2473"/>
                  </a:lnTo>
                  <a:lnTo>
                    <a:pt x="3296" y="2490"/>
                  </a:lnTo>
                  <a:close/>
                </a:path>
              </a:pathLst>
            </a:custGeom>
            <a:solidFill>
              <a:srgbClr val="7C0E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4446588" y="2628900"/>
              <a:ext cx="1484313" cy="1227138"/>
            </a:xfrm>
            <a:custGeom>
              <a:avLst/>
              <a:gdLst>
                <a:gd name="T0" fmla="*/ 2147483647 w 935"/>
                <a:gd name="T1" fmla="*/ 2147483647 h 773"/>
                <a:gd name="T2" fmla="*/ 2147483647 w 935"/>
                <a:gd name="T3" fmla="*/ 0 h 773"/>
                <a:gd name="T4" fmla="*/ 2147483647 w 935"/>
                <a:gd name="T5" fmla="*/ 2147483647 h 773"/>
                <a:gd name="T6" fmla="*/ 2147483647 w 935"/>
                <a:gd name="T7" fmla="*/ 2147483647 h 773"/>
                <a:gd name="T8" fmla="*/ 2147483647 w 935"/>
                <a:gd name="T9" fmla="*/ 2147483647 h 773"/>
                <a:gd name="T10" fmla="*/ 2147483647 w 935"/>
                <a:gd name="T11" fmla="*/ 2147483647 h 773"/>
                <a:gd name="T12" fmla="*/ 2147483647 w 935"/>
                <a:gd name="T13" fmla="*/ 2147483647 h 773"/>
                <a:gd name="T14" fmla="*/ 2147483647 w 935"/>
                <a:gd name="T15" fmla="*/ 2147483647 h 773"/>
                <a:gd name="T16" fmla="*/ 2147483647 w 935"/>
                <a:gd name="T17" fmla="*/ 2147483647 h 773"/>
                <a:gd name="T18" fmla="*/ 2147483647 w 935"/>
                <a:gd name="T19" fmla="*/ 2147483647 h 773"/>
                <a:gd name="T20" fmla="*/ 2147483647 w 935"/>
                <a:gd name="T21" fmla="*/ 2147483647 h 773"/>
                <a:gd name="T22" fmla="*/ 2147483647 w 935"/>
                <a:gd name="T23" fmla="*/ 2147483647 h 773"/>
                <a:gd name="T24" fmla="*/ 2147483647 w 935"/>
                <a:gd name="T25" fmla="*/ 2147483647 h 773"/>
                <a:gd name="T26" fmla="*/ 2147483647 w 935"/>
                <a:gd name="T27" fmla="*/ 2147483647 h 773"/>
                <a:gd name="T28" fmla="*/ 2147483647 w 935"/>
                <a:gd name="T29" fmla="*/ 2147483647 h 773"/>
                <a:gd name="T30" fmla="*/ 2147483647 w 935"/>
                <a:gd name="T31" fmla="*/ 2147483647 h 773"/>
                <a:gd name="T32" fmla="*/ 2147483647 w 935"/>
                <a:gd name="T33" fmla="*/ 2147483647 h 773"/>
                <a:gd name="T34" fmla="*/ 2147483647 w 935"/>
                <a:gd name="T35" fmla="*/ 2147483647 h 773"/>
                <a:gd name="T36" fmla="*/ 2147483647 w 935"/>
                <a:gd name="T37" fmla="*/ 2147483647 h 773"/>
                <a:gd name="T38" fmla="*/ 2147483647 w 935"/>
                <a:gd name="T39" fmla="*/ 2147483647 h 773"/>
                <a:gd name="T40" fmla="*/ 2147483647 w 935"/>
                <a:gd name="T41" fmla="*/ 2147483647 h 773"/>
                <a:gd name="T42" fmla="*/ 2147483647 w 935"/>
                <a:gd name="T43" fmla="*/ 2147483647 h 773"/>
                <a:gd name="T44" fmla="*/ 2147483647 w 935"/>
                <a:gd name="T45" fmla="*/ 2147483647 h 773"/>
                <a:gd name="T46" fmla="*/ 2147483647 w 935"/>
                <a:gd name="T47" fmla="*/ 2147483647 h 773"/>
                <a:gd name="T48" fmla="*/ 2147483647 w 935"/>
                <a:gd name="T49" fmla="*/ 2147483647 h 773"/>
                <a:gd name="T50" fmla="*/ 2147483647 w 935"/>
                <a:gd name="T51" fmla="*/ 2147483647 h 773"/>
                <a:gd name="T52" fmla="*/ 2147483647 w 935"/>
                <a:gd name="T53" fmla="*/ 2147483647 h 773"/>
                <a:gd name="T54" fmla="*/ 2147483647 w 935"/>
                <a:gd name="T55" fmla="*/ 2147483647 h 773"/>
                <a:gd name="T56" fmla="*/ 2147483647 w 935"/>
                <a:gd name="T57" fmla="*/ 2147483647 h 773"/>
                <a:gd name="T58" fmla="*/ 2147483647 w 935"/>
                <a:gd name="T59" fmla="*/ 2147483647 h 773"/>
                <a:gd name="T60" fmla="*/ 2147483647 w 935"/>
                <a:gd name="T61" fmla="*/ 2147483647 h 773"/>
                <a:gd name="T62" fmla="*/ 2147483647 w 935"/>
                <a:gd name="T63" fmla="*/ 2147483647 h 773"/>
                <a:gd name="T64" fmla="*/ 2147483647 w 935"/>
                <a:gd name="T65" fmla="*/ 2147483647 h 773"/>
                <a:gd name="T66" fmla="*/ 2147483647 w 935"/>
                <a:gd name="T67" fmla="*/ 2147483647 h 773"/>
                <a:gd name="T68" fmla="*/ 2147483647 w 935"/>
                <a:gd name="T69" fmla="*/ 2147483647 h 773"/>
                <a:gd name="T70" fmla="*/ 2147483647 w 935"/>
                <a:gd name="T71" fmla="*/ 2147483647 h 773"/>
                <a:gd name="T72" fmla="*/ 2147483647 w 935"/>
                <a:gd name="T73" fmla="*/ 2147483647 h 773"/>
                <a:gd name="T74" fmla="*/ 2147483647 w 935"/>
                <a:gd name="T75" fmla="*/ 2147483647 h 773"/>
                <a:gd name="T76" fmla="*/ 2147483647 w 935"/>
                <a:gd name="T77" fmla="*/ 2147483647 h 773"/>
                <a:gd name="T78" fmla="*/ 2147483647 w 935"/>
                <a:gd name="T79" fmla="*/ 2147483647 h 773"/>
                <a:gd name="T80" fmla="*/ 2147483647 w 935"/>
                <a:gd name="T81" fmla="*/ 2147483647 h 773"/>
                <a:gd name="T82" fmla="*/ 2147483647 w 935"/>
                <a:gd name="T83" fmla="*/ 2147483647 h 773"/>
                <a:gd name="T84" fmla="*/ 2147483647 w 935"/>
                <a:gd name="T85" fmla="*/ 2147483647 h 773"/>
                <a:gd name="T86" fmla="*/ 2147483647 w 935"/>
                <a:gd name="T87" fmla="*/ 2147483647 h 773"/>
                <a:gd name="T88" fmla="*/ 2147483647 w 935"/>
                <a:gd name="T89" fmla="*/ 2147483647 h 773"/>
                <a:gd name="T90" fmla="*/ 2147483647 w 935"/>
                <a:gd name="T91" fmla="*/ 2147483647 h 773"/>
                <a:gd name="T92" fmla="*/ 2147483647 w 935"/>
                <a:gd name="T93" fmla="*/ 2147483647 h 773"/>
                <a:gd name="T94" fmla="*/ 2147483647 w 935"/>
                <a:gd name="T95" fmla="*/ 2147483647 h 773"/>
                <a:gd name="T96" fmla="*/ 0 w 935"/>
                <a:gd name="T97" fmla="*/ 2147483647 h 773"/>
                <a:gd name="T98" fmla="*/ 2147483647 w 935"/>
                <a:gd name="T99" fmla="*/ 2147483647 h 7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35"/>
                <a:gd name="T151" fmla="*/ 0 h 773"/>
                <a:gd name="T152" fmla="*/ 935 w 935"/>
                <a:gd name="T153" fmla="*/ 773 h 7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35" h="773">
                  <a:moveTo>
                    <a:pt x="24" y="17"/>
                  </a:moveTo>
                  <a:lnTo>
                    <a:pt x="41" y="12"/>
                  </a:lnTo>
                  <a:lnTo>
                    <a:pt x="59" y="0"/>
                  </a:lnTo>
                  <a:lnTo>
                    <a:pt x="76" y="17"/>
                  </a:lnTo>
                  <a:lnTo>
                    <a:pt x="129" y="6"/>
                  </a:lnTo>
                  <a:lnTo>
                    <a:pt x="135" y="23"/>
                  </a:lnTo>
                  <a:lnTo>
                    <a:pt x="164" y="40"/>
                  </a:lnTo>
                  <a:lnTo>
                    <a:pt x="158" y="69"/>
                  </a:lnTo>
                  <a:lnTo>
                    <a:pt x="211" y="149"/>
                  </a:lnTo>
                  <a:lnTo>
                    <a:pt x="222" y="166"/>
                  </a:lnTo>
                  <a:lnTo>
                    <a:pt x="252" y="252"/>
                  </a:lnTo>
                  <a:lnTo>
                    <a:pt x="263" y="252"/>
                  </a:lnTo>
                  <a:lnTo>
                    <a:pt x="269" y="275"/>
                  </a:lnTo>
                  <a:lnTo>
                    <a:pt x="339" y="326"/>
                  </a:lnTo>
                  <a:lnTo>
                    <a:pt x="404" y="366"/>
                  </a:lnTo>
                  <a:lnTo>
                    <a:pt x="468" y="372"/>
                  </a:lnTo>
                  <a:lnTo>
                    <a:pt x="485" y="372"/>
                  </a:lnTo>
                  <a:lnTo>
                    <a:pt x="491" y="395"/>
                  </a:lnTo>
                  <a:lnTo>
                    <a:pt x="579" y="458"/>
                  </a:lnTo>
                  <a:lnTo>
                    <a:pt x="620" y="469"/>
                  </a:lnTo>
                  <a:lnTo>
                    <a:pt x="661" y="515"/>
                  </a:lnTo>
                  <a:lnTo>
                    <a:pt x="743" y="515"/>
                  </a:lnTo>
                  <a:lnTo>
                    <a:pt x="760" y="510"/>
                  </a:lnTo>
                  <a:lnTo>
                    <a:pt x="819" y="532"/>
                  </a:lnTo>
                  <a:lnTo>
                    <a:pt x="918" y="532"/>
                  </a:lnTo>
                  <a:lnTo>
                    <a:pt x="935" y="521"/>
                  </a:lnTo>
                  <a:lnTo>
                    <a:pt x="900" y="567"/>
                  </a:lnTo>
                  <a:lnTo>
                    <a:pt x="900" y="595"/>
                  </a:lnTo>
                  <a:lnTo>
                    <a:pt x="883" y="601"/>
                  </a:lnTo>
                  <a:lnTo>
                    <a:pt x="854" y="647"/>
                  </a:lnTo>
                  <a:lnTo>
                    <a:pt x="795" y="704"/>
                  </a:lnTo>
                  <a:lnTo>
                    <a:pt x="778" y="733"/>
                  </a:lnTo>
                  <a:lnTo>
                    <a:pt x="760" y="721"/>
                  </a:lnTo>
                  <a:lnTo>
                    <a:pt x="702" y="756"/>
                  </a:lnTo>
                  <a:lnTo>
                    <a:pt x="690" y="756"/>
                  </a:lnTo>
                  <a:lnTo>
                    <a:pt x="544" y="773"/>
                  </a:lnTo>
                  <a:lnTo>
                    <a:pt x="521" y="767"/>
                  </a:lnTo>
                  <a:lnTo>
                    <a:pt x="515" y="773"/>
                  </a:lnTo>
                  <a:lnTo>
                    <a:pt x="532" y="727"/>
                  </a:lnTo>
                  <a:lnTo>
                    <a:pt x="521" y="670"/>
                  </a:lnTo>
                  <a:lnTo>
                    <a:pt x="503" y="624"/>
                  </a:lnTo>
                  <a:lnTo>
                    <a:pt x="503" y="601"/>
                  </a:lnTo>
                  <a:lnTo>
                    <a:pt x="503" y="527"/>
                  </a:lnTo>
                  <a:lnTo>
                    <a:pt x="421" y="464"/>
                  </a:lnTo>
                  <a:lnTo>
                    <a:pt x="322" y="447"/>
                  </a:lnTo>
                  <a:lnTo>
                    <a:pt x="293" y="475"/>
                  </a:lnTo>
                  <a:lnTo>
                    <a:pt x="281" y="418"/>
                  </a:lnTo>
                  <a:lnTo>
                    <a:pt x="217" y="349"/>
                  </a:lnTo>
                  <a:lnTo>
                    <a:pt x="170" y="315"/>
                  </a:lnTo>
                  <a:lnTo>
                    <a:pt x="111" y="269"/>
                  </a:lnTo>
                  <a:lnTo>
                    <a:pt x="82" y="235"/>
                  </a:lnTo>
                  <a:lnTo>
                    <a:pt x="53" y="155"/>
                  </a:lnTo>
                  <a:lnTo>
                    <a:pt x="18" y="92"/>
                  </a:lnTo>
                  <a:lnTo>
                    <a:pt x="0" y="29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3AA4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7" name="Straight Connector 46"/>
          <p:cNvCxnSpPr/>
          <p:nvPr/>
        </p:nvCxnSpPr>
        <p:spPr>
          <a:xfrm rot="5400000">
            <a:off x="4419600" y="4876800"/>
            <a:ext cx="13716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Curved Up Arrow 47"/>
          <p:cNvSpPr/>
          <p:nvPr/>
        </p:nvSpPr>
        <p:spPr bwMode="auto">
          <a:xfrm>
            <a:off x="1143000" y="5791200"/>
            <a:ext cx="2057400" cy="400050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120000"/>
              <a:defRPr/>
            </a:pPr>
            <a:endParaRPr kumimoji="1" lang="en-US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28600" y="569595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 </a:t>
            </a:r>
            <a:r>
              <a:rPr lang="en-US" b="1" dirty="0" err="1">
                <a:solidFill>
                  <a:schemeClr val="tx2"/>
                </a:solidFill>
              </a:rPr>
              <a:t>MWh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50" name="Curved Up Arrow 49"/>
          <p:cNvSpPr/>
          <p:nvPr/>
        </p:nvSpPr>
        <p:spPr bwMode="auto">
          <a:xfrm>
            <a:off x="3328988" y="5943600"/>
            <a:ext cx="1319212" cy="400050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120000"/>
              <a:defRPr/>
            </a:pPr>
            <a:endParaRPr kumimoji="1"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657600" y="63246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3.6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86000" y="6172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1.1</a:t>
            </a:r>
          </a:p>
        </p:txBody>
      </p:sp>
      <p:sp>
        <p:nvSpPr>
          <p:cNvPr id="53" name="Curved Up Arrow 52"/>
          <p:cNvSpPr/>
          <p:nvPr/>
        </p:nvSpPr>
        <p:spPr bwMode="auto">
          <a:xfrm rot="17984693">
            <a:off x="4155282" y="4142581"/>
            <a:ext cx="3817938" cy="904875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120000"/>
              <a:defRPr/>
            </a:pPr>
            <a:endParaRPr kumimoji="1"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48400" y="4953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3.6</a:t>
            </a:r>
          </a:p>
        </p:txBody>
      </p:sp>
      <p:sp>
        <p:nvSpPr>
          <p:cNvPr id="55" name="Curved Up Arrow 54"/>
          <p:cNvSpPr/>
          <p:nvPr/>
        </p:nvSpPr>
        <p:spPr bwMode="auto">
          <a:xfrm rot="10800000">
            <a:off x="4495800" y="1828800"/>
            <a:ext cx="1905000" cy="457200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120000"/>
              <a:defRPr/>
            </a:pPr>
            <a:endParaRPr kumimoji="1"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57800" y="1447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4.0</a:t>
            </a:r>
          </a:p>
        </p:txBody>
      </p:sp>
      <p:sp>
        <p:nvSpPr>
          <p:cNvPr id="57" name="Curved Up Arrow 56"/>
          <p:cNvSpPr/>
          <p:nvPr/>
        </p:nvSpPr>
        <p:spPr bwMode="auto">
          <a:xfrm rot="10800000">
            <a:off x="2362200" y="1828800"/>
            <a:ext cx="1905000" cy="457200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342900" indent="-342900" eaLnBrk="0" hangingPunct="0">
              <a:spcBef>
                <a:spcPct val="50000"/>
              </a:spcBef>
              <a:buClr>
                <a:schemeClr val="accent1"/>
              </a:buClr>
              <a:buSzPct val="120000"/>
              <a:defRPr/>
            </a:pPr>
            <a:endParaRPr kumimoji="1"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511981" y="1651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4.2 </a:t>
            </a:r>
            <a:r>
              <a:rPr lang="en-US" b="1" dirty="0" err="1">
                <a:solidFill>
                  <a:schemeClr val="tx2"/>
                </a:solidFill>
              </a:rPr>
              <a:t>MWh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65532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Ref. Net Zero Energy Building, A</a:t>
            </a:r>
            <a:r>
              <a:rPr lang="en-US" sz="1600" dirty="0"/>
              <a:t>. </a:t>
            </a:r>
            <a:r>
              <a:rPr lang="en-US" sz="1600" dirty="0" err="1" smtClean="0"/>
              <a:t>Alkhowaiter</a:t>
            </a:r>
            <a:r>
              <a:rPr lang="en-US" sz="1600" dirty="0" smtClean="0"/>
              <a:t>, Saudi Aramco Chair, KSU, April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2012.</a:t>
            </a:r>
            <a:endParaRPr lang="en-US" sz="1600" dirty="0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kern="1200" dirty="0" smtClean="0">
                <a:solidFill>
                  <a:srgbClr val="0099CC"/>
                </a:solidFill>
                <a:cs typeface="AL-Mateen" pitchFamily="2" charset="-78"/>
              </a:rPr>
              <a:t>KSA Energy Supply Chain</a:t>
            </a:r>
            <a:endParaRPr lang="en-US" sz="4100" kern="1200" dirty="0">
              <a:solidFill>
                <a:srgbClr val="0099CC"/>
              </a:solidFill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1919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8" grpId="0" animBg="1"/>
      <p:bldP spid="49" grpId="0"/>
      <p:bldP spid="50" grpId="0" animBg="1"/>
      <p:bldP spid="51" grpId="0"/>
      <p:bldP spid="52" grpId="0"/>
      <p:bldP spid="53" grpId="0" animBg="1"/>
      <p:bldP spid="54" grpId="0"/>
      <p:bldP spid="57" grpId="0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162800" cy="1143000"/>
          </a:xfrm>
        </p:spPr>
        <p:txBody>
          <a:bodyPr/>
          <a:lstStyle/>
          <a:p>
            <a:r>
              <a:rPr lang="en-US" dirty="0"/>
              <a:t>Saudi Building </a:t>
            </a:r>
            <a:r>
              <a:rPr lang="en-US" dirty="0" smtClean="0"/>
              <a:t>Code and S&amp;L</a:t>
            </a:r>
            <a:endParaRPr lang="en-US" dirty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04800" y="1447800"/>
            <a:ext cx="6400800" cy="2155468"/>
          </a:xfr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n-US" sz="2800" b="1" dirty="0"/>
              <a:t>Published in 2009</a:t>
            </a:r>
          </a:p>
          <a:p>
            <a:pPr algn="l">
              <a:spcBef>
                <a:spcPct val="0"/>
              </a:spcBef>
            </a:pPr>
            <a:r>
              <a:rPr lang="en-US" sz="2800" b="1" dirty="0"/>
              <a:t>Mandatory </a:t>
            </a:r>
            <a:r>
              <a:rPr lang="en-US" sz="2800" b="1" dirty="0" smtClean="0"/>
              <a:t>for public buildings</a:t>
            </a:r>
            <a:r>
              <a:rPr lang="en-US" sz="2800" b="1" dirty="0"/>
              <a:t> </a:t>
            </a:r>
            <a:r>
              <a:rPr lang="en-US" sz="2800" b="1" dirty="0" smtClean="0"/>
              <a:t>and Voluntary for </a:t>
            </a:r>
            <a:r>
              <a:rPr lang="en-US" sz="2800" b="1" dirty="0"/>
              <a:t>others </a:t>
            </a:r>
          </a:p>
          <a:p>
            <a:pPr algn="l">
              <a:spcBef>
                <a:spcPct val="0"/>
              </a:spcBef>
            </a:pPr>
            <a:r>
              <a:rPr lang="en-US" sz="2800" b="1" dirty="0" smtClean="0"/>
              <a:t>Thermal </a:t>
            </a:r>
            <a:r>
              <a:rPr lang="en-US" sz="2800" b="1" dirty="0"/>
              <a:t>Insulation enforced </a:t>
            </a:r>
            <a:r>
              <a:rPr lang="en-US" sz="2800" b="1" dirty="0" smtClean="0"/>
              <a:t>for all new building by 2010</a:t>
            </a:r>
            <a:r>
              <a:rPr lang="en-US" sz="2400" b="1" dirty="0" smtClean="0">
                <a:latin typeface="Joanna MT" pitchFamily="18" charset="0"/>
              </a:rPr>
              <a:t>                   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0" y="1449269"/>
            <a:ext cx="2184127" cy="2360731"/>
            <a:chOff x="7086600" y="1654533"/>
            <a:chExt cx="2184127" cy="2360731"/>
          </a:xfrm>
        </p:grpSpPr>
        <p:pic>
          <p:nvPicPr>
            <p:cNvPr id="15364" name="Picture 7" descr="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654533"/>
              <a:ext cx="2184127" cy="193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171806" y="3645932"/>
              <a:ext cx="1819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Joanna MT" pitchFamily="18" charset="0"/>
                  <a:hlinkClick r:id="rId3"/>
                </a:rPr>
                <a:t>www.sbc.gove.sa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0999" y="3962400"/>
            <a:ext cx="2590801" cy="2590800"/>
            <a:chOff x="685800" y="4026932"/>
            <a:chExt cx="3798143" cy="3667725"/>
          </a:xfrm>
        </p:grpSpPr>
        <p:pic>
          <p:nvPicPr>
            <p:cNvPr id="9" name="Picture 3" descr="EL1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026932"/>
              <a:ext cx="1930062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EL1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820" y="4495800"/>
              <a:ext cx="1988084" cy="2662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EL1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449" y="5073696"/>
              <a:ext cx="1902494" cy="2620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124201" y="4293598"/>
            <a:ext cx="5638800" cy="2155468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4C923C"/>
              </a:buClr>
              <a:buSzPct val="100000"/>
              <a:buFont typeface="Garamond" pitchFamily="18" charset="0"/>
              <a:buChar char="•"/>
              <a:defRPr sz="3200">
                <a:solidFill>
                  <a:srgbClr val="008000"/>
                </a:solidFill>
                <a:latin typeface="+mn-lt"/>
                <a:ea typeface="+mn-ea"/>
                <a:cs typeface="+mn-cs"/>
                <a:sym typeface="Garamond" pitchFamily="18" charset="0"/>
              </a:defRPr>
            </a:lvl1pPr>
            <a:lvl2pPr marL="782638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pitchFamily="2" charset="2"/>
              <a:buChar char="Ø"/>
              <a:defRPr sz="2800">
                <a:solidFill>
                  <a:srgbClr val="008000"/>
                </a:solidFill>
                <a:latin typeface="+mn-lt"/>
                <a:ea typeface="+mn-ea"/>
                <a:cs typeface="+mn-cs"/>
                <a:sym typeface="Garamond" pitchFamily="18" charset="0"/>
              </a:defRPr>
            </a:lvl2pPr>
            <a:lvl3pPr marL="1182688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77A4AF"/>
              </a:buClr>
              <a:buSzPct val="100000"/>
              <a:buFont typeface="Garamond" pitchFamily="18" charset="0"/>
              <a:buChar char="•"/>
              <a:defRPr sz="2400">
                <a:solidFill>
                  <a:srgbClr val="008000"/>
                </a:solidFill>
                <a:latin typeface="+mn-lt"/>
                <a:ea typeface="+mn-ea"/>
                <a:cs typeface="+mn-cs"/>
                <a:sym typeface="Garamond" pitchFamily="18" charset="0"/>
              </a:defRPr>
            </a:lvl3pPr>
            <a:lvl4pPr marL="16398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Garamond" pitchFamily="18" charset="0"/>
              <a:buChar char="–"/>
              <a:defRPr sz="2000">
                <a:solidFill>
                  <a:srgbClr val="008000"/>
                </a:solidFill>
                <a:latin typeface="+mn-lt"/>
                <a:ea typeface="+mn-ea"/>
                <a:cs typeface="+mn-cs"/>
                <a:sym typeface="Garamond" pitchFamily="18" charset="0"/>
              </a:defRPr>
            </a:lvl4pPr>
            <a:lvl5pPr marL="20970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18944"/>
              </a:buClr>
              <a:buSzPct val="100000"/>
              <a:buFont typeface="Garamond" pitchFamily="18" charset="0"/>
              <a:buChar char="•"/>
              <a:defRPr sz="2000">
                <a:solidFill>
                  <a:srgbClr val="008000"/>
                </a:solidFill>
                <a:latin typeface="+mn-lt"/>
                <a:ea typeface="+mn-ea"/>
                <a:cs typeface="+mn-cs"/>
                <a:sym typeface="Garamond" pitchFamily="18" charset="0"/>
              </a:defRPr>
            </a:lvl5pPr>
            <a:lvl6pPr marL="25542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18944"/>
              </a:buClr>
              <a:buSzPct val="100000"/>
              <a:buFont typeface="Garamond" charset="0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  <a:sym typeface="Garamond" charset="0"/>
              </a:defRPr>
            </a:lvl6pPr>
            <a:lvl7pPr marL="30114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18944"/>
              </a:buClr>
              <a:buSzPct val="100000"/>
              <a:buFont typeface="Garamond" charset="0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  <a:sym typeface="Garamond" charset="0"/>
              </a:defRPr>
            </a:lvl7pPr>
            <a:lvl8pPr marL="34686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18944"/>
              </a:buClr>
              <a:buSzPct val="100000"/>
              <a:buFont typeface="Garamond" charset="0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  <a:sym typeface="Garamond" charset="0"/>
              </a:defRPr>
            </a:lvl8pPr>
            <a:lvl9pPr marL="3925888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18944"/>
              </a:buClr>
              <a:buSzPct val="100000"/>
              <a:buFont typeface="Garamond" charset="0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  <a:sym typeface="Garamond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b="1" dirty="0" smtClean="0"/>
              <a:t>Three household appliances</a:t>
            </a:r>
          </a:p>
          <a:p>
            <a:pPr>
              <a:spcBef>
                <a:spcPct val="0"/>
              </a:spcBef>
            </a:pPr>
            <a:r>
              <a:rPr lang="en-US" sz="2800" b="1" dirty="0" smtClean="0"/>
              <a:t>Enforced since April 2010</a:t>
            </a:r>
          </a:p>
          <a:p>
            <a:pPr>
              <a:spcBef>
                <a:spcPct val="0"/>
              </a:spcBef>
            </a:pPr>
            <a:r>
              <a:rPr lang="en-US" sz="2800" b="1" dirty="0" smtClean="0"/>
              <a:t>Working on ramping up EER and developing mechanism for product control</a:t>
            </a:r>
            <a:endParaRPr lang="en-US" sz="2400" b="1" dirty="0" smtClean="0">
              <a:latin typeface="Joanna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17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dirty="0" smtClean="0"/>
              <a:t>Saudi Energy Efficiency Center; SEEC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pPr marL="39688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Established by the council of ministers decision # 363 dated (24/11/1431; 31 October 2010) that mandated the transfer of NEEP to a Permanent National Center for Energy Efficiency named: Saudi Energy Efficiency Center.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Temporary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ithin KACST’s and report directory to KACST’s president.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95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953616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Supervised by a committee composed of representatives from related stakeholders: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 anchor="ctr"/>
          <a:lstStyle/>
          <a:p>
            <a:r>
              <a:rPr lang="en-US" sz="4400" dirty="0"/>
              <a:t>Saudi Energy Efficiency </a:t>
            </a:r>
            <a:r>
              <a:rPr lang="en-US" sz="4400" dirty="0" smtClean="0"/>
              <a:t>Center; </a:t>
            </a:r>
            <a:r>
              <a:rPr lang="en-US" sz="4400" dirty="0"/>
              <a:t>SEEC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2514600"/>
            <a:ext cx="4038600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Ministries of:</a:t>
            </a:r>
          </a:p>
          <a:p>
            <a:pPr lvl="1"/>
            <a:r>
              <a:rPr lang="en-US" sz="2000" b="1" dirty="0" smtClean="0"/>
              <a:t>Petroleum and Minerals</a:t>
            </a:r>
          </a:p>
          <a:p>
            <a:pPr lvl="1"/>
            <a:r>
              <a:rPr lang="en-US" sz="2000" b="1" dirty="0" smtClean="0"/>
              <a:t>Water and Electricity</a:t>
            </a:r>
          </a:p>
          <a:p>
            <a:pPr lvl="1"/>
            <a:r>
              <a:rPr lang="en-US" sz="2000" b="1" dirty="0" smtClean="0"/>
              <a:t>Municipality and rural Affairs</a:t>
            </a:r>
          </a:p>
          <a:p>
            <a:pPr lvl="1"/>
            <a:r>
              <a:rPr lang="en-US" sz="2000" b="1" dirty="0" smtClean="0"/>
              <a:t>Commerce and Industry</a:t>
            </a:r>
          </a:p>
          <a:p>
            <a:pPr lvl="1"/>
            <a:r>
              <a:rPr lang="en-US" sz="2000" b="1" dirty="0" smtClean="0"/>
              <a:t>Transportation</a:t>
            </a:r>
          </a:p>
          <a:p>
            <a:pPr lvl="1"/>
            <a:r>
              <a:rPr lang="en-US" sz="2000" b="1" dirty="0" smtClean="0"/>
              <a:t>Culture and Information</a:t>
            </a:r>
          </a:p>
          <a:p>
            <a:pPr lvl="1"/>
            <a:r>
              <a:rPr lang="en-US" sz="2000" b="1" dirty="0" smtClean="0"/>
              <a:t>Housing</a:t>
            </a:r>
          </a:p>
          <a:p>
            <a:pPr lvl="1"/>
            <a:r>
              <a:rPr lang="en-US" sz="2000" b="1" dirty="0" smtClean="0"/>
              <a:t>Finance (Customs)</a:t>
            </a:r>
          </a:p>
          <a:p>
            <a:r>
              <a:rPr lang="en-US" sz="2000" b="1" dirty="0"/>
              <a:t>Presidency of Meteorology and </a:t>
            </a:r>
            <a:r>
              <a:rPr lang="en-US" sz="2000" b="1" dirty="0" smtClean="0"/>
              <a:t>Environment</a:t>
            </a:r>
          </a:p>
          <a:p>
            <a:r>
              <a:rPr lang="en-US" sz="2000" b="1" dirty="0"/>
              <a:t>King Abdullah City for Atomic and Renewable </a:t>
            </a:r>
            <a:r>
              <a:rPr lang="en-US" sz="2000" b="1" dirty="0" smtClean="0"/>
              <a:t>Energy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2514600"/>
            <a:ext cx="4267200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Saudi Standards, Metrology and Quality Organization</a:t>
            </a:r>
          </a:p>
          <a:p>
            <a:r>
              <a:rPr lang="en-US" sz="2000" b="1" dirty="0" smtClean="0"/>
              <a:t>Electricity &amp; Co-Generation Regularity Authority</a:t>
            </a:r>
          </a:p>
          <a:p>
            <a:r>
              <a:rPr lang="en-US" sz="2000" b="1" dirty="0" smtClean="0"/>
              <a:t>Royal Commission for </a:t>
            </a:r>
            <a:r>
              <a:rPr lang="en-US" sz="2000" b="1" dirty="0" err="1" smtClean="0"/>
              <a:t>Jubail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Yanbu</a:t>
            </a:r>
            <a:endParaRPr lang="en-US" sz="2000" b="1" dirty="0" smtClean="0"/>
          </a:p>
          <a:p>
            <a:r>
              <a:rPr lang="en-US" sz="2000" b="1" dirty="0" smtClean="0"/>
              <a:t>Saline Water Conversion Corporation</a:t>
            </a:r>
          </a:p>
          <a:p>
            <a:r>
              <a:rPr lang="en-US" sz="2000" b="1" dirty="0" smtClean="0"/>
              <a:t>Clean Development Mechanism Committee</a:t>
            </a:r>
          </a:p>
          <a:p>
            <a:r>
              <a:rPr lang="en-US" sz="2000" b="1" dirty="0" smtClean="0"/>
              <a:t>Saudi Aramco</a:t>
            </a:r>
          </a:p>
          <a:p>
            <a:r>
              <a:rPr lang="en-US" sz="2000" b="1" dirty="0" smtClean="0"/>
              <a:t>Saudi Electricity Company</a:t>
            </a:r>
          </a:p>
          <a:p>
            <a:r>
              <a:rPr lang="en-US" sz="2000" b="1" dirty="0" smtClean="0"/>
              <a:t>SABIC</a:t>
            </a:r>
          </a:p>
          <a:p>
            <a:r>
              <a:rPr lang="en-US" sz="2000" b="1" dirty="0" smtClean="0"/>
              <a:t>Two Private Sector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23940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457200"/>
            <a:ext cx="70104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CC"/>
                </a:solidFill>
                <a:latin typeface="+mj-lt"/>
                <a:ea typeface="+mj-ea"/>
                <a:cs typeface="AL-Mateen" pitchFamily="2" charset="-78"/>
                <a:sym typeface="Garamond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9pPr>
          </a:lstStyle>
          <a:p>
            <a:pPr rtl="1"/>
            <a:r>
              <a:rPr lang="en-US" dirty="0" smtClean="0"/>
              <a:t>SEEC’s Mission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39624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preserving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the national energy resources to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enhance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national development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economy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rationalization of energy consumption and improving energy efficiency in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order to achieve the lowest possible levels of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energy intensity. </a:t>
            </a:r>
          </a:p>
        </p:txBody>
      </p:sp>
    </p:spTree>
    <p:extLst>
      <p:ext uri="{BB962C8B-B14F-4D97-AF65-F5344CB8AC3E}">
        <p14:creationId xmlns:p14="http://schemas.microsoft.com/office/powerpoint/2010/main" val="3073530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457200"/>
            <a:ext cx="70104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CC"/>
                </a:solidFill>
                <a:latin typeface="+mj-lt"/>
                <a:ea typeface="+mj-ea"/>
                <a:cs typeface="AL-Mateen" pitchFamily="2" charset="-78"/>
                <a:sym typeface="Garamond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9pPr>
          </a:lstStyle>
          <a:p>
            <a:pPr rtl="1"/>
            <a:r>
              <a:rPr lang="en-US" dirty="0" smtClean="0"/>
              <a:t>SEEC’s Mission…continue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7848600" cy="51054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SEEC’s main activities include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1" indent="-571500">
              <a:spcBef>
                <a:spcPts val="0"/>
              </a:spcBef>
            </a:pPr>
            <a:r>
              <a:rPr lang="en-US" sz="3000" b="1" kern="1200" dirty="0" smtClean="0"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sz="3000" b="1" kern="1200" dirty="0">
                <a:latin typeface="Times New Roman" pitchFamily="18" charset="0"/>
                <a:cs typeface="Times New Roman" pitchFamily="18" charset="0"/>
              </a:rPr>
              <a:t>of policies, rules and regulations governing EE and support their implementation.</a:t>
            </a:r>
          </a:p>
          <a:p>
            <a:pPr marL="571500" lvl="1" indent="-571500">
              <a:spcBef>
                <a:spcPts val="0"/>
              </a:spcBef>
            </a:pPr>
            <a:r>
              <a:rPr lang="en-US" sz="3000" b="1" kern="1200" dirty="0">
                <a:latin typeface="Times New Roman" pitchFamily="18" charset="0"/>
                <a:cs typeface="Times New Roman" pitchFamily="18" charset="0"/>
              </a:rPr>
              <a:t>Support the integration of the stakeholders’ efforts to improve EE and coordination amongst them.</a:t>
            </a:r>
          </a:p>
          <a:p>
            <a:pPr marL="571500" lvl="1" indent="-571500">
              <a:spcBef>
                <a:spcPts val="0"/>
              </a:spcBef>
            </a:pPr>
            <a:r>
              <a:rPr lang="en-US" sz="3000" b="1" kern="1200" dirty="0">
                <a:latin typeface="Times New Roman" pitchFamily="18" charset="0"/>
                <a:cs typeface="Times New Roman" pitchFamily="18" charset="0"/>
              </a:rPr>
              <a:t>Promote EE awareness at both public and institutional levels.</a:t>
            </a:r>
          </a:p>
          <a:p>
            <a:pPr marL="571500" lvl="1" indent="-571500">
              <a:spcBef>
                <a:spcPts val="0"/>
              </a:spcBef>
            </a:pPr>
            <a:r>
              <a:rPr lang="en-US" sz="3000" b="1" kern="1200" dirty="0">
                <a:latin typeface="Times New Roman" pitchFamily="18" charset="0"/>
                <a:cs typeface="Times New Roman" pitchFamily="18" charset="0"/>
              </a:rPr>
              <a:t>Participate, as needed, in the implementation of EE pilot projects.</a:t>
            </a:r>
            <a:endParaRPr lang="ar-SA" sz="3000" b="1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85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3968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flow/Forecast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KSA:</a:t>
            </a:r>
          </a:p>
          <a:p>
            <a:pPr marL="496888" lvl="1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(Primary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electricity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consumption distribution over different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sectors, Energy Intensity in comparison to other countries)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968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consumption in KSA buildings: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Status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buildings development in KSA.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Electricity is consumed in the different building types in KSA.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electricity saving is KSA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buildings.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energy saving in KSA building sector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Policies and regulations towards energy efficient building in KSA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968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Saudi Energy Efficiency Center,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477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95536" y="661121"/>
            <a:ext cx="8424936" cy="6120679"/>
            <a:chOff x="-292869" y="-95154"/>
            <a:chExt cx="9361040" cy="6800754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6723856" y="5333353"/>
              <a:ext cx="2191544" cy="13722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bIns="91440"/>
            <a:lstStyle/>
            <a:p>
              <a:pPr algn="ctr" rtl="1"/>
              <a:endParaRPr lang="en-US" sz="1600" b="1" dirty="0">
                <a:solidFill>
                  <a:srgbClr val="0070C0"/>
                </a:solidFill>
                <a:cs typeface="AL-Mateen" pitchFamily="2" charset="-78"/>
              </a:endParaRPr>
            </a:p>
          </p:txBody>
        </p:sp>
        <p:sp>
          <p:nvSpPr>
            <p:cNvPr id="7" name="Rectangle 10"/>
            <p:cNvSpPr>
              <a:spLocks noChangeAspect="1" noChangeArrowheads="1"/>
            </p:cNvSpPr>
            <p:nvPr/>
          </p:nvSpPr>
          <p:spPr bwMode="auto">
            <a:xfrm rot="16208022">
              <a:off x="-688827" y="5735498"/>
              <a:ext cx="1447754" cy="492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spAutoFit/>
            </a:bodyPr>
            <a:lstStyle/>
            <a:p>
              <a:pPr algn="ctr" rtl="1" eaLnBrk="0" hangingPunct="0"/>
              <a:r>
                <a:rPr lang="en-US" sz="1600" b="1" dirty="0">
                  <a:solidFill>
                    <a:srgbClr val="008000"/>
                  </a:solidFill>
                  <a:latin typeface="+mn-lt"/>
                  <a:ea typeface="+mn-ea"/>
                  <a:cs typeface="AL-Mateen" pitchFamily="2" charset="-78"/>
                </a:rPr>
                <a:t>Resources/</a:t>
              </a:r>
            </a:p>
            <a:p>
              <a:pPr algn="ctr" rtl="1" eaLnBrk="0" hangingPunct="0"/>
              <a:r>
                <a:rPr lang="en-US" sz="1600" b="1" dirty="0">
                  <a:solidFill>
                    <a:srgbClr val="008000"/>
                  </a:solidFill>
                  <a:latin typeface="+mn-lt"/>
                  <a:ea typeface="+mn-ea"/>
                  <a:cs typeface="AL-Mateen" pitchFamily="2" charset="-78"/>
                </a:rPr>
                <a:t>Infrastructure</a:t>
              </a:r>
            </a:p>
          </p:txBody>
        </p:sp>
        <p:sp>
          <p:nvSpPr>
            <p:cNvPr id="8" name="Rectangle 11"/>
            <p:cNvSpPr>
              <a:spLocks noChangeAspect="1" noChangeArrowheads="1"/>
            </p:cNvSpPr>
            <p:nvPr/>
          </p:nvSpPr>
          <p:spPr bwMode="auto">
            <a:xfrm rot="16206555">
              <a:off x="-550531" y="1206636"/>
              <a:ext cx="1256384" cy="7386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Added Values/</a:t>
              </a:r>
            </a:p>
            <a:p>
              <a:pPr algn="ctr" eaLnBrk="0" hangingPunct="0"/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\Direct Outputs</a:t>
              </a:r>
              <a:endPara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spect="1" noChangeArrowheads="1"/>
            </p:cNvSpPr>
            <p:nvPr/>
          </p:nvSpPr>
          <p:spPr bwMode="auto">
            <a:xfrm rot="16206555">
              <a:off x="-1306887" y="3561715"/>
              <a:ext cx="2438925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Internal Operations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49"/>
            <p:cNvSpPr>
              <a:spLocks noChangeArrowheads="1"/>
            </p:cNvSpPr>
            <p:nvPr/>
          </p:nvSpPr>
          <p:spPr bwMode="auto">
            <a:xfrm>
              <a:off x="6874098" y="2286000"/>
              <a:ext cx="2117502" cy="2667001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590671" y="202648"/>
              <a:ext cx="1074368" cy="4787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anchor="ctr" anchorCtr="1">
              <a:spAutoFit/>
            </a:bodyPr>
            <a:lstStyle>
              <a:defPPr>
                <a:defRPr lang="en-US"/>
              </a:defPPr>
              <a:lvl1pPr algn="ctr" eaLnBrk="0" hangingPunct="0">
                <a:defRPr sz="1600" b="1">
                  <a:solidFill>
                    <a:srgbClr val="0070C0"/>
                  </a:solidFill>
                  <a:cs typeface="AL-Mateen" pitchFamily="2" charset="-78"/>
                </a:defRPr>
              </a:lvl1pPr>
            </a:lstStyle>
            <a:p>
              <a:r>
                <a:rPr lang="en-US" sz="14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National </a:t>
              </a:r>
            </a:p>
            <a:p>
              <a:r>
                <a:rPr lang="en-US" sz="14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Perspective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48600" y="76200"/>
              <a:ext cx="1219571" cy="73866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Vision</a:t>
              </a:r>
            </a:p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 Mission</a:t>
              </a:r>
            </a:p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 </a:t>
              </a:r>
              <a:r>
                <a:rPr lang="en-US" sz="1200" b="1" dirty="0">
                  <a:solidFill>
                    <a:srgbClr val="008000"/>
                  </a:solidFill>
                </a:rPr>
                <a:t>Values</a:t>
              </a:r>
              <a:endParaRPr lang="en-US" sz="1200" b="1" dirty="0">
                <a:solidFill>
                  <a:srgbClr val="008000"/>
                </a:solidFill>
                <a:effectLst/>
              </a:endParaRPr>
            </a:p>
          </p:txBody>
        </p:sp>
        <p:sp>
          <p:nvSpPr>
            <p:cNvPr id="15" name="AutoShape 31"/>
            <p:cNvSpPr>
              <a:spLocks noChangeArrowheads="1"/>
            </p:cNvSpPr>
            <p:nvPr/>
          </p:nvSpPr>
          <p:spPr bwMode="auto">
            <a:xfrm>
              <a:off x="3657600" y="838200"/>
              <a:ext cx="1820863" cy="237107"/>
            </a:xfrm>
            <a:prstGeom prst="upArrow">
              <a:avLst>
                <a:gd name="adj1" fmla="val 50000"/>
                <a:gd name="adj2" fmla="val 34184"/>
              </a:avLst>
            </a:prstGeom>
            <a:solidFill>
              <a:srgbClr val="CCEC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4572000" y="2287439"/>
              <a:ext cx="2232248" cy="266556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AutoShape 31"/>
            <p:cNvSpPr>
              <a:spLocks noChangeArrowheads="1"/>
            </p:cNvSpPr>
            <p:nvPr/>
          </p:nvSpPr>
          <p:spPr bwMode="auto">
            <a:xfrm>
              <a:off x="3657600" y="1985076"/>
              <a:ext cx="1905000" cy="228599"/>
            </a:xfrm>
            <a:prstGeom prst="upArrow">
              <a:avLst>
                <a:gd name="adj1" fmla="val 50000"/>
                <a:gd name="adj2" fmla="val 34184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3657600" y="5029200"/>
              <a:ext cx="1905000" cy="228599"/>
            </a:xfrm>
            <a:prstGeom prst="upArrow">
              <a:avLst>
                <a:gd name="adj1" fmla="val 50000"/>
                <a:gd name="adj2" fmla="val 34184"/>
              </a:avLst>
            </a:prstGeom>
            <a:solidFill>
              <a:srgbClr val="CCEC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Rectangle 49"/>
            <p:cNvSpPr>
              <a:spLocks noChangeArrowheads="1"/>
            </p:cNvSpPr>
            <p:nvPr/>
          </p:nvSpPr>
          <p:spPr bwMode="auto">
            <a:xfrm>
              <a:off x="510249" y="2286001"/>
              <a:ext cx="1928151" cy="2667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b="1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3064024" y="5333353"/>
              <a:ext cx="3565376" cy="137224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586449" y="5333353"/>
              <a:ext cx="2385351" cy="137224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49"/>
            <p:cNvSpPr>
              <a:spLocks noChangeArrowheads="1"/>
            </p:cNvSpPr>
            <p:nvPr/>
          </p:nvSpPr>
          <p:spPr bwMode="auto">
            <a:xfrm>
              <a:off x="2514599" y="2287438"/>
              <a:ext cx="1981201" cy="266556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47247" y="1150570"/>
              <a:ext cx="1954677" cy="82306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National culture supportive of 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EE</a:t>
              </a:r>
              <a:endPara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143000" y="46910"/>
              <a:ext cx="6477985" cy="71509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Optimal Use </a:t>
              </a:r>
              <a:r>
                <a:rPr lang="en-US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Energy Resources </a:t>
              </a:r>
              <a:r>
                <a:rPr lang="en-US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to </a:t>
              </a:r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Support The National Development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69069" y="1147945"/>
              <a:ext cx="1958631" cy="825686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400" dirty="0"/>
                <a:t>Information, consultancy and specialized services</a:t>
              </a:r>
            </a:p>
            <a:p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87718" y="1143000"/>
              <a:ext cx="1966914" cy="83063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600" dirty="0"/>
                <a:t>Policies, Regulations and Specifications</a:t>
              </a:r>
            </a:p>
            <a:p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47958" y="1150570"/>
              <a:ext cx="1758949" cy="83063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600" dirty="0" smtClean="0"/>
                <a:t>Comprehensive National EE Program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7374" y="4189952"/>
              <a:ext cx="1794826" cy="68684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>
                <a:defRPr sz="1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200" b="0" dirty="0" smtClean="0">
                  <a:solidFill>
                    <a:schemeClr val="tx1"/>
                  </a:solidFill>
                </a:rPr>
                <a:t>Raise Public </a:t>
              </a:r>
              <a:r>
                <a:rPr lang="en-US" sz="1200" b="0" dirty="0">
                  <a:solidFill>
                    <a:schemeClr val="tx1"/>
                  </a:solidFill>
                </a:rPr>
                <a:t>Energy Saving</a:t>
              </a:r>
            </a:p>
            <a:p>
              <a:r>
                <a:rPr lang="en-US" sz="1200" b="0" dirty="0" smtClean="0">
                  <a:solidFill>
                    <a:schemeClr val="tx1"/>
                  </a:solidFill>
                </a:rPr>
                <a:t>Awareness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374" y="3352801"/>
              <a:ext cx="1794826" cy="75229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>
                <a:defRPr sz="1600" b="1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400" b="0" dirty="0" smtClean="0"/>
                <a:t>Support The Institutional EE Awareness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33400" y="2286001"/>
              <a:ext cx="1905000" cy="9144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Leadership Role </a:t>
              </a:r>
            </a:p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n Raising EE Awareness,</a:t>
              </a:r>
            </a:p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Edu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. and Training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90799" y="2287439"/>
              <a:ext cx="1882431" cy="684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Active Role  In The Implementation </a:t>
              </a:r>
            </a:p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f Pilot Projects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590800" y="3352802"/>
              <a:ext cx="1828800" cy="762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Application of Best Practices in Project Implementation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75704" y="4191001"/>
              <a:ext cx="1843896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Identify Pilot Projects Require SEEC Participation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572000" y="2286001"/>
              <a:ext cx="2232248" cy="8382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Outstanding ability in the </a:t>
              </a: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development of policies, </a:t>
              </a: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regulations and specifications</a:t>
              </a: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and follow-up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the application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648200" y="3124201"/>
              <a:ext cx="2057400" cy="53339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Support Research and Studies</a:t>
              </a:r>
            </a:p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648200" y="3733802"/>
              <a:ext cx="2057400" cy="1143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Build Specialized Expertise in Policies, Regulations and Specifications Development 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925568" y="2287439"/>
              <a:ext cx="1951731" cy="684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Effective </a:t>
              </a:r>
              <a:r>
                <a:rPr lang="en-US" sz="1100" b="1" dirty="0" smtClean="0">
                  <a:latin typeface="Times New Roman" pitchFamily="18" charset="0"/>
                  <a:cs typeface="Times New Roman" pitchFamily="18" charset="0"/>
                </a:rPr>
                <a:t>Coordination</a:t>
              </a:r>
              <a:endParaRPr lang="en-US" sz="1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 and Integration 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Among Stakeholders</a:t>
              </a:r>
            </a:p>
            <a:p>
              <a:pPr algn="ctr"/>
              <a:endParaRPr lang="en-US" sz="1200" b="1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963668" y="2971801"/>
              <a:ext cx="1951732" cy="72533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Build EE database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those involved and facilitate the access to it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963668" y="3746741"/>
              <a:ext cx="1951732" cy="113006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Develop a Practical Program for Communication and Coordination between the Concerned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  <a:sym typeface="Gill Sans" charset="0"/>
                </a:rPr>
                <a:t>Parties</a:t>
              </a:r>
              <a:endParaRPr lang="en-US" sz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 flipH="1">
              <a:off x="457200" y="2057400"/>
              <a:ext cx="8572500" cy="158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>
              <a:off x="457200" y="5155605"/>
              <a:ext cx="8572500" cy="158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26587" y="5410197"/>
              <a:ext cx="2192813" cy="2286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Human Resources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116411" y="5410200"/>
              <a:ext cx="3436789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Dev. of knowledge </a:t>
              </a:r>
              <a:r>
                <a:rPr lang="en-US" sz="12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and information </a:t>
              </a:r>
              <a:r>
                <a:rPr lang="en-US" sz="12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sys.</a:t>
              </a:r>
              <a:endParaRPr lang="en-US" sz="1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1287" y="5410200"/>
              <a:ext cx="2077913" cy="19050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Institutional structure</a:t>
              </a:r>
              <a:endParaRPr lang="en-US" sz="1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799192" y="5715000"/>
              <a:ext cx="1096408" cy="914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Dev. of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Human Resources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Manag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. Sys.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410200" y="5715000"/>
              <a:ext cx="1143000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Dev. of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knowledge.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Manag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. Sys.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267200" y="5715000"/>
              <a:ext cx="1066800" cy="91439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Dev. of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  <a:sym typeface="Gill Sans" charset="0"/>
                </a:rPr>
                <a:t>Information System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124201" y="5715000"/>
              <a:ext cx="1066799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Activation of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interl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. Cooperation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775451" y="5715000"/>
              <a:ext cx="936774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Work Processes Dev.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772400" y="5715000"/>
              <a:ext cx="1066800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Building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institutional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culture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70435" y="5715000"/>
              <a:ext cx="1052557" cy="914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Support Moral and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  <a:sym typeface="Gill Sans" charset="0"/>
                </a:rPr>
                <a:t>Financial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Incentives</a:t>
              </a: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H="1">
              <a:off x="266700" y="944960"/>
              <a:ext cx="8572500" cy="158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1036712" y="-1"/>
            <a:ext cx="6415608" cy="62068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+mj-lt"/>
                <a:ea typeface="+mj-ea"/>
                <a:cs typeface="+mj-cs"/>
                <a:sym typeface="Garamond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9pPr>
          </a:lstStyle>
          <a:p>
            <a:r>
              <a:rPr lang="en-US" sz="4000" dirty="0">
                <a:solidFill>
                  <a:srgbClr val="0099CC"/>
                </a:solidFill>
                <a:cs typeface="AL-Mateen" pitchFamily="2" charset="-78"/>
              </a:rPr>
              <a:t>SEEC Strategic Map</a:t>
            </a:r>
          </a:p>
        </p:txBody>
      </p:sp>
    </p:spTree>
    <p:extLst>
      <p:ext uri="{BB962C8B-B14F-4D97-AF65-F5344CB8AC3E}">
        <p14:creationId xmlns:p14="http://schemas.microsoft.com/office/powerpoint/2010/main" val="5706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95536" y="661121"/>
            <a:ext cx="8424936" cy="6120679"/>
            <a:chOff x="-292869" y="-95154"/>
            <a:chExt cx="9361040" cy="6800754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6723856" y="5333353"/>
              <a:ext cx="2191544" cy="13722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bIns="91440"/>
            <a:lstStyle/>
            <a:p>
              <a:pPr algn="ctr" rtl="1"/>
              <a:endParaRPr lang="en-US" sz="1600" b="1" dirty="0">
                <a:solidFill>
                  <a:srgbClr val="0070C0"/>
                </a:solidFill>
                <a:cs typeface="AL-Mateen" pitchFamily="2" charset="-78"/>
              </a:endParaRPr>
            </a:p>
          </p:txBody>
        </p:sp>
        <p:sp>
          <p:nvSpPr>
            <p:cNvPr id="7" name="Rectangle 10"/>
            <p:cNvSpPr>
              <a:spLocks noChangeAspect="1" noChangeArrowheads="1"/>
            </p:cNvSpPr>
            <p:nvPr/>
          </p:nvSpPr>
          <p:spPr bwMode="auto">
            <a:xfrm rot="16208022">
              <a:off x="-688827" y="5735498"/>
              <a:ext cx="1447754" cy="492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spAutoFit/>
            </a:bodyPr>
            <a:lstStyle/>
            <a:p>
              <a:pPr algn="ctr" rtl="1" eaLnBrk="0" hangingPunct="0"/>
              <a:r>
                <a:rPr lang="en-US" sz="1600" b="1" dirty="0">
                  <a:solidFill>
                    <a:srgbClr val="008000"/>
                  </a:solidFill>
                  <a:latin typeface="+mn-lt"/>
                  <a:ea typeface="+mn-ea"/>
                  <a:cs typeface="AL-Mateen" pitchFamily="2" charset="-78"/>
                </a:rPr>
                <a:t>Resources/</a:t>
              </a:r>
            </a:p>
            <a:p>
              <a:pPr algn="ctr" rtl="1" eaLnBrk="0" hangingPunct="0"/>
              <a:r>
                <a:rPr lang="en-US" sz="1600" b="1" dirty="0">
                  <a:solidFill>
                    <a:srgbClr val="008000"/>
                  </a:solidFill>
                  <a:latin typeface="+mn-lt"/>
                  <a:ea typeface="+mn-ea"/>
                  <a:cs typeface="AL-Mateen" pitchFamily="2" charset="-78"/>
                </a:rPr>
                <a:t>Infrastructure</a:t>
              </a:r>
            </a:p>
          </p:txBody>
        </p:sp>
        <p:sp>
          <p:nvSpPr>
            <p:cNvPr id="8" name="Rectangle 11"/>
            <p:cNvSpPr>
              <a:spLocks noChangeAspect="1" noChangeArrowheads="1"/>
            </p:cNvSpPr>
            <p:nvPr/>
          </p:nvSpPr>
          <p:spPr bwMode="auto">
            <a:xfrm rot="16206555">
              <a:off x="-550531" y="1206636"/>
              <a:ext cx="1256384" cy="7386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Added Values/</a:t>
              </a:r>
            </a:p>
            <a:p>
              <a:pPr algn="ctr" eaLnBrk="0" hangingPunct="0"/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\Direct Outputs</a:t>
              </a:r>
              <a:endPara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spect="1" noChangeArrowheads="1"/>
            </p:cNvSpPr>
            <p:nvPr/>
          </p:nvSpPr>
          <p:spPr bwMode="auto">
            <a:xfrm rot="16206555">
              <a:off x="-1306887" y="3561715"/>
              <a:ext cx="2438925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Internal Operations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49"/>
            <p:cNvSpPr>
              <a:spLocks noChangeArrowheads="1"/>
            </p:cNvSpPr>
            <p:nvPr/>
          </p:nvSpPr>
          <p:spPr bwMode="auto">
            <a:xfrm>
              <a:off x="6874098" y="2286000"/>
              <a:ext cx="2117502" cy="2667001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590671" y="202648"/>
              <a:ext cx="1074368" cy="4787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anchor="ctr" anchorCtr="1">
              <a:spAutoFit/>
            </a:bodyPr>
            <a:lstStyle>
              <a:defPPr>
                <a:defRPr lang="en-US"/>
              </a:defPPr>
              <a:lvl1pPr algn="ctr" eaLnBrk="0" hangingPunct="0">
                <a:defRPr sz="1600" b="1">
                  <a:solidFill>
                    <a:srgbClr val="0070C0"/>
                  </a:solidFill>
                  <a:cs typeface="AL-Mateen" pitchFamily="2" charset="-78"/>
                </a:defRPr>
              </a:lvl1pPr>
            </a:lstStyle>
            <a:p>
              <a:r>
                <a:rPr lang="en-US" sz="14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National </a:t>
              </a:r>
            </a:p>
            <a:p>
              <a:r>
                <a:rPr lang="en-US" sz="14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Perspective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48600" y="76200"/>
              <a:ext cx="1219571" cy="73866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Vision</a:t>
              </a:r>
            </a:p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 Mission</a:t>
              </a:r>
            </a:p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 </a:t>
              </a:r>
              <a:r>
                <a:rPr lang="en-US" sz="1200" b="1" dirty="0">
                  <a:solidFill>
                    <a:srgbClr val="008000"/>
                  </a:solidFill>
                </a:rPr>
                <a:t>Values</a:t>
              </a:r>
              <a:endParaRPr lang="en-US" sz="1200" b="1" dirty="0">
                <a:solidFill>
                  <a:srgbClr val="008000"/>
                </a:solidFill>
                <a:effectLst/>
              </a:endParaRPr>
            </a:p>
          </p:txBody>
        </p:sp>
        <p:sp>
          <p:nvSpPr>
            <p:cNvPr id="15" name="AutoShape 31"/>
            <p:cNvSpPr>
              <a:spLocks noChangeArrowheads="1"/>
            </p:cNvSpPr>
            <p:nvPr/>
          </p:nvSpPr>
          <p:spPr bwMode="auto">
            <a:xfrm>
              <a:off x="3657600" y="838200"/>
              <a:ext cx="1820863" cy="237107"/>
            </a:xfrm>
            <a:prstGeom prst="upArrow">
              <a:avLst>
                <a:gd name="adj1" fmla="val 50000"/>
                <a:gd name="adj2" fmla="val 34184"/>
              </a:avLst>
            </a:prstGeom>
            <a:solidFill>
              <a:srgbClr val="CCEC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4572000" y="2287439"/>
              <a:ext cx="2232248" cy="266556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AutoShape 31"/>
            <p:cNvSpPr>
              <a:spLocks noChangeArrowheads="1"/>
            </p:cNvSpPr>
            <p:nvPr/>
          </p:nvSpPr>
          <p:spPr bwMode="auto">
            <a:xfrm>
              <a:off x="3657600" y="1985076"/>
              <a:ext cx="1905000" cy="228599"/>
            </a:xfrm>
            <a:prstGeom prst="upArrow">
              <a:avLst>
                <a:gd name="adj1" fmla="val 50000"/>
                <a:gd name="adj2" fmla="val 34184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3657600" y="5029200"/>
              <a:ext cx="1905000" cy="228599"/>
            </a:xfrm>
            <a:prstGeom prst="upArrow">
              <a:avLst>
                <a:gd name="adj1" fmla="val 50000"/>
                <a:gd name="adj2" fmla="val 34184"/>
              </a:avLst>
            </a:prstGeom>
            <a:solidFill>
              <a:srgbClr val="CCEC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Rectangle 49"/>
            <p:cNvSpPr>
              <a:spLocks noChangeArrowheads="1"/>
            </p:cNvSpPr>
            <p:nvPr/>
          </p:nvSpPr>
          <p:spPr bwMode="auto">
            <a:xfrm>
              <a:off x="510249" y="2286001"/>
              <a:ext cx="1928151" cy="2667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b="1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3064024" y="5333353"/>
              <a:ext cx="3565376" cy="137224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586449" y="5333353"/>
              <a:ext cx="2385351" cy="137224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49"/>
            <p:cNvSpPr>
              <a:spLocks noChangeArrowheads="1"/>
            </p:cNvSpPr>
            <p:nvPr/>
          </p:nvSpPr>
          <p:spPr bwMode="auto">
            <a:xfrm>
              <a:off x="2514599" y="2287438"/>
              <a:ext cx="1981201" cy="266556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47247" y="1150570"/>
              <a:ext cx="1954677" cy="82306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National culture supportive of 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EE</a:t>
              </a:r>
              <a:endPara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143000" y="46910"/>
              <a:ext cx="6477985" cy="71509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Optimal Use </a:t>
              </a:r>
              <a:r>
                <a:rPr lang="en-US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Energy Resources </a:t>
              </a:r>
              <a:r>
                <a:rPr lang="en-US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to </a:t>
              </a:r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Support The National Development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69069" y="1147945"/>
              <a:ext cx="1958631" cy="825686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400" dirty="0"/>
                <a:t>Information, consultancy and specialized services</a:t>
              </a:r>
            </a:p>
            <a:p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87718" y="1143000"/>
              <a:ext cx="1966914" cy="83063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600" dirty="0"/>
                <a:t>Policies, Regulations and Specifications</a:t>
              </a:r>
            </a:p>
            <a:p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47958" y="1150570"/>
              <a:ext cx="1758949" cy="83063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600" dirty="0" smtClean="0"/>
                <a:t>Comprehensive National EE Program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7374" y="4189952"/>
              <a:ext cx="1794826" cy="68684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>
                <a:defRPr sz="1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200" b="0" dirty="0" smtClean="0">
                  <a:solidFill>
                    <a:schemeClr val="tx1"/>
                  </a:solidFill>
                </a:rPr>
                <a:t>Raise Public </a:t>
              </a:r>
              <a:r>
                <a:rPr lang="en-US" sz="1200" b="0" dirty="0">
                  <a:solidFill>
                    <a:schemeClr val="tx1"/>
                  </a:solidFill>
                </a:rPr>
                <a:t>Energy Saving</a:t>
              </a:r>
            </a:p>
            <a:p>
              <a:r>
                <a:rPr lang="en-US" sz="1200" b="0" dirty="0" smtClean="0">
                  <a:solidFill>
                    <a:schemeClr val="tx1"/>
                  </a:solidFill>
                </a:rPr>
                <a:t>Awareness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374" y="3352801"/>
              <a:ext cx="1794826" cy="75229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>
                <a:defRPr sz="1600" b="1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400" b="0" dirty="0" smtClean="0"/>
                <a:t>Support The Institutional EE Awareness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33400" y="2286001"/>
              <a:ext cx="1905000" cy="9144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Leadership Role </a:t>
              </a:r>
            </a:p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n Raising EE Awareness,</a:t>
              </a:r>
            </a:p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Edu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. and Training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90799" y="2287439"/>
              <a:ext cx="1882431" cy="684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Active Role  In The Implementation </a:t>
              </a:r>
            </a:p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f Pilot Projects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590800" y="3352802"/>
              <a:ext cx="1828800" cy="762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Application of Best Practices in Project Implementation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75704" y="4191001"/>
              <a:ext cx="1843896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Identify Pilot Projects Require SEEC Participation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572000" y="2286001"/>
              <a:ext cx="2232248" cy="8382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Outstanding ability in the </a:t>
              </a: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development of policies, </a:t>
              </a: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regulations and specifications</a:t>
              </a: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and follow-up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the application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648200" y="3124201"/>
              <a:ext cx="2057400" cy="53339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Support Research and Studies</a:t>
              </a:r>
            </a:p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648200" y="3733802"/>
              <a:ext cx="2057400" cy="1143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Build Specialized Expertise in Policies, Regulations and Specifications Development 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925568" y="2287439"/>
              <a:ext cx="1951731" cy="684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Effective </a:t>
              </a:r>
              <a:r>
                <a:rPr lang="en-US" sz="1100" b="1" dirty="0" smtClean="0">
                  <a:latin typeface="Times New Roman" pitchFamily="18" charset="0"/>
                  <a:cs typeface="Times New Roman" pitchFamily="18" charset="0"/>
                </a:rPr>
                <a:t>Coordination</a:t>
              </a:r>
              <a:endParaRPr lang="en-US" sz="1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 and Integration 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Among Stakeholders</a:t>
              </a:r>
            </a:p>
            <a:p>
              <a:pPr algn="ctr"/>
              <a:endParaRPr lang="en-US" sz="1200" b="1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963668" y="2971801"/>
              <a:ext cx="1951732" cy="72533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Build EE database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those involved and facilitate the access to it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963668" y="3746741"/>
              <a:ext cx="1951732" cy="113006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Develop a Practical Program for Communication and Coordination between the Concerned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  <a:sym typeface="Gill Sans" charset="0"/>
                </a:rPr>
                <a:t>Parties</a:t>
              </a:r>
              <a:endParaRPr lang="en-US" sz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 flipH="1">
              <a:off x="457200" y="2057400"/>
              <a:ext cx="8572500" cy="158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>
              <a:off x="457200" y="5155605"/>
              <a:ext cx="8572500" cy="158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26587" y="5410197"/>
              <a:ext cx="2192813" cy="2286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Human Resources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116411" y="5410200"/>
              <a:ext cx="3436789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Dev. of knowledge </a:t>
              </a:r>
              <a:r>
                <a:rPr lang="en-US" sz="12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and information </a:t>
              </a:r>
              <a:r>
                <a:rPr lang="en-US" sz="12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sys.</a:t>
              </a:r>
              <a:endParaRPr lang="en-US" sz="1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1287" y="5410200"/>
              <a:ext cx="2077913" cy="19050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Institutional structure</a:t>
              </a:r>
              <a:endParaRPr lang="en-US" sz="1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799192" y="5715000"/>
              <a:ext cx="1096408" cy="914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Dev. of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Human Resources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Manag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. Sys.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410200" y="5715000"/>
              <a:ext cx="1143000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Dev. of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knowledge.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Manag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. Sys.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267200" y="5715000"/>
              <a:ext cx="1066800" cy="91439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Dev. of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  <a:sym typeface="Gill Sans" charset="0"/>
                </a:rPr>
                <a:t>Information System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124201" y="5715000"/>
              <a:ext cx="1066799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Activation of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interl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. Cooperation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775451" y="5715000"/>
              <a:ext cx="936774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Work Processes Dev.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772400" y="5715000"/>
              <a:ext cx="1066800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Building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institutional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culture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70435" y="5715000"/>
              <a:ext cx="1052557" cy="914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Support Moral and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  <a:sym typeface="Gill Sans" charset="0"/>
                </a:rPr>
                <a:t>Financial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Incentives</a:t>
              </a: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H="1">
              <a:off x="266700" y="944960"/>
              <a:ext cx="8572500" cy="158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1036712" y="-1"/>
            <a:ext cx="6415608" cy="62068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+mj-lt"/>
                <a:ea typeface="+mj-ea"/>
                <a:cs typeface="+mj-cs"/>
                <a:sym typeface="Garamond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9pPr>
          </a:lstStyle>
          <a:p>
            <a:r>
              <a:rPr lang="en-US" sz="4000" dirty="0">
                <a:solidFill>
                  <a:srgbClr val="0099CC"/>
                </a:solidFill>
                <a:cs typeface="AL-Mateen" pitchFamily="2" charset="-78"/>
              </a:rPr>
              <a:t>SEEC Strategic Map</a:t>
            </a:r>
          </a:p>
        </p:txBody>
      </p:sp>
    </p:spTree>
    <p:extLst>
      <p:ext uri="{BB962C8B-B14F-4D97-AF65-F5344CB8AC3E}">
        <p14:creationId xmlns:p14="http://schemas.microsoft.com/office/powerpoint/2010/main" val="23789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457200"/>
            <a:ext cx="73914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9CC"/>
                </a:solidFill>
                <a:latin typeface="+mj-lt"/>
                <a:ea typeface="+mj-ea"/>
                <a:cs typeface="AL-Mateen" pitchFamily="2" charset="-78"/>
                <a:sym typeface="Garamond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9pPr>
          </a:lstStyle>
          <a:p>
            <a:r>
              <a:rPr lang="en-US" dirty="0" smtClean="0"/>
              <a:t>Samples of SEEC’s Activities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en-US" sz="3600" b="1" kern="1200" dirty="0" smtClean="0">
                <a:cs typeface="AL-Mateen" pitchFamily="2" charset="-78"/>
              </a:rPr>
              <a:t>Developing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sz="3600" b="1" kern="1200" dirty="0" smtClean="0">
                <a:cs typeface="AL-Mateen" pitchFamily="2" charset="-78"/>
              </a:rPr>
              <a:t> a “Holistic National Energy Efficiency Program”:</a:t>
            </a:r>
          </a:p>
          <a:p>
            <a:pPr marL="971550" lvl="2" indent="-571500">
              <a:spcBef>
                <a:spcPts val="0"/>
              </a:spcBef>
            </a:pPr>
            <a:r>
              <a:rPr lang="en-US" sz="2800" b="1" kern="1200" dirty="0" smtClean="0">
                <a:cs typeface="AL-Mateen" pitchFamily="2" charset="-78"/>
              </a:rPr>
              <a:t>Targeting main consuming sectors (Buildings, Industry  and Transportation)</a:t>
            </a:r>
          </a:p>
          <a:p>
            <a:pPr marL="971550" lvl="2" indent="-571500">
              <a:spcBef>
                <a:spcPts val="0"/>
              </a:spcBef>
            </a:pPr>
            <a:r>
              <a:rPr lang="en-US" sz="2800" b="1" kern="1200" dirty="0" smtClean="0">
                <a:cs typeface="AL-Mateen" pitchFamily="2" charset="-78"/>
              </a:rPr>
              <a:t>Set EE Goals for each sector</a:t>
            </a:r>
          </a:p>
          <a:p>
            <a:pPr marL="971550" lvl="2" indent="-571500">
              <a:spcBef>
                <a:spcPts val="0"/>
              </a:spcBef>
            </a:pPr>
            <a:r>
              <a:rPr lang="en-US" sz="2800" b="1" kern="1200" dirty="0" smtClean="0">
                <a:cs typeface="AL-Mateen" pitchFamily="2" charset="-78"/>
              </a:rPr>
              <a:t>Coordinated by SEEC</a:t>
            </a:r>
          </a:p>
          <a:p>
            <a:pPr marL="971550" lvl="2" indent="-571500">
              <a:spcBef>
                <a:spcPts val="0"/>
              </a:spcBef>
            </a:pPr>
            <a:r>
              <a:rPr lang="en-US" sz="2800" b="1" kern="1200" dirty="0" smtClean="0">
                <a:cs typeface="AL-Mateen" pitchFamily="2" charset="-78"/>
              </a:rPr>
              <a:t>Implemented by Stakeholders</a:t>
            </a:r>
          </a:p>
          <a:p>
            <a:pPr marL="971550" lvl="2" indent="-571500">
              <a:spcBef>
                <a:spcPts val="0"/>
              </a:spcBef>
            </a:pPr>
            <a:endParaRPr lang="en-US" sz="2800" b="1" kern="1200" dirty="0" smtClean="0">
              <a:cs typeface="AL-Mateen" pitchFamily="2" charset="-78"/>
            </a:endParaRPr>
          </a:p>
          <a:p>
            <a:pPr marL="0" lvl="1" indent="0">
              <a:spcBef>
                <a:spcPts val="0"/>
              </a:spcBef>
              <a:buNone/>
            </a:pPr>
            <a:endParaRPr lang="ar-SA" sz="3600" b="1" kern="12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34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/>
              <a:t>Efficiency Program (</a:t>
            </a:r>
            <a:r>
              <a:rPr lang="en-US" dirty="0" smtClean="0"/>
              <a:t>EEP</a:t>
            </a:r>
            <a:r>
              <a:rPr lang="en-US" dirty="0"/>
              <a:t>)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Improve Kingdom’s energy efficiency in buildings, transportation, and </a:t>
            </a:r>
            <a:r>
              <a:rPr lang="en-US" sz="3600" dirty="0" smtClean="0"/>
              <a:t>industry</a:t>
            </a:r>
            <a:endParaRPr lang="en-US" sz="3600" dirty="0"/>
          </a:p>
          <a:p>
            <a:r>
              <a:rPr lang="en-US" sz="3600" dirty="0"/>
              <a:t>Design the energy efficiency initiatives with their energy savings goals, implementation mechanisms, and </a:t>
            </a:r>
            <a:r>
              <a:rPr lang="en-US" sz="3600" dirty="0" smtClean="0"/>
              <a:t>enablers</a:t>
            </a:r>
            <a:endParaRPr lang="en-US" sz="3600" dirty="0"/>
          </a:p>
          <a:p>
            <a:r>
              <a:rPr lang="en-US" sz="3600" dirty="0"/>
              <a:t>Engage key stakeholders: Government, businesses, and </a:t>
            </a:r>
            <a:r>
              <a:rPr lang="en-US" sz="3600" dirty="0" smtClean="0"/>
              <a:t>public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81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99CC"/>
                </a:solidFill>
                <a:cs typeface="AL-Mateen" pitchFamily="2" charset="-78"/>
              </a:rPr>
              <a:t>EEP </a:t>
            </a:r>
            <a:r>
              <a:rPr lang="en-US" sz="3200" dirty="0">
                <a:solidFill>
                  <a:srgbClr val="0099CC"/>
                </a:solidFill>
                <a:cs typeface="AL-Mateen" pitchFamily="2" charset="-78"/>
              </a:rPr>
              <a:t>framework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2982575" y="2003099"/>
            <a:ext cx="5430362" cy="2276665"/>
            <a:chOff x="3132221" y="2577681"/>
            <a:chExt cx="5702823" cy="2276665"/>
          </a:xfrm>
        </p:grpSpPr>
        <p:grpSp>
          <p:nvGrpSpPr>
            <p:cNvPr id="5" name="Group 4"/>
            <p:cNvGrpSpPr/>
            <p:nvPr/>
          </p:nvGrpSpPr>
          <p:grpSpPr>
            <a:xfrm>
              <a:off x="4565910" y="2577681"/>
              <a:ext cx="2883010" cy="474305"/>
              <a:chOff x="4565910" y="2577681"/>
              <a:chExt cx="2883010" cy="474305"/>
            </a:xfrm>
          </p:grpSpPr>
          <p:sp>
            <p:nvSpPr>
              <p:cNvPr id="26" name="Freeform 4"/>
              <p:cNvSpPr>
                <a:spLocks/>
              </p:cNvSpPr>
              <p:nvPr/>
            </p:nvSpPr>
            <p:spPr bwMode="gray">
              <a:xfrm>
                <a:off x="4586965" y="2577681"/>
                <a:ext cx="2797243" cy="474305"/>
              </a:xfrm>
              <a:custGeom>
                <a:avLst/>
                <a:gdLst>
                  <a:gd name="T0" fmla="*/ 0 w 1859"/>
                  <a:gd name="T1" fmla="*/ 360 h 360"/>
                  <a:gd name="T2" fmla="*/ 255 w 1859"/>
                  <a:gd name="T3" fmla="*/ 0 h 360"/>
                  <a:gd name="T4" fmla="*/ 1604 w 1859"/>
                  <a:gd name="T5" fmla="*/ 0 h 360"/>
                  <a:gd name="T6" fmla="*/ 1859 w 1859"/>
                  <a:gd name="T7" fmla="*/ 360 h 360"/>
                  <a:gd name="T8" fmla="*/ 0 w 1859"/>
                  <a:gd name="T9" fmla="*/ 360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9"/>
                  <a:gd name="T16" fmla="*/ 0 h 360"/>
                  <a:gd name="T17" fmla="*/ 1859 w 1859"/>
                  <a:gd name="T18" fmla="*/ 360 h 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9" h="360">
                    <a:moveTo>
                      <a:pt x="0" y="360"/>
                    </a:moveTo>
                    <a:lnTo>
                      <a:pt x="255" y="0"/>
                    </a:lnTo>
                    <a:lnTo>
                      <a:pt x="1604" y="0"/>
                    </a:lnTo>
                    <a:lnTo>
                      <a:pt x="1859" y="36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00B05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46800" tIns="46800" rIns="468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Text Box 44"/>
              <p:cNvSpPr txBox="1">
                <a:spLocks noChangeArrowheads="1"/>
              </p:cNvSpPr>
              <p:nvPr/>
            </p:nvSpPr>
            <p:spPr bwMode="gray">
              <a:xfrm>
                <a:off x="4565910" y="2681831"/>
                <a:ext cx="2883010" cy="2791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lIns="46800" tIns="46800" rIns="46800" bIns="468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Sectors</a:t>
                </a:r>
                <a:endParaRPr kumimoji="0" lang="en-SG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863203" y="3051986"/>
              <a:ext cx="4244766" cy="895909"/>
              <a:chOff x="3863203" y="3051986"/>
              <a:chExt cx="4244766" cy="895909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gray">
              <a:xfrm>
                <a:off x="3863203" y="3051986"/>
                <a:ext cx="4244766" cy="893274"/>
              </a:xfrm>
              <a:custGeom>
                <a:avLst/>
                <a:gdLst>
                  <a:gd name="T0" fmla="*/ 0 w 2821"/>
                  <a:gd name="T1" fmla="*/ 680 h 680"/>
                  <a:gd name="T2" fmla="*/ 485 w 2821"/>
                  <a:gd name="T3" fmla="*/ 0 h 680"/>
                  <a:gd name="T4" fmla="*/ 2337 w 2821"/>
                  <a:gd name="T5" fmla="*/ 0 h 680"/>
                  <a:gd name="T6" fmla="*/ 2821 w 2821"/>
                  <a:gd name="T7" fmla="*/ 680 h 680"/>
                  <a:gd name="T8" fmla="*/ 0 w 2821"/>
                  <a:gd name="T9" fmla="*/ 680 h 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1"/>
                  <a:gd name="T16" fmla="*/ 0 h 680"/>
                  <a:gd name="T17" fmla="*/ 2821 w 2821"/>
                  <a:gd name="T18" fmla="*/ 680 h 6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1" h="680">
                    <a:moveTo>
                      <a:pt x="0" y="680"/>
                    </a:moveTo>
                    <a:lnTo>
                      <a:pt x="485" y="0"/>
                    </a:lnTo>
                    <a:lnTo>
                      <a:pt x="2337" y="0"/>
                    </a:lnTo>
                    <a:lnTo>
                      <a:pt x="2821" y="680"/>
                    </a:lnTo>
                    <a:lnTo>
                      <a:pt x="0" y="680"/>
                    </a:lnTo>
                    <a:close/>
                  </a:path>
                </a:pathLst>
              </a:custGeom>
              <a:solidFill>
                <a:srgbClr val="00B05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46800" tIns="46800" rIns="46800" bIns="46800" anchor="ctr"/>
              <a:lstStyle/>
              <a:p>
                <a:endParaRPr lang="en-US" sz="1200" b="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gray">
              <a:xfrm>
                <a:off x="4343506" y="3360351"/>
                <a:ext cx="892289" cy="2791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square" lIns="46800" tIns="46800" rIns="46800" bIns="468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17475" algn="l"/>
                  </a:tabLst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Buildings</a:t>
                </a:r>
                <a:endParaRPr kumimoji="0" lang="en-SG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Text Box 12"/>
              <p:cNvSpPr txBox="1">
                <a:spLocks noChangeArrowheads="1"/>
              </p:cNvSpPr>
              <p:nvPr/>
            </p:nvSpPr>
            <p:spPr bwMode="gray">
              <a:xfrm>
                <a:off x="5520518" y="3360351"/>
                <a:ext cx="1046606" cy="2791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square" lIns="46800" tIns="46800" rIns="46800" bIns="468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Transport</a:t>
                </a:r>
                <a:endParaRPr kumimoji="0" lang="en-SG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gray">
              <a:xfrm>
                <a:off x="5371118" y="3054621"/>
                <a:ext cx="0" cy="89327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46800" tIns="46800" rIns="468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Line 32"/>
              <p:cNvSpPr>
                <a:spLocks noChangeShapeType="1"/>
              </p:cNvSpPr>
              <p:nvPr/>
            </p:nvSpPr>
            <p:spPr bwMode="gray">
              <a:xfrm>
                <a:off x="6600054" y="3054621"/>
                <a:ext cx="0" cy="89327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46800" tIns="46800" rIns="468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Text Box 52"/>
              <p:cNvSpPr txBox="1">
                <a:spLocks noChangeArrowheads="1"/>
              </p:cNvSpPr>
              <p:nvPr/>
            </p:nvSpPr>
            <p:spPr bwMode="gray">
              <a:xfrm>
                <a:off x="6741842" y="3360351"/>
                <a:ext cx="863699" cy="2791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lIns="46800" tIns="46800" rIns="46800" bIns="468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Industry</a:t>
                </a:r>
                <a:endParaRPr kumimoji="0" lang="en-SG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132221" y="3947896"/>
              <a:ext cx="5702823" cy="906450"/>
              <a:chOff x="3132221" y="3947896"/>
              <a:chExt cx="5702823" cy="906450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gray">
              <a:xfrm>
                <a:off x="3132221" y="3947896"/>
                <a:ext cx="5702823" cy="906450"/>
              </a:xfrm>
              <a:custGeom>
                <a:avLst/>
                <a:gdLst>
                  <a:gd name="T0" fmla="*/ 0 w 3790"/>
                  <a:gd name="T1" fmla="*/ 694 h 694"/>
                  <a:gd name="T2" fmla="*/ 491 w 3790"/>
                  <a:gd name="T3" fmla="*/ 0 h 694"/>
                  <a:gd name="T4" fmla="*/ 3306 w 3790"/>
                  <a:gd name="T5" fmla="*/ 0 h 694"/>
                  <a:gd name="T6" fmla="*/ 3790 w 3790"/>
                  <a:gd name="T7" fmla="*/ 694 h 694"/>
                  <a:gd name="T8" fmla="*/ 0 w 3790"/>
                  <a:gd name="T9" fmla="*/ 694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0"/>
                  <a:gd name="T16" fmla="*/ 0 h 694"/>
                  <a:gd name="T17" fmla="*/ 3790 w 3790"/>
                  <a:gd name="T18" fmla="*/ 694 h 6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0" h="694">
                    <a:moveTo>
                      <a:pt x="0" y="694"/>
                    </a:moveTo>
                    <a:lnTo>
                      <a:pt x="491" y="0"/>
                    </a:lnTo>
                    <a:lnTo>
                      <a:pt x="3306" y="0"/>
                    </a:lnTo>
                    <a:lnTo>
                      <a:pt x="3790" y="694"/>
                    </a:lnTo>
                    <a:lnTo>
                      <a:pt x="0" y="694"/>
                    </a:lnTo>
                    <a:close/>
                  </a:path>
                </a:pathLst>
              </a:custGeom>
              <a:solidFill>
                <a:srgbClr val="00B05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46800" tIns="46800" rIns="46800" bIns="46800" anchor="ctr"/>
              <a:lstStyle/>
              <a:p>
                <a:endParaRPr lang="en-US" sz="1200" b="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KMA6C131B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3314418" y="4163928"/>
                <a:ext cx="1376802" cy="4638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46800" tIns="46800" rIns="46800" bIns="46800" anchor="ctr">
                <a:spAutoFit/>
              </a:bodyPr>
              <a:lstStyle/>
              <a:p>
                <a:pPr marL="0" marR="0" lvl="0" indent="0" algn="ctr" defTabSz="9810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New</a:t>
                </a:r>
                <a:b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buildings</a:t>
                </a:r>
                <a:endParaRPr kumimoji="0" lang="en-US" sz="12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Line 30"/>
              <p:cNvSpPr>
                <a:spLocks noChangeShapeType="1"/>
              </p:cNvSpPr>
              <p:nvPr/>
            </p:nvSpPr>
            <p:spPr bwMode="gray">
              <a:xfrm>
                <a:off x="4451844" y="3947896"/>
                <a:ext cx="0" cy="89327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 lIns="46800" tIns="46800" rIns="468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Line 30"/>
              <p:cNvSpPr>
                <a:spLocks noChangeShapeType="1"/>
              </p:cNvSpPr>
              <p:nvPr/>
            </p:nvSpPr>
            <p:spPr bwMode="gray">
              <a:xfrm>
                <a:off x="5371118" y="3947896"/>
                <a:ext cx="0" cy="89327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46800" tIns="46800" rIns="468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KMA6C131B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4233831" y="4163928"/>
                <a:ext cx="1376802" cy="4638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46800" tIns="46800" rIns="46800" bIns="46800" anchor="ctr">
                <a:spAutoFit/>
              </a:bodyPr>
              <a:lstStyle/>
              <a:p>
                <a:pPr marL="0" marR="0" lvl="0" indent="0" algn="ctr" defTabSz="9810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Existing</a:t>
                </a:r>
                <a:b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buildings</a:t>
                </a:r>
                <a:endParaRPr kumimoji="0" lang="en-US" sz="12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Line 30"/>
              <p:cNvSpPr>
                <a:spLocks noChangeShapeType="1"/>
              </p:cNvSpPr>
              <p:nvPr/>
            </p:nvSpPr>
            <p:spPr bwMode="gray">
              <a:xfrm>
                <a:off x="6600054" y="3947896"/>
                <a:ext cx="0" cy="89327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46800" tIns="46800" rIns="468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KMA6C131B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6351681" y="4163928"/>
                <a:ext cx="1376802" cy="4638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46800" tIns="46800" rIns="46800" bIns="46800" anchor="ctr">
                <a:spAutoFit/>
              </a:bodyPr>
              <a:lstStyle/>
              <a:p>
                <a:pPr marL="0" marR="0" lvl="0" indent="0" algn="ctr" defTabSz="9810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New</a:t>
                </a:r>
                <a:b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plants</a:t>
                </a:r>
                <a:endParaRPr kumimoji="0" lang="en-US" sz="12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gray">
              <a:xfrm>
                <a:off x="7489108" y="3947896"/>
                <a:ext cx="0" cy="89327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 lIns="46800" tIns="46800" rIns="468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KMA6C131B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7245222" y="4145461"/>
                <a:ext cx="1376802" cy="5007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46800" tIns="46800" rIns="46800" bIns="46800" anchor="ctr">
                <a:spAutoFit/>
              </a:bodyPr>
              <a:lstStyle/>
              <a:p>
                <a:pPr marL="0" marR="0" lvl="0" indent="0" algn="ctr" defTabSz="9810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Existing</a:t>
                </a:r>
              </a:p>
              <a:p>
                <a:pPr marL="0" marR="0" lvl="0" indent="0" algn="ctr" defTabSz="9810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plants</a:t>
                </a:r>
                <a:endParaRPr kumimoji="0" lang="en-US" sz="12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KMA6C131B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4944510" y="4145461"/>
                <a:ext cx="1376802" cy="5007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46800" tIns="46800" rIns="46800" bIns="46800" anchor="ctr">
                <a:spAutoFit/>
              </a:bodyPr>
              <a:lstStyle/>
              <a:p>
                <a:pPr marL="0" marR="0" lvl="0" indent="0" algn="ctr" defTabSz="9810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New</a:t>
                </a:r>
              </a:p>
              <a:p>
                <a:pPr marL="0" marR="0" lvl="0" indent="0" algn="ctr" defTabSz="9810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fleet</a:t>
                </a:r>
                <a:endParaRPr kumimoji="0" lang="en-US" sz="12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KMA6C131B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5577363" y="4145461"/>
                <a:ext cx="1376802" cy="5007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46800" tIns="46800" rIns="46800" bIns="46800" anchor="ctr">
                <a:spAutoFit/>
              </a:bodyPr>
              <a:lstStyle/>
              <a:p>
                <a:pPr marL="0" marR="0" lvl="0" indent="0" algn="ctr" defTabSz="9810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Existing</a:t>
                </a:r>
              </a:p>
              <a:p>
                <a:pPr marL="0" marR="0" lvl="0" indent="0" algn="ctr" defTabSz="9810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fleet</a:t>
                </a:r>
                <a:endParaRPr kumimoji="0" lang="en-US" sz="12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Line 30"/>
              <p:cNvSpPr>
                <a:spLocks noChangeShapeType="1"/>
              </p:cNvSpPr>
              <p:nvPr/>
            </p:nvSpPr>
            <p:spPr bwMode="gray">
              <a:xfrm>
                <a:off x="5971010" y="3947896"/>
                <a:ext cx="0" cy="89327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 lIns="46800" tIns="46800" rIns="468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8" name="Group 7"/>
          <p:cNvGrpSpPr/>
          <p:nvPr/>
        </p:nvGrpSpPr>
        <p:grpSpPr>
          <a:xfrm>
            <a:off x="2617207" y="4292292"/>
            <a:ext cx="6181156" cy="474305"/>
            <a:chOff x="2748521" y="4866874"/>
            <a:chExt cx="6491287" cy="474305"/>
          </a:xfrm>
        </p:grpSpPr>
        <p:sp>
          <p:nvSpPr>
            <p:cNvPr id="29" name="Freeform 7"/>
            <p:cNvSpPr>
              <a:spLocks/>
            </p:cNvSpPr>
            <p:nvPr/>
          </p:nvSpPr>
          <p:spPr bwMode="gray">
            <a:xfrm>
              <a:off x="2748521" y="4866874"/>
              <a:ext cx="6491287" cy="474305"/>
            </a:xfrm>
            <a:custGeom>
              <a:avLst/>
              <a:gdLst>
                <a:gd name="T0" fmla="*/ 0 w 4314"/>
                <a:gd name="T1" fmla="*/ 360 h 360"/>
                <a:gd name="T2" fmla="*/ 255 w 4314"/>
                <a:gd name="T3" fmla="*/ 0 h 360"/>
                <a:gd name="T4" fmla="*/ 4052 w 4314"/>
                <a:gd name="T5" fmla="*/ 0 h 360"/>
                <a:gd name="T6" fmla="*/ 4314 w 4314"/>
                <a:gd name="T7" fmla="*/ 360 h 360"/>
                <a:gd name="T8" fmla="*/ 0 w 4314"/>
                <a:gd name="T9" fmla="*/ 36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4"/>
                <a:gd name="T16" fmla="*/ 0 h 360"/>
                <a:gd name="T17" fmla="*/ 4314 w 4314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4" h="360">
                  <a:moveTo>
                    <a:pt x="0" y="360"/>
                  </a:moveTo>
                  <a:lnTo>
                    <a:pt x="255" y="0"/>
                  </a:lnTo>
                  <a:lnTo>
                    <a:pt x="4052" y="0"/>
                  </a:lnTo>
                  <a:lnTo>
                    <a:pt x="4314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4E59F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gray">
            <a:xfrm>
              <a:off x="3035920" y="4964437"/>
              <a:ext cx="1426458" cy="279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46800" tIns="46800" rIns="46800" bIns="468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Initiatives</a:t>
              </a:r>
              <a:endParaRPr kumimoji="0" lang="en-SG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gray">
            <a:xfrm>
              <a:off x="4451844" y="4869509"/>
              <a:ext cx="0" cy="46903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gray">
            <a:xfrm>
              <a:off x="5371118" y="4869509"/>
              <a:ext cx="0" cy="46903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gray">
            <a:xfrm>
              <a:off x="6600054" y="4869509"/>
              <a:ext cx="0" cy="46903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gray">
            <a:xfrm>
              <a:off x="7489108" y="4869509"/>
              <a:ext cx="0" cy="46903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gray">
            <a:xfrm>
              <a:off x="5971010" y="4869509"/>
              <a:ext cx="0" cy="46903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lIns="46800" tIns="46800" rIns="468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gray">
            <a:xfrm>
              <a:off x="4198088" y="4964437"/>
              <a:ext cx="1426458" cy="279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46800" tIns="46800" rIns="46800" bIns="468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Initiatives</a:t>
              </a:r>
              <a:endParaRPr kumimoji="0" lang="en-SG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gray">
            <a:xfrm>
              <a:off x="5269132" y="4964437"/>
              <a:ext cx="1426458" cy="279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46800" tIns="46800" rIns="46800" bIns="468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Initiatives</a:t>
              </a:r>
              <a:endParaRPr kumimoji="0" lang="en-SG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gray">
            <a:xfrm>
              <a:off x="6321312" y="4964437"/>
              <a:ext cx="1426458" cy="279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46800" tIns="46800" rIns="46800" bIns="468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Initiatives</a:t>
              </a:r>
              <a:endParaRPr kumimoji="0" lang="en-SG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gray">
            <a:xfrm>
              <a:off x="7474792" y="4964437"/>
              <a:ext cx="1426458" cy="279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46800" tIns="46800" rIns="46800" bIns="468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Initiatives</a:t>
              </a:r>
              <a:endParaRPr kumimoji="0" lang="en-SG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" name="Group 3"/>
          <p:cNvGrpSpPr/>
          <p:nvPr/>
        </p:nvGrpSpPr>
        <p:grpSpPr>
          <a:xfrm>
            <a:off x="4739203" y="762000"/>
            <a:ext cx="1917104" cy="1241098"/>
            <a:chOff x="5004081" y="1336583"/>
            <a:chExt cx="2013292" cy="1241098"/>
          </a:xfrm>
        </p:grpSpPr>
        <p:sp>
          <p:nvSpPr>
            <p:cNvPr id="41" name="AutoShape 9"/>
            <p:cNvSpPr>
              <a:spLocks noChangeArrowheads="1"/>
            </p:cNvSpPr>
            <p:nvPr/>
          </p:nvSpPr>
          <p:spPr bwMode="gray">
            <a:xfrm>
              <a:off x="5004081" y="1336583"/>
              <a:ext cx="2013292" cy="124109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46800" tIns="46800" rIns="46800" bIns="468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gray">
            <a:xfrm>
              <a:off x="5089849" y="1717967"/>
              <a:ext cx="1841756" cy="83317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46800" tIns="46800" rIns="46800" bIns="468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Savings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goals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oup 53"/>
          <p:cNvGrpSpPr/>
          <p:nvPr/>
        </p:nvGrpSpPr>
        <p:grpSpPr>
          <a:xfrm>
            <a:off x="2617207" y="4802563"/>
            <a:ext cx="6181156" cy="1408935"/>
            <a:chOff x="2748521" y="5377145"/>
            <a:chExt cx="6491287" cy="1408935"/>
          </a:xfrm>
        </p:grpSpPr>
        <p:sp>
          <p:nvSpPr>
            <p:cNvPr id="44" name="Rectangle 43"/>
            <p:cNvSpPr/>
            <p:nvPr/>
          </p:nvSpPr>
          <p:spPr>
            <a:xfrm>
              <a:off x="2748521" y="5377145"/>
              <a:ext cx="6491287" cy="252000"/>
            </a:xfrm>
            <a:prstGeom prst="rect">
              <a:avLst/>
            </a:prstGeom>
            <a:solidFill>
              <a:srgbClr val="3399FF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Regulations (specific to initiatives)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48521" y="5666379"/>
              <a:ext cx="6491287" cy="252000"/>
            </a:xfrm>
            <a:prstGeom prst="rect">
              <a:avLst/>
            </a:prstGeom>
            <a:solidFill>
              <a:srgbClr val="3399FF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b="1" kern="0" dirty="0">
                  <a:solidFill>
                    <a:schemeClr val="bg1"/>
                  </a:solidFill>
                </a:rPr>
                <a:t>ESCO’s (Energy Service Companies)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748521" y="5955613"/>
              <a:ext cx="6491287" cy="252000"/>
            </a:xfrm>
            <a:prstGeom prst="rect">
              <a:avLst/>
            </a:prstGeom>
            <a:solidFill>
              <a:srgbClr val="3399FF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chemeClr val="bg1"/>
                  </a:solidFill>
                </a:rPr>
                <a:t>Funding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8521" y="6244847"/>
              <a:ext cx="6491287" cy="252000"/>
            </a:xfrm>
            <a:prstGeom prst="rect">
              <a:avLst/>
            </a:prstGeom>
            <a:solidFill>
              <a:srgbClr val="3399FF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chemeClr val="bg1"/>
                  </a:solidFill>
                </a:rPr>
                <a:t>Governance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48521" y="6534080"/>
              <a:ext cx="6491287" cy="252000"/>
            </a:xfrm>
            <a:prstGeom prst="rect">
              <a:avLst/>
            </a:prstGeom>
            <a:solidFill>
              <a:srgbClr val="3399FF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chemeClr val="bg1"/>
                  </a:solidFill>
                </a:rPr>
                <a:t>Awareness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98437" y="2782149"/>
            <a:ext cx="2039963" cy="1012755"/>
          </a:xfrm>
          <a:prstGeom prst="rect">
            <a:avLst/>
          </a:prstGeom>
          <a:noFill/>
        </p:spPr>
        <p:txBody>
          <a:bodyPr wrap="square" tIns="90000" bIns="90000" rtlCol="0" anchor="ctr">
            <a:spAutoFit/>
          </a:bodyPr>
          <a:lstStyle/>
          <a:p>
            <a:pPr algn="ctr"/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 EE sub-sectors with EE savings goals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9655" y="4141044"/>
            <a:ext cx="2502450" cy="735756"/>
          </a:xfrm>
          <a:prstGeom prst="rect">
            <a:avLst/>
          </a:prstGeom>
          <a:noFill/>
        </p:spPr>
        <p:txBody>
          <a:bodyPr wrap="square" tIns="90000" bIns="90000" rtlCol="0" anchor="ctr">
            <a:spAutoFit/>
          </a:bodyPr>
          <a:lstStyle/>
          <a:p>
            <a:pPr algn="ctr"/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Initiatives to achieve the EE savings goals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1000" y="5000653"/>
            <a:ext cx="1963763" cy="1012755"/>
          </a:xfrm>
          <a:prstGeom prst="rect">
            <a:avLst/>
          </a:prstGeom>
          <a:noFill/>
        </p:spPr>
        <p:txBody>
          <a:bodyPr wrap="square" tIns="90000" bIns="90000" rtlCol="0" anchor="ctr">
            <a:spAutoFit/>
          </a:bodyPr>
          <a:lstStyle/>
          <a:p>
            <a:pPr algn="ctr"/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Enablers to implement initiatives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7193" y="1513405"/>
            <a:ext cx="2502450" cy="458757"/>
          </a:xfrm>
          <a:prstGeom prst="rect">
            <a:avLst/>
          </a:prstGeom>
          <a:noFill/>
        </p:spPr>
        <p:txBody>
          <a:bodyPr wrap="square" tIns="90000" bIns="90000" rtlCol="0" anchor="ctr">
            <a:spAutoFit/>
          </a:bodyPr>
          <a:lstStyle/>
          <a:p>
            <a:pPr algn="ctr"/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EE savings </a:t>
            </a:r>
          </a:p>
        </p:txBody>
      </p:sp>
    </p:spTree>
    <p:extLst>
      <p:ext uri="{BB962C8B-B14F-4D97-AF65-F5344CB8AC3E}">
        <p14:creationId xmlns:p14="http://schemas.microsoft.com/office/powerpoint/2010/main" val="2719028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88404"/>
            <a:ext cx="112851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Buildings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objectives</a:t>
            </a: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1828801" y="213123"/>
            <a:ext cx="5562600" cy="1768077"/>
          </a:xfrm>
          <a:prstGeom prst="roundRect">
            <a:avLst/>
          </a:prstGeom>
          <a:solidFill>
            <a:srgbClr val="008000"/>
          </a:solidFill>
          <a:ln w="38100">
            <a:solidFill>
              <a:srgbClr val="EEECE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rmAutofit fontScale="92500"/>
          </a:bodyPr>
          <a:lstStyle/>
          <a:p>
            <a:pPr marL="355600" marR="0" lvl="0" indent="-260350" algn="ctr" defTabSz="914168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EECE1"/>
              </a:buClr>
              <a:buSzPct val="60000"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energy efficiency in residentia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l, commercial and governmental buildings by achieving international level of </a:t>
            </a:r>
            <a:b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</a:b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Energy Use Intensity (kWh.year / m</a:t>
            </a:r>
            <a:r>
              <a:rPr kumimoji="0" lang="en-US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)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3303636" cy="442912"/>
          </a:xfrm>
          <a:prstGeom prst="rect">
            <a:avLst/>
          </a:prstGeom>
          <a:solidFill>
            <a:srgbClr val="3399FF"/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i="1" kern="0" dirty="0">
                <a:solidFill>
                  <a:srgbClr val="FFFFFF"/>
                </a:solidFill>
                <a:latin typeface="Arial"/>
              </a:rPr>
              <a:t>Buildings initiatives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2823684"/>
            <a:ext cx="3303636" cy="442912"/>
          </a:xfrm>
          <a:prstGeom prst="rect">
            <a:avLst/>
          </a:prstGeom>
          <a:solidFill>
            <a:srgbClr val="3399FF"/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i="1" kern="0" dirty="0">
                <a:solidFill>
                  <a:srgbClr val="FFFFFF"/>
                </a:solidFill>
                <a:latin typeface="Arial"/>
              </a:rPr>
              <a:t>Products</a:t>
            </a:r>
            <a:r>
              <a:rPr lang="en-US" sz="1200" b="1" kern="0" dirty="0">
                <a:solidFill>
                  <a:schemeClr val="bg1"/>
                </a:solidFill>
              </a:rPr>
              <a:t> </a:t>
            </a:r>
            <a:r>
              <a:rPr lang="en-US" sz="2400" i="1" kern="0" dirty="0">
                <a:solidFill>
                  <a:srgbClr val="FFFFFF"/>
                </a:solidFill>
                <a:latin typeface="Arial"/>
              </a:rPr>
              <a:t>initiatives</a:t>
            </a:r>
          </a:p>
        </p:txBody>
      </p:sp>
      <p:sp>
        <p:nvSpPr>
          <p:cNvPr id="7" name="Freeform 21"/>
          <p:cNvSpPr>
            <a:spLocks/>
          </p:cNvSpPr>
          <p:nvPr/>
        </p:nvSpPr>
        <p:spPr bwMode="auto">
          <a:xfrm>
            <a:off x="2412156" y="2057400"/>
            <a:ext cx="2200582" cy="531812"/>
          </a:xfrm>
          <a:custGeom>
            <a:avLst/>
            <a:gdLst>
              <a:gd name="T0" fmla="*/ 0 w 361"/>
              <a:gd name="T1" fmla="*/ 199 h 200"/>
              <a:gd name="T2" fmla="*/ 160 w 361"/>
              <a:gd name="T3" fmla="*/ 186 h 200"/>
              <a:gd name="T4" fmla="*/ 105 w 361"/>
              <a:gd name="T5" fmla="*/ 164 h 200"/>
              <a:gd name="T6" fmla="*/ 360 w 361"/>
              <a:gd name="T7" fmla="*/ 0 h 200"/>
              <a:gd name="T8" fmla="*/ 51 w 361"/>
              <a:gd name="T9" fmla="*/ 145 h 200"/>
              <a:gd name="T10" fmla="*/ 0 w 361"/>
              <a:gd name="T11" fmla="*/ 129 h 200"/>
              <a:gd name="T12" fmla="*/ 0 w 361"/>
              <a:gd name="T13" fmla="*/ 199 h 200"/>
              <a:gd name="T14" fmla="*/ 0 w 361"/>
              <a:gd name="T15" fmla="*/ 199 h 2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1" h="200">
                <a:moveTo>
                  <a:pt x="0" y="199"/>
                </a:moveTo>
                <a:lnTo>
                  <a:pt x="160" y="186"/>
                </a:lnTo>
                <a:lnTo>
                  <a:pt x="105" y="164"/>
                </a:lnTo>
                <a:lnTo>
                  <a:pt x="360" y="0"/>
                </a:lnTo>
                <a:lnTo>
                  <a:pt x="51" y="145"/>
                </a:lnTo>
                <a:lnTo>
                  <a:pt x="0" y="129"/>
                </a:lnTo>
                <a:lnTo>
                  <a:pt x="0" y="199"/>
                </a:lnTo>
              </a:path>
            </a:pathLst>
          </a:custGeom>
          <a:solidFill>
            <a:srgbClr val="3399FF"/>
          </a:solidFill>
          <a:ln w="6350" cap="flat" cmpd="sng">
            <a:solidFill>
              <a:srgbClr val="EEECE1"/>
            </a:solidFill>
            <a:prstDash val="solid"/>
            <a:round/>
            <a:headEnd type="none" w="sm" len="sm"/>
            <a:tailEnd type="none" w="sm" len="sm"/>
          </a:ln>
        </p:spPr>
        <p:txBody>
          <a:bodyPr rot="10800000" wrap="none" lIns="91429" tIns="45715" rIns="91429" bIns="4571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99FF"/>
              </a:solidFill>
              <a:effectLst/>
              <a:uLnTx/>
              <a:uFillTx/>
            </a:endParaRPr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4661116" y="2057400"/>
            <a:ext cx="2207494" cy="533400"/>
          </a:xfrm>
          <a:custGeom>
            <a:avLst/>
            <a:gdLst>
              <a:gd name="T0" fmla="*/ 360 w 362"/>
              <a:gd name="T1" fmla="*/ 200 h 201"/>
              <a:gd name="T2" fmla="*/ 200 w 362"/>
              <a:gd name="T3" fmla="*/ 187 h 201"/>
              <a:gd name="T4" fmla="*/ 255 w 362"/>
              <a:gd name="T5" fmla="*/ 164 h 201"/>
              <a:gd name="T6" fmla="*/ 0 w 362"/>
              <a:gd name="T7" fmla="*/ 0 h 201"/>
              <a:gd name="T8" fmla="*/ 309 w 362"/>
              <a:gd name="T9" fmla="*/ 146 h 201"/>
              <a:gd name="T10" fmla="*/ 361 w 362"/>
              <a:gd name="T11" fmla="*/ 129 h 201"/>
              <a:gd name="T12" fmla="*/ 361 w 362"/>
              <a:gd name="T13" fmla="*/ 200 h 201"/>
              <a:gd name="T14" fmla="*/ 360 w 362"/>
              <a:gd name="T15" fmla="*/ 200 h 2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2" h="201">
                <a:moveTo>
                  <a:pt x="360" y="200"/>
                </a:moveTo>
                <a:lnTo>
                  <a:pt x="200" y="187"/>
                </a:lnTo>
                <a:lnTo>
                  <a:pt x="255" y="164"/>
                </a:lnTo>
                <a:lnTo>
                  <a:pt x="0" y="0"/>
                </a:lnTo>
                <a:lnTo>
                  <a:pt x="309" y="146"/>
                </a:lnTo>
                <a:lnTo>
                  <a:pt x="361" y="129"/>
                </a:lnTo>
                <a:lnTo>
                  <a:pt x="361" y="200"/>
                </a:lnTo>
                <a:lnTo>
                  <a:pt x="360" y="200"/>
                </a:lnTo>
              </a:path>
            </a:pathLst>
          </a:custGeom>
          <a:solidFill>
            <a:srgbClr val="3399FF"/>
          </a:solidFill>
          <a:ln w="6350" cap="flat" cmpd="sng">
            <a:solidFill>
              <a:srgbClr val="EEECE1"/>
            </a:solidFill>
            <a:prstDash val="solid"/>
            <a:round/>
            <a:headEnd type="none" w="sm" len="sm"/>
            <a:tailEnd type="none" w="sm" len="sm"/>
          </a:ln>
        </p:spPr>
        <p:txBody>
          <a:bodyPr rot="10800000" wrap="none" lIns="91429" tIns="45715" rIns="91429" bIns="45715" anchor="ctr"/>
          <a:lstStyle/>
          <a:p>
            <a:endParaRPr lang="en-US" kern="0">
              <a:solidFill>
                <a:srgbClr val="0099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rot="5400000">
            <a:off x="-190109" y="5660778"/>
            <a:ext cx="1049337" cy="295663"/>
          </a:xfrm>
          <a:prstGeom prst="homePlate">
            <a:avLst>
              <a:gd name="adj" fmla="val 14903"/>
            </a:avLst>
          </a:prstGeom>
          <a:solidFill>
            <a:srgbClr val="008000"/>
          </a:solidFill>
          <a:ln w="38100">
            <a:solidFill>
              <a:srgbClr val="EEECE1"/>
            </a:solidFill>
          </a:ln>
          <a:effectLst/>
        </p:spPr>
        <p:txBody>
          <a:bodyPr vert="vert270" lIns="0" tIns="0" rIns="0" bIns="0" rtlCol="0">
            <a:noAutofit/>
          </a:bodyPr>
          <a:lstStyle/>
          <a:p>
            <a:pPr marL="355600" indent="-260350" algn="ctr" defTabSz="914168">
              <a:spcBef>
                <a:spcPts val="700"/>
              </a:spcBef>
              <a:buClr>
                <a:srgbClr val="EEECE1"/>
              </a:buClr>
              <a:buSzPct val="60000"/>
            </a:pPr>
            <a:endParaRPr lang="en-US" sz="1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 rot="5400000">
            <a:off x="-189682" y="4733308"/>
            <a:ext cx="1049337" cy="295663"/>
          </a:xfrm>
          <a:prstGeom prst="homePlate">
            <a:avLst>
              <a:gd name="adj" fmla="val 14903"/>
            </a:avLst>
          </a:prstGeom>
          <a:solidFill>
            <a:srgbClr val="008000"/>
          </a:solidFill>
          <a:ln w="38100">
            <a:solidFill>
              <a:srgbClr val="EEECE1"/>
            </a:solidFill>
          </a:ln>
          <a:effectLst/>
        </p:spPr>
        <p:txBody>
          <a:bodyPr vert="vert270" lIns="0" tIns="0" rIns="0" bIns="0" rtlCol="0">
            <a:noAutofit/>
          </a:bodyPr>
          <a:lstStyle/>
          <a:p>
            <a:pPr marL="355600" indent="-260350" algn="ctr" defTabSz="914168">
              <a:spcBef>
                <a:spcPts val="700"/>
              </a:spcBef>
              <a:buClr>
                <a:srgbClr val="EEECE1"/>
              </a:buClr>
              <a:buSzPct val="60000"/>
            </a:pPr>
            <a:endParaRPr lang="en-US" sz="1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 rot="5400000">
            <a:off x="-190109" y="3805837"/>
            <a:ext cx="1049337" cy="295663"/>
          </a:xfrm>
          <a:prstGeom prst="homePlate">
            <a:avLst>
              <a:gd name="adj" fmla="val 14903"/>
            </a:avLst>
          </a:prstGeom>
          <a:solidFill>
            <a:srgbClr val="008000"/>
          </a:solidFill>
          <a:ln w="38100">
            <a:solidFill>
              <a:srgbClr val="EEECE1"/>
            </a:solidFill>
          </a:ln>
          <a:effectLst/>
        </p:spPr>
        <p:txBody>
          <a:bodyPr vert="vert270" lIns="0" tIns="0" rIns="0" bIns="0" rtlCol="0">
            <a:noAutofit/>
          </a:bodyPr>
          <a:lstStyle/>
          <a:p>
            <a:pPr marL="355600" marR="0" lvl="0" indent="-260350" algn="ctr" defTabSz="914168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EECE1"/>
              </a:buClr>
              <a:buSzPct val="60000"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1353" y="3573594"/>
            <a:ext cx="2488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defTabSz="914168">
              <a:spcBef>
                <a:spcPts val="700"/>
              </a:spcBef>
              <a:buClr>
                <a:schemeClr val="bg2"/>
              </a:buClr>
              <a:buSzPct val="60000"/>
            </a:pPr>
            <a:r>
              <a:rPr lang="en-US" i="1" dirty="0" smtClean="0">
                <a:latin typeface="Arial"/>
              </a:rPr>
              <a:t>Lead by example: government buildings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21352" y="4545937"/>
            <a:ext cx="3022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defTabSz="914168">
              <a:spcBef>
                <a:spcPts val="700"/>
              </a:spcBef>
              <a:buClr>
                <a:schemeClr val="bg2"/>
              </a:buClr>
              <a:buSzPct val="60000"/>
            </a:pPr>
            <a:r>
              <a:rPr lang="en-US" i="1" dirty="0" smtClean="0">
                <a:latin typeface="Arial"/>
              </a:rPr>
              <a:t>Enforce building code on new residential / commercial buildings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1353" y="5762981"/>
            <a:ext cx="2893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defTabSz="914168">
              <a:spcBef>
                <a:spcPts val="700"/>
              </a:spcBef>
              <a:buClr>
                <a:schemeClr val="bg2"/>
              </a:buClr>
              <a:buSzPct val="60000"/>
            </a:pPr>
            <a:r>
              <a:rPr lang="en-US" i="1" dirty="0" smtClean="0">
                <a:latin typeface="Arial"/>
              </a:rPr>
              <a:t>Retrofit existing buildings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0" y="3534957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defTabSz="914168">
              <a:spcBef>
                <a:spcPts val="700"/>
              </a:spcBef>
              <a:buClr>
                <a:schemeClr val="bg2"/>
              </a:buClr>
              <a:buSzPct val="60000"/>
            </a:pPr>
            <a:r>
              <a:rPr lang="en-US" i="1" dirty="0" smtClean="0">
                <a:latin typeface="Arial"/>
              </a:rPr>
              <a:t>Improve &amp; enforce standards of  A/C energy efficiency ratios EER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0" y="4507836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defTabSz="914168">
              <a:spcBef>
                <a:spcPts val="700"/>
              </a:spcBef>
              <a:buClr>
                <a:schemeClr val="bg2"/>
              </a:buClr>
              <a:buSzPct val="60000"/>
            </a:pPr>
            <a:r>
              <a:rPr lang="en-US" i="1" dirty="0" smtClean="0">
                <a:latin typeface="Arial"/>
              </a:rPr>
              <a:t>Mandate thermal insulation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0" y="5221141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defTabSz="914168">
              <a:spcBef>
                <a:spcPts val="700"/>
              </a:spcBef>
              <a:buClr>
                <a:schemeClr val="bg2"/>
              </a:buClr>
              <a:buSzPct val="60000"/>
            </a:pPr>
            <a:r>
              <a:rPr lang="en-US" i="1" dirty="0" smtClean="0">
                <a:latin typeface="Arial"/>
              </a:rPr>
              <a:t>Phase-out incandescent bulbs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6400" y="5823386"/>
            <a:ext cx="3098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defTabSz="914168">
              <a:spcBef>
                <a:spcPts val="700"/>
              </a:spcBef>
              <a:buClr>
                <a:schemeClr val="bg2"/>
              </a:buClr>
              <a:buSzPct val="60000"/>
            </a:pPr>
            <a:r>
              <a:rPr lang="en-US" i="1" dirty="0" smtClean="0">
                <a:latin typeface="Arial"/>
              </a:rPr>
              <a:t>Enhance other white goods </a:t>
            </a:r>
            <a:br>
              <a:rPr lang="en-US" i="1" dirty="0" smtClean="0">
                <a:latin typeface="Arial"/>
              </a:rPr>
            </a:br>
            <a:r>
              <a:rPr lang="en-US" i="1" dirty="0" smtClean="0">
                <a:latin typeface="Arial"/>
              </a:rPr>
              <a:t>energy efficiency standards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20570"/>
            <a:ext cx="1482934" cy="10747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 preferRelativeResize="0">
            <a:picLocks noChangeArrowheads="1"/>
          </p:cNvPicPr>
          <p:nvPr/>
        </p:nvPicPr>
        <p:blipFill>
          <a:blip r:embed="rId3" cstate="print"/>
          <a:srcRect t="2217"/>
          <a:stretch>
            <a:fillRect/>
          </a:stretch>
        </p:blipFill>
        <p:spPr bwMode="auto">
          <a:xfrm>
            <a:off x="4684028" y="4301130"/>
            <a:ext cx="649972" cy="5681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1" name="Picture 10" descr="http://www.inhabitat.com/wp-content/uploads/eulightbulbban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028" y="5105939"/>
            <a:ext cx="649972" cy="568139"/>
          </a:xfrm>
          <a:prstGeom prst="rect">
            <a:avLst/>
          </a:prstGeom>
          <a:noFill/>
        </p:spPr>
      </p:pic>
      <p:pic>
        <p:nvPicPr>
          <p:cNvPr id="22" name="Picture 2" descr="https://encrypted-tbn2.google.com/images?q=tbn:ANd9GcQ7kQbicltaK2owNtIwvdynftjbJ3RuE35Q0R81XWJi02q0jlTu3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4028" y="3496321"/>
            <a:ext cx="649972" cy="568139"/>
          </a:xfrm>
          <a:prstGeom prst="rect">
            <a:avLst/>
          </a:prstGeom>
          <a:noFill/>
        </p:spPr>
      </p:pic>
      <p:pic>
        <p:nvPicPr>
          <p:cNvPr id="23" name="Picture 6" descr="https://encrypted-tbn3.google.com/images?q=tbn:ANd9GcRnIaZgi1v13z6U_mxvn7pY1hd-hUp05iifd7Fe8U2mEKKIPNkq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4028" y="5910749"/>
            <a:ext cx="649972" cy="568139"/>
          </a:xfrm>
          <a:prstGeom prst="rect">
            <a:avLst/>
          </a:prstGeom>
          <a:noFill/>
        </p:spPr>
      </p:pic>
      <p:pic>
        <p:nvPicPr>
          <p:cNvPr id="24" name="Picture 7"/>
          <p:cNvPicPr preferRelativeResize="0"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2821" y="3663746"/>
            <a:ext cx="723551" cy="47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0" descr="https://encrypted-tbn0.google.com/images?q=tbn:ANd9GcSC9bDFVnUKlw6bkOwiaXZ97ZVAv6kqdtB38iA4X98NQKmpzAo6gSI5YTUvdQ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821" y="4718236"/>
            <a:ext cx="723551" cy="474908"/>
          </a:xfrm>
          <a:prstGeom prst="rect">
            <a:avLst/>
          </a:prstGeom>
          <a:noFill/>
        </p:spPr>
      </p:pic>
      <p:pic>
        <p:nvPicPr>
          <p:cNvPr id="26" name="Picture 12" descr="https://encrypted-tbn0.google.com/images?q=tbn:ANd9GcRJRrkNCDMZ83GLagOxUi1QFiU23KkqVaT7x8ojwIshwYR57pr4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821" y="5706702"/>
            <a:ext cx="723551" cy="47490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 rot="16200000">
            <a:off x="-66352" y="3815170"/>
            <a:ext cx="801823" cy="276999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marL="355600" indent="-260350" defTabSz="914168" fontAlgn="auto"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SzPct val="60000"/>
              <a:defRPr/>
            </a:pPr>
            <a:r>
              <a:rPr lang="en-US" sz="1200" i="1" dirty="0" smtClean="0">
                <a:solidFill>
                  <a:srgbClr val="FFFFFF"/>
                </a:solidFill>
                <a:latin typeface="Arial"/>
              </a:rPr>
              <a:t>Phase I</a:t>
            </a:r>
            <a:endParaRPr lang="en-US" sz="1200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-87992" y="4836481"/>
            <a:ext cx="845103" cy="276999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marL="355600" indent="-260350" defTabSz="914168" fontAlgn="auto"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SzPct val="60000"/>
              <a:defRPr/>
            </a:pPr>
            <a:r>
              <a:rPr lang="en-US" sz="1200" i="1" dirty="0" smtClean="0">
                <a:solidFill>
                  <a:srgbClr val="FFFFFF"/>
                </a:solidFill>
                <a:latin typeface="Arial"/>
              </a:rPr>
              <a:t>Phase II</a:t>
            </a:r>
            <a:endParaRPr lang="en-US" sz="1200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-109633" y="5786022"/>
            <a:ext cx="888385" cy="276999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marL="355600" indent="-260350" defTabSz="914168" fontAlgn="auto"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SzPct val="60000"/>
              <a:defRPr/>
            </a:pPr>
            <a:r>
              <a:rPr lang="en-US" sz="1200" i="1" dirty="0" smtClean="0">
                <a:solidFill>
                  <a:srgbClr val="FFFFFF"/>
                </a:solidFill>
                <a:latin typeface="Arial"/>
              </a:rPr>
              <a:t>Phase III</a:t>
            </a:r>
            <a:endParaRPr lang="en-US" sz="1200" i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616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95536" y="661121"/>
            <a:ext cx="8424936" cy="6120679"/>
            <a:chOff x="-292869" y="-95154"/>
            <a:chExt cx="9361040" cy="6800754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6723856" y="5333353"/>
              <a:ext cx="2191544" cy="13722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bIns="91440"/>
            <a:lstStyle/>
            <a:p>
              <a:pPr algn="ctr" rtl="1"/>
              <a:endParaRPr lang="en-US" sz="1600" b="1" dirty="0">
                <a:solidFill>
                  <a:srgbClr val="0070C0"/>
                </a:solidFill>
                <a:cs typeface="AL-Mateen" pitchFamily="2" charset="-78"/>
              </a:endParaRPr>
            </a:p>
          </p:txBody>
        </p:sp>
        <p:sp>
          <p:nvSpPr>
            <p:cNvPr id="7" name="Rectangle 10"/>
            <p:cNvSpPr>
              <a:spLocks noChangeAspect="1" noChangeArrowheads="1"/>
            </p:cNvSpPr>
            <p:nvPr/>
          </p:nvSpPr>
          <p:spPr bwMode="auto">
            <a:xfrm rot="16208022">
              <a:off x="-688827" y="5735498"/>
              <a:ext cx="1447754" cy="492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spAutoFit/>
            </a:bodyPr>
            <a:lstStyle/>
            <a:p>
              <a:pPr algn="ctr" rtl="1" eaLnBrk="0" hangingPunct="0"/>
              <a:r>
                <a:rPr lang="en-US" sz="1600" b="1" dirty="0">
                  <a:solidFill>
                    <a:srgbClr val="008000"/>
                  </a:solidFill>
                  <a:latin typeface="+mn-lt"/>
                  <a:ea typeface="+mn-ea"/>
                  <a:cs typeface="AL-Mateen" pitchFamily="2" charset="-78"/>
                </a:rPr>
                <a:t>Resources/</a:t>
              </a:r>
            </a:p>
            <a:p>
              <a:pPr algn="ctr" rtl="1" eaLnBrk="0" hangingPunct="0"/>
              <a:r>
                <a:rPr lang="en-US" sz="1600" b="1" dirty="0">
                  <a:solidFill>
                    <a:srgbClr val="008000"/>
                  </a:solidFill>
                  <a:latin typeface="+mn-lt"/>
                  <a:ea typeface="+mn-ea"/>
                  <a:cs typeface="AL-Mateen" pitchFamily="2" charset="-78"/>
                </a:rPr>
                <a:t>Infrastructure</a:t>
              </a:r>
            </a:p>
          </p:txBody>
        </p:sp>
        <p:sp>
          <p:nvSpPr>
            <p:cNvPr id="8" name="Rectangle 11"/>
            <p:cNvSpPr>
              <a:spLocks noChangeAspect="1" noChangeArrowheads="1"/>
            </p:cNvSpPr>
            <p:nvPr/>
          </p:nvSpPr>
          <p:spPr bwMode="auto">
            <a:xfrm rot="16206555">
              <a:off x="-550531" y="1206636"/>
              <a:ext cx="1256384" cy="7386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Added Values/</a:t>
              </a:r>
            </a:p>
            <a:p>
              <a:pPr algn="ctr" eaLnBrk="0" hangingPunct="0"/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\Direct Outputs</a:t>
              </a:r>
              <a:endPara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spect="1" noChangeArrowheads="1"/>
            </p:cNvSpPr>
            <p:nvPr/>
          </p:nvSpPr>
          <p:spPr bwMode="auto">
            <a:xfrm rot="16206555">
              <a:off x="-1306887" y="3561715"/>
              <a:ext cx="2438925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Internal Operations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49"/>
            <p:cNvSpPr>
              <a:spLocks noChangeArrowheads="1"/>
            </p:cNvSpPr>
            <p:nvPr/>
          </p:nvSpPr>
          <p:spPr bwMode="auto">
            <a:xfrm>
              <a:off x="6874098" y="2286000"/>
              <a:ext cx="2117502" cy="2667001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590671" y="202648"/>
              <a:ext cx="1074368" cy="4787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anchor="ctr" anchorCtr="1">
              <a:spAutoFit/>
            </a:bodyPr>
            <a:lstStyle>
              <a:defPPr>
                <a:defRPr lang="en-US"/>
              </a:defPPr>
              <a:lvl1pPr algn="ctr" eaLnBrk="0" hangingPunct="0">
                <a:defRPr sz="1600" b="1">
                  <a:solidFill>
                    <a:srgbClr val="0070C0"/>
                  </a:solidFill>
                  <a:cs typeface="AL-Mateen" pitchFamily="2" charset="-78"/>
                </a:defRPr>
              </a:lvl1pPr>
            </a:lstStyle>
            <a:p>
              <a:r>
                <a:rPr lang="en-US" sz="14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National </a:t>
              </a:r>
            </a:p>
            <a:p>
              <a:r>
                <a:rPr lang="en-US" sz="14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Perspective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48600" y="76200"/>
              <a:ext cx="1219571" cy="73866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Vision</a:t>
              </a:r>
            </a:p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 Mission</a:t>
              </a:r>
            </a:p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 </a:t>
              </a:r>
              <a:r>
                <a:rPr lang="en-US" sz="1200" b="1" dirty="0">
                  <a:solidFill>
                    <a:srgbClr val="008000"/>
                  </a:solidFill>
                </a:rPr>
                <a:t>Values</a:t>
              </a:r>
              <a:endParaRPr lang="en-US" sz="1200" b="1" dirty="0">
                <a:solidFill>
                  <a:srgbClr val="008000"/>
                </a:solidFill>
                <a:effectLst/>
              </a:endParaRPr>
            </a:p>
          </p:txBody>
        </p:sp>
        <p:sp>
          <p:nvSpPr>
            <p:cNvPr id="15" name="AutoShape 31"/>
            <p:cNvSpPr>
              <a:spLocks noChangeArrowheads="1"/>
            </p:cNvSpPr>
            <p:nvPr/>
          </p:nvSpPr>
          <p:spPr bwMode="auto">
            <a:xfrm>
              <a:off x="3657600" y="838200"/>
              <a:ext cx="1820863" cy="237107"/>
            </a:xfrm>
            <a:prstGeom prst="upArrow">
              <a:avLst>
                <a:gd name="adj1" fmla="val 50000"/>
                <a:gd name="adj2" fmla="val 34184"/>
              </a:avLst>
            </a:prstGeom>
            <a:solidFill>
              <a:srgbClr val="CCEC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4572000" y="2287439"/>
              <a:ext cx="2232248" cy="266556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AutoShape 31"/>
            <p:cNvSpPr>
              <a:spLocks noChangeArrowheads="1"/>
            </p:cNvSpPr>
            <p:nvPr/>
          </p:nvSpPr>
          <p:spPr bwMode="auto">
            <a:xfrm>
              <a:off x="3657600" y="1985076"/>
              <a:ext cx="1905000" cy="228599"/>
            </a:xfrm>
            <a:prstGeom prst="upArrow">
              <a:avLst>
                <a:gd name="adj1" fmla="val 50000"/>
                <a:gd name="adj2" fmla="val 34184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3657600" y="5029200"/>
              <a:ext cx="1905000" cy="228599"/>
            </a:xfrm>
            <a:prstGeom prst="upArrow">
              <a:avLst>
                <a:gd name="adj1" fmla="val 50000"/>
                <a:gd name="adj2" fmla="val 34184"/>
              </a:avLst>
            </a:prstGeom>
            <a:solidFill>
              <a:srgbClr val="CCEC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Rectangle 49"/>
            <p:cNvSpPr>
              <a:spLocks noChangeArrowheads="1"/>
            </p:cNvSpPr>
            <p:nvPr/>
          </p:nvSpPr>
          <p:spPr bwMode="auto">
            <a:xfrm>
              <a:off x="510249" y="2286001"/>
              <a:ext cx="1928151" cy="2667000"/>
            </a:xfrm>
            <a:prstGeom prst="rect">
              <a:avLst/>
            </a:prstGeom>
            <a:ln w="38100">
              <a:noFill/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b="1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3064024" y="5333353"/>
              <a:ext cx="3565376" cy="137224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586449" y="5333353"/>
              <a:ext cx="2385351" cy="137224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49"/>
            <p:cNvSpPr>
              <a:spLocks noChangeArrowheads="1"/>
            </p:cNvSpPr>
            <p:nvPr/>
          </p:nvSpPr>
          <p:spPr bwMode="auto">
            <a:xfrm>
              <a:off x="2514599" y="2287438"/>
              <a:ext cx="1981201" cy="266556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47247" y="1150570"/>
              <a:ext cx="1954677" cy="82306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National culture supportive of 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EE</a:t>
              </a:r>
              <a:endPara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143000" y="46910"/>
              <a:ext cx="6477985" cy="71509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Optimal Use </a:t>
              </a:r>
              <a:r>
                <a:rPr lang="en-US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Energy Resources </a:t>
              </a:r>
              <a:r>
                <a:rPr lang="en-US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to </a:t>
              </a:r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Support The National Development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69069" y="1147945"/>
              <a:ext cx="1958631" cy="825686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400" dirty="0"/>
                <a:t>Information, consultancy and specialized services</a:t>
              </a:r>
            </a:p>
            <a:p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87718" y="1143000"/>
              <a:ext cx="1966914" cy="83063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600" dirty="0"/>
                <a:t>Policies, Regulations and Specifications</a:t>
              </a:r>
            </a:p>
            <a:p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47958" y="1150570"/>
              <a:ext cx="1758949" cy="83063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600" dirty="0" smtClean="0"/>
                <a:t>Comprehensive National EE Program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7374" y="4189952"/>
              <a:ext cx="1794826" cy="68684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>
                <a:defRPr sz="1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200" b="0" dirty="0" smtClean="0">
                  <a:solidFill>
                    <a:schemeClr val="tx1"/>
                  </a:solidFill>
                </a:rPr>
                <a:t>Raise Public </a:t>
              </a:r>
              <a:r>
                <a:rPr lang="en-US" sz="1200" b="0" dirty="0">
                  <a:solidFill>
                    <a:schemeClr val="tx1"/>
                  </a:solidFill>
                </a:rPr>
                <a:t>Energy Saving</a:t>
              </a:r>
            </a:p>
            <a:p>
              <a:r>
                <a:rPr lang="en-US" sz="1200" b="0" dirty="0" smtClean="0">
                  <a:solidFill>
                    <a:schemeClr val="tx1"/>
                  </a:solidFill>
                </a:rPr>
                <a:t>Awareness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374" y="3352801"/>
              <a:ext cx="1794826" cy="75229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>
                <a:defRPr sz="1600" b="1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400" b="0" dirty="0" smtClean="0"/>
                <a:t>Support The Institutional EE Awareness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33400" y="2286001"/>
              <a:ext cx="1905000" cy="9144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Leadership Role </a:t>
              </a:r>
            </a:p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n Raising EE Awareness,</a:t>
              </a:r>
            </a:p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Edu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. and Training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90799" y="2287439"/>
              <a:ext cx="1882431" cy="684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Active Role  In The Implementation </a:t>
              </a:r>
            </a:p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f Pilot Projects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590800" y="3352802"/>
              <a:ext cx="1828800" cy="762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Application of Best Practices in Project Implementation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75704" y="4191001"/>
              <a:ext cx="1843896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Identify Pilot Projects Require SEEC Participation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572000" y="2286001"/>
              <a:ext cx="2232248" cy="8382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Outstanding ability in the </a:t>
              </a: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development of policies, </a:t>
              </a: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regulations and specifications</a:t>
              </a: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and follow-up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the application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648200" y="3124201"/>
              <a:ext cx="2057400" cy="53339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Support Research and Studies</a:t>
              </a:r>
            </a:p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648200" y="3733802"/>
              <a:ext cx="2057400" cy="1143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Build Specialized Expertise in Policies, Regulations and Specifications Development 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925568" y="2287439"/>
              <a:ext cx="1951731" cy="684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Effective </a:t>
              </a:r>
              <a:r>
                <a:rPr lang="en-US" sz="1100" b="1" dirty="0" smtClean="0">
                  <a:latin typeface="Times New Roman" pitchFamily="18" charset="0"/>
                  <a:cs typeface="Times New Roman" pitchFamily="18" charset="0"/>
                </a:rPr>
                <a:t>Coordination</a:t>
              </a:r>
              <a:endParaRPr lang="en-US" sz="1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 and Integration 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Among Stakeholders</a:t>
              </a:r>
            </a:p>
            <a:p>
              <a:pPr algn="ctr"/>
              <a:endParaRPr lang="en-US" sz="1200" b="1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963668" y="2971801"/>
              <a:ext cx="1951732" cy="72533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Build EE database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those involved and facilitate the access to it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963668" y="3746741"/>
              <a:ext cx="1951732" cy="113006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Develop a Practical Program for Communication and Coordination between the Concerned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  <a:sym typeface="Gill Sans" charset="0"/>
                </a:rPr>
                <a:t>Parties</a:t>
              </a:r>
              <a:endParaRPr lang="en-US" sz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 flipH="1">
              <a:off x="457200" y="2057400"/>
              <a:ext cx="8572500" cy="158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>
              <a:off x="457200" y="5155605"/>
              <a:ext cx="8572500" cy="158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26587" y="5410197"/>
              <a:ext cx="2192813" cy="2286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Human Resources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116411" y="5410200"/>
              <a:ext cx="3436789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Dev. of knowledge </a:t>
              </a:r>
              <a:r>
                <a:rPr lang="en-US" sz="12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and information </a:t>
              </a:r>
              <a:r>
                <a:rPr lang="en-US" sz="12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sys.</a:t>
              </a:r>
              <a:endParaRPr lang="en-US" sz="1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1287" y="5410200"/>
              <a:ext cx="2077913" cy="19050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Institutional structure</a:t>
              </a:r>
              <a:endParaRPr lang="en-US" sz="1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799192" y="5715000"/>
              <a:ext cx="1096408" cy="914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Dev. of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Human Resources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Manag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. Sys.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410200" y="5715000"/>
              <a:ext cx="1143000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Dev. of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knowledge.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Manag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. Sys.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267200" y="5715000"/>
              <a:ext cx="1066800" cy="91439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Dev. of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  <a:sym typeface="Gill Sans" charset="0"/>
                </a:rPr>
                <a:t>Information System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124201" y="5715000"/>
              <a:ext cx="1066799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Activation of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interl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. Cooperation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775451" y="5715000"/>
              <a:ext cx="936774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Work Processes Dev.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772400" y="5715000"/>
              <a:ext cx="1066800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Building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institutional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culture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70435" y="5715000"/>
              <a:ext cx="1052557" cy="914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Support Moral and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  <a:sym typeface="Gill Sans" charset="0"/>
                </a:rPr>
                <a:t>Financial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Incentives</a:t>
              </a: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H="1">
              <a:off x="266700" y="944960"/>
              <a:ext cx="8572500" cy="158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1036712" y="-1"/>
            <a:ext cx="6415608" cy="62068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+mj-lt"/>
                <a:ea typeface="+mj-ea"/>
                <a:cs typeface="+mj-cs"/>
                <a:sym typeface="Garamond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9pPr>
          </a:lstStyle>
          <a:p>
            <a:r>
              <a:rPr lang="en-US" sz="4000" dirty="0">
                <a:solidFill>
                  <a:srgbClr val="0099CC"/>
                </a:solidFill>
                <a:cs typeface="AL-Mateen" pitchFamily="2" charset="-78"/>
              </a:rPr>
              <a:t>SEEC Strategic Map</a:t>
            </a:r>
          </a:p>
        </p:txBody>
      </p:sp>
    </p:spTree>
    <p:extLst>
      <p:ext uri="{BB962C8B-B14F-4D97-AF65-F5344CB8AC3E}">
        <p14:creationId xmlns:p14="http://schemas.microsoft.com/office/powerpoint/2010/main" val="28997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95536" y="661121"/>
            <a:ext cx="8424936" cy="6120679"/>
            <a:chOff x="-292869" y="-95154"/>
            <a:chExt cx="9361040" cy="6800754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6723856" y="5333353"/>
              <a:ext cx="2191544" cy="13722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bIns="91440"/>
            <a:lstStyle/>
            <a:p>
              <a:pPr algn="ctr" rtl="1"/>
              <a:endParaRPr lang="en-US" sz="1600" b="1" dirty="0">
                <a:solidFill>
                  <a:srgbClr val="0070C0"/>
                </a:solidFill>
                <a:cs typeface="AL-Mateen" pitchFamily="2" charset="-78"/>
              </a:endParaRPr>
            </a:p>
          </p:txBody>
        </p:sp>
        <p:sp>
          <p:nvSpPr>
            <p:cNvPr id="7" name="Rectangle 10"/>
            <p:cNvSpPr>
              <a:spLocks noChangeAspect="1" noChangeArrowheads="1"/>
            </p:cNvSpPr>
            <p:nvPr/>
          </p:nvSpPr>
          <p:spPr bwMode="auto">
            <a:xfrm rot="16208022">
              <a:off x="-688827" y="5735498"/>
              <a:ext cx="1447754" cy="492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spAutoFit/>
            </a:bodyPr>
            <a:lstStyle/>
            <a:p>
              <a:pPr algn="ctr" rtl="1" eaLnBrk="0" hangingPunct="0"/>
              <a:r>
                <a:rPr lang="en-US" sz="1600" b="1" dirty="0">
                  <a:solidFill>
                    <a:srgbClr val="008000"/>
                  </a:solidFill>
                  <a:latin typeface="+mn-lt"/>
                  <a:ea typeface="+mn-ea"/>
                  <a:cs typeface="AL-Mateen" pitchFamily="2" charset="-78"/>
                </a:rPr>
                <a:t>Resources/</a:t>
              </a:r>
            </a:p>
            <a:p>
              <a:pPr algn="ctr" rtl="1" eaLnBrk="0" hangingPunct="0"/>
              <a:r>
                <a:rPr lang="en-US" sz="1600" b="1" dirty="0">
                  <a:solidFill>
                    <a:srgbClr val="008000"/>
                  </a:solidFill>
                  <a:latin typeface="+mn-lt"/>
                  <a:ea typeface="+mn-ea"/>
                  <a:cs typeface="AL-Mateen" pitchFamily="2" charset="-78"/>
                </a:rPr>
                <a:t>Infrastructure</a:t>
              </a:r>
            </a:p>
          </p:txBody>
        </p:sp>
        <p:sp>
          <p:nvSpPr>
            <p:cNvPr id="8" name="Rectangle 11"/>
            <p:cNvSpPr>
              <a:spLocks noChangeAspect="1" noChangeArrowheads="1"/>
            </p:cNvSpPr>
            <p:nvPr/>
          </p:nvSpPr>
          <p:spPr bwMode="auto">
            <a:xfrm rot="16206555">
              <a:off x="-550531" y="1206636"/>
              <a:ext cx="1256384" cy="7386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Added Values/</a:t>
              </a:r>
            </a:p>
            <a:p>
              <a:pPr algn="ctr" eaLnBrk="0" hangingPunct="0"/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\Direct Outputs</a:t>
              </a:r>
              <a:endPara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spect="1" noChangeArrowheads="1"/>
            </p:cNvSpPr>
            <p:nvPr/>
          </p:nvSpPr>
          <p:spPr bwMode="auto">
            <a:xfrm rot="16206555">
              <a:off x="-1306887" y="3561715"/>
              <a:ext cx="2438925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Internal Operations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49"/>
            <p:cNvSpPr>
              <a:spLocks noChangeArrowheads="1"/>
            </p:cNvSpPr>
            <p:nvPr/>
          </p:nvSpPr>
          <p:spPr bwMode="auto">
            <a:xfrm>
              <a:off x="6874098" y="2286000"/>
              <a:ext cx="2117502" cy="2667001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590671" y="202648"/>
              <a:ext cx="1074368" cy="4787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anchor="ctr" anchorCtr="1">
              <a:spAutoFit/>
            </a:bodyPr>
            <a:lstStyle>
              <a:defPPr>
                <a:defRPr lang="en-US"/>
              </a:defPPr>
              <a:lvl1pPr algn="ctr" eaLnBrk="0" hangingPunct="0">
                <a:defRPr sz="1600" b="1">
                  <a:solidFill>
                    <a:srgbClr val="0070C0"/>
                  </a:solidFill>
                  <a:cs typeface="AL-Mateen" pitchFamily="2" charset="-78"/>
                </a:defRPr>
              </a:lvl1pPr>
            </a:lstStyle>
            <a:p>
              <a:r>
                <a:rPr lang="en-US" sz="14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National </a:t>
              </a:r>
            </a:p>
            <a:p>
              <a:r>
                <a:rPr lang="en-US" sz="14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Perspective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48600" y="76200"/>
              <a:ext cx="1219571" cy="73866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Vision</a:t>
              </a:r>
            </a:p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 Mission</a:t>
              </a:r>
            </a:p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 </a:t>
              </a:r>
              <a:r>
                <a:rPr lang="en-US" sz="1200" b="1" dirty="0">
                  <a:solidFill>
                    <a:srgbClr val="008000"/>
                  </a:solidFill>
                </a:rPr>
                <a:t>Values</a:t>
              </a:r>
              <a:endParaRPr lang="en-US" sz="1200" b="1" dirty="0">
                <a:solidFill>
                  <a:srgbClr val="008000"/>
                </a:solidFill>
                <a:effectLst/>
              </a:endParaRPr>
            </a:p>
          </p:txBody>
        </p:sp>
        <p:sp>
          <p:nvSpPr>
            <p:cNvPr id="15" name="AutoShape 31"/>
            <p:cNvSpPr>
              <a:spLocks noChangeArrowheads="1"/>
            </p:cNvSpPr>
            <p:nvPr/>
          </p:nvSpPr>
          <p:spPr bwMode="auto">
            <a:xfrm>
              <a:off x="3657600" y="838200"/>
              <a:ext cx="1820863" cy="237107"/>
            </a:xfrm>
            <a:prstGeom prst="upArrow">
              <a:avLst>
                <a:gd name="adj1" fmla="val 50000"/>
                <a:gd name="adj2" fmla="val 34184"/>
              </a:avLst>
            </a:prstGeom>
            <a:solidFill>
              <a:srgbClr val="CCEC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4572000" y="2287439"/>
              <a:ext cx="2232248" cy="266556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AutoShape 31"/>
            <p:cNvSpPr>
              <a:spLocks noChangeArrowheads="1"/>
            </p:cNvSpPr>
            <p:nvPr/>
          </p:nvSpPr>
          <p:spPr bwMode="auto">
            <a:xfrm>
              <a:off x="3657600" y="1985076"/>
              <a:ext cx="1905000" cy="228599"/>
            </a:xfrm>
            <a:prstGeom prst="upArrow">
              <a:avLst>
                <a:gd name="adj1" fmla="val 50000"/>
                <a:gd name="adj2" fmla="val 34184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3657600" y="5029200"/>
              <a:ext cx="1905000" cy="228599"/>
            </a:xfrm>
            <a:prstGeom prst="upArrow">
              <a:avLst>
                <a:gd name="adj1" fmla="val 50000"/>
                <a:gd name="adj2" fmla="val 34184"/>
              </a:avLst>
            </a:prstGeom>
            <a:solidFill>
              <a:srgbClr val="CCEC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Rectangle 49"/>
            <p:cNvSpPr>
              <a:spLocks noChangeArrowheads="1"/>
            </p:cNvSpPr>
            <p:nvPr/>
          </p:nvSpPr>
          <p:spPr bwMode="auto">
            <a:xfrm>
              <a:off x="510249" y="2286001"/>
              <a:ext cx="1928151" cy="2667000"/>
            </a:xfrm>
            <a:prstGeom prst="rect">
              <a:avLst/>
            </a:prstGeom>
            <a:ln w="38100">
              <a:solidFill>
                <a:srgbClr val="008000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b="1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3064024" y="5333353"/>
              <a:ext cx="3565376" cy="137224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586449" y="5333353"/>
              <a:ext cx="2385351" cy="137224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49"/>
            <p:cNvSpPr>
              <a:spLocks noChangeArrowheads="1"/>
            </p:cNvSpPr>
            <p:nvPr/>
          </p:nvSpPr>
          <p:spPr bwMode="auto">
            <a:xfrm>
              <a:off x="2514599" y="2287438"/>
              <a:ext cx="1981201" cy="266556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47247" y="1150570"/>
              <a:ext cx="1954677" cy="82306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National culture supportive of 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EE</a:t>
              </a:r>
              <a:endPara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143000" y="46910"/>
              <a:ext cx="6477985" cy="71509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Optimal Use </a:t>
              </a:r>
              <a:r>
                <a:rPr lang="en-US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Energy Resources </a:t>
              </a:r>
              <a:r>
                <a:rPr lang="en-US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to </a:t>
              </a:r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Support The National Development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69069" y="1147945"/>
              <a:ext cx="1958631" cy="825686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400" dirty="0"/>
                <a:t>Information, consultancy and specialized services</a:t>
              </a:r>
            </a:p>
            <a:p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87718" y="1143000"/>
              <a:ext cx="1966914" cy="83063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600" dirty="0"/>
                <a:t>Policies, Regulations and Specifications</a:t>
              </a:r>
            </a:p>
            <a:p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47958" y="1150570"/>
              <a:ext cx="1758949" cy="83063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600" dirty="0" smtClean="0"/>
                <a:t>Comprehensive National EE Program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7374" y="4189952"/>
              <a:ext cx="1794826" cy="68684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>
                <a:defRPr sz="1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200" b="0" dirty="0" smtClean="0">
                  <a:solidFill>
                    <a:schemeClr val="tx1"/>
                  </a:solidFill>
                </a:rPr>
                <a:t>Raise Public </a:t>
              </a:r>
              <a:r>
                <a:rPr lang="en-US" sz="1200" b="0" dirty="0">
                  <a:solidFill>
                    <a:schemeClr val="tx1"/>
                  </a:solidFill>
                </a:rPr>
                <a:t>Energy Saving</a:t>
              </a:r>
            </a:p>
            <a:p>
              <a:r>
                <a:rPr lang="en-US" sz="1200" b="0" dirty="0" smtClean="0">
                  <a:solidFill>
                    <a:schemeClr val="tx1"/>
                  </a:solidFill>
                </a:rPr>
                <a:t>Awareness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374" y="3352801"/>
              <a:ext cx="1794826" cy="75229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>
                <a:defRPr sz="1600" b="1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1400" b="0" dirty="0" smtClean="0"/>
                <a:t>Support The Institutional EE Awareness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33400" y="2286001"/>
              <a:ext cx="1905000" cy="9144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Leadership Role </a:t>
              </a:r>
            </a:p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n Raising EE Awareness,</a:t>
              </a:r>
            </a:p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Edu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. and Training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90799" y="2287439"/>
              <a:ext cx="1882431" cy="684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Active Role  In The Implementation </a:t>
              </a:r>
            </a:p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f Pilot Projects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590800" y="3352802"/>
              <a:ext cx="1828800" cy="762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Application of Best Practices in Project Implementation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75704" y="4191001"/>
              <a:ext cx="1843896" cy="685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Identify Pilot Projects Require SEEC Participation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572000" y="2286001"/>
              <a:ext cx="2232248" cy="8382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Outstanding ability in the </a:t>
              </a: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development of policies, </a:t>
              </a: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regulations and specifications</a:t>
              </a:r>
            </a:p>
            <a:p>
              <a:pPr algn="ctr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and follow-up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the application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648200" y="3124201"/>
              <a:ext cx="2057400" cy="53339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Support Research and Studies</a:t>
              </a:r>
            </a:p>
            <a:p>
              <a:pPr algn="ctr"/>
              <a:endParaRPr lang="en-US" sz="14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648200" y="3733802"/>
              <a:ext cx="2057400" cy="1143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Build Specialized Expertise in Policies, Regulations and Specifications Development 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925568" y="2287439"/>
              <a:ext cx="1951731" cy="684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Effective </a:t>
              </a:r>
              <a:r>
                <a:rPr lang="en-US" sz="1100" b="1" dirty="0" smtClean="0">
                  <a:latin typeface="Times New Roman" pitchFamily="18" charset="0"/>
                  <a:cs typeface="Times New Roman" pitchFamily="18" charset="0"/>
                </a:rPr>
                <a:t>Coordination</a:t>
              </a:r>
              <a:endParaRPr lang="en-US" sz="1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 and Integration 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Among Stakeholders</a:t>
              </a:r>
            </a:p>
            <a:p>
              <a:pPr algn="ctr"/>
              <a:endParaRPr lang="en-US" sz="1200" b="1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963668" y="2971801"/>
              <a:ext cx="1951732" cy="72533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Build EE database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those involved and facilitate the access to it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963668" y="3746741"/>
              <a:ext cx="1951732" cy="113006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Develop a Practical Program for Communication and Coordination between the Concerned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  <a:sym typeface="Gill Sans" charset="0"/>
                </a:rPr>
                <a:t>Parties</a:t>
              </a:r>
              <a:endParaRPr lang="en-US" sz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 flipH="1">
              <a:off x="457200" y="2057400"/>
              <a:ext cx="8572500" cy="158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>
              <a:off x="457200" y="5155605"/>
              <a:ext cx="8572500" cy="158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26587" y="5410197"/>
              <a:ext cx="2192813" cy="2286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Human Resources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116411" y="5410200"/>
              <a:ext cx="3436789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Dev. of knowledge </a:t>
              </a:r>
              <a:r>
                <a:rPr lang="en-US" sz="12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and information </a:t>
              </a:r>
              <a:r>
                <a:rPr lang="en-US" sz="12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sys.</a:t>
              </a:r>
              <a:endParaRPr lang="en-US" sz="1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761287" y="5410200"/>
              <a:ext cx="2077913" cy="19050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Institutional structure</a:t>
              </a:r>
              <a:endParaRPr lang="en-US" sz="1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799192" y="5715000"/>
              <a:ext cx="1096408" cy="914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Dev. of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Human Resources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Manag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. Sys.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410200" y="5715000"/>
              <a:ext cx="1143000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Dev. of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knowledge.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Manag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. Sys.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267200" y="5715000"/>
              <a:ext cx="1066800" cy="91439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Dev. of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  <a:sym typeface="Gill Sans" charset="0"/>
                </a:rPr>
                <a:t>Information System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124201" y="5715000"/>
              <a:ext cx="1066799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Activation of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interl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. Cooperation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775451" y="5715000"/>
              <a:ext cx="936774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Work Processes Dev.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772400" y="5715000"/>
              <a:ext cx="1066800" cy="90963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Building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institutional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culture</a:t>
              </a:r>
              <a:endParaRPr lang="en-US" sz="1200" dirty="0">
                <a:latin typeface="Times New Roman" pitchFamily="18" charset="0"/>
                <a:cs typeface="Times New Roman" pitchFamily="18" charset="0"/>
                <a:sym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70435" y="5715000"/>
              <a:ext cx="1052557" cy="914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Support Moral and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  <a:sym typeface="Gill Sans" charset="0"/>
                </a:rPr>
                <a:t>Financial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  <a:sym typeface="Gill Sans" charset="0"/>
                </a:rPr>
                <a:t>Incentives</a:t>
              </a: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H="1">
              <a:off x="266700" y="944960"/>
              <a:ext cx="8572500" cy="158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1036712" y="-1"/>
            <a:ext cx="6415608" cy="62068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+mj-lt"/>
                <a:ea typeface="+mj-ea"/>
                <a:cs typeface="+mj-cs"/>
                <a:sym typeface="Garamond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7A4AF"/>
                </a:solidFill>
                <a:latin typeface="Garamond" charset="0"/>
                <a:ea typeface="ヒラギノ明朝 ProN W6" charset="-128"/>
                <a:cs typeface="ヒラギノ明朝 ProN W6" charset="-128"/>
                <a:sym typeface="Garamond" charset="0"/>
              </a:defRPr>
            </a:lvl9pPr>
          </a:lstStyle>
          <a:p>
            <a:r>
              <a:rPr lang="en-US" sz="4000" dirty="0">
                <a:solidFill>
                  <a:srgbClr val="0099CC"/>
                </a:solidFill>
                <a:cs typeface="AL-Mateen" pitchFamily="2" charset="-78"/>
              </a:rPr>
              <a:t>SEEC Strategic Map</a:t>
            </a:r>
          </a:p>
        </p:txBody>
      </p:sp>
    </p:spTree>
    <p:extLst>
      <p:ext uri="{BB962C8B-B14F-4D97-AF65-F5344CB8AC3E}">
        <p14:creationId xmlns:p14="http://schemas.microsoft.com/office/powerpoint/2010/main" val="33114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5536" y="1484784"/>
            <a:ext cx="8377925" cy="5328592"/>
            <a:chOff x="586563" y="1412776"/>
            <a:chExt cx="8377925" cy="5328592"/>
          </a:xfrm>
        </p:grpSpPr>
        <p:pic>
          <p:nvPicPr>
            <p:cNvPr id="3" name="Picture 2" descr="C:\Users\Administrator\Documents\حملات التوعية\rull up\احفادي 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028" y="4112230"/>
              <a:ext cx="2035460" cy="2557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Poster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059" y="1412776"/>
              <a:ext cx="2050429" cy="2588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63" y="1437148"/>
              <a:ext cx="5832648" cy="5304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4050696" y="3825472"/>
              <a:ext cx="52261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  <a:sym typeface="Garamond" pitchFamily="18" charset="0"/>
                </a:rPr>
                <a:t>Elementary School Campaign</a:t>
              </a:r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36712" y="228600"/>
            <a:ext cx="6415608" cy="1143000"/>
          </a:xfrm>
        </p:spPr>
        <p:txBody>
          <a:bodyPr/>
          <a:lstStyle/>
          <a:p>
            <a:r>
              <a:rPr lang="en-US" sz="3600" dirty="0">
                <a:solidFill>
                  <a:srgbClr val="0099CC"/>
                </a:solidFill>
                <a:latin typeface="Joanna MT" pitchFamily="18" charset="0"/>
                <a:cs typeface="AL-Mateen" pitchFamily="2" charset="-78"/>
              </a:rPr>
              <a:t>Samples of SEEC’s Activities:</a:t>
            </a:r>
            <a:br>
              <a:rPr lang="en-US" sz="3600" dirty="0">
                <a:solidFill>
                  <a:srgbClr val="0099CC"/>
                </a:solidFill>
                <a:latin typeface="Joanna MT" pitchFamily="18" charset="0"/>
                <a:cs typeface="AL-Mateen" pitchFamily="2" charset="-78"/>
              </a:rPr>
            </a:br>
            <a:r>
              <a:rPr lang="en-US" sz="3200" dirty="0" smtClean="0">
                <a:solidFill>
                  <a:srgbClr val="0099CC"/>
                </a:solidFill>
                <a:cs typeface="AL-Mateen" pitchFamily="2" charset="-78"/>
              </a:rPr>
              <a:t>Energy </a:t>
            </a:r>
            <a:r>
              <a:rPr lang="en-US" sz="3200" dirty="0">
                <a:solidFill>
                  <a:srgbClr val="0099CC"/>
                </a:solidFill>
                <a:cs typeface="AL-Mateen" pitchFamily="2" charset="-78"/>
              </a:rPr>
              <a:t>Efficiency Awareness</a:t>
            </a:r>
          </a:p>
        </p:txBody>
      </p:sp>
    </p:spTree>
    <p:extLst>
      <p:ext uri="{BB962C8B-B14F-4D97-AF65-F5344CB8AC3E}">
        <p14:creationId xmlns:p14="http://schemas.microsoft.com/office/powerpoint/2010/main" val="40016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05" y="1154650"/>
            <a:ext cx="3037396" cy="2551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86" y="1143000"/>
            <a:ext cx="3173315" cy="256306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7162800" cy="1143000"/>
          </a:xfrm>
        </p:spPr>
        <p:txBody>
          <a:bodyPr anchor="ctr"/>
          <a:lstStyle/>
          <a:p>
            <a:r>
              <a:rPr lang="en-US" dirty="0"/>
              <a:t>Energy Efficiency Awareness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34" y="3858462"/>
            <a:ext cx="3173315" cy="2546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58462"/>
            <a:ext cx="3048001" cy="15545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5540997"/>
            <a:ext cx="3048001" cy="8641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5559821" y="3566076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Shopping Mall Exhibition</a:t>
            </a:r>
            <a:endParaRPr lang="en-US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>
                <a:solidFill>
                  <a:srgbClr val="0099CC"/>
                </a:solidFill>
                <a:cs typeface="AL-Mateen" pitchFamily="2" charset="-78"/>
              </a:rPr>
              <a:t>Energy </a:t>
            </a:r>
            <a:r>
              <a:rPr lang="en-US" altLang="ja-JP" sz="4400" dirty="0" smtClean="0">
                <a:solidFill>
                  <a:srgbClr val="0099CC"/>
                </a:solidFill>
                <a:cs typeface="AL-Mateen" pitchFamily="2" charset="-78"/>
              </a:rPr>
              <a:t>Flow </a:t>
            </a:r>
            <a:r>
              <a:rPr lang="en-US" altLang="ja-JP" sz="4400" dirty="0">
                <a:solidFill>
                  <a:srgbClr val="0099CC"/>
                </a:solidFill>
                <a:cs typeface="AL-Mateen" pitchFamily="2" charset="-78"/>
              </a:rPr>
              <a:t>in KSA</a:t>
            </a:r>
            <a:endParaRPr lang="en-US" sz="4400" dirty="0">
              <a:solidFill>
                <a:srgbClr val="0099CC"/>
              </a:solidFill>
              <a:cs typeface="AL-Mateen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9478"/>
              </p:ext>
            </p:extLst>
          </p:nvPr>
        </p:nvGraphicFramePr>
        <p:xfrm>
          <a:off x="1143000" y="5364480"/>
          <a:ext cx="6172200" cy="1188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88266"/>
                <a:gridCol w="1204332"/>
                <a:gridCol w="12796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Year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2008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2028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Primary Energy,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MMBOe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/day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3.5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8.5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Electricity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Peak Demand, GW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37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108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5892076" cy="38290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 bwMode="auto">
          <a:xfrm>
            <a:off x="5562600" y="1447800"/>
            <a:ext cx="1752600" cy="2362200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529513">
            <a:off x="5071392" y="1960817"/>
            <a:ext cx="2537597" cy="1323439"/>
          </a:xfrm>
          <a:prstGeom prst="rect">
            <a:avLst/>
          </a:prstGeom>
          <a:solidFill>
            <a:srgbClr val="CCEC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Building sector consumed nearly 80% of the electricity generated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05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928934"/>
            <a:ext cx="8229600" cy="1400172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/>
              <a:t>THANK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44417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KAS Energy Intensity </a:t>
            </a:r>
            <a:endParaRPr lang="en-US" dirty="0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4276"/>
            <a:ext cx="4333915" cy="2288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76200" y="4038600"/>
            <a:ext cx="4334660" cy="2560872"/>
            <a:chOff x="76200" y="4038600"/>
            <a:chExt cx="4334660" cy="25608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4038600"/>
              <a:ext cx="4334660" cy="25608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877934" y="5918284"/>
              <a:ext cx="1465466" cy="2539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Ref. ADEME, Sept 2010.</a:t>
              </a:r>
              <a:endParaRPr lang="en-US" sz="1000" i="1" dirty="0"/>
            </a:p>
          </p:txBody>
        </p:sp>
      </p:grp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130241"/>
              </p:ext>
            </p:extLst>
          </p:nvPr>
        </p:nvGraphicFramePr>
        <p:xfrm>
          <a:off x="4572000" y="3141753"/>
          <a:ext cx="4485968" cy="345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155454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8000"/>
                </a:solidFill>
              </a:rPr>
              <a:t>EI showing an increasing trend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8000"/>
                </a:solidFill>
              </a:rPr>
              <a:t>EI ~ twice the world average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8000"/>
                </a:solidFill>
              </a:rPr>
              <a:t>kWh/capita ~ three times the world average</a:t>
            </a:r>
            <a:endParaRPr lang="en-US" sz="2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83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buildings development in KSA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092887"/>
              </p:ext>
            </p:extLst>
          </p:nvPr>
        </p:nvGraphicFramePr>
        <p:xfrm>
          <a:off x="4114800" y="2133600"/>
          <a:ext cx="4648200" cy="330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oup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573720"/>
              </p:ext>
            </p:extLst>
          </p:nvPr>
        </p:nvGraphicFramePr>
        <p:xfrm>
          <a:off x="381001" y="2194561"/>
          <a:ext cx="3581400" cy="321563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2057400"/>
                <a:gridCol w="1524000"/>
              </a:tblGrid>
              <a:tr h="114299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Percentage of Residential Buildings by Region </a:t>
                      </a:r>
                    </a:p>
                  </a:txBody>
                  <a:tcPr marL="87071" marR="87071" anchor="ctr" horzOverflow="overflow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7071" marR="87071" anchor="b" horzOverflow="overflow">
                    <a:solidFill>
                      <a:schemeClr val="accent5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Central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071" marR="87071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071" marR="87071" anchor="ctr" horzOverflow="overflow">
                    <a:solidFill>
                      <a:schemeClr val="accent5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Western</a:t>
                      </a:r>
                    </a:p>
                  </a:txBody>
                  <a:tcPr marL="87071" marR="87071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35 %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071" marR="87071" anchor="ctr" horzOverflow="overflow">
                    <a:solidFill>
                      <a:schemeClr val="accent5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Eastern</a:t>
                      </a:r>
                    </a:p>
                  </a:txBody>
                  <a:tcPr marL="87071" marR="87071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071" marR="87071" anchor="ctr" horzOverflow="overflow">
                    <a:solidFill>
                      <a:schemeClr val="accent5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regions </a:t>
                      </a:r>
                    </a:p>
                  </a:txBody>
                  <a:tcPr marL="87071" marR="87071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7071" marR="87071" anchor="ctr" horzOverflow="overflow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1" y="5697310"/>
            <a:ext cx="8381999" cy="5510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90000" bIns="90000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Nearly </a:t>
            </a:r>
            <a:r>
              <a:rPr lang="en-US" sz="2400" b="1" dirty="0" smtClean="0">
                <a:solidFill>
                  <a:srgbClr val="008000"/>
                </a:solidFill>
              </a:rPr>
              <a:t>70 % </a:t>
            </a:r>
            <a:r>
              <a:rPr lang="en-US" sz="2400" b="1" dirty="0">
                <a:solidFill>
                  <a:srgbClr val="008000"/>
                </a:solidFill>
              </a:rPr>
              <a:t>of all Saudi Homes are not insulated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28474"/>
            <a:ext cx="279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/>
            </a:lvl1pPr>
          </a:lstStyle>
          <a:p>
            <a:r>
              <a:rPr lang="en-US" dirty="0"/>
              <a:t>Ref. Saudi Aramco Study, 2011.</a:t>
            </a:r>
          </a:p>
        </p:txBody>
      </p:sp>
    </p:spTree>
    <p:extLst>
      <p:ext uri="{BB962C8B-B14F-4D97-AF65-F5344CB8AC3E}">
        <p14:creationId xmlns:p14="http://schemas.microsoft.com/office/powerpoint/2010/main" val="40002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kern="1200" dirty="0">
                <a:solidFill>
                  <a:srgbClr val="0099CC"/>
                </a:solidFill>
                <a:cs typeface="AL-Mateen" pitchFamily="2" charset="-78"/>
              </a:rPr>
              <a:t>2010 AC Installations in KSA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577908"/>
              </p:ext>
            </p:extLst>
          </p:nvPr>
        </p:nvGraphicFramePr>
        <p:xfrm>
          <a:off x="4800600" y="3173781"/>
          <a:ext cx="4038600" cy="322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908468"/>
              </p:ext>
            </p:extLst>
          </p:nvPr>
        </p:nvGraphicFramePr>
        <p:xfrm>
          <a:off x="304799" y="3173782"/>
          <a:ext cx="4112063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036" y="1388915"/>
            <a:ext cx="8534400" cy="165908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90000" bIns="9000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8000"/>
                </a:solidFill>
              </a:rPr>
              <a:t>Total 1,478,468 units installed in 2010.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8000"/>
                </a:solidFill>
              </a:rPr>
              <a:t>15 </a:t>
            </a:r>
            <a:r>
              <a:rPr lang="en-US" sz="2400" b="1" dirty="0">
                <a:solidFill>
                  <a:srgbClr val="008000"/>
                </a:solidFill>
              </a:rPr>
              <a:t>types of </a:t>
            </a:r>
            <a:r>
              <a:rPr lang="en-US" sz="2400" b="1" dirty="0" smtClean="0">
                <a:solidFill>
                  <a:srgbClr val="008000"/>
                </a:solidFill>
              </a:rPr>
              <a:t>AC (e.g. window, splits</a:t>
            </a:r>
            <a:r>
              <a:rPr lang="en-US" sz="2400" b="1" dirty="0">
                <a:solidFill>
                  <a:srgbClr val="008000"/>
                </a:solidFill>
              </a:rPr>
              <a:t>, </a:t>
            </a:r>
            <a:r>
              <a:rPr lang="en-US" sz="2400" b="1" dirty="0" smtClean="0">
                <a:solidFill>
                  <a:srgbClr val="008000"/>
                </a:solidFill>
              </a:rPr>
              <a:t>packaged)</a:t>
            </a:r>
            <a:endParaRPr lang="en-US" sz="2400" b="1" dirty="0">
              <a:solidFill>
                <a:srgbClr val="008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8000"/>
                </a:solidFill>
              </a:rPr>
              <a:t>51 </a:t>
            </a:r>
            <a:r>
              <a:rPr lang="en-US" sz="2400" b="1" dirty="0" smtClean="0">
                <a:solidFill>
                  <a:srgbClr val="008000"/>
                </a:solidFill>
              </a:rPr>
              <a:t>manufacturers from 12 countries, 96 </a:t>
            </a:r>
            <a:r>
              <a:rPr lang="en-US" sz="2400" b="1" dirty="0">
                <a:solidFill>
                  <a:srgbClr val="008000"/>
                </a:solidFill>
              </a:rPr>
              <a:t>brands, 3,519 models.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8000"/>
                </a:solidFill>
              </a:rPr>
              <a:t>9 local </a:t>
            </a:r>
            <a:r>
              <a:rPr lang="en-US" sz="2400" b="1" dirty="0" smtClean="0">
                <a:solidFill>
                  <a:srgbClr val="008000"/>
                </a:solidFill>
              </a:rPr>
              <a:t>manufacturers.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28474"/>
            <a:ext cx="279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/>
            </a:lvl1pPr>
          </a:lstStyle>
          <a:p>
            <a:r>
              <a:rPr lang="en-US" dirty="0"/>
              <a:t>Ref. Saudi Aramco Study, 2011.</a:t>
            </a:r>
          </a:p>
        </p:txBody>
      </p:sp>
    </p:spTree>
    <p:extLst>
      <p:ext uri="{BB962C8B-B14F-4D97-AF65-F5344CB8AC3E}">
        <p14:creationId xmlns:p14="http://schemas.microsoft.com/office/powerpoint/2010/main" val="702034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74638"/>
            <a:ext cx="7315199" cy="1143000"/>
          </a:xfrm>
        </p:spPr>
        <p:txBody>
          <a:bodyPr/>
          <a:lstStyle/>
          <a:p>
            <a:r>
              <a:rPr lang="en-US" dirty="0">
                <a:solidFill>
                  <a:srgbClr val="0099CC"/>
                </a:solidFill>
              </a:rPr>
              <a:t>Typical House in Saudi </a:t>
            </a:r>
            <a:r>
              <a:rPr lang="en-US" dirty="0" smtClean="0">
                <a:solidFill>
                  <a:srgbClr val="0099CC"/>
                </a:solidFill>
              </a:rPr>
              <a:t>Arabia: Energy </a:t>
            </a:r>
            <a:r>
              <a:rPr lang="en-US" dirty="0">
                <a:solidFill>
                  <a:srgbClr val="0099CC"/>
                </a:solidFill>
              </a:rPr>
              <a:t>Efficiency Measures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36786406"/>
              </p:ext>
            </p:extLst>
          </p:nvPr>
        </p:nvGraphicFramePr>
        <p:xfrm>
          <a:off x="990600" y="1295400"/>
          <a:ext cx="6871117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1" y="5562600"/>
            <a:ext cx="85344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When all the measures are applied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(Best-In-Class)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energy use drops by 60%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532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Ref. Net Zero Energy Building, A</a:t>
            </a:r>
            <a:r>
              <a:rPr lang="en-US" sz="1600" dirty="0"/>
              <a:t>. </a:t>
            </a:r>
            <a:r>
              <a:rPr lang="en-US" sz="1600" dirty="0" err="1" smtClean="0"/>
              <a:t>Alkhowaiter</a:t>
            </a:r>
            <a:r>
              <a:rPr lang="en-US" sz="1600" dirty="0" smtClean="0"/>
              <a:t>, Saudi Aramco Chair, KSU, April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2012.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6918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7740352" cy="1143000"/>
          </a:xfrm>
        </p:spPr>
        <p:txBody>
          <a:bodyPr/>
          <a:lstStyle/>
          <a:p>
            <a:r>
              <a:rPr lang="en-US" b="0" dirty="0" smtClean="0"/>
              <a:t> 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49082"/>
              </p:ext>
            </p:extLst>
          </p:nvPr>
        </p:nvGraphicFramePr>
        <p:xfrm>
          <a:off x="304800" y="1752600"/>
          <a:ext cx="8466161" cy="397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31"/>
                <a:gridCol w="3352769"/>
                <a:gridCol w="1212984"/>
                <a:gridCol w="1004778"/>
                <a:gridCol w="1143000"/>
                <a:gridCol w="1371599"/>
              </a:tblGrid>
              <a:tr h="370840">
                <a:tc>
                  <a:txBody>
                    <a:bodyPr/>
                    <a:lstStyle/>
                    <a:p>
                      <a:pPr rtl="0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Energy Saving 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Annual Saving (KWH)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Annual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Saving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Cost of Measure(SAR)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Payback Period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Chillers operation rescheduling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383225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99639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Immediate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Stop fresh air/ventilation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during the afternoon.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359978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93594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Immediate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Replacement of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40W fluorescent tubes  with 36W and use electronic ballast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63554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16524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9533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0.57</a:t>
                      </a:r>
                    </a:p>
                    <a:p>
                      <a:pPr algn="ctr" rtl="0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3008">
                <a:tc>
                  <a:txBody>
                    <a:bodyPr/>
                    <a:lstStyle/>
                    <a:p>
                      <a:pPr rtl="0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Replacement of 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halogen lamps with Sodium lamps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64386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16740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1.23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endParaRPr lang="en-US" sz="18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781142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226500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457200" y="274638"/>
            <a:ext cx="7162800" cy="1143000"/>
          </a:xfrm>
          <a:prstGeom prst="rect">
            <a:avLst/>
          </a:prstGeom>
        </p:spPr>
        <p:txBody>
          <a:bodyPr vert="horz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Garamond" pitchFamily="18" charset="0"/>
              </a:rPr>
              <a:t>Sample </a:t>
            </a:r>
            <a:r>
              <a:rPr lang="en-US" sz="4000" b="1" kern="0" dirty="0">
                <a:solidFill>
                  <a:srgbClr val="0099CC"/>
                </a:solidFill>
                <a:latin typeface="+mj-lt"/>
                <a:ea typeface="+mj-ea"/>
                <a:cs typeface="+mj-cs"/>
                <a:sym typeface="Garamond" pitchFamily="18" charset="0"/>
              </a:rPr>
              <a:t>Energy Auditing for Commercial  </a:t>
            </a:r>
            <a:r>
              <a:rPr lang="en-US" sz="4000" b="1" kern="0" dirty="0" smtClean="0">
                <a:solidFill>
                  <a:srgbClr val="0099CC"/>
                </a:solidFill>
                <a:latin typeface="+mj-lt"/>
                <a:ea typeface="+mj-ea"/>
                <a:cs typeface="+mj-cs"/>
                <a:sym typeface="Garamond" pitchFamily="18" charset="0"/>
              </a:rPr>
              <a:t>Sector</a:t>
            </a:r>
            <a:endParaRPr lang="en-US" sz="4000" b="1" kern="0" dirty="0">
              <a:solidFill>
                <a:srgbClr val="0099CC"/>
              </a:solidFill>
              <a:latin typeface="+mj-lt"/>
              <a:ea typeface="+mj-ea"/>
              <a:cs typeface="+mj-cs"/>
              <a:sym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66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566725"/>
              </p:ext>
            </p:extLst>
          </p:nvPr>
        </p:nvGraphicFramePr>
        <p:xfrm>
          <a:off x="395536" y="1828800"/>
          <a:ext cx="8219256" cy="4242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71"/>
                <a:gridCol w="3508793"/>
                <a:gridCol w="1612914"/>
                <a:gridCol w="1195065"/>
                <a:gridCol w="1463413"/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Energy Saving 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Annual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saving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Cost (SAR)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Payback period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Replacement of magnetic ballast with electronic</a:t>
                      </a:r>
                      <a:endParaRPr lang="ar-SA" sz="18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314,308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479,250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1.52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Use of natural lighting from the roof of the workshop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129,600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3.4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 boiler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combustion efficiency (adjusting air/fuel ratio)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14,476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10,000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0.7</a:t>
                      </a:r>
                    </a:p>
                    <a:p>
                      <a:pPr marL="0" algn="ctr" defTabSz="457200" rtl="0" eaLnBrk="1" latinLnBrk="0" hangingPunct="1"/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3008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Maintain pipes’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insulation and insulate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exposed valves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4,164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0.2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462,600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940,050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457200" y="274638"/>
            <a:ext cx="7162800" cy="1143000"/>
          </a:xfrm>
          <a:prstGeom prst="rect">
            <a:avLst/>
          </a:prstGeom>
        </p:spPr>
        <p:txBody>
          <a:bodyPr vert="horz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Garamond" pitchFamily="18" charset="0"/>
              </a:rPr>
              <a:t>Sample </a:t>
            </a:r>
            <a:r>
              <a:rPr lang="en-US" sz="4000" b="1" kern="0" dirty="0">
                <a:solidFill>
                  <a:srgbClr val="0099CC"/>
                </a:solidFill>
                <a:latin typeface="+mj-lt"/>
                <a:ea typeface="+mj-ea"/>
                <a:cs typeface="+mj-cs"/>
                <a:sym typeface="Garamond" pitchFamily="18" charset="0"/>
              </a:rPr>
              <a:t>Energy Auditing for </a:t>
            </a:r>
            <a:r>
              <a:rPr lang="en-US" sz="4000" b="1" kern="0" dirty="0" smtClean="0">
                <a:solidFill>
                  <a:srgbClr val="0099CC"/>
                </a:solidFill>
                <a:latin typeface="+mj-lt"/>
                <a:ea typeface="+mj-ea"/>
                <a:cs typeface="+mj-cs"/>
                <a:sym typeface="Garamond" pitchFamily="18" charset="0"/>
              </a:rPr>
              <a:t>Industrial Sector</a:t>
            </a:r>
            <a:endParaRPr lang="en-US" sz="4000" b="1" kern="0" dirty="0">
              <a:solidFill>
                <a:srgbClr val="0099CC"/>
              </a:solidFill>
              <a:latin typeface="+mj-lt"/>
              <a:ea typeface="+mj-ea"/>
              <a:cs typeface="+mj-cs"/>
              <a:sym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88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" val="True"/>
</p:tagLst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EEC-1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Garamond"/>
        <a:ea typeface="ヒラギノ明朝 ProN W6"/>
        <a:cs typeface="ヒラギノ明朝 ProN W6"/>
      </a:majorFont>
      <a:minorFont>
        <a:latin typeface="Garamon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ample 3">
    <a:dk1>
      <a:srgbClr val="003366"/>
    </a:dk1>
    <a:lt1>
      <a:srgbClr val="FFFFFF"/>
    </a:lt1>
    <a:dk2>
      <a:srgbClr val="99190B"/>
    </a:dk2>
    <a:lt2>
      <a:srgbClr val="DDDDDD"/>
    </a:lt2>
    <a:accent1>
      <a:srgbClr val="1F63AD"/>
    </a:accent1>
    <a:accent2>
      <a:srgbClr val="D28302"/>
    </a:accent2>
    <a:accent3>
      <a:srgbClr val="FFFFFF"/>
    </a:accent3>
    <a:accent4>
      <a:srgbClr val="002A56"/>
    </a:accent4>
    <a:accent5>
      <a:srgbClr val="ABB7D3"/>
    </a:accent5>
    <a:accent6>
      <a:srgbClr val="BE7602"/>
    </a:accent6>
    <a:hlink>
      <a:srgbClr val="3CA051"/>
    </a:hlink>
    <a:folHlink>
      <a:srgbClr val="97ADB5"/>
    </a:folHlink>
  </a:clrScheme>
  <a:fontScheme name="samp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SEEC-1</Template>
  <TotalTime>5261</TotalTime>
  <Words>2048</Words>
  <Application>Microsoft Office PowerPoint</Application>
  <PresentationFormat>On-screen Show (4:3)</PresentationFormat>
  <Paragraphs>483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SEEC-1</vt:lpstr>
      <vt:lpstr>Energy Efficiency Potential in Saudi Arabia Building Sector </vt:lpstr>
      <vt:lpstr>Outline</vt:lpstr>
      <vt:lpstr>Energy Flow in KSA</vt:lpstr>
      <vt:lpstr>KAS Energy Intensity </vt:lpstr>
      <vt:lpstr>Status of buildings development in KSA</vt:lpstr>
      <vt:lpstr>2010 AC Installations in KSA</vt:lpstr>
      <vt:lpstr>Typical House in Saudi Arabia: Energy Efficiency Measures</vt:lpstr>
      <vt:lpstr> </vt:lpstr>
      <vt:lpstr>PowerPoint Presentation</vt:lpstr>
      <vt:lpstr>Sample Energy Auditing for Educational Building </vt:lpstr>
      <vt:lpstr>Sample Energy Auditing for Governmental Building</vt:lpstr>
      <vt:lpstr>Sample Energy Auditing for School Building</vt:lpstr>
      <vt:lpstr>Examples of EE Potential in KSA: EE &amp; LM Study</vt:lpstr>
      <vt:lpstr>KSA Energy Supply Chain</vt:lpstr>
      <vt:lpstr>Saudi Building Code and S&amp;L</vt:lpstr>
      <vt:lpstr>Saudi Energy Efficiency Center; SEEC</vt:lpstr>
      <vt:lpstr>Saudi Energy Efficiency Center; SEEC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Efficiency Program (EEP) objectives</vt:lpstr>
      <vt:lpstr>EEP framework</vt:lpstr>
      <vt:lpstr>PowerPoint Presentation</vt:lpstr>
      <vt:lpstr>PowerPoint Presentation</vt:lpstr>
      <vt:lpstr>PowerPoint Presentation</vt:lpstr>
      <vt:lpstr>Samples of SEEC’s Activities: Energy Efficiency Awareness</vt:lpstr>
      <vt:lpstr>Energy Efficiency Awareness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Saudi Energy Efficiency Center (SEEC)</dc:title>
  <dc:creator>naif</dc:creator>
  <cp:lastModifiedBy>Naif</cp:lastModifiedBy>
  <cp:revision>265</cp:revision>
  <cp:lastPrinted>2012-01-23T06:45:01Z</cp:lastPrinted>
  <dcterms:created xsi:type="dcterms:W3CDTF">2012-01-21T06:16:24Z</dcterms:created>
  <dcterms:modified xsi:type="dcterms:W3CDTF">2012-11-28T18:32:49Z</dcterms:modified>
</cp:coreProperties>
</file>