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7" r:id="rId1"/>
  </p:sldMasterIdLst>
  <p:sldIdLst>
    <p:sldId id="269" r:id="rId2"/>
    <p:sldId id="271" r:id="rId3"/>
    <p:sldId id="265" r:id="rId4"/>
    <p:sldId id="264" r:id="rId5"/>
    <p:sldId id="263" r:id="rId6"/>
    <p:sldId id="266" r:id="rId7"/>
    <p:sldId id="272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95" d="100"/>
          <a:sy n="95" d="100"/>
        </p:scale>
        <p:origin x="14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9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936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65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234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70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751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895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71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121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214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886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9947DFF-6D5F-41DB-A990-715F611967F5}" type="datetimeFigureOut">
              <a:rPr lang="fr-BE" smtClean="0"/>
              <a:pPr/>
              <a:t>18-11-16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0F089C1-1F91-422E-811C-0339F5703A42}" type="slidenum">
              <a:rPr lang="fr-BE" smtClean="0"/>
              <a:pPr/>
              <a:t>‹#›</a:t>
            </a:fld>
            <a:endParaRPr lang="fr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53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5124" y="2030211"/>
            <a:ext cx="10058400" cy="940228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/>
              <a:t>State of Palestine DRAFT NDC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060751"/>
            <a:ext cx="10058400" cy="1143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800" b="1" dirty="0"/>
              <a:t>Nedal Katbeh-Bader (Mr.)</a:t>
            </a: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i="1" dirty="0"/>
              <a:t>Minister's Advisor for Climate Change</a:t>
            </a: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i="1" dirty="0"/>
              <a:t>National Focal Point/UNFCCC </a:t>
            </a: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i="1" dirty="0"/>
              <a:t>National Focal Point/IPCC </a:t>
            </a: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Environment Quality Authority (EQA)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5392" y="4353598"/>
            <a:ext cx="2204797" cy="19899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0189" y="4351758"/>
            <a:ext cx="1991811" cy="19918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4601" y="265224"/>
            <a:ext cx="1184650" cy="15068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5673" y="5461865"/>
            <a:ext cx="2522278" cy="62358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66374" y="5619770"/>
            <a:ext cx="13292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/>
              <a:t>Supported by</a:t>
            </a:r>
          </a:p>
        </p:txBody>
      </p:sp>
    </p:spTree>
    <p:extLst>
      <p:ext uri="{BB962C8B-B14F-4D97-AF65-F5344CB8AC3E}">
        <p14:creationId xmlns:p14="http://schemas.microsoft.com/office/powerpoint/2010/main" val="120313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5827" y="-544340"/>
            <a:ext cx="10058400" cy="1450757"/>
          </a:xfrm>
        </p:spPr>
        <p:txBody>
          <a:bodyPr/>
          <a:lstStyle/>
          <a:p>
            <a:r>
              <a:rPr lang="en-GB" dirty="0"/>
              <a:t>Achievements since accession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700397"/>
              </p:ext>
            </p:extLst>
          </p:nvPr>
        </p:nvGraphicFramePr>
        <p:xfrm>
          <a:off x="737235" y="1167590"/>
          <a:ext cx="1073562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9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17 March 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Accession to UNFCCC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22 April 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Signed and ratified</a:t>
                      </a:r>
                      <a:r>
                        <a:rPr lang="en-GB" sz="2000" baseline="0" dirty="0"/>
                        <a:t> </a:t>
                      </a:r>
                      <a:r>
                        <a:rPr lang="en-GB" sz="2000" dirty="0"/>
                        <a:t>Paris Agreement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12 Nov</a:t>
                      </a:r>
                      <a:r>
                        <a:rPr lang="en-GB" sz="2000" baseline="0" dirty="0"/>
                        <a:t> </a:t>
                      </a:r>
                      <a:r>
                        <a:rPr lang="en-GB" sz="20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Submission of Initial National Communication Report (INCR) to UNFCCC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12 Nov</a:t>
                      </a:r>
                      <a:r>
                        <a:rPr lang="en-GB" sz="2000" baseline="0" dirty="0"/>
                        <a:t> </a:t>
                      </a:r>
                      <a:r>
                        <a:rPr lang="en-GB" sz="2000" dirty="0"/>
                        <a:t>2016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Submission of National Adaptation Plan (NAP) to UNFCCC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In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Nationally Determined Contribution (NDC)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In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Initial</a:t>
                      </a:r>
                      <a:r>
                        <a:rPr lang="en-GB" sz="2000" baseline="0" dirty="0"/>
                        <a:t> </a:t>
                      </a:r>
                      <a:r>
                        <a:rPr lang="en-GB" sz="2000" dirty="0"/>
                        <a:t>NDC Implementation Roadmap, </a:t>
                      </a:r>
                      <a:r>
                        <a:rPr lang="en-GB" sz="2000" dirty="0" err="1"/>
                        <a:t>incl</a:t>
                      </a:r>
                      <a:r>
                        <a:rPr lang="en-GB" sz="2000" dirty="0"/>
                        <a:t> draft MRV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44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Capacity Development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397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Economic Impact of Climate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en-GB" sz="20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progress</a:t>
                      </a:r>
                      <a:endParaRPr lang="en-GB" sz="2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Communication with: GEF, GCF, CTCN, NAMA,….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8664" y="4847374"/>
            <a:ext cx="11049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State of Palestine has been active in developing and implementing climate change strategies for many years </a:t>
            </a:r>
            <a:r>
              <a:rPr lang="en-GB" sz="2000" b="1" dirty="0">
                <a:solidFill>
                  <a:srgbClr val="00B0F0"/>
                </a:solidFill>
              </a:rPr>
              <a:t>prior to accession </a:t>
            </a:r>
            <a:r>
              <a:rPr lang="en-GB" sz="2000" dirty="0"/>
              <a:t>the work on the INCR and NAP was undertaken over </a:t>
            </a:r>
            <a:r>
              <a:rPr lang="en-GB" sz="2000" b="1" dirty="0">
                <a:solidFill>
                  <a:srgbClr val="00B0F0"/>
                </a:solidFill>
              </a:rPr>
              <a:t>Nov 2014 - July 2016</a:t>
            </a:r>
            <a:r>
              <a:rPr lang="en-GB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0578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070" y="0"/>
            <a:ext cx="10058400" cy="1450757"/>
          </a:xfrm>
        </p:spPr>
        <p:txBody>
          <a:bodyPr/>
          <a:lstStyle/>
          <a:p>
            <a:r>
              <a:rPr lang="en-GB" dirty="0"/>
              <a:t>NDC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2899"/>
            <a:ext cx="10148236" cy="402336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NDC is currently being finalised, </a:t>
            </a:r>
            <a:r>
              <a:rPr lang="en-GB" dirty="0">
                <a:solidFill>
                  <a:srgbClr val="00B0F0"/>
                </a:solidFill>
              </a:rPr>
              <a:t>engaging with Ministries and Authorities across government.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00B0F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NDC builds on </a:t>
            </a:r>
            <a:r>
              <a:rPr lang="en-GB" b="1" dirty="0">
                <a:solidFill>
                  <a:srgbClr val="00B0F0"/>
                </a:solidFill>
              </a:rPr>
              <a:t>INCR and NAP</a:t>
            </a:r>
            <a:r>
              <a:rPr lang="en-GB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NDC links to </a:t>
            </a:r>
            <a:r>
              <a:rPr lang="en-GB" dirty="0">
                <a:solidFill>
                  <a:srgbClr val="00B0F0"/>
                </a:solidFill>
              </a:rPr>
              <a:t>National Development Plan </a:t>
            </a:r>
            <a:r>
              <a:rPr lang="en-GB" dirty="0"/>
              <a:t>and recently developed </a:t>
            </a:r>
            <a:r>
              <a:rPr lang="en-GB" dirty="0">
                <a:solidFill>
                  <a:srgbClr val="00B0F0"/>
                </a:solidFill>
              </a:rPr>
              <a:t>sectoral strategies (2017-2022).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00B0F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NDC notes how the </a:t>
            </a:r>
            <a:r>
              <a:rPr lang="en-GB" b="1" dirty="0">
                <a:solidFill>
                  <a:srgbClr val="00B0F0"/>
                </a:solidFill>
              </a:rPr>
              <a:t>Israeli occupation exacerbates</a:t>
            </a:r>
            <a:r>
              <a:rPr lang="en-GB" dirty="0"/>
              <a:t> the difficulties of tackling adaptation and mitigation effectively, </a:t>
            </a:r>
            <a:r>
              <a:rPr lang="en-GB" dirty="0">
                <a:solidFill>
                  <a:srgbClr val="00B0F0"/>
                </a:solidFill>
              </a:rPr>
              <a:t>compounding climate vulnerabilities.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</a:t>
            </a:r>
            <a:r>
              <a:rPr lang="en-GB" b="1" dirty="0">
                <a:solidFill>
                  <a:srgbClr val="00B0F0"/>
                </a:solidFill>
              </a:rPr>
              <a:t>Adaptation focused.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b="1" dirty="0">
              <a:solidFill>
                <a:srgbClr val="00B0F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2030 for adaptation, 2040 for mitigation.</a:t>
            </a:r>
          </a:p>
        </p:txBody>
      </p:sp>
    </p:spTree>
    <p:extLst>
      <p:ext uri="{BB962C8B-B14F-4D97-AF65-F5344CB8AC3E}">
        <p14:creationId xmlns:p14="http://schemas.microsoft.com/office/powerpoint/2010/main" val="2736592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196" y="-170597"/>
            <a:ext cx="10058400" cy="1450757"/>
          </a:xfrm>
        </p:spPr>
        <p:txBody>
          <a:bodyPr/>
          <a:lstStyle/>
          <a:p>
            <a:r>
              <a:rPr lang="en-GB" i="1" dirty="0"/>
              <a:t>Draft </a:t>
            </a:r>
            <a:r>
              <a:rPr lang="en-GB" dirty="0"/>
              <a:t>Adaptation component of NDC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980" y="1865950"/>
            <a:ext cx="10058400" cy="4263387"/>
          </a:xfrm>
        </p:spPr>
        <p:txBody>
          <a:bodyPr>
            <a:noAutofit/>
          </a:bodyPr>
          <a:lstStyle/>
          <a:p>
            <a:pPr fontAlgn="t">
              <a:buFont typeface="Arial" panose="020B0604020202020204" pitchFamily="34" charset="0"/>
              <a:buChar char="•"/>
            </a:pPr>
            <a:r>
              <a:rPr lang="en-GB" dirty="0"/>
              <a:t> The adaptation component of the draft NDC is based on the NAP, with adaptation actions aiming to </a:t>
            </a:r>
            <a:r>
              <a:rPr lang="en-GB" dirty="0">
                <a:solidFill>
                  <a:srgbClr val="00B0F0"/>
                </a:solidFill>
              </a:rPr>
              <a:t>reduce climate sensitivity or increase adaptive capacity. (enhance resilience)</a:t>
            </a:r>
          </a:p>
          <a:p>
            <a:pPr fontAlgn="t">
              <a:buFont typeface="Arial" panose="020B0604020202020204" pitchFamily="34" charset="0"/>
              <a:buChar char="•"/>
            </a:pPr>
            <a:r>
              <a:rPr lang="en-GB" dirty="0"/>
              <a:t>The NDC presents around </a:t>
            </a:r>
            <a:r>
              <a:rPr lang="en-GB" dirty="0">
                <a:solidFill>
                  <a:srgbClr val="00B0F0"/>
                </a:solidFill>
              </a:rPr>
              <a:t>80</a:t>
            </a:r>
            <a:r>
              <a:rPr lang="en-GB" b="1" dirty="0">
                <a:solidFill>
                  <a:srgbClr val="00B0F0"/>
                </a:solidFill>
              </a:rPr>
              <a:t> </a:t>
            </a:r>
            <a:r>
              <a:rPr lang="en-GB" dirty="0">
                <a:solidFill>
                  <a:srgbClr val="00B0F0"/>
                </a:solidFill>
              </a:rPr>
              <a:t>adaptation actions across the following 12 highly vulnerable </a:t>
            </a:r>
            <a:r>
              <a:rPr lang="en-GB" dirty="0"/>
              <a:t>sectors: agriculture, coastal and marine, energy, food, gender, health, industry, terrestrial ecosystems, tourism, urban and infrastructure, waste, water.</a:t>
            </a:r>
          </a:p>
          <a:p>
            <a:pPr fontAlgn="t">
              <a:buFont typeface="Arial" panose="020B0604020202020204" pitchFamily="34" charset="0"/>
              <a:buChar char="•"/>
            </a:pPr>
            <a:r>
              <a:rPr lang="en-GB" dirty="0"/>
              <a:t>Adaptation actions are presented for both West Bank including East Jerusalem and Gaza Strip.</a:t>
            </a:r>
          </a:p>
          <a:p>
            <a:pPr fontAlgn="t">
              <a:buFont typeface="Arial" panose="020B0604020202020204" pitchFamily="34" charset="0"/>
              <a:buChar char="•"/>
            </a:pPr>
            <a:r>
              <a:rPr lang="en-GB" dirty="0"/>
              <a:t> The State of Palestine’s particular circumstances mean that the NAP is focussed on the implementation of </a:t>
            </a:r>
            <a:r>
              <a:rPr lang="en-GB" dirty="0">
                <a:solidFill>
                  <a:srgbClr val="00B0F0"/>
                </a:solidFill>
              </a:rPr>
              <a:t>immediate, near-future adaptation options that address highly vulnerable </a:t>
            </a:r>
            <a:r>
              <a:rPr lang="en-GB" dirty="0"/>
              <a:t>sectors. </a:t>
            </a:r>
          </a:p>
          <a:p>
            <a:pPr fontAlgn="t">
              <a:buFont typeface="Arial" panose="020B0604020202020204" pitchFamily="34" charset="0"/>
              <a:buChar char="•"/>
            </a:pPr>
            <a:r>
              <a:rPr lang="en-GB" dirty="0"/>
              <a:t> However, the NAP also gives limited consideration to medium- and long-term adaptation options that could be undertaken.</a:t>
            </a:r>
          </a:p>
          <a:p>
            <a:pPr fontAlgn="t"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360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175" y="0"/>
            <a:ext cx="10058400" cy="1450757"/>
          </a:xfrm>
        </p:spPr>
        <p:txBody>
          <a:bodyPr/>
          <a:lstStyle/>
          <a:p>
            <a:r>
              <a:rPr lang="en-GB" i="1" dirty="0"/>
              <a:t>Draft</a:t>
            </a:r>
            <a:r>
              <a:rPr lang="en-GB" dirty="0"/>
              <a:t> NDC Mitigation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428" y="3705887"/>
            <a:ext cx="10591403" cy="388077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As the political future of the State of Palestinian is uncertain, two scenarios are provided for the NDC: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n-GB" sz="2000" i="1" dirty="0"/>
              <a:t>Independence</a:t>
            </a:r>
            <a:r>
              <a:rPr lang="en-GB" sz="2000" dirty="0"/>
              <a:t> - consistent with the Palestinian Government’s aim to end Israel’s occupation, achieve independence and exercise full control over its resources. 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n-GB" sz="2000" i="1" dirty="0"/>
              <a:t>Status quo </a:t>
            </a:r>
            <a:r>
              <a:rPr lang="en-GB" sz="2000" dirty="0"/>
              <a:t>- reflecting a continuation of the present state of affairs, in which Palestine remains under occupation and does not achieve independence.</a:t>
            </a:r>
          </a:p>
          <a:p>
            <a:pPr fontAlgn="ctr"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</a:t>
            </a:r>
            <a:r>
              <a:rPr lang="en-GB" b="1" dirty="0">
                <a:solidFill>
                  <a:srgbClr val="00B0F0"/>
                </a:solidFill>
              </a:rPr>
              <a:t>In addition, the NDC sets out a number of unconditional mitigation actions which the State of Palestine is currently undertaking in the energy and agriculture sectors.</a:t>
            </a:r>
          </a:p>
          <a:p>
            <a:pPr marL="0" indent="0" fontAlgn="ctr">
              <a:lnSpc>
                <a:spcPct val="100000"/>
              </a:lnSpc>
              <a:spcAft>
                <a:spcPts val="300"/>
              </a:spcAft>
              <a:buNone/>
            </a:pPr>
            <a:endParaRPr lang="en-GB" dirty="0"/>
          </a:p>
          <a:p>
            <a:pPr fontAlgn="ctr"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42951" y="1802227"/>
            <a:ext cx="10469880" cy="201593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State of Palestine intends to reduce CO</a:t>
            </a:r>
            <a:r>
              <a:rPr lang="en-GB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eq emissions by implementing the following, </a:t>
            </a:r>
            <a:r>
              <a:rPr lang="en-GB" sz="2000" b="1" dirty="0">
                <a:solidFill>
                  <a:srgbClr val="00B0F0"/>
                </a:solidFill>
              </a:rPr>
              <a:t>conditional on</a:t>
            </a:r>
            <a:r>
              <a:rPr lang="en-GB" sz="2000" dirty="0">
                <a:solidFill>
                  <a:srgbClr val="00B0F0"/>
                </a:solidFill>
              </a:rPr>
              <a:t> </a:t>
            </a:r>
            <a:r>
              <a:rPr lang="en-GB" sz="2000" b="1" dirty="0">
                <a:solidFill>
                  <a:srgbClr val="00B0F0"/>
                </a:solidFill>
              </a:rPr>
              <a:t>international support</a:t>
            </a:r>
            <a:r>
              <a:rPr lang="en-GB" sz="2000" dirty="0">
                <a:solidFill>
                  <a:srgbClr val="00B0F0"/>
                </a:solidFill>
              </a:rPr>
              <a:t>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the form of </a:t>
            </a:r>
            <a:r>
              <a:rPr lang="en-GB" sz="2000" dirty="0">
                <a:solidFill>
                  <a:srgbClr val="00B0F0"/>
                </a:solidFill>
              </a:rPr>
              <a:t>finance, technology transfer, and capacity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building: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>
                <a:solidFill>
                  <a:srgbClr val="00B0F0"/>
                </a:solidFill>
              </a:rPr>
              <a:t>Independence: 24.4% reduction by 2040 relative to BAU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00B0F0"/>
                </a:solidFill>
              </a:rPr>
              <a:t> Status quo: 12.8% reduction by 2040 relative to BAU</a:t>
            </a:r>
          </a:p>
        </p:txBody>
      </p:sp>
    </p:spTree>
    <p:extLst>
      <p:ext uri="{BB962C8B-B14F-4D97-AF65-F5344CB8AC3E}">
        <p14:creationId xmlns:p14="http://schemas.microsoft.com/office/powerpoint/2010/main" val="108922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i="1" dirty="0"/>
              <a:t>Draft </a:t>
            </a:r>
            <a:r>
              <a:rPr lang="en-GB" dirty="0"/>
              <a:t>means of implementation component of NDC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076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The total cost to implement the conditional mitigation actions set out in the NDC is </a:t>
            </a:r>
            <a:r>
              <a:rPr lang="en-GB" b="1" dirty="0">
                <a:solidFill>
                  <a:srgbClr val="00B0F0"/>
                </a:solidFill>
              </a:rPr>
              <a:t>1.4 M US$. </a:t>
            </a:r>
            <a:r>
              <a:rPr lang="en-GB" b="1">
                <a:solidFill>
                  <a:srgbClr val="00B0F0"/>
                </a:solidFill>
              </a:rPr>
              <a:t>(70 M $) </a:t>
            </a:r>
            <a:r>
              <a:rPr lang="en-GB" dirty="0"/>
              <a:t>All </a:t>
            </a:r>
            <a:r>
              <a:rPr lang="en-GB" dirty="0">
                <a:solidFill>
                  <a:srgbClr val="00B0F0"/>
                </a:solidFill>
              </a:rPr>
              <a:t>conditional mitigation actions have been costed</a:t>
            </a:r>
            <a:r>
              <a:rPr lang="en-GB" dirty="0"/>
              <a:t>:</a:t>
            </a:r>
          </a:p>
          <a:p>
            <a:pPr lvl="1" font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solar photovoltaic                         </a:t>
            </a:r>
          </a:p>
          <a:p>
            <a:pPr lvl="1" font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energy efficiency in buildings</a:t>
            </a:r>
          </a:p>
          <a:p>
            <a:pPr lvl="1" font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use of waste for cement production</a:t>
            </a:r>
          </a:p>
          <a:p>
            <a:pPr lvl="1" font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use of waste for electricity generation</a:t>
            </a:r>
          </a:p>
          <a:p>
            <a:pPr lvl="1" fontAlgn="ctr">
              <a:lnSpc>
                <a:spcPct val="10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dirty="0"/>
              <a:t>reduction of methane from landfill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The total cost to implement the adaptation actions set out in the NDC is </a:t>
            </a:r>
            <a:r>
              <a:rPr lang="en-GB" b="1" dirty="0">
                <a:solidFill>
                  <a:srgbClr val="00B0F0"/>
                </a:solidFill>
              </a:rPr>
              <a:t>3.5 B US$</a:t>
            </a:r>
            <a:r>
              <a:rPr lang="en-GB" dirty="0">
                <a:solidFill>
                  <a:srgbClr val="00B0F0"/>
                </a:solidFill>
              </a:rPr>
              <a:t>. </a:t>
            </a:r>
            <a:r>
              <a:rPr lang="en-GB" dirty="0"/>
              <a:t>All adaptation actions have been costed; NAP provides total cost as well as costs broken down into years 1-5 and years 6-10.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 In addition to </a:t>
            </a:r>
            <a:r>
              <a:rPr lang="en-GB" dirty="0">
                <a:solidFill>
                  <a:srgbClr val="00B0F0"/>
                </a:solidFill>
              </a:rPr>
              <a:t>finance, capacity building and technology</a:t>
            </a:r>
            <a:r>
              <a:rPr lang="en-GB" dirty="0"/>
              <a:t> will be needed to implement the mitigation and adaptation actions.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512391" y="2565405"/>
            <a:ext cx="497970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4048" lvl="1" indent="-182880" fontAlgn="ctr"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energy efficient lighting</a:t>
            </a:r>
            <a:endParaRPr lang="en-GB" sz="2000" dirty="0"/>
          </a:p>
          <a:p>
            <a:pPr marL="384048" lvl="1" indent="-182880" fontAlgn="ctr"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hybrid electric vehicles</a:t>
            </a:r>
          </a:p>
          <a:p>
            <a:pPr marL="384048" lvl="1" indent="-182880" fontAlgn="ctr"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compressed natural gas powered vehicles </a:t>
            </a:r>
          </a:p>
          <a:p>
            <a:pPr marL="384048" lvl="1" indent="-182880" fontAlgn="ctr"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modal shift programmes</a:t>
            </a:r>
          </a:p>
          <a:p>
            <a:pPr marL="384048" lvl="1" indent="-182880" fontAlgn="ctr">
              <a:spcAft>
                <a:spcPts val="3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afforestation. </a:t>
            </a:r>
          </a:p>
        </p:txBody>
      </p:sp>
    </p:spTree>
    <p:extLst>
      <p:ext uri="{BB962C8B-B14F-4D97-AF65-F5344CB8AC3E}">
        <p14:creationId xmlns:p14="http://schemas.microsoft.com/office/powerpoint/2010/main" val="1436889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Road Map for Implementation and Next Steps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17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50998074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647</TotalTime>
  <Words>668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State of Palestine DRAFT NDC</vt:lpstr>
      <vt:lpstr>Achievements since accession</vt:lpstr>
      <vt:lpstr>NDC - overview</vt:lpstr>
      <vt:lpstr>Draft Adaptation component of NDC</vt:lpstr>
      <vt:lpstr>Draft NDC Mitigation contribution</vt:lpstr>
      <vt:lpstr>Draft means of implementation component of NDC</vt:lpstr>
      <vt:lpstr>Road Map for Implementation and Next Steps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Shabb, Katherine</dc:creator>
  <cp:lastModifiedBy>Nedal Katbeh-Bader</cp:lastModifiedBy>
  <cp:revision>66</cp:revision>
  <dcterms:created xsi:type="dcterms:W3CDTF">2015-10-27T13:14:24Z</dcterms:created>
  <dcterms:modified xsi:type="dcterms:W3CDTF">2016-11-18T12:32:21Z</dcterms:modified>
</cp:coreProperties>
</file>