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331" r:id="rId2"/>
    <p:sldId id="332" r:id="rId3"/>
    <p:sldId id="333" r:id="rId4"/>
    <p:sldId id="335" r:id="rId5"/>
    <p:sldId id="336" r:id="rId6"/>
    <p:sldId id="337" r:id="rId7"/>
    <p:sldId id="338" r:id="rId8"/>
    <p:sldId id="339" r:id="rId9"/>
    <p:sldId id="340" r:id="rId10"/>
    <p:sldId id="342" r:id="rId11"/>
    <p:sldId id="343" r:id="rId12"/>
    <p:sldId id="379" r:id="rId13"/>
    <p:sldId id="380" r:id="rId14"/>
    <p:sldId id="345" r:id="rId15"/>
    <p:sldId id="375" r:id="rId16"/>
    <p:sldId id="376" r:id="rId17"/>
    <p:sldId id="377" r:id="rId18"/>
    <p:sldId id="378" r:id="rId19"/>
    <p:sldId id="33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947" autoAdjust="0"/>
  </p:normalViewPr>
  <p:slideViewPr>
    <p:cSldViewPr>
      <p:cViewPr varScale="1">
        <p:scale>
          <a:sx n="65" d="100"/>
          <a:sy n="65" d="100"/>
        </p:scale>
        <p:origin x="-66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8" tIns="46584" rIns="93168" bIns="46584" rtlCol="0"/>
          <a:lstStyle>
            <a:lvl1pPr algn="r">
              <a:defRPr sz="1200"/>
            </a:lvl1pPr>
          </a:lstStyle>
          <a:p>
            <a:fld id="{A3654116-512E-42CA-B551-0D28429133F8}" type="datetimeFigureOut">
              <a:rPr lang="en-US" smtClean="0"/>
              <a:pPr/>
              <a:t>10/20/2022</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68" tIns="46584" rIns="93168" bIns="46584" rtlCol="0" anchor="b"/>
          <a:lstStyle>
            <a:lvl1pPr algn="r">
              <a:defRPr sz="1200"/>
            </a:lvl1pPr>
          </a:lstStyle>
          <a:p>
            <a:fld id="{174F13AA-6BDC-42F0-97BB-898FA013953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A2DAB5-C690-4A4F-AA6C-2251E114BB53}" type="datetimeFigureOut">
              <a:rPr lang="en-US" smtClean="0"/>
              <a:pPr/>
              <a:t>10/20/2022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47237D2-90DF-4502-9559-A0230EE192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ccsdindia.org/" TargetMode="External"/><Relationship Id="rId2" Type="http://schemas.openxmlformats.org/officeDocument/2006/relationships/hyperlink" Target="mailto:drkiritshelat@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rotWithShape="1">
          <a:blip r:embed="rId2" cstate="print">
            <a:extLst>
              <a:ext uri="{BEBA8EAE-BF5A-486C-A8C5-ECC9F3942E4B}">
                <a14:imgProps xmlns="" xmlns:a14="http://schemas.microsoft.com/office/drawing/2010/main">
                  <a14:imgLayer r:embed="">
                    <a14:imgEffect>
                      <a14:sharpenSoften amount="-26000"/>
                    </a14:imgEffect>
                    <a14:imgEffect>
                      <a14:brightnessContrast bright="4000"/>
                    </a14:imgEffect>
                  </a14:imgLayer>
                </a14:imgProps>
              </a:ext>
            </a:extLst>
          </a:blip>
          <a:srcRect r="48333" b="47778"/>
          <a:stretch/>
        </p:blipFill>
        <p:spPr bwMode="auto">
          <a:xfrm>
            <a:off x="0" y="0"/>
            <a:ext cx="2438400" cy="2100943"/>
          </a:xfrm>
          <a:prstGeom prst="rect">
            <a:avLst/>
          </a:prstGeom>
          <a:noFill/>
          <a:ln w="9525">
            <a:noFill/>
            <a:miter lim="800000"/>
            <a:headEnd/>
            <a:tailEnd/>
          </a:ln>
        </p:spPr>
      </p:pic>
      <p:sp>
        <p:nvSpPr>
          <p:cNvPr id="2" name="Title 1"/>
          <p:cNvSpPr>
            <a:spLocks noGrp="1"/>
          </p:cNvSpPr>
          <p:nvPr>
            <p:ph type="ctrTitle"/>
          </p:nvPr>
        </p:nvSpPr>
        <p:spPr>
          <a:xfrm>
            <a:off x="609601" y="2057400"/>
            <a:ext cx="7391399" cy="3048000"/>
          </a:xfrm>
          <a:solidFill>
            <a:schemeClr val="bg1"/>
          </a:solidFill>
        </p:spPr>
        <p:txBody>
          <a:bodyPr anchor="ctr">
            <a:noAutofit/>
          </a:bodyPr>
          <a:lstStyle/>
          <a:p>
            <a:r>
              <a:rPr lang="en-US" sz="2400" b="1" kern="100" dirty="0" smtClean="0">
                <a:solidFill>
                  <a:schemeClr val="accent6">
                    <a:lumMod val="75000"/>
                  </a:schemeClr>
                </a:solidFill>
              </a:rPr>
              <a:t/>
            </a:r>
            <a:br>
              <a:rPr lang="en-US" sz="2400" b="1" kern="100" dirty="0" smtClean="0">
                <a:solidFill>
                  <a:schemeClr val="accent6">
                    <a:lumMod val="75000"/>
                  </a:schemeClr>
                </a:solidFill>
              </a:rPr>
            </a:br>
            <a:r>
              <a:rPr lang="en-US" sz="4800" b="1" dirty="0" smtClean="0">
                <a:solidFill>
                  <a:srgbClr val="0070C0"/>
                </a:solidFill>
              </a:rPr>
              <a:t/>
            </a:r>
            <a:br>
              <a:rPr lang="en-US" sz="4800" b="1" dirty="0" smtClean="0">
                <a:solidFill>
                  <a:srgbClr val="0070C0"/>
                </a:solidFill>
              </a:rPr>
            </a:br>
            <a:r>
              <a:rPr lang="en-US" b="1" dirty="0" smtClean="0">
                <a:solidFill>
                  <a:srgbClr val="0070C0"/>
                </a:solidFill>
              </a:rPr>
              <a:t>Climate Resilient Development</a:t>
            </a:r>
            <a:br>
              <a:rPr lang="en-US" b="1" dirty="0" smtClean="0">
                <a:solidFill>
                  <a:srgbClr val="0070C0"/>
                </a:solidFill>
              </a:rPr>
            </a:br>
            <a:r>
              <a:rPr lang="en-US" sz="3200" b="1" dirty="0" smtClean="0">
                <a:solidFill>
                  <a:srgbClr val="FFC000"/>
                </a:solidFill>
              </a:rPr>
              <a:t>Indian Perspective</a:t>
            </a:r>
            <a:r>
              <a:rPr lang="en-US" sz="3200" b="1" dirty="0" smtClean="0">
                <a:solidFill>
                  <a:srgbClr val="0070C0"/>
                </a:solidFill>
              </a:rPr>
              <a:t/>
            </a:r>
            <a:br>
              <a:rPr lang="en-US" sz="3200" b="1" dirty="0" smtClean="0">
                <a:solidFill>
                  <a:srgbClr val="0070C0"/>
                </a:solidFill>
              </a:rPr>
            </a:br>
            <a:r>
              <a:rPr lang="en-US" sz="3200" b="1" dirty="0" smtClean="0">
                <a:solidFill>
                  <a:srgbClr val="7030A0"/>
                </a:solidFill>
              </a:rPr>
              <a:t>Agriculture Sector</a:t>
            </a:r>
            <a:r>
              <a:rPr lang="en-US" sz="2800" dirty="0" smtClean="0"/>
              <a:t/>
            </a:r>
            <a:br>
              <a:rPr lang="en-US" sz="2800" dirty="0" smtClean="0"/>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
            </a:r>
            <a:b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br>
            <a:endParaRPr lang="en-US" sz="2400" b="1" dirty="0">
              <a:solidFill>
                <a:schemeClr val="accent6">
                  <a:lumMod val="75000"/>
                </a:schemeClr>
              </a:solidFill>
              <a:latin typeface="+mn-lt"/>
            </a:endParaRPr>
          </a:p>
        </p:txBody>
      </p:sp>
      <p:pic>
        <p:nvPicPr>
          <p:cNvPr id="3" name="Picture 2" descr="https://encrypted-tbn3.gstatic.com/images?q=tbn:ANd9GcSNMh6Rji0eztXv77_14_w4SwaHJ56XFGHRCHA6UahykaDZCVuXHQ"/>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20546" r="17877" b="25510"/>
          <a:stretch/>
        </p:blipFill>
        <p:spPr bwMode="auto">
          <a:xfrm>
            <a:off x="7728857" y="5410200"/>
            <a:ext cx="1415143" cy="12192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p:cNvSpPr/>
          <p:nvPr/>
        </p:nvSpPr>
        <p:spPr>
          <a:xfrm>
            <a:off x="990600" y="5029201"/>
            <a:ext cx="6477000" cy="1569660"/>
          </a:xfrm>
          <a:prstGeom prst="rect">
            <a:avLst/>
          </a:prstGeom>
          <a:solidFill>
            <a:schemeClr val="bg1"/>
          </a:solidFill>
        </p:spPr>
        <p:txBody>
          <a:bodyPr wrap="square">
            <a:spAutoFit/>
          </a:bodyPr>
          <a:lstStyle/>
          <a:p>
            <a:pPr algn="ctr"/>
            <a:r>
              <a:rPr lang="en-US" sz="2000" b="1" dirty="0" smtClean="0">
                <a:cs typeface="Arial" pitchFamily="34" charset="0"/>
              </a:rPr>
              <a:t>By </a:t>
            </a:r>
          </a:p>
          <a:p>
            <a:pPr algn="ctr"/>
            <a:r>
              <a:rPr lang="en-US" sz="2000" b="1" dirty="0" smtClean="0">
                <a:cs typeface="Arial" pitchFamily="34" charset="0"/>
              </a:rPr>
              <a:t>Dr. </a:t>
            </a:r>
            <a:r>
              <a:rPr lang="en-US" sz="2000" b="1" dirty="0" err="1" smtClean="0">
                <a:cs typeface="Arial" pitchFamily="34" charset="0"/>
              </a:rPr>
              <a:t>Kirit</a:t>
            </a:r>
            <a:r>
              <a:rPr lang="en-US" sz="2000" b="1" dirty="0" smtClean="0">
                <a:cs typeface="Arial" pitchFamily="34" charset="0"/>
              </a:rPr>
              <a:t> </a:t>
            </a:r>
            <a:r>
              <a:rPr lang="en-US" sz="2000" b="1" dirty="0" err="1" smtClean="0">
                <a:cs typeface="Arial" pitchFamily="34" charset="0"/>
              </a:rPr>
              <a:t>Shelat</a:t>
            </a:r>
            <a:r>
              <a:rPr lang="en-US" sz="2000" b="1" dirty="0" smtClean="0">
                <a:cs typeface="Arial" pitchFamily="34" charset="0"/>
              </a:rPr>
              <a:t>, I.A.S. (</a:t>
            </a:r>
            <a:r>
              <a:rPr lang="en-US" sz="2000" b="1" dirty="0" err="1" smtClean="0">
                <a:cs typeface="Arial" pitchFamily="34" charset="0"/>
              </a:rPr>
              <a:t>Retd</a:t>
            </a:r>
            <a:r>
              <a:rPr lang="en-US" sz="2000" b="1" dirty="0" smtClean="0">
                <a:cs typeface="Arial" pitchFamily="34" charset="0"/>
              </a:rPr>
              <a:t>) </a:t>
            </a:r>
          </a:p>
          <a:p>
            <a:pPr algn="ctr"/>
            <a:r>
              <a:rPr lang="en-US" sz="2000" b="1" dirty="0" smtClean="0"/>
              <a:t>Executive Chairman</a:t>
            </a:r>
            <a:endParaRPr lang="en-US" sz="2000" b="1" dirty="0" smtClean="0">
              <a:cs typeface="Arial" pitchFamily="34" charset="0"/>
            </a:endParaRPr>
          </a:p>
          <a:p>
            <a:pPr algn="ctr"/>
            <a:r>
              <a:rPr lang="en-US" b="1" dirty="0" smtClean="0">
                <a:cs typeface="Arial" pitchFamily="34" charset="0"/>
              </a:rPr>
              <a:t>National Council for Climate Change, Sustainable Development </a:t>
            </a:r>
          </a:p>
          <a:p>
            <a:pPr algn="ctr"/>
            <a:r>
              <a:rPr lang="en-US" b="1" dirty="0" smtClean="0">
                <a:cs typeface="Arial" pitchFamily="34" charset="0"/>
              </a:rPr>
              <a:t>and Public Leadership (NCCSD)-Ahmedabad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a:t>
            </a:fld>
            <a:endParaRPr lang="en-US"/>
          </a:p>
        </p:txBody>
      </p:sp>
      <p:sp>
        <p:nvSpPr>
          <p:cNvPr id="10" name="Rectangle 9"/>
          <p:cNvSpPr/>
          <p:nvPr/>
        </p:nvSpPr>
        <p:spPr>
          <a:xfrm>
            <a:off x="533400" y="609600"/>
            <a:ext cx="7543800" cy="1815882"/>
          </a:xfrm>
          <a:prstGeom prst="rect">
            <a:avLst/>
          </a:prstGeom>
        </p:spPr>
        <p:txBody>
          <a:bodyPr wrap="square">
            <a:spAutoFit/>
          </a:bodyPr>
          <a:lstStyle/>
          <a:p>
            <a:pPr algn="ctr"/>
            <a:r>
              <a:rPr lang="en-US" sz="7200" b="1" dirty="0" smtClean="0">
                <a:solidFill>
                  <a:srgbClr val="FF0000"/>
                </a:solidFill>
                <a:cs typeface="Arial" pitchFamily="34" charset="0"/>
              </a:rPr>
              <a:t>COP </a:t>
            </a:r>
            <a:r>
              <a:rPr lang="en-US" sz="7200" b="1" dirty="0" smtClean="0">
                <a:solidFill>
                  <a:srgbClr val="FF0000"/>
                </a:solidFill>
                <a:cs typeface="Arial" pitchFamily="34" charset="0"/>
              </a:rPr>
              <a:t>- 27</a:t>
            </a:r>
          </a:p>
          <a:p>
            <a:pPr algn="ctr"/>
            <a:endParaRPr lang="en-US" sz="4000" b="1" dirty="0">
              <a:solidFill>
                <a:srgbClr val="FF0000"/>
              </a:solidFill>
              <a:cs typeface="Arial" pitchFamily="34" charset="0"/>
            </a:endParaRPr>
          </a:p>
        </p:txBody>
      </p:sp>
    </p:spTree>
    <p:extLst>
      <p:ext uri="{BB962C8B-B14F-4D97-AF65-F5344CB8AC3E}">
        <p14:creationId xmlns="" xmlns:p14="http://schemas.microsoft.com/office/powerpoint/2010/main" val="729515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pic>
        <p:nvPicPr>
          <p:cNvPr id="27649" name="Picture 1"/>
          <p:cNvPicPr>
            <a:picLocks noGrp="1" noChangeAspect="1" noChangeArrowheads="1"/>
          </p:cNvPicPr>
          <p:nvPr>
            <p:ph idx="1"/>
          </p:nvPr>
        </p:nvPicPr>
        <p:blipFill>
          <a:blip r:embed="rId2"/>
          <a:srcRect l="14939" t="32142" r="16149" b="14135"/>
          <a:stretch>
            <a:fillRect/>
          </a:stretch>
        </p:blipFill>
        <p:spPr bwMode="auto">
          <a:xfrm>
            <a:off x="152400" y="1295400"/>
            <a:ext cx="8458200" cy="5105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pic>
        <p:nvPicPr>
          <p:cNvPr id="26625" name="Picture 1"/>
          <p:cNvPicPr>
            <a:picLocks noGrp="1" noChangeAspect="1" noChangeArrowheads="1"/>
          </p:cNvPicPr>
          <p:nvPr>
            <p:ph idx="1"/>
          </p:nvPr>
        </p:nvPicPr>
        <p:blipFill>
          <a:blip r:embed="rId2"/>
          <a:srcRect l="14907" t="39961" r="16117" b="24138"/>
          <a:stretch>
            <a:fillRect/>
          </a:stretch>
        </p:blipFill>
        <p:spPr bwMode="auto">
          <a:xfrm>
            <a:off x="381000" y="1600200"/>
            <a:ext cx="8382000" cy="50292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l="11719" t="36957" r="12500" b="23913"/>
          <a:stretch>
            <a:fillRect/>
          </a:stretch>
        </p:blipFill>
        <p:spPr bwMode="auto">
          <a:xfrm>
            <a:off x="457200" y="1600200"/>
            <a:ext cx="8077200" cy="44958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srcRect l="11719" t="49901" r="11719" b="23913"/>
          <a:stretch>
            <a:fillRect/>
          </a:stretch>
        </p:blipFill>
        <p:spPr bwMode="auto">
          <a:xfrm>
            <a:off x="457200" y="1752600"/>
            <a:ext cx="8305800" cy="40386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pic>
        <p:nvPicPr>
          <p:cNvPr id="31746" name="Picture 2"/>
          <p:cNvPicPr>
            <a:picLocks noGrp="1" noChangeAspect="1" noChangeArrowheads="1"/>
          </p:cNvPicPr>
          <p:nvPr>
            <p:ph idx="1"/>
          </p:nvPr>
        </p:nvPicPr>
        <p:blipFill>
          <a:blip r:embed="rId2"/>
          <a:srcRect l="20958" t="42090" r="22168" b="17503"/>
          <a:stretch>
            <a:fillRect/>
          </a:stretch>
        </p:blipFill>
        <p:spPr bwMode="auto">
          <a:xfrm>
            <a:off x="304800" y="1295400"/>
            <a:ext cx="8610600" cy="52578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PRIORITIES AGRICULTURE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Latest Reports on Global Warming–IPCC 2022 highlight the increasing adverse impact of the climate change.  Apart from adverse weather events – continuing rise in temperature will further affect productivity in the agriculture sector – food crops, fruit crops, yield from </a:t>
            </a:r>
            <a:r>
              <a:rPr lang="en-US" dirty="0" err="1" smtClean="0"/>
              <a:t>milch</a:t>
            </a:r>
            <a:r>
              <a:rPr lang="en-US" dirty="0" smtClean="0"/>
              <a:t> animals and fisheries catch and like.</a:t>
            </a:r>
            <a:endParaRPr lang="en-US" sz="2400" dirty="0" smtClean="0"/>
          </a:p>
          <a:p>
            <a:pPr lvl="0"/>
            <a:r>
              <a:rPr lang="en-US" dirty="0" smtClean="0"/>
              <a:t>The key challenges to the world today and in immediate future are - </a:t>
            </a:r>
            <a:endParaRPr lang="en-US" sz="2400" dirty="0" smtClean="0"/>
          </a:p>
          <a:p>
            <a:pPr lvl="1"/>
            <a:r>
              <a:rPr lang="en-US" dirty="0" smtClean="0"/>
              <a:t>Food security</a:t>
            </a:r>
            <a:endParaRPr lang="en-US" sz="2000" dirty="0" smtClean="0"/>
          </a:p>
          <a:p>
            <a:pPr lvl="1"/>
            <a:r>
              <a:rPr lang="en-US" dirty="0" smtClean="0"/>
              <a:t>Food to hungry millions – whose numbers are growing every day.</a:t>
            </a:r>
            <a:endParaRPr lang="en-US" sz="2000" dirty="0" smtClean="0"/>
          </a:p>
          <a:p>
            <a:pPr lvl="1"/>
            <a:r>
              <a:rPr lang="en-US" dirty="0" smtClean="0"/>
              <a:t>Food productivity</a:t>
            </a:r>
            <a:endParaRPr lang="en-US" sz="2000" dirty="0" smtClean="0"/>
          </a:p>
          <a:p>
            <a:pPr lvl="1"/>
            <a:r>
              <a:rPr lang="en-US" dirty="0" smtClean="0"/>
              <a:t>Need for maximum Co2 absorption.</a:t>
            </a:r>
            <a:endParaRPr lang="en-US" sz="2000" dirty="0" smtClean="0"/>
          </a:p>
          <a:p>
            <a:pPr lvl="0"/>
            <a:r>
              <a:rPr lang="en-US" dirty="0" smtClean="0"/>
              <a:t>The attention of UNFCCC – both ‘Parties’ and non-party – observers and organizations need to be focused on agriculture and farmers as failure of above will have adverse impact on peaceful life of entire habitat.</a:t>
            </a:r>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Agriculture with its photo synthesis process – is only known technology for absorbing Co2 from atmosphere and need to be promoted and used as a major Mitigation Tool.  Agriculture provides soil organic carbon sequestration, is one of most effective for climate change adaptation and mitigation strategy.</a:t>
            </a:r>
          </a:p>
          <a:p>
            <a:pPr lvl="0"/>
            <a:r>
              <a:rPr lang="en-US" dirty="0" smtClean="0"/>
              <a:t>It must be realized that due to growing urbanizations, massive and rapid increase in transportation and manufacturing activities – GHG emissions are growing to be unabated.  Only expansion of agriculture on more lands – useable arable wasteland – growing sea-weeds in the sea and like, can solve problems – as they will provide increased food availability, livelihood and reduce Co2 from atmosphere.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COP-27, therefore, need to come out with a clear agenda to support farmers and agriculture sector and perhaps an action plan can be launched – to include</a:t>
            </a:r>
            <a:endParaRPr lang="en-US" sz="2400" dirty="0" smtClean="0"/>
          </a:p>
          <a:p>
            <a:pPr lvl="1"/>
            <a:r>
              <a:rPr lang="en-US" dirty="0" smtClean="0"/>
              <a:t>Exchange Bank – For assimilating successful agricultural practices, technology, expertise from nations / organizations those who have it and making available to those who need it by registering demand for support for technology, communication practices, climate related service – weather forecasting, expertise and financial needs.</a:t>
            </a:r>
            <a:endParaRPr lang="en-US" sz="2000" dirty="0" smtClean="0"/>
          </a:p>
          <a:p>
            <a:pPr lvl="1"/>
            <a:r>
              <a:rPr lang="en-US" dirty="0" smtClean="0"/>
              <a:t>Prioritize agriculture and farmers and earmark resources for them by Green Fund, CTCN, World Bank.</a:t>
            </a:r>
            <a:endParaRPr lang="en-US" sz="2000" dirty="0" smtClean="0"/>
          </a:p>
          <a:p>
            <a:pPr lvl="1"/>
            <a:r>
              <a:rPr lang="en-US" dirty="0" smtClean="0"/>
              <a:t>Global movement to bring wasteland and un-used arable lands under agriculture, agro-forestry, </a:t>
            </a:r>
            <a:r>
              <a:rPr lang="en-US" dirty="0" err="1" smtClean="0"/>
              <a:t>silvi</a:t>
            </a:r>
            <a:r>
              <a:rPr lang="en-US" dirty="0" smtClean="0"/>
              <a:t> – </a:t>
            </a:r>
            <a:r>
              <a:rPr lang="en-US" dirty="0" err="1" smtClean="0"/>
              <a:t>pastural</a:t>
            </a:r>
            <a:r>
              <a:rPr lang="en-US" dirty="0" smtClean="0"/>
              <a:t> cum animal husbandry development and encourage massive carbon sequestration and livelihood.</a:t>
            </a:r>
            <a:endParaRPr lang="en-US" sz="20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Develop specific </a:t>
            </a:r>
            <a:r>
              <a:rPr lang="en-US" dirty="0" err="1" smtClean="0"/>
              <a:t>programme</a:t>
            </a:r>
            <a:r>
              <a:rPr lang="en-US" dirty="0" smtClean="0"/>
              <a:t> / policy which can be adapted by nations for restoration of agriculture land devastated by washing away in floods or eroded due to droughts.</a:t>
            </a:r>
            <a:endParaRPr lang="en-US" sz="2000" dirty="0" smtClean="0"/>
          </a:p>
          <a:p>
            <a:pPr lvl="1"/>
            <a:r>
              <a:rPr lang="en-US" dirty="0" smtClean="0"/>
              <a:t>Promote sea-weeds and like vegetable in the ocean areas for carbon sequestration and livelihood.</a:t>
            </a:r>
            <a:endParaRPr lang="en-US" sz="2000" dirty="0" smtClean="0"/>
          </a:p>
          <a:p>
            <a:pPr lvl="0"/>
            <a:r>
              <a:rPr lang="en-US" dirty="0" smtClean="0"/>
              <a:t>Remove discrimination against agriculture and farmers.  Agriculture – Vegetation absorbs Co2 and release oxygen.  Carbon Credit is given to activities which reduce Co2.  But agriculture and farmers are not given ‘Credit’ for absorption of Co2 – by plants – in soil, stem and seeds.  Further while calculating emission of GHG by manufacturing sector only direct emission is counted – but what is not counted, and added to their account, is removal of agriculture on land where they have set up industry, and due to that reduction on absorption of Co2. </a:t>
            </a:r>
            <a:endParaRPr lang="en-US" sz="24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IN" b="1" dirty="0" smtClean="0"/>
              <a:t/>
            </a:r>
            <a:br>
              <a:rPr lang="en-IN" b="1" dirty="0" smtClean="0"/>
            </a:br>
            <a:r>
              <a:rPr lang="en-IN" b="1" dirty="0" err="1" smtClean="0"/>
              <a:t>Dr.Kirit</a:t>
            </a:r>
            <a:r>
              <a:rPr lang="en-IN" b="1" dirty="0" smtClean="0"/>
              <a:t> </a:t>
            </a:r>
            <a:r>
              <a:rPr lang="en-IN" b="1" dirty="0" err="1" smtClean="0"/>
              <a:t>Shelat</a:t>
            </a:r>
            <a:r>
              <a:rPr lang="en-IN" b="1" dirty="0" smtClean="0"/>
              <a:t>, I.A.S.(</a:t>
            </a:r>
            <a:r>
              <a:rPr lang="en-IN" b="1" dirty="0" err="1" smtClean="0"/>
              <a:t>Rtd</a:t>
            </a:r>
            <a:r>
              <a:rPr lang="en-IN" b="1" dirty="0" smtClean="0"/>
              <a:t>.)</a:t>
            </a:r>
            <a:br>
              <a:rPr lang="en-IN" b="1" dirty="0" smtClean="0"/>
            </a:br>
            <a:r>
              <a:rPr lang="en-IN" sz="3600" b="1" dirty="0" smtClean="0"/>
              <a:t>Executive Chairman – NCCSD</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ctr">
              <a:buNone/>
            </a:pPr>
            <a:r>
              <a:rPr lang="en-IN" b="1" dirty="0" smtClean="0"/>
              <a:t>    National Council for Climate Change Sustainable</a:t>
            </a:r>
            <a:br>
              <a:rPr lang="en-IN" b="1" dirty="0" smtClean="0"/>
            </a:br>
            <a:r>
              <a:rPr lang="en-IN" b="1" dirty="0" smtClean="0"/>
              <a:t>Development and Public Leadership (NCCSD)</a:t>
            </a:r>
            <a:br>
              <a:rPr lang="en-IN" b="1" dirty="0" smtClean="0"/>
            </a:br>
            <a:r>
              <a:rPr lang="en-IN" dirty="0" smtClean="0"/>
              <a:t>Patel Block, </a:t>
            </a:r>
            <a:r>
              <a:rPr lang="en-IN" dirty="0" err="1" smtClean="0"/>
              <a:t>Rajdeep</a:t>
            </a:r>
            <a:r>
              <a:rPr lang="en-IN" dirty="0" smtClean="0"/>
              <a:t> </a:t>
            </a:r>
            <a:r>
              <a:rPr lang="en-IN" dirty="0" err="1" smtClean="0"/>
              <a:t>Electronic's</a:t>
            </a:r>
            <a:r>
              <a:rPr lang="en-IN" dirty="0" smtClean="0"/>
              <a:t> Compound, </a:t>
            </a:r>
            <a:br>
              <a:rPr lang="en-IN" dirty="0" smtClean="0"/>
            </a:br>
            <a:r>
              <a:rPr lang="en-IN" dirty="0" smtClean="0"/>
              <a:t>Near Stadium Six Road, </a:t>
            </a:r>
            <a:r>
              <a:rPr lang="en-IN" dirty="0" err="1" smtClean="0"/>
              <a:t>Navrangpura</a:t>
            </a:r>
            <a:r>
              <a:rPr lang="en-IN" dirty="0" smtClean="0"/>
              <a:t>,</a:t>
            </a:r>
            <a:br>
              <a:rPr lang="en-IN" dirty="0" smtClean="0"/>
            </a:br>
            <a:r>
              <a:rPr lang="en-IN" dirty="0" smtClean="0"/>
              <a:t>Mobile: 091 9904404393</a:t>
            </a:r>
            <a:br>
              <a:rPr lang="en-IN" dirty="0" smtClean="0"/>
            </a:br>
            <a:r>
              <a:rPr lang="en-IN" dirty="0" smtClean="0"/>
              <a:t>Email: </a:t>
            </a:r>
            <a:r>
              <a:rPr lang="en-IN" dirty="0" smtClean="0">
                <a:hlinkClick r:id="rId2"/>
              </a:rPr>
              <a:t>drkiritshelat@gmail.com</a:t>
            </a:r>
            <a:endParaRPr lang="en-US" dirty="0" smtClean="0"/>
          </a:p>
          <a:p>
            <a:pPr algn="ctr">
              <a:buNone/>
            </a:pPr>
            <a:r>
              <a:rPr lang="en-US" dirty="0" smtClean="0"/>
              <a:t>    Website: </a:t>
            </a:r>
            <a:r>
              <a:rPr lang="en-US" dirty="0" smtClean="0">
                <a:hlinkClick r:id="rId3"/>
              </a:rPr>
              <a:t>www.nccsdindia.org</a:t>
            </a:r>
            <a:r>
              <a:rPr lang="en-US" dirty="0" smtClean="0"/>
              <a:t> </a:t>
            </a:r>
            <a:br>
              <a:rPr lang="en-US" dirty="0" smtClean="0"/>
            </a:br>
            <a:endParaRPr lang="en-US" dirty="0"/>
          </a:p>
        </p:txBody>
      </p:sp>
      <p:sp>
        <p:nvSpPr>
          <p:cNvPr id="4" name="Footer Placeholder 3"/>
          <p:cNvSpPr>
            <a:spLocks noGrp="1"/>
          </p:cNvSpPr>
          <p:nvPr>
            <p:ph type="ftr" sz="quarter" idx="11"/>
          </p:nvPr>
        </p:nvSpPr>
        <p:spPr>
          <a:xfrm>
            <a:off x="3124200" y="6356350"/>
            <a:ext cx="3276600" cy="365125"/>
          </a:xfrm>
        </p:spPr>
        <p:txBody>
          <a:bodyPr/>
          <a:lstStyle/>
          <a:p>
            <a:r>
              <a:rPr lang="en-US" dirty="0" err="1" smtClean="0"/>
              <a:t>Ppt</a:t>
            </a:r>
            <a:r>
              <a:rPr lang="en-US" dirty="0" smtClean="0"/>
              <a:t> Climate Resilient Development 19 Oct 2022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India is a large country with very many Agro-climatic zones.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It has second largest arable land and highest number of farmers.</a:t>
            </a:r>
          </a:p>
          <a:p>
            <a:pPr lvl="0"/>
            <a:r>
              <a:rPr lang="en-US" dirty="0" smtClean="0"/>
              <a:t>The country has had very many droughts- famines in the last century.   To take illustration of Gujarat, Gujarat has had every third year drought and fifth year famine (no rains at all) in the fifties – sixties – even seventies.</a:t>
            </a:r>
          </a:p>
          <a:p>
            <a:pPr lvl="0"/>
            <a:r>
              <a:rPr lang="en-US" dirty="0" smtClean="0"/>
              <a:t>There was large scale migration of cattle – human – deaths – food scarcity – rationing of food and essential commodities.  Food was required to be imported from USA.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seventies, India introduced new varieties Hybrid Seeds – supported by fertilizer and pasting management.</a:t>
            </a:r>
          </a:p>
          <a:p>
            <a:pPr lvl="0"/>
            <a:r>
              <a:rPr lang="en-US" dirty="0" smtClean="0"/>
              <a:t>This changed agriculture productivity.</a:t>
            </a:r>
          </a:p>
          <a:p>
            <a:pPr lvl="0"/>
            <a:r>
              <a:rPr lang="en-US" dirty="0" smtClean="0"/>
              <a:t>This was backed Land Reforms and land was transferred actual tillers by land lords.</a:t>
            </a:r>
          </a:p>
          <a:p>
            <a:pPr lvl="0"/>
            <a:r>
              <a:rPr lang="en-US" dirty="0" smtClean="0"/>
              <a:t>Agricultural credit was streamlined.</a:t>
            </a:r>
          </a:p>
          <a:p>
            <a:pPr lvl="0"/>
            <a:r>
              <a:rPr lang="en-US" dirty="0" smtClean="0"/>
              <a:t>A massive </a:t>
            </a:r>
            <a:r>
              <a:rPr lang="en-US" dirty="0" err="1" smtClean="0"/>
              <a:t>programme</a:t>
            </a:r>
            <a:r>
              <a:rPr lang="en-US" dirty="0" smtClean="0"/>
              <a:t> for rural poor was undertaken – known Integrated Rural Development.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Gujarat took up massive Climate Resilient Development </a:t>
            </a:r>
            <a:r>
              <a:rPr lang="en-US" dirty="0" err="1" smtClean="0"/>
              <a:t>programme</a:t>
            </a:r>
            <a:r>
              <a:rPr lang="en-US" dirty="0" smtClean="0"/>
              <a:t> in the year 2000 onwards.</a:t>
            </a:r>
          </a:p>
          <a:p>
            <a:pPr lvl="0"/>
            <a:r>
              <a:rPr lang="en-US" dirty="0" smtClean="0"/>
              <a:t>It introduced scientific agriculture; farmers’ land soil was tested to know its fertility and lack of nutrients.  It introduced Soil-Health Cards – to advise each farmer which crops his soil is capable sustaining and what nutrients are lacking.  It started door-step meets by agri. scientists and extension team with farmers and introduced seed replacement.  Prior to sowing season to guide about crop selection, crop practices, selection of inputs and to answer to the question from farmers.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It took up massive water harvesting </a:t>
            </a:r>
            <a:r>
              <a:rPr lang="en-US" dirty="0" err="1" smtClean="0"/>
              <a:t>programme</a:t>
            </a:r>
            <a:r>
              <a:rPr lang="en-US" dirty="0" smtClean="0"/>
              <a:t> – construction of 100000 check dams and ponds.  It linked all water scarcity villages with drinking water pipe line from </a:t>
            </a:r>
            <a:r>
              <a:rPr lang="en-US" dirty="0" err="1" smtClean="0"/>
              <a:t>Sardar</a:t>
            </a:r>
            <a:r>
              <a:rPr lang="en-US" dirty="0" smtClean="0"/>
              <a:t> </a:t>
            </a:r>
            <a:r>
              <a:rPr lang="en-US" dirty="0" err="1" smtClean="0"/>
              <a:t>Sarovar</a:t>
            </a:r>
            <a:r>
              <a:rPr lang="en-US" dirty="0" smtClean="0"/>
              <a:t> Dam.  It inter-linked rivers.  It introduced massive micro irrigation </a:t>
            </a:r>
            <a:r>
              <a:rPr lang="en-US" dirty="0" err="1" smtClean="0"/>
              <a:t>programme</a:t>
            </a:r>
            <a:r>
              <a:rPr lang="en-US" dirty="0" smtClean="0"/>
              <a:t>.   It promoted multiple schemes for farmers income through animal husbandry and handicrafts. </a:t>
            </a:r>
          </a:p>
          <a:p>
            <a:pPr lvl="0"/>
            <a:r>
              <a:rPr lang="en-US" dirty="0" smtClean="0"/>
              <a:t>As outcome – Gujarat Agriculture developed from minus growth 2000 to 11 per cent average growth from 2004 onwards.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b="1" dirty="0" smtClean="0"/>
              <a:t>Indian Perspective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endParaRPr lang="en-US" dirty="0" smtClean="0"/>
          </a:p>
          <a:p>
            <a:r>
              <a:rPr lang="en-US" dirty="0" smtClean="0"/>
              <a:t>This approach was adopted at all India level.</a:t>
            </a:r>
          </a:p>
          <a:p>
            <a:r>
              <a:rPr lang="en-US" dirty="0" smtClean="0"/>
              <a:t>Further Climate Smart Agriculture was promoted with massive Capacity Building </a:t>
            </a:r>
            <a:r>
              <a:rPr lang="en-US" dirty="0" err="1" smtClean="0"/>
              <a:t>Programme</a:t>
            </a:r>
            <a:r>
              <a:rPr lang="en-US" dirty="0" smtClean="0"/>
              <a:t> – re-skill – up-skill farmers and build climate smart farmers with objective increase in their income despite intense adverse weather events and double income every five years.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In agriculture more specifically</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lstStyle/>
          <a:p>
            <a:pPr lvl="1"/>
            <a:r>
              <a:rPr lang="en-US" dirty="0" smtClean="0"/>
              <a:t>Promote Horticulture</a:t>
            </a:r>
            <a:endParaRPr lang="en-US" sz="2000" dirty="0" smtClean="0"/>
          </a:p>
          <a:p>
            <a:pPr lvl="1"/>
            <a:r>
              <a:rPr lang="en-US" dirty="0" smtClean="0"/>
              <a:t>Drip Irrigation</a:t>
            </a:r>
            <a:endParaRPr lang="en-US" sz="2000" dirty="0" smtClean="0"/>
          </a:p>
          <a:p>
            <a:pPr lvl="1"/>
            <a:r>
              <a:rPr lang="en-US" dirty="0" err="1" smtClean="0"/>
              <a:t>Vermi</a:t>
            </a:r>
            <a:r>
              <a:rPr lang="en-US" dirty="0" smtClean="0"/>
              <a:t>-wash – cow-dung mixed with agro-waste.</a:t>
            </a:r>
            <a:endParaRPr lang="en-US" sz="2000" dirty="0" smtClean="0"/>
          </a:p>
          <a:p>
            <a:pPr lvl="1"/>
            <a:r>
              <a:rPr lang="en-US" dirty="0" smtClean="0"/>
              <a:t>Natural farming</a:t>
            </a:r>
            <a:endParaRPr lang="en-US" sz="2000" dirty="0" smtClean="0"/>
          </a:p>
          <a:p>
            <a:pPr lvl="1"/>
            <a:r>
              <a:rPr lang="en-US" dirty="0" smtClean="0"/>
              <a:t>New crops suitable to agro – climate and soil.</a:t>
            </a:r>
            <a:endParaRPr lang="en-US" sz="2000" dirty="0" smtClean="0"/>
          </a:p>
          <a:p>
            <a:pPr lvl="1"/>
            <a:r>
              <a:rPr lang="en-US" dirty="0" smtClean="0"/>
              <a:t>Climatic related services weather advisory followed by agro – advisory.</a:t>
            </a:r>
            <a:endParaRPr lang="en-US" sz="2000" dirty="0" smtClean="0"/>
          </a:p>
          <a:p>
            <a:pPr lvl="1"/>
            <a:r>
              <a:rPr lang="en-US" dirty="0" smtClean="0"/>
              <a:t>Crop Insurance</a:t>
            </a:r>
            <a:endParaRPr lang="en-US" sz="2000" dirty="0" smtClean="0"/>
          </a:p>
          <a:p>
            <a:pPr lvl="1"/>
            <a:r>
              <a:rPr lang="en-US" dirty="0" smtClean="0"/>
              <a:t>Credit to Farmers by </a:t>
            </a:r>
            <a:r>
              <a:rPr lang="en-US" dirty="0" err="1" smtClean="0"/>
              <a:t>Kisan</a:t>
            </a:r>
            <a:r>
              <a:rPr lang="en-US" dirty="0" smtClean="0"/>
              <a:t> Credit Card.</a:t>
            </a:r>
            <a:endParaRPr lang="en-US" sz="2000" dirty="0" smtClean="0"/>
          </a:p>
          <a:p>
            <a:pPr lvl="1"/>
            <a:r>
              <a:rPr lang="en-US" dirty="0" smtClean="0"/>
              <a:t>Promotion of sea-weeds.</a:t>
            </a:r>
            <a:endParaRPr lang="en-US" sz="2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pPr lvl="1"/>
            <a:r>
              <a:rPr lang="en-US" dirty="0" smtClean="0"/>
              <a:t>Strengthening of agriculture infrastructure – horticulture, live stock development – warehousing – market yards.</a:t>
            </a:r>
            <a:endParaRPr lang="en-US" sz="2000" dirty="0" smtClean="0"/>
          </a:p>
          <a:p>
            <a:pPr lvl="1"/>
            <a:r>
              <a:rPr lang="en-US" dirty="0" smtClean="0"/>
              <a:t>Producer organization for marketing FPOs and cooperatives.</a:t>
            </a:r>
            <a:endParaRPr lang="en-US" sz="2000" dirty="0" smtClean="0"/>
          </a:p>
          <a:p>
            <a:pPr lvl="1"/>
            <a:r>
              <a:rPr lang="en-US" dirty="0" smtClean="0"/>
              <a:t>Solar Energy </a:t>
            </a:r>
            <a:endParaRPr lang="en-US" sz="2000" dirty="0" smtClean="0"/>
          </a:p>
          <a:p>
            <a:pPr lvl="2"/>
            <a:r>
              <a:rPr lang="en-US" dirty="0" smtClean="0"/>
              <a:t>Private Sector on wasteland / desert areas</a:t>
            </a:r>
            <a:endParaRPr lang="en-US" sz="1800" dirty="0" smtClean="0"/>
          </a:p>
          <a:p>
            <a:pPr lvl="2"/>
            <a:r>
              <a:rPr lang="en-US" dirty="0" smtClean="0"/>
              <a:t>Rooftop Solar – domestic – rural – urban</a:t>
            </a:r>
            <a:endParaRPr lang="en-US" sz="1800" dirty="0" smtClean="0"/>
          </a:p>
          <a:p>
            <a:pPr lvl="2"/>
            <a:r>
              <a:rPr lang="en-US" dirty="0" smtClean="0"/>
              <a:t>Farm – Panels – Water pumping – excess sold to grid.</a:t>
            </a:r>
            <a:endParaRPr lang="en-US" sz="1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05000"/>
          </a:xfrm>
        </p:spPr>
        <p:txBody>
          <a:bodyPr>
            <a:normAutofit/>
          </a:bodyPr>
          <a:lstStyle/>
          <a:p>
            <a:r>
              <a:rPr lang="en-US" b="1" u="sng" dirty="0" smtClean="0"/>
              <a:t/>
            </a:r>
            <a:br>
              <a:rPr lang="en-US" b="1" u="sng" dirty="0" smtClean="0"/>
            </a:br>
            <a:r>
              <a:rPr lang="en-US" b="1" u="sng" dirty="0" smtClean="0"/>
              <a:t>Case Study - 1</a:t>
            </a: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lstStyle/>
          <a:p>
            <a:endParaRPr lang="en-US" dirty="0" smtClean="0"/>
          </a:p>
          <a:p>
            <a:endParaRPr lang="en-US" dirty="0" smtClean="0"/>
          </a:p>
          <a:p>
            <a:endParaRPr lang="en-US" dirty="0" smtClean="0"/>
          </a:p>
          <a:p>
            <a:r>
              <a:rPr lang="en-US" dirty="0" smtClean="0"/>
              <a:t>Promotion of Climate Smart Agricultural Technologies – three hundred farmers in </a:t>
            </a:r>
            <a:r>
              <a:rPr lang="en-US" dirty="0" err="1" smtClean="0"/>
              <a:t>Amreli</a:t>
            </a:r>
            <a:r>
              <a:rPr lang="en-US" dirty="0" smtClean="0"/>
              <a:t>, Bhavnagar and </a:t>
            </a:r>
            <a:r>
              <a:rPr lang="en-US" dirty="0" err="1" smtClean="0"/>
              <a:t>Bharuch</a:t>
            </a:r>
            <a:r>
              <a:rPr lang="en-US" dirty="0" smtClean="0"/>
              <a:t> districts – Gujarat.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1648</TotalTime>
  <Words>1074</Words>
  <Application>Microsoft Office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Climate Resilient Development Indian Perspective Agriculture Sector  </vt:lpstr>
      <vt:lpstr> India is a large country with very many Agro-climatic zones. </vt:lpstr>
      <vt:lpstr>Contd……</vt:lpstr>
      <vt:lpstr>Contd….</vt:lpstr>
      <vt:lpstr>Contd….</vt:lpstr>
      <vt:lpstr> Indian Perspective </vt:lpstr>
      <vt:lpstr>In agriculture more specifically </vt:lpstr>
      <vt:lpstr>Contd….</vt:lpstr>
      <vt:lpstr> Case Study - 1 </vt:lpstr>
      <vt:lpstr>Contd….</vt:lpstr>
      <vt:lpstr>Contd….</vt:lpstr>
      <vt:lpstr>Contd…..</vt:lpstr>
      <vt:lpstr>Contd….</vt:lpstr>
      <vt:lpstr>Contd….</vt:lpstr>
      <vt:lpstr> PRIORITIES AGRICULTURE </vt:lpstr>
      <vt:lpstr>Contd….</vt:lpstr>
      <vt:lpstr>Contd…..</vt:lpstr>
      <vt:lpstr>Contd…..</vt:lpstr>
      <vt:lpstr> Dr.Kirit Shelat, I.A.S.(Rtd.) Executive Chairman – NCCSD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Stakeholders Doubling Income of Farmers Dr.Kirit Shelat, I.A.S.(Rtd.)</dc:title>
  <dc:creator>Mohandas</dc:creator>
  <cp:lastModifiedBy>Mohandas</cp:lastModifiedBy>
  <cp:revision>219</cp:revision>
  <dcterms:created xsi:type="dcterms:W3CDTF">2006-08-16T00:00:00Z</dcterms:created>
  <dcterms:modified xsi:type="dcterms:W3CDTF">2022-10-20T08:44:23Z</dcterms:modified>
</cp:coreProperties>
</file>