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FD77C"/>
    <a:srgbClr val="008000"/>
    <a:srgbClr val="7BFB33"/>
    <a:srgbClr val="099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00" autoAdjust="0"/>
    <p:restoredTop sz="94660"/>
  </p:normalViewPr>
  <p:slideViewPr>
    <p:cSldViewPr snapToGrid="0" snapToObjects="1">
      <p:cViewPr varScale="1">
        <p:scale>
          <a:sx n="84" d="100"/>
          <a:sy n="84" d="100"/>
        </p:scale>
        <p:origin x="1474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14E44-D3BD-174D-80A3-F585A927BD37}" type="datetimeFigureOut">
              <a:rPr lang="fr-FR" smtClean="0"/>
              <a:pPr/>
              <a:t>02/11/2016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89263-0E27-2F47-8A81-90C34130CFE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82086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14E44-D3BD-174D-80A3-F585A927BD37}" type="datetimeFigureOut">
              <a:rPr lang="fr-FR" smtClean="0"/>
              <a:pPr/>
              <a:t>02/11/2016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89263-0E27-2F47-8A81-90C34130CFE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96396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14E44-D3BD-174D-80A3-F585A927BD37}" type="datetimeFigureOut">
              <a:rPr lang="fr-FR" smtClean="0"/>
              <a:pPr/>
              <a:t>02/11/2016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89263-0E27-2F47-8A81-90C34130CFE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6430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14E44-D3BD-174D-80A3-F585A927BD37}" type="datetimeFigureOut">
              <a:rPr lang="fr-FR" smtClean="0"/>
              <a:pPr/>
              <a:t>02/11/2016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89263-0E27-2F47-8A81-90C34130CFE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691137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14E44-D3BD-174D-80A3-F585A927BD37}" type="datetimeFigureOut">
              <a:rPr lang="fr-FR" smtClean="0"/>
              <a:pPr/>
              <a:t>02/11/2016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89263-0E27-2F47-8A81-90C34130CFE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7884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14E44-D3BD-174D-80A3-F585A927BD37}" type="datetimeFigureOut">
              <a:rPr lang="fr-FR" smtClean="0"/>
              <a:pPr/>
              <a:t>02/11/2016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89263-0E27-2F47-8A81-90C34130CFE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4432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14E44-D3BD-174D-80A3-F585A927BD37}" type="datetimeFigureOut">
              <a:rPr lang="fr-FR" smtClean="0"/>
              <a:pPr/>
              <a:t>02/11/2016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89263-0E27-2F47-8A81-90C34130CFE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47190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14E44-D3BD-174D-80A3-F585A927BD37}" type="datetimeFigureOut">
              <a:rPr lang="fr-FR" smtClean="0"/>
              <a:pPr/>
              <a:t>02/11/2016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89263-0E27-2F47-8A81-90C34130CFE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0211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14E44-D3BD-174D-80A3-F585A927BD37}" type="datetimeFigureOut">
              <a:rPr lang="fr-FR" smtClean="0"/>
              <a:pPr/>
              <a:t>02/11/2016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89263-0E27-2F47-8A81-90C34130CFE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65000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14E44-D3BD-174D-80A3-F585A927BD37}" type="datetimeFigureOut">
              <a:rPr lang="fr-FR" smtClean="0"/>
              <a:pPr/>
              <a:t>02/11/2016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89263-0E27-2F47-8A81-90C34130CFE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808098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14E44-D3BD-174D-80A3-F585A927BD37}" type="datetimeFigureOut">
              <a:rPr lang="fr-FR" smtClean="0"/>
              <a:pPr/>
              <a:t>02/11/2016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89263-0E27-2F47-8A81-90C34130CFE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2754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714E44-D3BD-174D-80A3-F585A927BD37}" type="datetimeFigureOut">
              <a:rPr lang="fr-FR" smtClean="0"/>
              <a:pPr/>
              <a:t>02/11/2016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289263-0E27-2F47-8A81-90C34130CFE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8844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3.png"/><Relationship Id="rId5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239204"/>
            <a:ext cx="7772400" cy="1470025"/>
          </a:xfrm>
        </p:spPr>
        <p:txBody>
          <a:bodyPr>
            <a:noAutofit/>
          </a:bodyPr>
          <a:lstStyle/>
          <a:p>
            <a:pPr algn="l"/>
            <a:r>
              <a:rPr lang="fr-FR" sz="3600" dirty="0" smtClean="0">
                <a:solidFill>
                  <a:srgbClr val="008000"/>
                </a:solidFill>
                <a:latin typeface="Roboto Condensed"/>
              </a:rPr>
              <a:t>Genre et justice climatique :</a:t>
            </a:r>
            <a:br>
              <a:rPr lang="fr-FR" sz="3600" dirty="0" smtClean="0">
                <a:solidFill>
                  <a:srgbClr val="008000"/>
                </a:solidFill>
                <a:latin typeface="Roboto Condensed"/>
              </a:rPr>
            </a:br>
            <a:r>
              <a:rPr lang="fr-FR" sz="3600" dirty="0" smtClean="0">
                <a:solidFill>
                  <a:srgbClr val="008000"/>
                </a:solidFill>
                <a:latin typeface="Roboto Condensed"/>
              </a:rPr>
              <a:t>les bonnes pratiques pour faire</a:t>
            </a:r>
            <a:br>
              <a:rPr lang="fr-FR" sz="3600" dirty="0" smtClean="0">
                <a:solidFill>
                  <a:srgbClr val="008000"/>
                </a:solidFill>
                <a:latin typeface="Roboto Condensed"/>
              </a:rPr>
            </a:br>
            <a:r>
              <a:rPr lang="fr-FR" sz="3600" dirty="0" smtClean="0">
                <a:solidFill>
                  <a:srgbClr val="008000"/>
                </a:solidFill>
                <a:latin typeface="Roboto Condensed"/>
              </a:rPr>
              <a:t>face au changement climatique</a:t>
            </a:r>
            <a:r>
              <a:rPr lang="fr-FR" sz="3600" dirty="0" smtClean="0"/>
              <a:t/>
            </a:r>
            <a:br>
              <a:rPr lang="fr-FR" sz="3600" dirty="0" smtClean="0"/>
            </a:br>
            <a:r>
              <a:rPr lang="it-IT" sz="1800" b="1" dirty="0" err="1"/>
              <a:t>Mardi</a:t>
            </a:r>
            <a:r>
              <a:rPr lang="it-IT" sz="1800" b="1" dirty="0"/>
              <a:t> 8 </a:t>
            </a:r>
            <a:r>
              <a:rPr lang="it-IT" sz="1800" b="1" dirty="0" smtClean="0"/>
              <a:t>novembre 2016, </a:t>
            </a:r>
            <a:r>
              <a:rPr lang="it-IT" sz="1800" b="1" dirty="0"/>
              <a:t>11h30 </a:t>
            </a:r>
            <a:r>
              <a:rPr lang="it-IT" sz="1800" b="1" dirty="0" err="1"/>
              <a:t>–</a:t>
            </a:r>
            <a:r>
              <a:rPr lang="it-IT" sz="1800" b="1" dirty="0"/>
              <a:t> </a:t>
            </a:r>
            <a:r>
              <a:rPr lang="it-IT" sz="1800" b="1" dirty="0" smtClean="0"/>
              <a:t>13h</a:t>
            </a:r>
            <a:r>
              <a:rPr lang="it-IT" sz="2400" dirty="0" smtClean="0"/>
              <a:t/>
            </a:r>
            <a:br>
              <a:rPr lang="it-IT" sz="2400" dirty="0" smtClean="0"/>
            </a:br>
            <a:r>
              <a:rPr lang="it-IT" sz="1800" dirty="0" err="1" smtClean="0"/>
              <a:t>Salle</a:t>
            </a:r>
            <a:r>
              <a:rPr lang="it-IT" sz="1800" dirty="0" smtClean="0"/>
              <a:t> Pacific, </a:t>
            </a:r>
            <a:r>
              <a:rPr lang="it-IT" sz="1800" dirty="0"/>
              <a:t>Marrakech</a:t>
            </a:r>
            <a:r>
              <a:rPr lang="fr-FR" sz="2800" dirty="0" smtClean="0">
                <a:solidFill>
                  <a:srgbClr val="099F00"/>
                </a:solidFill>
              </a:rPr>
              <a:t/>
            </a:r>
            <a:br>
              <a:rPr lang="fr-FR" sz="2800" dirty="0" smtClean="0">
                <a:solidFill>
                  <a:srgbClr val="099F00"/>
                </a:solidFill>
              </a:rPr>
            </a:br>
            <a:r>
              <a:rPr lang="fr-FR" sz="2800" dirty="0" smtClean="0">
                <a:solidFill>
                  <a:srgbClr val="099F00"/>
                </a:solidFill>
              </a:rPr>
              <a:t/>
            </a:r>
            <a:br>
              <a:rPr lang="fr-FR" sz="2800" dirty="0" smtClean="0">
                <a:solidFill>
                  <a:srgbClr val="099F00"/>
                </a:solidFill>
              </a:rPr>
            </a:br>
            <a:r>
              <a:rPr lang="fr-FR" sz="3600" dirty="0" err="1" smtClean="0">
                <a:solidFill>
                  <a:schemeClr val="accent3">
                    <a:lumMod val="60000"/>
                    <a:lumOff val="40000"/>
                  </a:schemeClr>
                </a:solidFill>
                <a:latin typeface="Roboto Condensed"/>
              </a:rPr>
              <a:t>Gender</a:t>
            </a:r>
            <a:r>
              <a:rPr lang="fr-FR" sz="360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Roboto Condensed"/>
              </a:rPr>
              <a:t> </a:t>
            </a:r>
            <a:r>
              <a:rPr lang="fr-FR" sz="3600" dirty="0">
                <a:solidFill>
                  <a:schemeClr val="accent3">
                    <a:lumMod val="60000"/>
                    <a:lumOff val="40000"/>
                  </a:schemeClr>
                </a:solidFill>
                <a:latin typeface="Roboto Condensed"/>
              </a:rPr>
              <a:t>and </a:t>
            </a:r>
            <a:r>
              <a:rPr lang="fr-FR" sz="3600" dirty="0" err="1">
                <a:solidFill>
                  <a:schemeClr val="accent3">
                    <a:lumMod val="60000"/>
                    <a:lumOff val="40000"/>
                  </a:schemeClr>
                </a:solidFill>
                <a:latin typeface="Roboto Condensed"/>
              </a:rPr>
              <a:t>climate</a:t>
            </a:r>
            <a:r>
              <a:rPr lang="fr-FR" sz="3600" dirty="0">
                <a:solidFill>
                  <a:schemeClr val="accent3">
                    <a:lumMod val="60000"/>
                    <a:lumOff val="40000"/>
                  </a:schemeClr>
                </a:solidFill>
                <a:latin typeface="Roboto Condensed"/>
              </a:rPr>
              <a:t> justice:</a:t>
            </a:r>
            <a:br>
              <a:rPr lang="fr-FR" sz="3600" dirty="0">
                <a:solidFill>
                  <a:schemeClr val="accent3">
                    <a:lumMod val="60000"/>
                    <a:lumOff val="40000"/>
                  </a:schemeClr>
                </a:solidFill>
                <a:latin typeface="Roboto Condensed"/>
              </a:rPr>
            </a:br>
            <a:r>
              <a:rPr lang="fr-FR" sz="3600" dirty="0">
                <a:solidFill>
                  <a:schemeClr val="accent3">
                    <a:lumMod val="60000"/>
                    <a:lumOff val="40000"/>
                  </a:schemeClr>
                </a:solidFill>
                <a:latin typeface="Roboto Condensed"/>
              </a:rPr>
              <a:t>the good practices to deal</a:t>
            </a:r>
            <a:br>
              <a:rPr lang="fr-FR" sz="3600" dirty="0">
                <a:solidFill>
                  <a:schemeClr val="accent3">
                    <a:lumMod val="60000"/>
                    <a:lumOff val="40000"/>
                  </a:schemeClr>
                </a:solidFill>
                <a:latin typeface="Roboto Condensed"/>
              </a:rPr>
            </a:br>
            <a:r>
              <a:rPr lang="fr-FR" sz="3600" dirty="0" err="1">
                <a:solidFill>
                  <a:schemeClr val="accent3">
                    <a:lumMod val="60000"/>
                    <a:lumOff val="40000"/>
                  </a:schemeClr>
                </a:solidFill>
                <a:latin typeface="Roboto Condensed"/>
              </a:rPr>
              <a:t>with</a:t>
            </a:r>
            <a:r>
              <a:rPr lang="fr-FR" sz="3600" dirty="0">
                <a:solidFill>
                  <a:schemeClr val="accent3">
                    <a:lumMod val="60000"/>
                    <a:lumOff val="40000"/>
                  </a:schemeClr>
                </a:solidFill>
                <a:latin typeface="Roboto Condensed"/>
              </a:rPr>
              <a:t> </a:t>
            </a:r>
            <a:r>
              <a:rPr lang="fr-FR" sz="3600" dirty="0" err="1">
                <a:solidFill>
                  <a:schemeClr val="accent3">
                    <a:lumMod val="60000"/>
                    <a:lumOff val="40000"/>
                  </a:schemeClr>
                </a:solidFill>
                <a:latin typeface="Roboto Condensed"/>
              </a:rPr>
              <a:t>climate</a:t>
            </a:r>
            <a:r>
              <a:rPr lang="fr-FR" sz="3600" dirty="0">
                <a:solidFill>
                  <a:schemeClr val="accent3">
                    <a:lumMod val="60000"/>
                    <a:lumOff val="40000"/>
                  </a:schemeClr>
                </a:solidFill>
                <a:latin typeface="Roboto Condensed"/>
              </a:rPr>
              <a:t> change</a:t>
            </a:r>
            <a:r>
              <a:rPr lang="fr-FR" sz="3600" dirty="0"/>
              <a:t/>
            </a:r>
            <a:br>
              <a:rPr lang="fr-FR" sz="3600" dirty="0"/>
            </a:br>
            <a:r>
              <a:rPr lang="en-US" sz="1800" b="1" dirty="0"/>
              <a:t>Tuesday, November </a:t>
            </a:r>
            <a:r>
              <a:rPr lang="en-US" sz="1800" b="1" dirty="0" smtClean="0"/>
              <a:t>8</a:t>
            </a:r>
            <a:r>
              <a:rPr lang="en-US" sz="1800" b="1" baseline="30000" dirty="0" smtClean="0"/>
              <a:t>th</a:t>
            </a:r>
            <a:r>
              <a:rPr lang="en-US" sz="1800" b="1" dirty="0" smtClean="0"/>
              <a:t> 2016, </a:t>
            </a:r>
            <a:r>
              <a:rPr lang="en-US" sz="1800" b="1" dirty="0"/>
              <a:t>11:30 – 13:00</a:t>
            </a:r>
            <a:br>
              <a:rPr lang="en-US" sz="1800" b="1" dirty="0"/>
            </a:br>
            <a:r>
              <a:rPr lang="en-US" sz="1800" dirty="0"/>
              <a:t>Room </a:t>
            </a:r>
            <a:r>
              <a:rPr lang="en-US" sz="1800" dirty="0" smtClean="0"/>
              <a:t>Pacific, </a:t>
            </a:r>
            <a:r>
              <a:rPr lang="en-US" sz="1800" dirty="0"/>
              <a:t>Marrakech</a:t>
            </a:r>
            <a:endParaRPr lang="fr-FR" sz="1800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939" y="5820725"/>
            <a:ext cx="1402370" cy="904260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43300" y="2908300"/>
            <a:ext cx="2057400" cy="1028700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43300" y="2908300"/>
            <a:ext cx="2057400" cy="1028700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43300" y="2908300"/>
            <a:ext cx="2057400" cy="1028700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43300" y="2908300"/>
            <a:ext cx="2057400" cy="1028700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43300" y="2908300"/>
            <a:ext cx="2057400" cy="1028700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60305" y="5910224"/>
            <a:ext cx="1649892" cy="814761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79303" y="5916339"/>
            <a:ext cx="1914577" cy="849876"/>
          </a:xfrm>
          <a:prstGeom prst="rect">
            <a:avLst/>
          </a:prstGeom>
        </p:spPr>
      </p:pic>
      <p:pic>
        <p:nvPicPr>
          <p:cNvPr id="16" name="Image 1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74883" y="5802357"/>
            <a:ext cx="1311917" cy="963858"/>
          </a:xfrm>
          <a:prstGeom prst="rect">
            <a:avLst/>
          </a:prstGeom>
        </p:spPr>
      </p:pic>
      <p:pic>
        <p:nvPicPr>
          <p:cNvPr id="17" name="Image 1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109600" y="5706791"/>
            <a:ext cx="772399" cy="1059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3856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-148776"/>
            <a:ext cx="8229600" cy="1143000"/>
          </a:xfrm>
        </p:spPr>
        <p:txBody>
          <a:bodyPr numCol="1"/>
          <a:lstStyle/>
          <a:p>
            <a:r>
              <a:rPr lang="fr-FR" dirty="0" smtClean="0">
                <a:solidFill>
                  <a:srgbClr val="008000"/>
                </a:solidFill>
              </a:rPr>
              <a:t>Programme</a:t>
            </a:r>
            <a:endParaRPr lang="fr-FR" dirty="0">
              <a:solidFill>
                <a:srgbClr val="008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37542" y="996582"/>
            <a:ext cx="40386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1200" b="1" dirty="0">
                <a:solidFill>
                  <a:srgbClr val="008000"/>
                </a:solidFill>
              </a:rPr>
              <a:t>11h30-11h35 Ouverture </a:t>
            </a:r>
            <a:r>
              <a:rPr lang="fr-FR" sz="1200" dirty="0">
                <a:solidFill>
                  <a:srgbClr val="008000"/>
                </a:solidFill>
              </a:rPr>
              <a:t>: </a:t>
            </a:r>
            <a:r>
              <a:rPr lang="fr-FR" sz="1200" b="1" dirty="0" err="1"/>
              <a:t>Jamila</a:t>
            </a:r>
            <a:r>
              <a:rPr lang="fr-FR" sz="1200" b="1" dirty="0"/>
              <a:t> </a:t>
            </a:r>
            <a:r>
              <a:rPr lang="fr-FR" sz="1200" b="1" dirty="0" err="1"/>
              <a:t>Garmouma</a:t>
            </a:r>
            <a:r>
              <a:rPr lang="fr-FR" sz="1200" dirty="0"/>
              <a:t>, vice-présidente de </a:t>
            </a:r>
            <a:r>
              <a:rPr lang="fr-FR" sz="1200" dirty="0" smtClean="0"/>
              <a:t>la Fédération des ligues des </a:t>
            </a:r>
            <a:r>
              <a:rPr lang="fr-FR" sz="1200" dirty="0"/>
              <a:t>droits des femmes (</a:t>
            </a:r>
            <a:r>
              <a:rPr lang="fr-FR" sz="1200" dirty="0" smtClean="0"/>
              <a:t>FLDF</a:t>
            </a:r>
            <a:r>
              <a:rPr lang="fr-FR" sz="1200" dirty="0"/>
              <a:t>), </a:t>
            </a:r>
            <a:r>
              <a:rPr lang="fr-FR" sz="1200" dirty="0" smtClean="0"/>
              <a:t>Maroc</a:t>
            </a:r>
          </a:p>
          <a:p>
            <a:pPr marL="0" indent="0">
              <a:buNone/>
            </a:pPr>
            <a:endParaRPr lang="fr-FR" sz="1200" dirty="0"/>
          </a:p>
          <a:p>
            <a:pPr marL="0" indent="0">
              <a:buNone/>
            </a:pPr>
            <a:r>
              <a:rPr lang="fr-FR" sz="1200" b="1" dirty="0">
                <a:solidFill>
                  <a:srgbClr val="008000"/>
                </a:solidFill>
              </a:rPr>
              <a:t>11h35-12h30 Intervenants</a:t>
            </a:r>
          </a:p>
          <a:p>
            <a:pPr marL="0" indent="0">
              <a:buNone/>
            </a:pPr>
            <a:r>
              <a:rPr lang="fr-FR" sz="1200" b="1" dirty="0"/>
              <a:t>Fouzia </a:t>
            </a:r>
            <a:r>
              <a:rPr lang="fr-FR" sz="1200" b="1" dirty="0" err="1"/>
              <a:t>Assouli</a:t>
            </a:r>
            <a:r>
              <a:rPr lang="fr-FR" sz="1200" dirty="0"/>
              <a:t>, présidente de la Fondation des Femmes de l’</a:t>
            </a:r>
            <a:r>
              <a:rPr lang="fr-FR" sz="1200" dirty="0" err="1"/>
              <a:t>Euro</a:t>
            </a:r>
            <a:r>
              <a:rPr lang="fr-FR" sz="1200" dirty="0" err="1" smtClean="0"/>
              <a:t>-Méditerranée</a:t>
            </a:r>
            <a:r>
              <a:rPr lang="fr-FR" sz="1200" dirty="0"/>
              <a:t>, Maroc</a:t>
            </a:r>
          </a:p>
          <a:p>
            <a:pPr marL="0" indent="0">
              <a:buNone/>
            </a:pPr>
            <a:r>
              <a:rPr lang="fr-FR" sz="1200" b="1" dirty="0" err="1"/>
              <a:t>Toudjani</a:t>
            </a:r>
            <a:r>
              <a:rPr lang="fr-FR" sz="1200" b="1" dirty="0"/>
              <a:t> </a:t>
            </a:r>
            <a:r>
              <a:rPr lang="fr-FR" sz="1200" b="1" dirty="0" err="1"/>
              <a:t>Saratou</a:t>
            </a:r>
            <a:r>
              <a:rPr lang="fr-FR" sz="1200" b="1" dirty="0"/>
              <a:t> </a:t>
            </a:r>
            <a:r>
              <a:rPr lang="fr-FR" sz="1200" b="1" dirty="0" err="1"/>
              <a:t>Malam</a:t>
            </a:r>
            <a:r>
              <a:rPr lang="fr-FR" sz="1200" b="1" dirty="0"/>
              <a:t> </a:t>
            </a:r>
            <a:r>
              <a:rPr lang="fr-FR" sz="1200" b="1" dirty="0" err="1"/>
              <a:t>Goni</a:t>
            </a:r>
            <a:r>
              <a:rPr lang="fr-FR" sz="1200" dirty="0"/>
              <a:t>, directrice exécutive de la Fondation Guri</a:t>
            </a:r>
            <a:r>
              <a:rPr lang="fr-FR" sz="1200" dirty="0" smtClean="0"/>
              <a:t>-Vie </a:t>
            </a:r>
            <a:r>
              <a:rPr lang="fr-FR" sz="1200" dirty="0"/>
              <a:t>meilleure, Niger</a:t>
            </a:r>
          </a:p>
          <a:p>
            <a:pPr marL="0" indent="0">
              <a:buNone/>
            </a:pPr>
            <a:r>
              <a:rPr lang="fr-FR" sz="1200" b="1" dirty="0" err="1"/>
              <a:t>Vinitaa</a:t>
            </a:r>
            <a:r>
              <a:rPr lang="fr-FR" sz="1200" b="1" dirty="0"/>
              <a:t> Apte</a:t>
            </a:r>
            <a:r>
              <a:rPr lang="fr-FR" sz="1200" dirty="0"/>
              <a:t>, président du </a:t>
            </a:r>
            <a:r>
              <a:rPr lang="fr-FR" sz="1200" dirty="0" smtClean="0"/>
              <a:t>TERRE Policy </a:t>
            </a:r>
            <a:r>
              <a:rPr lang="fr-FR" sz="1200" dirty="0"/>
              <a:t>Centre, Inde</a:t>
            </a:r>
          </a:p>
          <a:p>
            <a:pPr marL="0" indent="0">
              <a:buNone/>
            </a:pPr>
            <a:r>
              <a:rPr lang="fr-FR" sz="1200" b="1" dirty="0" err="1"/>
              <a:t>Houria</a:t>
            </a:r>
            <a:r>
              <a:rPr lang="fr-FR" sz="1200" b="1" dirty="0"/>
              <a:t> Tazi </a:t>
            </a:r>
            <a:r>
              <a:rPr lang="fr-FR" sz="1200" b="1" dirty="0" err="1"/>
              <a:t>Sadeq</a:t>
            </a:r>
            <a:r>
              <a:rPr lang="fr-FR" sz="1200" dirty="0"/>
              <a:t>, juriste, présidente de l’Alliance marocaine pour l’eau</a:t>
            </a:r>
            <a:r>
              <a:rPr lang="fr-FR" sz="1200" dirty="0" smtClean="0"/>
              <a:t>, Maroc </a:t>
            </a:r>
          </a:p>
          <a:p>
            <a:pPr marL="0" indent="0">
              <a:buNone/>
            </a:pPr>
            <a:r>
              <a:rPr lang="fr-FR" sz="1200" b="1" dirty="0" smtClean="0"/>
              <a:t>Jean </a:t>
            </a:r>
            <a:r>
              <a:rPr lang="fr-FR" sz="1200" b="1" dirty="0" err="1"/>
              <a:t>Mendelson</a:t>
            </a:r>
            <a:r>
              <a:rPr lang="fr-FR" sz="1200" dirty="0"/>
              <a:t>, ancien ambassadeur pour la préparation de la </a:t>
            </a:r>
            <a:r>
              <a:rPr lang="fr-FR" sz="1200" dirty="0" smtClean="0"/>
              <a:t>COP21 en </a:t>
            </a:r>
            <a:r>
              <a:rPr lang="fr-FR" sz="1200" dirty="0"/>
              <a:t>charge de l’Amérique latine et des Caraïbes, expert associé à </a:t>
            </a:r>
            <a:r>
              <a:rPr lang="fr-FR" sz="1200" dirty="0" smtClean="0"/>
              <a:t>la Fondation </a:t>
            </a:r>
            <a:r>
              <a:rPr lang="fr-FR" sz="1200" dirty="0"/>
              <a:t>Jean-Jaurès, France</a:t>
            </a:r>
          </a:p>
          <a:p>
            <a:pPr marL="0" indent="0">
              <a:buNone/>
            </a:pPr>
            <a:r>
              <a:rPr lang="fr-FR" sz="1200" b="1" dirty="0" err="1"/>
              <a:t>Jamila</a:t>
            </a:r>
            <a:r>
              <a:rPr lang="fr-FR" sz="1200" b="1" dirty="0"/>
              <a:t> </a:t>
            </a:r>
            <a:r>
              <a:rPr lang="fr-FR" sz="1200" b="1" dirty="0" err="1"/>
              <a:t>Bargach</a:t>
            </a:r>
            <a:r>
              <a:rPr lang="fr-FR" sz="1200" dirty="0"/>
              <a:t>, directrice de l’association Dar Si </a:t>
            </a:r>
            <a:r>
              <a:rPr lang="fr-FR" sz="1200" dirty="0" err="1"/>
              <a:t>Hmad</a:t>
            </a:r>
            <a:r>
              <a:rPr lang="fr-FR" sz="1200" dirty="0"/>
              <a:t> pour le développement</a:t>
            </a:r>
            <a:r>
              <a:rPr lang="fr-FR" sz="1200" dirty="0" smtClean="0"/>
              <a:t>, l’éducation </a:t>
            </a:r>
            <a:r>
              <a:rPr lang="fr-FR" sz="1200" dirty="0"/>
              <a:t>et la culture, Maroc</a:t>
            </a:r>
          </a:p>
          <a:p>
            <a:pPr marL="0" indent="0">
              <a:buNone/>
            </a:pPr>
            <a:r>
              <a:rPr lang="fr-FR" sz="1200" b="1" dirty="0"/>
              <a:t>Helena </a:t>
            </a:r>
            <a:r>
              <a:rPr lang="fr-FR" sz="1200" b="1" dirty="0" err="1"/>
              <a:t>Molin</a:t>
            </a:r>
            <a:r>
              <a:rPr lang="fr-FR" sz="1200" b="1" dirty="0"/>
              <a:t> </a:t>
            </a:r>
            <a:r>
              <a:rPr lang="fr-FR" sz="1200" b="1" dirty="0" err="1"/>
              <a:t>Valdes</a:t>
            </a:r>
            <a:r>
              <a:rPr lang="fr-FR" sz="1200" dirty="0"/>
              <a:t>, directrice du secrétariat de la coalition pour le </a:t>
            </a:r>
            <a:r>
              <a:rPr lang="fr-FR" sz="1200" dirty="0" smtClean="0"/>
              <a:t>climat et </a:t>
            </a:r>
            <a:r>
              <a:rPr lang="fr-FR" sz="1200" dirty="0"/>
              <a:t>l’air pur (CCAC), Programme des Nations unies pour l’environnement </a:t>
            </a:r>
            <a:r>
              <a:rPr lang="fr-FR" sz="1200" dirty="0" smtClean="0"/>
              <a:t>à Paris</a:t>
            </a:r>
            <a:r>
              <a:rPr lang="fr-FR" sz="1200" dirty="0"/>
              <a:t>, </a:t>
            </a:r>
            <a:r>
              <a:rPr lang="fr-FR" sz="1200" dirty="0" smtClean="0"/>
              <a:t>France</a:t>
            </a:r>
          </a:p>
          <a:p>
            <a:pPr marL="0" indent="0">
              <a:buNone/>
            </a:pPr>
            <a:endParaRPr lang="fr-FR" sz="1200" dirty="0"/>
          </a:p>
          <a:p>
            <a:pPr marL="0" indent="0">
              <a:buNone/>
            </a:pPr>
            <a:r>
              <a:rPr lang="fr-FR" sz="1200" b="1" dirty="0">
                <a:solidFill>
                  <a:srgbClr val="008000"/>
                </a:solidFill>
              </a:rPr>
              <a:t>12h30-13h00 Débat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495800" y="996582"/>
            <a:ext cx="40386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1200" b="1" dirty="0">
                <a:solidFill>
                  <a:srgbClr val="AFD77C"/>
                </a:solidFill>
              </a:rPr>
              <a:t>11h30-11h35 </a:t>
            </a:r>
            <a:r>
              <a:rPr lang="fr-FR" sz="1200" b="1" dirty="0" err="1">
                <a:solidFill>
                  <a:srgbClr val="AFD77C"/>
                </a:solidFill>
              </a:rPr>
              <a:t>Opening</a:t>
            </a:r>
            <a:r>
              <a:rPr lang="fr-FR" sz="1200" b="1" dirty="0">
                <a:solidFill>
                  <a:srgbClr val="AFD77C"/>
                </a:solidFill>
              </a:rPr>
              <a:t> : </a:t>
            </a:r>
            <a:r>
              <a:rPr lang="fr-FR" sz="1200" b="1" dirty="0" err="1">
                <a:solidFill>
                  <a:srgbClr val="000000"/>
                </a:solidFill>
              </a:rPr>
              <a:t>Jamila</a:t>
            </a:r>
            <a:r>
              <a:rPr lang="fr-FR" sz="1200" b="1" dirty="0">
                <a:solidFill>
                  <a:srgbClr val="000000"/>
                </a:solidFill>
              </a:rPr>
              <a:t> </a:t>
            </a:r>
            <a:r>
              <a:rPr lang="fr-FR" sz="1200" b="1" dirty="0" err="1">
                <a:solidFill>
                  <a:srgbClr val="000000"/>
                </a:solidFill>
              </a:rPr>
              <a:t>Garmouma</a:t>
            </a:r>
            <a:r>
              <a:rPr lang="fr-FR" sz="1200" dirty="0">
                <a:solidFill>
                  <a:srgbClr val="000000"/>
                </a:solidFill>
              </a:rPr>
              <a:t>, </a:t>
            </a:r>
            <a:r>
              <a:rPr lang="fr-FR" sz="1200" dirty="0" err="1">
                <a:solidFill>
                  <a:srgbClr val="000000"/>
                </a:solidFill>
              </a:rPr>
              <a:t>vice-president</a:t>
            </a:r>
            <a:r>
              <a:rPr lang="fr-FR" sz="1200" dirty="0">
                <a:solidFill>
                  <a:srgbClr val="000000"/>
                </a:solidFill>
              </a:rPr>
              <a:t> of </a:t>
            </a:r>
            <a:r>
              <a:rPr lang="fr-FR" sz="1200" dirty="0" smtClean="0">
                <a:solidFill>
                  <a:srgbClr val="000000"/>
                </a:solidFill>
              </a:rPr>
              <a:t>the </a:t>
            </a:r>
            <a:r>
              <a:rPr lang="fr-FR" sz="1200" dirty="0" err="1" smtClean="0">
                <a:solidFill>
                  <a:srgbClr val="000000"/>
                </a:solidFill>
              </a:rPr>
              <a:t>Women</a:t>
            </a:r>
            <a:r>
              <a:rPr lang="fr-FR" sz="1200" dirty="0" smtClean="0">
                <a:solidFill>
                  <a:srgbClr val="000000"/>
                </a:solidFill>
              </a:rPr>
              <a:t> </a:t>
            </a:r>
            <a:r>
              <a:rPr lang="fr-FR" sz="1200" dirty="0" err="1">
                <a:solidFill>
                  <a:srgbClr val="000000"/>
                </a:solidFill>
              </a:rPr>
              <a:t>Rights</a:t>
            </a:r>
            <a:r>
              <a:rPr lang="fr-FR" sz="1200" dirty="0">
                <a:solidFill>
                  <a:srgbClr val="000000"/>
                </a:solidFill>
              </a:rPr>
              <a:t>’ </a:t>
            </a:r>
            <a:r>
              <a:rPr lang="fr-FR" sz="1200" dirty="0" err="1" smtClean="0">
                <a:solidFill>
                  <a:srgbClr val="000000"/>
                </a:solidFill>
              </a:rPr>
              <a:t>Leagues</a:t>
            </a:r>
            <a:r>
              <a:rPr lang="fr-FR" sz="1200" dirty="0" smtClean="0">
                <a:solidFill>
                  <a:srgbClr val="000000"/>
                </a:solidFill>
              </a:rPr>
              <a:t>’ </a:t>
            </a:r>
            <a:r>
              <a:rPr lang="fr-FR" sz="1200" dirty="0" err="1">
                <a:solidFill>
                  <a:srgbClr val="000000"/>
                </a:solidFill>
              </a:rPr>
              <a:t>Federation</a:t>
            </a:r>
            <a:r>
              <a:rPr lang="fr-FR" sz="1200" dirty="0">
                <a:solidFill>
                  <a:srgbClr val="000000"/>
                </a:solidFill>
              </a:rPr>
              <a:t>, </a:t>
            </a:r>
            <a:r>
              <a:rPr lang="fr-FR" sz="1200" dirty="0" err="1" smtClean="0">
                <a:solidFill>
                  <a:srgbClr val="000000"/>
                </a:solidFill>
              </a:rPr>
              <a:t>Morocco</a:t>
            </a:r>
            <a:endParaRPr lang="fr-FR" sz="1200" dirty="0" smtClean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fr-FR" sz="1200" dirty="0" smtClean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fr-FR" sz="120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US" sz="1200" b="1" dirty="0">
                <a:solidFill>
                  <a:srgbClr val="AFD77C"/>
                </a:solidFill>
              </a:rPr>
              <a:t>11h35-12h30 Speakers</a:t>
            </a:r>
          </a:p>
          <a:p>
            <a:pPr marL="0" indent="0">
              <a:buNone/>
            </a:pPr>
            <a:r>
              <a:rPr lang="en-US" sz="1200" b="1" dirty="0" err="1">
                <a:solidFill>
                  <a:srgbClr val="000000"/>
                </a:solidFill>
              </a:rPr>
              <a:t>Fouzia</a:t>
            </a:r>
            <a:r>
              <a:rPr lang="en-US" sz="1200" b="1" dirty="0">
                <a:solidFill>
                  <a:srgbClr val="000000"/>
                </a:solidFill>
              </a:rPr>
              <a:t> </a:t>
            </a:r>
            <a:r>
              <a:rPr lang="en-US" sz="1200" b="1" dirty="0" err="1">
                <a:solidFill>
                  <a:srgbClr val="000000"/>
                </a:solidFill>
              </a:rPr>
              <a:t>Assouli</a:t>
            </a:r>
            <a:r>
              <a:rPr lang="en-US" sz="1200" dirty="0">
                <a:solidFill>
                  <a:srgbClr val="000000"/>
                </a:solidFill>
              </a:rPr>
              <a:t>, president of the Euro-Mediterranean Women’s Foundation</a:t>
            </a:r>
            <a:r>
              <a:rPr lang="en-US" sz="1200" dirty="0" smtClean="0">
                <a:solidFill>
                  <a:srgbClr val="000000"/>
                </a:solidFill>
              </a:rPr>
              <a:t>, Morocco</a:t>
            </a:r>
            <a:endParaRPr lang="en-US" sz="120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US" sz="1200" b="1" dirty="0" err="1">
                <a:solidFill>
                  <a:srgbClr val="000000"/>
                </a:solidFill>
              </a:rPr>
              <a:t>Toudjani</a:t>
            </a:r>
            <a:r>
              <a:rPr lang="en-US" sz="1200" b="1" dirty="0">
                <a:solidFill>
                  <a:srgbClr val="000000"/>
                </a:solidFill>
              </a:rPr>
              <a:t> </a:t>
            </a:r>
            <a:r>
              <a:rPr lang="en-US" sz="1200" b="1" dirty="0" err="1">
                <a:solidFill>
                  <a:srgbClr val="000000"/>
                </a:solidFill>
              </a:rPr>
              <a:t>Saratou</a:t>
            </a:r>
            <a:r>
              <a:rPr lang="en-US" sz="1200" b="1" dirty="0">
                <a:solidFill>
                  <a:srgbClr val="000000"/>
                </a:solidFill>
              </a:rPr>
              <a:t> </a:t>
            </a:r>
            <a:r>
              <a:rPr lang="en-US" sz="1200" b="1" dirty="0" err="1">
                <a:solidFill>
                  <a:srgbClr val="000000"/>
                </a:solidFill>
              </a:rPr>
              <a:t>Malam</a:t>
            </a:r>
            <a:r>
              <a:rPr lang="en-US" sz="1200" b="1" dirty="0">
                <a:solidFill>
                  <a:srgbClr val="000000"/>
                </a:solidFill>
              </a:rPr>
              <a:t> </a:t>
            </a:r>
            <a:r>
              <a:rPr lang="en-US" sz="1200" b="1" dirty="0" err="1">
                <a:solidFill>
                  <a:srgbClr val="000000"/>
                </a:solidFill>
              </a:rPr>
              <a:t>Goni</a:t>
            </a:r>
            <a:r>
              <a:rPr lang="en-US" sz="1200" dirty="0">
                <a:solidFill>
                  <a:srgbClr val="000000"/>
                </a:solidFill>
              </a:rPr>
              <a:t>, executive director of the </a:t>
            </a:r>
            <a:r>
              <a:rPr lang="en-US" sz="1200" dirty="0" err="1">
                <a:solidFill>
                  <a:srgbClr val="000000"/>
                </a:solidFill>
              </a:rPr>
              <a:t>Guri</a:t>
            </a:r>
            <a:r>
              <a:rPr lang="en-US" sz="1200" dirty="0">
                <a:solidFill>
                  <a:srgbClr val="000000"/>
                </a:solidFill>
              </a:rPr>
              <a:t>-Vie </a:t>
            </a:r>
            <a:r>
              <a:rPr lang="en-US" sz="1200" dirty="0" err="1" smtClean="0">
                <a:solidFill>
                  <a:srgbClr val="000000"/>
                </a:solidFill>
              </a:rPr>
              <a:t>meilleure</a:t>
            </a:r>
            <a:r>
              <a:rPr lang="en-US" sz="1200" dirty="0" smtClean="0">
                <a:solidFill>
                  <a:srgbClr val="000000"/>
                </a:solidFill>
              </a:rPr>
              <a:t> Foundation</a:t>
            </a:r>
            <a:r>
              <a:rPr lang="en-US" sz="1200" dirty="0">
                <a:solidFill>
                  <a:srgbClr val="000000"/>
                </a:solidFill>
              </a:rPr>
              <a:t>, Niger</a:t>
            </a:r>
          </a:p>
          <a:p>
            <a:pPr marL="0" indent="0">
              <a:buNone/>
            </a:pPr>
            <a:r>
              <a:rPr lang="en-US" sz="1200" b="1" dirty="0" err="1">
                <a:solidFill>
                  <a:srgbClr val="000000"/>
                </a:solidFill>
              </a:rPr>
              <a:t>Vinitaa</a:t>
            </a:r>
            <a:r>
              <a:rPr lang="en-US" sz="1200" b="1" dirty="0">
                <a:solidFill>
                  <a:srgbClr val="000000"/>
                </a:solidFill>
              </a:rPr>
              <a:t> </a:t>
            </a:r>
            <a:r>
              <a:rPr lang="en-US" sz="1200" b="1" dirty="0" err="1">
                <a:solidFill>
                  <a:srgbClr val="000000"/>
                </a:solidFill>
              </a:rPr>
              <a:t>Apte</a:t>
            </a:r>
            <a:r>
              <a:rPr lang="en-US" sz="1200" dirty="0">
                <a:solidFill>
                  <a:srgbClr val="000000"/>
                </a:solidFill>
              </a:rPr>
              <a:t>, president of the TERRE Policy Centre</a:t>
            </a:r>
            <a:r>
              <a:rPr lang="en-US" sz="1200" dirty="0" smtClean="0">
                <a:solidFill>
                  <a:srgbClr val="000000"/>
                </a:solidFill>
              </a:rPr>
              <a:t>, India</a:t>
            </a:r>
            <a:endParaRPr lang="en-US" sz="120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US" sz="1200" b="1" dirty="0" err="1">
                <a:solidFill>
                  <a:srgbClr val="000000"/>
                </a:solidFill>
              </a:rPr>
              <a:t>Houria</a:t>
            </a:r>
            <a:r>
              <a:rPr lang="en-US" sz="1200" b="1" dirty="0">
                <a:solidFill>
                  <a:srgbClr val="000000"/>
                </a:solidFill>
              </a:rPr>
              <a:t> </a:t>
            </a:r>
            <a:r>
              <a:rPr lang="en-US" sz="1200" b="1" dirty="0" err="1">
                <a:solidFill>
                  <a:srgbClr val="000000"/>
                </a:solidFill>
              </a:rPr>
              <a:t>Tazi</a:t>
            </a:r>
            <a:r>
              <a:rPr lang="en-US" sz="1200" b="1" dirty="0">
                <a:solidFill>
                  <a:srgbClr val="000000"/>
                </a:solidFill>
              </a:rPr>
              <a:t> </a:t>
            </a:r>
            <a:r>
              <a:rPr lang="en-US" sz="1200" b="1" dirty="0" err="1">
                <a:solidFill>
                  <a:srgbClr val="000000"/>
                </a:solidFill>
              </a:rPr>
              <a:t>Sadeq</a:t>
            </a:r>
            <a:r>
              <a:rPr lang="en-US" sz="1200" dirty="0">
                <a:solidFill>
                  <a:srgbClr val="000000"/>
                </a:solidFill>
              </a:rPr>
              <a:t>, lawyer, president of the Moroccan Water Alliance</a:t>
            </a:r>
            <a:r>
              <a:rPr lang="en-US" sz="1200" dirty="0" smtClean="0">
                <a:solidFill>
                  <a:srgbClr val="000000"/>
                </a:solidFill>
              </a:rPr>
              <a:t>, Morocco</a:t>
            </a:r>
            <a:endParaRPr lang="en-US" sz="120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US" sz="1200" b="1" dirty="0" smtClean="0">
                <a:solidFill>
                  <a:srgbClr val="000000"/>
                </a:solidFill>
              </a:rPr>
              <a:t>Jean </a:t>
            </a:r>
            <a:r>
              <a:rPr lang="en-US" sz="1200" b="1" dirty="0" err="1">
                <a:solidFill>
                  <a:srgbClr val="000000"/>
                </a:solidFill>
              </a:rPr>
              <a:t>Mendelson</a:t>
            </a:r>
            <a:r>
              <a:rPr lang="en-US" sz="1200" dirty="0">
                <a:solidFill>
                  <a:srgbClr val="000000"/>
                </a:solidFill>
              </a:rPr>
              <a:t>, former ambassador for the COP21’s preparation, in </a:t>
            </a:r>
            <a:r>
              <a:rPr lang="en-US" sz="1200" dirty="0" smtClean="0">
                <a:solidFill>
                  <a:srgbClr val="000000"/>
                </a:solidFill>
              </a:rPr>
              <a:t>charge of Latin America and </a:t>
            </a:r>
            <a:r>
              <a:rPr lang="en-US" sz="1200" dirty="0">
                <a:solidFill>
                  <a:srgbClr val="000000"/>
                </a:solidFill>
              </a:rPr>
              <a:t>the Caribbean, associate expert at the Jean-</a:t>
            </a:r>
            <a:r>
              <a:rPr lang="en-US" sz="1200" dirty="0" err="1" smtClean="0">
                <a:solidFill>
                  <a:srgbClr val="000000"/>
                </a:solidFill>
              </a:rPr>
              <a:t>Jaurès</a:t>
            </a:r>
            <a:r>
              <a:rPr lang="en-US" sz="1200" dirty="0" smtClean="0">
                <a:solidFill>
                  <a:srgbClr val="000000"/>
                </a:solidFill>
              </a:rPr>
              <a:t> Foundation</a:t>
            </a:r>
            <a:r>
              <a:rPr lang="en-US" sz="1200" dirty="0">
                <a:solidFill>
                  <a:srgbClr val="000000"/>
                </a:solidFill>
              </a:rPr>
              <a:t>, France</a:t>
            </a:r>
          </a:p>
          <a:p>
            <a:pPr marL="0" indent="0">
              <a:buNone/>
            </a:pPr>
            <a:r>
              <a:rPr lang="en-US" sz="1200" b="1" dirty="0" err="1">
                <a:solidFill>
                  <a:srgbClr val="000000"/>
                </a:solidFill>
              </a:rPr>
              <a:t>Jamila</a:t>
            </a:r>
            <a:r>
              <a:rPr lang="en-US" sz="1200" b="1" dirty="0">
                <a:solidFill>
                  <a:srgbClr val="000000"/>
                </a:solidFill>
              </a:rPr>
              <a:t> </a:t>
            </a:r>
            <a:r>
              <a:rPr lang="en-US" sz="1200" b="1" dirty="0" err="1">
                <a:solidFill>
                  <a:srgbClr val="000000"/>
                </a:solidFill>
              </a:rPr>
              <a:t>Bargach</a:t>
            </a:r>
            <a:r>
              <a:rPr lang="en-US" sz="1200" dirty="0">
                <a:solidFill>
                  <a:srgbClr val="000000"/>
                </a:solidFill>
              </a:rPr>
              <a:t>, director of Dar Si </a:t>
            </a:r>
            <a:r>
              <a:rPr lang="en-US" sz="1200" dirty="0" err="1">
                <a:solidFill>
                  <a:srgbClr val="000000"/>
                </a:solidFill>
              </a:rPr>
              <a:t>Hmad</a:t>
            </a:r>
            <a:r>
              <a:rPr lang="en-US" sz="1200" dirty="0">
                <a:solidFill>
                  <a:srgbClr val="000000"/>
                </a:solidFill>
              </a:rPr>
              <a:t> for development, education </a:t>
            </a:r>
            <a:r>
              <a:rPr lang="en-US" sz="1200" dirty="0" smtClean="0">
                <a:solidFill>
                  <a:srgbClr val="000000"/>
                </a:solidFill>
              </a:rPr>
              <a:t>and culture </a:t>
            </a:r>
            <a:r>
              <a:rPr lang="en-US" sz="1200" dirty="0">
                <a:solidFill>
                  <a:srgbClr val="000000"/>
                </a:solidFill>
              </a:rPr>
              <a:t>Association</a:t>
            </a:r>
            <a:r>
              <a:rPr lang="en-US" sz="1200" dirty="0" smtClean="0">
                <a:solidFill>
                  <a:srgbClr val="000000"/>
                </a:solidFill>
              </a:rPr>
              <a:t>, Morocco</a:t>
            </a:r>
            <a:endParaRPr lang="en-US" sz="120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US" sz="1200" b="1" dirty="0">
                <a:solidFill>
                  <a:srgbClr val="000000"/>
                </a:solidFill>
              </a:rPr>
              <a:t>Helena </a:t>
            </a:r>
            <a:r>
              <a:rPr lang="en-US" sz="1200" b="1" dirty="0" err="1">
                <a:solidFill>
                  <a:srgbClr val="000000"/>
                </a:solidFill>
              </a:rPr>
              <a:t>Molin</a:t>
            </a:r>
            <a:r>
              <a:rPr lang="en-US" sz="1200" b="1" dirty="0">
                <a:solidFill>
                  <a:srgbClr val="000000"/>
                </a:solidFill>
              </a:rPr>
              <a:t> Valdes</a:t>
            </a:r>
            <a:r>
              <a:rPr lang="en-US" sz="1200" dirty="0">
                <a:solidFill>
                  <a:srgbClr val="000000"/>
                </a:solidFill>
              </a:rPr>
              <a:t>, director of Climate and Clean Air Coalition’s </a:t>
            </a:r>
            <a:r>
              <a:rPr lang="en-US" sz="1200" dirty="0" smtClean="0">
                <a:solidFill>
                  <a:srgbClr val="000000"/>
                </a:solidFill>
              </a:rPr>
              <a:t>secretary (</a:t>
            </a:r>
            <a:r>
              <a:rPr lang="en-US" sz="1200" dirty="0">
                <a:solidFill>
                  <a:srgbClr val="000000"/>
                </a:solidFill>
              </a:rPr>
              <a:t>CCAC), United Nations Environment </a:t>
            </a:r>
            <a:r>
              <a:rPr lang="en-US" sz="1200" dirty="0" err="1">
                <a:solidFill>
                  <a:srgbClr val="000000"/>
                </a:solidFill>
              </a:rPr>
              <a:t>Programme</a:t>
            </a:r>
            <a:r>
              <a:rPr lang="en-US" sz="1200" dirty="0">
                <a:solidFill>
                  <a:srgbClr val="000000"/>
                </a:solidFill>
              </a:rPr>
              <a:t> in Paris, </a:t>
            </a:r>
            <a:r>
              <a:rPr lang="en-US" sz="1200" dirty="0" smtClean="0">
                <a:solidFill>
                  <a:srgbClr val="000000"/>
                </a:solidFill>
              </a:rPr>
              <a:t>France</a:t>
            </a:r>
          </a:p>
          <a:p>
            <a:pPr marL="0" indent="0">
              <a:buNone/>
            </a:pPr>
            <a:endParaRPr lang="en-US" sz="120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de-DE" sz="1200" b="1" dirty="0">
                <a:solidFill>
                  <a:srgbClr val="AFD77C"/>
                </a:solidFill>
              </a:rPr>
              <a:t>12h30-13h00 </a:t>
            </a:r>
            <a:r>
              <a:rPr lang="de-DE" sz="1200" b="1" dirty="0" err="1">
                <a:solidFill>
                  <a:srgbClr val="AFD77C"/>
                </a:solidFill>
              </a:rPr>
              <a:t>Debate</a:t>
            </a:r>
            <a:endParaRPr lang="fr-FR" sz="1200" b="1" dirty="0">
              <a:solidFill>
                <a:srgbClr val="AFD77C"/>
              </a:solidFill>
            </a:endParaRP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09600" y="5706791"/>
            <a:ext cx="772399" cy="1059424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74883" y="5802357"/>
            <a:ext cx="1311917" cy="963858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79303" y="5916339"/>
            <a:ext cx="1914577" cy="849876"/>
          </a:xfrm>
          <a:prstGeom prst="rect">
            <a:avLst/>
          </a:prstGeom>
        </p:spPr>
      </p:pic>
      <p:pic>
        <p:nvPicPr>
          <p:cNvPr id="15" name="Image 1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9939" y="5820725"/>
            <a:ext cx="1402370" cy="904260"/>
          </a:xfrm>
          <a:prstGeom prst="rect">
            <a:avLst/>
          </a:prstGeom>
        </p:spPr>
      </p:pic>
      <p:pic>
        <p:nvPicPr>
          <p:cNvPr id="17" name="Image 1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160305" y="5910224"/>
            <a:ext cx="1649892" cy="814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3075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Codex">
      <a:dk1>
        <a:sysClr val="windowText" lastClr="000000"/>
      </a:dk1>
      <a:lt1>
        <a:sysClr val="window" lastClr="FFFFFF"/>
      </a:lt1>
      <a:dk2>
        <a:srgbClr val="59564B"/>
      </a:dk2>
      <a:lt2>
        <a:srgbClr val="DFDAC7"/>
      </a:lt2>
      <a:accent1>
        <a:srgbClr val="990000"/>
      </a:accent1>
      <a:accent2>
        <a:srgbClr val="EFAB16"/>
      </a:accent2>
      <a:accent3>
        <a:srgbClr val="78AC35"/>
      </a:accent3>
      <a:accent4>
        <a:srgbClr val="35ACA2"/>
      </a:accent4>
      <a:accent5>
        <a:srgbClr val="4083CF"/>
      </a:accent5>
      <a:accent6>
        <a:srgbClr val="0D335E"/>
      </a:accent6>
      <a:hlink>
        <a:srgbClr val="EF8E1C"/>
      </a:hlink>
      <a:folHlink>
        <a:srgbClr val="FEC60B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295</Words>
  <Application>Microsoft Office PowerPoint</Application>
  <PresentationFormat>Affichage à l'écran (4:3)</PresentationFormat>
  <Paragraphs>27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Roboto Condensed</vt:lpstr>
      <vt:lpstr>Thème Office</vt:lpstr>
      <vt:lpstr>Genre et justice climatique : les bonnes pratiques pour faire face au changement climatique Mardi 8 novembre 2016, 11h30 – 13h Salle Pacific, Marrakech  Gender and climate justice: the good practices to deal with climate change Tuesday, November 8th 2016, 11:30 – 13:00 Room Pacific, Marrakech</vt:lpstr>
      <vt:lpstr>Programme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Genre et justice climatique : les bonnes pratiques pour faire face au changement climatique</dc:title>
  <dc:creator>Paul Mac Kain</dc:creator>
  <cp:lastModifiedBy>Dell</cp:lastModifiedBy>
  <cp:revision>13</cp:revision>
  <dcterms:created xsi:type="dcterms:W3CDTF">2016-11-02T15:18:47Z</dcterms:created>
  <dcterms:modified xsi:type="dcterms:W3CDTF">2016-11-02T20:01:03Z</dcterms:modified>
</cp:coreProperties>
</file>