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77C"/>
    <a:srgbClr val="008000"/>
    <a:srgbClr val="7BFB33"/>
    <a:srgbClr val="099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0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20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63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43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1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8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43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1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1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0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0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75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4E44-D3BD-174D-80A3-F585A927BD37}" type="datetimeFigureOut">
              <a:rPr lang="fr-FR" smtClean="0"/>
              <a:pPr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9263-0E27-2F47-8A81-90C34130C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84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39204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fr-FR" sz="3600" dirty="0" smtClean="0">
                <a:solidFill>
                  <a:srgbClr val="008000"/>
                </a:solidFill>
                <a:latin typeface="Roboto Condensed"/>
              </a:rPr>
              <a:t>Genre et justice climatique :</a:t>
            </a:r>
            <a:br>
              <a:rPr lang="fr-FR" sz="3600" dirty="0" smtClean="0">
                <a:solidFill>
                  <a:srgbClr val="008000"/>
                </a:solidFill>
                <a:latin typeface="Roboto Condensed"/>
              </a:rPr>
            </a:br>
            <a:r>
              <a:rPr lang="fr-FR" sz="3600" dirty="0" smtClean="0">
                <a:solidFill>
                  <a:srgbClr val="008000"/>
                </a:solidFill>
                <a:latin typeface="Roboto Condensed"/>
              </a:rPr>
              <a:t>les bonnes pratiques pour faire</a:t>
            </a:r>
            <a:br>
              <a:rPr lang="fr-FR" sz="3600" dirty="0" smtClean="0">
                <a:solidFill>
                  <a:srgbClr val="008000"/>
                </a:solidFill>
                <a:latin typeface="Roboto Condensed"/>
              </a:rPr>
            </a:br>
            <a:r>
              <a:rPr lang="fr-FR" sz="3600" dirty="0" smtClean="0">
                <a:solidFill>
                  <a:srgbClr val="008000"/>
                </a:solidFill>
                <a:latin typeface="Roboto Condensed"/>
              </a:rPr>
              <a:t>face au changement climatique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it-IT" sz="1800" b="1" dirty="0" err="1"/>
              <a:t>Mardi</a:t>
            </a:r>
            <a:r>
              <a:rPr lang="it-IT" sz="1800" b="1" dirty="0"/>
              <a:t> 8 </a:t>
            </a:r>
            <a:r>
              <a:rPr lang="it-IT" sz="1800" b="1" dirty="0" smtClean="0"/>
              <a:t>novembre 2016, </a:t>
            </a:r>
            <a:r>
              <a:rPr lang="it-IT" sz="1800" b="1" dirty="0"/>
              <a:t>11h30 </a:t>
            </a:r>
            <a:r>
              <a:rPr lang="it-IT" sz="1800" b="1" dirty="0" err="1"/>
              <a:t>–</a:t>
            </a:r>
            <a:r>
              <a:rPr lang="it-IT" sz="1800" b="1" dirty="0"/>
              <a:t> </a:t>
            </a:r>
            <a:r>
              <a:rPr lang="it-IT" sz="1800" b="1" dirty="0" smtClean="0"/>
              <a:t>13h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1800" dirty="0" err="1" smtClean="0"/>
              <a:t>Salle</a:t>
            </a:r>
            <a:r>
              <a:rPr lang="it-IT" sz="1800" dirty="0" smtClean="0"/>
              <a:t> Pacific, </a:t>
            </a:r>
            <a:r>
              <a:rPr lang="it-IT" sz="1800" dirty="0"/>
              <a:t>Marrakech</a:t>
            </a:r>
            <a:r>
              <a:rPr lang="fr-FR" sz="2800" dirty="0" smtClean="0">
                <a:solidFill>
                  <a:srgbClr val="099F00"/>
                </a:solidFill>
              </a:rPr>
              <a:t/>
            </a:r>
            <a:br>
              <a:rPr lang="fr-FR" sz="2800" dirty="0" smtClean="0">
                <a:solidFill>
                  <a:srgbClr val="099F00"/>
                </a:solidFill>
              </a:rPr>
            </a:br>
            <a:r>
              <a:rPr lang="fr-FR" sz="2800" dirty="0" smtClean="0">
                <a:solidFill>
                  <a:srgbClr val="099F00"/>
                </a:solidFill>
              </a:rPr>
              <a:t/>
            </a:r>
            <a:br>
              <a:rPr lang="fr-FR" sz="2800" dirty="0" smtClean="0">
                <a:solidFill>
                  <a:srgbClr val="099F00"/>
                </a:solidFill>
              </a:rPr>
            </a:br>
            <a:r>
              <a:rPr lang="fr-FR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Gender</a:t>
            </a:r>
            <a:r>
              <a:rPr lang="fr-FR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 </a:t>
            </a:r>
            <a: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and </a:t>
            </a:r>
            <a:r>
              <a:rPr lang="fr-FR" sz="3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climate</a:t>
            </a:r>
            <a: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 justice:</a:t>
            </a:r>
            <a:b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</a:br>
            <a: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the good practices to deal</a:t>
            </a:r>
            <a:b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</a:br>
            <a:r>
              <a:rPr lang="fr-FR" sz="3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with</a:t>
            </a:r>
            <a: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 </a:t>
            </a:r>
            <a:r>
              <a:rPr lang="fr-FR" sz="3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climate</a:t>
            </a:r>
            <a:r>
              <a:rPr lang="fr-FR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Roboto Condensed"/>
              </a:rPr>
              <a:t> change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en-US" sz="1800" b="1" dirty="0"/>
              <a:t>Tuesday, November </a:t>
            </a:r>
            <a:r>
              <a:rPr lang="en-US" sz="1800" b="1" dirty="0" smtClean="0"/>
              <a:t>8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2016, </a:t>
            </a:r>
            <a:r>
              <a:rPr lang="en-US" sz="1800" b="1" dirty="0"/>
              <a:t>11:30 – 13:00</a:t>
            </a:r>
            <a:br>
              <a:rPr lang="en-US" sz="1800" b="1" dirty="0"/>
            </a:br>
            <a:r>
              <a:rPr lang="en-US" sz="1800" dirty="0"/>
              <a:t>Room </a:t>
            </a:r>
            <a:r>
              <a:rPr lang="en-US" sz="1800" dirty="0" smtClean="0"/>
              <a:t>Pacific, </a:t>
            </a:r>
            <a:r>
              <a:rPr lang="en-US" sz="1800" dirty="0"/>
              <a:t>Marrakech</a:t>
            </a:r>
            <a:endParaRPr lang="fr-FR" sz="1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39" y="5820725"/>
            <a:ext cx="1402370" cy="90426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2908300"/>
            <a:ext cx="2057400" cy="10287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2908300"/>
            <a:ext cx="2057400" cy="10287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2908300"/>
            <a:ext cx="2057400" cy="10287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2908300"/>
            <a:ext cx="2057400" cy="10287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0" y="2908300"/>
            <a:ext cx="2057400" cy="10287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0305" y="5910224"/>
            <a:ext cx="1649892" cy="81476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9303" y="5916339"/>
            <a:ext cx="1914577" cy="84987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4883" y="5802357"/>
            <a:ext cx="1311917" cy="96385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9600" y="5706791"/>
            <a:ext cx="772399" cy="105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8776"/>
            <a:ext cx="8229600" cy="1143000"/>
          </a:xfrm>
        </p:spPr>
        <p:txBody>
          <a:bodyPr numCol="1"/>
          <a:lstStyle/>
          <a:p>
            <a:r>
              <a:rPr lang="fr-FR" dirty="0" smtClean="0">
                <a:solidFill>
                  <a:srgbClr val="008000"/>
                </a:solidFill>
              </a:rPr>
              <a:t>Programme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37542" y="996582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200" b="1" dirty="0">
                <a:solidFill>
                  <a:srgbClr val="008000"/>
                </a:solidFill>
              </a:rPr>
              <a:t>11h30-11h35 Ouverture </a:t>
            </a:r>
            <a:r>
              <a:rPr lang="fr-FR" sz="1200" dirty="0">
                <a:solidFill>
                  <a:srgbClr val="008000"/>
                </a:solidFill>
              </a:rPr>
              <a:t>: </a:t>
            </a:r>
            <a:r>
              <a:rPr lang="fr-FR" sz="1200" b="1" dirty="0" err="1"/>
              <a:t>Jamila</a:t>
            </a:r>
            <a:r>
              <a:rPr lang="fr-FR" sz="1200" b="1" dirty="0"/>
              <a:t> </a:t>
            </a:r>
            <a:r>
              <a:rPr lang="fr-FR" sz="1200" b="1" dirty="0" err="1"/>
              <a:t>Garmouma</a:t>
            </a:r>
            <a:r>
              <a:rPr lang="fr-FR" sz="1200" dirty="0"/>
              <a:t>, vice-présidente de </a:t>
            </a:r>
            <a:r>
              <a:rPr lang="fr-FR" sz="1200" dirty="0" smtClean="0"/>
              <a:t>la Fédération des ligues des </a:t>
            </a:r>
            <a:r>
              <a:rPr lang="fr-FR" sz="1200" dirty="0"/>
              <a:t>droits des femmes (</a:t>
            </a:r>
            <a:r>
              <a:rPr lang="fr-FR" sz="1200" dirty="0" smtClean="0"/>
              <a:t>FLDF</a:t>
            </a:r>
            <a:r>
              <a:rPr lang="fr-FR" sz="1200" dirty="0"/>
              <a:t>), </a:t>
            </a:r>
            <a:r>
              <a:rPr lang="fr-FR" sz="1200" dirty="0" smtClean="0"/>
              <a:t>Maroc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b="1" dirty="0">
                <a:solidFill>
                  <a:srgbClr val="008000"/>
                </a:solidFill>
              </a:rPr>
              <a:t>11h35-12h30 Intervenants</a:t>
            </a:r>
          </a:p>
          <a:p>
            <a:pPr marL="0" indent="0">
              <a:buNone/>
            </a:pPr>
            <a:r>
              <a:rPr lang="fr-FR" sz="1200" b="1" dirty="0"/>
              <a:t>Fouzia </a:t>
            </a:r>
            <a:r>
              <a:rPr lang="fr-FR" sz="1200" b="1" dirty="0" err="1"/>
              <a:t>Assouli</a:t>
            </a:r>
            <a:r>
              <a:rPr lang="fr-FR" sz="1200" dirty="0"/>
              <a:t>, présidente de la Fondation des Femmes de l’</a:t>
            </a:r>
            <a:r>
              <a:rPr lang="fr-FR" sz="1200" dirty="0" err="1"/>
              <a:t>Euro</a:t>
            </a:r>
            <a:r>
              <a:rPr lang="fr-FR" sz="1200" dirty="0" err="1" smtClean="0"/>
              <a:t>-Méditerranée</a:t>
            </a:r>
            <a:r>
              <a:rPr lang="fr-FR" sz="1200" dirty="0"/>
              <a:t>, Maroc</a:t>
            </a:r>
          </a:p>
          <a:p>
            <a:pPr marL="0" indent="0">
              <a:buNone/>
            </a:pPr>
            <a:r>
              <a:rPr lang="fr-FR" sz="1200" b="1" dirty="0" err="1"/>
              <a:t>Toudjani</a:t>
            </a:r>
            <a:r>
              <a:rPr lang="fr-FR" sz="1200" b="1" dirty="0"/>
              <a:t> </a:t>
            </a:r>
            <a:r>
              <a:rPr lang="fr-FR" sz="1200" b="1" dirty="0" err="1"/>
              <a:t>Saratou</a:t>
            </a:r>
            <a:r>
              <a:rPr lang="fr-FR" sz="1200" b="1" dirty="0"/>
              <a:t> </a:t>
            </a:r>
            <a:r>
              <a:rPr lang="fr-FR" sz="1200" b="1" dirty="0" err="1"/>
              <a:t>Malam</a:t>
            </a:r>
            <a:r>
              <a:rPr lang="fr-FR" sz="1200" b="1" dirty="0"/>
              <a:t> </a:t>
            </a:r>
            <a:r>
              <a:rPr lang="fr-FR" sz="1200" b="1" dirty="0" err="1"/>
              <a:t>Goni</a:t>
            </a:r>
            <a:r>
              <a:rPr lang="fr-FR" sz="1200" dirty="0"/>
              <a:t>, directrice exécutive de la Fondation Guri</a:t>
            </a:r>
            <a:r>
              <a:rPr lang="fr-FR" sz="1200" dirty="0" smtClean="0"/>
              <a:t>-Vie </a:t>
            </a:r>
            <a:r>
              <a:rPr lang="fr-FR" sz="1200" dirty="0"/>
              <a:t>meilleure, Niger</a:t>
            </a:r>
          </a:p>
          <a:p>
            <a:pPr marL="0" indent="0">
              <a:buNone/>
            </a:pPr>
            <a:r>
              <a:rPr lang="fr-FR" sz="1200" b="1" dirty="0" err="1"/>
              <a:t>Vinitaa</a:t>
            </a:r>
            <a:r>
              <a:rPr lang="fr-FR" sz="1200" b="1" dirty="0"/>
              <a:t> Apte</a:t>
            </a:r>
            <a:r>
              <a:rPr lang="fr-FR" sz="1200" dirty="0"/>
              <a:t>, président du </a:t>
            </a:r>
            <a:r>
              <a:rPr lang="fr-FR" sz="1200" dirty="0" smtClean="0"/>
              <a:t>TERRE Policy </a:t>
            </a:r>
            <a:r>
              <a:rPr lang="fr-FR" sz="1200" dirty="0"/>
              <a:t>Centre, Inde</a:t>
            </a:r>
          </a:p>
          <a:p>
            <a:pPr marL="0" indent="0">
              <a:buNone/>
            </a:pPr>
            <a:r>
              <a:rPr lang="fr-FR" sz="1200" b="1" dirty="0" err="1"/>
              <a:t>Houria</a:t>
            </a:r>
            <a:r>
              <a:rPr lang="fr-FR" sz="1200" b="1" dirty="0"/>
              <a:t> Tazi </a:t>
            </a:r>
            <a:r>
              <a:rPr lang="fr-FR" sz="1200" b="1" dirty="0" err="1"/>
              <a:t>Sadeq</a:t>
            </a:r>
            <a:r>
              <a:rPr lang="fr-FR" sz="1200" dirty="0"/>
              <a:t>, juriste, présidente de l’Alliance marocaine pour l’eau</a:t>
            </a:r>
            <a:r>
              <a:rPr lang="fr-FR" sz="1200" dirty="0" smtClean="0"/>
              <a:t>, Maroc </a:t>
            </a:r>
          </a:p>
          <a:p>
            <a:pPr marL="0" indent="0">
              <a:buNone/>
            </a:pPr>
            <a:r>
              <a:rPr lang="fr-FR" sz="1200" b="1" dirty="0" smtClean="0"/>
              <a:t>Jean </a:t>
            </a:r>
            <a:r>
              <a:rPr lang="fr-FR" sz="1200" b="1" dirty="0" err="1"/>
              <a:t>Mendelson</a:t>
            </a:r>
            <a:r>
              <a:rPr lang="fr-FR" sz="1200" dirty="0"/>
              <a:t>, ancien ambassadeur pour la préparation de la </a:t>
            </a:r>
            <a:r>
              <a:rPr lang="fr-FR" sz="1200" dirty="0" smtClean="0"/>
              <a:t>COP21 en </a:t>
            </a:r>
            <a:r>
              <a:rPr lang="fr-FR" sz="1200" dirty="0"/>
              <a:t>charge de l’Amérique latine et des Caraïbes, expert associé à </a:t>
            </a:r>
            <a:r>
              <a:rPr lang="fr-FR" sz="1200" dirty="0" smtClean="0"/>
              <a:t>la Fondation </a:t>
            </a:r>
            <a:r>
              <a:rPr lang="fr-FR" sz="1200" dirty="0"/>
              <a:t>Jean-Jaurès, France</a:t>
            </a:r>
          </a:p>
          <a:p>
            <a:pPr marL="0" indent="0">
              <a:buNone/>
            </a:pPr>
            <a:r>
              <a:rPr lang="fr-FR" sz="1200" b="1" dirty="0" err="1"/>
              <a:t>Jamila</a:t>
            </a:r>
            <a:r>
              <a:rPr lang="fr-FR" sz="1200" b="1" dirty="0"/>
              <a:t> </a:t>
            </a:r>
            <a:r>
              <a:rPr lang="fr-FR" sz="1200" b="1" dirty="0" err="1"/>
              <a:t>Bargach</a:t>
            </a:r>
            <a:r>
              <a:rPr lang="fr-FR" sz="1200" dirty="0"/>
              <a:t>, directrice de l’association Dar Si </a:t>
            </a:r>
            <a:r>
              <a:rPr lang="fr-FR" sz="1200" dirty="0" err="1"/>
              <a:t>Hmad</a:t>
            </a:r>
            <a:r>
              <a:rPr lang="fr-FR" sz="1200" dirty="0"/>
              <a:t> pour le développement</a:t>
            </a:r>
            <a:r>
              <a:rPr lang="fr-FR" sz="1200" dirty="0" smtClean="0"/>
              <a:t>, l’éducation </a:t>
            </a:r>
            <a:r>
              <a:rPr lang="fr-FR" sz="1200" dirty="0"/>
              <a:t>et la culture, Maroc</a:t>
            </a:r>
          </a:p>
          <a:p>
            <a:pPr marL="0" indent="0">
              <a:buNone/>
            </a:pPr>
            <a:r>
              <a:rPr lang="fr-FR" sz="1200" b="1" dirty="0"/>
              <a:t>Helena </a:t>
            </a:r>
            <a:r>
              <a:rPr lang="fr-FR" sz="1200" b="1" dirty="0" err="1"/>
              <a:t>Molin</a:t>
            </a:r>
            <a:r>
              <a:rPr lang="fr-FR" sz="1200" b="1" dirty="0"/>
              <a:t> </a:t>
            </a:r>
            <a:r>
              <a:rPr lang="fr-FR" sz="1200" b="1" dirty="0" err="1"/>
              <a:t>Valdes</a:t>
            </a:r>
            <a:r>
              <a:rPr lang="fr-FR" sz="1200" dirty="0"/>
              <a:t>, directrice du secrétariat de la coalition pour le </a:t>
            </a:r>
            <a:r>
              <a:rPr lang="fr-FR" sz="1200" dirty="0" smtClean="0"/>
              <a:t>climat et </a:t>
            </a:r>
            <a:r>
              <a:rPr lang="fr-FR" sz="1200" dirty="0"/>
              <a:t>l’air pur (CCAC), Programme des Nations unies pour l’environnement </a:t>
            </a:r>
            <a:r>
              <a:rPr lang="fr-FR" sz="1200" dirty="0" smtClean="0"/>
              <a:t>à Paris</a:t>
            </a:r>
            <a:r>
              <a:rPr lang="fr-FR" sz="1200" dirty="0"/>
              <a:t>, </a:t>
            </a:r>
            <a:r>
              <a:rPr lang="fr-FR" sz="1200" dirty="0" smtClean="0"/>
              <a:t>France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b="1" dirty="0">
                <a:solidFill>
                  <a:srgbClr val="008000"/>
                </a:solidFill>
              </a:rPr>
              <a:t>12h30-13h00 Débat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996582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200" b="1" dirty="0">
                <a:solidFill>
                  <a:srgbClr val="AFD77C"/>
                </a:solidFill>
              </a:rPr>
              <a:t>11h30-11h35 </a:t>
            </a:r>
            <a:r>
              <a:rPr lang="fr-FR" sz="1200" b="1" dirty="0" err="1">
                <a:solidFill>
                  <a:srgbClr val="AFD77C"/>
                </a:solidFill>
              </a:rPr>
              <a:t>Opening</a:t>
            </a:r>
            <a:r>
              <a:rPr lang="fr-FR" sz="1200" b="1" dirty="0">
                <a:solidFill>
                  <a:srgbClr val="AFD77C"/>
                </a:solidFill>
              </a:rPr>
              <a:t> : </a:t>
            </a:r>
            <a:r>
              <a:rPr lang="fr-FR" sz="1200" b="1" dirty="0" err="1">
                <a:solidFill>
                  <a:srgbClr val="000000"/>
                </a:solidFill>
              </a:rPr>
              <a:t>Jamila</a:t>
            </a:r>
            <a:r>
              <a:rPr lang="fr-FR" sz="1200" b="1" dirty="0">
                <a:solidFill>
                  <a:srgbClr val="000000"/>
                </a:solidFill>
              </a:rPr>
              <a:t> </a:t>
            </a:r>
            <a:r>
              <a:rPr lang="fr-FR" sz="1200" b="1" dirty="0" err="1">
                <a:solidFill>
                  <a:srgbClr val="000000"/>
                </a:solidFill>
              </a:rPr>
              <a:t>Garmouma</a:t>
            </a:r>
            <a:r>
              <a:rPr lang="fr-FR" sz="1200" dirty="0">
                <a:solidFill>
                  <a:srgbClr val="000000"/>
                </a:solidFill>
              </a:rPr>
              <a:t>, </a:t>
            </a:r>
            <a:r>
              <a:rPr lang="fr-FR" sz="1200" dirty="0" err="1">
                <a:solidFill>
                  <a:srgbClr val="000000"/>
                </a:solidFill>
              </a:rPr>
              <a:t>vice-president</a:t>
            </a:r>
            <a:r>
              <a:rPr lang="fr-FR" sz="1200" dirty="0">
                <a:solidFill>
                  <a:srgbClr val="000000"/>
                </a:solidFill>
              </a:rPr>
              <a:t> of </a:t>
            </a:r>
            <a:r>
              <a:rPr lang="fr-FR" sz="1200" dirty="0" smtClean="0">
                <a:solidFill>
                  <a:srgbClr val="000000"/>
                </a:solidFill>
              </a:rPr>
              <a:t>the </a:t>
            </a:r>
            <a:r>
              <a:rPr lang="fr-FR" sz="1200" dirty="0" err="1" smtClean="0">
                <a:solidFill>
                  <a:srgbClr val="000000"/>
                </a:solidFill>
              </a:rPr>
              <a:t>Women</a:t>
            </a:r>
            <a:r>
              <a:rPr lang="fr-FR" sz="1200" dirty="0" smtClean="0">
                <a:solidFill>
                  <a:srgbClr val="000000"/>
                </a:solidFill>
              </a:rPr>
              <a:t> </a:t>
            </a:r>
            <a:r>
              <a:rPr lang="fr-FR" sz="1200" dirty="0" err="1">
                <a:solidFill>
                  <a:srgbClr val="000000"/>
                </a:solidFill>
              </a:rPr>
              <a:t>Rights</a:t>
            </a:r>
            <a:r>
              <a:rPr lang="fr-FR" sz="1200" dirty="0">
                <a:solidFill>
                  <a:srgbClr val="000000"/>
                </a:solidFill>
              </a:rPr>
              <a:t>’ </a:t>
            </a:r>
            <a:r>
              <a:rPr lang="fr-FR" sz="1200" dirty="0" err="1" smtClean="0">
                <a:solidFill>
                  <a:srgbClr val="000000"/>
                </a:solidFill>
              </a:rPr>
              <a:t>Leagues</a:t>
            </a:r>
            <a:r>
              <a:rPr lang="fr-FR" sz="1200" dirty="0" smtClean="0">
                <a:solidFill>
                  <a:srgbClr val="000000"/>
                </a:solidFill>
              </a:rPr>
              <a:t>’ </a:t>
            </a:r>
            <a:r>
              <a:rPr lang="fr-FR" sz="1200" dirty="0" err="1">
                <a:solidFill>
                  <a:srgbClr val="000000"/>
                </a:solidFill>
              </a:rPr>
              <a:t>Federation</a:t>
            </a:r>
            <a:r>
              <a:rPr lang="fr-FR" sz="1200" dirty="0">
                <a:solidFill>
                  <a:srgbClr val="000000"/>
                </a:solidFill>
              </a:rPr>
              <a:t>, </a:t>
            </a:r>
            <a:r>
              <a:rPr lang="fr-FR" sz="1200" dirty="0" err="1" smtClean="0">
                <a:solidFill>
                  <a:srgbClr val="000000"/>
                </a:solidFill>
              </a:rPr>
              <a:t>Morocco</a:t>
            </a:r>
            <a:endParaRPr lang="fr-FR" sz="1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1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AFD77C"/>
                </a:solidFill>
              </a:rPr>
              <a:t>11h35-12h30 Speakers</a:t>
            </a:r>
          </a:p>
          <a:p>
            <a:pPr marL="0" indent="0">
              <a:buNone/>
            </a:pPr>
            <a:r>
              <a:rPr lang="en-US" sz="1200" b="1" dirty="0" err="1">
                <a:solidFill>
                  <a:srgbClr val="000000"/>
                </a:solidFill>
              </a:rPr>
              <a:t>Fouzia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Assouli</a:t>
            </a:r>
            <a:r>
              <a:rPr lang="en-US" sz="1200" dirty="0">
                <a:solidFill>
                  <a:srgbClr val="000000"/>
                </a:solidFill>
              </a:rPr>
              <a:t>, president of the Euro-Mediterranean Women’s Foundation</a:t>
            </a:r>
            <a:r>
              <a:rPr lang="en-US" sz="1200" dirty="0" smtClean="0">
                <a:solidFill>
                  <a:srgbClr val="000000"/>
                </a:solidFill>
              </a:rPr>
              <a:t>, Morocco</a:t>
            </a: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1" dirty="0" err="1">
                <a:solidFill>
                  <a:srgbClr val="000000"/>
                </a:solidFill>
              </a:rPr>
              <a:t>Toudjani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Saratou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Malam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Goni</a:t>
            </a:r>
            <a:r>
              <a:rPr lang="en-US" sz="1200" dirty="0">
                <a:solidFill>
                  <a:srgbClr val="000000"/>
                </a:solidFill>
              </a:rPr>
              <a:t>, executive director of the </a:t>
            </a:r>
            <a:r>
              <a:rPr lang="en-US" sz="1200" dirty="0" err="1">
                <a:solidFill>
                  <a:srgbClr val="000000"/>
                </a:solidFill>
              </a:rPr>
              <a:t>Guri</a:t>
            </a:r>
            <a:r>
              <a:rPr lang="en-US" sz="1200" dirty="0">
                <a:solidFill>
                  <a:srgbClr val="000000"/>
                </a:solidFill>
              </a:rPr>
              <a:t>-Vie </a:t>
            </a:r>
            <a:r>
              <a:rPr lang="en-US" sz="1200" dirty="0" err="1" smtClean="0">
                <a:solidFill>
                  <a:srgbClr val="000000"/>
                </a:solidFill>
              </a:rPr>
              <a:t>meilleure</a:t>
            </a:r>
            <a:r>
              <a:rPr lang="en-US" sz="1200" dirty="0" smtClean="0">
                <a:solidFill>
                  <a:srgbClr val="000000"/>
                </a:solidFill>
              </a:rPr>
              <a:t> Foundation</a:t>
            </a:r>
            <a:r>
              <a:rPr lang="en-US" sz="1200" dirty="0">
                <a:solidFill>
                  <a:srgbClr val="000000"/>
                </a:solidFill>
              </a:rPr>
              <a:t>, Niger</a:t>
            </a:r>
          </a:p>
          <a:p>
            <a:pPr marL="0" indent="0">
              <a:buNone/>
            </a:pPr>
            <a:r>
              <a:rPr lang="en-US" sz="1200" b="1" dirty="0" err="1">
                <a:solidFill>
                  <a:srgbClr val="000000"/>
                </a:solidFill>
              </a:rPr>
              <a:t>Vinitaa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Apte</a:t>
            </a:r>
            <a:r>
              <a:rPr lang="en-US" sz="1200" dirty="0">
                <a:solidFill>
                  <a:srgbClr val="000000"/>
                </a:solidFill>
              </a:rPr>
              <a:t>, president of the TERRE Policy Centre</a:t>
            </a:r>
            <a:r>
              <a:rPr lang="en-US" sz="1200" dirty="0" smtClean="0">
                <a:solidFill>
                  <a:srgbClr val="000000"/>
                </a:solidFill>
              </a:rPr>
              <a:t>, India</a:t>
            </a: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1" dirty="0" err="1">
                <a:solidFill>
                  <a:srgbClr val="000000"/>
                </a:solidFill>
              </a:rPr>
              <a:t>Houria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Tazi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Sadeq</a:t>
            </a:r>
            <a:r>
              <a:rPr lang="en-US" sz="1200" dirty="0">
                <a:solidFill>
                  <a:srgbClr val="000000"/>
                </a:solidFill>
              </a:rPr>
              <a:t>, lawyer, president of the Moroccan Water Alliance</a:t>
            </a:r>
            <a:r>
              <a:rPr lang="en-US" sz="1200" dirty="0" smtClean="0">
                <a:solidFill>
                  <a:srgbClr val="000000"/>
                </a:solidFill>
              </a:rPr>
              <a:t>, Morocco</a:t>
            </a: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Jean </a:t>
            </a:r>
            <a:r>
              <a:rPr lang="en-US" sz="1200" b="1" dirty="0" err="1">
                <a:solidFill>
                  <a:srgbClr val="000000"/>
                </a:solidFill>
              </a:rPr>
              <a:t>Mendelson</a:t>
            </a:r>
            <a:r>
              <a:rPr lang="en-US" sz="1200" dirty="0">
                <a:solidFill>
                  <a:srgbClr val="000000"/>
                </a:solidFill>
              </a:rPr>
              <a:t>, former ambassador for the COP21’s preparation, in </a:t>
            </a:r>
            <a:r>
              <a:rPr lang="en-US" sz="1200" dirty="0" smtClean="0">
                <a:solidFill>
                  <a:srgbClr val="000000"/>
                </a:solidFill>
              </a:rPr>
              <a:t>charge of Latin America and </a:t>
            </a:r>
            <a:r>
              <a:rPr lang="en-US" sz="1200" dirty="0">
                <a:solidFill>
                  <a:srgbClr val="000000"/>
                </a:solidFill>
              </a:rPr>
              <a:t>the Caribbean, associate expert at the Jean-</a:t>
            </a:r>
            <a:r>
              <a:rPr lang="en-US" sz="1200" dirty="0" err="1" smtClean="0">
                <a:solidFill>
                  <a:srgbClr val="000000"/>
                </a:solidFill>
              </a:rPr>
              <a:t>Jaurès</a:t>
            </a:r>
            <a:r>
              <a:rPr lang="en-US" sz="1200" dirty="0" smtClean="0">
                <a:solidFill>
                  <a:srgbClr val="000000"/>
                </a:solidFill>
              </a:rPr>
              <a:t> Foundation</a:t>
            </a:r>
            <a:r>
              <a:rPr lang="en-US" sz="1200" dirty="0">
                <a:solidFill>
                  <a:srgbClr val="000000"/>
                </a:solidFill>
              </a:rPr>
              <a:t>, France</a:t>
            </a:r>
          </a:p>
          <a:p>
            <a:pPr marL="0" indent="0">
              <a:buNone/>
            </a:pPr>
            <a:r>
              <a:rPr lang="en-US" sz="1200" b="1" dirty="0" err="1">
                <a:solidFill>
                  <a:srgbClr val="000000"/>
                </a:solidFill>
              </a:rPr>
              <a:t>Jamila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b="1" dirty="0" err="1">
                <a:solidFill>
                  <a:srgbClr val="000000"/>
                </a:solidFill>
              </a:rPr>
              <a:t>Bargach</a:t>
            </a:r>
            <a:r>
              <a:rPr lang="en-US" sz="1200" dirty="0">
                <a:solidFill>
                  <a:srgbClr val="000000"/>
                </a:solidFill>
              </a:rPr>
              <a:t>, director of Dar Si </a:t>
            </a:r>
            <a:r>
              <a:rPr lang="en-US" sz="1200" dirty="0" err="1">
                <a:solidFill>
                  <a:srgbClr val="000000"/>
                </a:solidFill>
              </a:rPr>
              <a:t>Hmad</a:t>
            </a:r>
            <a:r>
              <a:rPr lang="en-US" sz="1200" dirty="0">
                <a:solidFill>
                  <a:srgbClr val="000000"/>
                </a:solidFill>
              </a:rPr>
              <a:t> for development, education </a:t>
            </a:r>
            <a:r>
              <a:rPr lang="en-US" sz="1200" dirty="0" smtClean="0">
                <a:solidFill>
                  <a:srgbClr val="000000"/>
                </a:solidFill>
              </a:rPr>
              <a:t>and culture </a:t>
            </a:r>
            <a:r>
              <a:rPr lang="en-US" sz="1200" dirty="0">
                <a:solidFill>
                  <a:srgbClr val="000000"/>
                </a:solidFill>
              </a:rPr>
              <a:t>Association</a:t>
            </a:r>
            <a:r>
              <a:rPr lang="en-US" sz="1200" dirty="0" smtClean="0">
                <a:solidFill>
                  <a:srgbClr val="000000"/>
                </a:solidFill>
              </a:rPr>
              <a:t>, Morocco</a:t>
            </a: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000000"/>
                </a:solidFill>
              </a:rPr>
              <a:t>Helena </a:t>
            </a:r>
            <a:r>
              <a:rPr lang="en-US" sz="1200" b="1" dirty="0" err="1">
                <a:solidFill>
                  <a:srgbClr val="000000"/>
                </a:solidFill>
              </a:rPr>
              <a:t>Molin</a:t>
            </a:r>
            <a:r>
              <a:rPr lang="en-US" sz="1200" b="1" dirty="0">
                <a:solidFill>
                  <a:srgbClr val="000000"/>
                </a:solidFill>
              </a:rPr>
              <a:t> Valdes</a:t>
            </a:r>
            <a:r>
              <a:rPr lang="en-US" sz="1200" dirty="0">
                <a:solidFill>
                  <a:srgbClr val="000000"/>
                </a:solidFill>
              </a:rPr>
              <a:t>, director of Climate and Clean Air Coalition’s </a:t>
            </a:r>
            <a:r>
              <a:rPr lang="en-US" sz="1200" dirty="0" smtClean="0">
                <a:solidFill>
                  <a:srgbClr val="000000"/>
                </a:solidFill>
              </a:rPr>
              <a:t>secretary (</a:t>
            </a:r>
            <a:r>
              <a:rPr lang="en-US" sz="1200" dirty="0">
                <a:solidFill>
                  <a:srgbClr val="000000"/>
                </a:solidFill>
              </a:rPr>
              <a:t>CCAC), United Nations Environment </a:t>
            </a:r>
            <a:r>
              <a:rPr lang="en-US" sz="1200" dirty="0" err="1">
                <a:solidFill>
                  <a:srgbClr val="000000"/>
                </a:solidFill>
              </a:rPr>
              <a:t>Programme</a:t>
            </a:r>
            <a:r>
              <a:rPr lang="en-US" sz="1200" dirty="0">
                <a:solidFill>
                  <a:srgbClr val="000000"/>
                </a:solidFill>
              </a:rPr>
              <a:t> in Paris, </a:t>
            </a:r>
            <a:r>
              <a:rPr lang="en-US" sz="1200" dirty="0" smtClean="0">
                <a:solidFill>
                  <a:srgbClr val="000000"/>
                </a:solidFill>
              </a:rPr>
              <a:t>France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1200" b="1" dirty="0">
                <a:solidFill>
                  <a:srgbClr val="AFD77C"/>
                </a:solidFill>
              </a:rPr>
              <a:t>12h30-13h00 </a:t>
            </a:r>
            <a:r>
              <a:rPr lang="de-DE" sz="1200" b="1" dirty="0" err="1">
                <a:solidFill>
                  <a:srgbClr val="AFD77C"/>
                </a:solidFill>
              </a:rPr>
              <a:t>Debate</a:t>
            </a:r>
            <a:endParaRPr lang="fr-FR" sz="1200" b="1" dirty="0">
              <a:solidFill>
                <a:srgbClr val="AFD77C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600" y="5706791"/>
            <a:ext cx="772399" cy="105942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883" y="5802357"/>
            <a:ext cx="1311917" cy="96385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9303" y="5916339"/>
            <a:ext cx="1914577" cy="84987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939" y="5820725"/>
            <a:ext cx="1402370" cy="90426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0305" y="5910224"/>
            <a:ext cx="1649892" cy="8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295</Words>
  <Application>Microsoft Office PowerPoint</Application>
  <PresentationFormat>Affichage à l'écran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Condensed</vt:lpstr>
      <vt:lpstr>Thème Office</vt:lpstr>
      <vt:lpstr>Genre et justice climatique : les bonnes pratiques pour faire face au changement climatique Mardi 8 novembre 2016, 11h30 – 13h Salle Pacific, Marrakech  Gender and climate justice: the good practices to deal with climate change Tuesday, November 8th 2016, 11:30 – 13:00 Room Pacific, Marrakech</vt:lpstr>
      <vt:lpstr>Programme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et justice climatique : les bonnes pratiques pour faire face au changement climatique</dc:title>
  <dc:creator>Paul Mac Kain</dc:creator>
  <cp:lastModifiedBy>Dell</cp:lastModifiedBy>
  <cp:revision>13</cp:revision>
  <dcterms:created xsi:type="dcterms:W3CDTF">2016-11-02T15:18:47Z</dcterms:created>
  <dcterms:modified xsi:type="dcterms:W3CDTF">2016-11-02T20:01:03Z</dcterms:modified>
</cp:coreProperties>
</file>