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307C-2C57-42F5-B391-D736A0C0BBED}" type="datetimeFigureOut">
              <a:rPr lang="pt-BR" smtClean="0"/>
              <a:t>16/05/2016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736F-4083-450D-B897-DA1381B8116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307C-2C57-42F5-B391-D736A0C0BBED}" type="datetimeFigureOut">
              <a:rPr lang="pt-BR" smtClean="0"/>
              <a:t>16/05/2016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736F-4083-450D-B897-DA1381B8116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307C-2C57-42F5-B391-D736A0C0BBED}" type="datetimeFigureOut">
              <a:rPr lang="pt-BR" smtClean="0"/>
              <a:t>16/05/2016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736F-4083-450D-B897-DA1381B8116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307C-2C57-42F5-B391-D736A0C0BBED}" type="datetimeFigureOut">
              <a:rPr lang="pt-BR" smtClean="0"/>
              <a:t>16/05/2016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736F-4083-450D-B897-DA1381B8116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307C-2C57-42F5-B391-D736A0C0BBED}" type="datetimeFigureOut">
              <a:rPr lang="pt-BR" smtClean="0"/>
              <a:t>16/05/2016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736F-4083-450D-B897-DA1381B8116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307C-2C57-42F5-B391-D736A0C0BBED}" type="datetimeFigureOut">
              <a:rPr lang="pt-BR" smtClean="0"/>
              <a:t>16/05/2016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736F-4083-450D-B897-DA1381B8116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307C-2C57-42F5-B391-D736A0C0BBED}" type="datetimeFigureOut">
              <a:rPr lang="pt-BR" smtClean="0"/>
              <a:t>16/05/2016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736F-4083-450D-B897-DA1381B8116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307C-2C57-42F5-B391-D736A0C0BBED}" type="datetimeFigureOut">
              <a:rPr lang="pt-BR" smtClean="0"/>
              <a:t>16/05/2016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736F-4083-450D-B897-DA1381B8116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307C-2C57-42F5-B391-D736A0C0BBED}" type="datetimeFigureOut">
              <a:rPr lang="pt-BR" smtClean="0"/>
              <a:t>16/05/2016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736F-4083-450D-B897-DA1381B8116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307C-2C57-42F5-B391-D736A0C0BBED}" type="datetimeFigureOut">
              <a:rPr lang="pt-BR" smtClean="0"/>
              <a:t>16/05/2016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736F-4083-450D-B897-DA1381B8116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E307C-2C57-42F5-B391-D736A0C0BBED}" type="datetimeFigureOut">
              <a:rPr lang="pt-BR" smtClean="0"/>
              <a:t>16/05/2016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736F-4083-450D-B897-DA1381B8116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E307C-2C57-42F5-B391-D736A0C0BBED}" type="datetimeFigureOut">
              <a:rPr lang="pt-BR" smtClean="0"/>
              <a:t>16/05/2016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1736F-4083-450D-B897-DA1381B81161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err="1" smtClean="0"/>
              <a:t>Brazilian</a:t>
            </a:r>
            <a:r>
              <a:rPr lang="pt-BR" b="1" dirty="0" smtClean="0"/>
              <a:t> </a:t>
            </a:r>
            <a:r>
              <a:rPr lang="pt-BR" b="1" dirty="0" err="1" smtClean="0"/>
              <a:t>INDCs</a:t>
            </a:r>
            <a:r>
              <a:rPr lang="pt-BR" b="1" dirty="0" smtClean="0"/>
              <a:t>: </a:t>
            </a:r>
            <a:r>
              <a:rPr lang="en-US" b="1" dirty="0"/>
              <a:t>ambitious targets, damaging measures </a:t>
            </a:r>
            <a:r>
              <a:rPr lang="pt-BR" dirty="0"/>
              <a:t/>
            </a:r>
            <a:br>
              <a:rPr lang="pt-BR" dirty="0"/>
            </a:br>
            <a:endParaRPr lang="pt-B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5500702"/>
            <a:ext cx="8501122" cy="1071570"/>
          </a:xfrm>
        </p:spPr>
        <p:txBody>
          <a:bodyPr>
            <a:normAutofit/>
          </a:bodyPr>
          <a:lstStyle/>
          <a:p>
            <a:pPr algn="l"/>
            <a:r>
              <a:rPr lang="pt-BR" sz="2600" b="1" dirty="0" err="1" smtClean="0">
                <a:solidFill>
                  <a:schemeClr val="accent2">
                    <a:lumMod val="50000"/>
                  </a:schemeClr>
                </a:solidFill>
              </a:rPr>
              <a:t>Side</a:t>
            </a:r>
            <a:r>
              <a:rPr lang="pt-BR" sz="26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t-BR" sz="2600" b="1" dirty="0" err="1" smtClean="0">
                <a:solidFill>
                  <a:schemeClr val="accent2">
                    <a:lumMod val="50000"/>
                  </a:schemeClr>
                </a:solidFill>
              </a:rPr>
              <a:t>event</a:t>
            </a:r>
            <a:r>
              <a:rPr lang="pt-BR" sz="2600" b="1" dirty="0" smtClean="0">
                <a:solidFill>
                  <a:schemeClr val="accent2">
                    <a:lumMod val="50000"/>
                  </a:schemeClr>
                </a:solidFill>
              </a:rPr>
              <a:t>: Will </a:t>
            </a:r>
            <a:r>
              <a:rPr lang="pt-BR" sz="2600" b="1" dirty="0" err="1" smtClean="0">
                <a:solidFill>
                  <a:schemeClr val="accent2">
                    <a:lumMod val="50000"/>
                  </a:schemeClr>
                </a:solidFill>
              </a:rPr>
              <a:t>the</a:t>
            </a:r>
            <a:r>
              <a:rPr lang="pt-BR" sz="2600" b="1" dirty="0" smtClean="0">
                <a:solidFill>
                  <a:schemeClr val="accent2">
                    <a:lumMod val="50000"/>
                  </a:schemeClr>
                </a:solidFill>
              </a:rPr>
              <a:t> Paris </a:t>
            </a:r>
            <a:r>
              <a:rPr lang="pt-BR" sz="2600" b="1" dirty="0" err="1" smtClean="0">
                <a:solidFill>
                  <a:schemeClr val="accent2">
                    <a:lumMod val="50000"/>
                  </a:schemeClr>
                </a:solidFill>
              </a:rPr>
              <a:t>Agreement</a:t>
            </a:r>
            <a:r>
              <a:rPr lang="pt-BR" sz="26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t-BR" sz="2600" b="1" dirty="0" err="1" smtClean="0">
                <a:solidFill>
                  <a:schemeClr val="accent2">
                    <a:lumMod val="50000"/>
                  </a:schemeClr>
                </a:solidFill>
              </a:rPr>
              <a:t>undermine</a:t>
            </a:r>
            <a:r>
              <a:rPr lang="pt-BR" sz="2600" b="1" dirty="0" smtClean="0">
                <a:solidFill>
                  <a:schemeClr val="accent2">
                    <a:lumMod val="50000"/>
                  </a:schemeClr>
                </a:solidFill>
              </a:rPr>
              <a:t> SDG 15.2?</a:t>
            </a:r>
          </a:p>
          <a:p>
            <a:pPr algn="l"/>
            <a:r>
              <a:rPr lang="pt-BR" sz="2600" b="1" dirty="0" err="1" smtClean="0">
                <a:solidFill>
                  <a:schemeClr val="accent2">
                    <a:lumMod val="50000"/>
                  </a:schemeClr>
                </a:solidFill>
              </a:rPr>
              <a:t>Maureen</a:t>
            </a:r>
            <a:r>
              <a:rPr lang="pt-BR" sz="2600" b="1" dirty="0" smtClean="0">
                <a:solidFill>
                  <a:schemeClr val="accent2">
                    <a:lumMod val="50000"/>
                  </a:schemeClr>
                </a:solidFill>
              </a:rPr>
              <a:t> Santos -HBF </a:t>
            </a:r>
            <a:r>
              <a:rPr lang="pt-BR" sz="2600" b="1" dirty="0" err="1" smtClean="0">
                <a:solidFill>
                  <a:schemeClr val="accent2">
                    <a:lumMod val="50000"/>
                  </a:schemeClr>
                </a:solidFill>
              </a:rPr>
              <a:t>Brazil</a:t>
            </a:r>
            <a:endParaRPr lang="pt-BR" sz="26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42910" y="428604"/>
            <a:ext cx="2643206" cy="20717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 err="1" smtClean="0"/>
              <a:t>Brazilian</a:t>
            </a:r>
            <a:r>
              <a:rPr lang="pt-BR" sz="2200" b="1" dirty="0" smtClean="0"/>
              <a:t> </a:t>
            </a:r>
            <a:r>
              <a:rPr lang="pt-BR" sz="2200" b="1" dirty="0" err="1" smtClean="0"/>
              <a:t>INDCs</a:t>
            </a:r>
            <a:endParaRPr lang="pt-BR" sz="2200" b="1" dirty="0"/>
          </a:p>
        </p:txBody>
      </p:sp>
      <p:sp>
        <p:nvSpPr>
          <p:cNvPr id="5" name="Oval 4"/>
          <p:cNvSpPr/>
          <p:nvPr/>
        </p:nvSpPr>
        <p:spPr>
          <a:xfrm>
            <a:off x="6143636" y="428604"/>
            <a:ext cx="2643206" cy="20717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 smtClean="0"/>
              <a:t>Big </a:t>
            </a:r>
            <a:r>
              <a:rPr lang="pt-BR" sz="2200" b="1" dirty="0" err="1" smtClean="0"/>
              <a:t>Issues</a:t>
            </a:r>
            <a:r>
              <a:rPr lang="pt-BR" sz="2200" b="1" dirty="0" smtClean="0"/>
              <a:t> </a:t>
            </a:r>
            <a:r>
              <a:rPr lang="pt-BR" sz="2200" b="1" dirty="0" err="1" smtClean="0"/>
              <a:t>on</a:t>
            </a:r>
            <a:r>
              <a:rPr lang="pt-BR" sz="2200" b="1" dirty="0" smtClean="0"/>
              <a:t> </a:t>
            </a:r>
            <a:r>
              <a:rPr lang="pt-BR" sz="2200" b="1" dirty="0" err="1" smtClean="0"/>
              <a:t>implementation</a:t>
            </a:r>
            <a:r>
              <a:rPr lang="pt-BR" sz="2200" b="1" dirty="0" smtClean="0"/>
              <a:t> </a:t>
            </a:r>
            <a:endParaRPr lang="pt-BR" sz="2200" b="1" dirty="0"/>
          </a:p>
        </p:txBody>
      </p:sp>
      <p:sp>
        <p:nvSpPr>
          <p:cNvPr id="6" name="Oval 5"/>
          <p:cNvSpPr/>
          <p:nvPr/>
        </p:nvSpPr>
        <p:spPr>
          <a:xfrm>
            <a:off x="3357554" y="4572008"/>
            <a:ext cx="2786082" cy="21431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/>
              <a:t>Paris </a:t>
            </a:r>
            <a:r>
              <a:rPr lang="pt-BR" sz="2000" b="1" dirty="0" err="1" smtClean="0"/>
              <a:t>Agreement</a:t>
            </a:r>
            <a:r>
              <a:rPr lang="pt-BR" sz="2000" b="1" dirty="0" smtClean="0"/>
              <a:t> SDG.2 </a:t>
            </a:r>
          </a:p>
          <a:p>
            <a:pPr algn="ctr"/>
            <a:r>
              <a:rPr lang="pt-BR" sz="2000" b="1" dirty="0" err="1" smtClean="0"/>
              <a:t>Aichi</a:t>
            </a:r>
            <a:r>
              <a:rPr lang="pt-BR" sz="2000" b="1" dirty="0" smtClean="0"/>
              <a:t>  </a:t>
            </a:r>
            <a:r>
              <a:rPr lang="pt-BR" sz="2000" b="1" dirty="0" err="1" smtClean="0"/>
              <a:t>Target</a:t>
            </a:r>
            <a:r>
              <a:rPr lang="pt-BR" sz="2000" b="1" dirty="0" smtClean="0"/>
              <a:t> 2</a:t>
            </a:r>
            <a:endParaRPr lang="pt-BR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000364" y="3143248"/>
            <a:ext cx="3429024" cy="4770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500" b="1" dirty="0" smtClean="0">
                <a:solidFill>
                  <a:schemeClr val="accent2">
                    <a:lumMod val="50000"/>
                  </a:schemeClr>
                </a:solidFill>
              </a:rPr>
              <a:t>TOPICS</a:t>
            </a:r>
            <a:endParaRPr lang="pt-BR" sz="25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 rot="18814438">
            <a:off x="5680003" y="2349954"/>
            <a:ext cx="752544" cy="4233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ight Arrow 9"/>
          <p:cNvSpPr/>
          <p:nvPr/>
        </p:nvSpPr>
        <p:spPr>
          <a:xfrm rot="13211181">
            <a:off x="2876779" y="2431212"/>
            <a:ext cx="753933" cy="4233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ight Arrow 10"/>
          <p:cNvSpPr/>
          <p:nvPr/>
        </p:nvSpPr>
        <p:spPr>
          <a:xfrm rot="5400000">
            <a:off x="4500234" y="3929394"/>
            <a:ext cx="553524" cy="4099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Brazilian</a:t>
            </a:r>
            <a:r>
              <a:rPr lang="pt-BR" dirty="0" smtClean="0"/>
              <a:t> </a:t>
            </a:r>
            <a:r>
              <a:rPr lang="pt-BR" dirty="0" err="1" smtClean="0"/>
              <a:t>INDCs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>
            <a:normAutofit/>
          </a:bodyPr>
          <a:lstStyle/>
          <a:p>
            <a:r>
              <a:rPr lang="en-US" dirty="0"/>
              <a:t>E</a:t>
            </a:r>
            <a:r>
              <a:rPr lang="en-US" dirty="0" smtClean="0"/>
              <a:t>mission </a:t>
            </a:r>
            <a:r>
              <a:rPr lang="en-US" dirty="0"/>
              <a:t>intensity to GDP target of 37% by 2025 </a:t>
            </a:r>
            <a:r>
              <a:rPr lang="en-US" dirty="0" smtClean="0"/>
              <a:t>(compromise) and </a:t>
            </a:r>
            <a:r>
              <a:rPr lang="en-US" dirty="0"/>
              <a:t>43% by 2030 from 2005 levels</a:t>
            </a:r>
          </a:p>
          <a:p>
            <a:r>
              <a:rPr lang="en-US" dirty="0" smtClean="0"/>
              <a:t>Contribution </a:t>
            </a:r>
            <a:r>
              <a:rPr lang="en-US" dirty="0"/>
              <a:t>is consistent with reductions of 6% by 2025 and 16% by 2030 below 1990 </a:t>
            </a:r>
            <a:r>
              <a:rPr lang="en-US" dirty="0" smtClean="0"/>
              <a:t>levels</a:t>
            </a:r>
          </a:p>
          <a:p>
            <a:r>
              <a:rPr lang="en-US" dirty="0" smtClean="0"/>
              <a:t>Two examples of measures to implement their INDCs.</a:t>
            </a:r>
          </a:p>
          <a:p>
            <a:endParaRPr lang="en-US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Energy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Achieve 45% share of renewable in the energy mix by 2030 (including hydropower)</a:t>
            </a:r>
          </a:p>
          <a:p>
            <a:r>
              <a:rPr lang="en-US" dirty="0" smtClean="0"/>
              <a:t>Increase the share of renewable (beyond hydropower) to generate electricity to 23% by 2030</a:t>
            </a:r>
          </a:p>
          <a:p>
            <a:r>
              <a:rPr lang="en-US" dirty="0" smtClean="0"/>
              <a:t>Increase </a:t>
            </a:r>
            <a:r>
              <a:rPr lang="en-US" dirty="0"/>
              <a:t>the use of </a:t>
            </a:r>
            <a:r>
              <a:rPr lang="en-US" dirty="0" err="1"/>
              <a:t>biofuels</a:t>
            </a:r>
            <a:r>
              <a:rPr lang="en-US" dirty="0"/>
              <a:t> (</a:t>
            </a:r>
            <a:r>
              <a:rPr lang="en-US" dirty="0" err="1"/>
              <a:t>agrofuels</a:t>
            </a:r>
            <a:r>
              <a:rPr lang="en-US" dirty="0"/>
              <a:t>) by 18% in the national energy mix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Forestry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Reach </a:t>
            </a:r>
            <a:r>
              <a:rPr lang="en-US" dirty="0"/>
              <a:t>zero illegal deforestation by 2030 </a:t>
            </a:r>
            <a:r>
              <a:rPr lang="en-US" dirty="0" smtClean="0"/>
              <a:t> (actually </a:t>
            </a:r>
            <a:r>
              <a:rPr lang="en-US" dirty="0"/>
              <a:t>saying that there is a deforestation which is </a:t>
            </a:r>
            <a:r>
              <a:rPr lang="en-US" dirty="0" smtClean="0"/>
              <a:t>legal – New Forest Law).</a:t>
            </a:r>
          </a:p>
          <a:p>
            <a:r>
              <a:rPr lang="en-US" dirty="0" smtClean="0"/>
              <a:t>Reforestation </a:t>
            </a:r>
            <a:r>
              <a:rPr lang="en-US" dirty="0"/>
              <a:t>of 12 million hectares of forests by 2030 for multiple purposes. </a:t>
            </a:r>
            <a:endParaRPr lang="en-US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Brazilian INDCs: ambitious targets, damaging measures  </vt:lpstr>
      <vt:lpstr>Slide 2</vt:lpstr>
      <vt:lpstr>Brazilian INDCs</vt:lpstr>
      <vt:lpstr>Energy</vt:lpstr>
      <vt:lpstr>Forestry</vt:lpstr>
    </vt:vector>
  </TitlesOfParts>
  <Company>Heinrich Boell Foundation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 the Paris Agreement undermine SDG 15.2?</dc:title>
  <dc:creator>br-program4</dc:creator>
  <cp:lastModifiedBy>br-program4</cp:lastModifiedBy>
  <cp:revision>16</cp:revision>
  <dcterms:created xsi:type="dcterms:W3CDTF">2016-05-16T11:34:00Z</dcterms:created>
  <dcterms:modified xsi:type="dcterms:W3CDTF">2016-05-16T14:31:36Z</dcterms:modified>
</cp:coreProperties>
</file>