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9BCCB-8CB8-4D0A-9F5A-6ED6598B601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1C12B7-ECE5-403C-BF50-80AC0A390FBA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Forest Area (ha)</a:t>
          </a:r>
        </a:p>
        <a:p>
          <a:r>
            <a:rPr lang="en-US" sz="2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22,37,670</a:t>
          </a:r>
        </a:p>
        <a:p>
          <a:r>
            <a:rPr lang="en-US" sz="2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(about 33% forest land)</a:t>
          </a:r>
        </a:p>
      </dgm:t>
    </dgm:pt>
    <dgm:pt modelId="{135142AF-CC90-4770-B8AA-6213BC016F51}" type="parTrans" cxnId="{37C08A48-D2F7-43C0-B7EA-16BCEBEFBE91}">
      <dgm:prSet/>
      <dgm:spPr/>
      <dgm:t>
        <a:bodyPr/>
        <a:lstStyle/>
        <a:p>
          <a:endParaRPr lang="en-US"/>
        </a:p>
      </dgm:t>
    </dgm:pt>
    <dgm:pt modelId="{3FD4D618-C2BB-49FE-A876-659ED903D942}" type="sibTrans" cxnId="{37C08A48-D2F7-43C0-B7EA-16BCEBEFBE91}">
      <dgm:prSet/>
      <dgm:spPr/>
      <dgm:t>
        <a:bodyPr/>
        <a:lstStyle/>
        <a:p>
          <a:endParaRPr lang="en-US"/>
        </a:p>
      </dgm:t>
    </dgm:pt>
    <dgm:pt modelId="{8526A84A-7078-49BB-BAF3-3BFECCBA5BB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en-U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Member Households</a:t>
          </a:r>
        </a:p>
        <a:p>
          <a:r>
            <a:rPr lang="en-U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29,07,871</a:t>
          </a:r>
          <a:r>
            <a:rPr lang="en-US" sz="3600" b="1">
              <a:solidFill>
                <a:srgbClr val="002060"/>
              </a:solidFill>
              <a:latin typeface="Preeti" pitchFamily="2" charset="0"/>
            </a:rPr>
            <a:t> </a:t>
          </a:r>
        </a:p>
        <a:p>
          <a:endParaRPr lang="en-US" sz="2400">
            <a:solidFill>
              <a:srgbClr val="002060"/>
            </a:solidFill>
            <a:latin typeface="Preeti" pitchFamily="2" charset="0"/>
          </a:endParaRPr>
        </a:p>
      </dgm:t>
    </dgm:pt>
    <dgm:pt modelId="{B0F76CC2-F763-4535-BFBA-5399F2F04794}" type="parTrans" cxnId="{FC51880A-54AB-4266-AEB4-6E8868558A81}">
      <dgm:prSet/>
      <dgm:spPr/>
      <dgm:t>
        <a:bodyPr/>
        <a:lstStyle/>
        <a:p>
          <a:endParaRPr lang="en-US"/>
        </a:p>
      </dgm:t>
    </dgm:pt>
    <dgm:pt modelId="{07DC23B1-FFFF-4F72-B0CD-7CE5247D4D75}" type="sibTrans" cxnId="{FC51880A-54AB-4266-AEB4-6E8868558A81}">
      <dgm:prSet/>
      <dgm:spPr/>
      <dgm:t>
        <a:bodyPr/>
        <a:lstStyle/>
        <a:p>
          <a:endParaRPr lang="en-US"/>
        </a:p>
      </dgm:t>
    </dgm:pt>
    <dgm:pt modelId="{A83ED82B-09E0-4840-A653-5E089BA99FC5}">
      <dgm:prSet phldrT="[Text]" custT="1"/>
      <dgm:spPr/>
      <dgm:t>
        <a:bodyPr/>
        <a:lstStyle/>
        <a:p>
          <a:r>
            <a:rPr lang="en-US" sz="24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Forestry Groups</a:t>
          </a:r>
        </a:p>
        <a:p>
          <a:r>
            <a:rPr lang="en-U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(Registered) </a:t>
          </a:r>
        </a:p>
        <a:p>
          <a:endParaRPr lang="en-US" sz="2400" b="1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3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22,266</a:t>
          </a:r>
          <a:endParaRPr lang="en-US" sz="2400" b="1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CEDD2-6215-4D87-B65B-15365CA27A66}" type="parTrans" cxnId="{1AF099BA-CF14-4595-B2CB-5CCB05BB1EBA}">
      <dgm:prSet/>
      <dgm:spPr/>
      <dgm:t>
        <a:bodyPr/>
        <a:lstStyle/>
        <a:p>
          <a:endParaRPr lang="en-US"/>
        </a:p>
      </dgm:t>
    </dgm:pt>
    <dgm:pt modelId="{4C222C80-EB1D-47BE-9EF6-E9D7836E062D}" type="sibTrans" cxnId="{1AF099BA-CF14-4595-B2CB-5CCB05BB1EBA}">
      <dgm:prSet/>
      <dgm:spPr/>
      <dgm:t>
        <a:bodyPr/>
        <a:lstStyle/>
        <a:p>
          <a:endParaRPr lang="en-US"/>
        </a:p>
      </dgm:t>
    </dgm:pt>
    <dgm:pt modelId="{52FF7566-C991-48DD-9BE9-16D6254A98C5}" type="pres">
      <dgm:prSet presAssocID="{9379BCCB-8CB8-4D0A-9F5A-6ED6598B6011}" presName="Name0" presStyleCnt="0">
        <dgm:presLayoutVars>
          <dgm:chMax val="7"/>
          <dgm:resizeHandles val="exact"/>
        </dgm:presLayoutVars>
      </dgm:prSet>
      <dgm:spPr/>
    </dgm:pt>
    <dgm:pt modelId="{468C8F29-57DC-4FC2-B876-67246E362206}" type="pres">
      <dgm:prSet presAssocID="{9379BCCB-8CB8-4D0A-9F5A-6ED6598B6011}" presName="comp1" presStyleCnt="0"/>
      <dgm:spPr/>
    </dgm:pt>
    <dgm:pt modelId="{AFF7D483-7351-40E5-8223-721D370D744A}" type="pres">
      <dgm:prSet presAssocID="{9379BCCB-8CB8-4D0A-9F5A-6ED6598B6011}" presName="circle1" presStyleLbl="node1" presStyleIdx="0" presStyleCnt="3"/>
      <dgm:spPr/>
    </dgm:pt>
    <dgm:pt modelId="{373EE2C3-3195-45D2-9936-AF5153A773A9}" type="pres">
      <dgm:prSet presAssocID="{9379BCCB-8CB8-4D0A-9F5A-6ED6598B6011}" presName="c1text" presStyleLbl="node1" presStyleIdx="0" presStyleCnt="3">
        <dgm:presLayoutVars>
          <dgm:bulletEnabled val="1"/>
        </dgm:presLayoutVars>
      </dgm:prSet>
      <dgm:spPr/>
    </dgm:pt>
    <dgm:pt modelId="{B2C135BB-4E66-4E37-95EB-5B47E30E8106}" type="pres">
      <dgm:prSet presAssocID="{9379BCCB-8CB8-4D0A-9F5A-6ED6598B6011}" presName="comp2" presStyleCnt="0"/>
      <dgm:spPr/>
    </dgm:pt>
    <dgm:pt modelId="{523A70BD-D521-4057-B577-ADA5346CB1F4}" type="pres">
      <dgm:prSet presAssocID="{9379BCCB-8CB8-4D0A-9F5A-6ED6598B6011}" presName="circle2" presStyleLbl="node1" presStyleIdx="1" presStyleCnt="3"/>
      <dgm:spPr/>
    </dgm:pt>
    <dgm:pt modelId="{A4497456-510B-42E3-B3E4-0E02B4B7368A}" type="pres">
      <dgm:prSet presAssocID="{9379BCCB-8CB8-4D0A-9F5A-6ED6598B6011}" presName="c2text" presStyleLbl="node1" presStyleIdx="1" presStyleCnt="3">
        <dgm:presLayoutVars>
          <dgm:bulletEnabled val="1"/>
        </dgm:presLayoutVars>
      </dgm:prSet>
      <dgm:spPr/>
    </dgm:pt>
    <dgm:pt modelId="{90F9169E-FDD9-4337-96C0-F033648A01A9}" type="pres">
      <dgm:prSet presAssocID="{9379BCCB-8CB8-4D0A-9F5A-6ED6598B6011}" presName="comp3" presStyleCnt="0"/>
      <dgm:spPr/>
    </dgm:pt>
    <dgm:pt modelId="{0F516FF6-1015-49F8-BAC8-DDBC1E727DE5}" type="pres">
      <dgm:prSet presAssocID="{9379BCCB-8CB8-4D0A-9F5A-6ED6598B6011}" presName="circle3" presStyleLbl="node1" presStyleIdx="2" presStyleCnt="3"/>
      <dgm:spPr/>
    </dgm:pt>
    <dgm:pt modelId="{DE958553-6D5D-46C1-8607-E198DFE39E16}" type="pres">
      <dgm:prSet presAssocID="{9379BCCB-8CB8-4D0A-9F5A-6ED6598B601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C51880A-54AB-4266-AEB4-6E8868558A81}" srcId="{9379BCCB-8CB8-4D0A-9F5A-6ED6598B6011}" destId="{8526A84A-7078-49BB-BAF3-3BFECCBA5BB4}" srcOrd="1" destOrd="0" parTransId="{B0F76CC2-F763-4535-BFBA-5399F2F04794}" sibTransId="{07DC23B1-FFFF-4F72-B0CD-7CE5247D4D75}"/>
    <dgm:cxn modelId="{C872E128-7B4C-48C1-9609-C03D6ED04BE4}" type="presOf" srcId="{DE1C12B7-ECE5-403C-BF50-80AC0A390FBA}" destId="{373EE2C3-3195-45D2-9936-AF5153A773A9}" srcOrd="1" destOrd="0" presId="urn:microsoft.com/office/officeart/2005/8/layout/venn2"/>
    <dgm:cxn modelId="{37C08A48-D2F7-43C0-B7EA-16BCEBEFBE91}" srcId="{9379BCCB-8CB8-4D0A-9F5A-6ED6598B6011}" destId="{DE1C12B7-ECE5-403C-BF50-80AC0A390FBA}" srcOrd="0" destOrd="0" parTransId="{135142AF-CC90-4770-B8AA-6213BC016F51}" sibTransId="{3FD4D618-C2BB-49FE-A876-659ED903D942}"/>
    <dgm:cxn modelId="{9E4AF860-AF98-4806-B7D3-D1BE5840B8A6}" type="presOf" srcId="{8526A84A-7078-49BB-BAF3-3BFECCBA5BB4}" destId="{A4497456-510B-42E3-B3E4-0E02B4B7368A}" srcOrd="1" destOrd="0" presId="urn:microsoft.com/office/officeart/2005/8/layout/venn2"/>
    <dgm:cxn modelId="{E89572A2-658F-45D9-8851-085117411115}" type="presOf" srcId="{DE1C12B7-ECE5-403C-BF50-80AC0A390FBA}" destId="{AFF7D483-7351-40E5-8223-721D370D744A}" srcOrd="0" destOrd="0" presId="urn:microsoft.com/office/officeart/2005/8/layout/venn2"/>
    <dgm:cxn modelId="{1AF099BA-CF14-4595-B2CB-5CCB05BB1EBA}" srcId="{9379BCCB-8CB8-4D0A-9F5A-6ED6598B6011}" destId="{A83ED82B-09E0-4840-A653-5E089BA99FC5}" srcOrd="2" destOrd="0" parTransId="{678CEDD2-6215-4D87-B65B-15365CA27A66}" sibTransId="{4C222C80-EB1D-47BE-9EF6-E9D7836E062D}"/>
    <dgm:cxn modelId="{0CB82ACC-7557-47C1-B7CE-557234B2D4E4}" type="presOf" srcId="{A83ED82B-09E0-4840-A653-5E089BA99FC5}" destId="{0F516FF6-1015-49F8-BAC8-DDBC1E727DE5}" srcOrd="0" destOrd="0" presId="urn:microsoft.com/office/officeart/2005/8/layout/venn2"/>
    <dgm:cxn modelId="{DC61ABDF-5E9B-4A0C-9B24-6174E558A4F1}" type="presOf" srcId="{9379BCCB-8CB8-4D0A-9F5A-6ED6598B6011}" destId="{52FF7566-C991-48DD-9BE9-16D6254A98C5}" srcOrd="0" destOrd="0" presId="urn:microsoft.com/office/officeart/2005/8/layout/venn2"/>
    <dgm:cxn modelId="{077CF4E3-519C-46D6-BC60-3FC2C8C17A1B}" type="presOf" srcId="{8526A84A-7078-49BB-BAF3-3BFECCBA5BB4}" destId="{523A70BD-D521-4057-B577-ADA5346CB1F4}" srcOrd="0" destOrd="0" presId="urn:microsoft.com/office/officeart/2005/8/layout/venn2"/>
    <dgm:cxn modelId="{C5309EF6-FBCE-43FC-9398-12C103E77293}" type="presOf" srcId="{A83ED82B-09E0-4840-A653-5E089BA99FC5}" destId="{DE958553-6D5D-46C1-8607-E198DFE39E16}" srcOrd="1" destOrd="0" presId="urn:microsoft.com/office/officeart/2005/8/layout/venn2"/>
    <dgm:cxn modelId="{E74ED704-5BA8-4F35-90CB-A92015DC7874}" type="presParOf" srcId="{52FF7566-C991-48DD-9BE9-16D6254A98C5}" destId="{468C8F29-57DC-4FC2-B876-67246E362206}" srcOrd="0" destOrd="0" presId="urn:microsoft.com/office/officeart/2005/8/layout/venn2"/>
    <dgm:cxn modelId="{10B18237-D3EA-4997-95F0-ABE52B850F22}" type="presParOf" srcId="{468C8F29-57DC-4FC2-B876-67246E362206}" destId="{AFF7D483-7351-40E5-8223-721D370D744A}" srcOrd="0" destOrd="0" presId="urn:microsoft.com/office/officeart/2005/8/layout/venn2"/>
    <dgm:cxn modelId="{E6CA392C-041A-4213-884D-AB7D0FFBE354}" type="presParOf" srcId="{468C8F29-57DC-4FC2-B876-67246E362206}" destId="{373EE2C3-3195-45D2-9936-AF5153A773A9}" srcOrd="1" destOrd="0" presId="urn:microsoft.com/office/officeart/2005/8/layout/venn2"/>
    <dgm:cxn modelId="{2AACE085-03EE-4125-8FD9-43418FE40E77}" type="presParOf" srcId="{52FF7566-C991-48DD-9BE9-16D6254A98C5}" destId="{B2C135BB-4E66-4E37-95EB-5B47E30E8106}" srcOrd="1" destOrd="0" presId="urn:microsoft.com/office/officeart/2005/8/layout/venn2"/>
    <dgm:cxn modelId="{38E2662C-B6F5-41D2-9A19-C1B429A6F774}" type="presParOf" srcId="{B2C135BB-4E66-4E37-95EB-5B47E30E8106}" destId="{523A70BD-D521-4057-B577-ADA5346CB1F4}" srcOrd="0" destOrd="0" presId="urn:microsoft.com/office/officeart/2005/8/layout/venn2"/>
    <dgm:cxn modelId="{31C093AD-8A46-4E64-BDF4-D716217B2538}" type="presParOf" srcId="{B2C135BB-4E66-4E37-95EB-5B47E30E8106}" destId="{A4497456-510B-42E3-B3E4-0E02B4B7368A}" srcOrd="1" destOrd="0" presId="urn:microsoft.com/office/officeart/2005/8/layout/venn2"/>
    <dgm:cxn modelId="{723BB525-6E93-43C2-96E1-5D26A19B2F13}" type="presParOf" srcId="{52FF7566-C991-48DD-9BE9-16D6254A98C5}" destId="{90F9169E-FDD9-4337-96C0-F033648A01A9}" srcOrd="2" destOrd="0" presId="urn:microsoft.com/office/officeart/2005/8/layout/venn2"/>
    <dgm:cxn modelId="{EE144C9B-BE3F-4A31-A47D-2997C5DD3D68}" type="presParOf" srcId="{90F9169E-FDD9-4337-96C0-F033648A01A9}" destId="{0F516FF6-1015-49F8-BAC8-DDBC1E727DE5}" srcOrd="0" destOrd="0" presId="urn:microsoft.com/office/officeart/2005/8/layout/venn2"/>
    <dgm:cxn modelId="{3B890000-A742-45C1-96F4-655143B41200}" type="presParOf" srcId="{90F9169E-FDD9-4337-96C0-F033648A01A9}" destId="{DE958553-6D5D-46C1-8607-E198DFE39E1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D483-7351-40E5-8223-721D370D744A}">
      <dsp:nvSpPr>
        <dsp:cNvPr id="0" name=""/>
        <dsp:cNvSpPr/>
      </dsp:nvSpPr>
      <dsp:spPr>
        <a:xfrm>
          <a:off x="1239591" y="0"/>
          <a:ext cx="6858000" cy="685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Forest Area (ha)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22,37,670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(about 33% forest land)</a:t>
          </a:r>
        </a:p>
      </dsp:txBody>
      <dsp:txXfrm>
        <a:off x="3470155" y="342899"/>
        <a:ext cx="2396871" cy="1028700"/>
      </dsp:txXfrm>
    </dsp:sp>
    <dsp:sp modelId="{523A70BD-D521-4057-B577-ADA5346CB1F4}">
      <dsp:nvSpPr>
        <dsp:cNvPr id="0" name=""/>
        <dsp:cNvSpPr/>
      </dsp:nvSpPr>
      <dsp:spPr>
        <a:xfrm>
          <a:off x="2096841" y="1714499"/>
          <a:ext cx="5143500" cy="5143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Member Households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29,07,871</a:t>
          </a:r>
          <a:r>
            <a:rPr lang="en-US" sz="3600" b="1" kern="1200">
              <a:solidFill>
                <a:srgbClr val="002060"/>
              </a:solidFill>
              <a:latin typeface="Preeti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2060"/>
            </a:solidFill>
            <a:latin typeface="Preeti" pitchFamily="2" charset="0"/>
          </a:endParaRPr>
        </a:p>
      </dsp:txBody>
      <dsp:txXfrm>
        <a:off x="3470155" y="2035968"/>
        <a:ext cx="2396871" cy="964406"/>
      </dsp:txXfrm>
    </dsp:sp>
    <dsp:sp modelId="{0F516FF6-1015-49F8-BAC8-DDBC1E727DE5}">
      <dsp:nvSpPr>
        <dsp:cNvPr id="0" name=""/>
        <dsp:cNvSpPr/>
      </dsp:nvSpPr>
      <dsp:spPr>
        <a:xfrm>
          <a:off x="2954091" y="3429000"/>
          <a:ext cx="3429000" cy="3429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Forestry Groups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(Registered)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22,266</a:t>
          </a:r>
          <a:endParaRPr lang="en-US" sz="2400" b="1" kern="120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6256" y="4286250"/>
        <a:ext cx="242466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" y="386366"/>
            <a:ext cx="11565228" cy="419851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Potential Impacts of </a:t>
            </a:r>
            <a:r>
              <a:rPr lang="en-SG" sz="4800" b="1" i="1" dirty="0">
                <a:solidFill>
                  <a:srgbClr val="002060"/>
                </a:solidFill>
              </a:rPr>
              <a:t>Pathways Limiting </a:t>
            </a:r>
            <a:br>
              <a:rPr lang="en-SG" sz="4800" b="1" i="1" dirty="0">
                <a:solidFill>
                  <a:srgbClr val="002060"/>
                </a:solidFill>
              </a:rPr>
            </a:br>
            <a:r>
              <a:rPr lang="en-SG" sz="4800" b="1" i="1" dirty="0">
                <a:solidFill>
                  <a:srgbClr val="002060"/>
                </a:solidFill>
              </a:rPr>
              <a:t>Global Warming to 1.5°C </a:t>
            </a:r>
            <a:r>
              <a:rPr lang="en-SG" sz="4800" b="1" dirty="0">
                <a:solidFill>
                  <a:schemeClr val="tx1"/>
                </a:solidFill>
              </a:rPr>
              <a:t>(</a:t>
            </a:r>
            <a:r>
              <a:rPr lang="en-US" sz="4800" b="1" dirty="0">
                <a:solidFill>
                  <a:schemeClr val="tx1"/>
                </a:solidFill>
              </a:rPr>
              <a:t>Large-scale CDR Measures</a:t>
            </a:r>
            <a:r>
              <a:rPr lang="en-SG" sz="4800" b="1" dirty="0">
                <a:solidFill>
                  <a:schemeClr val="tx1"/>
                </a:solidFill>
              </a:rPr>
              <a:t>) </a:t>
            </a:r>
            <a:r>
              <a:rPr lang="en-US" sz="4800" b="1" dirty="0">
                <a:solidFill>
                  <a:srgbClr val="002060"/>
                </a:solidFill>
              </a:rPr>
              <a:t>on the Community-based Forest Management (CBFM)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906" y="6132491"/>
            <a:ext cx="7766936" cy="5473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Dil</a:t>
            </a:r>
            <a:r>
              <a:rPr lang="en-US" b="1" dirty="0">
                <a:solidFill>
                  <a:srgbClr val="0070C0"/>
                </a:solidFill>
              </a:rPr>
              <a:t> Raj </a:t>
            </a:r>
            <a:r>
              <a:rPr lang="en-US" b="1" dirty="0" err="1">
                <a:solidFill>
                  <a:srgbClr val="0070C0"/>
                </a:solidFill>
              </a:rPr>
              <a:t>Khanal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FECOFUN 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0" y="4829577"/>
            <a:ext cx="1331009" cy="13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1562976"/>
              </p:ext>
            </p:extLst>
          </p:nvPr>
        </p:nvGraphicFramePr>
        <p:xfrm>
          <a:off x="4056844" y="0"/>
          <a:ext cx="93371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0" y="3090930"/>
            <a:ext cx="5241701" cy="85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Community Forestry in Nepal </a:t>
            </a:r>
          </a:p>
        </p:txBody>
      </p:sp>
    </p:spTree>
    <p:extLst>
      <p:ext uri="{BB962C8B-B14F-4D97-AF65-F5344CB8AC3E}">
        <p14:creationId xmlns:p14="http://schemas.microsoft.com/office/powerpoint/2010/main" val="178817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0049"/>
            <a:ext cx="12192000" cy="1343161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</a:rPr>
              <a:t>Community Contribution for the climate change mitigation and adaptation through restoration of degraded landscapes </a:t>
            </a:r>
          </a:p>
        </p:txBody>
      </p:sp>
      <p:pic>
        <p:nvPicPr>
          <p:cNvPr id="8" name="Picture 2" descr="Namdu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488" y="4481452"/>
            <a:ext cx="3644722" cy="2376548"/>
          </a:xfrm>
          <a:noFill/>
        </p:spPr>
      </p:pic>
      <p:pic>
        <p:nvPicPr>
          <p:cNvPr id="9" name="Picture 3" descr="Namdu12005"/>
          <p:cNvPicPr>
            <a:picLocks noChangeAspect="1" noChangeArrowheads="1"/>
          </p:cNvPicPr>
          <p:nvPr/>
        </p:nvPicPr>
        <p:blipFill>
          <a:blip r:embed="rId3">
            <a:lum bright="3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6549" y="4481452"/>
            <a:ext cx="3350653" cy="236856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108363" y="4897665"/>
            <a:ext cx="412124" cy="1700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1978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56998" y="4897665"/>
            <a:ext cx="412124" cy="1700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2005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87910" y="5669726"/>
            <a:ext cx="30909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0640" y="6001555"/>
            <a:ext cx="33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Namdu</a:t>
            </a:r>
            <a:r>
              <a:rPr lang="ne-NP" dirty="0"/>
              <a:t> </a:t>
            </a:r>
            <a:r>
              <a:rPr lang="en-SG" dirty="0"/>
              <a:t>CF</a:t>
            </a:r>
            <a:r>
              <a:rPr lang="en-US" dirty="0"/>
              <a:t>, </a:t>
            </a:r>
            <a:r>
              <a:rPr lang="en-US" dirty="0" err="1"/>
              <a:t>Dolakha</a:t>
            </a:r>
            <a:r>
              <a:rPr lang="en-US" dirty="0"/>
              <a:t>, Nepal </a:t>
            </a:r>
          </a:p>
        </p:txBody>
      </p:sp>
      <p:pic>
        <p:nvPicPr>
          <p:cNvPr id="12" name="Picture 30" descr="Figure 2.Map of Nepal showing forest cover  &#10;              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83" y="1257303"/>
            <a:ext cx="5181169" cy="29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3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1667"/>
            <a:ext cx="11132593" cy="124925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Rights of Community Forestry Groups and utilization of community forests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83857"/>
              </p:ext>
            </p:extLst>
          </p:nvPr>
        </p:nvGraphicFramePr>
        <p:xfrm>
          <a:off x="257577" y="1514579"/>
          <a:ext cx="1175841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Rights of community forestry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Utilization of community forests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Tenure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</a:rPr>
                        <a:t> rights </a:t>
                      </a:r>
                      <a:r>
                        <a:rPr lang="en-US" sz="2800" baseline="0" dirty="0"/>
                        <a:t>(as per national legislation) </a:t>
                      </a:r>
                    </a:p>
                    <a:p>
                      <a:endParaRPr lang="en-US" sz="28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Management of forest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Use of forest resources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Control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Exclusion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Enjoyment from ecosystem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Fulfilment</a:t>
                      </a:r>
                      <a:r>
                        <a:rPr lang="en-US" sz="2800" baseline="0" dirty="0"/>
                        <a:t> of basic needs and livelihoods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Biodiversity conservation and bio-cultural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Capacity building and enhancing local knowledge on forest management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Forest-based small scale enterprise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Community-based eco-tourism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Community-based water and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Community development and social security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8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0"/>
            <a:ext cx="11900078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CDR measures and potential impacts on the community rights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98094"/>
              </p:ext>
            </p:extLst>
          </p:nvPr>
        </p:nvGraphicFramePr>
        <p:xfrm>
          <a:off x="0" y="1192011"/>
          <a:ext cx="121919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Existing and potential </a:t>
                      </a:r>
                      <a:r>
                        <a:rPr 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large scale </a:t>
                      </a:r>
                      <a:r>
                        <a:rPr lang="en-SG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CDR measures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Potential impacts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on the rights of community forestry groups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Reforestation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Impact on community bio-cultural protocols and practices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Impact on biodiversity conservation and utilization of related</a:t>
                      </a:r>
                      <a:r>
                        <a:rPr lang="en-US" sz="2000" baseline="0" dirty="0"/>
                        <a:t> customary laws, community protocols and community-based forest/natural resource management systems,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Impact on natural regeneration of forests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restoration and soil carbon sequestration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Impact on livelihoods (rights to grazing,</a:t>
                      </a:r>
                      <a:r>
                        <a:rPr lang="en-US" sz="2000" baseline="0" dirty="0"/>
                        <a:t> sifting cultivation, micro-enterprise et.) of forest dependent poor peoples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444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Impact</a:t>
                      </a:r>
                      <a:r>
                        <a:rPr lang="en-US" sz="2000" baseline="0" dirty="0"/>
                        <a:t>s on community-based bio-energy systems (firewood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Impact on community priority (small scale bio-energy)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Conflicts between large scale commercial bioenergy vs. community-based small scale (non-profit) bioenergy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Missing pathways: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SG" sz="2000" b="1" baseline="0" dirty="0">
                          <a:solidFill>
                            <a:srgbClr val="0070C0"/>
                          </a:solidFill>
                        </a:rPr>
                        <a:t>Enhancing local knowledge and capacity building - not enough,  </a:t>
                      </a:r>
                      <a:endParaRPr lang="en-US" sz="20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Recognition of community rights, safeguards and effective governance of CDR measures is urgent.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6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44" y="31724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SG" sz="4000" b="1" dirty="0">
                <a:solidFill>
                  <a:srgbClr val="0070C0"/>
                </a:solidFill>
              </a:rPr>
              <a:t>Thank you!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9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286</Words>
  <Application>Microsoft Macintosh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Preeti</vt:lpstr>
      <vt:lpstr>Trebuchet MS</vt:lpstr>
      <vt:lpstr>Wingdings 3</vt:lpstr>
      <vt:lpstr>Facet</vt:lpstr>
      <vt:lpstr>Potential Impacts of Pathways Limiting  Global Warming to 1.5°C (Large-scale CDR Measures) on the Community-based Forest Management (CBFM) systems</vt:lpstr>
      <vt:lpstr>PowerPoint Presentation</vt:lpstr>
      <vt:lpstr>Community Contribution for the climate change mitigation and adaptation through restoration of degraded landscapes </vt:lpstr>
      <vt:lpstr>Rights of Community Forestry Groups and utilization of community forests  </vt:lpstr>
      <vt:lpstr>CDR measures and potential impacts on the community rights  </vt:lpstr>
      <vt:lpstr>Thank you!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Impacts of CDR Measures on the community-based forest management systems (Nepal)</dc:title>
  <dc:creator>Microsoft</dc:creator>
  <cp:lastModifiedBy>Coraina</cp:lastModifiedBy>
  <cp:revision>17</cp:revision>
  <dcterms:created xsi:type="dcterms:W3CDTF">2018-12-05T10:52:06Z</dcterms:created>
  <dcterms:modified xsi:type="dcterms:W3CDTF">2019-01-24T11:22:01Z</dcterms:modified>
</cp:coreProperties>
</file>