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sldIdLst>
    <p:sldId id="275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2"/>
    <p:restoredTop sz="94655"/>
  </p:normalViewPr>
  <p:slideViewPr>
    <p:cSldViewPr snapToGrid="0" snapToObjects="1" showGuides="1">
      <p:cViewPr varScale="1">
        <p:scale>
          <a:sx n="81" d="100"/>
          <a:sy n="81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95F1-1728-EB49-8259-8D36527E333D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552-4720-5343-9152-C754CB13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experience demonstrates: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•A ‘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approach to identify knowledge gaps and to craft research agendas on the demand of decision makers;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•‘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for impact’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informs and assists communities, businesses, and governments (such as through integrated modeling to support Bangladesh’s delta plan 2100 or assessing value-chains in semi-arid lands to identify investment opportunities).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•Opportunities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graduate students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understand research and implementation needs with respect to climate change (such as field schools in deltas of the western Indian Ocean); and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 research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climate action, advancing the Paris Agreement by accompanying real-world policy implementation and investments to help society learn faster than the climate is changing.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E8E46-1B28-4BA6-AF75-D6A27B4F30B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Over 7 years, the CARIAA program supported collaborative research to strengthen resilience in these hotspots by informing policy and practice. CARIAA brought together more than 450 researchers across 15 countries through four consortia.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 2018, an external evaluation found,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CARIAA contributed to the development of over 20 local or national plans and strategies, and to over a dozen policies in 11 countries that now are using research and credible evidence for decision-making.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 series of five Novel Insights describe key findings from this work. Here are some highlights.</a:t>
            </a:r>
          </a:p>
          <a:p>
            <a:endParaRPr lang="en-CA" dirty="0"/>
          </a:p>
          <a:p>
            <a:r>
              <a:rPr lang="en-CA" dirty="0"/>
              <a:t>On climate science, including original contributions to the IPCC special report, evidence on implications of 1.5°C warming for hotpots:</a:t>
            </a:r>
          </a:p>
          <a:p>
            <a:r>
              <a:rPr lang="en-CA" dirty="0"/>
              <a:t>• At least a quarter of the ice on the Himalayan mountains today will be lost, affecting 13% of the world’s population. </a:t>
            </a:r>
          </a:p>
          <a:p>
            <a:r>
              <a:rPr lang="en-CA" dirty="0"/>
              <a:t>• Semi-arid lands will also experience high variations in precipitation, with significant impacts on power production, agriculture and health. </a:t>
            </a:r>
          </a:p>
          <a:p>
            <a:r>
              <a:rPr lang="en-CA" dirty="0"/>
              <a:t>• The impact in low-lying deltas will not be measurable until around the 2040s, when the area of land under inundation is expected to be about 2.5 times larger.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E8E46-1B28-4BA6-AF75-D6A27B4F30B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CARIAA also tested the effectiveness of adaptation options, based on the grounded experience of people and communities living in climate change hotspots.</a:t>
            </a:r>
          </a:p>
          <a:p>
            <a:endParaRPr lang="en-CA" dirty="0"/>
          </a:p>
          <a:p>
            <a:r>
              <a:rPr lang="en-CA" dirty="0"/>
              <a:t>Examples include mod-roofs to reduce indoor heat stress in Delhi, and flood resistant housing and toilets in Bihar and </a:t>
            </a:r>
            <a:r>
              <a:rPr lang="en-CA" dirty="0" err="1"/>
              <a:t>Bangaldesh</a:t>
            </a:r>
            <a:r>
              <a:rPr lang="en-CA" dirty="0"/>
              <a:t>.  </a:t>
            </a:r>
          </a:p>
          <a:p>
            <a:endParaRPr lang="en-CA" dirty="0"/>
          </a:p>
          <a:p>
            <a:r>
              <a:rPr lang="en-CA" dirty="0"/>
              <a:t>In Pakistan, smallholder farmers switched from diesel fuel and flood irrigation, to solar-powered water pumps and a package of techniques including drip irrigation, multi-cropping, kitchen gardens, and tunnel farming. The result was improved crop productivity and better use of scarce water, and the approach is being scaled by the government to reach 30,000 farmers.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E8E46-1B28-4BA6-AF75-D6A27B4F30B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6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A641-CD6C-496B-B034-4D03E6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42DEE-39E5-4433-BDE1-5DEBEFE29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0BDB4-F643-4C76-AFB2-15C3B948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C23B6-89C0-4D71-BAAD-D11780FD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C09CF-FA50-4967-B78D-E528629E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7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97B6-60A3-4365-93FA-DAAA05DA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C1890-34C7-47FC-875C-5F38064CC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B22A1-9EFD-48B1-866F-79617B17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38B7E-8E7F-4A11-9E81-3729F4A9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BA18-5E4A-4D91-8E4B-04AC61AC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DAA41-F7F1-4CF6-BEB4-2B43E20E2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49D8C-D21F-484B-8517-A14A62615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1A45-92B4-4DA0-B9BA-174AE66C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009A8-0693-4B51-BF2B-E583190A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F533-9166-4D86-B890-43E4F4ED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95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0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E255-5ED8-4B02-BA34-9ACEA7F9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E243-EB54-4A46-848D-01CC916B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899C-C39E-47DC-8975-4833B81E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EB07D-5B5B-4125-8F46-21845444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05BFE-DC74-4669-A1CB-063D9AA8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2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4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130B-4E2B-425C-9F50-9C37CAF2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AFAE8-59FC-4414-BEF8-337D86A50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FC67-D4E6-4D77-9D47-FE4FB920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46EFB-3D1C-4250-BA1C-AC9D3EAA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1566-0C59-4AC0-946A-2AC2324E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875B-6AB9-4947-93EB-A6A7AF2E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568D-6F80-4B78-8C0B-688DBDABA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78D74-E474-4949-A692-0A92F7FC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44C2-E5B2-4AC7-B105-D8EB9FA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FFB99-4D9E-4774-A22E-D0067836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67297-1917-4C25-BAC6-3E468036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1286-BA17-475D-BA6F-BEA46A99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D328B-4DC3-4971-9DAA-9BE0E2CE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B90F-AA68-4A02-9CF1-2331E4EF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8641D-7FA1-46C1-936D-0B7D8994C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1F4D-3194-4A86-A00A-DC8BF2407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79A0C-CAB8-4FB9-9FAC-DAD930E5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CA6A5-D847-4F4A-B16C-439570EA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D6D1A-C1AA-43C1-948C-1C29DBBD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8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16CE-8BCF-490D-8A8C-86BE3B82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4A9A4-220C-4C96-8005-2501D756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81E11-DE13-4D91-8529-8409D258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8A0EC-1510-470D-94C2-458EA928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1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56D39-BED1-484D-8F12-2D7421E0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BB4D5-597F-424D-AEF1-496284FB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C8F96-0101-4CA8-814D-4438F5EF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9137-F34D-4F8F-9E5B-FAC8C6CA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26C8-4FAA-4F7A-8549-EF993BD8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C8BFF-B1E8-4E1B-AC14-A0ED7692C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77EE8-F81E-4679-8853-3781EC83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25D94-3EB0-4F78-B1F9-201A8441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0E9E2-3897-45CF-BC15-7900D81A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9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5390-FF78-467F-8544-E25DD594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1551A-910C-4BE9-969C-5A51B9640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AEAC6-99A6-43A5-B68C-AFD52F8B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D1349-9223-474A-BF71-756C851A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2AEE8-6543-4598-9226-4C42DEFF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0BDEF-52FD-439A-B4A9-5755ED66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C94C5-665A-47A6-941C-F19E622C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FE7C9-807C-40FD-A707-0AA1BCB8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0072-7D01-4652-BB07-6749EC225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E6C93B-D6BF-49B2-902A-B6AC558D15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400"/>
              <a:t>2019-01-30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8C31-50CF-461A-8704-EA12C7C67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3CED-AD32-42A2-84E4-D3C6A8D64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17DBE8D-8EA0-4965-89AE-1047002A21C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ea typeface="Georgia" charset="0"/>
                <a:cs typeface="Georgia" charset="0"/>
              </a:rPr>
              <a:t>Bruce Currie-Alder</a:t>
            </a:r>
            <a:endParaRPr lang="en-US" sz="3600" dirty="0">
              <a:ea typeface="Georgia" charset="0"/>
              <a:cs typeface="Georgia" charset="0"/>
            </a:endParaRPr>
          </a:p>
          <a:p>
            <a:r>
              <a:rPr lang="en-US" sz="3600" dirty="0">
                <a:ea typeface="Georgia" charset="0"/>
                <a:cs typeface="Georgia" charset="0"/>
              </a:rPr>
              <a:t>International Development Research Center (Ottawa, Canada)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ADF59-3D9E-46A5-99DE-BDDA4E5C2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28" y="316171"/>
            <a:ext cx="5884072" cy="5847299"/>
          </a:xfrm>
          <a:prstGeom prst="rect">
            <a:avLst/>
          </a:prstGeom>
        </p:spPr>
      </p:pic>
      <p:pic>
        <p:nvPicPr>
          <p:cNvPr id="4" name="Picture 6" descr="DECCMA">
            <a:extLst>
              <a:ext uri="{FF2B5EF4-FFF2-40B4-BE49-F238E27FC236}">
                <a16:creationId xmlns:a16="http://schemas.microsoft.com/office/drawing/2014/main" id="{76776941-151F-4090-A1FE-1A5FEE183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081" y="5209763"/>
            <a:ext cx="2027497" cy="15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6971-7F49-48C9-8F09-6046B3ADBB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0681" y="5273513"/>
            <a:ext cx="2039423" cy="761632"/>
          </a:xfrm>
          <a:prstGeom prst="rect">
            <a:avLst/>
          </a:prstGeom>
        </p:spPr>
      </p:pic>
      <p:pic>
        <p:nvPicPr>
          <p:cNvPr id="6" name="Picture 4" descr="PRISEclimate">
            <a:extLst>
              <a:ext uri="{FF2B5EF4-FFF2-40B4-BE49-F238E27FC236}">
                <a16:creationId xmlns:a16="http://schemas.microsoft.com/office/drawing/2014/main" id="{DCAA3985-7B12-4B32-B175-60F74435F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7183" y="5184024"/>
            <a:ext cx="1787916" cy="10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ssar.uct.ac.za/sites/default/files/ASSAR-logo--transp.png">
            <a:extLst>
              <a:ext uri="{FF2B5EF4-FFF2-40B4-BE49-F238E27FC236}">
                <a16:creationId xmlns:a16="http://schemas.microsoft.com/office/drawing/2014/main" id="{8D598D42-06CF-407C-8814-17032E82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061" y="5369174"/>
            <a:ext cx="1901239" cy="6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IAA-logo-EN.jpg">
            <a:extLst>
              <a:ext uri="{FF2B5EF4-FFF2-40B4-BE49-F238E27FC236}">
                <a16:creationId xmlns:a16="http://schemas.microsoft.com/office/drawing/2014/main" id="{5C4AE6CF-620E-46F0-AE7C-EA60B6FBA7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623" y="2076476"/>
            <a:ext cx="5517245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0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9B86D-BDC2-4956-9CD9-B00FDFBF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F85C4-A055-4800-B492-180BE282A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150" y="3428999"/>
            <a:ext cx="6096000" cy="34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B07A15-C61F-440F-B56E-61222A231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135" y="0"/>
            <a:ext cx="4148865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57DC8-8115-4B7C-B5FB-657F7ABF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71" y="0"/>
            <a:ext cx="3923756" cy="4107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71E2B-8297-44AD-8EB7-4A707F8B23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53"/>
          <a:stretch/>
        </p:blipFill>
        <p:spPr>
          <a:xfrm>
            <a:off x="0" y="1"/>
            <a:ext cx="473766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A8AD4B-11A2-4700-8D56-EBFFBC9D4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456" y="4107737"/>
            <a:ext cx="9973544" cy="275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5978C-0FF3-45F1-8596-353D185400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350"/>
            <a:ext cx="3021739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05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Macintosh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Wingdings 2</vt:lpstr>
      <vt:lpstr>1_Office Theme</vt:lpstr>
      <vt:lpstr>Frame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Husic, Diane</dc:creator>
  <cp:lastModifiedBy>Husic, Diane</cp:lastModifiedBy>
  <cp:revision>2</cp:revision>
  <dcterms:created xsi:type="dcterms:W3CDTF">2019-01-30T15:06:54Z</dcterms:created>
  <dcterms:modified xsi:type="dcterms:W3CDTF">2019-01-30T15:08:24Z</dcterms:modified>
</cp:coreProperties>
</file>