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90" r:id="rId2"/>
    <p:sldMasterId id="2147483904" r:id="rId3"/>
    <p:sldMasterId id="2147483918" r:id="rId4"/>
    <p:sldMasterId id="2147483985" r:id="rId5"/>
  </p:sldMasterIdLst>
  <p:notesMasterIdLst>
    <p:notesMasterId r:id="rId44"/>
  </p:notesMasterIdLst>
  <p:sldIdLst>
    <p:sldId id="317" r:id="rId6"/>
    <p:sldId id="323"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68" r:id="rId42"/>
    <p:sldId id="325" r:id="rId43"/>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5B00"/>
    <a:srgbClr val="5C5C5C"/>
    <a:srgbClr val="F26200"/>
    <a:srgbClr val="515151"/>
    <a:srgbClr val="000000"/>
    <a:srgbClr val="FAA906"/>
    <a:srgbClr val="FABE00"/>
    <a:srgbClr val="FFC000"/>
    <a:srgbClr val="FF6600"/>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édio 4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36" autoAdjust="0"/>
    <p:restoredTop sz="94660"/>
  </p:normalViewPr>
  <p:slideViewPr>
    <p:cSldViewPr showGuides="1">
      <p:cViewPr varScale="1">
        <p:scale>
          <a:sx n="73" d="100"/>
          <a:sy n="73" d="100"/>
        </p:scale>
        <p:origin x="-1476" y="-102"/>
      </p:cViewPr>
      <p:guideLst>
        <p:guide orient="horz" pos="164"/>
        <p:guide pos="2880"/>
      </p:guideLst>
    </p:cSldViewPr>
  </p:slideViewPr>
  <p:notesTextViewPr>
    <p:cViewPr>
      <p:scale>
        <a:sx n="100" d="100"/>
        <a:sy n="100" d="100"/>
      </p:scale>
      <p:origin x="0" y="0"/>
    </p:cViewPr>
  </p:notesTextViewPr>
  <p:sorterViewPr>
    <p:cViewPr>
      <p:scale>
        <a:sx n="66" d="100"/>
        <a:sy n="66" d="100"/>
      </p:scale>
      <p:origin x="0" y="41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9A350366-B0CA-47AA-AD75-4535EE02D59B}" type="datetimeFigureOut">
              <a:rPr lang="pt-BR"/>
              <a:pPr>
                <a:defRPr/>
              </a:pPr>
              <a:t>12/12/2011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493EEDCC-5422-4326-B379-7CE3787F2B8C}" type="slidenum">
              <a:rPr lang="pt-BR"/>
              <a:pPr>
                <a:defRPr/>
              </a:pPr>
              <a:t>‹nº›</a:t>
            </a:fld>
            <a:endParaRPr lang="pt-BR"/>
          </a:p>
        </p:txBody>
      </p:sp>
    </p:spTree>
    <p:extLst>
      <p:ext uri="{BB962C8B-B14F-4D97-AF65-F5344CB8AC3E}">
        <p14:creationId xmlns="" xmlns:p14="http://schemas.microsoft.com/office/powerpoint/2010/main" val="3606517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230CD-D84C-47B3-9A06-467BA8211CC2}" type="slidenum">
              <a:rPr lang="pt-BR">
                <a:solidFill>
                  <a:prstClr val="white"/>
                </a:solidFill>
              </a:rPr>
              <a:pPr/>
              <a:t>3</a:t>
            </a:fld>
            <a:endParaRPr lang="pt-BR">
              <a:solidFill>
                <a:prstClr val="white"/>
              </a:solidFill>
            </a:endParaRPr>
          </a:p>
        </p:txBody>
      </p:sp>
      <p:sp>
        <p:nvSpPr>
          <p:cNvPr id="535554" name="Rectangle 2"/>
          <p:cNvSpPr>
            <a:spLocks noGrp="1" noRot="1" noChangeAspect="1" noTextEdit="1"/>
          </p:cNvSpPr>
          <p:nvPr>
            <p:ph type="sldImg"/>
          </p:nvPr>
        </p:nvSpPr>
        <p:spPr>
          <a:xfrm>
            <a:off x="1144588" y="685800"/>
            <a:ext cx="4570412" cy="3429000"/>
          </a:xfrm>
          <a:ln/>
        </p:spPr>
      </p:sp>
      <p:sp>
        <p:nvSpPr>
          <p:cNvPr id="535555" name="Rectangle 3"/>
          <p:cNvSpPr>
            <a:spLocks noGrp="1"/>
          </p:cNvSpPr>
          <p:nvPr>
            <p:ph type="body" idx="1"/>
          </p:nvPr>
        </p:nvSpPr>
        <p:spPr>
          <a:xfrm>
            <a:off x="686098" y="4343704"/>
            <a:ext cx="5485805" cy="4113892"/>
          </a:xfrm>
        </p:spPr>
        <p:txBody>
          <a:bodyPr lIns="91432" tIns="45716" rIns="91432" bIns="45716"/>
          <a:lstStyle/>
          <a:p>
            <a:pPr defTabSz="432465"/>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39390-AC38-410D-AB69-E2C005A736D4}" type="slidenum">
              <a:rPr lang="pt-BR">
                <a:solidFill>
                  <a:prstClr val="white"/>
                </a:solidFill>
              </a:rPr>
              <a:pPr/>
              <a:t>4</a:t>
            </a:fld>
            <a:endParaRPr lang="pt-BR">
              <a:solidFill>
                <a:prstClr val="white"/>
              </a:solidFill>
            </a:endParaRPr>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BE284-3407-41FA-AD3F-6F8A31369EFC}" type="slidenum">
              <a:rPr lang="pt-BR">
                <a:solidFill>
                  <a:prstClr val="white"/>
                </a:solidFill>
              </a:rPr>
              <a:pPr/>
              <a:t>6</a:t>
            </a:fld>
            <a:endParaRPr lang="pt-BR">
              <a:solidFill>
                <a:prstClr val="white"/>
              </a:solidFill>
            </a:endParaRPr>
          </a:p>
        </p:txBody>
      </p:sp>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8C630-3966-46A1-9A6F-BB2845D6DDE0}" type="slidenum">
              <a:rPr lang="pt-BR">
                <a:solidFill>
                  <a:prstClr val="white"/>
                </a:solidFill>
              </a:rPr>
              <a:pPr/>
              <a:t>8</a:t>
            </a:fld>
            <a:endParaRPr lang="pt-BR">
              <a:solidFill>
                <a:prstClr val="white"/>
              </a:solidFill>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97E64-D3D2-464A-B3EA-D30DE930B1AE}" type="slidenum">
              <a:rPr lang="pt-BR">
                <a:solidFill>
                  <a:prstClr val="white"/>
                </a:solidFill>
              </a:rPr>
              <a:pPr/>
              <a:t>10</a:t>
            </a:fld>
            <a:endParaRPr lang="pt-BR">
              <a:solidFill>
                <a:prstClr val="white"/>
              </a:solidFill>
            </a:endParaRPr>
          </a:p>
        </p:txBody>
      </p:sp>
      <p:sp>
        <p:nvSpPr>
          <p:cNvPr id="636930" name="Rectangle 2"/>
          <p:cNvSpPr>
            <a:spLocks noGrp="1" noRot="1" noChangeAspect="1" noChangeArrowheads="1" noTextEdit="1"/>
          </p:cNvSpPr>
          <p:nvPr>
            <p:ph type="sldImg"/>
          </p:nvPr>
        </p:nvSpPr>
        <p:spPr>
          <a:xfrm>
            <a:off x="1144588" y="685800"/>
            <a:ext cx="4570412" cy="3429000"/>
          </a:xfrm>
          <a:ln/>
        </p:spPr>
      </p:sp>
      <p:sp>
        <p:nvSpPr>
          <p:cNvPr id="636931" name="Rectangle 3"/>
          <p:cNvSpPr>
            <a:spLocks noGrp="1" noChangeArrowheads="1"/>
          </p:cNvSpPr>
          <p:nvPr>
            <p:ph type="body" idx="1"/>
          </p:nvPr>
        </p:nvSpPr>
        <p:spPr>
          <a:xfrm>
            <a:off x="912317" y="4343704"/>
            <a:ext cx="5033367" cy="4113892"/>
          </a:xfrm>
        </p:spPr>
        <p:txBody>
          <a:bodyPr/>
          <a:lstStyle/>
          <a:p>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9E3D6-C349-402B-A528-922A4ED0878A}" type="slidenum">
              <a:rPr lang="pt-BR">
                <a:solidFill>
                  <a:prstClr val="white"/>
                </a:solidFill>
              </a:rPr>
              <a:pPr/>
              <a:t>19</a:t>
            </a:fld>
            <a:endParaRPr lang="pt-BR">
              <a:solidFill>
                <a:prstClr val="white"/>
              </a:solidFill>
            </a:endParaRPr>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685800" lvl="1" indent="-228600">
              <a:buFont typeface="Arial" pitchFamily="34" charset="0"/>
              <a:buChar char="•"/>
            </a:pPr>
            <a:endParaRPr lang="pt-BR" dirty="0"/>
          </a:p>
        </p:txBody>
      </p:sp>
      <p:sp>
        <p:nvSpPr>
          <p:cNvPr id="4" name="Espaço Reservado para Número de Slide 3"/>
          <p:cNvSpPr>
            <a:spLocks noGrp="1"/>
          </p:cNvSpPr>
          <p:nvPr>
            <p:ph type="sldNum" sz="quarter" idx="10"/>
          </p:nvPr>
        </p:nvSpPr>
        <p:spPr/>
        <p:txBody>
          <a:bodyPr/>
          <a:lstStyle/>
          <a:p>
            <a:pPr>
              <a:defRPr/>
            </a:pPr>
            <a:fld id="{30D451A0-A49B-4A3B-B30E-A89B7AA27B42}" type="slidenum">
              <a:rPr lang="en-GB" smtClean="0">
                <a:solidFill>
                  <a:prstClr val="black"/>
                </a:solidFill>
              </a:rPr>
              <a:pPr>
                <a:defRPr/>
              </a:pPr>
              <a:t>23</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 reflexão dos temas materiais nos levou a compreensão da interação da Votorantim com suas partes interessadas diretas</a:t>
            </a:r>
            <a:endParaRPr lang="pt-BR" dirty="0"/>
          </a:p>
        </p:txBody>
      </p:sp>
      <p:sp>
        <p:nvSpPr>
          <p:cNvPr id="4" name="Espaço Reservado para Número de Slide 3"/>
          <p:cNvSpPr>
            <a:spLocks noGrp="1"/>
          </p:cNvSpPr>
          <p:nvPr>
            <p:ph type="sldNum" sz="quarter" idx="10"/>
          </p:nvPr>
        </p:nvSpPr>
        <p:spPr/>
        <p:txBody>
          <a:bodyPr/>
          <a:lstStyle/>
          <a:p>
            <a:pPr>
              <a:defRPr/>
            </a:pPr>
            <a:fld id="{D75AC2DA-C7D4-4EBF-AF50-5BEC9AFCC3CA}" type="slidenum">
              <a:rPr lang="pt-BR" smtClean="0">
                <a:solidFill>
                  <a:prstClr val="black"/>
                </a:solidFill>
              </a:rPr>
              <a:pPr>
                <a:defRPr/>
              </a:pPr>
              <a:t>24</a:t>
            </a:fld>
            <a:endParaRPr lang="pt-B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D75AC2DA-C7D4-4EBF-AF50-5BEC9AFCC3CA}" type="slidenum">
              <a:rPr lang="pt-BR" smtClean="0">
                <a:solidFill>
                  <a:prstClr val="black"/>
                </a:solidFill>
              </a:rPr>
              <a:pPr>
                <a:defRPr/>
              </a:pPr>
              <a:t>30</a:t>
            </a:fld>
            <a:endParaRPr lang="pt-B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cs typeface="+mn-cs"/>
              </a:rPr>
              <a:pPr fontAlgn="auto">
                <a:spcBef>
                  <a:spcPts val="0"/>
                </a:spcBef>
                <a:spcAft>
                  <a:spcPts val="0"/>
                </a:spcAft>
              </a:pPr>
              <a:t>12/12/2011</a:t>
            </a:fld>
            <a:endParaRPr lang="pt-BR">
              <a:solidFill>
                <a:prstClr val="black"/>
              </a:solidFill>
              <a:latin typeface="Calibri"/>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cs typeface="+mn-cs"/>
              </a:rPr>
              <a:pPr fontAlgn="auto">
                <a:spcBef>
                  <a:spcPts val="0"/>
                </a:spcBef>
                <a:spcAft>
                  <a:spcPts val="0"/>
                </a:spcAft>
              </a:pPr>
              <a:t>‹nº›</a:t>
            </a:fld>
            <a:endParaRPr lang="pt-BR">
              <a:solidFill>
                <a:prstClr val="black"/>
              </a:solidFill>
              <a:latin typeface="Calibri"/>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cs typeface="+mn-cs"/>
              </a:rPr>
              <a:pPr fontAlgn="auto">
                <a:spcBef>
                  <a:spcPts val="0"/>
                </a:spcBef>
                <a:spcAft>
                  <a:spcPts val="0"/>
                </a:spcAft>
              </a:pPr>
              <a:t>12/12/2011</a:t>
            </a:fld>
            <a:endParaRPr lang="pt-BR">
              <a:solidFill>
                <a:prstClr val="black"/>
              </a:solidFill>
              <a:latin typeface="Calibri"/>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cs typeface="+mn-cs"/>
              </a:rPr>
              <a:pPr fontAlgn="auto">
                <a:spcBef>
                  <a:spcPts val="0"/>
                </a:spcBef>
                <a:spcAft>
                  <a:spcPts val="0"/>
                </a:spcAft>
              </a:pPr>
              <a:t>‹nº›</a:t>
            </a:fld>
            <a:endParaRPr lang="pt-BR">
              <a:solidFill>
                <a:prstClr val="black"/>
              </a:solidFill>
              <a:latin typeface="Calibri"/>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cs typeface="+mn-cs"/>
              </a:rPr>
              <a:pPr fontAlgn="auto">
                <a:spcBef>
                  <a:spcPts val="0"/>
                </a:spcBef>
                <a:spcAft>
                  <a:spcPts val="0"/>
                </a:spcAft>
              </a:pPr>
              <a:t>12/12/2011</a:t>
            </a:fld>
            <a:endParaRPr lang="pt-BR">
              <a:solidFill>
                <a:prstClr val="black"/>
              </a:solidFill>
              <a:latin typeface="Calibri"/>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cs typeface="+mn-cs"/>
              </a:rPr>
              <a:pPr fontAlgn="auto">
                <a:spcBef>
                  <a:spcPts val="0"/>
                </a:spcBef>
                <a:spcAft>
                  <a:spcPts val="0"/>
                </a:spcAft>
              </a:pPr>
              <a:t>‹nº›</a:t>
            </a:fld>
            <a:endParaRPr lang="pt-BR">
              <a:solidFill>
                <a:prstClr val="black"/>
              </a:solidFill>
              <a:latin typeface="Calibri"/>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údo com Legenda">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alibri"/>
              <a:cs typeface="+mn-cs"/>
            </a:endParaRPr>
          </a:p>
        </p:txBody>
      </p:sp>
      <p:sp>
        <p:nvSpPr>
          <p:cNvPr id="8" name="Conector reto 7"/>
          <p:cNvSpPr>
            <a:spLocks noChangeShapeType="1"/>
          </p:cNvSpPr>
          <p:nvPr/>
        </p:nvSpPr>
        <p:spPr bwMode="auto">
          <a:xfrm>
            <a:off x="7076376"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alibri"/>
              <a:cs typeface="+mn-cs"/>
            </a:endParaRPr>
          </a:p>
        </p:txBody>
      </p:sp>
      <p:sp>
        <p:nvSpPr>
          <p:cNvPr id="9" name="Conector reto 8"/>
          <p:cNvSpPr>
            <a:spLocks noChangeShapeType="1"/>
          </p:cNvSpPr>
          <p:nvPr/>
        </p:nvSpPr>
        <p:spPr bwMode="auto">
          <a:xfrm>
            <a:off x="7020272"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alibri"/>
              <a:cs typeface="+mn-cs"/>
            </a:endParaRPr>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cs typeface="+mn-cs"/>
            </a:endParaRPr>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cs typeface="+mn-cs"/>
            </a:endParaRPr>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Espaço Reservado para Conteúdo 17"/>
          <p:cNvSpPr>
            <a:spLocks noGrp="1"/>
          </p:cNvSpPr>
          <p:nvPr>
            <p:ph sz="quarter" idx="1"/>
          </p:nvPr>
        </p:nvSpPr>
        <p:spPr>
          <a:xfrm>
            <a:off x="0" y="1052736"/>
            <a:ext cx="7020272" cy="5805264"/>
          </a:xfrm>
          <a:solidFill>
            <a:schemeClr val="accent1">
              <a:lumMod val="20000"/>
              <a:lumOff val="80000"/>
            </a:schemeClr>
          </a:solidFill>
        </p:spPr>
        <p:txBody>
          <a:bodyPr tIns="108000"/>
          <a:lstStyle>
            <a:lvl1pPr>
              <a:spcBef>
                <a:spcPts val="1200"/>
              </a:spcBef>
              <a:defRPr sz="2000"/>
            </a:lvl1pPr>
            <a:lvl2pPr>
              <a:spcBef>
                <a:spcPts val="1200"/>
              </a:spcBef>
              <a:defRPr sz="1800"/>
            </a:lvl2pPr>
            <a:lvl3pPr>
              <a:spcBef>
                <a:spcPts val="1200"/>
              </a:spcBef>
              <a:defRPr/>
            </a:lvl3pPr>
            <a:lvl4pPr>
              <a:spcBef>
                <a:spcPts val="1200"/>
              </a:spcBef>
              <a:defRPr/>
            </a:lvl4pPr>
            <a:lvl5pPr>
              <a:spcBef>
                <a:spcPts val="1200"/>
              </a:spcBef>
              <a:defRPr/>
            </a:lvl5pPr>
          </a:lstStyle>
          <a:p>
            <a:pPr lvl="0" eaLnBrk="1" latinLnBrk="0" hangingPunct="1"/>
            <a:r>
              <a:rPr lang="pt-BR" dirty="0" smtClean="0"/>
              <a:t>Clique para editar os estilos do texto mestre</a:t>
            </a:r>
          </a:p>
          <a:p>
            <a:pPr lvl="1" eaLnBrk="1" latinLnBrk="0" hangingPunct="1"/>
            <a:r>
              <a:rPr lang="pt-BR" dirty="0" smtClean="0"/>
              <a:t>Segundo nível</a:t>
            </a:r>
          </a:p>
          <a:p>
            <a:pPr lvl="2" eaLnBrk="1" latinLnBrk="0" hangingPunct="1"/>
            <a:r>
              <a:rPr lang="pt-BR" dirty="0" smtClean="0"/>
              <a:t>Terceiro nível</a:t>
            </a:r>
          </a:p>
          <a:p>
            <a:pPr lvl="3" eaLnBrk="1" latinLnBrk="0" hangingPunct="1"/>
            <a:r>
              <a:rPr lang="pt-BR" dirty="0" smtClean="0"/>
              <a:t>Quarto nível</a:t>
            </a:r>
          </a:p>
          <a:p>
            <a:pPr lvl="4" eaLnBrk="1" latinLnBrk="0" hangingPunct="1"/>
            <a:r>
              <a:rPr lang="pt-BR" dirty="0" smtClean="0"/>
              <a:t>Quinto nível</a:t>
            </a:r>
            <a:endParaRPr kumimoji="0" lang="en-US" dirty="0"/>
          </a:p>
        </p:txBody>
      </p:sp>
      <p:sp>
        <p:nvSpPr>
          <p:cNvPr id="22" name="Espaço Reservado para Número de Slide 21"/>
          <p:cNvSpPr>
            <a:spLocks noGrp="1"/>
          </p:cNvSpPr>
          <p:nvPr>
            <p:ph type="sldNum" sz="quarter" idx="15"/>
          </p:nvPr>
        </p:nvSpPr>
        <p:spPr>
          <a:xfrm>
            <a:off x="6553200" y="6356350"/>
            <a:ext cx="2133600" cy="365125"/>
          </a:xfrm>
          <a:prstGeom prst="rect">
            <a:avLst/>
          </a:prstGeom>
        </p:spPr>
        <p:txBody>
          <a:bodyPr rtlCol="0"/>
          <a:lstStyle/>
          <a:p>
            <a:pPr fontAlgn="auto">
              <a:spcBef>
                <a:spcPts val="0"/>
              </a:spcBef>
              <a:spcAft>
                <a:spcPts val="0"/>
              </a:spcAft>
            </a:pPr>
            <a:fld id="{9380F0C8-5246-461B-B46E-45D604F00B50}" type="slidenum">
              <a:rPr lang="pt-BR" smtClean="0">
                <a:solidFill>
                  <a:prstClr val="black"/>
                </a:solidFill>
                <a:latin typeface="Calibri"/>
                <a:cs typeface="+mn-cs"/>
              </a:rPr>
              <a:pPr fontAlgn="auto">
                <a:spcBef>
                  <a:spcPts val="0"/>
                </a:spcBef>
                <a:spcAft>
                  <a:spcPts val="0"/>
                </a:spcAft>
              </a:pPr>
              <a:t>‹nº›</a:t>
            </a:fld>
            <a:endParaRPr lang="pt-BR">
              <a:solidFill>
                <a:prstClr val="black"/>
              </a:solidFill>
              <a:latin typeface="Calibri"/>
              <a:cs typeface="+mn-cs"/>
            </a:endParaRPr>
          </a:p>
        </p:txBody>
      </p:sp>
      <p:sp>
        <p:nvSpPr>
          <p:cNvPr id="16" name="Título 1"/>
          <p:cNvSpPr>
            <a:spLocks noGrp="1"/>
          </p:cNvSpPr>
          <p:nvPr>
            <p:ph type="title"/>
          </p:nvPr>
        </p:nvSpPr>
        <p:spPr>
          <a:xfrm>
            <a:off x="0" y="0"/>
            <a:ext cx="7020272" cy="1052736"/>
          </a:xfrm>
          <a:solidFill>
            <a:schemeClr val="accent1">
              <a:lumMod val="20000"/>
              <a:lumOff val="80000"/>
            </a:schemeClr>
          </a:solidFill>
        </p:spPr>
        <p:txBody>
          <a:body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0"/>
            <a:ext cx="9144000" cy="911225"/>
          </a:xfrm>
          <a:prstGeom prst="rect">
            <a:avLst/>
          </a:prstGeom>
          <a:solidFill>
            <a:srgbClr val="2B4C73"/>
          </a:solidFill>
          <a:ln>
            <a:noFill/>
          </a:ln>
        </p:spPr>
        <p:txBody>
          <a:bodyPr anchor="ctr">
            <a:normAutofit/>
          </a:bodyPr>
          <a:lstStyle>
            <a:lvl1pPr>
              <a:defRPr sz="4000" b="0" i="0">
                <a:solidFill>
                  <a:srgbClr val="FFFFFF"/>
                </a:solidFill>
                <a:latin typeface="Helvetica Neue Light"/>
                <a:cs typeface="Helvetica Neue Light"/>
              </a:defRPr>
            </a:lvl1pPr>
          </a:lstStyle>
          <a:p>
            <a:pPr algn="ctr" fontAlgn="auto">
              <a:spcBef>
                <a:spcPts val="0"/>
              </a:spcBef>
              <a:spcAft>
                <a:spcPts val="0"/>
              </a:spcAft>
              <a:defRPr/>
            </a:pPr>
            <a:r>
              <a:rPr lang="pt-BR" dirty="0" smtClean="0"/>
              <a:t> </a:t>
            </a:r>
            <a:endParaRPr lang="pt-BR" dirty="0"/>
          </a:p>
        </p:txBody>
      </p:sp>
      <p:sp>
        <p:nvSpPr>
          <p:cNvPr id="5" name="Rectangle 8"/>
          <p:cNvSpPr/>
          <p:nvPr userDrawn="1"/>
        </p:nvSpPr>
        <p:spPr>
          <a:xfrm>
            <a:off x="0" y="6705600"/>
            <a:ext cx="9144000" cy="152400"/>
          </a:xfrm>
          <a:prstGeom prst="rect">
            <a:avLst/>
          </a:prstGeom>
          <a:solidFill>
            <a:srgbClr val="2B4C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19"/>
          <p:cNvSpPr/>
          <p:nvPr userDrawn="1"/>
        </p:nvSpPr>
        <p:spPr>
          <a:xfrm>
            <a:off x="0" y="0"/>
            <a:ext cx="119063" cy="6858000"/>
          </a:xfrm>
          <a:prstGeom prst="rect">
            <a:avLst/>
          </a:prstGeom>
          <a:solidFill>
            <a:srgbClr val="2B4C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sp>
        <p:nvSpPr>
          <p:cNvPr id="7" name="Rectangle 19"/>
          <p:cNvSpPr/>
          <p:nvPr userDrawn="1"/>
        </p:nvSpPr>
        <p:spPr>
          <a:xfrm>
            <a:off x="9024938" y="0"/>
            <a:ext cx="119062" cy="6858000"/>
          </a:xfrm>
          <a:prstGeom prst="rect">
            <a:avLst/>
          </a:prstGeom>
          <a:solidFill>
            <a:srgbClr val="2B4C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sp>
        <p:nvSpPr>
          <p:cNvPr id="3" name="Content Placeholder 2"/>
          <p:cNvSpPr>
            <a:spLocks noGrp="1"/>
          </p:cNvSpPr>
          <p:nvPr>
            <p:ph idx="1"/>
          </p:nvPr>
        </p:nvSpPr>
        <p:spPr>
          <a:xfrm>
            <a:off x="457200" y="1600200"/>
            <a:ext cx="8077200" cy="4525963"/>
          </a:xfrm>
          <a:noFill/>
        </p:spPr>
        <p:txBody>
          <a:bodyPr/>
          <a:lstStyle>
            <a:lvl1pPr>
              <a:defRPr b="0" i="0">
                <a:solidFill>
                  <a:sysClr val="windowText" lastClr="000000"/>
                </a:solidFill>
                <a:latin typeface="Helvetica Neue Light"/>
                <a:cs typeface="Helvetica Neue Light"/>
              </a:defRPr>
            </a:lvl1pPr>
            <a:lvl2pPr>
              <a:defRPr b="0" i="0">
                <a:solidFill>
                  <a:sysClr val="windowText" lastClr="000000"/>
                </a:solidFill>
                <a:latin typeface="Helvetica Neue Light"/>
                <a:cs typeface="Helvetica Neue Light"/>
              </a:defRPr>
            </a:lvl2pPr>
            <a:lvl3pPr>
              <a:defRPr b="0" i="0">
                <a:solidFill>
                  <a:sysClr val="windowText" lastClr="000000"/>
                </a:solidFill>
                <a:latin typeface="Helvetica Neue Light"/>
                <a:cs typeface="Helvetica Neue Light"/>
              </a:defRPr>
            </a:lvl3pPr>
            <a:lvl4pPr>
              <a:defRPr b="0" i="0">
                <a:solidFill>
                  <a:sysClr val="windowText" lastClr="000000"/>
                </a:solidFill>
                <a:latin typeface="Helvetica Neue Light"/>
                <a:cs typeface="Helvetica Neue Light"/>
              </a:defRPr>
            </a:lvl4pPr>
            <a:lvl5pPr>
              <a:defRPr b="0" i="0">
                <a:solidFill>
                  <a:sysClr val="windowText" lastClr="000000"/>
                </a:solidFill>
                <a:latin typeface="Helvetica Neue Light"/>
                <a:cs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640960" cy="850106"/>
          </a:xfrm>
        </p:spPr>
        <p:txBody>
          <a:body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251520" y="1341438"/>
            <a:ext cx="8640960" cy="5183906"/>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640960" cy="850106"/>
          </a:xfrm>
        </p:spPr>
        <p:txBody>
          <a:body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251520" y="1341438"/>
            <a:ext cx="8640960" cy="5183906"/>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cs typeface="+mn-cs"/>
              </a:rPr>
              <a:pPr fontAlgn="auto">
                <a:spcBef>
                  <a:spcPts val="0"/>
                </a:spcBef>
                <a:spcAft>
                  <a:spcPts val="0"/>
                </a:spcAft>
              </a:pPr>
              <a:t>12/12/2011</a:t>
            </a:fld>
            <a:endParaRPr lang="pt-BR">
              <a:solidFill>
                <a:prstClr val="black"/>
              </a:solidFill>
              <a:latin typeface="Calibri"/>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cs typeface="+mn-cs"/>
              </a:rPr>
              <a:pPr fontAlgn="auto">
                <a:spcBef>
                  <a:spcPts val="0"/>
                </a:spcBef>
                <a:spcAft>
                  <a:spcPts val="0"/>
                </a:spcAft>
              </a:pPr>
              <a:t>‹nº›</a:t>
            </a:fld>
            <a:endParaRPr lang="pt-BR">
              <a:solidFill>
                <a:prstClr val="black"/>
              </a:solidFill>
              <a:latin typeface="Calibri"/>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údo com Legenda">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alibri"/>
            </a:endParaRPr>
          </a:p>
        </p:txBody>
      </p:sp>
      <p:sp>
        <p:nvSpPr>
          <p:cNvPr id="8" name="Conector reto 7"/>
          <p:cNvSpPr>
            <a:spLocks noChangeShapeType="1"/>
          </p:cNvSpPr>
          <p:nvPr/>
        </p:nvSpPr>
        <p:spPr bwMode="auto">
          <a:xfrm>
            <a:off x="7076376"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alibri"/>
            </a:endParaRPr>
          </a:p>
        </p:txBody>
      </p:sp>
      <p:sp>
        <p:nvSpPr>
          <p:cNvPr id="9" name="Conector reto 8"/>
          <p:cNvSpPr>
            <a:spLocks noChangeShapeType="1"/>
          </p:cNvSpPr>
          <p:nvPr/>
        </p:nvSpPr>
        <p:spPr bwMode="auto">
          <a:xfrm>
            <a:off x="7020272"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alibri"/>
            </a:endParaRPr>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Espaço Reservado para Conteúdo 17"/>
          <p:cNvSpPr>
            <a:spLocks noGrp="1"/>
          </p:cNvSpPr>
          <p:nvPr>
            <p:ph sz="quarter" idx="1"/>
          </p:nvPr>
        </p:nvSpPr>
        <p:spPr>
          <a:xfrm>
            <a:off x="0" y="1052736"/>
            <a:ext cx="7020272" cy="5805264"/>
          </a:xfrm>
          <a:solidFill>
            <a:schemeClr val="accent1">
              <a:lumMod val="20000"/>
              <a:lumOff val="80000"/>
            </a:schemeClr>
          </a:solidFill>
        </p:spPr>
        <p:txBody>
          <a:bodyPr tIns="108000"/>
          <a:lstStyle>
            <a:lvl1pPr>
              <a:spcBef>
                <a:spcPts val="1200"/>
              </a:spcBef>
              <a:defRPr sz="2000"/>
            </a:lvl1pPr>
            <a:lvl2pPr>
              <a:spcBef>
                <a:spcPts val="1200"/>
              </a:spcBef>
              <a:defRPr sz="1800"/>
            </a:lvl2pPr>
            <a:lvl3pPr>
              <a:spcBef>
                <a:spcPts val="1200"/>
              </a:spcBef>
              <a:defRPr/>
            </a:lvl3pPr>
            <a:lvl4pPr>
              <a:spcBef>
                <a:spcPts val="1200"/>
              </a:spcBef>
              <a:defRPr/>
            </a:lvl4pPr>
            <a:lvl5pPr>
              <a:spcBef>
                <a:spcPts val="1200"/>
              </a:spcBef>
              <a:defRPr/>
            </a:lvl5pPr>
          </a:lstStyle>
          <a:p>
            <a:pPr lvl="0" eaLnBrk="1" latinLnBrk="0" hangingPunct="1"/>
            <a:r>
              <a:rPr lang="pt-BR" dirty="0" smtClean="0"/>
              <a:t>Clique para editar os estilos do texto mestre</a:t>
            </a:r>
          </a:p>
          <a:p>
            <a:pPr lvl="1" eaLnBrk="1" latinLnBrk="0" hangingPunct="1"/>
            <a:r>
              <a:rPr lang="pt-BR" dirty="0" smtClean="0"/>
              <a:t>Segundo nível</a:t>
            </a:r>
          </a:p>
          <a:p>
            <a:pPr lvl="2" eaLnBrk="1" latinLnBrk="0" hangingPunct="1"/>
            <a:r>
              <a:rPr lang="pt-BR" dirty="0" smtClean="0"/>
              <a:t>Terceiro nível</a:t>
            </a:r>
          </a:p>
          <a:p>
            <a:pPr lvl="3" eaLnBrk="1" latinLnBrk="0" hangingPunct="1"/>
            <a:r>
              <a:rPr lang="pt-BR" dirty="0" smtClean="0"/>
              <a:t>Quarto nível</a:t>
            </a:r>
          </a:p>
          <a:p>
            <a:pPr lvl="4" eaLnBrk="1" latinLnBrk="0" hangingPunct="1"/>
            <a:r>
              <a:rPr lang="pt-BR" dirty="0" smtClean="0"/>
              <a:t>Quinto nível</a:t>
            </a:r>
            <a:endParaRPr kumimoji="0" lang="en-US" dirty="0"/>
          </a:p>
        </p:txBody>
      </p:sp>
      <p:sp>
        <p:nvSpPr>
          <p:cNvPr id="22" name="Espaço Reservado para Número de Slide 21"/>
          <p:cNvSpPr>
            <a:spLocks noGrp="1"/>
          </p:cNvSpPr>
          <p:nvPr>
            <p:ph type="sldNum" sz="quarter" idx="15"/>
          </p:nvPr>
        </p:nvSpPr>
        <p:spPr>
          <a:xfrm>
            <a:off x="6553200" y="6356350"/>
            <a:ext cx="2133600" cy="365125"/>
          </a:xfrm>
          <a:prstGeom prst="rect">
            <a:avLst/>
          </a:prstGeom>
        </p:spPr>
        <p:txBody>
          <a:bodyPr rtlCol="0"/>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
        <p:nvSpPr>
          <p:cNvPr id="16" name="Título 1"/>
          <p:cNvSpPr>
            <a:spLocks noGrp="1"/>
          </p:cNvSpPr>
          <p:nvPr>
            <p:ph type="title"/>
          </p:nvPr>
        </p:nvSpPr>
        <p:spPr>
          <a:xfrm>
            <a:off x="0" y="0"/>
            <a:ext cx="7020272" cy="1052736"/>
          </a:xfrm>
          <a:solidFill>
            <a:schemeClr val="accent1">
              <a:lumMod val="20000"/>
              <a:lumOff val="80000"/>
            </a:schemeClr>
          </a:solidFill>
        </p:spPr>
        <p:txBody>
          <a:body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0"/>
            <a:ext cx="9144000" cy="911225"/>
          </a:xfrm>
          <a:prstGeom prst="rect">
            <a:avLst/>
          </a:prstGeom>
          <a:solidFill>
            <a:srgbClr val="2B4C73"/>
          </a:solidFill>
          <a:ln>
            <a:noFill/>
          </a:ln>
        </p:spPr>
        <p:txBody>
          <a:bodyPr anchor="ctr">
            <a:normAutofit/>
          </a:bodyPr>
          <a:lstStyle>
            <a:lvl1pPr>
              <a:defRPr sz="4000" b="0" i="0">
                <a:solidFill>
                  <a:srgbClr val="FFFFFF"/>
                </a:solidFill>
                <a:latin typeface="Helvetica Neue Light"/>
                <a:cs typeface="Helvetica Neue Light"/>
              </a:defRPr>
            </a:lvl1pPr>
          </a:lstStyle>
          <a:p>
            <a:pPr algn="ctr" fontAlgn="auto">
              <a:spcBef>
                <a:spcPts val="0"/>
              </a:spcBef>
              <a:spcAft>
                <a:spcPts val="0"/>
              </a:spcAft>
              <a:defRPr/>
            </a:pPr>
            <a:r>
              <a:rPr lang="pt-BR" dirty="0" smtClean="0"/>
              <a:t> </a:t>
            </a:r>
            <a:endParaRPr lang="pt-BR" dirty="0"/>
          </a:p>
        </p:txBody>
      </p:sp>
      <p:sp>
        <p:nvSpPr>
          <p:cNvPr id="5" name="Rectangle 8"/>
          <p:cNvSpPr/>
          <p:nvPr userDrawn="1"/>
        </p:nvSpPr>
        <p:spPr>
          <a:xfrm>
            <a:off x="0" y="6705600"/>
            <a:ext cx="9144000" cy="152400"/>
          </a:xfrm>
          <a:prstGeom prst="rect">
            <a:avLst/>
          </a:prstGeom>
          <a:solidFill>
            <a:srgbClr val="2B4C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19"/>
          <p:cNvSpPr/>
          <p:nvPr userDrawn="1"/>
        </p:nvSpPr>
        <p:spPr>
          <a:xfrm>
            <a:off x="0" y="0"/>
            <a:ext cx="119063" cy="6858000"/>
          </a:xfrm>
          <a:prstGeom prst="rect">
            <a:avLst/>
          </a:prstGeom>
          <a:solidFill>
            <a:srgbClr val="2B4C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sp>
        <p:nvSpPr>
          <p:cNvPr id="7" name="Rectangle 19"/>
          <p:cNvSpPr/>
          <p:nvPr userDrawn="1"/>
        </p:nvSpPr>
        <p:spPr>
          <a:xfrm>
            <a:off x="9024938" y="0"/>
            <a:ext cx="119062" cy="6858000"/>
          </a:xfrm>
          <a:prstGeom prst="rect">
            <a:avLst/>
          </a:prstGeom>
          <a:solidFill>
            <a:srgbClr val="2B4C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sp>
        <p:nvSpPr>
          <p:cNvPr id="3" name="Content Placeholder 2"/>
          <p:cNvSpPr>
            <a:spLocks noGrp="1"/>
          </p:cNvSpPr>
          <p:nvPr>
            <p:ph idx="1"/>
          </p:nvPr>
        </p:nvSpPr>
        <p:spPr>
          <a:xfrm>
            <a:off x="457200" y="1600200"/>
            <a:ext cx="8077200" cy="4525963"/>
          </a:xfrm>
          <a:noFill/>
        </p:spPr>
        <p:txBody>
          <a:bodyPr/>
          <a:lstStyle>
            <a:lvl1pPr>
              <a:defRPr b="0" i="0">
                <a:solidFill>
                  <a:sysClr val="windowText" lastClr="000000"/>
                </a:solidFill>
                <a:latin typeface="Helvetica Neue Light"/>
                <a:cs typeface="Helvetica Neue Light"/>
              </a:defRPr>
            </a:lvl1pPr>
            <a:lvl2pPr>
              <a:defRPr b="0" i="0">
                <a:solidFill>
                  <a:sysClr val="windowText" lastClr="000000"/>
                </a:solidFill>
                <a:latin typeface="Helvetica Neue Light"/>
                <a:cs typeface="Helvetica Neue Light"/>
              </a:defRPr>
            </a:lvl2pPr>
            <a:lvl3pPr>
              <a:defRPr b="0" i="0">
                <a:solidFill>
                  <a:sysClr val="windowText" lastClr="000000"/>
                </a:solidFill>
                <a:latin typeface="Helvetica Neue Light"/>
                <a:cs typeface="Helvetica Neue Light"/>
              </a:defRPr>
            </a:lvl3pPr>
            <a:lvl4pPr>
              <a:defRPr b="0" i="0">
                <a:solidFill>
                  <a:sysClr val="windowText" lastClr="000000"/>
                </a:solidFill>
                <a:latin typeface="Helvetica Neue Light"/>
                <a:cs typeface="Helvetica Neue Light"/>
              </a:defRPr>
            </a:lvl4pPr>
            <a:lvl5pPr>
              <a:defRPr b="0" i="0">
                <a:solidFill>
                  <a:sysClr val="windowText" lastClr="000000"/>
                </a:solidFill>
                <a:latin typeface="Helvetica Neue Light"/>
                <a:cs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640960" cy="850106"/>
          </a:xfrm>
        </p:spPr>
        <p:txBody>
          <a:body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251520" y="1341438"/>
            <a:ext cx="8640960" cy="5183906"/>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cs typeface="+mn-cs"/>
              </a:rPr>
              <a:pPr fontAlgn="auto">
                <a:spcBef>
                  <a:spcPts val="0"/>
                </a:spcBef>
                <a:spcAft>
                  <a:spcPts val="0"/>
                </a:spcAft>
              </a:pPr>
              <a:t>12/12/2011</a:t>
            </a:fld>
            <a:endParaRPr lang="pt-BR">
              <a:solidFill>
                <a:prstClr val="black"/>
              </a:solidFill>
              <a:latin typeface="Calibri"/>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cs typeface="+mn-cs"/>
              </a:rPr>
              <a:pPr fontAlgn="auto">
                <a:spcBef>
                  <a:spcPts val="0"/>
                </a:spcBef>
                <a:spcAft>
                  <a:spcPts val="0"/>
                </a:spcAft>
              </a:pPr>
              <a:t>‹nº›</a:t>
            </a:fld>
            <a:endParaRPr lang="pt-BR">
              <a:solidFill>
                <a:prstClr val="black"/>
              </a:solidFill>
              <a:latin typeface="Calibri"/>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rPr>
              <a:pPr fontAlgn="auto">
                <a:spcBef>
                  <a:spcPts val="0"/>
                </a:spcBef>
                <a:spcAft>
                  <a:spcPts val="0"/>
                </a:spcAft>
              </a:pPr>
              <a:t>12/12/2011</a:t>
            </a:fld>
            <a:endParaRPr lang="pt-BR">
              <a:solidFill>
                <a:prstClr val="black"/>
              </a:solidFill>
              <a:latin typeface="Calibri"/>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údo com Legenda">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alibri"/>
            </a:endParaRPr>
          </a:p>
        </p:txBody>
      </p:sp>
      <p:sp>
        <p:nvSpPr>
          <p:cNvPr id="8" name="Conector reto 7"/>
          <p:cNvSpPr>
            <a:spLocks noChangeShapeType="1"/>
          </p:cNvSpPr>
          <p:nvPr/>
        </p:nvSpPr>
        <p:spPr bwMode="auto">
          <a:xfrm>
            <a:off x="7076376"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alibri"/>
            </a:endParaRPr>
          </a:p>
        </p:txBody>
      </p:sp>
      <p:sp>
        <p:nvSpPr>
          <p:cNvPr id="9" name="Conector reto 8"/>
          <p:cNvSpPr>
            <a:spLocks noChangeShapeType="1"/>
          </p:cNvSpPr>
          <p:nvPr/>
        </p:nvSpPr>
        <p:spPr bwMode="auto">
          <a:xfrm>
            <a:off x="7020272"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alibri"/>
            </a:endParaRPr>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alibri"/>
            </a:endParaRPr>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Espaço Reservado para Conteúdo 17"/>
          <p:cNvSpPr>
            <a:spLocks noGrp="1"/>
          </p:cNvSpPr>
          <p:nvPr>
            <p:ph sz="quarter" idx="1"/>
          </p:nvPr>
        </p:nvSpPr>
        <p:spPr>
          <a:xfrm>
            <a:off x="0" y="1052736"/>
            <a:ext cx="7020272" cy="5805264"/>
          </a:xfrm>
          <a:solidFill>
            <a:schemeClr val="accent1">
              <a:lumMod val="20000"/>
              <a:lumOff val="80000"/>
            </a:schemeClr>
          </a:solidFill>
        </p:spPr>
        <p:txBody>
          <a:bodyPr tIns="108000"/>
          <a:lstStyle>
            <a:lvl1pPr>
              <a:spcBef>
                <a:spcPts val="1200"/>
              </a:spcBef>
              <a:defRPr sz="2000"/>
            </a:lvl1pPr>
            <a:lvl2pPr>
              <a:spcBef>
                <a:spcPts val="1200"/>
              </a:spcBef>
              <a:defRPr sz="1800"/>
            </a:lvl2pPr>
            <a:lvl3pPr>
              <a:spcBef>
                <a:spcPts val="1200"/>
              </a:spcBef>
              <a:defRPr/>
            </a:lvl3pPr>
            <a:lvl4pPr>
              <a:spcBef>
                <a:spcPts val="1200"/>
              </a:spcBef>
              <a:defRPr/>
            </a:lvl4pPr>
            <a:lvl5pPr>
              <a:spcBef>
                <a:spcPts val="1200"/>
              </a:spcBef>
              <a:defRPr/>
            </a:lvl5pPr>
          </a:lstStyle>
          <a:p>
            <a:pPr lvl="0" eaLnBrk="1" latinLnBrk="0" hangingPunct="1"/>
            <a:r>
              <a:rPr lang="pt-BR" dirty="0" smtClean="0"/>
              <a:t>Clique para editar os estilos do texto mestre</a:t>
            </a:r>
          </a:p>
          <a:p>
            <a:pPr lvl="1" eaLnBrk="1" latinLnBrk="0" hangingPunct="1"/>
            <a:r>
              <a:rPr lang="pt-BR" dirty="0" smtClean="0"/>
              <a:t>Segundo nível</a:t>
            </a:r>
          </a:p>
          <a:p>
            <a:pPr lvl="2" eaLnBrk="1" latinLnBrk="0" hangingPunct="1"/>
            <a:r>
              <a:rPr lang="pt-BR" dirty="0" smtClean="0"/>
              <a:t>Terceiro nível</a:t>
            </a:r>
          </a:p>
          <a:p>
            <a:pPr lvl="3" eaLnBrk="1" latinLnBrk="0" hangingPunct="1"/>
            <a:r>
              <a:rPr lang="pt-BR" dirty="0" smtClean="0"/>
              <a:t>Quarto nível</a:t>
            </a:r>
          </a:p>
          <a:p>
            <a:pPr lvl="4" eaLnBrk="1" latinLnBrk="0" hangingPunct="1"/>
            <a:r>
              <a:rPr lang="pt-BR" dirty="0" smtClean="0"/>
              <a:t>Quinto nível</a:t>
            </a:r>
            <a:endParaRPr kumimoji="0" lang="en-US" dirty="0"/>
          </a:p>
        </p:txBody>
      </p:sp>
      <p:sp>
        <p:nvSpPr>
          <p:cNvPr id="22" name="Espaço Reservado para Número de Slide 21"/>
          <p:cNvSpPr>
            <a:spLocks noGrp="1"/>
          </p:cNvSpPr>
          <p:nvPr>
            <p:ph type="sldNum" sz="quarter" idx="15"/>
          </p:nvPr>
        </p:nvSpPr>
        <p:spPr>
          <a:xfrm>
            <a:off x="6553200" y="6356350"/>
            <a:ext cx="2133600" cy="365125"/>
          </a:xfrm>
          <a:prstGeom prst="rect">
            <a:avLst/>
          </a:prstGeom>
        </p:spPr>
        <p:txBody>
          <a:bodyPr rtlCol="0"/>
          <a:lstStyle/>
          <a:p>
            <a:pPr fontAlgn="auto">
              <a:spcBef>
                <a:spcPts val="0"/>
              </a:spcBef>
              <a:spcAft>
                <a:spcPts val="0"/>
              </a:spcAft>
            </a:pPr>
            <a:fld id="{9380F0C8-5246-461B-B46E-45D604F00B50}" type="slidenum">
              <a:rPr lang="pt-BR" smtClean="0">
                <a:solidFill>
                  <a:prstClr val="black"/>
                </a:solidFill>
                <a:latin typeface="Calibri"/>
              </a:rPr>
              <a:pPr fontAlgn="auto">
                <a:spcBef>
                  <a:spcPts val="0"/>
                </a:spcBef>
                <a:spcAft>
                  <a:spcPts val="0"/>
                </a:spcAft>
              </a:pPr>
              <a:t>‹nº›</a:t>
            </a:fld>
            <a:endParaRPr lang="pt-BR">
              <a:solidFill>
                <a:prstClr val="black"/>
              </a:solidFill>
              <a:latin typeface="Calibri"/>
            </a:endParaRPr>
          </a:p>
        </p:txBody>
      </p:sp>
      <p:sp>
        <p:nvSpPr>
          <p:cNvPr id="16" name="Título 1"/>
          <p:cNvSpPr>
            <a:spLocks noGrp="1"/>
          </p:cNvSpPr>
          <p:nvPr>
            <p:ph type="title"/>
          </p:nvPr>
        </p:nvSpPr>
        <p:spPr>
          <a:xfrm>
            <a:off x="0" y="0"/>
            <a:ext cx="7020272" cy="1052736"/>
          </a:xfrm>
          <a:solidFill>
            <a:schemeClr val="accent1">
              <a:lumMod val="20000"/>
              <a:lumOff val="80000"/>
            </a:schemeClr>
          </a:solidFill>
        </p:spPr>
        <p:txBody>
          <a:body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0"/>
            <a:ext cx="9144000" cy="911225"/>
          </a:xfrm>
          <a:prstGeom prst="rect">
            <a:avLst/>
          </a:prstGeom>
          <a:solidFill>
            <a:srgbClr val="2B4C73"/>
          </a:solidFill>
          <a:ln>
            <a:noFill/>
          </a:ln>
        </p:spPr>
        <p:txBody>
          <a:bodyPr anchor="ctr">
            <a:normAutofit/>
          </a:bodyPr>
          <a:lstStyle>
            <a:lvl1pPr>
              <a:defRPr sz="4000" b="0" i="0">
                <a:solidFill>
                  <a:srgbClr val="FFFFFF"/>
                </a:solidFill>
                <a:latin typeface="Helvetica Neue Light"/>
                <a:cs typeface="Helvetica Neue Light"/>
              </a:defRPr>
            </a:lvl1pPr>
          </a:lstStyle>
          <a:p>
            <a:pPr algn="ctr" fontAlgn="auto">
              <a:spcBef>
                <a:spcPts val="0"/>
              </a:spcBef>
              <a:spcAft>
                <a:spcPts val="0"/>
              </a:spcAft>
              <a:defRPr/>
            </a:pPr>
            <a:r>
              <a:rPr lang="pt-BR" dirty="0" smtClean="0"/>
              <a:t> </a:t>
            </a:r>
            <a:endParaRPr lang="pt-BR" dirty="0"/>
          </a:p>
        </p:txBody>
      </p:sp>
      <p:sp>
        <p:nvSpPr>
          <p:cNvPr id="5" name="Rectangle 8"/>
          <p:cNvSpPr/>
          <p:nvPr userDrawn="1"/>
        </p:nvSpPr>
        <p:spPr>
          <a:xfrm>
            <a:off x="0" y="6705600"/>
            <a:ext cx="9144000" cy="152400"/>
          </a:xfrm>
          <a:prstGeom prst="rect">
            <a:avLst/>
          </a:prstGeom>
          <a:solidFill>
            <a:srgbClr val="2B4C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19"/>
          <p:cNvSpPr/>
          <p:nvPr userDrawn="1"/>
        </p:nvSpPr>
        <p:spPr>
          <a:xfrm>
            <a:off x="0" y="0"/>
            <a:ext cx="119063" cy="6858000"/>
          </a:xfrm>
          <a:prstGeom prst="rect">
            <a:avLst/>
          </a:prstGeom>
          <a:solidFill>
            <a:srgbClr val="2B4C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sp>
        <p:nvSpPr>
          <p:cNvPr id="7" name="Rectangle 19"/>
          <p:cNvSpPr/>
          <p:nvPr userDrawn="1"/>
        </p:nvSpPr>
        <p:spPr>
          <a:xfrm>
            <a:off x="9024938" y="0"/>
            <a:ext cx="119062" cy="6858000"/>
          </a:xfrm>
          <a:prstGeom prst="rect">
            <a:avLst/>
          </a:prstGeom>
          <a:solidFill>
            <a:srgbClr val="2B4C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sp>
        <p:nvSpPr>
          <p:cNvPr id="3" name="Content Placeholder 2"/>
          <p:cNvSpPr>
            <a:spLocks noGrp="1"/>
          </p:cNvSpPr>
          <p:nvPr>
            <p:ph idx="1"/>
          </p:nvPr>
        </p:nvSpPr>
        <p:spPr>
          <a:xfrm>
            <a:off x="457200" y="1600200"/>
            <a:ext cx="8077200" cy="4525963"/>
          </a:xfrm>
          <a:noFill/>
        </p:spPr>
        <p:txBody>
          <a:bodyPr/>
          <a:lstStyle>
            <a:lvl1pPr>
              <a:defRPr b="0" i="0">
                <a:solidFill>
                  <a:sysClr val="windowText" lastClr="000000"/>
                </a:solidFill>
                <a:latin typeface="Helvetica Neue Light"/>
                <a:cs typeface="Helvetica Neue Light"/>
              </a:defRPr>
            </a:lvl1pPr>
            <a:lvl2pPr>
              <a:defRPr b="0" i="0">
                <a:solidFill>
                  <a:sysClr val="windowText" lastClr="000000"/>
                </a:solidFill>
                <a:latin typeface="Helvetica Neue Light"/>
                <a:cs typeface="Helvetica Neue Light"/>
              </a:defRPr>
            </a:lvl2pPr>
            <a:lvl3pPr>
              <a:defRPr b="0" i="0">
                <a:solidFill>
                  <a:sysClr val="windowText" lastClr="000000"/>
                </a:solidFill>
                <a:latin typeface="Helvetica Neue Light"/>
                <a:cs typeface="Helvetica Neue Light"/>
              </a:defRPr>
            </a:lvl3pPr>
            <a:lvl4pPr>
              <a:defRPr b="0" i="0">
                <a:solidFill>
                  <a:sysClr val="windowText" lastClr="000000"/>
                </a:solidFill>
                <a:latin typeface="Helvetica Neue Light"/>
                <a:cs typeface="Helvetica Neue Light"/>
              </a:defRPr>
            </a:lvl4pPr>
            <a:lvl5pPr>
              <a:defRPr b="0" i="0">
                <a:solidFill>
                  <a:sysClr val="windowText" lastClr="000000"/>
                </a:solidFill>
                <a:latin typeface="Helvetica Neue Light"/>
                <a:cs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cs typeface="+mn-cs"/>
              </a:rPr>
              <a:pPr fontAlgn="auto">
                <a:spcBef>
                  <a:spcPts val="0"/>
                </a:spcBef>
                <a:spcAft>
                  <a:spcPts val="0"/>
                </a:spcAft>
              </a:pPr>
              <a:t>12/12/2011</a:t>
            </a:fld>
            <a:endParaRPr lang="pt-BR">
              <a:solidFill>
                <a:prstClr val="black"/>
              </a:solidFill>
              <a:latin typeface="Calibri"/>
              <a:cs typeface="+mn-cs"/>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cs typeface="+mn-cs"/>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cs typeface="+mn-cs"/>
              </a:rPr>
              <a:pPr fontAlgn="auto">
                <a:spcBef>
                  <a:spcPts val="0"/>
                </a:spcBef>
                <a:spcAft>
                  <a:spcPts val="0"/>
                </a:spcAft>
              </a:pPr>
              <a:t>‹nº›</a:t>
            </a:fld>
            <a:endParaRPr lang="pt-BR">
              <a:solidFill>
                <a:prstClr val="black"/>
              </a:solidFill>
              <a:latin typeface="Calibri"/>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4" name="Picture 12" descr="capa-voto"/>
          <p:cNvPicPr>
            <a:picLocks noChangeAspect="1" noChangeArrowheads="1"/>
          </p:cNvPicPr>
          <p:nvPr userDrawn="1"/>
        </p:nvPicPr>
        <p:blipFill>
          <a:blip r:embed="rId2" cstate="email"/>
          <a:srcRect/>
          <a:stretch>
            <a:fillRect/>
          </a:stretch>
        </p:blipFill>
        <p:spPr bwMode="auto">
          <a:xfrm>
            <a:off x="0" y="0"/>
            <a:ext cx="9145588" cy="6859588"/>
          </a:xfrm>
          <a:prstGeom prst="rect">
            <a:avLst/>
          </a:prstGeom>
          <a:noFill/>
          <a:ln w="9525">
            <a:noFill/>
            <a:miter lim="800000"/>
            <a:headEnd/>
            <a:tailEnd/>
          </a:ln>
        </p:spPr>
      </p:pic>
      <p:sp>
        <p:nvSpPr>
          <p:cNvPr id="5" name="Line 7"/>
          <p:cNvSpPr>
            <a:spLocks noChangeShapeType="1"/>
          </p:cNvSpPr>
          <p:nvPr userDrawn="1"/>
        </p:nvSpPr>
        <p:spPr bwMode="auto">
          <a:xfrm>
            <a:off x="0" y="5181600"/>
            <a:ext cx="4572000" cy="0"/>
          </a:xfrm>
          <a:prstGeom prst="line">
            <a:avLst/>
          </a:prstGeom>
          <a:noFill/>
          <a:ln w="6350">
            <a:solidFill>
              <a:srgbClr val="595959"/>
            </a:solidFill>
            <a:round/>
            <a:headEnd/>
            <a:tailEnd/>
          </a:ln>
        </p:spPr>
        <p:txBody>
          <a:bodyPr wrap="none" anchor="ctr"/>
          <a:lstStyle/>
          <a:p>
            <a:pPr>
              <a:spcBef>
                <a:spcPct val="20000"/>
              </a:spcBef>
              <a:buFontTx/>
              <a:buChar char="•"/>
              <a:defRPr/>
            </a:pPr>
            <a:endParaRPr lang="pt-BR" sz="2400">
              <a:solidFill>
                <a:srgbClr val="000000"/>
              </a:solidFill>
              <a:latin typeface="Arial" pitchFamily="34" charset="0"/>
              <a:cs typeface="+mn-cs"/>
            </a:endParaRPr>
          </a:p>
        </p:txBody>
      </p:sp>
      <p:sp>
        <p:nvSpPr>
          <p:cNvPr id="6" name="Line 8"/>
          <p:cNvSpPr>
            <a:spLocks noChangeShapeType="1"/>
          </p:cNvSpPr>
          <p:nvPr userDrawn="1"/>
        </p:nvSpPr>
        <p:spPr bwMode="auto">
          <a:xfrm>
            <a:off x="0" y="5943600"/>
            <a:ext cx="4572000" cy="0"/>
          </a:xfrm>
          <a:prstGeom prst="line">
            <a:avLst/>
          </a:prstGeom>
          <a:noFill/>
          <a:ln w="6350">
            <a:solidFill>
              <a:srgbClr val="595959"/>
            </a:solidFill>
            <a:round/>
            <a:headEnd/>
            <a:tailEnd/>
          </a:ln>
        </p:spPr>
        <p:txBody>
          <a:bodyPr wrap="none" anchor="ctr"/>
          <a:lstStyle/>
          <a:p>
            <a:pPr>
              <a:spcBef>
                <a:spcPct val="20000"/>
              </a:spcBef>
              <a:buFontTx/>
              <a:buChar char="•"/>
              <a:defRPr/>
            </a:pPr>
            <a:endParaRPr lang="pt-BR" sz="2400">
              <a:solidFill>
                <a:srgbClr val="000000"/>
              </a:solidFill>
              <a:latin typeface="Arial" pitchFamily="34" charset="0"/>
              <a:cs typeface="+mn-cs"/>
            </a:endParaRPr>
          </a:p>
        </p:txBody>
      </p:sp>
      <p:sp>
        <p:nvSpPr>
          <p:cNvPr id="12" name="Espaço Reservado para Texto 11"/>
          <p:cNvSpPr>
            <a:spLocks noGrp="1"/>
          </p:cNvSpPr>
          <p:nvPr>
            <p:ph type="body" sz="quarter" idx="11"/>
          </p:nvPr>
        </p:nvSpPr>
        <p:spPr>
          <a:xfrm>
            <a:off x="35496" y="5157788"/>
            <a:ext cx="4572000" cy="792162"/>
          </a:xfrm>
          <a:prstGeom prst="rect">
            <a:avLst/>
          </a:prstGeom>
        </p:spPr>
        <p:txBody>
          <a:bodyPr anchor="ctr"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a:solidFill>
                  <a:srgbClr val="595959"/>
                </a:solidFill>
              </a:defRPr>
            </a:lvl1pPr>
          </a:lstStyle>
          <a:p>
            <a:pPr lvl="0"/>
            <a:r>
              <a:rPr lang="pt-BR" smtClean="0"/>
              <a:t>Clique para editar os estilos do texto mestre</a:t>
            </a:r>
          </a:p>
        </p:txBody>
      </p:sp>
      <p:sp>
        <p:nvSpPr>
          <p:cNvPr id="13" name="Espaço Reservado para Texto 11"/>
          <p:cNvSpPr>
            <a:spLocks noGrp="1"/>
          </p:cNvSpPr>
          <p:nvPr>
            <p:ph type="body" sz="quarter" idx="12"/>
          </p:nvPr>
        </p:nvSpPr>
        <p:spPr>
          <a:xfrm>
            <a:off x="2267744" y="6021214"/>
            <a:ext cx="2339752" cy="504130"/>
          </a:xfrm>
          <a:prstGeom prst="rect">
            <a:avLst/>
          </a:prstGeom>
        </p:spPr>
        <p:txBody>
          <a:bodyPr anchor="ctr"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a:solidFill>
                  <a:srgbClr val="595959"/>
                </a:solidFill>
              </a:defRPr>
            </a:lvl1pPr>
          </a:lstStyle>
          <a:p>
            <a:pPr lvl="0"/>
            <a:r>
              <a:rPr lang="pt-BR" smtClean="0"/>
              <a:t>Clique para editar os estilos do texto mestre</a:t>
            </a:r>
          </a:p>
        </p:txBody>
      </p:sp>
      <p:sp>
        <p:nvSpPr>
          <p:cNvPr id="7" name="Espaço Reservado para Data 5"/>
          <p:cNvSpPr>
            <a:spLocks noGrp="1"/>
          </p:cNvSpPr>
          <p:nvPr>
            <p:ph type="dt" sz="half" idx="13"/>
          </p:nvPr>
        </p:nvSpPr>
        <p:spPr/>
        <p:txBody>
          <a:bodyPr/>
          <a:lstStyle>
            <a:lvl1pPr>
              <a:defRPr/>
            </a:lvl1pPr>
          </a:lstStyle>
          <a:p>
            <a:pPr>
              <a:defRPr/>
            </a:pPr>
            <a:r>
              <a:rPr lang="pt-BR"/>
              <a:t>Título da apresentação | Janeiro de 2008</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0"/>
            <a:ext cx="9144000" cy="6553200"/>
          </a:xfrm>
          <a:prstGeom prst="rect">
            <a:avLst/>
          </a:prstGeom>
          <a:solidFill>
            <a:srgbClr val="00599C"/>
          </a:solidFill>
          <a:ln w="9525">
            <a:noFill/>
            <a:miter lim="800000"/>
            <a:headEnd/>
            <a:tailEnd/>
          </a:ln>
          <a:effectLst/>
        </p:spPr>
        <p:txBody>
          <a:bodyPr wrap="none" anchor="ctr"/>
          <a:lstStyle/>
          <a:p>
            <a:pPr>
              <a:spcBef>
                <a:spcPct val="20000"/>
              </a:spcBef>
              <a:buFontTx/>
              <a:buChar char="•"/>
              <a:defRPr/>
            </a:pPr>
            <a:endParaRPr lang="pt-BR" sz="2400">
              <a:solidFill>
                <a:srgbClr val="000000"/>
              </a:solidFill>
              <a:latin typeface="Arial" pitchFamily="34" charset="0"/>
              <a:cs typeface="+mn-cs"/>
            </a:endParaRPr>
          </a:p>
        </p:txBody>
      </p:sp>
      <p:sp>
        <p:nvSpPr>
          <p:cNvPr id="14" name="Espaço Reservado para Texto 13"/>
          <p:cNvSpPr>
            <a:spLocks noGrp="1"/>
          </p:cNvSpPr>
          <p:nvPr>
            <p:ph type="body" sz="quarter" idx="10"/>
          </p:nvPr>
        </p:nvSpPr>
        <p:spPr>
          <a:xfrm>
            <a:off x="899592" y="1989013"/>
            <a:ext cx="5616575" cy="1223963"/>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2000"/>
            </a:lvl1pPr>
          </a:lstStyle>
          <a:p>
            <a:pPr lvl="0"/>
            <a:r>
              <a:rPr lang="pt-BR" noProof="0" smtClean="0"/>
              <a:t>Clique para editar os estilos do texto mestre</a:t>
            </a:r>
          </a:p>
        </p:txBody>
      </p:sp>
    </p:spTree>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5" name="Picture 64" descr="texto"/>
          <p:cNvPicPr>
            <a:picLocks noChangeAspect="1" noChangeArrowheads="1"/>
          </p:cNvPicPr>
          <p:nvPr userDrawn="1"/>
        </p:nvPicPr>
        <p:blipFill>
          <a:blip r:embed="rId2" cstate="email"/>
          <a:srcRect/>
          <a:stretch>
            <a:fillRect/>
          </a:stretch>
        </p:blipFill>
        <p:spPr bwMode="auto">
          <a:xfrm>
            <a:off x="7019925" y="0"/>
            <a:ext cx="2124075" cy="1700213"/>
          </a:xfrm>
          <a:prstGeom prst="rect">
            <a:avLst/>
          </a:prstGeom>
          <a:noFill/>
          <a:ln w="9525">
            <a:noFill/>
            <a:miter lim="800000"/>
            <a:headEnd/>
            <a:tailEnd/>
          </a:ln>
        </p:spPr>
      </p:pic>
      <p:sp>
        <p:nvSpPr>
          <p:cNvPr id="6" name="Line 61"/>
          <p:cNvSpPr>
            <a:spLocks noChangeShapeType="1"/>
          </p:cNvSpPr>
          <p:nvPr userDrawn="1"/>
        </p:nvSpPr>
        <p:spPr bwMode="auto">
          <a:xfrm>
            <a:off x="0" y="1600200"/>
            <a:ext cx="6781800" cy="0"/>
          </a:xfrm>
          <a:prstGeom prst="line">
            <a:avLst/>
          </a:prstGeom>
          <a:noFill/>
          <a:ln w="6350">
            <a:solidFill>
              <a:srgbClr val="595959"/>
            </a:solidFill>
            <a:round/>
            <a:headEnd/>
            <a:tailEnd/>
          </a:ln>
        </p:spPr>
        <p:txBody>
          <a:bodyPr wrap="none" anchor="ctr"/>
          <a:lstStyle/>
          <a:p>
            <a:pPr>
              <a:spcBef>
                <a:spcPct val="20000"/>
              </a:spcBef>
              <a:buFontTx/>
              <a:buChar char="•"/>
              <a:defRPr/>
            </a:pPr>
            <a:endParaRPr lang="pt-BR" sz="2400">
              <a:solidFill>
                <a:srgbClr val="000000"/>
              </a:solidFill>
              <a:latin typeface="Arial" pitchFamily="34" charset="0"/>
              <a:cs typeface="+mn-cs"/>
            </a:endParaRPr>
          </a:p>
        </p:txBody>
      </p:sp>
      <p:sp>
        <p:nvSpPr>
          <p:cNvPr id="3" name="Espaço Reservado para Conteúdo 2"/>
          <p:cNvSpPr>
            <a:spLocks noGrp="1"/>
          </p:cNvSpPr>
          <p:nvPr>
            <p:ph idx="1"/>
          </p:nvPr>
        </p:nvSpPr>
        <p:spPr>
          <a:xfrm>
            <a:off x="457200" y="1844824"/>
            <a:ext cx="8229600" cy="4281339"/>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56"/>
          <p:cNvSpPr>
            <a:spLocks noGrp="1" noChangeArrowheads="1"/>
          </p:cNvSpPr>
          <p:nvPr>
            <p:ph type="title"/>
          </p:nvPr>
        </p:nvSpPr>
        <p:spPr bwMode="auto">
          <a:xfrm>
            <a:off x="457200" y="808038"/>
            <a:ext cx="6324600" cy="792162"/>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endParaRPr lang="pt-BR" dirty="0"/>
          </a:p>
        </p:txBody>
      </p:sp>
    </p:spTree>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pic>
        <p:nvPicPr>
          <p:cNvPr id="5" name="Picture 64" descr="texto"/>
          <p:cNvPicPr>
            <a:picLocks noChangeAspect="1" noChangeArrowheads="1"/>
          </p:cNvPicPr>
          <p:nvPr userDrawn="1"/>
        </p:nvPicPr>
        <p:blipFill>
          <a:blip r:embed="rId2" cstate="email"/>
          <a:srcRect/>
          <a:stretch>
            <a:fillRect/>
          </a:stretch>
        </p:blipFill>
        <p:spPr bwMode="auto">
          <a:xfrm>
            <a:off x="7019925" y="0"/>
            <a:ext cx="2124075" cy="1700213"/>
          </a:xfrm>
          <a:prstGeom prst="rect">
            <a:avLst/>
          </a:prstGeom>
          <a:noFill/>
          <a:ln w="9525">
            <a:noFill/>
            <a:miter lim="800000"/>
            <a:headEnd/>
            <a:tailEnd/>
          </a:ln>
        </p:spPr>
      </p:pic>
      <p:sp>
        <p:nvSpPr>
          <p:cNvPr id="6" name="Line 61"/>
          <p:cNvSpPr>
            <a:spLocks noChangeShapeType="1"/>
          </p:cNvSpPr>
          <p:nvPr userDrawn="1"/>
        </p:nvSpPr>
        <p:spPr bwMode="auto">
          <a:xfrm>
            <a:off x="0" y="1600200"/>
            <a:ext cx="6781800" cy="0"/>
          </a:xfrm>
          <a:prstGeom prst="line">
            <a:avLst/>
          </a:prstGeom>
          <a:noFill/>
          <a:ln w="6350">
            <a:solidFill>
              <a:srgbClr val="595959"/>
            </a:solidFill>
            <a:round/>
            <a:headEnd/>
            <a:tailEnd/>
          </a:ln>
        </p:spPr>
        <p:txBody>
          <a:bodyPr wrap="none" anchor="ctr"/>
          <a:lstStyle/>
          <a:p>
            <a:pPr>
              <a:spcBef>
                <a:spcPct val="20000"/>
              </a:spcBef>
              <a:buFontTx/>
              <a:buChar char="•"/>
              <a:defRPr/>
            </a:pPr>
            <a:endParaRPr lang="pt-BR" sz="2400">
              <a:solidFill>
                <a:srgbClr val="000000"/>
              </a:solidFill>
              <a:latin typeface="Arial" pitchFamily="34" charset="0"/>
              <a:cs typeface="+mn-cs"/>
            </a:endParaRPr>
          </a:p>
        </p:txBody>
      </p:sp>
      <p:sp>
        <p:nvSpPr>
          <p:cNvPr id="3" name="Espaço Reservado para Conteúdo 2"/>
          <p:cNvSpPr>
            <a:spLocks noGrp="1"/>
          </p:cNvSpPr>
          <p:nvPr>
            <p:ph sz="half" idx="1"/>
          </p:nvPr>
        </p:nvSpPr>
        <p:spPr>
          <a:xfrm>
            <a:off x="457200" y="1772816"/>
            <a:ext cx="4038600" cy="435334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Conteúdo 3"/>
          <p:cNvSpPr>
            <a:spLocks noGrp="1"/>
          </p:cNvSpPr>
          <p:nvPr>
            <p:ph sz="half" idx="2"/>
          </p:nvPr>
        </p:nvSpPr>
        <p:spPr>
          <a:xfrm>
            <a:off x="4648200" y="1772816"/>
            <a:ext cx="4038600" cy="435334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56"/>
          <p:cNvSpPr>
            <a:spLocks noGrp="1" noChangeArrowheads="1"/>
          </p:cNvSpPr>
          <p:nvPr>
            <p:ph type="title"/>
          </p:nvPr>
        </p:nvSpPr>
        <p:spPr bwMode="auto">
          <a:xfrm>
            <a:off x="457200" y="808038"/>
            <a:ext cx="6324600" cy="792162"/>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endParaRPr lang="pt-B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pic>
        <p:nvPicPr>
          <p:cNvPr id="7" name="Picture 64" descr="texto"/>
          <p:cNvPicPr>
            <a:picLocks noChangeAspect="1" noChangeArrowheads="1"/>
          </p:cNvPicPr>
          <p:nvPr userDrawn="1"/>
        </p:nvPicPr>
        <p:blipFill>
          <a:blip r:embed="rId2" cstate="email"/>
          <a:srcRect/>
          <a:stretch>
            <a:fillRect/>
          </a:stretch>
        </p:blipFill>
        <p:spPr bwMode="auto">
          <a:xfrm>
            <a:off x="7019925" y="0"/>
            <a:ext cx="2124075" cy="1700213"/>
          </a:xfrm>
          <a:prstGeom prst="rect">
            <a:avLst/>
          </a:prstGeom>
          <a:noFill/>
          <a:ln w="9525">
            <a:noFill/>
            <a:miter lim="800000"/>
            <a:headEnd/>
            <a:tailEnd/>
          </a:ln>
        </p:spPr>
      </p:pic>
      <p:sp>
        <p:nvSpPr>
          <p:cNvPr id="8" name="Line 61"/>
          <p:cNvSpPr>
            <a:spLocks noChangeShapeType="1"/>
          </p:cNvSpPr>
          <p:nvPr userDrawn="1"/>
        </p:nvSpPr>
        <p:spPr bwMode="auto">
          <a:xfrm>
            <a:off x="0" y="1600200"/>
            <a:ext cx="6781800" cy="0"/>
          </a:xfrm>
          <a:prstGeom prst="line">
            <a:avLst/>
          </a:prstGeom>
          <a:noFill/>
          <a:ln w="6350">
            <a:solidFill>
              <a:srgbClr val="595959"/>
            </a:solidFill>
            <a:round/>
            <a:headEnd/>
            <a:tailEnd/>
          </a:ln>
        </p:spPr>
        <p:txBody>
          <a:bodyPr wrap="none" anchor="ctr"/>
          <a:lstStyle/>
          <a:p>
            <a:pPr>
              <a:spcBef>
                <a:spcPct val="20000"/>
              </a:spcBef>
              <a:buFontTx/>
              <a:buChar char="•"/>
              <a:defRPr/>
            </a:pPr>
            <a:endParaRPr lang="pt-BR" sz="2400">
              <a:solidFill>
                <a:srgbClr val="000000"/>
              </a:solidFill>
              <a:latin typeface="Arial" pitchFamily="34" charset="0"/>
              <a:cs typeface="+mn-cs"/>
            </a:endParaRPr>
          </a:p>
        </p:txBody>
      </p:sp>
      <p:sp>
        <p:nvSpPr>
          <p:cNvPr id="3" name="Espaço Reservado para Texto 2"/>
          <p:cNvSpPr>
            <a:spLocks noGrp="1"/>
          </p:cNvSpPr>
          <p:nvPr>
            <p:ph type="body" idx="1"/>
          </p:nvPr>
        </p:nvSpPr>
        <p:spPr>
          <a:xfrm>
            <a:off x="457200" y="198884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os estilos do texto mestre</a:t>
            </a:r>
          </a:p>
        </p:txBody>
      </p:sp>
      <p:sp>
        <p:nvSpPr>
          <p:cNvPr id="4" name="Espaço Reservado para Conteúdo 3"/>
          <p:cNvSpPr>
            <a:spLocks noGrp="1"/>
          </p:cNvSpPr>
          <p:nvPr>
            <p:ph sz="half" idx="2"/>
          </p:nvPr>
        </p:nvSpPr>
        <p:spPr>
          <a:xfrm>
            <a:off x="457200" y="2708919"/>
            <a:ext cx="4040188" cy="341724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Espaço Reservado para Texto 4"/>
          <p:cNvSpPr>
            <a:spLocks noGrp="1"/>
          </p:cNvSpPr>
          <p:nvPr>
            <p:ph type="body" sz="quarter" idx="3"/>
          </p:nvPr>
        </p:nvSpPr>
        <p:spPr>
          <a:xfrm>
            <a:off x="4645025" y="198884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708919"/>
            <a:ext cx="4041775" cy="341724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9" name="Rectangle 56"/>
          <p:cNvSpPr>
            <a:spLocks noGrp="1" noChangeArrowheads="1"/>
          </p:cNvSpPr>
          <p:nvPr>
            <p:ph type="title"/>
          </p:nvPr>
        </p:nvSpPr>
        <p:spPr bwMode="auto">
          <a:xfrm>
            <a:off x="457200" y="808038"/>
            <a:ext cx="6324600" cy="792162"/>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endParaRPr lang="pt-B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pic>
        <p:nvPicPr>
          <p:cNvPr id="3" name="Picture 64" descr="texto"/>
          <p:cNvPicPr>
            <a:picLocks noChangeAspect="1" noChangeArrowheads="1"/>
          </p:cNvPicPr>
          <p:nvPr userDrawn="1"/>
        </p:nvPicPr>
        <p:blipFill>
          <a:blip r:embed="rId2" cstate="email"/>
          <a:srcRect/>
          <a:stretch>
            <a:fillRect/>
          </a:stretch>
        </p:blipFill>
        <p:spPr bwMode="auto">
          <a:xfrm>
            <a:off x="7019925" y="0"/>
            <a:ext cx="2124075" cy="1700213"/>
          </a:xfrm>
          <a:prstGeom prst="rect">
            <a:avLst/>
          </a:prstGeom>
          <a:noFill/>
          <a:ln w="9525">
            <a:noFill/>
            <a:miter lim="800000"/>
            <a:headEnd/>
            <a:tailEnd/>
          </a:ln>
        </p:spPr>
      </p:pic>
      <p:sp>
        <p:nvSpPr>
          <p:cNvPr id="5" name="Line 61"/>
          <p:cNvSpPr>
            <a:spLocks noChangeShapeType="1"/>
          </p:cNvSpPr>
          <p:nvPr userDrawn="1"/>
        </p:nvSpPr>
        <p:spPr bwMode="auto">
          <a:xfrm>
            <a:off x="0" y="1600200"/>
            <a:ext cx="6781800" cy="0"/>
          </a:xfrm>
          <a:prstGeom prst="line">
            <a:avLst/>
          </a:prstGeom>
          <a:noFill/>
          <a:ln w="6350">
            <a:solidFill>
              <a:srgbClr val="595959"/>
            </a:solidFill>
            <a:round/>
            <a:headEnd/>
            <a:tailEnd/>
          </a:ln>
        </p:spPr>
        <p:txBody>
          <a:bodyPr wrap="none" anchor="ctr"/>
          <a:lstStyle/>
          <a:p>
            <a:pPr>
              <a:spcBef>
                <a:spcPct val="20000"/>
              </a:spcBef>
              <a:buFontTx/>
              <a:buChar char="•"/>
              <a:defRPr/>
            </a:pPr>
            <a:endParaRPr lang="pt-BR" sz="2400">
              <a:solidFill>
                <a:srgbClr val="000000"/>
              </a:solidFill>
              <a:latin typeface="Arial" pitchFamily="34" charset="0"/>
              <a:cs typeface="+mn-cs"/>
            </a:endParaRPr>
          </a:p>
        </p:txBody>
      </p:sp>
      <p:sp>
        <p:nvSpPr>
          <p:cNvPr id="4" name="Rectangle 56"/>
          <p:cNvSpPr>
            <a:spLocks noGrp="1" noChangeArrowheads="1"/>
          </p:cNvSpPr>
          <p:nvPr>
            <p:ph type="title"/>
          </p:nvPr>
        </p:nvSpPr>
        <p:spPr bwMode="auto">
          <a:xfrm>
            <a:off x="457200" y="808038"/>
            <a:ext cx="6324600" cy="792162"/>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endParaRPr lang="pt-B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cs typeface="+mn-cs"/>
              </a:rPr>
              <a:pPr fontAlgn="auto">
                <a:spcBef>
                  <a:spcPts val="0"/>
                </a:spcBef>
                <a:spcAft>
                  <a:spcPts val="0"/>
                </a:spcAft>
              </a:pPr>
              <a:t>12/12/2011</a:t>
            </a:fld>
            <a:endParaRPr lang="pt-BR">
              <a:solidFill>
                <a:prstClr val="black"/>
              </a:solidFill>
              <a:latin typeface="Calibri"/>
              <a:cs typeface="+mn-cs"/>
            </a:endParaRP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cs typeface="+mn-cs"/>
            </a:endParaRP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cs typeface="+mn-cs"/>
              </a:rPr>
              <a:pPr fontAlgn="auto">
                <a:spcBef>
                  <a:spcPts val="0"/>
                </a:spcBef>
                <a:spcAft>
                  <a:spcPts val="0"/>
                </a:spcAft>
              </a:pPr>
              <a:t>‹nº›</a:t>
            </a:fld>
            <a:endParaRPr lang="pt-BR">
              <a:solidFill>
                <a:prstClr val="black"/>
              </a:solidFill>
              <a:latin typeface="Calibri"/>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7"/>
          <p:cNvSpPr>
            <a:spLocks noGrp="1" noChangeArrowheads="1"/>
          </p:cNvSpPr>
          <p:nvPr>
            <p:ph type="dt" sz="half" idx="10"/>
          </p:nvPr>
        </p:nvSpPr>
        <p:spPr>
          <a:ln/>
        </p:spPr>
        <p:txBody>
          <a:bodyPr/>
          <a:lstStyle>
            <a:lvl1pPr>
              <a:defRPr/>
            </a:lvl1pPr>
          </a:lstStyle>
          <a:p>
            <a:pPr>
              <a:defRPr/>
            </a:pPr>
            <a:r>
              <a:rPr lang="pt-BR"/>
              <a:t>Título da apresentação | Janeiro de 2008</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38588"/>
            <a:ext cx="4038600" cy="218757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17"/>
          <p:cNvSpPr>
            <a:spLocks noGrp="1" noChangeArrowheads="1"/>
          </p:cNvSpPr>
          <p:nvPr>
            <p:ph type="dt" sz="half" idx="10"/>
          </p:nvPr>
        </p:nvSpPr>
        <p:spPr>
          <a:ln/>
        </p:spPr>
        <p:txBody>
          <a:bodyPr/>
          <a:lstStyle>
            <a:lvl1pPr>
              <a:defRPr/>
            </a:lvl1pPr>
          </a:lstStyle>
          <a:p>
            <a:pPr>
              <a:defRPr/>
            </a:pPr>
            <a:r>
              <a:rPr lang="pt-BR"/>
              <a:t>Título da apresentação | Janeiro de 2008</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pic>
        <p:nvPicPr>
          <p:cNvPr id="2" name="Picture 8" descr="slide fim-voto"/>
          <p:cNvPicPr>
            <a:picLocks noChangeAspect="1" noChangeArrowheads="1"/>
          </p:cNvPicPr>
          <p:nvPr userDrawn="1"/>
        </p:nvPicPr>
        <p:blipFill>
          <a:blip r:embed="rId2" cstate="email"/>
          <a:srcRect/>
          <a:stretch>
            <a:fillRect/>
          </a:stretch>
        </p:blipFill>
        <p:spPr bwMode="auto">
          <a:xfrm>
            <a:off x="0" y="0"/>
            <a:ext cx="9145588" cy="6859588"/>
          </a:xfrm>
          <a:prstGeom prst="rect">
            <a:avLst/>
          </a:prstGeom>
          <a:noFill/>
          <a:ln w="9525">
            <a:noFill/>
            <a:miter lim="800000"/>
            <a:headEnd/>
            <a:tailEnd/>
          </a:ln>
        </p:spPr>
      </p:pic>
      <p:sp>
        <p:nvSpPr>
          <p:cNvPr id="3" name="Text Box 5"/>
          <p:cNvSpPr txBox="1">
            <a:spLocks noChangeArrowheads="1"/>
          </p:cNvSpPr>
          <p:nvPr userDrawn="1"/>
        </p:nvSpPr>
        <p:spPr bwMode="auto">
          <a:xfrm>
            <a:off x="4876800" y="3884613"/>
            <a:ext cx="2514600" cy="1296987"/>
          </a:xfrm>
          <a:prstGeom prst="rect">
            <a:avLst/>
          </a:prstGeom>
          <a:noFill/>
          <a:ln w="9525">
            <a:noFill/>
            <a:miter lim="800000"/>
            <a:headEnd/>
            <a:tailEnd/>
          </a:ln>
        </p:spPr>
        <p:txBody>
          <a:bodyPr>
            <a:spAutoFit/>
          </a:bodyPr>
          <a:lstStyle/>
          <a:p>
            <a:pPr eaLnBrk="0" hangingPunct="0">
              <a:spcBef>
                <a:spcPct val="60000"/>
              </a:spcBef>
              <a:defRPr/>
            </a:pPr>
            <a:r>
              <a:rPr lang="pt-BR" sz="1200" b="1">
                <a:solidFill>
                  <a:srgbClr val="595959"/>
                </a:solidFill>
                <a:latin typeface="Arial" pitchFamily="34" charset="0"/>
                <a:ea typeface="ＭＳ Ｐゴシック" pitchFamily="34" charset="-128"/>
                <a:cs typeface="+mn-cs"/>
              </a:rPr>
              <a:t>Votorantim Industrial</a:t>
            </a:r>
            <a:endParaRPr lang="pt-BR" sz="1200">
              <a:solidFill>
                <a:srgbClr val="595959"/>
              </a:solidFill>
              <a:latin typeface="Arial" pitchFamily="34" charset="0"/>
              <a:ea typeface="ＭＳ Ｐゴシック" pitchFamily="34" charset="-128"/>
              <a:cs typeface="+mn-cs"/>
            </a:endParaRPr>
          </a:p>
          <a:p>
            <a:pPr eaLnBrk="0" hangingPunct="0">
              <a:spcBef>
                <a:spcPct val="60000"/>
              </a:spcBef>
              <a:defRPr/>
            </a:pPr>
            <a:r>
              <a:rPr lang="pt-BR" sz="1200">
                <a:solidFill>
                  <a:srgbClr val="595959"/>
                </a:solidFill>
                <a:latin typeface="Arial" pitchFamily="34" charset="0"/>
                <a:ea typeface="ＭＳ Ｐゴシック" pitchFamily="34" charset="-128"/>
                <a:cs typeface="+mn-cs"/>
              </a:rPr>
              <a:t>Rua Amauri, 255 12°andar</a:t>
            </a:r>
            <a:br>
              <a:rPr lang="pt-BR" sz="1200">
                <a:solidFill>
                  <a:srgbClr val="595959"/>
                </a:solidFill>
                <a:latin typeface="Arial" pitchFamily="34" charset="0"/>
                <a:ea typeface="ＭＳ Ｐゴシック" pitchFamily="34" charset="-128"/>
                <a:cs typeface="+mn-cs"/>
              </a:rPr>
            </a:br>
            <a:r>
              <a:rPr lang="pt-BR" sz="1200">
                <a:solidFill>
                  <a:srgbClr val="595959"/>
                </a:solidFill>
                <a:latin typeface="Arial" pitchFamily="34" charset="0"/>
                <a:ea typeface="ＭＳ Ｐゴシック" pitchFamily="34" charset="-128"/>
                <a:cs typeface="+mn-cs"/>
              </a:rPr>
              <a:t>01448-000 S</a:t>
            </a:r>
            <a:r>
              <a:rPr lang="pt-BR" altLang="ja-JP" sz="1200">
                <a:solidFill>
                  <a:srgbClr val="595959"/>
                </a:solidFill>
                <a:latin typeface="Arial" pitchFamily="34" charset="0"/>
                <a:ea typeface="ＭＳ Ｐゴシック" pitchFamily="34" charset="-128"/>
                <a:cs typeface="+mn-cs"/>
              </a:rPr>
              <a:t>ão Paulo SP</a:t>
            </a:r>
            <a:br>
              <a:rPr lang="pt-BR" altLang="ja-JP" sz="1200">
                <a:solidFill>
                  <a:srgbClr val="595959"/>
                </a:solidFill>
                <a:latin typeface="Arial" pitchFamily="34" charset="0"/>
                <a:ea typeface="ＭＳ Ｐゴシック" pitchFamily="34" charset="-128"/>
                <a:cs typeface="+mn-cs"/>
              </a:rPr>
            </a:br>
            <a:r>
              <a:rPr lang="pt-BR" altLang="ja-JP" sz="1200">
                <a:solidFill>
                  <a:srgbClr val="595959"/>
                </a:solidFill>
                <a:latin typeface="Arial" pitchFamily="34" charset="0"/>
                <a:ea typeface="ＭＳ Ｐゴシック" pitchFamily="34" charset="-128"/>
                <a:cs typeface="+mn-cs"/>
              </a:rPr>
              <a:t>Tel 55 11 3704 3312</a:t>
            </a:r>
            <a:br>
              <a:rPr lang="pt-BR" altLang="ja-JP" sz="1200">
                <a:solidFill>
                  <a:srgbClr val="595959"/>
                </a:solidFill>
                <a:latin typeface="Arial" pitchFamily="34" charset="0"/>
                <a:ea typeface="ＭＳ Ｐゴシック" pitchFamily="34" charset="-128"/>
                <a:cs typeface="+mn-cs"/>
              </a:rPr>
            </a:br>
            <a:r>
              <a:rPr lang="pt-BR" altLang="ja-JP" sz="1200">
                <a:solidFill>
                  <a:srgbClr val="595959"/>
                </a:solidFill>
                <a:latin typeface="Arial" pitchFamily="34" charset="0"/>
                <a:ea typeface="ＭＳ Ｐゴシック" pitchFamily="34" charset="-128"/>
                <a:cs typeface="+mn-cs"/>
              </a:rPr>
              <a:t>Fax 55 11 3167 3515</a:t>
            </a:r>
            <a:br>
              <a:rPr lang="pt-BR" altLang="ja-JP" sz="1200">
                <a:solidFill>
                  <a:srgbClr val="595959"/>
                </a:solidFill>
                <a:latin typeface="Arial" pitchFamily="34" charset="0"/>
                <a:ea typeface="ＭＳ Ｐゴシック" pitchFamily="34" charset="-128"/>
                <a:cs typeface="+mn-cs"/>
              </a:rPr>
            </a:br>
            <a:r>
              <a:rPr lang="pt-BR" altLang="ja-JP" sz="1200">
                <a:solidFill>
                  <a:srgbClr val="595959"/>
                </a:solidFill>
                <a:latin typeface="Arial" pitchFamily="34" charset="0"/>
                <a:ea typeface="ＭＳ Ｐゴシック" pitchFamily="34" charset="-128"/>
                <a:cs typeface="+mn-cs"/>
              </a:rPr>
              <a:t>www.votorantim.com.br</a:t>
            </a:r>
            <a:endParaRPr lang="pt-BR" sz="1200">
              <a:solidFill>
                <a:srgbClr val="595959"/>
              </a:solidFill>
              <a:latin typeface="Arial" pitchFamily="34" charset="0"/>
              <a:ea typeface="ＭＳ Ｐゴシック" pitchFamily="34" charset="-128"/>
              <a:cs typeface="+mn-cs"/>
            </a:endParaRPr>
          </a:p>
        </p:txBody>
      </p:sp>
      <p:sp>
        <p:nvSpPr>
          <p:cNvPr id="4" name="Line 6"/>
          <p:cNvSpPr>
            <a:spLocks noChangeShapeType="1"/>
          </p:cNvSpPr>
          <p:nvPr userDrawn="1"/>
        </p:nvSpPr>
        <p:spPr bwMode="auto">
          <a:xfrm>
            <a:off x="4648200" y="3886200"/>
            <a:ext cx="0" cy="1219200"/>
          </a:xfrm>
          <a:prstGeom prst="line">
            <a:avLst/>
          </a:prstGeom>
          <a:noFill/>
          <a:ln w="6350">
            <a:solidFill>
              <a:srgbClr val="595959"/>
            </a:solidFill>
            <a:round/>
            <a:headEnd/>
            <a:tailEnd/>
          </a:ln>
        </p:spPr>
        <p:txBody>
          <a:bodyPr wrap="none" anchor="ctr"/>
          <a:lstStyle/>
          <a:p>
            <a:pPr>
              <a:spcBef>
                <a:spcPct val="20000"/>
              </a:spcBef>
              <a:buFontTx/>
              <a:buChar char="•"/>
              <a:defRPr/>
            </a:pPr>
            <a:endParaRPr lang="pt-BR" sz="2400">
              <a:solidFill>
                <a:srgbClr val="000000"/>
              </a:solidFill>
              <a:latin typeface="Arial" pitchFamily="34" charset="0"/>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19507" name="Picture 51" descr="lg_field_ppt_150"/>
          <p:cNvPicPr>
            <a:picLocks noChangeAspect="1" noChangeArrowheads="1"/>
          </p:cNvPicPr>
          <p:nvPr/>
        </p:nvPicPr>
        <p:blipFill>
          <a:blip r:embed="rId2" cstate="email"/>
          <a:srcRect/>
          <a:stretch>
            <a:fillRect/>
          </a:stretch>
        </p:blipFill>
        <p:spPr bwMode="auto">
          <a:xfrm>
            <a:off x="0" y="3816350"/>
            <a:ext cx="9145588" cy="3041650"/>
          </a:xfrm>
          <a:prstGeom prst="rect">
            <a:avLst/>
          </a:prstGeom>
          <a:noFill/>
        </p:spPr>
      </p:pic>
      <p:sp>
        <p:nvSpPr>
          <p:cNvPr id="19459" name="Rectangle 3"/>
          <p:cNvSpPr>
            <a:spLocks noGrp="1" noChangeArrowheads="1"/>
          </p:cNvSpPr>
          <p:nvPr>
            <p:ph type="subTitle" idx="1"/>
          </p:nvPr>
        </p:nvSpPr>
        <p:spPr>
          <a:xfrm>
            <a:off x="434975" y="3076575"/>
            <a:ext cx="5310188" cy="588963"/>
          </a:xfrm>
        </p:spPr>
        <p:txBody>
          <a:bodyPr/>
          <a:lstStyle>
            <a:lvl1pPr>
              <a:lnSpc>
                <a:spcPct val="50000"/>
              </a:lnSpc>
              <a:spcBef>
                <a:spcPct val="60000"/>
              </a:spcBef>
              <a:defRPr sz="1400">
                <a:solidFill>
                  <a:schemeClr val="tx2"/>
                </a:solidFill>
              </a:defRPr>
            </a:lvl1pPr>
          </a:lstStyle>
          <a:p>
            <a:r>
              <a:rPr lang="en-US"/>
              <a:t>Clique para editar o estilo do subtítulo mestre</a:t>
            </a:r>
          </a:p>
        </p:txBody>
      </p:sp>
      <p:sp>
        <p:nvSpPr>
          <p:cNvPr id="19502" name="Rectangle 46"/>
          <p:cNvSpPr>
            <a:spLocks noGrp="1" noChangeArrowheads="1"/>
          </p:cNvSpPr>
          <p:nvPr>
            <p:ph type="ctrTitle" sz="quarter"/>
          </p:nvPr>
        </p:nvSpPr>
        <p:spPr>
          <a:xfrm>
            <a:off x="406400" y="1793875"/>
            <a:ext cx="7772400" cy="1143000"/>
          </a:xfrm>
        </p:spPr>
        <p:txBody>
          <a:bodyPr/>
          <a:lstStyle>
            <a:lvl1pPr>
              <a:defRPr sz="4600" b="0">
                <a:solidFill>
                  <a:schemeClr val="tx2"/>
                </a:solidFill>
              </a:defRPr>
            </a:lvl1pPr>
          </a:lstStyle>
          <a:p>
            <a:r>
              <a:rPr lang="pt-BR"/>
              <a:t>Clique para editar o estilo do título mestre</a:t>
            </a:r>
          </a:p>
        </p:txBody>
      </p:sp>
      <p:sp>
        <p:nvSpPr>
          <p:cNvPr id="19461" name="Rectangle 5"/>
          <p:cNvSpPr>
            <a:spLocks noGrp="1" noChangeArrowheads="1"/>
          </p:cNvSpPr>
          <p:nvPr>
            <p:ph type="dt" sz="half" idx="2"/>
          </p:nvPr>
        </p:nvSpPr>
        <p:spPr bwMode="auto">
          <a:xfrm>
            <a:off x="434975" y="422275"/>
            <a:ext cx="1260475" cy="309563"/>
          </a:xfrm>
          <a:prstGeom prst="rect">
            <a:avLst/>
          </a:prstGeom>
          <a:noFill/>
          <a:ln>
            <a:miter lim="800000"/>
            <a:headEnd/>
            <a:tailEnd/>
          </a:ln>
        </p:spPr>
        <p:txBody>
          <a:bodyPr vert="horz" wrap="square" lIns="0" tIns="0" rIns="0" bIns="0" numCol="1" anchor="t" anchorCtr="0" compatLnSpc="1">
            <a:prstTxWarp prst="textNoShape">
              <a:avLst/>
            </a:prstTxWarp>
          </a:bodyPr>
          <a:lstStyle>
            <a:lvl1pPr algn="l">
              <a:defRPr sz="900" b="0">
                <a:solidFill>
                  <a:schemeClr val="bg2"/>
                </a:solidFill>
              </a:defRPr>
            </a:lvl1pPr>
          </a:lstStyle>
          <a:p>
            <a:pPr eaLnBrk="0" hangingPunct="0"/>
            <a:r>
              <a:rPr lang="pt-BR" smtClean="0">
                <a:solidFill>
                  <a:srgbClr val="808080"/>
                </a:solidFill>
                <a:latin typeface="Arial" pitchFamily="34" charset="0"/>
                <a:cs typeface="+mn-cs"/>
              </a:rPr>
              <a:t>00 Month 2008</a:t>
            </a:r>
          </a:p>
        </p:txBody>
      </p:sp>
      <p:pic>
        <p:nvPicPr>
          <p:cNvPr id="19509" name="Picture 53" descr="vale_c_sm"/>
          <p:cNvPicPr>
            <a:picLocks noChangeAspect="1" noChangeArrowheads="1"/>
          </p:cNvPicPr>
          <p:nvPr/>
        </p:nvPicPr>
        <p:blipFill>
          <a:blip r:embed="rId3" cstate="email"/>
          <a:srcRect/>
          <a:stretch>
            <a:fillRect/>
          </a:stretch>
        </p:blipFill>
        <p:spPr bwMode="auto">
          <a:xfrm>
            <a:off x="6565900" y="280988"/>
            <a:ext cx="2395538" cy="1222375"/>
          </a:xfrm>
          <a:prstGeom prst="rect">
            <a:avLst/>
          </a:prstGeom>
          <a:noFill/>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3"/>
          <p:cNvSpPr>
            <a:spLocks noGrp="1"/>
          </p:cNvSpPr>
          <p:nvPr>
            <p:ph type="sldNum" sz="quarter" idx="10"/>
          </p:nvPr>
        </p:nvSpPr>
        <p:spPr/>
        <p:txBody>
          <a:bodyPr/>
          <a:lstStyle>
            <a:lvl1pPr>
              <a:defRPr/>
            </a:lvl1pPr>
          </a:lstStyle>
          <a:p>
            <a:fld id="{298C82AF-C4C9-4322-9AD1-0017929A6C2F}" type="slidenum">
              <a:rPr lang="pt-BR">
                <a:solidFill>
                  <a:srgbClr val="474747"/>
                </a:solidFill>
              </a:rPr>
              <a:pPr/>
              <a:t>‹nº›</a:t>
            </a:fld>
            <a:endParaRPr lang="pt-BR">
              <a:solidFill>
                <a:srgbClr val="474747"/>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Número de Slide 3"/>
          <p:cNvSpPr>
            <a:spLocks noGrp="1"/>
          </p:cNvSpPr>
          <p:nvPr>
            <p:ph type="sldNum" sz="quarter" idx="10"/>
          </p:nvPr>
        </p:nvSpPr>
        <p:spPr/>
        <p:txBody>
          <a:bodyPr/>
          <a:lstStyle>
            <a:lvl1pPr>
              <a:defRPr/>
            </a:lvl1pPr>
          </a:lstStyle>
          <a:p>
            <a:fld id="{78D55480-30B0-4986-BCEC-19FC54360F04}" type="slidenum">
              <a:rPr lang="pt-BR">
                <a:solidFill>
                  <a:srgbClr val="474747"/>
                </a:solidFill>
              </a:rPr>
              <a:pPr/>
              <a:t>‹nº›</a:t>
            </a:fld>
            <a:endParaRPr lang="pt-BR">
              <a:solidFill>
                <a:srgbClr val="474747"/>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34975" y="1143000"/>
            <a:ext cx="4060825"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143000"/>
            <a:ext cx="4060825"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Número de Slide 4"/>
          <p:cNvSpPr>
            <a:spLocks noGrp="1"/>
          </p:cNvSpPr>
          <p:nvPr>
            <p:ph type="sldNum" sz="quarter" idx="10"/>
          </p:nvPr>
        </p:nvSpPr>
        <p:spPr/>
        <p:txBody>
          <a:bodyPr/>
          <a:lstStyle>
            <a:lvl1pPr>
              <a:defRPr/>
            </a:lvl1pPr>
          </a:lstStyle>
          <a:p>
            <a:fld id="{96228BFC-DBA8-483A-92BE-110A1FE132AF}" type="slidenum">
              <a:rPr lang="pt-BR">
                <a:solidFill>
                  <a:srgbClr val="474747"/>
                </a:solidFill>
              </a:rPr>
              <a:pPr/>
              <a:t>‹nº›</a:t>
            </a:fld>
            <a:endParaRPr lang="pt-BR">
              <a:solidFill>
                <a:srgbClr val="474747"/>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Número de Slide 6"/>
          <p:cNvSpPr>
            <a:spLocks noGrp="1"/>
          </p:cNvSpPr>
          <p:nvPr>
            <p:ph type="sldNum" sz="quarter" idx="10"/>
          </p:nvPr>
        </p:nvSpPr>
        <p:spPr/>
        <p:txBody>
          <a:bodyPr/>
          <a:lstStyle>
            <a:lvl1pPr>
              <a:defRPr/>
            </a:lvl1pPr>
          </a:lstStyle>
          <a:p>
            <a:fld id="{742502C7-A54C-45EA-AF68-CFBD42DFE519}" type="slidenum">
              <a:rPr lang="pt-BR">
                <a:solidFill>
                  <a:srgbClr val="474747"/>
                </a:solidFill>
              </a:rPr>
              <a:pPr/>
              <a:t>‹nº›</a:t>
            </a:fld>
            <a:endParaRPr lang="pt-BR">
              <a:solidFill>
                <a:srgbClr val="474747"/>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Número de Slide 2"/>
          <p:cNvSpPr>
            <a:spLocks noGrp="1"/>
          </p:cNvSpPr>
          <p:nvPr>
            <p:ph type="sldNum" sz="quarter" idx="10"/>
          </p:nvPr>
        </p:nvSpPr>
        <p:spPr/>
        <p:txBody>
          <a:bodyPr/>
          <a:lstStyle>
            <a:lvl1pPr>
              <a:defRPr/>
            </a:lvl1pPr>
          </a:lstStyle>
          <a:p>
            <a:fld id="{37385015-0C27-4976-BC0E-4DB1045B3285}" type="slidenum">
              <a:rPr lang="pt-BR">
                <a:solidFill>
                  <a:srgbClr val="474747"/>
                </a:solidFill>
              </a:rPr>
              <a:pPr/>
              <a:t>‹nº›</a:t>
            </a:fld>
            <a:endParaRPr lang="pt-BR">
              <a:solidFill>
                <a:srgbClr val="474747"/>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0"/>
          </p:nvPr>
        </p:nvSpPr>
        <p:spPr/>
        <p:txBody>
          <a:bodyPr/>
          <a:lstStyle>
            <a:lvl1pPr>
              <a:defRPr/>
            </a:lvl1pPr>
          </a:lstStyle>
          <a:p>
            <a:fld id="{7D09D6D5-9780-432A-B4DB-9B3C81BD6B50}" type="slidenum">
              <a:rPr lang="pt-BR">
                <a:solidFill>
                  <a:srgbClr val="474747"/>
                </a:solidFill>
              </a:rPr>
              <a:pPr/>
              <a:t>‹nº›</a:t>
            </a:fld>
            <a:endParaRPr lang="pt-BR">
              <a:solidFill>
                <a:srgbClr val="474747"/>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cs typeface="+mn-cs"/>
              </a:rPr>
              <a:pPr fontAlgn="auto">
                <a:spcBef>
                  <a:spcPts val="0"/>
                </a:spcBef>
                <a:spcAft>
                  <a:spcPts val="0"/>
                </a:spcAft>
              </a:pPr>
              <a:t>12/12/2011</a:t>
            </a:fld>
            <a:endParaRPr lang="pt-BR">
              <a:solidFill>
                <a:prstClr val="black"/>
              </a:solidFill>
              <a:latin typeface="Calibri"/>
              <a:cs typeface="+mn-cs"/>
            </a:endParaRP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cs typeface="+mn-cs"/>
            </a:endParaRP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cs typeface="+mn-cs"/>
              </a:rPr>
              <a:pPr fontAlgn="auto">
                <a:spcBef>
                  <a:spcPts val="0"/>
                </a:spcBef>
                <a:spcAft>
                  <a:spcPts val="0"/>
                </a:spcAft>
              </a:pPr>
              <a:t>‹nº›</a:t>
            </a:fld>
            <a:endParaRPr lang="pt-BR">
              <a:solidFill>
                <a:prstClr val="black"/>
              </a:solidFill>
              <a:latin typeface="Calibri"/>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Número de Slide 4"/>
          <p:cNvSpPr>
            <a:spLocks noGrp="1"/>
          </p:cNvSpPr>
          <p:nvPr>
            <p:ph type="sldNum" sz="quarter" idx="10"/>
          </p:nvPr>
        </p:nvSpPr>
        <p:spPr/>
        <p:txBody>
          <a:bodyPr/>
          <a:lstStyle>
            <a:lvl1pPr>
              <a:defRPr/>
            </a:lvl1pPr>
          </a:lstStyle>
          <a:p>
            <a:fld id="{3FF82FEE-FAE6-4C69-A060-F9D99A0015F1}" type="slidenum">
              <a:rPr lang="pt-BR">
                <a:solidFill>
                  <a:srgbClr val="474747"/>
                </a:solidFill>
              </a:rPr>
              <a:pPr/>
              <a:t>‹nº›</a:t>
            </a:fld>
            <a:endParaRPr lang="pt-BR">
              <a:solidFill>
                <a:srgbClr val="474747"/>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Número de Slide 4"/>
          <p:cNvSpPr>
            <a:spLocks noGrp="1"/>
          </p:cNvSpPr>
          <p:nvPr>
            <p:ph type="sldNum" sz="quarter" idx="10"/>
          </p:nvPr>
        </p:nvSpPr>
        <p:spPr/>
        <p:txBody>
          <a:bodyPr/>
          <a:lstStyle>
            <a:lvl1pPr>
              <a:defRPr/>
            </a:lvl1pPr>
          </a:lstStyle>
          <a:p>
            <a:fld id="{A0B947D2-06F8-4C47-B398-FEB77364A61C}" type="slidenum">
              <a:rPr lang="pt-BR">
                <a:solidFill>
                  <a:srgbClr val="474747"/>
                </a:solidFill>
              </a:rPr>
              <a:pPr/>
              <a:t>‹nº›</a:t>
            </a:fld>
            <a:endParaRPr lang="pt-BR">
              <a:solidFill>
                <a:srgbClr val="474747"/>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3"/>
          <p:cNvSpPr>
            <a:spLocks noGrp="1"/>
          </p:cNvSpPr>
          <p:nvPr>
            <p:ph type="sldNum" sz="quarter" idx="10"/>
          </p:nvPr>
        </p:nvSpPr>
        <p:spPr/>
        <p:txBody>
          <a:bodyPr/>
          <a:lstStyle>
            <a:lvl1pPr>
              <a:defRPr/>
            </a:lvl1pPr>
          </a:lstStyle>
          <a:p>
            <a:fld id="{88066D5A-7810-4667-9707-1C36E71096E4}" type="slidenum">
              <a:rPr lang="pt-BR">
                <a:solidFill>
                  <a:srgbClr val="474747"/>
                </a:solidFill>
              </a:rPr>
              <a:pPr/>
              <a:t>‹nº›</a:t>
            </a:fld>
            <a:endParaRPr lang="pt-BR">
              <a:solidFill>
                <a:srgbClr val="474747"/>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0513" y="115888"/>
            <a:ext cx="2068512" cy="60547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34975" y="115888"/>
            <a:ext cx="6053138" cy="60547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3"/>
          <p:cNvSpPr>
            <a:spLocks noGrp="1"/>
          </p:cNvSpPr>
          <p:nvPr>
            <p:ph type="sldNum" sz="quarter" idx="10"/>
          </p:nvPr>
        </p:nvSpPr>
        <p:spPr/>
        <p:txBody>
          <a:bodyPr/>
          <a:lstStyle>
            <a:lvl1pPr>
              <a:defRPr/>
            </a:lvl1pPr>
          </a:lstStyle>
          <a:p>
            <a:fld id="{9E6DADBE-8A57-4FB3-9C4D-0F4BF21E99C1}" type="slidenum">
              <a:rPr lang="pt-BR">
                <a:solidFill>
                  <a:srgbClr val="474747"/>
                </a:solidFill>
              </a:rPr>
              <a:pPr/>
              <a:t>‹nº›</a:t>
            </a:fld>
            <a:endParaRPr lang="pt-BR">
              <a:solidFill>
                <a:srgbClr val="474747"/>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34975" y="115888"/>
            <a:ext cx="8274050" cy="720725"/>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34975" y="1143000"/>
            <a:ext cx="4060825" cy="502761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143000"/>
            <a:ext cx="4060825" cy="502761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Número de Slide 4"/>
          <p:cNvSpPr>
            <a:spLocks noGrp="1"/>
          </p:cNvSpPr>
          <p:nvPr>
            <p:ph type="sldNum" sz="quarter" idx="10"/>
          </p:nvPr>
        </p:nvSpPr>
        <p:spPr>
          <a:xfrm>
            <a:off x="2990850" y="6559550"/>
            <a:ext cx="2133600" cy="476250"/>
          </a:xfrm>
        </p:spPr>
        <p:txBody>
          <a:bodyPr/>
          <a:lstStyle>
            <a:lvl1pPr>
              <a:defRPr/>
            </a:lvl1pPr>
          </a:lstStyle>
          <a:p>
            <a:fld id="{4C3AE411-327D-4973-87D8-C32C9E0C7050}" type="slidenum">
              <a:rPr lang="pt-BR">
                <a:solidFill>
                  <a:srgbClr val="474747"/>
                </a:solidFill>
              </a:rPr>
              <a:pPr/>
              <a:t>‹nº›</a:t>
            </a:fld>
            <a:endParaRPr lang="pt-BR">
              <a:solidFill>
                <a:srgbClr val="474747"/>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cs typeface="+mn-cs"/>
              </a:rPr>
              <a:pPr fontAlgn="auto">
                <a:spcBef>
                  <a:spcPts val="0"/>
                </a:spcBef>
                <a:spcAft>
                  <a:spcPts val="0"/>
                </a:spcAft>
              </a:pPr>
              <a:t>12/12/2011</a:t>
            </a:fld>
            <a:endParaRPr lang="pt-BR">
              <a:solidFill>
                <a:prstClr val="black"/>
              </a:solidFill>
              <a:latin typeface="Calibri"/>
              <a:cs typeface="+mn-cs"/>
            </a:endParaRP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cs typeface="+mn-cs"/>
            </a:endParaRP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cs typeface="+mn-cs"/>
              </a:rPr>
              <a:pPr fontAlgn="auto">
                <a:spcBef>
                  <a:spcPts val="0"/>
                </a:spcBef>
                <a:spcAft>
                  <a:spcPts val="0"/>
                </a:spcAft>
              </a:pPr>
              <a:t>‹nº›</a:t>
            </a:fld>
            <a:endParaRPr lang="pt-BR">
              <a:solidFill>
                <a:prstClr val="black"/>
              </a:solidFill>
              <a:latin typeface="Calibri"/>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cs typeface="+mn-cs"/>
              </a:rPr>
              <a:pPr fontAlgn="auto">
                <a:spcBef>
                  <a:spcPts val="0"/>
                </a:spcBef>
                <a:spcAft>
                  <a:spcPts val="0"/>
                </a:spcAft>
              </a:pPr>
              <a:t>12/12/2011</a:t>
            </a:fld>
            <a:endParaRPr lang="pt-BR">
              <a:solidFill>
                <a:prstClr val="black"/>
              </a:solidFill>
              <a:latin typeface="Calibri"/>
              <a:cs typeface="+mn-cs"/>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cs typeface="+mn-cs"/>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cs typeface="+mn-cs"/>
              </a:rPr>
              <a:pPr fontAlgn="auto">
                <a:spcBef>
                  <a:spcPts val="0"/>
                </a:spcBef>
                <a:spcAft>
                  <a:spcPts val="0"/>
                </a:spcAft>
              </a:pPr>
              <a:t>‹nº›</a:t>
            </a:fld>
            <a:endParaRPr lang="pt-BR">
              <a:solidFill>
                <a:prstClr val="black"/>
              </a:solidFill>
              <a:latin typeface="Calibri"/>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5427BD98-38C0-41E9-883A-B87CBA9FB033}" type="datetimeFigureOut">
              <a:rPr lang="pt-BR" smtClean="0">
                <a:solidFill>
                  <a:prstClr val="black"/>
                </a:solidFill>
                <a:latin typeface="Calibri"/>
                <a:cs typeface="+mn-cs"/>
              </a:rPr>
              <a:pPr fontAlgn="auto">
                <a:spcBef>
                  <a:spcPts val="0"/>
                </a:spcBef>
                <a:spcAft>
                  <a:spcPts val="0"/>
                </a:spcAft>
              </a:pPr>
              <a:t>12/12/2011</a:t>
            </a:fld>
            <a:endParaRPr lang="pt-BR">
              <a:solidFill>
                <a:prstClr val="black"/>
              </a:solidFill>
              <a:latin typeface="Calibri"/>
              <a:cs typeface="+mn-cs"/>
            </a:endParaRP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pt-BR">
              <a:solidFill>
                <a:prstClr val="black"/>
              </a:solidFill>
              <a:latin typeface="Calibri"/>
              <a:cs typeface="+mn-cs"/>
            </a:endParaRP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380F0C8-5246-461B-B46E-45D604F00B50}" type="slidenum">
              <a:rPr lang="pt-BR" smtClean="0">
                <a:solidFill>
                  <a:prstClr val="black"/>
                </a:solidFill>
                <a:latin typeface="Calibri"/>
                <a:cs typeface="+mn-cs"/>
              </a:rPr>
              <a:pPr fontAlgn="auto">
                <a:spcBef>
                  <a:spcPts val="0"/>
                </a:spcBef>
                <a:spcAft>
                  <a:spcPts val="0"/>
                </a:spcAft>
              </a:pPr>
              <a:t>‹nº›</a:t>
            </a:fld>
            <a:endParaRPr lang="pt-BR">
              <a:solidFill>
                <a:prstClr val="black"/>
              </a:solidFill>
              <a:latin typeface="Calibri"/>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7" name="Retângulo 6"/>
          <p:cNvSpPr/>
          <p:nvPr userDrawn="1"/>
        </p:nvSpPr>
        <p:spPr>
          <a:xfrm>
            <a:off x="179512" y="188640"/>
            <a:ext cx="8784976"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t-BR">
              <a:solidFill>
                <a:srgbClr val="1F497D"/>
              </a:solidFill>
            </a:endParaRPr>
          </a:p>
        </p:txBody>
      </p:sp>
      <p:sp>
        <p:nvSpPr>
          <p:cNvPr id="2" name="Espaço Reservado para Título 1"/>
          <p:cNvSpPr>
            <a:spLocks noGrp="1"/>
          </p:cNvSpPr>
          <p:nvPr>
            <p:ph type="title"/>
          </p:nvPr>
        </p:nvSpPr>
        <p:spPr>
          <a:xfrm>
            <a:off x="251520" y="274638"/>
            <a:ext cx="8640960" cy="850106"/>
          </a:xfrm>
          <a:prstGeom prst="rect">
            <a:avLst/>
          </a:prstGeom>
        </p:spPr>
        <p:txBody>
          <a:bodyPr vert="horz" lIns="91440" tIns="45720" rIns="91440" bIns="45720"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251520" y="1341438"/>
            <a:ext cx="8640960" cy="5183906"/>
          </a:xfrm>
          <a:prstGeom prst="rect">
            <a:avLst/>
          </a:prstGeom>
        </p:spPr>
        <p:txBody>
          <a:bodyPr vert="horz" lIns="91440" tIns="45720" rIns="91440" bIns="45720" rtlCol="0">
            <a:normAutofit/>
          </a:bodyPr>
          <a:lstStyle/>
          <a:p>
            <a:pPr lvl="0"/>
            <a:r>
              <a:rPr lang="pt-BR" dirty="0" smtClean="0"/>
              <a:t>Clique para editar os estilos do texto mestre</a:t>
            </a:r>
          </a:p>
          <a:p>
            <a:pPr lvl="1"/>
            <a:r>
              <a:rPr lang="pt-BR" dirty="0" smtClean="0"/>
              <a:t>Segundo nível</a:t>
            </a:r>
          </a:p>
        </p:txBody>
      </p:sp>
      <p:pic>
        <p:nvPicPr>
          <p:cNvPr id="6" name="Imagem 5" descr="COP_final-outline-english.jpg"/>
          <p:cNvPicPr>
            <a:picLocks noChangeAspect="1"/>
          </p:cNvPicPr>
          <p:nvPr userDrawn="1"/>
        </p:nvPicPr>
        <p:blipFill>
          <a:blip r:embed="rId15" cstate="email"/>
          <a:stretch>
            <a:fillRect/>
          </a:stretch>
        </p:blipFill>
        <p:spPr>
          <a:xfrm>
            <a:off x="7798712" y="5115037"/>
            <a:ext cx="1152128" cy="1523259"/>
          </a:xfrm>
          <a:prstGeom prst="rect">
            <a:avLst/>
          </a:prstGeom>
        </p:spPr>
      </p:pic>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lnSpc>
          <a:spcPct val="120000"/>
        </a:lnSpc>
        <a:spcBef>
          <a:spcPts val="600"/>
        </a:spcBef>
        <a:spcAft>
          <a:spcPts val="600"/>
        </a:spcAft>
        <a:buFont typeface="Arial" pitchFamily="34" charset="0"/>
        <a:buChar char="•"/>
        <a:defRPr sz="2400" kern="1200">
          <a:solidFill>
            <a:schemeClr val="tx2"/>
          </a:solidFill>
          <a:latin typeface="+mj-lt"/>
          <a:ea typeface="+mn-ea"/>
          <a:cs typeface="+mn-cs"/>
        </a:defRPr>
      </a:lvl1pPr>
      <a:lvl2pPr marL="742950" indent="-285750" algn="l" defTabSz="914400" rtl="0" eaLnBrk="1" latinLnBrk="0" hangingPunct="1">
        <a:lnSpc>
          <a:spcPct val="120000"/>
        </a:lnSpc>
        <a:spcBef>
          <a:spcPts val="600"/>
        </a:spcBef>
        <a:spcAft>
          <a:spcPts val="600"/>
        </a:spcAft>
        <a:buFont typeface="Arial" pitchFamily="34" charset="0"/>
        <a:buChar char="–"/>
        <a:defRPr sz="2000" kern="1200">
          <a:solidFill>
            <a:schemeClr val="tx2"/>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7" name="Retângulo 6"/>
          <p:cNvSpPr/>
          <p:nvPr userDrawn="1"/>
        </p:nvSpPr>
        <p:spPr>
          <a:xfrm>
            <a:off x="179512" y="188640"/>
            <a:ext cx="8784976"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t-BR">
              <a:solidFill>
                <a:srgbClr val="1F497D"/>
              </a:solidFill>
            </a:endParaRPr>
          </a:p>
        </p:txBody>
      </p:sp>
      <p:sp>
        <p:nvSpPr>
          <p:cNvPr id="2" name="Espaço Reservado para Título 1"/>
          <p:cNvSpPr>
            <a:spLocks noGrp="1"/>
          </p:cNvSpPr>
          <p:nvPr>
            <p:ph type="title"/>
          </p:nvPr>
        </p:nvSpPr>
        <p:spPr>
          <a:xfrm>
            <a:off x="251520" y="274638"/>
            <a:ext cx="8640960" cy="850106"/>
          </a:xfrm>
          <a:prstGeom prst="rect">
            <a:avLst/>
          </a:prstGeom>
        </p:spPr>
        <p:txBody>
          <a:bodyPr vert="horz" lIns="91440" tIns="45720" rIns="91440" bIns="45720"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251520" y="1341438"/>
            <a:ext cx="8640960" cy="5183906"/>
          </a:xfrm>
          <a:prstGeom prst="rect">
            <a:avLst/>
          </a:prstGeom>
        </p:spPr>
        <p:txBody>
          <a:bodyPr vert="horz" lIns="91440" tIns="45720" rIns="91440" bIns="45720" rtlCol="0">
            <a:normAutofit/>
          </a:bodyPr>
          <a:lstStyle/>
          <a:p>
            <a:pPr lvl="0"/>
            <a:r>
              <a:rPr lang="pt-BR" dirty="0" smtClean="0"/>
              <a:t>Clique para editar os estilos do texto mestre</a:t>
            </a:r>
          </a:p>
          <a:p>
            <a:pPr lvl="1"/>
            <a:r>
              <a:rPr lang="pt-BR" dirty="0" smtClean="0"/>
              <a:t>Segundo nível</a:t>
            </a:r>
          </a:p>
        </p:txBody>
      </p:sp>
      <p:pic>
        <p:nvPicPr>
          <p:cNvPr id="8" name="Imagem 7" descr="logo_empresasnacop.jpg"/>
          <p:cNvPicPr>
            <a:picLocks noChangeAspect="1"/>
          </p:cNvPicPr>
          <p:nvPr userDrawn="1"/>
        </p:nvPicPr>
        <p:blipFill>
          <a:blip r:embed="rId15" cstate="email"/>
          <a:srcRect/>
          <a:stretch>
            <a:fillRect/>
          </a:stretch>
        </p:blipFill>
        <p:spPr>
          <a:xfrm>
            <a:off x="7578920" y="5153424"/>
            <a:ext cx="1381799" cy="1512168"/>
          </a:xfrm>
          <a:prstGeom prst="rect">
            <a:avLst/>
          </a:prstGeom>
        </p:spPr>
      </p:pic>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lnSpc>
          <a:spcPct val="120000"/>
        </a:lnSpc>
        <a:spcBef>
          <a:spcPts val="600"/>
        </a:spcBef>
        <a:spcAft>
          <a:spcPts val="600"/>
        </a:spcAft>
        <a:buFont typeface="Arial" pitchFamily="34" charset="0"/>
        <a:buChar char="•"/>
        <a:defRPr sz="2400" kern="1200">
          <a:solidFill>
            <a:schemeClr val="tx2"/>
          </a:solidFill>
          <a:latin typeface="+mj-lt"/>
          <a:ea typeface="+mn-ea"/>
          <a:cs typeface="+mn-cs"/>
        </a:defRPr>
      </a:lvl1pPr>
      <a:lvl2pPr marL="742950" indent="-285750" algn="l" defTabSz="914400" rtl="0" eaLnBrk="1" latinLnBrk="0" hangingPunct="1">
        <a:lnSpc>
          <a:spcPct val="120000"/>
        </a:lnSpc>
        <a:spcBef>
          <a:spcPts val="600"/>
        </a:spcBef>
        <a:spcAft>
          <a:spcPts val="600"/>
        </a:spcAft>
        <a:buFont typeface="Arial" pitchFamily="34" charset="0"/>
        <a:buChar char="–"/>
        <a:defRPr sz="2000" kern="1200">
          <a:solidFill>
            <a:schemeClr val="tx2"/>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7" name="Retângulo 6"/>
          <p:cNvSpPr/>
          <p:nvPr userDrawn="1"/>
        </p:nvSpPr>
        <p:spPr>
          <a:xfrm>
            <a:off x="179512" y="188640"/>
            <a:ext cx="8784976"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t-BR">
              <a:solidFill>
                <a:srgbClr val="1F497D"/>
              </a:solidFill>
            </a:endParaRPr>
          </a:p>
        </p:txBody>
      </p:sp>
      <p:sp>
        <p:nvSpPr>
          <p:cNvPr id="2" name="Espaço Reservado para Título 1"/>
          <p:cNvSpPr>
            <a:spLocks noGrp="1"/>
          </p:cNvSpPr>
          <p:nvPr>
            <p:ph type="title"/>
          </p:nvPr>
        </p:nvSpPr>
        <p:spPr>
          <a:xfrm>
            <a:off x="251520" y="274638"/>
            <a:ext cx="8640960" cy="850106"/>
          </a:xfrm>
          <a:prstGeom prst="rect">
            <a:avLst/>
          </a:prstGeom>
        </p:spPr>
        <p:txBody>
          <a:bodyPr vert="horz" lIns="91440" tIns="45720" rIns="91440" bIns="45720"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251520" y="1341438"/>
            <a:ext cx="8640960" cy="5183906"/>
          </a:xfrm>
          <a:prstGeom prst="rect">
            <a:avLst/>
          </a:prstGeom>
        </p:spPr>
        <p:txBody>
          <a:bodyPr vert="horz" lIns="91440" tIns="45720" rIns="91440" bIns="45720" rtlCol="0">
            <a:normAutofit/>
          </a:bodyPr>
          <a:lstStyle/>
          <a:p>
            <a:pPr lvl="0"/>
            <a:r>
              <a:rPr lang="pt-BR" dirty="0" smtClean="0"/>
              <a:t>Clique para editar os estilos do texto mestre</a:t>
            </a:r>
          </a:p>
          <a:p>
            <a:pPr lvl="1"/>
            <a:r>
              <a:rPr lang="pt-BR" dirty="0" smtClean="0"/>
              <a:t>Segundo nível</a:t>
            </a:r>
          </a:p>
        </p:txBody>
      </p:sp>
      <p:pic>
        <p:nvPicPr>
          <p:cNvPr id="8" name="Imagem 7" descr="logo_empresasnacop.jpg"/>
          <p:cNvPicPr>
            <a:picLocks noChangeAspect="1"/>
          </p:cNvPicPr>
          <p:nvPr userDrawn="1"/>
        </p:nvPicPr>
        <p:blipFill>
          <a:blip r:embed="rId15" cstate="email"/>
          <a:srcRect/>
          <a:stretch>
            <a:fillRect/>
          </a:stretch>
        </p:blipFill>
        <p:spPr>
          <a:xfrm>
            <a:off x="7578920" y="5153424"/>
            <a:ext cx="1381799" cy="1512168"/>
          </a:xfrm>
          <a:prstGeom prst="rect">
            <a:avLst/>
          </a:prstGeom>
        </p:spPr>
      </p:pic>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lnSpc>
          <a:spcPct val="120000"/>
        </a:lnSpc>
        <a:spcBef>
          <a:spcPts val="600"/>
        </a:spcBef>
        <a:spcAft>
          <a:spcPts val="600"/>
        </a:spcAft>
        <a:buFont typeface="Arial" pitchFamily="34" charset="0"/>
        <a:buChar char="•"/>
        <a:defRPr sz="2400" kern="1200">
          <a:solidFill>
            <a:schemeClr val="tx2"/>
          </a:solidFill>
          <a:latin typeface="+mj-lt"/>
          <a:ea typeface="+mn-ea"/>
          <a:cs typeface="+mn-cs"/>
        </a:defRPr>
      </a:lvl1pPr>
      <a:lvl2pPr marL="742950" indent="-285750" algn="l" defTabSz="914400" rtl="0" eaLnBrk="1" latinLnBrk="0" hangingPunct="1">
        <a:lnSpc>
          <a:spcPct val="120000"/>
        </a:lnSpc>
        <a:spcBef>
          <a:spcPts val="600"/>
        </a:spcBef>
        <a:spcAft>
          <a:spcPts val="600"/>
        </a:spcAft>
        <a:buFont typeface="Arial" pitchFamily="34" charset="0"/>
        <a:buChar char="–"/>
        <a:defRPr sz="2000" kern="1200">
          <a:solidFill>
            <a:schemeClr val="tx2"/>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0" y="6553200"/>
            <a:ext cx="9144000" cy="304800"/>
          </a:xfrm>
          <a:prstGeom prst="rect">
            <a:avLst/>
          </a:prstGeom>
          <a:solidFill>
            <a:schemeClr val="bg1"/>
          </a:solidFill>
          <a:ln w="6350">
            <a:solidFill>
              <a:srgbClr val="595959"/>
            </a:solidFill>
            <a:miter lim="800000"/>
            <a:headEnd/>
            <a:tailEnd/>
          </a:ln>
          <a:effectLst/>
        </p:spPr>
        <p:txBody>
          <a:bodyPr wrap="none" anchor="ctr"/>
          <a:lstStyle/>
          <a:p>
            <a:pPr>
              <a:spcBef>
                <a:spcPct val="20000"/>
              </a:spcBef>
              <a:buFontTx/>
              <a:buChar char="•"/>
              <a:defRPr/>
            </a:pPr>
            <a:endParaRPr lang="pt-BR" sz="2400">
              <a:solidFill>
                <a:srgbClr val="000000"/>
              </a:solidFill>
              <a:latin typeface="Arial" pitchFamily="34" charset="0"/>
              <a:cs typeface="+mn-cs"/>
            </a:endParaRPr>
          </a:p>
        </p:txBody>
      </p:sp>
      <p:sp>
        <p:nvSpPr>
          <p:cNvPr id="1041" name="Rectangle 17"/>
          <p:cNvSpPr>
            <a:spLocks noGrp="1" noChangeArrowheads="1"/>
          </p:cNvSpPr>
          <p:nvPr>
            <p:ph type="dt" sz="half" idx="2"/>
          </p:nvPr>
        </p:nvSpPr>
        <p:spPr bwMode="auto">
          <a:xfrm>
            <a:off x="685800" y="6553200"/>
            <a:ext cx="3810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100" smtClean="0">
                <a:solidFill>
                  <a:srgbClr val="595959"/>
                </a:solidFill>
                <a:latin typeface="Arial" pitchFamily="34" charset="0"/>
                <a:ea typeface="ＭＳ Ｐゴシック" pitchFamily="34" charset="-128"/>
              </a:defRPr>
            </a:lvl1pPr>
          </a:lstStyle>
          <a:p>
            <a:pPr>
              <a:defRPr/>
            </a:pPr>
            <a:r>
              <a:rPr lang="pt-BR">
                <a:cs typeface="+mn-cs"/>
              </a:rPr>
              <a:t>Título da apresentação | Janeiro de 2008</a:t>
            </a:r>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Lst>
  <p:hf sldNum="0" hdr="0" ftr="0"/>
  <p:txStyles>
    <p:titleStyle>
      <a:lvl1pPr algn="ctr" rtl="0" eaLnBrk="0" fontAlgn="base" hangingPunct="0">
        <a:spcBef>
          <a:spcPct val="0"/>
        </a:spcBef>
        <a:spcAft>
          <a:spcPct val="0"/>
        </a:spcAft>
        <a:defRPr sz="3600">
          <a:solidFill>
            <a:srgbClr val="595959"/>
          </a:solidFill>
          <a:latin typeface="+mj-lt"/>
          <a:ea typeface="+mj-ea"/>
          <a:cs typeface="+mj-cs"/>
        </a:defRPr>
      </a:lvl1pPr>
      <a:lvl2pPr algn="ctr" rtl="0" eaLnBrk="0" fontAlgn="base" hangingPunct="0">
        <a:spcBef>
          <a:spcPct val="0"/>
        </a:spcBef>
        <a:spcAft>
          <a:spcPct val="0"/>
        </a:spcAft>
        <a:defRPr sz="3600">
          <a:solidFill>
            <a:srgbClr val="595959"/>
          </a:solidFill>
          <a:latin typeface="Arial" pitchFamily="34" charset="0"/>
        </a:defRPr>
      </a:lvl2pPr>
      <a:lvl3pPr algn="ctr" rtl="0" eaLnBrk="0" fontAlgn="base" hangingPunct="0">
        <a:spcBef>
          <a:spcPct val="0"/>
        </a:spcBef>
        <a:spcAft>
          <a:spcPct val="0"/>
        </a:spcAft>
        <a:defRPr sz="3600">
          <a:solidFill>
            <a:srgbClr val="595959"/>
          </a:solidFill>
          <a:latin typeface="Arial" pitchFamily="34" charset="0"/>
        </a:defRPr>
      </a:lvl3pPr>
      <a:lvl4pPr algn="ctr" rtl="0" eaLnBrk="0" fontAlgn="base" hangingPunct="0">
        <a:spcBef>
          <a:spcPct val="0"/>
        </a:spcBef>
        <a:spcAft>
          <a:spcPct val="0"/>
        </a:spcAft>
        <a:defRPr sz="3600">
          <a:solidFill>
            <a:srgbClr val="595959"/>
          </a:solidFill>
          <a:latin typeface="Arial" pitchFamily="34" charset="0"/>
        </a:defRPr>
      </a:lvl4pPr>
      <a:lvl5pPr algn="ctr" rtl="0" eaLnBrk="0" fontAlgn="base" hangingPunct="0">
        <a:spcBef>
          <a:spcPct val="0"/>
        </a:spcBef>
        <a:spcAft>
          <a:spcPct val="0"/>
        </a:spcAft>
        <a:defRPr sz="3600">
          <a:solidFill>
            <a:srgbClr val="595959"/>
          </a:solidFill>
          <a:latin typeface="Arial" pitchFamily="34" charset="0"/>
        </a:defRPr>
      </a:lvl5pPr>
      <a:lvl6pPr marL="457200" algn="ctr" rtl="0" fontAlgn="base">
        <a:spcBef>
          <a:spcPct val="0"/>
        </a:spcBef>
        <a:spcAft>
          <a:spcPct val="0"/>
        </a:spcAft>
        <a:defRPr sz="3600">
          <a:solidFill>
            <a:srgbClr val="595959"/>
          </a:solidFill>
          <a:latin typeface="Arial" pitchFamily="34" charset="0"/>
        </a:defRPr>
      </a:lvl6pPr>
      <a:lvl7pPr marL="914400" algn="ctr" rtl="0" fontAlgn="base">
        <a:spcBef>
          <a:spcPct val="0"/>
        </a:spcBef>
        <a:spcAft>
          <a:spcPct val="0"/>
        </a:spcAft>
        <a:defRPr sz="3600">
          <a:solidFill>
            <a:srgbClr val="595959"/>
          </a:solidFill>
          <a:latin typeface="Arial" pitchFamily="34" charset="0"/>
        </a:defRPr>
      </a:lvl7pPr>
      <a:lvl8pPr marL="1371600" algn="ctr" rtl="0" fontAlgn="base">
        <a:spcBef>
          <a:spcPct val="0"/>
        </a:spcBef>
        <a:spcAft>
          <a:spcPct val="0"/>
        </a:spcAft>
        <a:defRPr sz="3600">
          <a:solidFill>
            <a:srgbClr val="595959"/>
          </a:solidFill>
          <a:latin typeface="Arial" pitchFamily="34" charset="0"/>
        </a:defRPr>
      </a:lvl8pPr>
      <a:lvl9pPr marL="1828800" algn="ctr" rtl="0" fontAlgn="base">
        <a:spcBef>
          <a:spcPct val="0"/>
        </a:spcBef>
        <a:spcAft>
          <a:spcPct val="0"/>
        </a:spcAft>
        <a:defRPr sz="3600">
          <a:solidFill>
            <a:srgbClr val="595959"/>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00599C"/>
          </a:solidFill>
          <a:latin typeface="+mn-lt"/>
          <a:ea typeface="+mn-ea"/>
          <a:cs typeface="+mn-cs"/>
        </a:defRPr>
      </a:lvl1pPr>
      <a:lvl2pPr marL="742950" indent="-285750" algn="l" rtl="0" eaLnBrk="0" fontAlgn="base" hangingPunct="0">
        <a:spcBef>
          <a:spcPct val="20000"/>
        </a:spcBef>
        <a:spcAft>
          <a:spcPct val="0"/>
        </a:spcAft>
        <a:buChar char="–"/>
        <a:defRPr sz="2000">
          <a:solidFill>
            <a:srgbClr val="595959"/>
          </a:solidFill>
          <a:latin typeface="+mn-lt"/>
        </a:defRPr>
      </a:lvl2pPr>
      <a:lvl3pPr marL="1143000" indent="-228600" algn="l" rtl="0" eaLnBrk="0" fontAlgn="base" hangingPunct="0">
        <a:spcBef>
          <a:spcPct val="20000"/>
        </a:spcBef>
        <a:spcAft>
          <a:spcPct val="0"/>
        </a:spcAft>
        <a:buChar char="•"/>
        <a:defRPr sz="2000">
          <a:solidFill>
            <a:srgbClr val="595959"/>
          </a:solidFill>
          <a:latin typeface="+mn-lt"/>
        </a:defRPr>
      </a:lvl3pPr>
      <a:lvl4pPr marL="1600200" indent="-228600" algn="l" rtl="0" eaLnBrk="0" fontAlgn="base" hangingPunct="0">
        <a:spcBef>
          <a:spcPct val="20000"/>
        </a:spcBef>
        <a:spcAft>
          <a:spcPct val="0"/>
        </a:spcAft>
        <a:buChar char="–"/>
        <a:defRPr sz="2000">
          <a:solidFill>
            <a:srgbClr val="595959"/>
          </a:solidFill>
          <a:latin typeface="+mn-lt"/>
        </a:defRPr>
      </a:lvl4pPr>
      <a:lvl5pPr marL="2057400" indent="-228600" algn="l" rtl="0" eaLnBrk="0" fontAlgn="base" hangingPunct="0">
        <a:spcBef>
          <a:spcPct val="20000"/>
        </a:spcBef>
        <a:spcAft>
          <a:spcPct val="0"/>
        </a:spcAft>
        <a:buChar char="»"/>
        <a:defRPr sz="2000">
          <a:solidFill>
            <a:srgbClr val="595959"/>
          </a:solidFill>
          <a:latin typeface="+mn-lt"/>
        </a:defRPr>
      </a:lvl5pPr>
      <a:lvl6pPr marL="2514600" indent="-228600" algn="l" rtl="0" fontAlgn="base">
        <a:spcBef>
          <a:spcPct val="20000"/>
        </a:spcBef>
        <a:spcAft>
          <a:spcPct val="0"/>
        </a:spcAft>
        <a:buChar char="»"/>
        <a:defRPr sz="2000">
          <a:solidFill>
            <a:srgbClr val="595959"/>
          </a:solidFill>
          <a:latin typeface="+mn-lt"/>
        </a:defRPr>
      </a:lvl6pPr>
      <a:lvl7pPr marL="2971800" indent="-228600" algn="l" rtl="0" fontAlgn="base">
        <a:spcBef>
          <a:spcPct val="20000"/>
        </a:spcBef>
        <a:spcAft>
          <a:spcPct val="0"/>
        </a:spcAft>
        <a:buChar char="»"/>
        <a:defRPr sz="2000">
          <a:solidFill>
            <a:srgbClr val="595959"/>
          </a:solidFill>
          <a:latin typeface="+mn-lt"/>
        </a:defRPr>
      </a:lvl7pPr>
      <a:lvl8pPr marL="3429000" indent="-228600" algn="l" rtl="0" fontAlgn="base">
        <a:spcBef>
          <a:spcPct val="20000"/>
        </a:spcBef>
        <a:spcAft>
          <a:spcPct val="0"/>
        </a:spcAft>
        <a:buChar char="»"/>
        <a:defRPr sz="2000">
          <a:solidFill>
            <a:srgbClr val="595959"/>
          </a:solidFill>
          <a:latin typeface="+mn-lt"/>
        </a:defRPr>
      </a:lvl8pPr>
      <a:lvl9pPr marL="3886200" indent="-228600" algn="l" rtl="0" fontAlgn="base">
        <a:spcBef>
          <a:spcPct val="20000"/>
        </a:spcBef>
        <a:spcAft>
          <a:spcPct val="0"/>
        </a:spcAft>
        <a:buChar char="»"/>
        <a:defRPr sz="2000">
          <a:solidFill>
            <a:srgbClr val="595959"/>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115888"/>
            <a:ext cx="8274050" cy="7207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Clique para editar o estilo do título mestre</a:t>
            </a:r>
          </a:p>
        </p:txBody>
      </p:sp>
      <p:sp>
        <p:nvSpPr>
          <p:cNvPr id="1027" name="Rectangle 3"/>
          <p:cNvSpPr>
            <a:spLocks noGrp="1" noChangeArrowheads="1"/>
          </p:cNvSpPr>
          <p:nvPr>
            <p:ph type="body" idx="1"/>
          </p:nvPr>
        </p:nvSpPr>
        <p:spPr bwMode="auto">
          <a:xfrm>
            <a:off x="434975" y="1143000"/>
            <a:ext cx="8274050" cy="5027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 para editar os estilos do texto mestre</a:t>
            </a:r>
          </a:p>
          <a:p>
            <a:pPr lvl="1"/>
            <a:r>
              <a:rPr lang="en-US" smtClean="0"/>
              <a:t>Segundo nível</a:t>
            </a:r>
          </a:p>
          <a:p>
            <a:pPr lvl="2"/>
            <a:r>
              <a:rPr lang="en-US" smtClean="0"/>
              <a:t>Terceiro nível</a:t>
            </a:r>
          </a:p>
          <a:p>
            <a:pPr lvl="3"/>
            <a:r>
              <a:rPr lang="en-US" smtClean="0"/>
              <a:t>Quarto nível</a:t>
            </a:r>
          </a:p>
          <a:p>
            <a:pPr lvl="4"/>
            <a:r>
              <a:rPr lang="en-US" smtClean="0"/>
              <a:t>Quinto nível</a:t>
            </a:r>
          </a:p>
        </p:txBody>
      </p:sp>
      <p:pic>
        <p:nvPicPr>
          <p:cNvPr id="1098" name="Picture 74" descr="vale_c_sm"/>
          <p:cNvPicPr>
            <a:picLocks noChangeAspect="1" noChangeArrowheads="1"/>
          </p:cNvPicPr>
          <p:nvPr/>
        </p:nvPicPr>
        <p:blipFill>
          <a:blip r:embed="rId14" cstate="email"/>
          <a:srcRect/>
          <a:stretch>
            <a:fillRect/>
          </a:stretch>
        </p:blipFill>
        <p:spPr bwMode="auto">
          <a:xfrm>
            <a:off x="7639050" y="6234113"/>
            <a:ext cx="1196975" cy="611187"/>
          </a:xfrm>
          <a:prstGeom prst="rect">
            <a:avLst/>
          </a:prstGeom>
          <a:noFill/>
        </p:spPr>
      </p:pic>
      <p:sp>
        <p:nvSpPr>
          <p:cNvPr id="1100" name="Rectangle 76"/>
          <p:cNvSpPr>
            <a:spLocks noGrp="1" noChangeArrowheads="1"/>
          </p:cNvSpPr>
          <p:nvPr>
            <p:ph type="sldNum" sz="quarter" idx="4"/>
          </p:nvPr>
        </p:nvSpPr>
        <p:spPr bwMode="auto">
          <a:xfrm>
            <a:off x="2990850" y="6559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a:solidFill>
                  <a:schemeClr val="tx1"/>
                </a:solidFill>
              </a:defRPr>
            </a:lvl1pPr>
          </a:lstStyle>
          <a:p>
            <a:pPr algn="ctr" eaLnBrk="0" hangingPunct="0"/>
            <a:fld id="{328A6A39-B949-43CA-8538-C27CFEF8C8D8}" type="slidenum">
              <a:rPr lang="pt-BR" smtClean="0">
                <a:solidFill>
                  <a:srgbClr val="474747"/>
                </a:solidFill>
                <a:latin typeface="Arial" pitchFamily="34" charset="0"/>
                <a:cs typeface="+mn-cs"/>
              </a:rPr>
              <a:pPr algn="ctr" eaLnBrk="0" hangingPunct="0"/>
              <a:t>‹nº›</a:t>
            </a:fld>
            <a:endParaRPr lang="pt-BR" smtClean="0">
              <a:solidFill>
                <a:srgbClr val="474747"/>
              </a:solidFill>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hf hdr="0" ftr="0" dt="0"/>
  <p:txStyles>
    <p:titleStyle>
      <a:lvl1pPr algn="l" rtl="0" fontAlgn="base">
        <a:spcBef>
          <a:spcPct val="0"/>
        </a:spcBef>
        <a:spcAft>
          <a:spcPct val="0"/>
        </a:spcAft>
        <a:defRPr sz="2000" b="1">
          <a:solidFill>
            <a:srgbClr val="007E7A"/>
          </a:solidFill>
          <a:latin typeface="+mj-lt"/>
          <a:ea typeface="+mj-ea"/>
          <a:cs typeface="+mj-cs"/>
        </a:defRPr>
      </a:lvl1pPr>
      <a:lvl2pPr algn="l" rtl="0" fontAlgn="base">
        <a:spcBef>
          <a:spcPct val="0"/>
        </a:spcBef>
        <a:spcAft>
          <a:spcPct val="0"/>
        </a:spcAft>
        <a:defRPr sz="2000" b="1">
          <a:solidFill>
            <a:srgbClr val="007E7A"/>
          </a:solidFill>
          <a:latin typeface="Arial" pitchFamily="34" charset="0"/>
        </a:defRPr>
      </a:lvl2pPr>
      <a:lvl3pPr algn="l" rtl="0" fontAlgn="base">
        <a:spcBef>
          <a:spcPct val="0"/>
        </a:spcBef>
        <a:spcAft>
          <a:spcPct val="0"/>
        </a:spcAft>
        <a:defRPr sz="2000" b="1">
          <a:solidFill>
            <a:srgbClr val="007E7A"/>
          </a:solidFill>
          <a:latin typeface="Arial" pitchFamily="34" charset="0"/>
        </a:defRPr>
      </a:lvl3pPr>
      <a:lvl4pPr algn="l" rtl="0" fontAlgn="base">
        <a:spcBef>
          <a:spcPct val="0"/>
        </a:spcBef>
        <a:spcAft>
          <a:spcPct val="0"/>
        </a:spcAft>
        <a:defRPr sz="2000" b="1">
          <a:solidFill>
            <a:srgbClr val="007E7A"/>
          </a:solidFill>
          <a:latin typeface="Arial" pitchFamily="34" charset="0"/>
        </a:defRPr>
      </a:lvl4pPr>
      <a:lvl5pPr algn="l" rtl="0" fontAlgn="base">
        <a:spcBef>
          <a:spcPct val="0"/>
        </a:spcBef>
        <a:spcAft>
          <a:spcPct val="0"/>
        </a:spcAft>
        <a:defRPr sz="2000" b="1">
          <a:solidFill>
            <a:srgbClr val="007E7A"/>
          </a:solidFill>
          <a:latin typeface="Arial" pitchFamily="34" charset="0"/>
        </a:defRPr>
      </a:lvl5pPr>
      <a:lvl6pPr marL="457200" algn="l" rtl="0" fontAlgn="base">
        <a:spcBef>
          <a:spcPct val="0"/>
        </a:spcBef>
        <a:spcAft>
          <a:spcPct val="0"/>
        </a:spcAft>
        <a:defRPr sz="2000" b="1">
          <a:solidFill>
            <a:srgbClr val="007E7A"/>
          </a:solidFill>
          <a:latin typeface="Arial" pitchFamily="34" charset="0"/>
        </a:defRPr>
      </a:lvl6pPr>
      <a:lvl7pPr marL="914400" algn="l" rtl="0" fontAlgn="base">
        <a:spcBef>
          <a:spcPct val="0"/>
        </a:spcBef>
        <a:spcAft>
          <a:spcPct val="0"/>
        </a:spcAft>
        <a:defRPr sz="2000" b="1">
          <a:solidFill>
            <a:srgbClr val="007E7A"/>
          </a:solidFill>
          <a:latin typeface="Arial" pitchFamily="34" charset="0"/>
        </a:defRPr>
      </a:lvl7pPr>
      <a:lvl8pPr marL="1371600" algn="l" rtl="0" fontAlgn="base">
        <a:spcBef>
          <a:spcPct val="0"/>
        </a:spcBef>
        <a:spcAft>
          <a:spcPct val="0"/>
        </a:spcAft>
        <a:defRPr sz="2000" b="1">
          <a:solidFill>
            <a:srgbClr val="007E7A"/>
          </a:solidFill>
          <a:latin typeface="Arial" pitchFamily="34" charset="0"/>
        </a:defRPr>
      </a:lvl8pPr>
      <a:lvl9pPr marL="1828800" algn="l" rtl="0" fontAlgn="base">
        <a:spcBef>
          <a:spcPct val="0"/>
        </a:spcBef>
        <a:spcAft>
          <a:spcPct val="0"/>
        </a:spcAft>
        <a:defRPr sz="2000" b="1">
          <a:solidFill>
            <a:srgbClr val="007E7A"/>
          </a:solidFill>
          <a:latin typeface="Arial" pitchFamily="34" charset="0"/>
        </a:defRPr>
      </a:lvl9pPr>
    </p:titleStyle>
    <p:bodyStyle>
      <a:lvl1pPr algn="l" rtl="0" fontAlgn="base">
        <a:spcBef>
          <a:spcPct val="65000"/>
        </a:spcBef>
        <a:spcAft>
          <a:spcPct val="0"/>
        </a:spcAft>
        <a:buFont typeface="Times"/>
        <a:defRPr>
          <a:solidFill>
            <a:schemeClr val="tx1"/>
          </a:solidFill>
          <a:latin typeface="+mn-lt"/>
          <a:ea typeface="+mn-ea"/>
          <a:cs typeface="+mn-cs"/>
        </a:defRPr>
      </a:lvl1pPr>
      <a:lvl2pPr marL="342900" indent="-228600" algn="l" rtl="0" fontAlgn="base">
        <a:spcBef>
          <a:spcPct val="20000"/>
        </a:spcBef>
        <a:spcAft>
          <a:spcPct val="0"/>
        </a:spcAft>
        <a:buFont typeface="Times"/>
        <a:buChar char="•"/>
        <a:defRPr>
          <a:solidFill>
            <a:schemeClr val="tx1"/>
          </a:solidFill>
          <a:latin typeface="+mn-lt"/>
        </a:defRPr>
      </a:lvl2pPr>
      <a:lvl3pPr marL="690563" indent="-233363" algn="l" rtl="0" fontAlgn="base">
        <a:spcBef>
          <a:spcPct val="20000"/>
        </a:spcBef>
        <a:spcAft>
          <a:spcPct val="0"/>
        </a:spcAft>
        <a:buChar char="–"/>
        <a:defRPr>
          <a:solidFill>
            <a:schemeClr val="tx1"/>
          </a:solidFill>
          <a:latin typeface="+mn-lt"/>
        </a:defRPr>
      </a:lvl3pPr>
      <a:lvl4pPr marL="1030288" indent="-225425" algn="l" rtl="0" fontAlgn="base">
        <a:spcBef>
          <a:spcPct val="20000"/>
        </a:spcBef>
        <a:spcAft>
          <a:spcPct val="0"/>
        </a:spcAft>
        <a:buChar char="-"/>
        <a:defRPr sz="1400">
          <a:solidFill>
            <a:schemeClr val="tx1"/>
          </a:solidFill>
          <a:latin typeface="+mn-lt"/>
        </a:defRPr>
      </a:lvl4pPr>
      <a:lvl5pPr marL="1301750" indent="-157163" algn="l" rtl="0" fontAlgn="base">
        <a:spcBef>
          <a:spcPct val="20000"/>
        </a:spcBef>
        <a:spcAft>
          <a:spcPct val="0"/>
        </a:spcAft>
        <a:buChar char="•"/>
        <a:defRPr sz="1400">
          <a:solidFill>
            <a:schemeClr val="tx1"/>
          </a:solidFill>
          <a:latin typeface="+mn-lt"/>
        </a:defRPr>
      </a:lvl5pPr>
      <a:lvl6pPr marL="1758950" indent="-157163" algn="l" rtl="0" fontAlgn="base">
        <a:spcBef>
          <a:spcPct val="20000"/>
        </a:spcBef>
        <a:spcAft>
          <a:spcPct val="0"/>
        </a:spcAft>
        <a:buChar char="•"/>
        <a:defRPr sz="1400">
          <a:solidFill>
            <a:schemeClr val="tx1"/>
          </a:solidFill>
          <a:latin typeface="+mn-lt"/>
        </a:defRPr>
      </a:lvl6pPr>
      <a:lvl7pPr marL="2216150" indent="-157163" algn="l" rtl="0" fontAlgn="base">
        <a:spcBef>
          <a:spcPct val="20000"/>
        </a:spcBef>
        <a:spcAft>
          <a:spcPct val="0"/>
        </a:spcAft>
        <a:buChar char="•"/>
        <a:defRPr sz="1400">
          <a:solidFill>
            <a:schemeClr val="tx1"/>
          </a:solidFill>
          <a:latin typeface="+mn-lt"/>
        </a:defRPr>
      </a:lvl7pPr>
      <a:lvl8pPr marL="2673350" indent="-157163" algn="l" rtl="0" fontAlgn="base">
        <a:spcBef>
          <a:spcPct val="20000"/>
        </a:spcBef>
        <a:spcAft>
          <a:spcPct val="0"/>
        </a:spcAft>
        <a:buChar char="•"/>
        <a:defRPr sz="1400">
          <a:solidFill>
            <a:schemeClr val="tx1"/>
          </a:solidFill>
          <a:latin typeface="+mn-lt"/>
        </a:defRPr>
      </a:lvl8pPr>
      <a:lvl9pPr marL="3130550" indent="-157163" algn="l" rtl="0" fontAlgn="base">
        <a:spcBef>
          <a:spcPct val="20000"/>
        </a:spcBef>
        <a:spcAft>
          <a:spcPct val="0"/>
        </a:spcAft>
        <a:buChar char="•"/>
        <a:defRPr sz="14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emf"/><Relationship Id="rId1" Type="http://schemas.openxmlformats.org/officeDocument/2006/relationships/slideLayout" Target="../slideLayouts/slideLayout5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4.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3.png"/><Relationship Id="rId4"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59.xml"/><Relationship Id="rId5" Type="http://schemas.openxmlformats.org/officeDocument/2006/relationships/image" Target="../media/image8.jpe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empresasnacop.com.br/wp-content/uploads/2011/10/logo-Cebds-bx.jpg" TargetMode="Externa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empresasnacop.com.br/wp-content/uploads/2011/10/logo-Cebds-bx.jpg" TargetMode="External"/><Relationship Id="rId1" Type="http://schemas.openxmlformats.org/officeDocument/2006/relationships/slideLayout" Target="../slideLayouts/slideLayout42.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registropublicodeemissoes.com.br/index.php?r=empresas/view&amp;id=50" TargetMode="External"/><Relationship Id="rId1" Type="http://schemas.openxmlformats.org/officeDocument/2006/relationships/slideLayout" Target="../slideLayouts/slideLayout42.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hyperlink" Target="http://www.votorantim.com.br/sustentabilidade" TargetMode="Externa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5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cni.org.br/portal/data/pages/FF808081239C151201239F3211D766CE.htm" TargetMode="External"/><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7452320" y="5229200"/>
            <a:ext cx="1512168"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t-BR">
              <a:solidFill>
                <a:prstClr val="white"/>
              </a:solidFill>
            </a:endParaRPr>
          </a:p>
        </p:txBody>
      </p:sp>
      <p:pic>
        <p:nvPicPr>
          <p:cNvPr id="4" name="Imagem 3" descr="logo_forumclima.jpg"/>
          <p:cNvPicPr>
            <a:picLocks noChangeAspect="1"/>
          </p:cNvPicPr>
          <p:nvPr/>
        </p:nvPicPr>
        <p:blipFill>
          <a:blip r:embed="rId2" cstate="email"/>
          <a:stretch>
            <a:fillRect/>
          </a:stretch>
        </p:blipFill>
        <p:spPr>
          <a:xfrm>
            <a:off x="6678955" y="4725144"/>
            <a:ext cx="1925493" cy="1008112"/>
          </a:xfrm>
          <a:prstGeom prst="rect">
            <a:avLst/>
          </a:prstGeom>
        </p:spPr>
      </p:pic>
      <p:pic>
        <p:nvPicPr>
          <p:cNvPr id="9" name="Imagem 8" descr="logo Cebds alta.jpg"/>
          <p:cNvPicPr>
            <a:picLocks noChangeAspect="1"/>
          </p:cNvPicPr>
          <p:nvPr/>
        </p:nvPicPr>
        <p:blipFill>
          <a:blip r:embed="rId3" cstate="email"/>
          <a:stretch>
            <a:fillRect/>
          </a:stretch>
        </p:blipFill>
        <p:spPr>
          <a:xfrm>
            <a:off x="614293" y="4744983"/>
            <a:ext cx="1523728" cy="968434"/>
          </a:xfrm>
          <a:prstGeom prst="rect">
            <a:avLst/>
          </a:prstGeom>
        </p:spPr>
      </p:pic>
      <p:pic>
        <p:nvPicPr>
          <p:cNvPr id="11" name="Imagem 10" descr="Logo CNI Sem icone Assinatura Vazada positiva Azul.jpg"/>
          <p:cNvPicPr>
            <a:picLocks noChangeAspect="1"/>
          </p:cNvPicPr>
          <p:nvPr/>
        </p:nvPicPr>
        <p:blipFill>
          <a:blip r:embed="rId4" cstate="email"/>
          <a:stretch>
            <a:fillRect/>
          </a:stretch>
        </p:blipFill>
        <p:spPr>
          <a:xfrm>
            <a:off x="2427530" y="4933103"/>
            <a:ext cx="1802933" cy="592194"/>
          </a:xfrm>
          <a:prstGeom prst="rect">
            <a:avLst/>
          </a:prstGeom>
        </p:spPr>
      </p:pic>
      <p:cxnSp>
        <p:nvCxnSpPr>
          <p:cNvPr id="13" name="Conector reto 12"/>
          <p:cNvCxnSpPr/>
          <p:nvPr/>
        </p:nvCxnSpPr>
        <p:spPr>
          <a:xfrm>
            <a:off x="539552" y="4608838"/>
            <a:ext cx="8064896"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 name="Imagem 9" descr="COP_final-outline-english.jpg"/>
          <p:cNvPicPr>
            <a:picLocks noChangeAspect="1"/>
          </p:cNvPicPr>
          <p:nvPr/>
        </p:nvPicPr>
        <p:blipFill>
          <a:blip r:embed="rId5" cstate="email"/>
          <a:stretch>
            <a:fillRect/>
          </a:stretch>
        </p:blipFill>
        <p:spPr>
          <a:xfrm>
            <a:off x="3145695" y="649592"/>
            <a:ext cx="2810256" cy="3715512"/>
          </a:xfrm>
          <a:prstGeom prst="rect">
            <a:avLst/>
          </a:prstGeom>
        </p:spPr>
      </p:pic>
      <p:pic>
        <p:nvPicPr>
          <p:cNvPr id="12" name="Imagem 11" descr="Logo EPC -outline-english.jpg"/>
          <p:cNvPicPr>
            <a:picLocks noChangeAspect="1"/>
          </p:cNvPicPr>
          <p:nvPr/>
        </p:nvPicPr>
        <p:blipFill>
          <a:blip r:embed="rId6" cstate="email"/>
          <a:stretch>
            <a:fillRect/>
          </a:stretch>
        </p:blipFill>
        <p:spPr>
          <a:xfrm>
            <a:off x="4638542" y="4827594"/>
            <a:ext cx="1864656" cy="7534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3"/>
          <p:cNvSpPr>
            <a:spLocks noGrp="1"/>
          </p:cNvSpPr>
          <p:nvPr>
            <p:ph type="sldNum" sz="quarter" idx="10"/>
          </p:nvPr>
        </p:nvSpPr>
        <p:spPr/>
        <p:txBody>
          <a:bodyPr/>
          <a:lstStyle/>
          <a:p>
            <a:fld id="{9A51A0B5-4EC8-4848-9685-025EB08CFE38}" type="slidenum">
              <a:rPr lang="pt-BR">
                <a:solidFill>
                  <a:srgbClr val="474747"/>
                </a:solidFill>
              </a:rPr>
              <a:pPr/>
              <a:t>10</a:t>
            </a:fld>
            <a:endParaRPr lang="pt-BR">
              <a:solidFill>
                <a:srgbClr val="474747"/>
              </a:solidFill>
            </a:endParaRPr>
          </a:p>
        </p:txBody>
      </p:sp>
      <p:sp>
        <p:nvSpPr>
          <p:cNvPr id="635907" name="Rectangle 451"/>
          <p:cNvSpPr>
            <a:spLocks noChangeArrowheads="1"/>
          </p:cNvSpPr>
          <p:nvPr/>
        </p:nvSpPr>
        <p:spPr bwMode="auto">
          <a:xfrm>
            <a:off x="263525" y="171450"/>
            <a:ext cx="7488238" cy="533400"/>
          </a:xfrm>
          <a:prstGeom prst="rect">
            <a:avLst/>
          </a:prstGeom>
          <a:noFill/>
          <a:ln w="9525" algn="ctr">
            <a:noFill/>
            <a:miter lim="800000"/>
            <a:headEnd/>
            <a:tailEnd/>
          </a:ln>
          <a:effectLst/>
        </p:spPr>
        <p:txBody>
          <a:bodyPr lIns="0" tIns="0" rIns="0" bIns="0" anchor="b"/>
          <a:lstStyle/>
          <a:p>
            <a:r>
              <a:rPr lang="pt-BR" sz="2000" b="1" smtClean="0">
                <a:solidFill>
                  <a:srgbClr val="007E7A"/>
                </a:solidFill>
                <a:latin typeface="Arial" pitchFamily="34" charset="0"/>
                <a:ea typeface="MS PGothic" pitchFamily="34" charset="-128"/>
                <a:cs typeface="Arial" pitchFamily="34" charset="0"/>
              </a:rPr>
              <a:t>Open Letter to Brazil on Climate Change Launched in 2009</a:t>
            </a:r>
          </a:p>
        </p:txBody>
      </p:sp>
      <p:sp>
        <p:nvSpPr>
          <p:cNvPr id="130054" name="Rectangle 6"/>
          <p:cNvSpPr>
            <a:spLocks noChangeArrowheads="1"/>
          </p:cNvSpPr>
          <p:nvPr/>
        </p:nvSpPr>
        <p:spPr bwMode="auto">
          <a:xfrm>
            <a:off x="3956050" y="1347788"/>
            <a:ext cx="4103688" cy="3705225"/>
          </a:xfrm>
          <a:prstGeom prst="rect">
            <a:avLst/>
          </a:prstGeom>
          <a:noFill/>
          <a:ln w="9525">
            <a:noFill/>
            <a:miter lim="800000"/>
            <a:headEnd/>
            <a:tailEnd/>
          </a:ln>
          <a:effectLst/>
        </p:spPr>
        <p:txBody>
          <a:bodyPr/>
          <a:lstStyle/>
          <a:p>
            <a:pPr>
              <a:lnSpc>
                <a:spcPct val="110000"/>
              </a:lnSpc>
              <a:spcBef>
                <a:spcPct val="20000"/>
              </a:spcBef>
              <a:spcAft>
                <a:spcPct val="65000"/>
              </a:spcAft>
              <a:buFont typeface="Wingdings" pitchFamily="2" charset="2"/>
              <a:buNone/>
            </a:pPr>
            <a:r>
              <a:rPr lang="en-US" sz="1600" smtClean="0">
                <a:solidFill>
                  <a:srgbClr val="474747"/>
                </a:solidFill>
                <a:latin typeface="Arial" pitchFamily="34" charset="0"/>
                <a:ea typeface="MS PGothic" pitchFamily="34" charset="-128"/>
                <a:cs typeface="+mn-cs"/>
              </a:rPr>
              <a:t>On August 2009, Vale, Instituto Ethos (Ethos Institute) and Fórum Amazônia Sustentável (The Sustainable Amazon Forum) promoted in São Paulo </a:t>
            </a:r>
            <a:r>
              <a:rPr lang="en-US" sz="1600" smtClean="0">
                <a:solidFill>
                  <a:srgbClr val="474747"/>
                </a:solidFill>
                <a:latin typeface="Arial" pitchFamily="34" charset="0"/>
                <a:cs typeface="+mn-cs"/>
              </a:rPr>
              <a:t>the event </a:t>
            </a:r>
            <a:r>
              <a:rPr lang="en-US" sz="1600" smtClean="0">
                <a:solidFill>
                  <a:srgbClr val="474747"/>
                </a:solidFill>
                <a:latin typeface="Arial" pitchFamily="34" charset="0"/>
                <a:ea typeface="MS PGothic" pitchFamily="34" charset="-128"/>
                <a:cs typeface="+mn-cs"/>
              </a:rPr>
              <a:t>"Brazil and Climate Change - Opportunities for a Low Carbon Economy."</a:t>
            </a:r>
          </a:p>
          <a:p>
            <a:pPr>
              <a:lnSpc>
                <a:spcPct val="110000"/>
              </a:lnSpc>
              <a:spcBef>
                <a:spcPct val="20000"/>
              </a:spcBef>
              <a:spcAft>
                <a:spcPct val="65000"/>
              </a:spcAft>
              <a:buFont typeface="Wingdings" pitchFamily="2" charset="2"/>
              <a:buNone/>
            </a:pPr>
            <a:endParaRPr lang="en-US" sz="1600" smtClean="0">
              <a:solidFill>
                <a:srgbClr val="474747"/>
              </a:solidFill>
              <a:latin typeface="Arial" pitchFamily="34" charset="0"/>
              <a:ea typeface="MS PGothic" pitchFamily="34" charset="-128"/>
              <a:cs typeface="+mn-cs"/>
            </a:endParaRPr>
          </a:p>
          <a:p>
            <a:pPr>
              <a:lnSpc>
                <a:spcPct val="110000"/>
              </a:lnSpc>
              <a:spcBef>
                <a:spcPct val="20000"/>
              </a:spcBef>
              <a:spcAft>
                <a:spcPct val="65000"/>
              </a:spcAft>
              <a:buFont typeface="Wingdings" pitchFamily="2" charset="2"/>
              <a:buNone/>
            </a:pPr>
            <a:r>
              <a:rPr lang="en-US" sz="1600" smtClean="0">
                <a:solidFill>
                  <a:srgbClr val="474747"/>
                </a:solidFill>
                <a:latin typeface="Arial" pitchFamily="34" charset="0"/>
                <a:ea typeface="MS PGothic" pitchFamily="34" charset="-128"/>
                <a:cs typeface="+mn-cs"/>
              </a:rPr>
              <a:t>In this event, </a:t>
            </a:r>
            <a:r>
              <a:rPr lang="en-US" sz="1600" b="1" smtClean="0">
                <a:solidFill>
                  <a:srgbClr val="474747"/>
                </a:solidFill>
                <a:latin typeface="Arial" pitchFamily="34" charset="0"/>
                <a:ea typeface="MS PGothic" pitchFamily="34" charset="-128"/>
                <a:cs typeface="+mn-cs"/>
              </a:rPr>
              <a:t>Vale and 20 other signatory institutions launched the "Open Letter to Brazil on Climate Change“, which took five commitments publicly</a:t>
            </a:r>
            <a:r>
              <a:rPr lang="en-US" sz="1600" smtClean="0">
                <a:solidFill>
                  <a:srgbClr val="474747"/>
                </a:solidFill>
                <a:latin typeface="Arial" pitchFamily="34" charset="0"/>
                <a:ea typeface="MS PGothic" pitchFamily="34" charset="-128"/>
                <a:cs typeface="+mn-cs"/>
              </a:rPr>
              <a:t>.</a:t>
            </a:r>
            <a:endParaRPr lang="pt-BR" sz="1600" smtClean="0">
              <a:solidFill>
                <a:srgbClr val="474747"/>
              </a:solidFill>
              <a:latin typeface="Arial" pitchFamily="34" charset="0"/>
              <a:ea typeface="MS PGothic" pitchFamily="34" charset="-128"/>
              <a:cs typeface="+mn-cs"/>
            </a:endParaRPr>
          </a:p>
        </p:txBody>
      </p:sp>
      <p:pic>
        <p:nvPicPr>
          <p:cNvPr id="635911" name="Picture 7"/>
          <p:cNvPicPr>
            <a:picLocks noChangeAspect="1" noChangeArrowheads="1"/>
          </p:cNvPicPr>
          <p:nvPr/>
        </p:nvPicPr>
        <p:blipFill>
          <a:blip r:embed="rId3" cstate="email"/>
          <a:srcRect/>
          <a:stretch>
            <a:fillRect/>
          </a:stretch>
        </p:blipFill>
        <p:spPr bwMode="auto">
          <a:xfrm>
            <a:off x="265113" y="1109663"/>
            <a:ext cx="2582862" cy="3305175"/>
          </a:xfrm>
          <a:prstGeom prst="rect">
            <a:avLst/>
          </a:prstGeom>
          <a:noFill/>
          <a:ln w="9525">
            <a:noFill/>
            <a:miter lim="800000"/>
            <a:headEnd/>
            <a:tailEnd/>
          </a:ln>
          <a:effectLst/>
        </p:spPr>
      </p:pic>
      <p:pic>
        <p:nvPicPr>
          <p:cNvPr id="635912" name="Picture 8"/>
          <p:cNvPicPr>
            <a:picLocks noChangeAspect="1" noChangeArrowheads="1"/>
          </p:cNvPicPr>
          <p:nvPr/>
        </p:nvPicPr>
        <p:blipFill>
          <a:blip r:embed="rId4" cstate="email"/>
          <a:srcRect/>
          <a:stretch>
            <a:fillRect/>
          </a:stretch>
        </p:blipFill>
        <p:spPr bwMode="auto">
          <a:xfrm>
            <a:off x="922338" y="3254375"/>
            <a:ext cx="2486025" cy="31924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1"/>
          <p:cNvSpPr>
            <a:spLocks noGrp="1"/>
          </p:cNvSpPr>
          <p:nvPr>
            <p:ph type="sldNum" sz="quarter" idx="10"/>
          </p:nvPr>
        </p:nvSpPr>
        <p:spPr/>
        <p:txBody>
          <a:bodyPr/>
          <a:lstStyle/>
          <a:p>
            <a:fld id="{664903BF-962A-4375-86BA-D00D2A0D3081}" type="slidenum">
              <a:rPr lang="pt-BR">
                <a:solidFill>
                  <a:srgbClr val="474747"/>
                </a:solidFill>
              </a:rPr>
              <a:pPr/>
              <a:t>11</a:t>
            </a:fld>
            <a:endParaRPr lang="pt-BR">
              <a:solidFill>
                <a:srgbClr val="474747"/>
              </a:solidFill>
            </a:endParaRPr>
          </a:p>
        </p:txBody>
      </p:sp>
      <p:sp>
        <p:nvSpPr>
          <p:cNvPr id="659458" name="Text Box 2"/>
          <p:cNvSpPr txBox="1">
            <a:spLocks noChangeArrowheads="1"/>
          </p:cNvSpPr>
          <p:nvPr/>
        </p:nvSpPr>
        <p:spPr bwMode="auto">
          <a:xfrm>
            <a:off x="971550" y="1506538"/>
            <a:ext cx="1800225" cy="366712"/>
          </a:xfrm>
          <a:prstGeom prst="rect">
            <a:avLst/>
          </a:prstGeom>
          <a:noFill/>
          <a:ln w="9525">
            <a:noFill/>
            <a:miter lim="800000"/>
            <a:headEnd/>
            <a:tailEnd/>
          </a:ln>
        </p:spPr>
        <p:txBody>
          <a:bodyPr>
            <a:spAutoFit/>
          </a:bodyPr>
          <a:lstStyle/>
          <a:p>
            <a:endParaRPr lang="pt-BR" smtClean="0">
              <a:solidFill>
                <a:srgbClr val="474747"/>
              </a:solidFill>
              <a:latin typeface="Arial" pitchFamily="34" charset="0"/>
              <a:cs typeface="Arial" pitchFamily="34" charset="0"/>
            </a:endParaRPr>
          </a:p>
        </p:txBody>
      </p:sp>
      <p:sp>
        <p:nvSpPr>
          <p:cNvPr id="659460" name="Text Box 6"/>
          <p:cNvSpPr txBox="1">
            <a:spLocks noChangeArrowheads="1"/>
          </p:cNvSpPr>
          <p:nvPr/>
        </p:nvSpPr>
        <p:spPr bwMode="auto">
          <a:xfrm>
            <a:off x="107950" y="112713"/>
            <a:ext cx="9036050" cy="519112"/>
          </a:xfrm>
          <a:prstGeom prst="rect">
            <a:avLst/>
          </a:prstGeom>
          <a:noFill/>
          <a:ln w="9525" algn="ctr">
            <a:noFill/>
            <a:miter lim="800000"/>
            <a:headEnd/>
            <a:tailEnd/>
          </a:ln>
        </p:spPr>
        <p:txBody>
          <a:bodyPr/>
          <a:lstStyle/>
          <a:p>
            <a:pPr eaLnBrk="0" hangingPunct="0"/>
            <a:r>
              <a:rPr lang="en-US" sz="2000" b="1" smtClean="0">
                <a:solidFill>
                  <a:srgbClr val="007F7B"/>
                </a:solidFill>
                <a:latin typeface="Arial" pitchFamily="34" charset="0"/>
                <a:cs typeface="Arial" pitchFamily="34" charset="0"/>
              </a:rPr>
              <a:t>Global Sustainability Agent –  Climate Change</a:t>
            </a:r>
          </a:p>
        </p:txBody>
      </p:sp>
      <p:sp>
        <p:nvSpPr>
          <p:cNvPr id="659461" name="Rectangle 6"/>
          <p:cNvSpPr>
            <a:spLocks noChangeArrowheads="1"/>
          </p:cNvSpPr>
          <p:nvPr/>
        </p:nvSpPr>
        <p:spPr bwMode="auto">
          <a:xfrm>
            <a:off x="842963" y="1697038"/>
            <a:ext cx="7215187" cy="4548187"/>
          </a:xfrm>
          <a:prstGeom prst="rect">
            <a:avLst/>
          </a:prstGeom>
          <a:noFill/>
          <a:ln w="9525" algn="ctr">
            <a:noFill/>
            <a:miter lim="800000"/>
            <a:headEnd/>
            <a:tailEnd/>
          </a:ln>
        </p:spPr>
        <p:txBody>
          <a:bodyPr lIns="78903" tIns="54916" rIns="78903" bIns="39452"/>
          <a:lstStyle/>
          <a:p>
            <a:pPr defTabSz="393700" eaLnBrk="0" hangingPunct="0">
              <a:lnSpc>
                <a:spcPct val="93000"/>
              </a:lnSpc>
              <a:buClr>
                <a:srgbClr val="000000"/>
              </a:buClr>
              <a:buFont typeface="Wingdings" pitchFamily="2" charset="2"/>
              <a:buNone/>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r>
              <a:rPr lang="en-US" b="1" smtClean="0">
                <a:solidFill>
                  <a:srgbClr val="007E7A"/>
                </a:solidFill>
                <a:latin typeface="Arial" pitchFamily="34" charset="0"/>
                <a:cs typeface="+mn-cs"/>
              </a:rPr>
              <a:t>Establishes an action plan - Vale Carbon Program - which is based on five pillars:</a:t>
            </a:r>
          </a:p>
          <a:p>
            <a:pPr defTabSz="393700" eaLnBrk="0" hangingPunct="0">
              <a:lnSpc>
                <a:spcPct val="93000"/>
              </a:lnSpc>
              <a:buClr>
                <a:srgbClr val="000000"/>
              </a:buClr>
              <a:buFont typeface="Wingdings" pitchFamily="2" charset="2"/>
              <a:buNone/>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endParaRPr lang="en-US" smtClean="0">
              <a:solidFill>
                <a:srgbClr val="007E7A"/>
              </a:solidFill>
              <a:latin typeface="Arial" pitchFamily="34" charset="0"/>
              <a:cs typeface="Arial" pitchFamily="34" charset="0"/>
            </a:endParaRPr>
          </a:p>
          <a:p>
            <a:pPr defTabSz="393700" eaLnBrk="0" hangingPunct="0">
              <a:lnSpc>
                <a:spcPct val="93000"/>
              </a:lnSpc>
              <a:buClr>
                <a:srgbClr val="000000"/>
              </a:buClr>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r>
              <a:rPr lang="en-US" sz="1600" smtClean="0">
                <a:solidFill>
                  <a:srgbClr val="474747"/>
                </a:solidFill>
                <a:latin typeface="Arial" pitchFamily="34" charset="0"/>
                <a:cs typeface="Arial" pitchFamily="34" charset="0"/>
              </a:rPr>
              <a:t>Assessment of </a:t>
            </a:r>
            <a:r>
              <a:rPr lang="en-US" sz="1600" b="1" smtClean="0">
                <a:solidFill>
                  <a:srgbClr val="474747"/>
                </a:solidFill>
                <a:latin typeface="Arial" pitchFamily="34" charset="0"/>
                <a:cs typeface="Arial" pitchFamily="34" charset="0"/>
              </a:rPr>
              <a:t>strategic impacts of climate change in business</a:t>
            </a:r>
            <a:r>
              <a:rPr lang="en-US" sz="1600" smtClean="0">
                <a:solidFill>
                  <a:srgbClr val="474747"/>
                </a:solidFill>
                <a:latin typeface="Arial" pitchFamily="34" charset="0"/>
                <a:cs typeface="Arial" pitchFamily="34" charset="0"/>
              </a:rPr>
              <a:t>, enabling the company to operate in the new competitive environment;</a:t>
            </a:r>
          </a:p>
          <a:p>
            <a:pPr defTabSz="393700" eaLnBrk="0" hangingPunct="0">
              <a:lnSpc>
                <a:spcPct val="93000"/>
              </a:lnSpc>
              <a:buClr>
                <a:srgbClr val="000000"/>
              </a:buClr>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endParaRPr lang="en-US" sz="1600" smtClean="0">
              <a:solidFill>
                <a:srgbClr val="474747"/>
              </a:solidFill>
              <a:latin typeface="Arial" pitchFamily="34" charset="0"/>
              <a:cs typeface="Arial" pitchFamily="34" charset="0"/>
            </a:endParaRPr>
          </a:p>
          <a:p>
            <a:pPr defTabSz="393700" eaLnBrk="0" hangingPunct="0">
              <a:lnSpc>
                <a:spcPct val="93000"/>
              </a:lnSpc>
              <a:buClr>
                <a:srgbClr val="000000"/>
              </a:buClr>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r>
              <a:rPr lang="en-US" sz="1600" b="1" smtClean="0">
                <a:solidFill>
                  <a:srgbClr val="474747"/>
                </a:solidFill>
                <a:latin typeface="Arial" pitchFamily="34" charset="0"/>
                <a:cs typeface="Arial" pitchFamily="34" charset="0"/>
              </a:rPr>
              <a:t>Induction and support of initiatives to reduce GHG emissions</a:t>
            </a:r>
            <a:r>
              <a:rPr lang="en-US" sz="1600" smtClean="0">
                <a:solidFill>
                  <a:srgbClr val="474747"/>
                </a:solidFill>
                <a:latin typeface="Arial" pitchFamily="34" charset="0"/>
                <a:cs typeface="Arial" pitchFamily="34" charset="0"/>
              </a:rPr>
              <a:t> and carbon sequestration;</a:t>
            </a:r>
          </a:p>
          <a:p>
            <a:pPr defTabSz="393700" eaLnBrk="0" hangingPunct="0">
              <a:lnSpc>
                <a:spcPct val="93000"/>
              </a:lnSpc>
              <a:buClr>
                <a:srgbClr val="000000"/>
              </a:buClr>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endParaRPr lang="en-US" sz="1600" smtClean="0">
              <a:solidFill>
                <a:srgbClr val="474747"/>
              </a:solidFill>
              <a:latin typeface="Arial" pitchFamily="34" charset="0"/>
              <a:cs typeface="Arial" pitchFamily="34" charset="0"/>
            </a:endParaRPr>
          </a:p>
          <a:p>
            <a:pPr defTabSz="393700" eaLnBrk="0" hangingPunct="0">
              <a:lnSpc>
                <a:spcPct val="93000"/>
              </a:lnSpc>
              <a:buClr>
                <a:srgbClr val="000000"/>
              </a:buClr>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r>
              <a:rPr lang="en-US" sz="1600" smtClean="0">
                <a:solidFill>
                  <a:srgbClr val="474747"/>
                </a:solidFill>
                <a:latin typeface="Arial" pitchFamily="34" charset="0"/>
                <a:cs typeface="Arial" pitchFamily="34" charset="0"/>
              </a:rPr>
              <a:t>Cooperation and partnerships for </a:t>
            </a:r>
            <a:r>
              <a:rPr lang="en-US" sz="1600" b="1" smtClean="0">
                <a:solidFill>
                  <a:srgbClr val="474747"/>
                </a:solidFill>
                <a:latin typeface="Arial" pitchFamily="34" charset="0"/>
                <a:cs typeface="Arial" pitchFamily="34" charset="0"/>
              </a:rPr>
              <a:t>research and technology development</a:t>
            </a:r>
            <a:r>
              <a:rPr lang="en-US" sz="1600" smtClean="0">
                <a:solidFill>
                  <a:srgbClr val="474747"/>
                </a:solidFill>
                <a:latin typeface="Arial" pitchFamily="34" charset="0"/>
                <a:cs typeface="Arial" pitchFamily="34" charset="0"/>
              </a:rPr>
              <a:t> and implementation of </a:t>
            </a:r>
            <a:r>
              <a:rPr lang="en-US" sz="1600" b="1" smtClean="0">
                <a:solidFill>
                  <a:srgbClr val="474747"/>
                </a:solidFill>
                <a:latin typeface="Arial" pitchFamily="34" charset="0"/>
                <a:cs typeface="Arial" pitchFamily="34" charset="0"/>
              </a:rPr>
              <a:t>adaptation plans</a:t>
            </a:r>
            <a:r>
              <a:rPr lang="en-US" sz="1600" smtClean="0">
                <a:solidFill>
                  <a:srgbClr val="474747"/>
                </a:solidFill>
                <a:latin typeface="Arial" pitchFamily="34" charset="0"/>
                <a:cs typeface="Arial" pitchFamily="34" charset="0"/>
              </a:rPr>
              <a:t> in the territories where we operate;</a:t>
            </a:r>
          </a:p>
          <a:p>
            <a:pPr defTabSz="393700" eaLnBrk="0" hangingPunct="0">
              <a:lnSpc>
                <a:spcPct val="93000"/>
              </a:lnSpc>
              <a:buClr>
                <a:srgbClr val="000000"/>
              </a:buClr>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endParaRPr lang="en-US" sz="1600" smtClean="0">
              <a:solidFill>
                <a:srgbClr val="474747"/>
              </a:solidFill>
              <a:latin typeface="Arial" pitchFamily="34" charset="0"/>
              <a:cs typeface="Arial" pitchFamily="34" charset="0"/>
            </a:endParaRPr>
          </a:p>
          <a:p>
            <a:pPr defTabSz="393700" eaLnBrk="0" hangingPunct="0">
              <a:lnSpc>
                <a:spcPct val="93000"/>
              </a:lnSpc>
              <a:buClr>
                <a:srgbClr val="000000"/>
              </a:buClr>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r>
              <a:rPr lang="en-US" sz="1600" b="1" smtClean="0">
                <a:solidFill>
                  <a:srgbClr val="474747"/>
                </a:solidFill>
                <a:latin typeface="Arial" pitchFamily="34" charset="0"/>
                <a:cs typeface="Arial" pitchFamily="34" charset="0"/>
              </a:rPr>
              <a:t>Engagement with governments and industry sectors</a:t>
            </a:r>
            <a:r>
              <a:rPr lang="en-US" sz="1600" smtClean="0">
                <a:solidFill>
                  <a:srgbClr val="474747"/>
                </a:solidFill>
                <a:latin typeface="Arial" pitchFamily="34" charset="0"/>
                <a:cs typeface="Arial" pitchFamily="34" charset="0"/>
              </a:rPr>
              <a:t> and assistance in </a:t>
            </a:r>
            <a:r>
              <a:rPr lang="en-US" sz="1600" b="1" smtClean="0">
                <a:solidFill>
                  <a:srgbClr val="474747"/>
                </a:solidFill>
                <a:latin typeface="Arial" pitchFamily="34" charset="0"/>
                <a:cs typeface="Arial" pitchFamily="34" charset="0"/>
              </a:rPr>
              <a:t>drafting regulatory frameworks</a:t>
            </a:r>
            <a:r>
              <a:rPr lang="en-US" sz="1600" smtClean="0">
                <a:solidFill>
                  <a:srgbClr val="474747"/>
                </a:solidFill>
                <a:latin typeface="Arial" pitchFamily="34" charset="0"/>
                <a:cs typeface="Arial" pitchFamily="34" charset="0"/>
              </a:rPr>
              <a:t> needed to tackle climate change;</a:t>
            </a:r>
          </a:p>
          <a:p>
            <a:pPr defTabSz="393700" eaLnBrk="0" hangingPunct="0">
              <a:lnSpc>
                <a:spcPct val="93000"/>
              </a:lnSpc>
              <a:buClr>
                <a:srgbClr val="000000"/>
              </a:buClr>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endParaRPr lang="en-US" sz="1600" smtClean="0">
              <a:solidFill>
                <a:srgbClr val="474747"/>
              </a:solidFill>
              <a:latin typeface="Arial" pitchFamily="34" charset="0"/>
              <a:cs typeface="Arial" pitchFamily="34" charset="0"/>
            </a:endParaRPr>
          </a:p>
          <a:p>
            <a:pPr defTabSz="393700" eaLnBrk="0" hangingPunct="0">
              <a:lnSpc>
                <a:spcPct val="93000"/>
              </a:lnSpc>
              <a:buClr>
                <a:srgbClr val="000000"/>
              </a:buClr>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r>
              <a:rPr lang="en-US" sz="1600" smtClean="0">
                <a:solidFill>
                  <a:srgbClr val="474747"/>
                </a:solidFill>
                <a:latin typeface="Arial" pitchFamily="34" charset="0"/>
                <a:cs typeface="Arial" pitchFamily="34" charset="0"/>
              </a:rPr>
              <a:t> </a:t>
            </a:r>
            <a:r>
              <a:rPr lang="en-US" sz="1600" b="1" smtClean="0">
                <a:solidFill>
                  <a:srgbClr val="474747"/>
                </a:solidFill>
                <a:latin typeface="Arial" pitchFamily="34" charset="0"/>
                <a:cs typeface="Arial" pitchFamily="34" charset="0"/>
              </a:rPr>
              <a:t>Transparency and continuous improvement</a:t>
            </a:r>
            <a:r>
              <a:rPr lang="en-US" sz="1600" smtClean="0">
                <a:solidFill>
                  <a:srgbClr val="474747"/>
                </a:solidFill>
                <a:latin typeface="Arial" pitchFamily="34" charset="0"/>
                <a:cs typeface="Arial" pitchFamily="34" charset="0"/>
              </a:rPr>
              <a:t>.</a:t>
            </a:r>
          </a:p>
        </p:txBody>
      </p:sp>
      <p:sp>
        <p:nvSpPr>
          <p:cNvPr id="659462" name="Rectangle 7"/>
          <p:cNvSpPr>
            <a:spLocks noChangeArrowheads="1"/>
          </p:cNvSpPr>
          <p:nvPr/>
        </p:nvSpPr>
        <p:spPr bwMode="auto">
          <a:xfrm>
            <a:off x="574675" y="1522413"/>
            <a:ext cx="7802563" cy="4232275"/>
          </a:xfrm>
          <a:prstGeom prst="rect">
            <a:avLst/>
          </a:prstGeom>
          <a:noFill/>
          <a:ln w="19050">
            <a:solidFill>
              <a:srgbClr val="007E7A"/>
            </a:solidFill>
            <a:miter lim="800000"/>
            <a:headEnd/>
            <a:tailEnd/>
          </a:ln>
        </p:spPr>
        <p:txBody>
          <a:bodyPr wrap="none" anchor="ctr"/>
          <a:lstStyle/>
          <a:p>
            <a:endParaRPr lang="pt-BR" sz="2400" smtClean="0">
              <a:solidFill>
                <a:srgbClr val="474747"/>
              </a:solidFill>
              <a:latin typeface="Arial" pitchFamily="34" charset="0"/>
              <a:cs typeface="Arial" pitchFamily="34" charset="0"/>
            </a:endParaRPr>
          </a:p>
        </p:txBody>
      </p:sp>
      <p:sp>
        <p:nvSpPr>
          <p:cNvPr id="659463" name="Rectangle 9"/>
          <p:cNvSpPr>
            <a:spLocks noChangeArrowheads="1"/>
          </p:cNvSpPr>
          <p:nvPr/>
        </p:nvSpPr>
        <p:spPr bwMode="auto">
          <a:xfrm>
            <a:off x="544513" y="793750"/>
            <a:ext cx="3560762" cy="450850"/>
          </a:xfrm>
          <a:prstGeom prst="rect">
            <a:avLst/>
          </a:prstGeom>
          <a:solidFill>
            <a:srgbClr val="007E7A"/>
          </a:solidFill>
          <a:ln w="9525">
            <a:noFill/>
            <a:miter lim="800000"/>
            <a:headEnd/>
            <a:tailEnd/>
          </a:ln>
          <a:effectLst>
            <a:prstShdw prst="shdw17" dist="17961" dir="2700000">
              <a:srgbClr val="004C49"/>
            </a:prstShdw>
          </a:effectLst>
        </p:spPr>
        <p:txBody>
          <a:bodyPr wrap="none" anchor="ctr"/>
          <a:lstStyle/>
          <a:p>
            <a:pPr algn="ctr"/>
            <a:r>
              <a:rPr lang="pt-BR" b="1" smtClean="0">
                <a:solidFill>
                  <a:srgbClr val="FFFFFF"/>
                </a:solidFill>
                <a:latin typeface="Arial" pitchFamily="34" charset="0"/>
                <a:cs typeface="Arial" pitchFamily="34" charset="0"/>
              </a:rPr>
              <a:t>Vale Climate Policy (2008)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1"/>
          <p:cNvSpPr>
            <a:spLocks noGrp="1"/>
          </p:cNvSpPr>
          <p:nvPr>
            <p:ph type="sldNum" sz="quarter" idx="10"/>
          </p:nvPr>
        </p:nvSpPr>
        <p:spPr/>
        <p:txBody>
          <a:bodyPr/>
          <a:lstStyle/>
          <a:p>
            <a:fld id="{291E4A29-EFD1-4C3C-9CCF-DE4ACF89CECE}" type="slidenum">
              <a:rPr lang="pt-BR">
                <a:solidFill>
                  <a:srgbClr val="474747"/>
                </a:solidFill>
              </a:rPr>
              <a:pPr/>
              <a:t>12</a:t>
            </a:fld>
            <a:endParaRPr lang="pt-BR">
              <a:solidFill>
                <a:srgbClr val="474747"/>
              </a:solidFill>
            </a:endParaRPr>
          </a:p>
        </p:txBody>
      </p:sp>
      <p:sp>
        <p:nvSpPr>
          <p:cNvPr id="661506" name="Text Box 2"/>
          <p:cNvSpPr txBox="1">
            <a:spLocks noChangeArrowheads="1"/>
          </p:cNvSpPr>
          <p:nvPr/>
        </p:nvSpPr>
        <p:spPr bwMode="auto">
          <a:xfrm>
            <a:off x="971550" y="1506538"/>
            <a:ext cx="1800225" cy="366712"/>
          </a:xfrm>
          <a:prstGeom prst="rect">
            <a:avLst/>
          </a:prstGeom>
          <a:noFill/>
          <a:ln w="9525">
            <a:noFill/>
            <a:miter lim="800000"/>
            <a:headEnd/>
            <a:tailEnd/>
          </a:ln>
        </p:spPr>
        <p:txBody>
          <a:bodyPr>
            <a:spAutoFit/>
          </a:bodyPr>
          <a:lstStyle/>
          <a:p>
            <a:endParaRPr lang="pt-BR" smtClean="0">
              <a:solidFill>
                <a:srgbClr val="474747"/>
              </a:solidFill>
              <a:latin typeface="Arial" pitchFamily="34" charset="0"/>
              <a:cs typeface="Arial" pitchFamily="34" charset="0"/>
            </a:endParaRPr>
          </a:p>
        </p:txBody>
      </p:sp>
      <p:sp>
        <p:nvSpPr>
          <p:cNvPr id="661507" name="Rectangle 3"/>
          <p:cNvSpPr>
            <a:spLocks noGrp="1" noChangeArrowheads="1"/>
          </p:cNvSpPr>
          <p:nvPr>
            <p:ph type="body" idx="4294967295"/>
          </p:nvPr>
        </p:nvSpPr>
        <p:spPr>
          <a:xfrm>
            <a:off x="957263" y="1762125"/>
            <a:ext cx="7591425" cy="3860800"/>
          </a:xfrm>
        </p:spPr>
        <p:txBody>
          <a:bodyPr lIns="78903" tIns="54916" rIns="78903" bIns="39452"/>
          <a:lstStyle/>
          <a:p>
            <a:pPr defTabSz="393700">
              <a:lnSpc>
                <a:spcPct val="93000"/>
              </a:lnSpc>
              <a:spcBef>
                <a:spcPct val="0"/>
              </a:spcBef>
              <a:buClr>
                <a:srgbClr val="000000"/>
              </a:buClr>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r>
              <a:rPr lang="en-US" sz="1600" b="1"/>
              <a:t>  The best scored mining company on CDLI </a:t>
            </a:r>
            <a:r>
              <a:rPr lang="en-US" sz="1600"/>
              <a:t>(Carbon Disclosure Leadership Index)</a:t>
            </a:r>
          </a:p>
          <a:p>
            <a:pPr defTabSz="393700">
              <a:lnSpc>
                <a:spcPct val="80000"/>
              </a:lnSpc>
              <a:buFont typeface="Wingdings" pitchFamily="2" charset="2"/>
              <a:buNone/>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r>
              <a:rPr lang="en-US" sz="1600"/>
              <a:t>Vale achieved </a:t>
            </a:r>
            <a:r>
              <a:rPr lang="en-US" sz="1600" b="1"/>
              <a:t>93 from 100 points</a:t>
            </a:r>
            <a:r>
              <a:rPr lang="en-US" sz="1600"/>
              <a:t> on CDP report in 2011.</a:t>
            </a:r>
          </a:p>
          <a:p>
            <a:pPr defTabSz="393700">
              <a:lnSpc>
                <a:spcPct val="80000"/>
              </a:lnSpc>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r>
              <a:rPr lang="en-US" sz="1600" b="1"/>
              <a:t> The only company in Latin America on CDLI</a:t>
            </a:r>
            <a:r>
              <a:rPr lang="en-US" sz="1600"/>
              <a:t> - Vale is the Latin American leader in Climate Change management, according to CDP 2010 and 2011 results. </a:t>
            </a:r>
          </a:p>
          <a:p>
            <a:pPr defTabSz="393700">
              <a:lnSpc>
                <a:spcPct val="93000"/>
              </a:lnSpc>
              <a:spcBef>
                <a:spcPct val="0"/>
              </a:spcBef>
              <a:buClr>
                <a:srgbClr val="000000"/>
              </a:buClr>
              <a:buFont typeface="Wingdings" pitchFamily="2" charset="2"/>
              <a:buNone/>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endParaRPr lang="en-US" sz="1600"/>
          </a:p>
          <a:p>
            <a:pPr defTabSz="393700">
              <a:lnSpc>
                <a:spcPct val="93000"/>
              </a:lnSpc>
              <a:spcBef>
                <a:spcPct val="0"/>
              </a:spcBef>
              <a:buClr>
                <a:srgbClr val="000000"/>
              </a:buClr>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r>
              <a:rPr lang="en-US" sz="1600" b="1"/>
              <a:t> Gold stamp of the Brazilian GHG Protocol Program</a:t>
            </a:r>
            <a:r>
              <a:rPr lang="en-US" sz="1600"/>
              <a:t> -  That demonstrates that the company’s GHG inventory is complete and verified by a third party. VALE was the only mining company to receive the gold stamp at this initiative</a:t>
            </a:r>
          </a:p>
          <a:p>
            <a:pPr defTabSz="393700">
              <a:lnSpc>
                <a:spcPct val="93000"/>
              </a:lnSpc>
              <a:spcBef>
                <a:spcPct val="0"/>
              </a:spcBef>
              <a:buClr>
                <a:srgbClr val="000000"/>
              </a:buClr>
              <a:buFont typeface="Wingdings" pitchFamily="2" charset="2"/>
              <a:buNone/>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endParaRPr lang="en-US" sz="1600"/>
          </a:p>
          <a:p>
            <a:pPr defTabSz="393700">
              <a:lnSpc>
                <a:spcPct val="93000"/>
              </a:lnSpc>
              <a:spcBef>
                <a:spcPct val="0"/>
              </a:spcBef>
              <a:buClr>
                <a:srgbClr val="000000"/>
              </a:buClr>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r>
              <a:rPr lang="en-US" sz="1600"/>
              <a:t> </a:t>
            </a:r>
            <a:r>
              <a:rPr lang="en-US" sz="1600" b="1"/>
              <a:t>The New Economy Carbon Leadership Awards</a:t>
            </a:r>
            <a:r>
              <a:rPr lang="en-US" sz="1600"/>
              <a:t> -  Vale was chosen “The Best Carbon Reduction in Brazil”. The New Economy 2010 Carbon Leadership Awards recognizes those companies who have reached the very highest levels of excellence in carbon reduction.</a:t>
            </a:r>
          </a:p>
          <a:p>
            <a:pPr defTabSz="393700">
              <a:lnSpc>
                <a:spcPct val="93000"/>
              </a:lnSpc>
              <a:spcBef>
                <a:spcPct val="0"/>
              </a:spcBef>
              <a:buClr>
                <a:srgbClr val="000000"/>
              </a:buClr>
              <a:buFont typeface="Wingdings" pitchFamily="2" charset="2"/>
              <a:buNone/>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endParaRPr lang="en-US" sz="1600"/>
          </a:p>
          <a:p>
            <a:pPr defTabSz="393700">
              <a:lnSpc>
                <a:spcPct val="93000"/>
              </a:lnSpc>
              <a:spcBef>
                <a:spcPct val="0"/>
              </a:spcBef>
              <a:buClr>
                <a:srgbClr val="000000"/>
              </a:buClr>
              <a:buFont typeface="Wingdings" pitchFamily="2" charset="2"/>
              <a:buChar char="§"/>
              <a:tabLst>
                <a:tab pos="0" algn="l"/>
                <a:tab pos="633413" algn="l"/>
                <a:tab pos="1268413" algn="l"/>
                <a:tab pos="1901825" algn="l"/>
                <a:tab pos="2536825" algn="l"/>
                <a:tab pos="3171825" algn="l"/>
                <a:tab pos="3808413" algn="l"/>
                <a:tab pos="4441825" algn="l"/>
                <a:tab pos="5075238" algn="l"/>
                <a:tab pos="5710238" algn="l"/>
                <a:tab pos="6345238" algn="l"/>
                <a:tab pos="6980238" algn="l"/>
                <a:tab pos="7615238" algn="l"/>
                <a:tab pos="8248650" algn="l"/>
                <a:tab pos="8269288" algn="l"/>
                <a:tab pos="8662988" algn="l"/>
                <a:tab pos="9058275" algn="l"/>
                <a:tab pos="9451975" algn="l"/>
              </a:tabLst>
            </a:pPr>
            <a:r>
              <a:rPr lang="en-US" sz="1600" b="1"/>
              <a:t> Época Prize on Climate Change</a:t>
            </a:r>
            <a:r>
              <a:rPr lang="en-US" sz="1600"/>
              <a:t> -  Vale was chosen “The Best Company on Climate Change Strategy in the Industrial Sector”. It was one of the main prizes of this respectful Brazilian magazine in 2010. </a:t>
            </a:r>
          </a:p>
        </p:txBody>
      </p:sp>
      <p:sp>
        <p:nvSpPr>
          <p:cNvPr id="661508" name="Text Box 6"/>
          <p:cNvSpPr txBox="1">
            <a:spLocks noChangeArrowheads="1"/>
          </p:cNvSpPr>
          <p:nvPr/>
        </p:nvSpPr>
        <p:spPr bwMode="auto">
          <a:xfrm>
            <a:off x="107950" y="112713"/>
            <a:ext cx="9036050" cy="519112"/>
          </a:xfrm>
          <a:prstGeom prst="rect">
            <a:avLst/>
          </a:prstGeom>
          <a:noFill/>
          <a:ln w="9525" algn="ctr">
            <a:noFill/>
            <a:miter lim="800000"/>
            <a:headEnd/>
            <a:tailEnd/>
          </a:ln>
        </p:spPr>
        <p:txBody>
          <a:bodyPr/>
          <a:lstStyle/>
          <a:p>
            <a:pPr eaLnBrk="0" hangingPunct="0"/>
            <a:r>
              <a:rPr lang="en-US" sz="2000" b="1" smtClean="0">
                <a:solidFill>
                  <a:srgbClr val="007F7B"/>
                </a:solidFill>
                <a:latin typeface="Arial" pitchFamily="34" charset="0"/>
                <a:cs typeface="Arial" pitchFamily="34" charset="0"/>
              </a:rPr>
              <a:t>Global Sustainability Agent –  Climate Change</a:t>
            </a:r>
          </a:p>
        </p:txBody>
      </p:sp>
      <p:sp>
        <p:nvSpPr>
          <p:cNvPr id="661512" name="Rectangle 11"/>
          <p:cNvSpPr>
            <a:spLocks noChangeArrowheads="1"/>
          </p:cNvSpPr>
          <p:nvPr/>
        </p:nvSpPr>
        <p:spPr bwMode="auto">
          <a:xfrm>
            <a:off x="666750" y="1495425"/>
            <a:ext cx="8012113" cy="4872038"/>
          </a:xfrm>
          <a:prstGeom prst="rect">
            <a:avLst/>
          </a:prstGeom>
          <a:noFill/>
          <a:ln w="19050">
            <a:solidFill>
              <a:srgbClr val="007E7A"/>
            </a:solidFill>
            <a:miter lim="800000"/>
            <a:headEnd/>
            <a:tailEnd/>
          </a:ln>
        </p:spPr>
        <p:txBody>
          <a:bodyPr wrap="none" anchor="ctr"/>
          <a:lstStyle/>
          <a:p>
            <a:endParaRPr lang="pt-BR" sz="2400" smtClean="0">
              <a:solidFill>
                <a:srgbClr val="474747"/>
              </a:solidFill>
              <a:latin typeface="Arial" pitchFamily="34" charset="0"/>
              <a:cs typeface="Arial" pitchFamily="34" charset="0"/>
            </a:endParaRPr>
          </a:p>
        </p:txBody>
      </p:sp>
      <p:sp>
        <p:nvSpPr>
          <p:cNvPr id="661513" name="Rectangle 10"/>
          <p:cNvSpPr>
            <a:spLocks noChangeArrowheads="1"/>
          </p:cNvSpPr>
          <p:nvPr/>
        </p:nvSpPr>
        <p:spPr bwMode="auto">
          <a:xfrm>
            <a:off x="636588" y="779463"/>
            <a:ext cx="2476500" cy="450850"/>
          </a:xfrm>
          <a:prstGeom prst="rect">
            <a:avLst/>
          </a:prstGeom>
          <a:solidFill>
            <a:srgbClr val="007E7A"/>
          </a:solidFill>
          <a:ln w="9525">
            <a:noFill/>
            <a:miter lim="800000"/>
            <a:headEnd/>
            <a:tailEnd/>
          </a:ln>
          <a:effectLst>
            <a:prstShdw prst="shdw17" dist="17961" dir="2700000">
              <a:srgbClr val="004C49"/>
            </a:prstShdw>
          </a:effectLst>
        </p:spPr>
        <p:txBody>
          <a:bodyPr wrap="none" anchor="ctr"/>
          <a:lstStyle/>
          <a:p>
            <a:pPr algn="ctr"/>
            <a:r>
              <a:rPr lang="pt-BR" b="1" smtClean="0">
                <a:solidFill>
                  <a:srgbClr val="FFFFFF"/>
                </a:solidFill>
                <a:latin typeface="Arial" pitchFamily="34" charset="0"/>
                <a:cs typeface="Arial" pitchFamily="34" charset="0"/>
              </a:rPr>
              <a:t>Accomplishments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ço Reservado para Número de Slide 1"/>
          <p:cNvSpPr>
            <a:spLocks noGrp="1"/>
          </p:cNvSpPr>
          <p:nvPr>
            <p:ph type="sldNum" sz="quarter" idx="10"/>
          </p:nvPr>
        </p:nvSpPr>
        <p:spPr/>
        <p:txBody>
          <a:bodyPr/>
          <a:lstStyle/>
          <a:p>
            <a:fld id="{AE1FE225-D472-4E1E-A10E-65DEB1EC7D4E}" type="slidenum">
              <a:rPr lang="pt-BR">
                <a:solidFill>
                  <a:srgbClr val="474747"/>
                </a:solidFill>
              </a:rPr>
              <a:pPr/>
              <a:t>13</a:t>
            </a:fld>
            <a:endParaRPr lang="pt-BR">
              <a:solidFill>
                <a:srgbClr val="474747"/>
              </a:solidFill>
            </a:endParaRPr>
          </a:p>
        </p:txBody>
      </p:sp>
      <p:sp>
        <p:nvSpPr>
          <p:cNvPr id="138243" name="Rectangle 3"/>
          <p:cNvSpPr>
            <a:spLocks noGrp="1" noChangeArrowheads="1"/>
          </p:cNvSpPr>
          <p:nvPr>
            <p:ph type="body" idx="4294967295"/>
          </p:nvPr>
        </p:nvSpPr>
        <p:spPr>
          <a:xfrm>
            <a:off x="333375" y="215900"/>
            <a:ext cx="8316913" cy="549275"/>
          </a:xfrm>
          <a:ln/>
        </p:spPr>
        <p:txBody>
          <a:bodyPr anchor="b"/>
          <a:lstStyle/>
          <a:p>
            <a:pPr>
              <a:spcBef>
                <a:spcPct val="0"/>
              </a:spcBef>
              <a:buFontTx/>
              <a:buNone/>
            </a:pPr>
            <a:r>
              <a:rPr lang="pt-BR" sz="2000" b="1">
                <a:solidFill>
                  <a:srgbClr val="007E7A"/>
                </a:solidFill>
                <a:ea typeface="MS PGothic" pitchFamily="34" charset="-128"/>
                <a:cs typeface="Arial" pitchFamily="34" charset="0"/>
              </a:rPr>
              <a:t>Climate Change Challenges and Opportunities: Vale’s Point of View</a:t>
            </a:r>
          </a:p>
        </p:txBody>
      </p:sp>
      <p:pic>
        <p:nvPicPr>
          <p:cNvPr id="652291" name="Picture 6"/>
          <p:cNvPicPr>
            <a:picLocks noChangeAspect="1" noChangeArrowheads="1"/>
          </p:cNvPicPr>
          <p:nvPr/>
        </p:nvPicPr>
        <p:blipFill>
          <a:blip r:embed="rId2" cstate="email"/>
          <a:srcRect/>
          <a:stretch>
            <a:fillRect/>
          </a:stretch>
        </p:blipFill>
        <p:spPr bwMode="auto">
          <a:xfrm>
            <a:off x="539750" y="4276725"/>
            <a:ext cx="2017713" cy="1314450"/>
          </a:xfrm>
          <a:prstGeom prst="rect">
            <a:avLst/>
          </a:prstGeom>
          <a:noFill/>
          <a:ln w="9525">
            <a:noFill/>
            <a:miter lim="800000"/>
            <a:headEnd/>
            <a:tailEnd/>
          </a:ln>
        </p:spPr>
      </p:pic>
      <p:pic>
        <p:nvPicPr>
          <p:cNvPr id="652292" name="Picture 4"/>
          <p:cNvPicPr>
            <a:picLocks noChangeAspect="1" noChangeArrowheads="1"/>
          </p:cNvPicPr>
          <p:nvPr/>
        </p:nvPicPr>
        <p:blipFill>
          <a:blip r:embed="rId3" cstate="email"/>
          <a:srcRect/>
          <a:stretch>
            <a:fillRect/>
          </a:stretch>
        </p:blipFill>
        <p:spPr bwMode="auto">
          <a:xfrm>
            <a:off x="3408363" y="2332038"/>
            <a:ext cx="2400300" cy="1897062"/>
          </a:xfrm>
          <a:prstGeom prst="rect">
            <a:avLst/>
          </a:prstGeom>
          <a:noFill/>
          <a:ln w="9525">
            <a:solidFill>
              <a:schemeClr val="hlink"/>
            </a:solidFill>
            <a:miter lim="800000"/>
            <a:headEnd/>
            <a:tailEnd/>
          </a:ln>
          <a:effectLst/>
        </p:spPr>
      </p:pic>
      <p:pic>
        <p:nvPicPr>
          <p:cNvPr id="652293" name="Picture 5"/>
          <p:cNvPicPr>
            <a:picLocks noChangeAspect="1" noChangeArrowheads="1"/>
          </p:cNvPicPr>
          <p:nvPr/>
        </p:nvPicPr>
        <p:blipFill>
          <a:blip r:embed="rId4" cstate="email"/>
          <a:srcRect/>
          <a:stretch>
            <a:fillRect/>
          </a:stretch>
        </p:blipFill>
        <p:spPr bwMode="auto">
          <a:xfrm>
            <a:off x="3371850" y="3052763"/>
            <a:ext cx="2473325" cy="1235075"/>
          </a:xfrm>
          <a:prstGeom prst="rect">
            <a:avLst/>
          </a:prstGeom>
          <a:noFill/>
          <a:ln w="9525">
            <a:solidFill>
              <a:schemeClr val="hlink"/>
            </a:solidFill>
            <a:miter lim="800000"/>
            <a:headEnd/>
            <a:tailEnd/>
          </a:ln>
          <a:effectLst/>
        </p:spPr>
      </p:pic>
      <p:pic>
        <p:nvPicPr>
          <p:cNvPr id="652294" name="Picture 6"/>
          <p:cNvPicPr>
            <a:picLocks noChangeAspect="1" noChangeArrowheads="1"/>
          </p:cNvPicPr>
          <p:nvPr/>
        </p:nvPicPr>
        <p:blipFill>
          <a:blip r:embed="rId5" cstate="email"/>
          <a:srcRect/>
          <a:stretch>
            <a:fillRect/>
          </a:stretch>
        </p:blipFill>
        <p:spPr bwMode="auto">
          <a:xfrm>
            <a:off x="3240088" y="3629025"/>
            <a:ext cx="2735262" cy="1249363"/>
          </a:xfrm>
          <a:prstGeom prst="rect">
            <a:avLst/>
          </a:prstGeom>
          <a:noFill/>
          <a:ln w="9525">
            <a:solidFill>
              <a:schemeClr val="hlink"/>
            </a:solidFill>
            <a:miter lim="800000"/>
            <a:headEnd/>
            <a:tailEnd/>
          </a:ln>
          <a:effectLst/>
        </p:spPr>
      </p:pic>
      <p:pic>
        <p:nvPicPr>
          <p:cNvPr id="652298" name="Picture 10"/>
          <p:cNvPicPr>
            <a:picLocks noChangeAspect="1" noChangeArrowheads="1"/>
          </p:cNvPicPr>
          <p:nvPr/>
        </p:nvPicPr>
        <p:blipFill>
          <a:blip r:embed="rId6" cstate="email"/>
          <a:srcRect/>
          <a:stretch>
            <a:fillRect/>
          </a:stretch>
        </p:blipFill>
        <p:spPr bwMode="auto">
          <a:xfrm>
            <a:off x="3132138" y="4779963"/>
            <a:ext cx="2952750" cy="939800"/>
          </a:xfrm>
          <a:prstGeom prst="rect">
            <a:avLst/>
          </a:prstGeom>
          <a:noFill/>
          <a:ln w="9525">
            <a:solidFill>
              <a:schemeClr val="hlink"/>
            </a:solidFill>
            <a:miter lim="800000"/>
            <a:headEnd/>
            <a:tailEnd/>
          </a:ln>
          <a:effectLst/>
        </p:spPr>
      </p:pic>
      <p:pic>
        <p:nvPicPr>
          <p:cNvPr id="652299" name="Picture 11" descr="images"/>
          <p:cNvPicPr>
            <a:picLocks noChangeAspect="1" noChangeArrowheads="1"/>
          </p:cNvPicPr>
          <p:nvPr/>
        </p:nvPicPr>
        <p:blipFill>
          <a:blip r:embed="rId7" cstate="email"/>
          <a:srcRect/>
          <a:stretch>
            <a:fillRect/>
          </a:stretch>
        </p:blipFill>
        <p:spPr bwMode="auto">
          <a:xfrm>
            <a:off x="971550" y="2332038"/>
            <a:ext cx="1147763" cy="1655762"/>
          </a:xfrm>
          <a:prstGeom prst="rect">
            <a:avLst/>
          </a:prstGeom>
          <a:noFill/>
        </p:spPr>
      </p:pic>
      <p:pic>
        <p:nvPicPr>
          <p:cNvPr id="652300" name="Picture 12" descr="creditocarbono"/>
          <p:cNvPicPr>
            <a:picLocks noChangeAspect="1" noChangeArrowheads="1"/>
          </p:cNvPicPr>
          <p:nvPr/>
        </p:nvPicPr>
        <p:blipFill>
          <a:blip r:embed="rId8" cstate="email"/>
          <a:srcRect/>
          <a:stretch>
            <a:fillRect/>
          </a:stretch>
        </p:blipFill>
        <p:spPr bwMode="auto">
          <a:xfrm>
            <a:off x="6437313" y="2116138"/>
            <a:ext cx="2022475" cy="2095500"/>
          </a:xfrm>
          <a:prstGeom prst="rect">
            <a:avLst/>
          </a:prstGeom>
          <a:noFill/>
        </p:spPr>
      </p:pic>
      <p:pic>
        <p:nvPicPr>
          <p:cNvPr id="652301" name="Picture 13" descr="noticia_121335680848525b080d245"/>
          <p:cNvPicPr>
            <a:picLocks noChangeAspect="1" noChangeArrowheads="1"/>
          </p:cNvPicPr>
          <p:nvPr/>
        </p:nvPicPr>
        <p:blipFill>
          <a:blip r:embed="rId9" cstate="email"/>
          <a:srcRect/>
          <a:stretch>
            <a:fillRect/>
          </a:stretch>
        </p:blipFill>
        <p:spPr bwMode="auto">
          <a:xfrm>
            <a:off x="6659563" y="4348163"/>
            <a:ext cx="1835150" cy="1785937"/>
          </a:xfrm>
          <a:prstGeom prst="rect">
            <a:avLst/>
          </a:prstGeom>
          <a:noFill/>
        </p:spPr>
      </p:pic>
      <p:grpSp>
        <p:nvGrpSpPr>
          <p:cNvPr id="2" name="Group 25"/>
          <p:cNvGrpSpPr>
            <a:grpSpLocks/>
          </p:cNvGrpSpPr>
          <p:nvPr/>
        </p:nvGrpSpPr>
        <p:grpSpPr bwMode="auto">
          <a:xfrm>
            <a:off x="617538" y="5881688"/>
            <a:ext cx="1762125" cy="769937"/>
            <a:chOff x="4179" y="174"/>
            <a:chExt cx="1110" cy="485"/>
          </a:xfrm>
        </p:grpSpPr>
        <p:sp>
          <p:nvSpPr>
            <p:cNvPr id="652303" name="Oval 15"/>
            <p:cNvSpPr>
              <a:spLocks noChangeArrowheads="1"/>
            </p:cNvSpPr>
            <p:nvPr/>
          </p:nvSpPr>
          <p:spPr bwMode="auto">
            <a:xfrm>
              <a:off x="4287" y="241"/>
              <a:ext cx="167" cy="150"/>
            </a:xfrm>
            <a:prstGeom prst="ellipse">
              <a:avLst/>
            </a:prstGeom>
            <a:solidFill>
              <a:srgbClr val="19F323"/>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2304" name="Oval 16"/>
            <p:cNvSpPr>
              <a:spLocks noChangeArrowheads="1"/>
            </p:cNvSpPr>
            <p:nvPr/>
          </p:nvSpPr>
          <p:spPr bwMode="auto">
            <a:xfrm>
              <a:off x="4290" y="436"/>
              <a:ext cx="167" cy="150"/>
            </a:xfrm>
            <a:prstGeom prst="ellipse">
              <a:avLst/>
            </a:prstGeom>
            <a:solidFill>
              <a:srgbClr val="F8440C"/>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2305" name="Text Box 17"/>
            <p:cNvSpPr txBox="1">
              <a:spLocks noChangeArrowheads="1"/>
            </p:cNvSpPr>
            <p:nvPr/>
          </p:nvSpPr>
          <p:spPr bwMode="auto">
            <a:xfrm>
              <a:off x="4453" y="220"/>
              <a:ext cx="780" cy="192"/>
            </a:xfrm>
            <a:prstGeom prst="rect">
              <a:avLst/>
            </a:prstGeom>
            <a:noFill/>
            <a:ln w="9525" algn="ctr">
              <a:noFill/>
              <a:miter lim="800000"/>
              <a:headEnd/>
              <a:tailEnd/>
            </a:ln>
            <a:effectLst/>
          </p:spPr>
          <p:txBody>
            <a:bodyPr wrap="none">
              <a:spAutoFit/>
            </a:bodyPr>
            <a:lstStyle/>
            <a:p>
              <a:pPr algn="ctr" eaLnBrk="0" hangingPunct="0"/>
              <a:r>
                <a:rPr lang="pt-BR" sz="1400" smtClean="0">
                  <a:solidFill>
                    <a:srgbClr val="000000"/>
                  </a:solidFill>
                  <a:latin typeface="Arial" pitchFamily="34" charset="0"/>
                  <a:cs typeface="+mn-cs"/>
                </a:rPr>
                <a:t>Opportunities</a:t>
              </a:r>
            </a:p>
          </p:txBody>
        </p:sp>
        <p:sp>
          <p:nvSpPr>
            <p:cNvPr id="652306" name="Text Box 18"/>
            <p:cNvSpPr txBox="1">
              <a:spLocks noChangeArrowheads="1"/>
            </p:cNvSpPr>
            <p:nvPr/>
          </p:nvSpPr>
          <p:spPr bwMode="auto">
            <a:xfrm>
              <a:off x="4453" y="412"/>
              <a:ext cx="675" cy="192"/>
            </a:xfrm>
            <a:prstGeom prst="rect">
              <a:avLst/>
            </a:prstGeom>
            <a:noFill/>
            <a:ln w="9525" algn="ctr">
              <a:noFill/>
              <a:miter lim="800000"/>
              <a:headEnd/>
              <a:tailEnd/>
            </a:ln>
            <a:effectLst/>
          </p:spPr>
          <p:txBody>
            <a:bodyPr wrap="none">
              <a:spAutoFit/>
            </a:bodyPr>
            <a:lstStyle/>
            <a:p>
              <a:pPr algn="ctr" eaLnBrk="0" hangingPunct="0"/>
              <a:r>
                <a:rPr lang="pt-BR" sz="1400" smtClean="0">
                  <a:solidFill>
                    <a:srgbClr val="000000"/>
                  </a:solidFill>
                  <a:latin typeface="Arial" pitchFamily="34" charset="0"/>
                  <a:cs typeface="+mn-cs"/>
                </a:rPr>
                <a:t>Challenges</a:t>
              </a:r>
            </a:p>
          </p:txBody>
        </p:sp>
        <p:sp>
          <p:nvSpPr>
            <p:cNvPr id="652307" name="Rectangle 19"/>
            <p:cNvSpPr>
              <a:spLocks noChangeArrowheads="1"/>
            </p:cNvSpPr>
            <p:nvPr/>
          </p:nvSpPr>
          <p:spPr bwMode="auto">
            <a:xfrm>
              <a:off x="4179" y="174"/>
              <a:ext cx="1110" cy="485"/>
            </a:xfrm>
            <a:prstGeom prst="rect">
              <a:avLst/>
            </a:prstGeom>
            <a:noFill/>
            <a:ln w="9525" algn="ctr">
              <a:solidFill>
                <a:schemeClr val="tx2"/>
              </a:solidFill>
              <a:miter lim="800000"/>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grpSp>
      <p:sp>
        <p:nvSpPr>
          <p:cNvPr id="652314" name="AutoShape 26"/>
          <p:cNvSpPr>
            <a:spLocks noChangeArrowheads="1"/>
          </p:cNvSpPr>
          <p:nvPr/>
        </p:nvSpPr>
        <p:spPr bwMode="auto">
          <a:xfrm>
            <a:off x="6297613" y="1330325"/>
            <a:ext cx="2332037" cy="582613"/>
          </a:xfrm>
          <a:prstGeom prst="roundRect">
            <a:avLst>
              <a:gd name="adj" fmla="val 16667"/>
            </a:avLst>
          </a:prstGeom>
          <a:solidFill>
            <a:schemeClr val="tx2"/>
          </a:solidFill>
          <a:ln w="9525" algn="ctr">
            <a:noFill/>
            <a:round/>
            <a:headEnd/>
            <a:tailEnd/>
          </a:ln>
          <a:effectLst/>
        </p:spPr>
        <p:txBody>
          <a:bodyPr anchor="ctr"/>
          <a:lstStyle/>
          <a:p>
            <a:pPr algn="ctr"/>
            <a:r>
              <a:rPr lang="pt-BR" sz="1400" b="1" smtClean="0">
                <a:solidFill>
                  <a:srgbClr val="FFFFFF"/>
                </a:solidFill>
                <a:latin typeface="Arial" pitchFamily="34" charset="0"/>
                <a:cs typeface="+mn-cs"/>
              </a:rPr>
              <a:t>New Business Opportunities</a:t>
            </a:r>
          </a:p>
        </p:txBody>
      </p:sp>
      <p:sp>
        <p:nvSpPr>
          <p:cNvPr id="652315" name="AutoShape 27"/>
          <p:cNvSpPr>
            <a:spLocks noChangeArrowheads="1"/>
          </p:cNvSpPr>
          <p:nvPr/>
        </p:nvSpPr>
        <p:spPr bwMode="auto">
          <a:xfrm>
            <a:off x="3379788" y="1331913"/>
            <a:ext cx="2332037" cy="582612"/>
          </a:xfrm>
          <a:prstGeom prst="roundRect">
            <a:avLst>
              <a:gd name="adj" fmla="val 16667"/>
            </a:avLst>
          </a:prstGeom>
          <a:solidFill>
            <a:schemeClr val="tx2"/>
          </a:solidFill>
          <a:ln w="9525" algn="ctr">
            <a:noFill/>
            <a:round/>
            <a:headEnd/>
            <a:tailEnd/>
          </a:ln>
          <a:effectLst/>
        </p:spPr>
        <p:txBody>
          <a:bodyPr wrap="none" anchor="ctr"/>
          <a:lstStyle/>
          <a:p>
            <a:pPr algn="ctr" eaLnBrk="0" hangingPunct="0"/>
            <a:r>
              <a:rPr lang="pt-BR" sz="1400" b="1" smtClean="0">
                <a:solidFill>
                  <a:srgbClr val="FFFFFF"/>
                </a:solidFill>
                <a:latin typeface="Arial" pitchFamily="34" charset="0"/>
                <a:cs typeface="+mn-cs"/>
              </a:rPr>
              <a:t>Regulatory Effects</a:t>
            </a:r>
          </a:p>
        </p:txBody>
      </p:sp>
      <p:sp>
        <p:nvSpPr>
          <p:cNvPr id="652316" name="AutoShape 28"/>
          <p:cNvSpPr>
            <a:spLocks noChangeArrowheads="1"/>
          </p:cNvSpPr>
          <p:nvPr/>
        </p:nvSpPr>
        <p:spPr bwMode="auto">
          <a:xfrm>
            <a:off x="419100" y="1331913"/>
            <a:ext cx="2332038" cy="582612"/>
          </a:xfrm>
          <a:prstGeom prst="roundRect">
            <a:avLst>
              <a:gd name="adj" fmla="val 16667"/>
            </a:avLst>
          </a:prstGeom>
          <a:solidFill>
            <a:schemeClr val="tx2"/>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2317" name="Text Box 29"/>
          <p:cNvSpPr txBox="1">
            <a:spLocks noChangeArrowheads="1"/>
          </p:cNvSpPr>
          <p:nvPr/>
        </p:nvSpPr>
        <p:spPr bwMode="auto">
          <a:xfrm>
            <a:off x="755650" y="1482725"/>
            <a:ext cx="1800225" cy="304800"/>
          </a:xfrm>
          <a:prstGeom prst="rect">
            <a:avLst/>
          </a:prstGeom>
          <a:noFill/>
          <a:ln w="9525">
            <a:noFill/>
            <a:miter lim="800000"/>
            <a:headEnd/>
            <a:tailEnd/>
          </a:ln>
          <a:effectLst/>
        </p:spPr>
        <p:txBody>
          <a:bodyPr>
            <a:spAutoFit/>
          </a:bodyPr>
          <a:lstStyle/>
          <a:p>
            <a:r>
              <a:rPr lang="pt-BR" sz="1400" b="1" smtClean="0">
                <a:solidFill>
                  <a:srgbClr val="FFFFFF"/>
                </a:solidFill>
                <a:latin typeface="Arial" pitchFamily="34" charset="0"/>
                <a:cs typeface="+mn-cs"/>
              </a:rPr>
              <a:t>Physical Effects</a:t>
            </a:r>
          </a:p>
        </p:txBody>
      </p:sp>
      <p:sp>
        <p:nvSpPr>
          <p:cNvPr id="652318" name="Oval 30"/>
          <p:cNvSpPr>
            <a:spLocks noChangeArrowheads="1"/>
          </p:cNvSpPr>
          <p:nvPr/>
        </p:nvSpPr>
        <p:spPr bwMode="auto">
          <a:xfrm>
            <a:off x="361950" y="1246188"/>
            <a:ext cx="265113" cy="238125"/>
          </a:xfrm>
          <a:prstGeom prst="ellipse">
            <a:avLst/>
          </a:prstGeom>
          <a:solidFill>
            <a:srgbClr val="F8440C"/>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2319" name="Oval 31"/>
          <p:cNvSpPr>
            <a:spLocks noChangeArrowheads="1"/>
          </p:cNvSpPr>
          <p:nvPr/>
        </p:nvSpPr>
        <p:spPr bwMode="auto">
          <a:xfrm>
            <a:off x="3246438" y="1233488"/>
            <a:ext cx="265112" cy="238125"/>
          </a:xfrm>
          <a:prstGeom prst="ellipse">
            <a:avLst/>
          </a:prstGeom>
          <a:solidFill>
            <a:srgbClr val="F8440C"/>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2320" name="Oval 32"/>
          <p:cNvSpPr>
            <a:spLocks noChangeArrowheads="1"/>
          </p:cNvSpPr>
          <p:nvPr/>
        </p:nvSpPr>
        <p:spPr bwMode="auto">
          <a:xfrm>
            <a:off x="3246438" y="1463675"/>
            <a:ext cx="265112" cy="238125"/>
          </a:xfrm>
          <a:prstGeom prst="ellipse">
            <a:avLst/>
          </a:prstGeom>
          <a:solidFill>
            <a:srgbClr val="19F323"/>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2321" name="Oval 33"/>
          <p:cNvSpPr>
            <a:spLocks noChangeArrowheads="1"/>
          </p:cNvSpPr>
          <p:nvPr/>
        </p:nvSpPr>
        <p:spPr bwMode="auto">
          <a:xfrm>
            <a:off x="6210300" y="1233488"/>
            <a:ext cx="265113" cy="238125"/>
          </a:xfrm>
          <a:prstGeom prst="ellipse">
            <a:avLst/>
          </a:prstGeom>
          <a:solidFill>
            <a:srgbClr val="19F323"/>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ço Reservado para Número de Slide 3"/>
          <p:cNvSpPr>
            <a:spLocks noGrp="1"/>
          </p:cNvSpPr>
          <p:nvPr>
            <p:ph type="sldNum" sz="quarter" idx="10"/>
          </p:nvPr>
        </p:nvSpPr>
        <p:spPr/>
        <p:txBody>
          <a:bodyPr/>
          <a:lstStyle/>
          <a:p>
            <a:fld id="{2F510F84-5650-41E3-B1E9-1DA5401F1835}" type="slidenum">
              <a:rPr lang="pt-BR">
                <a:solidFill>
                  <a:srgbClr val="474747"/>
                </a:solidFill>
              </a:rPr>
              <a:pPr/>
              <a:t>14</a:t>
            </a:fld>
            <a:endParaRPr lang="pt-BR">
              <a:solidFill>
                <a:srgbClr val="474747"/>
              </a:solidFill>
            </a:endParaRPr>
          </a:p>
        </p:txBody>
      </p:sp>
      <p:sp>
        <p:nvSpPr>
          <p:cNvPr id="656427" name="AutoShape 43"/>
          <p:cNvSpPr>
            <a:spLocks noChangeArrowheads="1"/>
          </p:cNvSpPr>
          <p:nvPr/>
        </p:nvSpPr>
        <p:spPr bwMode="auto">
          <a:xfrm>
            <a:off x="6551613" y="1317625"/>
            <a:ext cx="2332037" cy="582613"/>
          </a:xfrm>
          <a:prstGeom prst="roundRect">
            <a:avLst>
              <a:gd name="adj" fmla="val 16667"/>
            </a:avLst>
          </a:prstGeom>
          <a:solidFill>
            <a:schemeClr val="tx2"/>
          </a:solidFill>
          <a:ln w="9525" algn="ctr">
            <a:noFill/>
            <a:round/>
            <a:headEnd/>
            <a:tailEnd/>
          </a:ln>
          <a:effectLst/>
        </p:spPr>
        <p:txBody>
          <a:bodyPr anchor="ctr"/>
          <a:lstStyle/>
          <a:p>
            <a:pPr algn="ctr"/>
            <a:r>
              <a:rPr lang="pt-BR" sz="1400" b="1" smtClean="0">
                <a:solidFill>
                  <a:srgbClr val="FFFFFF"/>
                </a:solidFill>
                <a:latin typeface="Arial" pitchFamily="34" charset="0"/>
                <a:cs typeface="+mn-cs"/>
              </a:rPr>
              <a:t>New Business Opportunities</a:t>
            </a:r>
          </a:p>
        </p:txBody>
      </p:sp>
      <p:sp>
        <p:nvSpPr>
          <p:cNvPr id="656428" name="AutoShape 44"/>
          <p:cNvSpPr>
            <a:spLocks noChangeArrowheads="1"/>
          </p:cNvSpPr>
          <p:nvPr/>
        </p:nvSpPr>
        <p:spPr bwMode="auto">
          <a:xfrm>
            <a:off x="3798888" y="1319213"/>
            <a:ext cx="2332037" cy="582612"/>
          </a:xfrm>
          <a:prstGeom prst="roundRect">
            <a:avLst>
              <a:gd name="adj" fmla="val 16667"/>
            </a:avLst>
          </a:prstGeom>
          <a:solidFill>
            <a:schemeClr val="tx2"/>
          </a:solidFill>
          <a:ln w="9525" algn="ctr">
            <a:noFill/>
            <a:round/>
            <a:headEnd/>
            <a:tailEnd/>
          </a:ln>
          <a:effectLst/>
        </p:spPr>
        <p:txBody>
          <a:bodyPr wrap="none" anchor="ctr"/>
          <a:lstStyle/>
          <a:p>
            <a:pPr algn="ctr" eaLnBrk="0" hangingPunct="0"/>
            <a:r>
              <a:rPr lang="pt-BR" sz="1400" b="1" smtClean="0">
                <a:solidFill>
                  <a:srgbClr val="FFFFFF"/>
                </a:solidFill>
                <a:latin typeface="Arial" pitchFamily="34" charset="0"/>
                <a:cs typeface="+mn-cs"/>
              </a:rPr>
              <a:t>Regulatory Effects</a:t>
            </a:r>
          </a:p>
        </p:txBody>
      </p:sp>
      <p:sp>
        <p:nvSpPr>
          <p:cNvPr id="656426" name="AutoShape 42"/>
          <p:cNvSpPr>
            <a:spLocks noChangeArrowheads="1"/>
          </p:cNvSpPr>
          <p:nvPr/>
        </p:nvSpPr>
        <p:spPr bwMode="auto">
          <a:xfrm>
            <a:off x="901700" y="1319213"/>
            <a:ext cx="2332038" cy="582612"/>
          </a:xfrm>
          <a:prstGeom prst="roundRect">
            <a:avLst>
              <a:gd name="adj" fmla="val 16667"/>
            </a:avLst>
          </a:prstGeom>
          <a:solidFill>
            <a:schemeClr val="tx2"/>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6424" name="Rectangle 40"/>
          <p:cNvSpPr>
            <a:spLocks noChangeArrowheads="1"/>
          </p:cNvSpPr>
          <p:nvPr/>
        </p:nvSpPr>
        <p:spPr bwMode="auto">
          <a:xfrm>
            <a:off x="165100" y="3913188"/>
            <a:ext cx="8826500" cy="2400300"/>
          </a:xfrm>
          <a:prstGeom prst="rect">
            <a:avLst/>
          </a:prstGeom>
          <a:solidFill>
            <a:schemeClr val="tx2">
              <a:alpha val="60001"/>
            </a:schemeClr>
          </a:solidFill>
          <a:ln w="9525" algn="ctr">
            <a:noFill/>
            <a:miter lim="800000"/>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6421" name="Rectangle 37"/>
          <p:cNvSpPr>
            <a:spLocks noChangeArrowheads="1"/>
          </p:cNvSpPr>
          <p:nvPr/>
        </p:nvSpPr>
        <p:spPr bwMode="auto">
          <a:xfrm>
            <a:off x="165100" y="2000250"/>
            <a:ext cx="8826500" cy="1909763"/>
          </a:xfrm>
          <a:prstGeom prst="rect">
            <a:avLst/>
          </a:prstGeom>
          <a:solidFill>
            <a:schemeClr val="accent1">
              <a:alpha val="75999"/>
            </a:schemeClr>
          </a:solidFill>
          <a:ln w="9525" algn="ctr">
            <a:noFill/>
            <a:miter lim="800000"/>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6386" name="Text Box 2"/>
          <p:cNvSpPr txBox="1">
            <a:spLocks noChangeArrowheads="1"/>
          </p:cNvSpPr>
          <p:nvPr/>
        </p:nvSpPr>
        <p:spPr bwMode="auto">
          <a:xfrm>
            <a:off x="303213" y="107950"/>
            <a:ext cx="7788275" cy="974725"/>
          </a:xfrm>
          <a:prstGeom prst="rect">
            <a:avLst/>
          </a:prstGeom>
          <a:noFill/>
          <a:ln w="9525" algn="ctr">
            <a:noFill/>
            <a:miter lim="800000"/>
            <a:headEnd/>
            <a:tailEnd/>
          </a:ln>
          <a:effectLst/>
        </p:spPr>
        <p:txBody>
          <a:bodyPr lIns="0" tIns="0" rIns="0" bIns="0" anchor="b"/>
          <a:lstStyle/>
          <a:p>
            <a:r>
              <a:rPr lang="en-US" sz="2000" b="1" smtClean="0">
                <a:solidFill>
                  <a:srgbClr val="007E7A"/>
                </a:solidFill>
                <a:latin typeface="Arial" pitchFamily="34" charset="0"/>
                <a:cs typeface="Arial" pitchFamily="34" charset="0"/>
              </a:rPr>
              <a:t>Vale’s Strategy in Responding to Climate Change</a:t>
            </a:r>
          </a:p>
          <a:p>
            <a:endParaRPr lang="en-US" sz="2000" b="1" smtClean="0">
              <a:solidFill>
                <a:srgbClr val="007E7A"/>
              </a:solidFill>
              <a:latin typeface="Arial" pitchFamily="34" charset="0"/>
              <a:cs typeface="Arial" pitchFamily="34" charset="0"/>
            </a:endParaRPr>
          </a:p>
        </p:txBody>
      </p:sp>
      <p:sp>
        <p:nvSpPr>
          <p:cNvPr id="656387" name="Text Box 3"/>
          <p:cNvSpPr txBox="1">
            <a:spLocks noChangeArrowheads="1"/>
          </p:cNvSpPr>
          <p:nvPr/>
        </p:nvSpPr>
        <p:spPr bwMode="auto">
          <a:xfrm>
            <a:off x="1238250" y="1470025"/>
            <a:ext cx="1800225" cy="304800"/>
          </a:xfrm>
          <a:prstGeom prst="rect">
            <a:avLst/>
          </a:prstGeom>
          <a:noFill/>
          <a:ln w="9525">
            <a:noFill/>
            <a:miter lim="800000"/>
            <a:headEnd/>
            <a:tailEnd/>
          </a:ln>
          <a:effectLst/>
        </p:spPr>
        <p:txBody>
          <a:bodyPr>
            <a:spAutoFit/>
          </a:bodyPr>
          <a:lstStyle/>
          <a:p>
            <a:r>
              <a:rPr lang="pt-BR" sz="1400" b="1" smtClean="0">
                <a:solidFill>
                  <a:srgbClr val="FFFFFF"/>
                </a:solidFill>
                <a:latin typeface="Arial" pitchFamily="34" charset="0"/>
                <a:cs typeface="+mn-cs"/>
              </a:rPr>
              <a:t>Physical Effects</a:t>
            </a:r>
          </a:p>
        </p:txBody>
      </p:sp>
      <p:sp>
        <p:nvSpPr>
          <p:cNvPr id="656393" name="Oval 9"/>
          <p:cNvSpPr>
            <a:spLocks noChangeArrowheads="1"/>
          </p:cNvSpPr>
          <p:nvPr/>
        </p:nvSpPr>
        <p:spPr bwMode="auto">
          <a:xfrm>
            <a:off x="844550" y="1233488"/>
            <a:ext cx="265113" cy="238125"/>
          </a:xfrm>
          <a:prstGeom prst="ellipse">
            <a:avLst/>
          </a:prstGeom>
          <a:solidFill>
            <a:srgbClr val="F8440C"/>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6394" name="Oval 10"/>
          <p:cNvSpPr>
            <a:spLocks noChangeArrowheads="1"/>
          </p:cNvSpPr>
          <p:nvPr/>
        </p:nvSpPr>
        <p:spPr bwMode="auto">
          <a:xfrm>
            <a:off x="3665538" y="1220788"/>
            <a:ext cx="265112" cy="238125"/>
          </a:xfrm>
          <a:prstGeom prst="ellipse">
            <a:avLst/>
          </a:prstGeom>
          <a:solidFill>
            <a:srgbClr val="F8440C"/>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6395" name="Oval 11"/>
          <p:cNvSpPr>
            <a:spLocks noChangeArrowheads="1"/>
          </p:cNvSpPr>
          <p:nvPr/>
        </p:nvSpPr>
        <p:spPr bwMode="auto">
          <a:xfrm>
            <a:off x="3665538" y="1450975"/>
            <a:ext cx="265112" cy="238125"/>
          </a:xfrm>
          <a:prstGeom prst="ellipse">
            <a:avLst/>
          </a:prstGeom>
          <a:solidFill>
            <a:srgbClr val="19F323"/>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6396" name="Oval 12"/>
          <p:cNvSpPr>
            <a:spLocks noChangeArrowheads="1"/>
          </p:cNvSpPr>
          <p:nvPr/>
        </p:nvSpPr>
        <p:spPr bwMode="auto">
          <a:xfrm>
            <a:off x="6464300" y="1220788"/>
            <a:ext cx="265113" cy="238125"/>
          </a:xfrm>
          <a:prstGeom prst="ellipse">
            <a:avLst/>
          </a:prstGeom>
          <a:solidFill>
            <a:srgbClr val="19F323"/>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6407" name="Line 23"/>
          <p:cNvSpPr>
            <a:spLocks noChangeShapeType="1"/>
          </p:cNvSpPr>
          <p:nvPr/>
        </p:nvSpPr>
        <p:spPr bwMode="auto">
          <a:xfrm>
            <a:off x="3505200" y="1925638"/>
            <a:ext cx="0" cy="4319587"/>
          </a:xfrm>
          <a:prstGeom prst="line">
            <a:avLst/>
          </a:prstGeom>
          <a:noFill/>
          <a:ln w="9525">
            <a:solidFill>
              <a:schemeClr val="tx2"/>
            </a:solidFill>
            <a:prstDash val="dash"/>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6408" name="Line 24"/>
          <p:cNvSpPr>
            <a:spLocks noChangeShapeType="1"/>
          </p:cNvSpPr>
          <p:nvPr/>
        </p:nvSpPr>
        <p:spPr bwMode="auto">
          <a:xfrm>
            <a:off x="6327775" y="1917700"/>
            <a:ext cx="0" cy="4319588"/>
          </a:xfrm>
          <a:prstGeom prst="line">
            <a:avLst/>
          </a:prstGeom>
          <a:noFill/>
          <a:ln w="9525">
            <a:solidFill>
              <a:schemeClr val="tx2"/>
            </a:solidFill>
            <a:prstDash val="dash"/>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6397" name="Rectangle 13"/>
          <p:cNvSpPr>
            <a:spLocks noChangeArrowheads="1"/>
          </p:cNvSpPr>
          <p:nvPr/>
        </p:nvSpPr>
        <p:spPr bwMode="auto">
          <a:xfrm>
            <a:off x="938213" y="2076450"/>
            <a:ext cx="7899400" cy="384175"/>
          </a:xfrm>
          <a:prstGeom prst="rect">
            <a:avLst/>
          </a:prstGeom>
          <a:solidFill>
            <a:schemeClr val="bg1"/>
          </a:solidFill>
          <a:ln w="9525" algn="ctr">
            <a:solidFill>
              <a:schemeClr val="tx2"/>
            </a:solidFill>
            <a:miter lim="800000"/>
            <a:headEnd/>
            <a:tailEnd/>
          </a:ln>
          <a:effectLst/>
        </p:spPr>
        <p:txBody>
          <a:bodyPr anchor="ctr"/>
          <a:lstStyle/>
          <a:p>
            <a:pPr algn="ctr" eaLnBrk="0" hangingPunct="0"/>
            <a:r>
              <a:rPr lang="pt-BR" sz="1400" b="1" i="1" smtClean="0">
                <a:solidFill>
                  <a:srgbClr val="000000"/>
                </a:solidFill>
                <a:latin typeface="Arial" pitchFamily="34" charset="0"/>
                <a:cs typeface="+mn-cs"/>
              </a:rPr>
              <a:t>Employees Engagement and Education on Climate Change</a:t>
            </a:r>
          </a:p>
        </p:txBody>
      </p:sp>
      <p:sp>
        <p:nvSpPr>
          <p:cNvPr id="656398" name="Rectangle 14"/>
          <p:cNvSpPr>
            <a:spLocks noChangeArrowheads="1"/>
          </p:cNvSpPr>
          <p:nvPr/>
        </p:nvSpPr>
        <p:spPr bwMode="auto">
          <a:xfrm>
            <a:off x="938213" y="3025775"/>
            <a:ext cx="7897812" cy="371475"/>
          </a:xfrm>
          <a:prstGeom prst="rect">
            <a:avLst/>
          </a:prstGeom>
          <a:solidFill>
            <a:schemeClr val="bg1"/>
          </a:solidFill>
          <a:ln w="9525" algn="ctr">
            <a:solidFill>
              <a:schemeClr val="tx2"/>
            </a:solidFill>
            <a:miter lim="800000"/>
            <a:headEnd/>
            <a:tailEnd/>
          </a:ln>
          <a:effectLst/>
        </p:spPr>
        <p:txBody>
          <a:bodyPr anchor="ctr"/>
          <a:lstStyle/>
          <a:p>
            <a:pPr algn="ctr" eaLnBrk="0" hangingPunct="0"/>
            <a:r>
              <a:rPr lang="en-US" sz="1400" b="1" i="1" smtClean="0">
                <a:solidFill>
                  <a:srgbClr val="000000"/>
                </a:solidFill>
                <a:latin typeface="Arial" pitchFamily="34" charset="0"/>
                <a:cs typeface="+mn-cs"/>
              </a:rPr>
              <a:t>Emissions Inventory</a:t>
            </a:r>
            <a:endParaRPr lang="pt-BR" sz="1400" b="1" i="1" smtClean="0">
              <a:solidFill>
                <a:srgbClr val="000000"/>
              </a:solidFill>
              <a:latin typeface="Arial" pitchFamily="34" charset="0"/>
              <a:cs typeface="+mn-cs"/>
            </a:endParaRPr>
          </a:p>
        </p:txBody>
      </p:sp>
      <p:sp>
        <p:nvSpPr>
          <p:cNvPr id="656401" name="Rectangle 17"/>
          <p:cNvSpPr>
            <a:spLocks noChangeArrowheads="1"/>
          </p:cNvSpPr>
          <p:nvPr/>
        </p:nvSpPr>
        <p:spPr bwMode="auto">
          <a:xfrm>
            <a:off x="3744913" y="5254625"/>
            <a:ext cx="2292350" cy="530225"/>
          </a:xfrm>
          <a:prstGeom prst="rect">
            <a:avLst/>
          </a:prstGeom>
          <a:solidFill>
            <a:schemeClr val="bg1"/>
          </a:solidFill>
          <a:ln w="9525" algn="ctr">
            <a:solidFill>
              <a:schemeClr val="tx2"/>
            </a:solidFill>
            <a:miter lim="800000"/>
            <a:headEnd/>
            <a:tailEnd/>
          </a:ln>
          <a:effectLst/>
        </p:spPr>
        <p:txBody>
          <a:bodyPr anchor="ctr"/>
          <a:lstStyle/>
          <a:p>
            <a:pPr algn="ctr" eaLnBrk="0" hangingPunct="0"/>
            <a:r>
              <a:rPr lang="en-US" sz="1400" b="1" i="1" smtClean="0">
                <a:solidFill>
                  <a:srgbClr val="000000"/>
                </a:solidFill>
                <a:latin typeface="Arial" pitchFamily="34" charset="0"/>
                <a:cs typeface="+mn-cs"/>
              </a:rPr>
              <a:t>Institutional Engagement</a:t>
            </a:r>
            <a:endParaRPr lang="pt-BR" sz="1400" b="1" i="1" smtClean="0">
              <a:solidFill>
                <a:srgbClr val="000000"/>
              </a:solidFill>
              <a:latin typeface="Arial" pitchFamily="34" charset="0"/>
              <a:cs typeface="+mn-cs"/>
            </a:endParaRPr>
          </a:p>
        </p:txBody>
      </p:sp>
      <p:sp>
        <p:nvSpPr>
          <p:cNvPr id="656403" name="Rectangle 19"/>
          <p:cNvSpPr>
            <a:spLocks noChangeArrowheads="1"/>
          </p:cNvSpPr>
          <p:nvPr/>
        </p:nvSpPr>
        <p:spPr bwMode="auto">
          <a:xfrm>
            <a:off x="6583363" y="5254625"/>
            <a:ext cx="2292350" cy="530225"/>
          </a:xfrm>
          <a:prstGeom prst="rect">
            <a:avLst/>
          </a:prstGeom>
          <a:solidFill>
            <a:schemeClr val="bg1"/>
          </a:solidFill>
          <a:ln w="9525" algn="ctr">
            <a:solidFill>
              <a:schemeClr val="tx2"/>
            </a:solidFill>
            <a:miter lim="800000"/>
            <a:headEnd/>
            <a:tailEnd/>
          </a:ln>
          <a:effectLst/>
        </p:spPr>
        <p:txBody>
          <a:bodyPr anchor="ctr"/>
          <a:lstStyle/>
          <a:p>
            <a:pPr algn="ctr" eaLnBrk="0" hangingPunct="0"/>
            <a:r>
              <a:rPr lang="en-US" sz="1400" b="1" i="1" smtClean="0">
                <a:solidFill>
                  <a:srgbClr val="000000"/>
                </a:solidFill>
                <a:latin typeface="Arial" pitchFamily="34" charset="0"/>
                <a:cs typeface="+mn-cs"/>
              </a:rPr>
              <a:t>Sustainable Businesses’ Development</a:t>
            </a:r>
            <a:endParaRPr lang="pt-BR" sz="1400" b="1" i="1" smtClean="0">
              <a:solidFill>
                <a:srgbClr val="000000"/>
              </a:solidFill>
              <a:latin typeface="Arial" pitchFamily="34" charset="0"/>
              <a:cs typeface="+mn-cs"/>
            </a:endParaRPr>
          </a:p>
        </p:txBody>
      </p:sp>
      <p:sp>
        <p:nvSpPr>
          <p:cNvPr id="656404" name="Rectangle 20"/>
          <p:cNvSpPr>
            <a:spLocks noChangeArrowheads="1"/>
          </p:cNvSpPr>
          <p:nvPr/>
        </p:nvSpPr>
        <p:spPr bwMode="auto">
          <a:xfrm>
            <a:off x="3767138" y="3967163"/>
            <a:ext cx="2292350" cy="530225"/>
          </a:xfrm>
          <a:prstGeom prst="rect">
            <a:avLst/>
          </a:prstGeom>
          <a:solidFill>
            <a:schemeClr val="bg1"/>
          </a:solidFill>
          <a:ln w="9525" algn="ctr">
            <a:solidFill>
              <a:schemeClr val="tx2"/>
            </a:solidFill>
            <a:miter lim="800000"/>
            <a:headEnd/>
            <a:tailEnd/>
          </a:ln>
          <a:effectLst/>
        </p:spPr>
        <p:txBody>
          <a:bodyPr anchor="ctr"/>
          <a:lstStyle/>
          <a:p>
            <a:pPr algn="ctr" eaLnBrk="0" hangingPunct="0"/>
            <a:r>
              <a:rPr lang="en-US" sz="1400" b="1" i="1" smtClean="0">
                <a:solidFill>
                  <a:srgbClr val="000000"/>
                </a:solidFill>
                <a:latin typeface="Arial" pitchFamily="34" charset="0"/>
                <a:cs typeface="+mn-cs"/>
              </a:rPr>
              <a:t>Regulatory Analyses</a:t>
            </a:r>
            <a:endParaRPr lang="pt-BR" sz="1400" b="1" i="1" smtClean="0">
              <a:solidFill>
                <a:srgbClr val="000000"/>
              </a:solidFill>
              <a:latin typeface="Arial" pitchFamily="34" charset="0"/>
              <a:cs typeface="+mn-cs"/>
            </a:endParaRPr>
          </a:p>
        </p:txBody>
      </p:sp>
      <p:sp>
        <p:nvSpPr>
          <p:cNvPr id="656405" name="Rectangle 21"/>
          <p:cNvSpPr>
            <a:spLocks noChangeArrowheads="1"/>
          </p:cNvSpPr>
          <p:nvPr/>
        </p:nvSpPr>
        <p:spPr bwMode="auto">
          <a:xfrm>
            <a:off x="6583363" y="3967163"/>
            <a:ext cx="2292350" cy="530225"/>
          </a:xfrm>
          <a:prstGeom prst="rect">
            <a:avLst/>
          </a:prstGeom>
          <a:solidFill>
            <a:schemeClr val="bg1"/>
          </a:solidFill>
          <a:ln w="9525" algn="ctr">
            <a:solidFill>
              <a:schemeClr val="tx2"/>
            </a:solidFill>
            <a:miter lim="800000"/>
            <a:headEnd/>
            <a:tailEnd/>
          </a:ln>
          <a:effectLst/>
        </p:spPr>
        <p:txBody>
          <a:bodyPr anchor="ctr"/>
          <a:lstStyle/>
          <a:p>
            <a:pPr algn="ctr" eaLnBrk="0" hangingPunct="0"/>
            <a:r>
              <a:rPr lang="en-US" sz="1400" b="1" i="1" smtClean="0">
                <a:solidFill>
                  <a:srgbClr val="000000"/>
                </a:solidFill>
                <a:latin typeface="Arial" pitchFamily="34" charset="0"/>
                <a:cs typeface="+mn-cs"/>
              </a:rPr>
              <a:t>Strategic Planning</a:t>
            </a:r>
            <a:endParaRPr lang="pt-BR" sz="1400" b="1" i="1" smtClean="0">
              <a:solidFill>
                <a:srgbClr val="000000"/>
              </a:solidFill>
              <a:latin typeface="Arial" pitchFamily="34" charset="0"/>
              <a:cs typeface="+mn-cs"/>
            </a:endParaRPr>
          </a:p>
        </p:txBody>
      </p:sp>
      <p:sp>
        <p:nvSpPr>
          <p:cNvPr id="656406" name="Rectangle 22"/>
          <p:cNvSpPr>
            <a:spLocks noChangeArrowheads="1"/>
          </p:cNvSpPr>
          <p:nvPr/>
        </p:nvSpPr>
        <p:spPr bwMode="auto">
          <a:xfrm>
            <a:off x="900113" y="3967163"/>
            <a:ext cx="2292350" cy="557212"/>
          </a:xfrm>
          <a:prstGeom prst="rect">
            <a:avLst/>
          </a:prstGeom>
          <a:solidFill>
            <a:schemeClr val="bg1"/>
          </a:solidFill>
          <a:ln w="9525" algn="ctr">
            <a:solidFill>
              <a:schemeClr val="tx2"/>
            </a:solidFill>
            <a:miter lim="800000"/>
            <a:headEnd/>
            <a:tailEnd/>
          </a:ln>
          <a:effectLst/>
        </p:spPr>
        <p:txBody>
          <a:bodyPr anchor="ctr"/>
          <a:lstStyle/>
          <a:p>
            <a:pPr algn="ctr" eaLnBrk="0" hangingPunct="0"/>
            <a:r>
              <a:rPr lang="en-US" sz="1400" b="1" i="1" smtClean="0">
                <a:solidFill>
                  <a:srgbClr val="000000"/>
                </a:solidFill>
                <a:latin typeface="Arial" pitchFamily="34" charset="0"/>
                <a:cs typeface="+mn-cs"/>
              </a:rPr>
              <a:t>Adaptation Analyses for Vale’s Operations</a:t>
            </a:r>
            <a:endParaRPr lang="pt-BR" sz="1400" b="1" i="1" smtClean="0">
              <a:solidFill>
                <a:srgbClr val="000000"/>
              </a:solidFill>
              <a:latin typeface="Arial" pitchFamily="34" charset="0"/>
              <a:cs typeface="+mn-cs"/>
            </a:endParaRPr>
          </a:p>
        </p:txBody>
      </p:sp>
      <p:sp>
        <p:nvSpPr>
          <p:cNvPr id="656402" name="Rectangle 18"/>
          <p:cNvSpPr>
            <a:spLocks noChangeArrowheads="1"/>
          </p:cNvSpPr>
          <p:nvPr/>
        </p:nvSpPr>
        <p:spPr bwMode="auto">
          <a:xfrm>
            <a:off x="5086350" y="4611688"/>
            <a:ext cx="2292350" cy="530225"/>
          </a:xfrm>
          <a:prstGeom prst="rect">
            <a:avLst/>
          </a:prstGeom>
          <a:solidFill>
            <a:schemeClr val="bg1"/>
          </a:solidFill>
          <a:ln w="9525" algn="ctr">
            <a:solidFill>
              <a:schemeClr val="tx2"/>
            </a:solidFill>
            <a:miter lim="800000"/>
            <a:headEnd/>
            <a:tailEnd/>
          </a:ln>
          <a:effectLst/>
        </p:spPr>
        <p:txBody>
          <a:bodyPr anchor="ctr"/>
          <a:lstStyle/>
          <a:p>
            <a:pPr algn="ctr" eaLnBrk="0" hangingPunct="0"/>
            <a:r>
              <a:rPr lang="en-US" sz="1400" b="1" i="1" smtClean="0">
                <a:solidFill>
                  <a:srgbClr val="000000"/>
                </a:solidFill>
                <a:latin typeface="Arial" pitchFamily="34" charset="0"/>
                <a:cs typeface="+mn-cs"/>
              </a:rPr>
              <a:t>Carbon Reduction / Sequestration Projects</a:t>
            </a:r>
            <a:endParaRPr lang="pt-BR" sz="1400" b="1" i="1" smtClean="0">
              <a:solidFill>
                <a:srgbClr val="000000"/>
              </a:solidFill>
              <a:latin typeface="Arial" pitchFamily="34" charset="0"/>
              <a:cs typeface="+mn-cs"/>
            </a:endParaRPr>
          </a:p>
        </p:txBody>
      </p:sp>
      <p:sp>
        <p:nvSpPr>
          <p:cNvPr id="656411" name="Rectangle 27"/>
          <p:cNvSpPr>
            <a:spLocks noChangeArrowheads="1"/>
          </p:cNvSpPr>
          <p:nvPr/>
        </p:nvSpPr>
        <p:spPr bwMode="auto">
          <a:xfrm>
            <a:off x="900113" y="5895975"/>
            <a:ext cx="7975600" cy="371475"/>
          </a:xfrm>
          <a:prstGeom prst="rect">
            <a:avLst/>
          </a:prstGeom>
          <a:solidFill>
            <a:schemeClr val="bg1"/>
          </a:solidFill>
          <a:ln w="9525" algn="ctr">
            <a:solidFill>
              <a:schemeClr val="tx2"/>
            </a:solidFill>
            <a:miter lim="800000"/>
            <a:headEnd/>
            <a:tailEnd/>
          </a:ln>
          <a:effectLst/>
        </p:spPr>
        <p:txBody>
          <a:bodyPr anchor="ctr"/>
          <a:lstStyle/>
          <a:p>
            <a:pPr algn="ctr" eaLnBrk="0" hangingPunct="0"/>
            <a:r>
              <a:rPr lang="en-US" sz="1400" b="1" i="1" smtClean="0">
                <a:solidFill>
                  <a:srgbClr val="000000"/>
                </a:solidFill>
                <a:latin typeface="Arial" pitchFamily="34" charset="0"/>
                <a:cs typeface="+mn-cs"/>
              </a:rPr>
              <a:t>Transparency</a:t>
            </a:r>
            <a:endParaRPr lang="pt-BR" sz="1400" b="1" i="1" smtClean="0">
              <a:solidFill>
                <a:srgbClr val="000000"/>
              </a:solidFill>
              <a:latin typeface="Arial" pitchFamily="34" charset="0"/>
              <a:cs typeface="+mn-cs"/>
            </a:endParaRPr>
          </a:p>
        </p:txBody>
      </p:sp>
      <p:grpSp>
        <p:nvGrpSpPr>
          <p:cNvPr id="2" name="Group 28"/>
          <p:cNvGrpSpPr>
            <a:grpSpLocks/>
          </p:cNvGrpSpPr>
          <p:nvPr/>
        </p:nvGrpSpPr>
        <p:grpSpPr bwMode="auto">
          <a:xfrm>
            <a:off x="6634163" y="276225"/>
            <a:ext cx="1762125" cy="769938"/>
            <a:chOff x="4179" y="174"/>
            <a:chExt cx="1110" cy="485"/>
          </a:xfrm>
        </p:grpSpPr>
        <p:sp>
          <p:nvSpPr>
            <p:cNvPr id="656413" name="Oval 29"/>
            <p:cNvSpPr>
              <a:spLocks noChangeArrowheads="1"/>
            </p:cNvSpPr>
            <p:nvPr/>
          </p:nvSpPr>
          <p:spPr bwMode="auto">
            <a:xfrm>
              <a:off x="4287" y="241"/>
              <a:ext cx="167" cy="150"/>
            </a:xfrm>
            <a:prstGeom prst="ellipse">
              <a:avLst/>
            </a:prstGeom>
            <a:solidFill>
              <a:srgbClr val="19F323"/>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6414" name="Oval 30"/>
            <p:cNvSpPr>
              <a:spLocks noChangeArrowheads="1"/>
            </p:cNvSpPr>
            <p:nvPr/>
          </p:nvSpPr>
          <p:spPr bwMode="auto">
            <a:xfrm>
              <a:off x="4290" y="436"/>
              <a:ext cx="167" cy="150"/>
            </a:xfrm>
            <a:prstGeom prst="ellipse">
              <a:avLst/>
            </a:prstGeom>
            <a:solidFill>
              <a:srgbClr val="F8440C"/>
            </a:solidFill>
            <a:ln w="9525" algn="ctr">
              <a:noFill/>
              <a:round/>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6415" name="Text Box 31"/>
            <p:cNvSpPr txBox="1">
              <a:spLocks noChangeArrowheads="1"/>
            </p:cNvSpPr>
            <p:nvPr/>
          </p:nvSpPr>
          <p:spPr bwMode="auto">
            <a:xfrm>
              <a:off x="4453" y="220"/>
              <a:ext cx="780" cy="192"/>
            </a:xfrm>
            <a:prstGeom prst="rect">
              <a:avLst/>
            </a:prstGeom>
            <a:noFill/>
            <a:ln w="9525" algn="ctr">
              <a:noFill/>
              <a:miter lim="800000"/>
              <a:headEnd/>
              <a:tailEnd/>
            </a:ln>
            <a:effectLst/>
          </p:spPr>
          <p:txBody>
            <a:bodyPr wrap="none">
              <a:spAutoFit/>
            </a:bodyPr>
            <a:lstStyle/>
            <a:p>
              <a:pPr algn="ctr" eaLnBrk="0" hangingPunct="0"/>
              <a:r>
                <a:rPr lang="pt-BR" sz="1400" smtClean="0">
                  <a:solidFill>
                    <a:srgbClr val="000000"/>
                  </a:solidFill>
                  <a:latin typeface="Arial" pitchFamily="34" charset="0"/>
                  <a:cs typeface="+mn-cs"/>
                </a:rPr>
                <a:t>Opportunities</a:t>
              </a:r>
            </a:p>
          </p:txBody>
        </p:sp>
        <p:sp>
          <p:nvSpPr>
            <p:cNvPr id="656416" name="Text Box 32"/>
            <p:cNvSpPr txBox="1">
              <a:spLocks noChangeArrowheads="1"/>
            </p:cNvSpPr>
            <p:nvPr/>
          </p:nvSpPr>
          <p:spPr bwMode="auto">
            <a:xfrm>
              <a:off x="4453" y="412"/>
              <a:ext cx="675" cy="192"/>
            </a:xfrm>
            <a:prstGeom prst="rect">
              <a:avLst/>
            </a:prstGeom>
            <a:noFill/>
            <a:ln w="9525" algn="ctr">
              <a:noFill/>
              <a:miter lim="800000"/>
              <a:headEnd/>
              <a:tailEnd/>
            </a:ln>
            <a:effectLst/>
          </p:spPr>
          <p:txBody>
            <a:bodyPr wrap="none">
              <a:spAutoFit/>
            </a:bodyPr>
            <a:lstStyle/>
            <a:p>
              <a:pPr algn="ctr" eaLnBrk="0" hangingPunct="0"/>
              <a:r>
                <a:rPr lang="pt-BR" sz="1400" smtClean="0">
                  <a:solidFill>
                    <a:srgbClr val="000000"/>
                  </a:solidFill>
                  <a:latin typeface="Arial" pitchFamily="34" charset="0"/>
                  <a:cs typeface="+mn-cs"/>
                </a:rPr>
                <a:t>Challenges</a:t>
              </a:r>
            </a:p>
          </p:txBody>
        </p:sp>
        <p:sp>
          <p:nvSpPr>
            <p:cNvPr id="656417" name="Rectangle 33"/>
            <p:cNvSpPr>
              <a:spLocks noChangeArrowheads="1"/>
            </p:cNvSpPr>
            <p:nvPr/>
          </p:nvSpPr>
          <p:spPr bwMode="auto">
            <a:xfrm>
              <a:off x="4179" y="174"/>
              <a:ext cx="1110" cy="485"/>
            </a:xfrm>
            <a:prstGeom prst="rect">
              <a:avLst/>
            </a:prstGeom>
            <a:noFill/>
            <a:ln w="9525" algn="ctr">
              <a:solidFill>
                <a:schemeClr val="tx2"/>
              </a:solidFill>
              <a:miter lim="800000"/>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grpSp>
      <p:sp>
        <p:nvSpPr>
          <p:cNvPr id="656418" name="Rectangle 34"/>
          <p:cNvSpPr>
            <a:spLocks noChangeArrowheads="1"/>
          </p:cNvSpPr>
          <p:nvPr/>
        </p:nvSpPr>
        <p:spPr bwMode="auto">
          <a:xfrm>
            <a:off x="938213" y="3492500"/>
            <a:ext cx="7897812" cy="371475"/>
          </a:xfrm>
          <a:prstGeom prst="rect">
            <a:avLst/>
          </a:prstGeom>
          <a:solidFill>
            <a:schemeClr val="bg1"/>
          </a:solidFill>
          <a:ln w="9525" algn="ctr">
            <a:solidFill>
              <a:schemeClr val="tx2"/>
            </a:solidFill>
            <a:miter lim="800000"/>
            <a:headEnd/>
            <a:tailEnd/>
          </a:ln>
          <a:effectLst/>
        </p:spPr>
        <p:txBody>
          <a:bodyPr anchor="ctr"/>
          <a:lstStyle/>
          <a:p>
            <a:pPr algn="ctr" eaLnBrk="0" hangingPunct="0"/>
            <a:r>
              <a:rPr lang="en-US" sz="1400" b="1" i="1" smtClean="0">
                <a:solidFill>
                  <a:srgbClr val="000000"/>
                </a:solidFill>
                <a:latin typeface="Arial" pitchFamily="34" charset="0"/>
                <a:cs typeface="+mn-cs"/>
              </a:rPr>
              <a:t>Research and Development</a:t>
            </a:r>
            <a:endParaRPr lang="pt-BR" sz="1400" b="1" i="1" smtClean="0">
              <a:solidFill>
                <a:srgbClr val="000000"/>
              </a:solidFill>
              <a:latin typeface="Arial" pitchFamily="34" charset="0"/>
              <a:cs typeface="+mn-cs"/>
            </a:endParaRPr>
          </a:p>
        </p:txBody>
      </p:sp>
      <p:sp>
        <p:nvSpPr>
          <p:cNvPr id="656419" name="Rectangle 35"/>
          <p:cNvSpPr>
            <a:spLocks noChangeArrowheads="1"/>
          </p:cNvSpPr>
          <p:nvPr/>
        </p:nvSpPr>
        <p:spPr bwMode="auto">
          <a:xfrm>
            <a:off x="938213" y="2565400"/>
            <a:ext cx="7897812" cy="371475"/>
          </a:xfrm>
          <a:prstGeom prst="rect">
            <a:avLst/>
          </a:prstGeom>
          <a:solidFill>
            <a:schemeClr val="bg1"/>
          </a:solidFill>
          <a:ln w="9525" algn="ctr">
            <a:solidFill>
              <a:schemeClr val="tx2"/>
            </a:solidFill>
            <a:miter lim="800000"/>
            <a:headEnd/>
            <a:tailEnd/>
          </a:ln>
          <a:effectLst/>
        </p:spPr>
        <p:txBody>
          <a:bodyPr anchor="ctr"/>
          <a:lstStyle/>
          <a:p>
            <a:pPr algn="ctr" eaLnBrk="0" hangingPunct="0"/>
            <a:r>
              <a:rPr lang="en-US" sz="1400" b="1" i="1" smtClean="0">
                <a:solidFill>
                  <a:srgbClr val="000000"/>
                </a:solidFill>
                <a:latin typeface="Arial" pitchFamily="34" charset="0"/>
                <a:cs typeface="+mn-cs"/>
              </a:rPr>
              <a:t>Supply Chain Engagement</a:t>
            </a:r>
            <a:endParaRPr lang="pt-BR" sz="1400" b="1" i="1" smtClean="0">
              <a:solidFill>
                <a:srgbClr val="000000"/>
              </a:solidFill>
              <a:latin typeface="Arial" pitchFamily="34" charset="0"/>
              <a:cs typeface="+mn-cs"/>
            </a:endParaRPr>
          </a:p>
        </p:txBody>
      </p:sp>
      <p:sp>
        <p:nvSpPr>
          <p:cNvPr id="656423" name="Text Box 39"/>
          <p:cNvSpPr txBox="1">
            <a:spLocks noChangeArrowheads="1"/>
          </p:cNvSpPr>
          <p:nvPr/>
        </p:nvSpPr>
        <p:spPr bwMode="auto">
          <a:xfrm rot="-5400000">
            <a:off x="-431800" y="2797176"/>
            <a:ext cx="1787525" cy="304800"/>
          </a:xfrm>
          <a:prstGeom prst="rect">
            <a:avLst/>
          </a:prstGeom>
          <a:noFill/>
          <a:ln w="9525" algn="ctr">
            <a:noFill/>
            <a:miter lim="800000"/>
            <a:headEnd/>
            <a:tailEnd/>
          </a:ln>
          <a:effectLst/>
        </p:spPr>
        <p:txBody>
          <a:bodyPr wrap="none">
            <a:spAutoFit/>
          </a:bodyPr>
          <a:lstStyle/>
          <a:p>
            <a:pPr algn="ctr" eaLnBrk="0" hangingPunct="0"/>
            <a:r>
              <a:rPr lang="pt-BR" sz="1400" b="1" smtClean="0">
                <a:solidFill>
                  <a:srgbClr val="FFFFFF"/>
                </a:solidFill>
                <a:latin typeface="Arial" pitchFamily="34" charset="0"/>
                <a:cs typeface="+mn-cs"/>
              </a:rPr>
              <a:t>structuring actions</a:t>
            </a:r>
          </a:p>
        </p:txBody>
      </p:sp>
      <p:sp>
        <p:nvSpPr>
          <p:cNvPr id="656425" name="Text Box 41"/>
          <p:cNvSpPr txBox="1">
            <a:spLocks noChangeArrowheads="1"/>
          </p:cNvSpPr>
          <p:nvPr/>
        </p:nvSpPr>
        <p:spPr bwMode="auto">
          <a:xfrm rot="-5400000">
            <a:off x="-605631" y="4936332"/>
            <a:ext cx="2135187" cy="304800"/>
          </a:xfrm>
          <a:prstGeom prst="rect">
            <a:avLst/>
          </a:prstGeom>
          <a:noFill/>
          <a:ln w="9525" algn="ctr">
            <a:noFill/>
            <a:miter lim="800000"/>
            <a:headEnd/>
            <a:tailEnd/>
          </a:ln>
          <a:effectLst/>
        </p:spPr>
        <p:txBody>
          <a:bodyPr wrap="none">
            <a:spAutoFit/>
          </a:bodyPr>
          <a:lstStyle/>
          <a:p>
            <a:pPr algn="ctr" eaLnBrk="0" hangingPunct="0"/>
            <a:r>
              <a:rPr lang="pt-BR" sz="1400" b="1" smtClean="0">
                <a:solidFill>
                  <a:srgbClr val="FFFFFF"/>
                </a:solidFill>
                <a:latin typeface="Arial" pitchFamily="34" charset="0"/>
                <a:cs typeface="+mn-cs"/>
              </a:rPr>
              <a:t>strategic managemenrt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Número de Slide 4"/>
          <p:cNvSpPr>
            <a:spLocks noGrp="1"/>
          </p:cNvSpPr>
          <p:nvPr>
            <p:ph type="sldNum" sz="quarter" idx="10"/>
          </p:nvPr>
        </p:nvSpPr>
        <p:spPr/>
        <p:txBody>
          <a:bodyPr/>
          <a:lstStyle/>
          <a:p>
            <a:fld id="{3B50D042-4988-4E62-85C9-0C62D87C51D9}" type="slidenum">
              <a:rPr lang="pt-BR">
                <a:solidFill>
                  <a:srgbClr val="474747"/>
                </a:solidFill>
              </a:rPr>
              <a:pPr/>
              <a:t>15</a:t>
            </a:fld>
            <a:endParaRPr lang="pt-BR">
              <a:solidFill>
                <a:srgbClr val="474747"/>
              </a:solidFill>
            </a:endParaRPr>
          </a:p>
        </p:txBody>
      </p:sp>
      <p:sp>
        <p:nvSpPr>
          <p:cNvPr id="650242" name="Rectangle 2"/>
          <p:cNvSpPr>
            <a:spLocks noGrp="1" noChangeArrowheads="1"/>
          </p:cNvSpPr>
          <p:nvPr>
            <p:ph type="title"/>
          </p:nvPr>
        </p:nvSpPr>
        <p:spPr>
          <a:xfrm>
            <a:off x="320675" y="141288"/>
            <a:ext cx="8274050" cy="533400"/>
          </a:xfrm>
          <a:noFill/>
          <a:ln/>
        </p:spPr>
        <p:txBody>
          <a:bodyPr/>
          <a:lstStyle/>
          <a:p>
            <a:r>
              <a:rPr lang="pt-BR">
                <a:cs typeface="Arial" pitchFamily="34" charset="0"/>
              </a:rPr>
              <a:t>Contributing to Global Sustainability</a:t>
            </a:r>
          </a:p>
        </p:txBody>
      </p:sp>
      <p:sp>
        <p:nvSpPr>
          <p:cNvPr id="650243" name="Rectangle 3"/>
          <p:cNvSpPr>
            <a:spLocks noGrp="1" noChangeArrowheads="1"/>
          </p:cNvSpPr>
          <p:nvPr>
            <p:ph type="body" sz="half" idx="1"/>
          </p:nvPr>
        </p:nvSpPr>
        <p:spPr>
          <a:xfrm>
            <a:off x="434975" y="1143000"/>
            <a:ext cx="8154988" cy="5027613"/>
          </a:xfrm>
        </p:spPr>
        <p:txBody>
          <a:bodyPr/>
          <a:lstStyle/>
          <a:p>
            <a:pPr>
              <a:buFont typeface="Wingdings" pitchFamily="2" charset="2"/>
              <a:buChar char="ü"/>
            </a:pPr>
            <a:r>
              <a:rPr lang="en-US" sz="1600"/>
              <a:t> Vale is developing several initiatives to reconcile short and long term interests, becoming an agent of global sustainability.</a:t>
            </a:r>
          </a:p>
          <a:p>
            <a:pPr>
              <a:buFont typeface="Wingdings" pitchFamily="2" charset="2"/>
              <a:buChar char="ü"/>
            </a:pPr>
            <a:r>
              <a:rPr lang="en-US" sz="1600"/>
              <a:t> Vale has been developing and implementing several technological solutions in a quest for continuous improvement of mining:</a:t>
            </a:r>
          </a:p>
          <a:p>
            <a:pPr lvl="1" indent="14288"/>
            <a:endParaRPr lang="en-US" sz="1600"/>
          </a:p>
          <a:p>
            <a:pPr lvl="1" indent="14288"/>
            <a:endParaRPr lang="pt-BR" sz="1600"/>
          </a:p>
        </p:txBody>
      </p:sp>
      <p:graphicFrame>
        <p:nvGraphicFramePr>
          <p:cNvPr id="650300" name="Group 60"/>
          <p:cNvGraphicFramePr>
            <a:graphicFrameLocks noGrp="1"/>
          </p:cNvGraphicFramePr>
          <p:nvPr>
            <p:ph sz="half" idx="2"/>
          </p:nvPr>
        </p:nvGraphicFramePr>
        <p:xfrm>
          <a:off x="417513" y="2590800"/>
          <a:ext cx="8062912" cy="3281744"/>
        </p:xfrm>
        <a:graphic>
          <a:graphicData uri="http://schemas.openxmlformats.org/drawingml/2006/table">
            <a:tbl>
              <a:tblPr/>
              <a:tblGrid>
                <a:gridCol w="2687637"/>
                <a:gridCol w="2687638"/>
                <a:gridCol w="2687637"/>
              </a:tblGrid>
              <a:tr h="512763">
                <a:tc>
                  <a:txBody>
                    <a:bodyPr/>
                    <a:lstStyle/>
                    <a:p>
                      <a:pPr marL="0" marR="0" lvl="0" indent="0" algn="ctr" defTabSz="914400" rtl="0" eaLnBrk="1" fontAlgn="base" latinLnBrk="0" hangingPunct="1">
                        <a:lnSpc>
                          <a:spcPct val="100000"/>
                        </a:lnSpc>
                        <a:spcBef>
                          <a:spcPct val="65000"/>
                        </a:spcBef>
                        <a:spcAft>
                          <a:spcPct val="0"/>
                        </a:spcAft>
                        <a:buClrTx/>
                        <a:buSzTx/>
                        <a:buFont typeface="Times"/>
                        <a:buNone/>
                        <a:tabLst/>
                      </a:pPr>
                      <a:r>
                        <a:rPr kumimoji="0" lang="en-US" sz="1600" b="0" i="0" u="none" strike="noStrike" cap="none" normalizeH="0" baseline="0" smtClean="0">
                          <a:ln>
                            <a:noFill/>
                          </a:ln>
                          <a:solidFill>
                            <a:schemeClr val="tx1"/>
                          </a:solidFill>
                          <a:effectLst/>
                          <a:latin typeface="Arial" pitchFamily="34" charset="0"/>
                        </a:rPr>
                        <a:t> Dry iron ore processing</a:t>
                      </a:r>
                      <a:endParaRPr kumimoji="0" lang="pt-BR" sz="1600" b="0" i="0" u="none" strike="noStrike" cap="none" normalizeH="0" baseline="0" smtClean="0">
                        <a:ln>
                          <a:noFill/>
                        </a:ln>
                        <a:solidFill>
                          <a:schemeClr val="tx1"/>
                        </a:solidFill>
                        <a:effectLst/>
                        <a:latin typeface="Arial" pitchFamily="34" charset="0"/>
                      </a:endParaRPr>
                    </a:p>
                  </a:txBody>
                  <a:tcPr marL="0" marR="0" marT="0" marB="0" anchor="ctr" horzOverflow="overflow">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114300" marR="0" lvl="1" indent="0" algn="ctr" defTabSz="914400" rtl="0" eaLnBrk="1" fontAlgn="base" latinLnBrk="0" hangingPunct="1">
                        <a:lnSpc>
                          <a:spcPct val="100000"/>
                        </a:lnSpc>
                        <a:spcBef>
                          <a:spcPct val="20000"/>
                        </a:spcBef>
                        <a:spcAft>
                          <a:spcPct val="0"/>
                        </a:spcAft>
                        <a:buClrTx/>
                        <a:buSzTx/>
                        <a:buFont typeface="Times"/>
                        <a:buNone/>
                        <a:tabLst/>
                      </a:pPr>
                      <a:r>
                        <a:rPr kumimoji="0" lang="en-US" sz="1600" b="0" i="0" u="none" strike="noStrike" cap="none" normalizeH="0" baseline="0" smtClean="0">
                          <a:ln>
                            <a:noFill/>
                          </a:ln>
                          <a:solidFill>
                            <a:schemeClr val="tx1"/>
                          </a:solidFill>
                          <a:effectLst/>
                          <a:latin typeface="Arial" pitchFamily="34" charset="0"/>
                        </a:rPr>
                        <a:t>Truckless mine</a:t>
                      </a:r>
                      <a:endParaRPr kumimoji="0" lang="pt-BR" sz="16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114300" marR="0" lvl="1" indent="0" algn="ctr" defTabSz="914400" rtl="0" eaLnBrk="1" fontAlgn="base" latinLnBrk="0" hangingPunct="1">
                        <a:lnSpc>
                          <a:spcPct val="100000"/>
                        </a:lnSpc>
                        <a:spcBef>
                          <a:spcPct val="20000"/>
                        </a:spcBef>
                        <a:spcAft>
                          <a:spcPct val="0"/>
                        </a:spcAft>
                        <a:buClrTx/>
                        <a:buSzTx/>
                        <a:buFont typeface="Times"/>
                        <a:buNone/>
                        <a:tabLst/>
                      </a:pPr>
                      <a:r>
                        <a:rPr kumimoji="0" lang="en-US" sz="1600" b="0" i="0" u="none" strike="noStrike" cap="none" normalizeH="0" baseline="0" smtClean="0">
                          <a:ln>
                            <a:noFill/>
                          </a:ln>
                          <a:solidFill>
                            <a:schemeClr val="tx1"/>
                          </a:solidFill>
                          <a:effectLst/>
                          <a:latin typeface="Arial" pitchFamily="34" charset="0"/>
                        </a:rPr>
                        <a:t>Renewable energies:</a:t>
                      </a:r>
                    </a:p>
                    <a:p>
                      <a:pPr marL="457200" marR="0" lvl="2"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 Biodiesel</a:t>
                      </a:r>
                    </a:p>
                    <a:p>
                      <a:pPr marL="457200" marR="0" lvl="2"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 Synthetic diesel</a:t>
                      </a:r>
                      <a:endParaRPr kumimoji="0" lang="pt-BR" sz="16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r>
              <a:tr h="2452688">
                <a:tc>
                  <a:txBody>
                    <a:bodyPr/>
                    <a:lstStyle/>
                    <a:p>
                      <a:pPr marL="0" marR="0" lvl="0" indent="0" algn="l" defTabSz="914400" rtl="0" eaLnBrk="1" fontAlgn="base" latinLnBrk="0" hangingPunct="1">
                        <a:lnSpc>
                          <a:spcPct val="100000"/>
                        </a:lnSpc>
                        <a:spcBef>
                          <a:spcPct val="65000"/>
                        </a:spcBef>
                        <a:spcAft>
                          <a:spcPct val="0"/>
                        </a:spcAft>
                        <a:buClrTx/>
                        <a:buSzTx/>
                        <a:buFont typeface="Times"/>
                        <a:buNone/>
                        <a:tabLst/>
                      </a:pPr>
                      <a:endParaRPr kumimoji="0" lang="pt-BR" sz="1600" b="0" i="0" u="none" strike="noStrike" cap="none" normalizeH="0" baseline="0" smtClean="0">
                        <a:ln>
                          <a:noFill/>
                        </a:ln>
                        <a:solidFill>
                          <a:schemeClr val="tx1"/>
                        </a:solidFill>
                        <a:effectLst/>
                        <a:latin typeface="Arial" pitchFamily="34" charset="0"/>
                      </a:endParaRPr>
                    </a:p>
                  </a:txBody>
                  <a:tcPr marL="0" marR="0" marT="0" marB="0" horzOverflow="overflow">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5000"/>
                        </a:spcBef>
                        <a:spcAft>
                          <a:spcPct val="0"/>
                        </a:spcAft>
                        <a:buClrTx/>
                        <a:buSzTx/>
                        <a:buFont typeface="Times"/>
                        <a:buNone/>
                        <a:tabLst/>
                      </a:pPr>
                      <a:endParaRPr kumimoji="0" lang="pt-BR" sz="16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5000"/>
                        </a:spcBef>
                        <a:spcAft>
                          <a:spcPct val="0"/>
                        </a:spcAft>
                        <a:buClrTx/>
                        <a:buSzTx/>
                        <a:buFont typeface="Times"/>
                        <a:buNone/>
                        <a:tabLst/>
                      </a:pPr>
                      <a:endParaRPr kumimoji="0" lang="pt-BR" sz="16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r>
            </a:tbl>
          </a:graphicData>
        </a:graphic>
      </p:graphicFrame>
      <p:pic>
        <p:nvPicPr>
          <p:cNvPr id="650264" name="Picture 24"/>
          <p:cNvPicPr>
            <a:picLocks noChangeAspect="1" noChangeArrowheads="1"/>
          </p:cNvPicPr>
          <p:nvPr/>
        </p:nvPicPr>
        <p:blipFill>
          <a:blip r:embed="rId2" cstate="email"/>
          <a:srcRect/>
          <a:stretch>
            <a:fillRect/>
          </a:stretch>
        </p:blipFill>
        <p:spPr bwMode="auto">
          <a:xfrm>
            <a:off x="473075" y="3602038"/>
            <a:ext cx="2527300" cy="2106612"/>
          </a:xfrm>
          <a:prstGeom prst="rect">
            <a:avLst/>
          </a:prstGeom>
          <a:noFill/>
          <a:ln w="9525">
            <a:noFill/>
            <a:miter lim="800000"/>
            <a:headEnd/>
            <a:tailEnd/>
          </a:ln>
          <a:effectLst/>
        </p:spPr>
      </p:pic>
      <p:pic>
        <p:nvPicPr>
          <p:cNvPr id="650265" name="Picture 25"/>
          <p:cNvPicPr>
            <a:picLocks noChangeAspect="1" noChangeArrowheads="1"/>
          </p:cNvPicPr>
          <p:nvPr/>
        </p:nvPicPr>
        <p:blipFill>
          <a:blip r:embed="rId3" cstate="email"/>
          <a:srcRect/>
          <a:stretch>
            <a:fillRect/>
          </a:stretch>
        </p:blipFill>
        <p:spPr bwMode="auto">
          <a:xfrm>
            <a:off x="3181350" y="3633788"/>
            <a:ext cx="2570163" cy="1984375"/>
          </a:xfrm>
          <a:prstGeom prst="rect">
            <a:avLst/>
          </a:prstGeom>
          <a:noFill/>
          <a:ln w="9525">
            <a:noFill/>
            <a:miter lim="800000"/>
            <a:headEnd/>
            <a:tailEnd/>
          </a:ln>
          <a:effectLst/>
        </p:spPr>
      </p:pic>
      <p:pic>
        <p:nvPicPr>
          <p:cNvPr id="650266" name="Picture 26"/>
          <p:cNvPicPr>
            <a:picLocks noChangeAspect="1" noChangeArrowheads="1"/>
          </p:cNvPicPr>
          <p:nvPr/>
        </p:nvPicPr>
        <p:blipFill>
          <a:blip r:embed="rId4" cstate="email"/>
          <a:srcRect/>
          <a:stretch>
            <a:fillRect/>
          </a:stretch>
        </p:blipFill>
        <p:spPr bwMode="auto">
          <a:xfrm>
            <a:off x="5856288" y="3706813"/>
            <a:ext cx="2579687" cy="190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1"/>
          <p:cNvSpPr>
            <a:spLocks noGrp="1"/>
          </p:cNvSpPr>
          <p:nvPr>
            <p:ph type="sldNum" sz="quarter" idx="10"/>
          </p:nvPr>
        </p:nvSpPr>
        <p:spPr/>
        <p:txBody>
          <a:bodyPr/>
          <a:lstStyle/>
          <a:p>
            <a:fld id="{17CAFB1D-F3EC-474B-86D6-3796598AB1E0}" type="slidenum">
              <a:rPr lang="pt-BR">
                <a:solidFill>
                  <a:srgbClr val="474747"/>
                </a:solidFill>
              </a:rPr>
              <a:pPr/>
              <a:t>16</a:t>
            </a:fld>
            <a:endParaRPr lang="pt-BR">
              <a:solidFill>
                <a:srgbClr val="474747"/>
              </a:solidFill>
            </a:endParaRPr>
          </a:p>
        </p:txBody>
      </p:sp>
      <p:sp>
        <p:nvSpPr>
          <p:cNvPr id="130051" name="Rectangle 3"/>
          <p:cNvSpPr>
            <a:spLocks noGrp="1" noChangeArrowheads="1"/>
          </p:cNvSpPr>
          <p:nvPr>
            <p:ph type="body" idx="4294967295"/>
          </p:nvPr>
        </p:nvSpPr>
        <p:spPr>
          <a:xfrm>
            <a:off x="287338" y="188913"/>
            <a:ext cx="8623300" cy="788987"/>
          </a:xfrm>
          <a:ln/>
        </p:spPr>
        <p:txBody>
          <a:bodyPr anchor="b"/>
          <a:lstStyle/>
          <a:p>
            <a:pPr>
              <a:spcBef>
                <a:spcPct val="0"/>
              </a:spcBef>
              <a:buFontTx/>
              <a:buNone/>
            </a:pPr>
            <a:r>
              <a:rPr lang="pt-BR" sz="2000" b="1">
                <a:solidFill>
                  <a:srgbClr val="007E7A"/>
                </a:solidFill>
                <a:cs typeface="Arial" pitchFamily="34" charset="0"/>
              </a:rPr>
              <a:t>Our Initiatives – </a:t>
            </a:r>
            <a:r>
              <a:rPr lang="pt-BR" sz="2000">
                <a:solidFill>
                  <a:srgbClr val="007E7A"/>
                </a:solidFill>
                <a:cs typeface="Arial" pitchFamily="34" charset="0"/>
              </a:rPr>
              <a:t>Carbon Capture</a:t>
            </a:r>
          </a:p>
        </p:txBody>
      </p:sp>
      <p:sp>
        <p:nvSpPr>
          <p:cNvPr id="130054" name="Rectangle 6"/>
          <p:cNvSpPr>
            <a:spLocks noChangeArrowheads="1"/>
          </p:cNvSpPr>
          <p:nvPr/>
        </p:nvSpPr>
        <p:spPr bwMode="auto">
          <a:xfrm>
            <a:off x="323850" y="1141413"/>
            <a:ext cx="5880100" cy="4752975"/>
          </a:xfrm>
          <a:prstGeom prst="rect">
            <a:avLst/>
          </a:prstGeom>
          <a:noFill/>
          <a:ln w="9525">
            <a:noFill/>
            <a:miter lim="800000"/>
            <a:headEnd/>
            <a:tailEnd/>
          </a:ln>
          <a:effectLst/>
        </p:spPr>
        <p:txBody>
          <a:bodyPr/>
          <a:lstStyle/>
          <a:p>
            <a:pPr marL="182563" indent="-182563" algn="just">
              <a:lnSpc>
                <a:spcPct val="110000"/>
              </a:lnSpc>
              <a:spcBef>
                <a:spcPct val="20000"/>
              </a:spcBef>
              <a:spcAft>
                <a:spcPct val="65000"/>
              </a:spcAft>
            </a:pPr>
            <a:r>
              <a:rPr lang="pt-BR" sz="1300" b="1" u="sng" smtClean="0">
                <a:solidFill>
                  <a:srgbClr val="474747"/>
                </a:solidFill>
                <a:latin typeface="Arial" pitchFamily="34" charset="0"/>
                <a:ea typeface="MS PGothic" pitchFamily="34" charset="-128"/>
                <a:cs typeface="+mn-cs"/>
              </a:rPr>
              <a:t>Vale Florestar: </a:t>
            </a:r>
          </a:p>
          <a:p>
            <a:pPr marL="182563" indent="-182563" algn="just">
              <a:lnSpc>
                <a:spcPct val="110000"/>
              </a:lnSpc>
              <a:spcBef>
                <a:spcPct val="20000"/>
              </a:spcBef>
              <a:spcAft>
                <a:spcPct val="65000"/>
              </a:spcAft>
              <a:buFontTx/>
              <a:buChar char="-"/>
            </a:pPr>
            <a:r>
              <a:rPr lang="en-US" sz="1300" smtClean="0">
                <a:solidFill>
                  <a:srgbClr val="474747"/>
                </a:solidFill>
                <a:latin typeface="Arial" pitchFamily="34" charset="0"/>
                <a:ea typeface="MS PGothic" pitchFamily="34" charset="-128"/>
                <a:cs typeface="Arial" pitchFamily="34" charset="0"/>
              </a:rPr>
              <a:t>Aims to protect and restore native forests and degraded areas, associated with the implementation of industrial forests, promoting the orderly occupation of the territory and aimed at developing economic and social development. </a:t>
            </a:r>
          </a:p>
          <a:p>
            <a:pPr marL="182563" indent="-182563" algn="just">
              <a:lnSpc>
                <a:spcPct val="110000"/>
              </a:lnSpc>
              <a:spcBef>
                <a:spcPct val="20000"/>
              </a:spcBef>
              <a:spcAft>
                <a:spcPct val="65000"/>
              </a:spcAft>
              <a:buFontTx/>
              <a:buChar char="-"/>
            </a:pPr>
            <a:r>
              <a:rPr lang="en-US" sz="1300" smtClean="0">
                <a:solidFill>
                  <a:srgbClr val="474747"/>
                </a:solidFill>
                <a:latin typeface="Arial" pitchFamily="34" charset="0"/>
                <a:ea typeface="MS PGothic" pitchFamily="34" charset="-128"/>
                <a:cs typeface="Arial" pitchFamily="34" charset="0"/>
              </a:rPr>
              <a:t>Project started in 2006. Began operations in January 2007 (planting) </a:t>
            </a:r>
          </a:p>
          <a:p>
            <a:pPr marL="182563" indent="-182563" algn="just">
              <a:lnSpc>
                <a:spcPct val="110000"/>
              </a:lnSpc>
              <a:spcBef>
                <a:spcPct val="20000"/>
              </a:spcBef>
              <a:spcAft>
                <a:spcPct val="65000"/>
              </a:spcAft>
              <a:buFontTx/>
              <a:buChar char="-"/>
            </a:pPr>
            <a:r>
              <a:rPr lang="en-US" sz="1300" smtClean="0">
                <a:solidFill>
                  <a:srgbClr val="474747"/>
                </a:solidFill>
                <a:latin typeface="Arial" pitchFamily="34" charset="0"/>
                <a:ea typeface="MS PGothic" pitchFamily="34" charset="-128"/>
                <a:cs typeface="Arial" pitchFamily="34" charset="0"/>
              </a:rPr>
              <a:t>Area will cover 450,000 ha: 300,000 ha for protection and restoration of native forests and degraded areas and 150,000 ha for implementation of industrial forest. Focus the Amazon, the municipalities located in eastern Pará, in the area called "Deforestation Arc". </a:t>
            </a:r>
          </a:p>
          <a:p>
            <a:pPr marL="182563" indent="-182563" algn="just">
              <a:lnSpc>
                <a:spcPct val="110000"/>
              </a:lnSpc>
              <a:spcBef>
                <a:spcPct val="20000"/>
              </a:spcBef>
              <a:spcAft>
                <a:spcPct val="65000"/>
              </a:spcAft>
              <a:buFontTx/>
              <a:buChar char="-"/>
            </a:pPr>
            <a:r>
              <a:rPr lang="en-US" sz="1300" smtClean="0">
                <a:solidFill>
                  <a:srgbClr val="474747"/>
                </a:solidFill>
                <a:latin typeface="Arial" pitchFamily="34" charset="0"/>
                <a:ea typeface="MS PGothic" pitchFamily="34" charset="-128"/>
                <a:cs typeface="Arial" pitchFamily="34" charset="0"/>
              </a:rPr>
              <a:t>Investment of $ 300 million by 2015. </a:t>
            </a:r>
          </a:p>
          <a:p>
            <a:pPr marL="182563" indent="-182563" algn="just">
              <a:lnSpc>
                <a:spcPct val="110000"/>
              </a:lnSpc>
              <a:spcBef>
                <a:spcPct val="20000"/>
              </a:spcBef>
              <a:spcAft>
                <a:spcPct val="65000"/>
              </a:spcAft>
              <a:buFontTx/>
              <a:buChar char="-"/>
            </a:pPr>
            <a:r>
              <a:rPr lang="en-US" sz="1300" smtClean="0">
                <a:solidFill>
                  <a:srgbClr val="474747"/>
                </a:solidFill>
                <a:latin typeface="Arial" pitchFamily="34" charset="0"/>
                <a:ea typeface="MS PGothic" pitchFamily="34" charset="-128"/>
                <a:cs typeface="Arial" pitchFamily="34" charset="0"/>
              </a:rPr>
              <a:t>Generation of direct jobs: between 4,000 - 5,000 and contractors. It currently has 1,400 employees </a:t>
            </a:r>
          </a:p>
          <a:p>
            <a:pPr marL="182563" indent="-182563" algn="just">
              <a:lnSpc>
                <a:spcPct val="110000"/>
              </a:lnSpc>
              <a:spcBef>
                <a:spcPct val="20000"/>
              </a:spcBef>
              <a:spcAft>
                <a:spcPct val="65000"/>
              </a:spcAft>
              <a:buFontTx/>
              <a:buChar char="-"/>
            </a:pPr>
            <a:r>
              <a:rPr lang="en-US" sz="1300" smtClean="0">
                <a:solidFill>
                  <a:srgbClr val="474747"/>
                </a:solidFill>
                <a:latin typeface="Arial" pitchFamily="34" charset="0"/>
                <a:ea typeface="MS PGothic" pitchFamily="34" charset="-128"/>
                <a:cs typeface="Arial" pitchFamily="34" charset="0"/>
              </a:rPr>
              <a:t>Creation of Vale Florestar SA in June 2010: 40% VALE, Petros 20%, 20% BNDES and 20% FUNCEF. </a:t>
            </a:r>
          </a:p>
          <a:p>
            <a:pPr marL="182563" indent="-182563" eaLnBrk="0" hangingPunct="0">
              <a:buFontTx/>
              <a:buChar char="-"/>
            </a:pPr>
            <a:r>
              <a:rPr lang="en-US" sz="1300" smtClean="0">
                <a:solidFill>
                  <a:srgbClr val="474747"/>
                </a:solidFill>
                <a:latin typeface="Arial" pitchFamily="34" charset="0"/>
                <a:ea typeface="MS PGothic" pitchFamily="34" charset="-128"/>
                <a:cs typeface="Arial" pitchFamily="34" charset="0"/>
              </a:rPr>
              <a:t>    Already sequestered more than two million tonnes of CO2. </a:t>
            </a:r>
          </a:p>
          <a:p>
            <a:pPr marL="182563" indent="-182563" eaLnBrk="0" hangingPunct="0">
              <a:buFontTx/>
              <a:buChar char="-"/>
            </a:pPr>
            <a:endParaRPr lang="en-US" sz="1300" smtClean="0">
              <a:solidFill>
                <a:srgbClr val="474747"/>
              </a:solidFill>
              <a:latin typeface="Arial" pitchFamily="34" charset="0"/>
              <a:ea typeface="MS PGothic" pitchFamily="34" charset="-128"/>
              <a:cs typeface="Arial" pitchFamily="34" charset="0"/>
            </a:endParaRPr>
          </a:p>
          <a:p>
            <a:pPr marL="182563" indent="-182563" eaLnBrk="0" hangingPunct="0"/>
            <a:r>
              <a:rPr lang="en-US" sz="1300" smtClean="0">
                <a:solidFill>
                  <a:srgbClr val="474747"/>
                </a:solidFill>
                <a:latin typeface="Arial" pitchFamily="34" charset="0"/>
                <a:ea typeface="MS PGothic" pitchFamily="34" charset="-128"/>
                <a:cs typeface="Arial" pitchFamily="34" charset="0"/>
              </a:rPr>
              <a:t>-    Potential for generating carbon credits via the Clean Development Mechanism:    15  million temporary credits.</a:t>
            </a:r>
          </a:p>
        </p:txBody>
      </p:sp>
      <p:pic>
        <p:nvPicPr>
          <p:cNvPr id="645125" name="Picture 5" descr="DSC02545"/>
          <p:cNvPicPr>
            <a:picLocks noChangeArrowheads="1"/>
          </p:cNvPicPr>
          <p:nvPr/>
        </p:nvPicPr>
        <p:blipFill>
          <a:blip r:embed="rId2" cstate="email"/>
          <a:srcRect/>
          <a:stretch>
            <a:fillRect/>
          </a:stretch>
        </p:blipFill>
        <p:spPr bwMode="auto">
          <a:xfrm>
            <a:off x="6350000" y="3709988"/>
            <a:ext cx="2449513" cy="1870075"/>
          </a:xfrm>
          <a:prstGeom prst="rect">
            <a:avLst/>
          </a:prstGeom>
          <a:noFill/>
          <a:ln w="9525">
            <a:noFill/>
            <a:miter lim="800000"/>
            <a:headEnd/>
            <a:tailEnd/>
          </a:ln>
        </p:spPr>
      </p:pic>
      <p:pic>
        <p:nvPicPr>
          <p:cNvPr id="645126" name="Picture 6" descr="DSC00965"/>
          <p:cNvPicPr>
            <a:picLocks noChangeArrowheads="1"/>
          </p:cNvPicPr>
          <p:nvPr/>
        </p:nvPicPr>
        <p:blipFill>
          <a:blip r:embed="rId3" cstate="email"/>
          <a:srcRect/>
          <a:stretch>
            <a:fillRect/>
          </a:stretch>
        </p:blipFill>
        <p:spPr bwMode="auto">
          <a:xfrm>
            <a:off x="6357938" y="1392238"/>
            <a:ext cx="2447925" cy="1871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1"/>
          <p:cNvSpPr>
            <a:spLocks noGrp="1"/>
          </p:cNvSpPr>
          <p:nvPr>
            <p:ph type="sldNum" sz="quarter" idx="10"/>
          </p:nvPr>
        </p:nvSpPr>
        <p:spPr/>
        <p:txBody>
          <a:bodyPr/>
          <a:lstStyle/>
          <a:p>
            <a:fld id="{DEA792B7-B533-466E-9ED0-96F297306551}" type="slidenum">
              <a:rPr lang="pt-BR">
                <a:solidFill>
                  <a:srgbClr val="474747"/>
                </a:solidFill>
              </a:rPr>
              <a:pPr/>
              <a:t>17</a:t>
            </a:fld>
            <a:endParaRPr lang="pt-BR">
              <a:solidFill>
                <a:srgbClr val="474747"/>
              </a:solidFill>
            </a:endParaRPr>
          </a:p>
        </p:txBody>
      </p:sp>
      <p:sp>
        <p:nvSpPr>
          <p:cNvPr id="130051" name="Rectangle 3"/>
          <p:cNvSpPr>
            <a:spLocks noGrp="1" noChangeArrowheads="1"/>
          </p:cNvSpPr>
          <p:nvPr>
            <p:ph type="body" idx="4294967295"/>
          </p:nvPr>
        </p:nvSpPr>
        <p:spPr>
          <a:xfrm>
            <a:off x="261938" y="198438"/>
            <a:ext cx="8353425" cy="779462"/>
          </a:xfrm>
          <a:ln/>
        </p:spPr>
        <p:txBody>
          <a:bodyPr anchor="b"/>
          <a:lstStyle/>
          <a:p>
            <a:pPr>
              <a:spcBef>
                <a:spcPct val="0"/>
              </a:spcBef>
              <a:buFontTx/>
              <a:buNone/>
            </a:pPr>
            <a:r>
              <a:rPr lang="pt-BR" sz="2000" b="1">
                <a:solidFill>
                  <a:srgbClr val="007E7A"/>
                </a:solidFill>
                <a:cs typeface="Arial" pitchFamily="34" charset="0"/>
              </a:rPr>
              <a:t>Our Initiatives – </a:t>
            </a:r>
            <a:r>
              <a:rPr lang="pt-BR" sz="2000">
                <a:solidFill>
                  <a:srgbClr val="007E7A"/>
                </a:solidFill>
                <a:cs typeface="Arial" pitchFamily="34" charset="0"/>
              </a:rPr>
              <a:t>Carbon Capture</a:t>
            </a:r>
          </a:p>
        </p:txBody>
      </p:sp>
      <p:sp>
        <p:nvSpPr>
          <p:cNvPr id="130054" name="Rectangle 6"/>
          <p:cNvSpPr>
            <a:spLocks noChangeArrowheads="1"/>
          </p:cNvSpPr>
          <p:nvPr/>
        </p:nvSpPr>
        <p:spPr bwMode="auto">
          <a:xfrm>
            <a:off x="323850" y="1601788"/>
            <a:ext cx="5111750" cy="2049462"/>
          </a:xfrm>
          <a:prstGeom prst="rect">
            <a:avLst/>
          </a:prstGeom>
          <a:noFill/>
          <a:ln w="9525">
            <a:noFill/>
            <a:miter lim="800000"/>
            <a:headEnd/>
            <a:tailEnd/>
          </a:ln>
          <a:effectLst/>
        </p:spPr>
        <p:txBody>
          <a:bodyPr/>
          <a:lstStyle/>
          <a:p>
            <a:pPr marL="182563" indent="-182563"/>
            <a:r>
              <a:rPr lang="pt-BR" sz="1400" smtClean="0">
                <a:solidFill>
                  <a:srgbClr val="474747"/>
                </a:solidFill>
                <a:latin typeface="Arial" pitchFamily="34" charset="0"/>
                <a:ea typeface="MS PGothic" pitchFamily="34" charset="-128"/>
                <a:cs typeface="+mn-cs"/>
              </a:rPr>
              <a:t> </a:t>
            </a:r>
            <a:r>
              <a:rPr lang="pt-BR" sz="1400" b="1" u="sng" smtClean="0">
                <a:solidFill>
                  <a:srgbClr val="474747"/>
                </a:solidFill>
                <a:latin typeface="Arial" pitchFamily="34" charset="0"/>
                <a:ea typeface="MS PGothic" pitchFamily="34" charset="-128"/>
                <a:cs typeface="+mn-cs"/>
              </a:rPr>
              <a:t>Biovale:</a:t>
            </a:r>
            <a:r>
              <a:rPr lang="pt-BR" sz="1400" smtClean="0">
                <a:solidFill>
                  <a:srgbClr val="474747"/>
                </a:solidFill>
                <a:latin typeface="Arial" pitchFamily="34" charset="0"/>
                <a:ea typeface="MS PGothic" pitchFamily="34" charset="-128"/>
                <a:cs typeface="+mn-cs"/>
              </a:rPr>
              <a:t> </a:t>
            </a:r>
          </a:p>
          <a:p>
            <a:pPr marL="182563" indent="-182563">
              <a:buFontTx/>
              <a:buChar char="-"/>
            </a:pPr>
            <a:endParaRPr lang="pt-BR" sz="1400" smtClean="0">
              <a:solidFill>
                <a:srgbClr val="474747"/>
              </a:solidFill>
              <a:latin typeface="Arial" pitchFamily="34" charset="0"/>
              <a:ea typeface="MS PGothic" pitchFamily="34" charset="-128"/>
              <a:cs typeface="+mn-cs"/>
            </a:endParaRPr>
          </a:p>
          <a:p>
            <a:pPr marL="182563" indent="-182563">
              <a:buFontTx/>
              <a:buChar char="-"/>
            </a:pPr>
            <a:r>
              <a:rPr lang="en-US" sz="1400" smtClean="0">
                <a:solidFill>
                  <a:srgbClr val="4D4D4D"/>
                </a:solidFill>
                <a:latin typeface="Arial" pitchFamily="34" charset="0"/>
                <a:ea typeface="MS PGothic" pitchFamily="34" charset="-128"/>
                <a:cs typeface="Arial" pitchFamily="34" charset="0"/>
              </a:rPr>
              <a:t>Consortium with Biopalma Amazon. Aims to establish palm plantations for biodiesel production, with recovery and conservation of native forests in the Amazon, Pará State. </a:t>
            </a:r>
          </a:p>
          <a:p>
            <a:pPr marL="182563" indent="-182563">
              <a:buFontTx/>
              <a:buChar char="-"/>
            </a:pPr>
            <a:endParaRPr lang="en-US" sz="1400" smtClean="0">
              <a:solidFill>
                <a:srgbClr val="4D4D4D"/>
              </a:solidFill>
              <a:latin typeface="Arial" pitchFamily="34" charset="0"/>
              <a:ea typeface="MS PGothic" pitchFamily="34" charset="-128"/>
              <a:cs typeface="Arial" pitchFamily="34" charset="0"/>
            </a:endParaRPr>
          </a:p>
          <a:p>
            <a:pPr marL="182563" indent="-182563">
              <a:buFontTx/>
              <a:buChar char="-"/>
            </a:pPr>
            <a:r>
              <a:rPr lang="en-US" sz="1400" smtClean="0">
                <a:solidFill>
                  <a:srgbClr val="4D4D4D"/>
                </a:solidFill>
                <a:latin typeface="Arial" pitchFamily="34" charset="0"/>
                <a:ea typeface="MS PGothic" pitchFamily="34" charset="-128"/>
                <a:cs typeface="Arial" pitchFamily="34" charset="0"/>
              </a:rPr>
              <a:t> The project will contribute to reducing the rural exodus, promoting social inclusion and encouraging sustainable economic cycle. Will generate about 6,000 direct jobs. </a:t>
            </a:r>
          </a:p>
          <a:p>
            <a:pPr marL="182563" indent="-182563"/>
            <a:endParaRPr lang="en-US" sz="1400" smtClean="0">
              <a:solidFill>
                <a:srgbClr val="4D4D4D"/>
              </a:solidFill>
              <a:latin typeface="Arial" pitchFamily="34" charset="0"/>
              <a:ea typeface="MS PGothic" pitchFamily="34" charset="-128"/>
              <a:cs typeface="Arial" pitchFamily="34" charset="0"/>
            </a:endParaRPr>
          </a:p>
        </p:txBody>
      </p:sp>
      <p:pic>
        <p:nvPicPr>
          <p:cNvPr id="647173" name="Picture 5"/>
          <p:cNvPicPr>
            <a:picLocks noChangeAspect="1" noChangeArrowheads="1"/>
          </p:cNvPicPr>
          <p:nvPr/>
        </p:nvPicPr>
        <p:blipFill>
          <a:blip r:embed="rId2" cstate="email"/>
          <a:srcRect/>
          <a:stretch>
            <a:fillRect/>
          </a:stretch>
        </p:blipFill>
        <p:spPr bwMode="auto">
          <a:xfrm>
            <a:off x="5580063" y="1196975"/>
            <a:ext cx="3305175" cy="2471738"/>
          </a:xfrm>
          <a:prstGeom prst="rect">
            <a:avLst/>
          </a:prstGeom>
          <a:noFill/>
        </p:spPr>
      </p:pic>
      <p:sp>
        <p:nvSpPr>
          <p:cNvPr id="647174" name="Text Box 6"/>
          <p:cNvSpPr txBox="1">
            <a:spLocks noChangeArrowheads="1"/>
          </p:cNvSpPr>
          <p:nvPr/>
        </p:nvSpPr>
        <p:spPr bwMode="auto">
          <a:xfrm>
            <a:off x="395288" y="3860800"/>
            <a:ext cx="8301037" cy="2432050"/>
          </a:xfrm>
          <a:prstGeom prst="rect">
            <a:avLst/>
          </a:prstGeom>
          <a:noFill/>
          <a:ln w="9525" algn="ctr">
            <a:noFill/>
            <a:miter lim="800000"/>
            <a:headEnd/>
            <a:tailEnd/>
          </a:ln>
          <a:effectLst/>
        </p:spPr>
        <p:txBody>
          <a:bodyPr>
            <a:spAutoFit/>
            <a:flatTx/>
          </a:bodyPr>
          <a:lstStyle/>
          <a:p>
            <a:pPr marL="87313" indent="-87313"/>
            <a:r>
              <a:rPr lang="en-US" sz="1400" smtClean="0">
                <a:solidFill>
                  <a:srgbClr val="474747"/>
                </a:solidFill>
                <a:latin typeface="Arial" pitchFamily="34" charset="0"/>
                <a:ea typeface="MS PGothic" pitchFamily="34" charset="-128"/>
                <a:cs typeface="Arial" pitchFamily="34" charset="0"/>
              </a:rPr>
              <a:t>- Planting 60,000 hectares of land in an area of about 130,000 hectares. Comprises 70,000 ha for the legal reserve and permanent preservation areas. Starts the production of biodiesel in 2014. </a:t>
            </a:r>
          </a:p>
          <a:p>
            <a:pPr marL="87313" indent="-87313"/>
            <a:endParaRPr lang="en-US" sz="1400" smtClean="0">
              <a:solidFill>
                <a:srgbClr val="474747"/>
              </a:solidFill>
              <a:latin typeface="Arial" pitchFamily="34" charset="0"/>
              <a:ea typeface="MS PGothic" pitchFamily="34" charset="-128"/>
              <a:cs typeface="Arial" pitchFamily="34" charset="0"/>
            </a:endParaRPr>
          </a:p>
          <a:p>
            <a:pPr marL="87313" indent="-87313"/>
            <a:r>
              <a:rPr lang="en-US" sz="1400" smtClean="0">
                <a:solidFill>
                  <a:srgbClr val="474747"/>
                </a:solidFill>
                <a:latin typeface="Arial" pitchFamily="34" charset="0"/>
                <a:ea typeface="MS PGothic" pitchFamily="34" charset="-128"/>
                <a:cs typeface="Arial" pitchFamily="34" charset="0"/>
              </a:rPr>
              <a:t> - Production of 160 thousand tons of biodiesel to meet the demand of Carajas railroad equipment and large mines, through the use of B20. </a:t>
            </a:r>
          </a:p>
          <a:p>
            <a:pPr marL="87313" indent="-87313"/>
            <a:endParaRPr lang="en-US" sz="1400" smtClean="0">
              <a:solidFill>
                <a:srgbClr val="474747"/>
              </a:solidFill>
              <a:latin typeface="Arial" pitchFamily="34" charset="0"/>
              <a:ea typeface="MS PGothic" pitchFamily="34" charset="-128"/>
              <a:cs typeface="Arial" pitchFamily="34" charset="0"/>
            </a:endParaRPr>
          </a:p>
          <a:p>
            <a:pPr marL="87313" indent="-87313"/>
            <a:r>
              <a:rPr lang="en-US" sz="1400" smtClean="0">
                <a:solidFill>
                  <a:srgbClr val="474747"/>
                </a:solidFill>
                <a:latin typeface="Arial" pitchFamily="34" charset="0"/>
                <a:ea typeface="MS PGothic" pitchFamily="34" charset="-128"/>
                <a:cs typeface="Arial" pitchFamily="34" charset="0"/>
              </a:rPr>
              <a:t> - Reduction of GHG emissions using biodiesel - about 12 million tonnes of CO2e during the project life. This is equivalent to the emissions of more than 200 thousand cars in the same period or to Vale’s total Scope 1 emissions in 2009. </a:t>
            </a:r>
          </a:p>
          <a:p>
            <a:pPr marL="87313" indent="-87313"/>
            <a:endParaRPr lang="en-US" sz="1400" smtClean="0">
              <a:solidFill>
                <a:srgbClr val="474747"/>
              </a:solidFill>
              <a:latin typeface="Arial" pitchFamily="34" charset="0"/>
              <a:ea typeface="MS PGothic" pitchFamily="34" charset="-128"/>
              <a:cs typeface="Arial" pitchFamily="34" charset="0"/>
            </a:endParaRPr>
          </a:p>
          <a:p>
            <a:pPr marL="87313" indent="-87313"/>
            <a:r>
              <a:rPr lang="en-US" sz="1400" smtClean="0">
                <a:solidFill>
                  <a:srgbClr val="474747"/>
                </a:solidFill>
                <a:latin typeface="Arial" pitchFamily="34" charset="0"/>
                <a:ea typeface="MS PGothic" pitchFamily="34" charset="-128"/>
                <a:cs typeface="Arial" pitchFamily="34" charset="0"/>
              </a:rPr>
              <a:t> - Reduced GHG emissions on the railroad: around 500 thousand tCO2e/year.</a:t>
            </a:r>
            <a:endParaRPr lang="pt-BR" sz="1400" smtClean="0">
              <a:solidFill>
                <a:srgbClr val="474747"/>
              </a:solidFill>
              <a:latin typeface="Arial" pitchFamily="34" charset="0"/>
              <a:ea typeface="MS PGothic"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1"/>
          <p:cNvSpPr>
            <a:spLocks noGrp="1"/>
          </p:cNvSpPr>
          <p:nvPr>
            <p:ph type="sldNum" sz="quarter" idx="10"/>
          </p:nvPr>
        </p:nvSpPr>
        <p:spPr/>
        <p:txBody>
          <a:bodyPr/>
          <a:lstStyle/>
          <a:p>
            <a:fld id="{C45ED3F6-E406-4C8A-88F3-491E89E363CA}" type="slidenum">
              <a:rPr lang="pt-BR">
                <a:solidFill>
                  <a:srgbClr val="474747"/>
                </a:solidFill>
              </a:rPr>
              <a:pPr/>
              <a:t>18</a:t>
            </a:fld>
            <a:endParaRPr lang="pt-BR">
              <a:solidFill>
                <a:srgbClr val="474747"/>
              </a:solidFill>
            </a:endParaRPr>
          </a:p>
        </p:txBody>
      </p:sp>
      <p:sp>
        <p:nvSpPr>
          <p:cNvPr id="130051" name="Rectangle 3"/>
          <p:cNvSpPr>
            <a:spLocks noGrp="1" noChangeArrowheads="1"/>
          </p:cNvSpPr>
          <p:nvPr>
            <p:ph type="body" idx="4294967295"/>
          </p:nvPr>
        </p:nvSpPr>
        <p:spPr>
          <a:xfrm>
            <a:off x="287338" y="-234950"/>
            <a:ext cx="8161337" cy="974725"/>
          </a:xfrm>
          <a:ln/>
        </p:spPr>
        <p:txBody>
          <a:bodyPr anchor="b"/>
          <a:lstStyle/>
          <a:p>
            <a:pPr>
              <a:spcBef>
                <a:spcPct val="0"/>
              </a:spcBef>
              <a:buFontTx/>
              <a:buNone/>
            </a:pPr>
            <a:r>
              <a:rPr lang="pt-BR" sz="2000" b="1">
                <a:solidFill>
                  <a:srgbClr val="007E7A"/>
                </a:solidFill>
                <a:cs typeface="Arial" pitchFamily="34" charset="0"/>
              </a:rPr>
              <a:t>Our Initiatives – </a:t>
            </a:r>
            <a:r>
              <a:rPr lang="pt-BR" sz="2000">
                <a:solidFill>
                  <a:srgbClr val="007E7A"/>
                </a:solidFill>
                <a:cs typeface="Arial" pitchFamily="34" charset="0"/>
              </a:rPr>
              <a:t>Supply Chain</a:t>
            </a:r>
          </a:p>
        </p:txBody>
      </p:sp>
      <p:sp>
        <p:nvSpPr>
          <p:cNvPr id="130054" name="Rectangle 6"/>
          <p:cNvSpPr>
            <a:spLocks noChangeArrowheads="1"/>
          </p:cNvSpPr>
          <p:nvPr/>
        </p:nvSpPr>
        <p:spPr bwMode="auto">
          <a:xfrm>
            <a:off x="285750" y="968375"/>
            <a:ext cx="7993063" cy="4752975"/>
          </a:xfrm>
          <a:prstGeom prst="rect">
            <a:avLst/>
          </a:prstGeom>
          <a:noFill/>
          <a:ln w="9525">
            <a:noFill/>
            <a:miter lim="800000"/>
            <a:headEnd/>
            <a:tailEnd/>
          </a:ln>
          <a:effectLst/>
        </p:spPr>
        <p:txBody>
          <a:bodyPr/>
          <a:lstStyle/>
          <a:p>
            <a:pPr marL="182563" indent="-182563">
              <a:lnSpc>
                <a:spcPct val="120000"/>
              </a:lnSpc>
              <a:spcBef>
                <a:spcPct val="50000"/>
              </a:spcBef>
              <a:spcAft>
                <a:spcPct val="65000"/>
              </a:spcAft>
              <a:buFontTx/>
              <a:buChar char="-"/>
            </a:pPr>
            <a:r>
              <a:rPr lang="en-US" sz="1500" smtClean="0">
                <a:solidFill>
                  <a:srgbClr val="474747"/>
                </a:solidFill>
                <a:latin typeface="Arial" pitchFamily="34" charset="0"/>
                <a:ea typeface="MS PGothic" pitchFamily="34" charset="-128"/>
                <a:cs typeface="+mn-cs"/>
              </a:rPr>
              <a:t>In 2010, we conduced a diagnosis of GHG management of our suppliers. We obtained more than 350 answers to a questionnaire focusing policies and practices of GHG management. </a:t>
            </a:r>
          </a:p>
          <a:p>
            <a:pPr marL="182563" indent="-182563">
              <a:lnSpc>
                <a:spcPct val="120000"/>
              </a:lnSpc>
              <a:spcBef>
                <a:spcPct val="50000"/>
              </a:spcBef>
              <a:spcAft>
                <a:spcPct val="65000"/>
              </a:spcAft>
              <a:buFontTx/>
              <a:buChar char="-"/>
            </a:pPr>
            <a:r>
              <a:rPr lang="en-US" sz="1500" smtClean="0">
                <a:solidFill>
                  <a:srgbClr val="474747"/>
                </a:solidFill>
                <a:latin typeface="Arial" pitchFamily="34" charset="0"/>
                <a:ea typeface="MS PGothic" pitchFamily="34" charset="-128"/>
                <a:cs typeface="+mn-cs"/>
              </a:rPr>
              <a:t>We operate in Brazil GHG Protocol Program, which also involved Petrobras, Votorantim, Suzano, Arcelor Mittal, among other companies that make up the value chain of Vale’s products. One of the aims is to develop skills to enable companies to improve their GHG management. </a:t>
            </a:r>
          </a:p>
          <a:p>
            <a:pPr marL="182563" indent="-182563">
              <a:lnSpc>
                <a:spcPct val="120000"/>
              </a:lnSpc>
              <a:spcBef>
                <a:spcPct val="50000"/>
              </a:spcBef>
              <a:spcAft>
                <a:spcPct val="65000"/>
              </a:spcAft>
              <a:buFontTx/>
              <a:buChar char="-"/>
            </a:pPr>
            <a:r>
              <a:rPr lang="en-US" sz="1500" smtClean="0">
                <a:solidFill>
                  <a:srgbClr val="474747"/>
                </a:solidFill>
                <a:latin typeface="Arial" pitchFamily="34" charset="0"/>
                <a:ea typeface="MS PGothic" pitchFamily="34" charset="-128"/>
                <a:cs typeface="+mn-cs"/>
              </a:rPr>
              <a:t>We are in the Working Group on Climate, coordinated by CEBDS, which also brings a number of Vale’s suppliers and customers. </a:t>
            </a:r>
          </a:p>
          <a:p>
            <a:pPr marL="182563" indent="-182563">
              <a:lnSpc>
                <a:spcPct val="120000"/>
              </a:lnSpc>
              <a:spcBef>
                <a:spcPct val="50000"/>
              </a:spcBef>
              <a:spcAft>
                <a:spcPct val="65000"/>
              </a:spcAft>
              <a:buFontTx/>
              <a:buChar char="-"/>
            </a:pPr>
            <a:r>
              <a:rPr lang="en-US" sz="1500" smtClean="0">
                <a:solidFill>
                  <a:srgbClr val="474747"/>
                </a:solidFill>
                <a:latin typeface="Arial" pitchFamily="34" charset="0"/>
                <a:ea typeface="MS PGothic" pitchFamily="34" charset="-128"/>
                <a:cs typeface="+mn-cs"/>
              </a:rPr>
              <a:t>We have an ongoing pilot project examining the life cycle of a Vale product, which includes the calculation of its carbon footprint, ie, emissions from the inputs to the delivery and usage by the end customer. </a:t>
            </a:r>
          </a:p>
        </p:txBody>
      </p:sp>
      <p:pic>
        <p:nvPicPr>
          <p:cNvPr id="648197" name="Picture 5" descr="images"/>
          <p:cNvPicPr>
            <a:picLocks noChangeAspect="1" noChangeArrowheads="1"/>
          </p:cNvPicPr>
          <p:nvPr/>
        </p:nvPicPr>
        <p:blipFill>
          <a:blip r:embed="rId2" cstate="email"/>
          <a:srcRect/>
          <a:stretch>
            <a:fillRect/>
          </a:stretch>
        </p:blipFill>
        <p:spPr bwMode="auto">
          <a:xfrm>
            <a:off x="2484438" y="5229225"/>
            <a:ext cx="1655762" cy="1241425"/>
          </a:xfrm>
          <a:prstGeom prst="rect">
            <a:avLst/>
          </a:prstGeom>
          <a:noFill/>
        </p:spPr>
      </p:pic>
      <p:pic>
        <p:nvPicPr>
          <p:cNvPr id="648198" name="Picture 6" descr="siderurgica"/>
          <p:cNvPicPr>
            <a:picLocks noChangeAspect="1" noChangeArrowheads="1"/>
          </p:cNvPicPr>
          <p:nvPr/>
        </p:nvPicPr>
        <p:blipFill>
          <a:blip r:embed="rId3" cstate="email"/>
          <a:srcRect/>
          <a:stretch>
            <a:fillRect/>
          </a:stretch>
        </p:blipFill>
        <p:spPr bwMode="auto">
          <a:xfrm>
            <a:off x="5148263" y="5248275"/>
            <a:ext cx="1655762" cy="1204913"/>
          </a:xfrm>
          <a:prstGeom prst="rect">
            <a:avLst/>
          </a:prstGeom>
          <a:noFill/>
        </p:spPr>
      </p:pic>
      <p:sp>
        <p:nvSpPr>
          <p:cNvPr id="648199" name="AutoShape 7"/>
          <p:cNvSpPr>
            <a:spLocks noChangeArrowheads="1"/>
          </p:cNvSpPr>
          <p:nvPr/>
        </p:nvSpPr>
        <p:spPr bwMode="auto">
          <a:xfrm>
            <a:off x="4356100" y="5661025"/>
            <a:ext cx="431800" cy="431800"/>
          </a:xfrm>
          <a:prstGeom prst="rightArrow">
            <a:avLst>
              <a:gd name="adj1" fmla="val 50000"/>
              <a:gd name="adj2" fmla="val 25000"/>
            </a:avLst>
          </a:prstGeom>
          <a:solidFill>
            <a:schemeClr val="accent2"/>
          </a:soli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endParaRPr lang="pt-BR" sz="1400" b="1" smtClean="0">
              <a:solidFill>
                <a:srgbClr val="FFFFFF"/>
              </a:solidFill>
              <a:latin typeface="Arial" pitchFamily="34" charset="0"/>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2630" name="Picture 6" descr="vale_c_sm"/>
          <p:cNvPicPr>
            <a:picLocks noChangeAspect="1" noChangeArrowheads="1"/>
          </p:cNvPicPr>
          <p:nvPr/>
        </p:nvPicPr>
        <p:blipFill>
          <a:blip r:embed="rId3" cstate="email"/>
          <a:srcRect/>
          <a:stretch>
            <a:fillRect/>
          </a:stretch>
        </p:blipFill>
        <p:spPr bwMode="auto">
          <a:xfrm>
            <a:off x="681038" y="774700"/>
            <a:ext cx="6659562" cy="3400425"/>
          </a:xfrm>
          <a:prstGeom prst="rect">
            <a:avLst/>
          </a:prstGeom>
          <a:noFill/>
        </p:spPr>
      </p:pic>
      <p:sp>
        <p:nvSpPr>
          <p:cNvPr id="282632" name="Text Box 8"/>
          <p:cNvSpPr txBox="1">
            <a:spLocks noChangeArrowheads="1"/>
          </p:cNvSpPr>
          <p:nvPr/>
        </p:nvSpPr>
        <p:spPr bwMode="auto">
          <a:xfrm>
            <a:off x="5311775" y="5768975"/>
            <a:ext cx="2873375" cy="703263"/>
          </a:xfrm>
          <a:prstGeom prst="rect">
            <a:avLst/>
          </a:prstGeom>
          <a:noFill/>
          <a:ln w="9525" algn="ctr">
            <a:noFill/>
            <a:miter lim="800000"/>
            <a:headEnd/>
            <a:tailEnd/>
          </a:ln>
          <a:effectLst/>
        </p:spPr>
        <p:txBody>
          <a:bodyPr>
            <a:spAutoFit/>
          </a:bodyPr>
          <a:lstStyle/>
          <a:p>
            <a:pPr algn="ctr" eaLnBrk="0" hangingPunct="0">
              <a:spcBef>
                <a:spcPct val="50000"/>
              </a:spcBef>
            </a:pPr>
            <a:r>
              <a:rPr lang="en-US" sz="1600" b="1" smtClean="0">
                <a:solidFill>
                  <a:srgbClr val="808080"/>
                </a:solidFill>
                <a:latin typeface="Arial" pitchFamily="34" charset="0"/>
                <a:cs typeface="+mn-cs"/>
              </a:rPr>
              <a:t>Sofia Shellard</a:t>
            </a:r>
          </a:p>
          <a:p>
            <a:pPr algn="ctr" eaLnBrk="0" hangingPunct="0">
              <a:spcBef>
                <a:spcPct val="50000"/>
              </a:spcBef>
            </a:pPr>
            <a:r>
              <a:rPr lang="en-US" sz="1600" b="1" smtClean="0">
                <a:solidFill>
                  <a:srgbClr val="808080"/>
                </a:solidFill>
                <a:latin typeface="Arial" pitchFamily="34" charset="0"/>
                <a:cs typeface="+mn-cs"/>
              </a:rPr>
              <a:t>Sofia.shellard@vale.com</a:t>
            </a:r>
          </a:p>
        </p:txBody>
      </p:sp>
      <p:sp>
        <p:nvSpPr>
          <p:cNvPr id="282633" name="Text Box 9"/>
          <p:cNvSpPr txBox="1">
            <a:spLocks noChangeArrowheads="1"/>
          </p:cNvSpPr>
          <p:nvPr/>
        </p:nvSpPr>
        <p:spPr bwMode="auto">
          <a:xfrm>
            <a:off x="5149850" y="4678363"/>
            <a:ext cx="2873375" cy="641350"/>
          </a:xfrm>
          <a:prstGeom prst="rect">
            <a:avLst/>
          </a:prstGeom>
          <a:noFill/>
          <a:ln w="9525" algn="ctr">
            <a:noFill/>
            <a:miter lim="800000"/>
            <a:headEnd/>
            <a:tailEnd/>
          </a:ln>
          <a:effectLst/>
        </p:spPr>
        <p:txBody>
          <a:bodyPr>
            <a:spAutoFit/>
          </a:bodyPr>
          <a:lstStyle/>
          <a:p>
            <a:pPr algn="ctr" eaLnBrk="0" hangingPunct="0">
              <a:spcBef>
                <a:spcPct val="50000"/>
              </a:spcBef>
            </a:pPr>
            <a:r>
              <a:rPr lang="en-US" sz="3600" b="1" smtClean="0">
                <a:solidFill>
                  <a:srgbClr val="007E7A"/>
                </a:solidFill>
                <a:latin typeface="Arial" pitchFamily="34" charset="0"/>
                <a:cs typeface="+mn-cs"/>
              </a:rPr>
              <a:t>Thank you!</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pt-BR" dirty="0" err="1" smtClean="0"/>
              <a:t>Side</a:t>
            </a:r>
            <a:r>
              <a:rPr lang="pt-BR" dirty="0" smtClean="0"/>
              <a:t> </a:t>
            </a:r>
            <a:r>
              <a:rPr lang="pt-BR" dirty="0" err="1" smtClean="0"/>
              <a:t>Event</a:t>
            </a:r>
            <a:r>
              <a:rPr lang="pt-BR" dirty="0" smtClean="0"/>
              <a:t> Agenda</a:t>
            </a:r>
            <a:endParaRPr lang="pt-BR" dirty="0"/>
          </a:p>
        </p:txBody>
      </p:sp>
      <p:sp>
        <p:nvSpPr>
          <p:cNvPr id="12" name="Espaço Reservado para Conteúdo 11"/>
          <p:cNvSpPr>
            <a:spLocks noGrp="1"/>
          </p:cNvSpPr>
          <p:nvPr>
            <p:ph idx="1"/>
          </p:nvPr>
        </p:nvSpPr>
        <p:spPr/>
        <p:txBody>
          <a:bodyPr>
            <a:noAutofit/>
          </a:bodyPr>
          <a:lstStyle/>
          <a:p>
            <a:pPr>
              <a:spcAft>
                <a:spcPts val="0"/>
              </a:spcAft>
              <a:buNone/>
            </a:pPr>
            <a:r>
              <a:rPr lang="en-US" sz="1800" b="1" smtClean="0"/>
              <a:t>20.15</a:t>
            </a:r>
            <a:r>
              <a:rPr lang="en-US" sz="1800" smtClean="0"/>
              <a:t>  </a:t>
            </a:r>
            <a:r>
              <a:rPr lang="en-US" sz="1800" b="1" smtClean="0"/>
              <a:t>About Businesses Initiatives on Climate (IEC)</a:t>
            </a:r>
          </a:p>
          <a:p>
            <a:pPr lvl="1">
              <a:spcAft>
                <a:spcPts val="0"/>
              </a:spcAft>
            </a:pPr>
            <a:r>
              <a:rPr lang="en-US" sz="1800" smtClean="0"/>
              <a:t>Climate and Energy Thematic Chamber (CEBDS)</a:t>
            </a:r>
          </a:p>
          <a:p>
            <a:pPr lvl="1">
              <a:spcAft>
                <a:spcPts val="0"/>
              </a:spcAft>
            </a:pPr>
            <a:r>
              <a:rPr lang="en-US" sz="1800" smtClean="0"/>
              <a:t>Brazilian Industry Network on Climate Change (CNI)</a:t>
            </a:r>
          </a:p>
          <a:p>
            <a:pPr lvl="1">
              <a:spcAft>
                <a:spcPts val="0"/>
              </a:spcAft>
            </a:pPr>
            <a:r>
              <a:rPr lang="en-US" sz="1800" smtClean="0"/>
              <a:t>Climate Forum – Entrepreneurial Actions on Climate Change (Instituto Ethos)</a:t>
            </a:r>
          </a:p>
          <a:p>
            <a:pPr lvl="1">
              <a:spcAft>
                <a:spcPts val="0"/>
              </a:spcAft>
            </a:pPr>
            <a:r>
              <a:rPr lang="en-US" sz="1800" smtClean="0"/>
              <a:t>Business for Climate Platform (GVces)</a:t>
            </a:r>
          </a:p>
          <a:p>
            <a:pPr>
              <a:lnSpc>
                <a:spcPct val="150000"/>
              </a:lnSpc>
              <a:spcAft>
                <a:spcPts val="0"/>
              </a:spcAft>
              <a:buNone/>
            </a:pPr>
            <a:r>
              <a:rPr lang="en-US" sz="1800" b="1" smtClean="0"/>
              <a:t>20.50 </a:t>
            </a:r>
            <a:r>
              <a:rPr lang="en-US" sz="1800" smtClean="0"/>
              <a:t> </a:t>
            </a:r>
            <a:r>
              <a:rPr lang="en-US" sz="1800" b="1" smtClean="0"/>
              <a:t>Brazilian Business Cases Presentation</a:t>
            </a:r>
            <a:endParaRPr lang="en-US" sz="1800" smtClean="0"/>
          </a:p>
          <a:p>
            <a:pPr lvl="1">
              <a:spcAft>
                <a:spcPts val="0"/>
              </a:spcAft>
            </a:pPr>
            <a:r>
              <a:rPr lang="en-US" sz="1800" smtClean="0"/>
              <a:t>Vale </a:t>
            </a:r>
          </a:p>
          <a:p>
            <a:pPr lvl="1"/>
            <a:r>
              <a:rPr lang="en-US" sz="1800" smtClean="0"/>
              <a:t>Votorantim</a:t>
            </a:r>
          </a:p>
          <a:p>
            <a:pPr>
              <a:lnSpc>
                <a:spcPct val="150000"/>
              </a:lnSpc>
              <a:buNone/>
            </a:pPr>
            <a:r>
              <a:rPr lang="en-US" sz="1800" b="1" smtClean="0"/>
              <a:t>21.10</a:t>
            </a:r>
            <a:r>
              <a:rPr lang="en-US" sz="1800" smtClean="0"/>
              <a:t>  </a:t>
            </a:r>
            <a:r>
              <a:rPr lang="en-US" sz="1800" b="1" smtClean="0"/>
              <a:t>Brazilian Government Positioning on Carbon Management</a:t>
            </a:r>
          </a:p>
          <a:p>
            <a:pPr lvl="1">
              <a:spcAft>
                <a:spcPts val="0"/>
              </a:spcAft>
            </a:pPr>
            <a:r>
              <a:rPr lang="en-US" sz="1800" smtClean="0">
                <a:solidFill>
                  <a:srgbClr val="1F497D"/>
                </a:solidFill>
              </a:rPr>
              <a:t>Embassador André Corrêa do Lago</a:t>
            </a:r>
            <a:endParaRPr lang="en-US" sz="1800" b="1" smtClean="0"/>
          </a:p>
          <a:p>
            <a:pPr marL="623888" indent="-623888">
              <a:lnSpc>
                <a:spcPct val="150000"/>
              </a:lnSpc>
              <a:buNone/>
            </a:pPr>
            <a:r>
              <a:rPr lang="en-US" sz="1800" b="1" smtClean="0"/>
              <a:t>21.40 International book launch “</a:t>
            </a:r>
            <a:r>
              <a:rPr lang="en-US" sz="1800" b="1" i="1" smtClean="0"/>
              <a:t>Climate Change in Brazil: economic, social                    and regulatory aspects</a:t>
            </a:r>
            <a:r>
              <a:rPr lang="en-US" sz="1800" b="1"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pt-BR" dirty="0" err="1" smtClean="0"/>
              <a:t>Side</a:t>
            </a:r>
            <a:r>
              <a:rPr lang="pt-BR" dirty="0" smtClean="0"/>
              <a:t> </a:t>
            </a:r>
            <a:r>
              <a:rPr lang="pt-BR" dirty="0" err="1" smtClean="0"/>
              <a:t>Event</a:t>
            </a:r>
            <a:r>
              <a:rPr lang="pt-BR" dirty="0" smtClean="0"/>
              <a:t> Agenda</a:t>
            </a:r>
            <a:endParaRPr lang="pt-BR" dirty="0"/>
          </a:p>
        </p:txBody>
      </p:sp>
      <p:sp>
        <p:nvSpPr>
          <p:cNvPr id="12" name="Espaço Reservado para Conteúdo 11"/>
          <p:cNvSpPr>
            <a:spLocks noGrp="1"/>
          </p:cNvSpPr>
          <p:nvPr>
            <p:ph idx="1"/>
          </p:nvPr>
        </p:nvSpPr>
        <p:spPr/>
        <p:txBody>
          <a:bodyPr>
            <a:noAutofit/>
          </a:bodyPr>
          <a:lstStyle/>
          <a:p>
            <a:pPr>
              <a:spcAft>
                <a:spcPts val="0"/>
              </a:spcAft>
              <a:buNone/>
            </a:pPr>
            <a:r>
              <a:rPr lang="en-US" sz="1800" b="1" smtClean="0"/>
              <a:t>20.15</a:t>
            </a:r>
            <a:r>
              <a:rPr lang="en-US" sz="1800" smtClean="0"/>
              <a:t>  </a:t>
            </a:r>
            <a:r>
              <a:rPr lang="en-US" sz="1800" b="1" smtClean="0"/>
              <a:t>About Businesses Initiatives on Climate (IEC)</a:t>
            </a:r>
          </a:p>
          <a:p>
            <a:pPr lvl="1">
              <a:spcAft>
                <a:spcPts val="0"/>
              </a:spcAft>
            </a:pPr>
            <a:r>
              <a:rPr lang="en-US" sz="1800" smtClean="0"/>
              <a:t>Climate and Energy Thematic Chamber (CEBDS)</a:t>
            </a:r>
          </a:p>
          <a:p>
            <a:pPr lvl="1">
              <a:spcAft>
                <a:spcPts val="0"/>
              </a:spcAft>
            </a:pPr>
            <a:r>
              <a:rPr lang="en-US" sz="1800" smtClean="0"/>
              <a:t>Brazilian Industry Network on Climate Change (CNI)</a:t>
            </a:r>
          </a:p>
          <a:p>
            <a:pPr lvl="1">
              <a:spcAft>
                <a:spcPts val="0"/>
              </a:spcAft>
            </a:pPr>
            <a:r>
              <a:rPr lang="en-US" sz="1800" smtClean="0"/>
              <a:t>Climate Forum – Entrepreneurial Actions on Climate Change (Instituto Ethos)</a:t>
            </a:r>
          </a:p>
          <a:p>
            <a:pPr lvl="1">
              <a:spcAft>
                <a:spcPts val="0"/>
              </a:spcAft>
            </a:pPr>
            <a:r>
              <a:rPr lang="en-US" sz="1800" smtClean="0"/>
              <a:t>Business for Climate Platform (GVces)</a:t>
            </a:r>
          </a:p>
          <a:p>
            <a:pPr>
              <a:lnSpc>
                <a:spcPct val="150000"/>
              </a:lnSpc>
              <a:spcAft>
                <a:spcPts val="0"/>
              </a:spcAft>
              <a:buNone/>
            </a:pPr>
            <a:r>
              <a:rPr lang="en-US" sz="1800" b="1" smtClean="0"/>
              <a:t>20.50 </a:t>
            </a:r>
            <a:r>
              <a:rPr lang="en-US" sz="1800" smtClean="0"/>
              <a:t> </a:t>
            </a:r>
            <a:r>
              <a:rPr lang="en-US" sz="1800" b="1" smtClean="0"/>
              <a:t>Brazilian Business Cases Presentation</a:t>
            </a:r>
            <a:endParaRPr lang="en-US" sz="1800" smtClean="0"/>
          </a:p>
          <a:p>
            <a:pPr lvl="1">
              <a:spcAft>
                <a:spcPts val="0"/>
              </a:spcAft>
            </a:pPr>
            <a:r>
              <a:rPr lang="en-US" sz="1800" smtClean="0"/>
              <a:t>Vale </a:t>
            </a:r>
          </a:p>
          <a:p>
            <a:pPr lvl="1"/>
            <a:r>
              <a:rPr lang="en-US" sz="1800" smtClean="0"/>
              <a:t>Votorantim</a:t>
            </a:r>
          </a:p>
          <a:p>
            <a:pPr>
              <a:lnSpc>
                <a:spcPct val="150000"/>
              </a:lnSpc>
              <a:buNone/>
            </a:pPr>
            <a:r>
              <a:rPr lang="en-US" sz="1800" b="1" smtClean="0"/>
              <a:t>21.10</a:t>
            </a:r>
            <a:r>
              <a:rPr lang="en-US" sz="1800" smtClean="0"/>
              <a:t>  </a:t>
            </a:r>
            <a:r>
              <a:rPr lang="en-US" sz="1800" b="1" smtClean="0"/>
              <a:t>Brazilian Government Positioning on Carbon Management</a:t>
            </a:r>
          </a:p>
          <a:p>
            <a:pPr lvl="1">
              <a:spcAft>
                <a:spcPts val="0"/>
              </a:spcAft>
            </a:pPr>
            <a:r>
              <a:rPr lang="en-US" sz="1800" smtClean="0">
                <a:solidFill>
                  <a:srgbClr val="1F497D"/>
                </a:solidFill>
              </a:rPr>
              <a:t>Embassador André Corrêa do Lago</a:t>
            </a:r>
            <a:endParaRPr lang="en-US" sz="1800" b="1" smtClean="0"/>
          </a:p>
          <a:p>
            <a:pPr marL="623888" indent="-623888">
              <a:lnSpc>
                <a:spcPct val="150000"/>
              </a:lnSpc>
              <a:buNone/>
            </a:pPr>
            <a:r>
              <a:rPr lang="en-US" sz="1800" b="1" smtClean="0"/>
              <a:t>21.40 International book launch “</a:t>
            </a:r>
            <a:r>
              <a:rPr lang="en-US" sz="1800" b="1" i="1" smtClean="0"/>
              <a:t>Climate Change in Brazil: economic, social                    and regulatory aspects</a:t>
            </a:r>
            <a:r>
              <a:rPr lang="en-US" sz="1800" b="1"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Texto 1"/>
          <p:cNvSpPr>
            <a:spLocks noGrp="1"/>
          </p:cNvSpPr>
          <p:nvPr>
            <p:ph type="body" sz="quarter" idx="11"/>
          </p:nvPr>
        </p:nvSpPr>
        <p:spPr bwMode="auto">
          <a:xfrm>
            <a:off x="34925" y="5157788"/>
            <a:ext cx="4572000" cy="792162"/>
          </a:xfrm>
          <a:noFill/>
          <a:ln>
            <a:miter lim="800000"/>
            <a:headEnd/>
            <a:tailEnd/>
          </a:ln>
        </p:spPr>
        <p:txBody>
          <a:bodyPr vert="horz" wrap="square" lIns="91440" tIns="45720" rIns="91440" bIns="45720" numCol="1" compatLnSpc="1">
            <a:prstTxWarp prst="textNoShape">
              <a:avLst/>
            </a:prstTxWarp>
          </a:bodyPr>
          <a:lstStyle/>
          <a:p>
            <a:r>
              <a:rPr lang="pt-BR" dirty="0" smtClean="0"/>
              <a:t>COP 17 Durban</a:t>
            </a:r>
          </a:p>
        </p:txBody>
      </p:sp>
      <p:sp>
        <p:nvSpPr>
          <p:cNvPr id="9219" name="Espaço Reservado para Texto 2"/>
          <p:cNvSpPr>
            <a:spLocks noGrp="1"/>
          </p:cNvSpPr>
          <p:nvPr>
            <p:ph type="body" sz="quarter" idx="12"/>
          </p:nvPr>
        </p:nvSpPr>
        <p:spPr bwMode="auto">
          <a:xfrm>
            <a:off x="2268538" y="6021388"/>
            <a:ext cx="2338387" cy="503237"/>
          </a:xfrm>
          <a:noFill/>
          <a:ln>
            <a:miter lim="800000"/>
            <a:headEnd/>
            <a:tailEnd/>
          </a:ln>
        </p:spPr>
        <p:txBody>
          <a:bodyPr vert="horz" wrap="square" lIns="91440" tIns="45720" rIns="91440" bIns="45720" numCol="1" compatLnSpc="1">
            <a:prstTxWarp prst="textNoShape">
              <a:avLst/>
            </a:prstTxWarp>
          </a:bodyPr>
          <a:lstStyle/>
          <a:p>
            <a:r>
              <a:rPr lang="pt-BR" dirty="0" smtClean="0"/>
              <a:t>Dez/12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p:txBody>
          <a:bodyPr/>
          <a:lstStyle/>
          <a:p>
            <a:r>
              <a:rPr lang="en-US" dirty="0" smtClean="0"/>
              <a:t>Votorantim is a Brazilian company with a diversified portfolio</a:t>
            </a:r>
          </a:p>
          <a:p>
            <a:r>
              <a:rPr lang="en-US" dirty="0" smtClean="0"/>
              <a:t>Our operations in base sectors of the economy </a:t>
            </a:r>
            <a:r>
              <a:rPr lang="pt-BR" dirty="0" err="1" smtClean="0"/>
              <a:t>require</a:t>
            </a:r>
            <a:r>
              <a:rPr lang="pt-BR" dirty="0" smtClean="0"/>
              <a:t> </a:t>
            </a:r>
            <a:r>
              <a:rPr lang="pt-BR" dirty="0" err="1" smtClean="0"/>
              <a:t>capital-intensive</a:t>
            </a:r>
            <a:r>
              <a:rPr lang="pt-BR" dirty="0" smtClean="0"/>
              <a:t> </a:t>
            </a:r>
            <a:r>
              <a:rPr lang="pt-BR" dirty="0" err="1" smtClean="0"/>
              <a:t>and</a:t>
            </a:r>
            <a:r>
              <a:rPr lang="pt-BR" dirty="0" smtClean="0"/>
              <a:t> </a:t>
            </a:r>
            <a:r>
              <a:rPr lang="pt-BR" dirty="0" err="1" smtClean="0"/>
              <a:t>large-scale</a:t>
            </a:r>
            <a:r>
              <a:rPr lang="pt-BR" dirty="0" smtClean="0"/>
              <a:t> </a:t>
            </a:r>
            <a:r>
              <a:rPr lang="pt-BR" dirty="0" err="1" smtClean="0"/>
              <a:t>production</a:t>
            </a:r>
            <a:r>
              <a:rPr lang="pt-BR" dirty="0" smtClean="0"/>
              <a:t>: </a:t>
            </a:r>
            <a:r>
              <a:rPr lang="pt-BR" dirty="0" err="1" smtClean="0"/>
              <a:t>cement</a:t>
            </a:r>
            <a:r>
              <a:rPr lang="pt-BR" dirty="0" smtClean="0"/>
              <a:t>, </a:t>
            </a:r>
            <a:r>
              <a:rPr lang="pt-BR" dirty="0" err="1" smtClean="0"/>
              <a:t>mining</a:t>
            </a:r>
            <a:r>
              <a:rPr lang="pt-BR" dirty="0" smtClean="0"/>
              <a:t> </a:t>
            </a:r>
            <a:r>
              <a:rPr lang="en-US" dirty="0" smtClean="0"/>
              <a:t>and metallurgy (aluminum, zinc, and nickel), steel, pulp, orange concentrate juice , and energy. </a:t>
            </a:r>
          </a:p>
          <a:p>
            <a:r>
              <a:rPr lang="en-US" dirty="0" smtClean="0"/>
              <a:t>With headquarters and operations in Brazil, the company operates in 23 other countries</a:t>
            </a:r>
          </a:p>
          <a:p>
            <a:r>
              <a:rPr lang="en-US" dirty="0" smtClean="0"/>
              <a:t>Net earnings of R$23.3 billion, EBITDA of R$5.8 billion, and investments of R$5.8 billion</a:t>
            </a:r>
          </a:p>
          <a:p>
            <a:r>
              <a:rPr lang="en-US" dirty="0" smtClean="0"/>
              <a:t>34,000 own employees</a:t>
            </a:r>
            <a:endParaRPr lang="pt-BR" dirty="0"/>
          </a:p>
        </p:txBody>
      </p:sp>
      <p:sp>
        <p:nvSpPr>
          <p:cNvPr id="3" name="Título 2"/>
          <p:cNvSpPr>
            <a:spLocks noGrp="1"/>
          </p:cNvSpPr>
          <p:nvPr>
            <p:ph type="title"/>
          </p:nvPr>
        </p:nvSpPr>
        <p:spPr/>
        <p:txBody>
          <a:bodyPr/>
          <a:lstStyle/>
          <a:p>
            <a:r>
              <a:rPr lang="pt-BR" dirty="0" smtClean="0"/>
              <a:t>Votorantim</a:t>
            </a:r>
            <a:endParaRPr lang="pt-B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2800" dirty="0" smtClean="0"/>
              <a:t>increasing population and urbanization increase the demand for building materials</a:t>
            </a:r>
            <a:endParaRPr lang="en-US" sz="2800" dirty="0"/>
          </a:p>
        </p:txBody>
      </p:sp>
      <p:sp>
        <p:nvSpPr>
          <p:cNvPr id="4" name="Rectangle 23"/>
          <p:cNvSpPr>
            <a:spLocks noChangeArrowheads="1"/>
          </p:cNvSpPr>
          <p:nvPr>
            <p:custDataLst>
              <p:tags r:id="rId1"/>
            </p:custDataLst>
          </p:nvPr>
        </p:nvSpPr>
        <p:spPr bwMode="auto">
          <a:xfrm>
            <a:off x="1275099" y="1340768"/>
            <a:ext cx="6753285" cy="604611"/>
          </a:xfrm>
          <a:prstGeom prst="rect">
            <a:avLst/>
          </a:prstGeom>
          <a:solidFill>
            <a:srgbClr val="002060"/>
          </a:solidFill>
          <a:ln w="9525">
            <a:noFill/>
            <a:miter lim="800000"/>
            <a:headEnd/>
            <a:tailEnd/>
          </a:ln>
          <a:effectLst/>
          <a:scene3d>
            <a:camera prst="orthographicFront">
              <a:rot lat="0" lon="0" rev="0"/>
            </a:camera>
            <a:lightRig rig="glow" dir="t">
              <a:rot lat="0" lon="0" rev="4800000"/>
            </a:lightRig>
          </a:scene3d>
          <a:sp3d prstMaterial="matte">
            <a:bevelT w="127000" h="63500"/>
          </a:sp3d>
        </p:spPr>
        <p:txBody>
          <a:bodyPr anchor="ctr" anchorCtr="1"/>
          <a:lstStyle/>
          <a:p>
            <a:pPr algn="ctr">
              <a:spcBef>
                <a:spcPct val="20000"/>
              </a:spcBef>
              <a:defRPr/>
            </a:pPr>
            <a:r>
              <a:rPr lang="en-US" sz="1400" b="1" kern="0" dirty="0" smtClean="0">
                <a:solidFill>
                  <a:srgbClr val="FFFFFF"/>
                </a:solidFill>
                <a:cs typeface="+mn-cs"/>
              </a:rPr>
              <a:t>Increased urbanization with Brazil reaching the rate of 85% in 2050 ...</a:t>
            </a:r>
          </a:p>
        </p:txBody>
      </p:sp>
      <p:sp>
        <p:nvSpPr>
          <p:cNvPr id="18" name="Rectangle 81"/>
          <p:cNvSpPr>
            <a:spLocks noChangeArrowheads="1"/>
          </p:cNvSpPr>
          <p:nvPr>
            <p:custDataLst>
              <p:tags r:id="rId2"/>
            </p:custDataLst>
          </p:nvPr>
        </p:nvSpPr>
        <p:spPr bwMode="gray">
          <a:xfrm>
            <a:off x="185058" y="6484774"/>
            <a:ext cx="8302869" cy="328613"/>
          </a:xfrm>
          <a:prstGeom prst="rect">
            <a:avLst/>
          </a:prstGeom>
          <a:noFill/>
          <a:ln w="9525" algn="ctr">
            <a:noFill/>
            <a:miter lim="800000"/>
            <a:headEnd type="none" w="lg" len="lg"/>
            <a:tailEnd type="none" w="lg" len="lg"/>
          </a:ln>
        </p:spPr>
        <p:txBody>
          <a:bodyPr lIns="0" tIns="0" rIns="0" bIns="0" anchor="b"/>
          <a:lstStyle/>
          <a:p>
            <a:pPr>
              <a:lnSpc>
                <a:spcPct val="90000"/>
              </a:lnSpc>
              <a:spcBef>
                <a:spcPct val="20000"/>
              </a:spcBef>
              <a:buFontTx/>
              <a:buChar char="•"/>
            </a:pPr>
            <a:r>
              <a:rPr lang="pt-BR" sz="800" dirty="0" smtClean="0">
                <a:solidFill>
                  <a:srgbClr val="7F7F7F"/>
                </a:solidFill>
                <a:latin typeface="Arial"/>
                <a:cs typeface="+mn-cs"/>
              </a:rPr>
              <a:t>Fonte: WBCSD – CSI Bangkok, </a:t>
            </a:r>
            <a:r>
              <a:rPr lang="pt-BR" sz="800" dirty="0" err="1" smtClean="0">
                <a:solidFill>
                  <a:srgbClr val="7F7F7F"/>
                </a:solidFill>
                <a:latin typeface="Arial"/>
                <a:cs typeface="+mn-cs"/>
              </a:rPr>
              <a:t>September</a:t>
            </a:r>
            <a:r>
              <a:rPr lang="pt-BR" sz="800" dirty="0" smtClean="0">
                <a:solidFill>
                  <a:srgbClr val="7F7F7F"/>
                </a:solidFill>
                <a:latin typeface="Arial"/>
                <a:cs typeface="+mn-cs"/>
              </a:rPr>
              <a:t> 2011 </a:t>
            </a:r>
            <a:endParaRPr lang="pt-BR" sz="800" dirty="0">
              <a:solidFill>
                <a:srgbClr val="7F7F7F"/>
              </a:solidFill>
              <a:latin typeface="Arial"/>
              <a:cs typeface="+mn-cs"/>
            </a:endParaRPr>
          </a:p>
        </p:txBody>
      </p:sp>
      <p:pic>
        <p:nvPicPr>
          <p:cNvPr id="1061890" name="Picture 2"/>
          <p:cNvPicPr>
            <a:picLocks noChangeAspect="1" noChangeArrowheads="1"/>
          </p:cNvPicPr>
          <p:nvPr/>
        </p:nvPicPr>
        <p:blipFill>
          <a:blip r:embed="rId5" cstate="email"/>
          <a:srcRect/>
          <a:stretch>
            <a:fillRect/>
          </a:stretch>
        </p:blipFill>
        <p:spPr bwMode="auto">
          <a:xfrm>
            <a:off x="970671" y="2103401"/>
            <a:ext cx="7314908" cy="4277927"/>
          </a:xfrm>
          <a:prstGeom prst="rect">
            <a:avLst/>
          </a:prstGeom>
          <a:noFill/>
          <a:ln w="9525">
            <a:solidFill>
              <a:schemeClr val="tx2"/>
            </a:solid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srcRect/>
          <a:stretch>
            <a:fillRect/>
          </a:stretch>
        </p:blipFill>
        <p:spPr bwMode="auto">
          <a:xfrm>
            <a:off x="0" y="789386"/>
            <a:ext cx="9144000" cy="580796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p:txBody>
          <a:bodyPr/>
          <a:lstStyle/>
          <a:p>
            <a:pPr marL="457200" indent="-457200">
              <a:buFont typeface="+mj-lt"/>
              <a:buAutoNum type="arabicPeriod"/>
            </a:pPr>
            <a:r>
              <a:rPr lang="en-US" dirty="0" smtClean="0"/>
              <a:t>Eco-efficiency and responsible use of resources </a:t>
            </a:r>
          </a:p>
          <a:p>
            <a:pPr marL="457200" indent="-457200">
              <a:buFont typeface="+mj-lt"/>
              <a:buAutoNum type="arabicPeriod"/>
            </a:pPr>
            <a:r>
              <a:rPr lang="en-US" dirty="0" smtClean="0"/>
              <a:t>Reduce the emissions of the greenhouse gases (GHG) generated by industrial activity </a:t>
            </a:r>
          </a:p>
          <a:p>
            <a:pPr marL="457200" indent="-457200">
              <a:buFont typeface="+mj-lt"/>
              <a:buAutoNum type="arabicPeriod"/>
            </a:pPr>
            <a:r>
              <a:rPr lang="en-US" dirty="0" smtClean="0"/>
              <a:t>Mapping of the biodiversity in regions where the company has operations </a:t>
            </a:r>
          </a:p>
          <a:p>
            <a:pPr marL="457200" indent="-457200">
              <a:buFont typeface="+mj-lt"/>
              <a:buAutoNum type="arabicPeriod"/>
            </a:pPr>
            <a:r>
              <a:rPr lang="pt-BR" dirty="0" err="1" smtClean="0"/>
              <a:t>Supplier</a:t>
            </a:r>
            <a:r>
              <a:rPr lang="pt-BR" dirty="0" smtClean="0"/>
              <a:t> </a:t>
            </a:r>
            <a:r>
              <a:rPr lang="pt-BR" dirty="0" err="1" smtClean="0"/>
              <a:t>chain</a:t>
            </a:r>
            <a:r>
              <a:rPr lang="pt-BR" dirty="0" smtClean="0"/>
              <a:t> management </a:t>
            </a:r>
          </a:p>
          <a:p>
            <a:pPr marL="457200" indent="-457200">
              <a:buFont typeface="+mj-lt"/>
              <a:buAutoNum type="arabicPeriod"/>
            </a:pPr>
            <a:r>
              <a:rPr lang="pt-BR" dirty="0" err="1" smtClean="0"/>
              <a:t>People</a:t>
            </a:r>
            <a:r>
              <a:rPr lang="pt-BR" dirty="0" smtClean="0"/>
              <a:t> </a:t>
            </a:r>
            <a:r>
              <a:rPr lang="pt-BR" dirty="0" err="1" smtClean="0"/>
              <a:t>development</a:t>
            </a:r>
            <a:r>
              <a:rPr lang="pt-BR" dirty="0" smtClean="0"/>
              <a:t> </a:t>
            </a:r>
          </a:p>
          <a:p>
            <a:pPr marL="457200" indent="-457200">
              <a:buFont typeface="+mj-lt"/>
              <a:buAutoNum type="arabicPeriod"/>
            </a:pPr>
            <a:r>
              <a:rPr lang="en-US" dirty="0" smtClean="0"/>
              <a:t>Occupational health and safety management, including service providers </a:t>
            </a:r>
          </a:p>
          <a:p>
            <a:pPr marL="457200" indent="-457200">
              <a:buFont typeface="+mj-lt"/>
              <a:buAutoNum type="arabicPeriod"/>
            </a:pPr>
            <a:r>
              <a:rPr lang="en-US" dirty="0" smtClean="0"/>
              <a:t>Development of the communities where we have operations</a:t>
            </a:r>
          </a:p>
          <a:p>
            <a:pPr marL="457200" indent="-457200">
              <a:buFont typeface="+mj-lt"/>
              <a:buAutoNum type="arabicPeriod"/>
            </a:pPr>
            <a:r>
              <a:rPr lang="en-US" dirty="0" smtClean="0"/>
              <a:t>Sustainable use of our products </a:t>
            </a:r>
          </a:p>
          <a:p>
            <a:pPr marL="457200" indent="-457200">
              <a:buFont typeface="+mj-lt"/>
              <a:buAutoNum type="arabicPeriod"/>
            </a:pPr>
            <a:r>
              <a:rPr lang="en-US" dirty="0" smtClean="0"/>
              <a:t>Governance for sustainable growth and development</a:t>
            </a:r>
            <a:endParaRPr lang="pt-BR" dirty="0" smtClean="0"/>
          </a:p>
        </p:txBody>
      </p:sp>
      <p:sp>
        <p:nvSpPr>
          <p:cNvPr id="5" name="Título 4"/>
          <p:cNvSpPr>
            <a:spLocks noGrp="1"/>
          </p:cNvSpPr>
          <p:nvPr>
            <p:ph type="title"/>
          </p:nvPr>
        </p:nvSpPr>
        <p:spPr/>
        <p:txBody>
          <a:bodyPr/>
          <a:lstStyle/>
          <a:p>
            <a:r>
              <a:rPr lang="pt-BR" sz="3200" dirty="0" err="1" smtClean="0"/>
              <a:t>Challenges</a:t>
            </a:r>
            <a:r>
              <a:rPr lang="pt-BR" sz="3200" dirty="0" smtClean="0"/>
              <a:t> </a:t>
            </a:r>
            <a:r>
              <a:rPr lang="pt-BR" sz="3200" dirty="0" err="1" smtClean="0"/>
              <a:t>and</a:t>
            </a:r>
            <a:r>
              <a:rPr lang="pt-BR" sz="3200" dirty="0" smtClean="0"/>
              <a:t> </a:t>
            </a:r>
            <a:r>
              <a:rPr lang="pt-BR" sz="3200" dirty="0" err="1" smtClean="0"/>
              <a:t>commitments</a:t>
            </a:r>
            <a:r>
              <a:rPr lang="pt-BR" sz="3200" dirty="0" smtClean="0"/>
              <a:t/>
            </a:r>
            <a:br>
              <a:rPr lang="pt-BR" sz="3200" dirty="0" smtClean="0"/>
            </a:br>
            <a:r>
              <a:rPr lang="pt-BR" sz="3200" dirty="0" err="1" smtClean="0"/>
              <a:t>of</a:t>
            </a:r>
            <a:r>
              <a:rPr lang="pt-BR" sz="3200" dirty="0" smtClean="0"/>
              <a:t> Votorantim Industrial</a:t>
            </a:r>
            <a:endParaRPr lang="pt-BR"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bwMode="auto">
          <a:xfrm>
            <a:off x="395536" y="1844824"/>
            <a:ext cx="6120680" cy="36004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spcBef>
                <a:spcPct val="20000"/>
              </a:spcBef>
              <a:buFontTx/>
              <a:buChar char="•"/>
            </a:pPr>
            <a:endParaRPr lang="pt-BR" sz="2400" smtClean="0">
              <a:solidFill>
                <a:srgbClr val="000000"/>
              </a:solidFill>
              <a:latin typeface="Arial" pitchFamily="34" charset="0"/>
              <a:cs typeface="+mn-cs"/>
            </a:endParaRPr>
          </a:p>
        </p:txBody>
      </p:sp>
      <p:sp>
        <p:nvSpPr>
          <p:cNvPr id="4" name="Espaço Reservado para Conteúdo 3"/>
          <p:cNvSpPr>
            <a:spLocks noGrp="1"/>
          </p:cNvSpPr>
          <p:nvPr>
            <p:ph idx="1"/>
          </p:nvPr>
        </p:nvSpPr>
        <p:spPr/>
        <p:txBody>
          <a:bodyPr/>
          <a:lstStyle/>
          <a:p>
            <a:pPr marL="457200" indent="-457200">
              <a:buFont typeface="+mj-lt"/>
              <a:buAutoNum type="arabicPeriod"/>
            </a:pPr>
            <a:r>
              <a:rPr lang="en-US" dirty="0" smtClean="0"/>
              <a:t>Eco-efficiency and responsible use of resources </a:t>
            </a:r>
          </a:p>
          <a:p>
            <a:pPr marL="457200" indent="-457200">
              <a:buFont typeface="+mj-lt"/>
              <a:buAutoNum type="arabicPeriod"/>
            </a:pPr>
            <a:r>
              <a:rPr lang="en-US" dirty="0" smtClean="0"/>
              <a:t>Reduce the emissions of the greenhouse gases (GHG) generated by industrial activity </a:t>
            </a:r>
          </a:p>
          <a:p>
            <a:pPr marL="457200" indent="-457200">
              <a:buFont typeface="+mj-lt"/>
              <a:buAutoNum type="arabicPeriod"/>
            </a:pPr>
            <a:r>
              <a:rPr lang="en-US" dirty="0" smtClean="0"/>
              <a:t>Mapping of the biodiversity in regions where the company has operations </a:t>
            </a:r>
          </a:p>
          <a:p>
            <a:pPr marL="457200" indent="-457200">
              <a:buFont typeface="+mj-lt"/>
              <a:buAutoNum type="arabicPeriod"/>
            </a:pPr>
            <a:r>
              <a:rPr lang="pt-BR" dirty="0" err="1" smtClean="0"/>
              <a:t>Supplier</a:t>
            </a:r>
            <a:r>
              <a:rPr lang="pt-BR" dirty="0" smtClean="0"/>
              <a:t> </a:t>
            </a:r>
            <a:r>
              <a:rPr lang="pt-BR" dirty="0" err="1" smtClean="0"/>
              <a:t>chain</a:t>
            </a:r>
            <a:r>
              <a:rPr lang="pt-BR" dirty="0" smtClean="0"/>
              <a:t> management </a:t>
            </a:r>
          </a:p>
          <a:p>
            <a:pPr marL="457200" indent="-457200">
              <a:buFont typeface="+mj-lt"/>
              <a:buAutoNum type="arabicPeriod"/>
            </a:pPr>
            <a:r>
              <a:rPr lang="pt-BR" dirty="0" err="1" smtClean="0"/>
              <a:t>People</a:t>
            </a:r>
            <a:r>
              <a:rPr lang="pt-BR" dirty="0" smtClean="0"/>
              <a:t> </a:t>
            </a:r>
            <a:r>
              <a:rPr lang="pt-BR" dirty="0" err="1" smtClean="0"/>
              <a:t>development</a:t>
            </a:r>
            <a:r>
              <a:rPr lang="pt-BR" dirty="0" smtClean="0"/>
              <a:t> </a:t>
            </a:r>
          </a:p>
          <a:p>
            <a:pPr marL="457200" indent="-457200">
              <a:buFont typeface="+mj-lt"/>
              <a:buAutoNum type="arabicPeriod"/>
            </a:pPr>
            <a:r>
              <a:rPr lang="en-US" dirty="0" smtClean="0"/>
              <a:t>Occupational health and safety management, including service providers </a:t>
            </a:r>
          </a:p>
          <a:p>
            <a:pPr marL="457200" indent="-457200">
              <a:buFont typeface="+mj-lt"/>
              <a:buAutoNum type="arabicPeriod"/>
            </a:pPr>
            <a:r>
              <a:rPr lang="en-US" dirty="0" smtClean="0"/>
              <a:t>Development of the communities where we have operations</a:t>
            </a:r>
          </a:p>
          <a:p>
            <a:pPr marL="457200" indent="-457200">
              <a:buFont typeface="+mj-lt"/>
              <a:buAutoNum type="arabicPeriod"/>
            </a:pPr>
            <a:r>
              <a:rPr lang="en-US" dirty="0" smtClean="0"/>
              <a:t>Sustainable use of our products </a:t>
            </a:r>
          </a:p>
          <a:p>
            <a:pPr marL="457200" indent="-457200">
              <a:buFont typeface="+mj-lt"/>
              <a:buAutoNum type="arabicPeriod"/>
            </a:pPr>
            <a:r>
              <a:rPr lang="en-US" dirty="0" smtClean="0"/>
              <a:t>Governance for sustainable growth and development</a:t>
            </a:r>
            <a:endParaRPr lang="pt-BR" dirty="0" smtClean="0"/>
          </a:p>
        </p:txBody>
      </p:sp>
      <p:sp>
        <p:nvSpPr>
          <p:cNvPr id="5" name="Título 4"/>
          <p:cNvSpPr>
            <a:spLocks noGrp="1"/>
          </p:cNvSpPr>
          <p:nvPr>
            <p:ph type="title"/>
          </p:nvPr>
        </p:nvSpPr>
        <p:spPr/>
        <p:txBody>
          <a:bodyPr/>
          <a:lstStyle/>
          <a:p>
            <a:r>
              <a:rPr lang="pt-BR" sz="3200" dirty="0" err="1" smtClean="0"/>
              <a:t>Challenges</a:t>
            </a:r>
            <a:r>
              <a:rPr lang="pt-BR" sz="3200" dirty="0" smtClean="0"/>
              <a:t> </a:t>
            </a:r>
            <a:r>
              <a:rPr lang="pt-BR" sz="3200" dirty="0" err="1" smtClean="0"/>
              <a:t>and</a:t>
            </a:r>
            <a:r>
              <a:rPr lang="pt-BR" sz="3200" dirty="0" smtClean="0"/>
              <a:t> </a:t>
            </a:r>
            <a:r>
              <a:rPr lang="pt-BR" sz="3200" dirty="0" err="1" smtClean="0"/>
              <a:t>commitments</a:t>
            </a:r>
            <a:r>
              <a:rPr lang="pt-BR" sz="3200" dirty="0" smtClean="0"/>
              <a:t/>
            </a:r>
            <a:br>
              <a:rPr lang="pt-BR" sz="3200" dirty="0" smtClean="0"/>
            </a:br>
            <a:r>
              <a:rPr lang="pt-BR" sz="3200" dirty="0" err="1" smtClean="0"/>
              <a:t>of</a:t>
            </a:r>
            <a:r>
              <a:rPr lang="pt-BR" sz="3200" dirty="0" smtClean="0"/>
              <a:t> Votorantim Industrial</a:t>
            </a:r>
            <a:endParaRPr lang="pt-BR"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n-US" sz="3200" dirty="0" smtClean="0"/>
              <a:t>Eco-efficiency and responsible</a:t>
            </a:r>
            <a:br>
              <a:rPr lang="en-US" sz="3200" dirty="0" smtClean="0"/>
            </a:br>
            <a:r>
              <a:rPr lang="en-US" sz="3200" dirty="0" smtClean="0"/>
              <a:t>use of resources</a:t>
            </a:r>
            <a:endParaRPr lang="pt-BR" sz="3200" dirty="0" smtClean="0"/>
          </a:p>
        </p:txBody>
      </p:sp>
      <p:sp>
        <p:nvSpPr>
          <p:cNvPr id="17411" name="Espaço Reservado para Conteúdo 2"/>
          <p:cNvSpPr>
            <a:spLocks noGrp="1"/>
          </p:cNvSpPr>
          <p:nvPr>
            <p:ph idx="1"/>
          </p:nvPr>
        </p:nvSpPr>
        <p:spPr>
          <a:xfrm>
            <a:off x="260102" y="1772816"/>
            <a:ext cx="8488362" cy="4805363"/>
          </a:xfrm>
        </p:spPr>
        <p:txBody>
          <a:bodyPr/>
          <a:lstStyle/>
          <a:p>
            <a:pPr marL="0" indent="0">
              <a:buNone/>
            </a:pPr>
            <a:r>
              <a:rPr lang="en-US" sz="2400" dirty="0" smtClean="0"/>
              <a:t>Ensure availability and proper use of productive resources in the Long Term</a:t>
            </a:r>
          </a:p>
          <a:p>
            <a:pPr lvl="1">
              <a:buNone/>
              <a:defRPr/>
            </a:pPr>
            <a:endParaRPr lang="pt-BR" dirty="0" smtClean="0"/>
          </a:p>
          <a:p>
            <a:pPr lvl="1">
              <a:buNone/>
              <a:defRPr/>
            </a:pPr>
            <a:endParaRPr lang="pt-BR" dirty="0" smtClean="0"/>
          </a:p>
          <a:p>
            <a:pPr lvl="1">
              <a:buNone/>
              <a:defRPr/>
            </a:pPr>
            <a:endParaRPr lang="pt-BR" dirty="0" smtClean="0"/>
          </a:p>
          <a:p>
            <a:pPr lvl="1">
              <a:buNone/>
              <a:defRPr/>
            </a:pPr>
            <a:endParaRPr lang="pt-BR" dirty="0" smtClean="0"/>
          </a:p>
          <a:p>
            <a:pPr lvl="1">
              <a:buNone/>
              <a:defRPr/>
            </a:pPr>
            <a:endParaRPr lang="pt-BR" dirty="0" smtClean="0"/>
          </a:p>
        </p:txBody>
      </p:sp>
      <p:graphicFrame>
        <p:nvGraphicFramePr>
          <p:cNvPr id="5" name="Tabela 4"/>
          <p:cNvGraphicFramePr>
            <a:graphicFrameLocks noGrp="1"/>
          </p:cNvGraphicFramePr>
          <p:nvPr/>
        </p:nvGraphicFramePr>
        <p:xfrm>
          <a:off x="439738" y="2636912"/>
          <a:ext cx="8092702" cy="3960460"/>
        </p:xfrm>
        <a:graphic>
          <a:graphicData uri="http://schemas.openxmlformats.org/drawingml/2006/table">
            <a:tbl>
              <a:tblPr/>
              <a:tblGrid>
                <a:gridCol w="4276278"/>
                <a:gridCol w="3816424"/>
              </a:tblGrid>
              <a:tr h="360040">
                <a:tc>
                  <a:txBody>
                    <a:bodyPr/>
                    <a:lstStyle/>
                    <a:p>
                      <a:pPr algn="ctr">
                        <a:lnSpc>
                          <a:spcPct val="115000"/>
                        </a:lnSpc>
                        <a:spcAft>
                          <a:spcPts val="300"/>
                        </a:spcAft>
                      </a:pPr>
                      <a:r>
                        <a:rPr lang="pt-BR" sz="1800" b="1" kern="1200" baseline="0" dirty="0" err="1" smtClean="0">
                          <a:solidFill>
                            <a:schemeClr val="tx1"/>
                          </a:solidFill>
                          <a:latin typeface="+mn-lt"/>
                          <a:ea typeface="+mn-ea"/>
                          <a:cs typeface="+mn-cs"/>
                        </a:rPr>
                        <a:t>What</a:t>
                      </a:r>
                      <a:r>
                        <a:rPr lang="pt-BR" sz="1800" b="1" kern="1200" baseline="0" dirty="0" smtClean="0">
                          <a:solidFill>
                            <a:schemeClr val="tx1"/>
                          </a:solidFill>
                          <a:latin typeface="+mn-lt"/>
                          <a:ea typeface="+mn-ea"/>
                          <a:cs typeface="+mn-cs"/>
                        </a:rPr>
                        <a:t> </a:t>
                      </a:r>
                      <a:r>
                        <a:rPr lang="pt-BR" sz="1800" b="1" kern="1200" baseline="0" dirty="0" err="1" smtClean="0">
                          <a:solidFill>
                            <a:schemeClr val="tx1"/>
                          </a:solidFill>
                          <a:latin typeface="+mn-lt"/>
                          <a:ea typeface="+mn-ea"/>
                          <a:cs typeface="+mn-cs"/>
                        </a:rPr>
                        <a:t>we</a:t>
                      </a:r>
                      <a:r>
                        <a:rPr lang="pt-BR" sz="1800" b="1" kern="1200" baseline="0" dirty="0" smtClean="0">
                          <a:solidFill>
                            <a:schemeClr val="tx1"/>
                          </a:solidFill>
                          <a:latin typeface="+mn-lt"/>
                          <a:ea typeface="+mn-ea"/>
                          <a:cs typeface="+mn-cs"/>
                        </a:rPr>
                        <a:t> do</a:t>
                      </a:r>
                      <a:endParaRPr lang="pt-BR" sz="1600" dirty="0">
                        <a:solidFill>
                          <a:srgbClr val="00599C"/>
                        </a:solidFill>
                        <a:latin typeface="Calibri"/>
                        <a:ea typeface="Calibri"/>
                        <a:cs typeface="Times New Roman"/>
                      </a:endParaRPr>
                    </a:p>
                  </a:txBody>
                  <a:tcPr marL="42046" marR="42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pt-BR" sz="1800" b="1" kern="1200" baseline="0" dirty="0" err="1" smtClean="0">
                          <a:solidFill>
                            <a:schemeClr val="tx1"/>
                          </a:solidFill>
                          <a:latin typeface="+mn-lt"/>
                          <a:ea typeface="+mn-ea"/>
                          <a:cs typeface="+mn-cs"/>
                        </a:rPr>
                        <a:t>Our</a:t>
                      </a:r>
                      <a:r>
                        <a:rPr lang="pt-BR" sz="1800" b="1" kern="1200" baseline="0" dirty="0" smtClean="0">
                          <a:solidFill>
                            <a:schemeClr val="tx1"/>
                          </a:solidFill>
                          <a:latin typeface="+mn-lt"/>
                          <a:ea typeface="+mn-ea"/>
                          <a:cs typeface="+mn-cs"/>
                        </a:rPr>
                        <a:t> </a:t>
                      </a:r>
                      <a:r>
                        <a:rPr lang="pt-BR" sz="1800" b="1" kern="1200" baseline="0" dirty="0" err="1" smtClean="0">
                          <a:solidFill>
                            <a:schemeClr val="tx1"/>
                          </a:solidFill>
                          <a:latin typeface="+mn-lt"/>
                          <a:ea typeface="+mn-ea"/>
                          <a:cs typeface="+mn-cs"/>
                        </a:rPr>
                        <a:t>commitments</a:t>
                      </a:r>
                      <a:endParaRPr lang="pt-BR" sz="1600" dirty="0">
                        <a:solidFill>
                          <a:srgbClr val="00599C"/>
                        </a:solidFill>
                        <a:latin typeface="Calibri"/>
                        <a:ea typeface="Calibri"/>
                        <a:cs typeface="Times New Roman"/>
                      </a:endParaRPr>
                    </a:p>
                  </a:txBody>
                  <a:tcPr marL="42046" marR="42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3760">
                <a:tc>
                  <a:txBody>
                    <a:bodyPr/>
                    <a:lstStyle/>
                    <a:p>
                      <a:pPr marL="0" marR="0" indent="0" algn="l" defTabSz="914400" rtl="0" eaLnBrk="1" fontAlgn="auto" latinLnBrk="0" hangingPunct="1">
                        <a:lnSpc>
                          <a:spcPct val="115000"/>
                        </a:lnSpc>
                        <a:spcBef>
                          <a:spcPts val="0"/>
                        </a:spcBef>
                        <a:spcAft>
                          <a:spcPts val="300"/>
                        </a:spcAft>
                        <a:buClrTx/>
                        <a:buSzTx/>
                        <a:buFont typeface="Wingdings" pitchFamily="2" charset="2"/>
                        <a:buChar char="ü"/>
                        <a:tabLst/>
                        <a:defRPr/>
                      </a:pPr>
                      <a:r>
                        <a:rPr lang="en-US" sz="1600" dirty="0" smtClean="0">
                          <a:solidFill>
                            <a:srgbClr val="00599C"/>
                          </a:solidFill>
                          <a:latin typeface="Calibri"/>
                          <a:ea typeface="Calibri"/>
                          <a:cs typeface="Times New Roman"/>
                        </a:rPr>
                        <a:t>The Energy Efficiency Program, established in 2006, is present in 40 units, representing 85% of VID’s energy consumption</a:t>
                      </a:r>
                      <a:endParaRPr lang="pt-BR" sz="1600" dirty="0">
                        <a:solidFill>
                          <a:srgbClr val="00599C"/>
                        </a:solidFill>
                        <a:latin typeface="Calibri"/>
                        <a:ea typeface="Calibri"/>
                        <a:cs typeface="Times New Roman"/>
                      </a:endParaRPr>
                    </a:p>
                  </a:txBody>
                  <a:tcPr marL="35271" marR="3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300"/>
                        </a:spcAft>
                        <a:buFont typeface="Wingdings" pitchFamily="2" charset="2"/>
                        <a:buChar char="ü"/>
                      </a:pPr>
                      <a:r>
                        <a:rPr lang="en-US" sz="1600" dirty="0" smtClean="0">
                          <a:solidFill>
                            <a:srgbClr val="00599C"/>
                          </a:solidFill>
                          <a:latin typeface="Calibri"/>
                          <a:ea typeface="Calibri"/>
                          <a:cs typeface="Times New Roman"/>
                        </a:rPr>
                        <a:t>Expand the program to other Units, with annual targets for improving energy consumption per ton produced</a:t>
                      </a:r>
                    </a:p>
                    <a:p>
                      <a:pPr>
                        <a:lnSpc>
                          <a:spcPct val="115000"/>
                        </a:lnSpc>
                        <a:spcAft>
                          <a:spcPts val="300"/>
                        </a:spcAft>
                        <a:buFont typeface="Wingdings" pitchFamily="2" charset="2"/>
                        <a:buChar char="ü"/>
                      </a:pPr>
                      <a:r>
                        <a:rPr lang="en-US" sz="1600" dirty="0" smtClean="0">
                          <a:solidFill>
                            <a:srgbClr val="00599C"/>
                          </a:solidFill>
                          <a:latin typeface="Calibri"/>
                          <a:ea typeface="Calibri"/>
                          <a:cs typeface="Times New Roman"/>
                        </a:rPr>
                        <a:t>Develop plans for the expanded use of renewable fuels and energy flexibility</a:t>
                      </a:r>
                      <a:endParaRPr lang="pt-BR" sz="1600" dirty="0">
                        <a:solidFill>
                          <a:srgbClr val="00599C"/>
                        </a:solidFill>
                        <a:latin typeface="Calibri"/>
                        <a:ea typeface="Calibri"/>
                        <a:cs typeface="Times New Roman"/>
                      </a:endParaRPr>
                    </a:p>
                  </a:txBody>
                  <a:tcPr marL="35271" marR="3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0">
                <a:tc>
                  <a:txBody>
                    <a:bodyPr/>
                    <a:lstStyle/>
                    <a:p>
                      <a:pPr marL="0" marR="0" lvl="0" indent="0" algn="l" defTabSz="914400" rtl="0" eaLnBrk="1" fontAlgn="base" latinLnBrk="0" hangingPunct="1">
                        <a:lnSpc>
                          <a:spcPct val="115000"/>
                        </a:lnSpc>
                        <a:spcBef>
                          <a:spcPct val="0"/>
                        </a:spcBef>
                        <a:spcAft>
                          <a:spcPts val="300"/>
                        </a:spcAft>
                        <a:buClrTx/>
                        <a:buSzTx/>
                        <a:buFont typeface="Wingdings" pitchFamily="2" charset="2"/>
                        <a:buChar char="ü"/>
                        <a:tabLst/>
                      </a:pPr>
                      <a:r>
                        <a:rPr kumimoji="0" lang="en-US" sz="1600" b="0" i="0" u="none" strike="noStrike" cap="none" normalizeH="0" baseline="0" dirty="0" smtClean="0">
                          <a:ln>
                            <a:noFill/>
                          </a:ln>
                          <a:solidFill>
                            <a:srgbClr val="00599C"/>
                          </a:solidFill>
                          <a:effectLst/>
                          <a:latin typeface="Calibri" pitchFamily="34" charset="0"/>
                          <a:ea typeface="Calibri" pitchFamily="34" charset="0"/>
                          <a:cs typeface="Times New Roman" pitchFamily="18" charset="0"/>
                        </a:rPr>
                        <a:t>Study allowed for the transformation of waste into raw materials or products: biological sludge into fertilizer at Citrovita, aluminum electrolysis vats as an alternative fuel at VC, burning tires at VC, among others</a:t>
                      </a:r>
                    </a:p>
                    <a:p>
                      <a:pPr marL="0" marR="0" lvl="0" indent="0" algn="l" defTabSz="914400" rtl="0" eaLnBrk="1" fontAlgn="base" latinLnBrk="0" hangingPunct="1">
                        <a:lnSpc>
                          <a:spcPct val="115000"/>
                        </a:lnSpc>
                        <a:spcBef>
                          <a:spcPct val="0"/>
                        </a:spcBef>
                        <a:spcAft>
                          <a:spcPts val="300"/>
                        </a:spcAft>
                        <a:buClrTx/>
                        <a:buSzTx/>
                        <a:buFont typeface="Wingdings" pitchFamily="2" charset="2"/>
                        <a:buChar char="ü"/>
                        <a:tabLst/>
                      </a:pPr>
                      <a:r>
                        <a:rPr kumimoji="0" lang="en-US" sz="1600" b="0" i="0" u="none" strike="noStrike" cap="none" normalizeH="0" baseline="0" dirty="0" smtClean="0">
                          <a:ln>
                            <a:noFill/>
                          </a:ln>
                          <a:solidFill>
                            <a:srgbClr val="00599C"/>
                          </a:solidFill>
                          <a:effectLst/>
                          <a:latin typeface="Calibri" pitchFamily="34" charset="0"/>
                          <a:ea typeface="Calibri" pitchFamily="34" charset="0"/>
                          <a:cs typeface="Times New Roman" pitchFamily="18" charset="0"/>
                        </a:rPr>
                        <a:t>We use recycled (Steel Metallurgy) and alternate materials (</a:t>
                      </a:r>
                      <a:r>
                        <a:rPr kumimoji="0" lang="en-US" sz="1600" b="0" i="0" u="none" strike="noStrike" cap="none" normalizeH="0" baseline="0" dirty="0" err="1" smtClean="0">
                          <a:ln>
                            <a:noFill/>
                          </a:ln>
                          <a:solidFill>
                            <a:srgbClr val="00599C"/>
                          </a:solidFill>
                          <a:effectLst/>
                          <a:latin typeface="Calibri" pitchFamily="34" charset="0"/>
                          <a:ea typeface="Calibri" pitchFamily="34" charset="0"/>
                          <a:cs typeface="Times New Roman" pitchFamily="18" charset="0"/>
                        </a:rPr>
                        <a:t>pozzolan</a:t>
                      </a:r>
                      <a:r>
                        <a:rPr kumimoji="0" lang="en-US" sz="1600" b="0" i="0" u="none" strike="noStrike" cap="none" normalizeH="0" baseline="0" dirty="0" smtClean="0">
                          <a:ln>
                            <a:noFill/>
                          </a:ln>
                          <a:solidFill>
                            <a:srgbClr val="00599C"/>
                          </a:solidFill>
                          <a:effectLst/>
                          <a:latin typeface="Calibri" pitchFamily="34" charset="0"/>
                          <a:ea typeface="Calibri" pitchFamily="34" charset="0"/>
                          <a:cs typeface="Times New Roman" pitchFamily="18" charset="0"/>
                        </a:rPr>
                        <a:t> at VC)</a:t>
                      </a:r>
                      <a:endParaRPr kumimoji="0" lang="pt-BR" sz="1600" b="0" i="0" u="none" strike="noStrike" cap="none" normalizeH="0" baseline="0" dirty="0" smtClean="0">
                        <a:ln>
                          <a:noFill/>
                        </a:ln>
                        <a:solidFill>
                          <a:srgbClr val="00599C"/>
                        </a:solidFill>
                        <a:effectLst/>
                        <a:latin typeface="Calibri" pitchFamily="34" charset="0"/>
                        <a:ea typeface="Calibri" pitchFamily="34" charset="0"/>
                        <a:cs typeface="Times New Roman" pitchFamily="18" charset="0"/>
                      </a:endParaRPr>
                    </a:p>
                  </a:txBody>
                  <a:tcPr marL="35271" marR="35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ts val="300"/>
                        </a:spcAft>
                        <a:buClrTx/>
                        <a:buSzTx/>
                        <a:buFont typeface="Wingdings" pitchFamily="2" charset="2"/>
                        <a:buChar char="ü"/>
                        <a:tabLst/>
                      </a:pPr>
                      <a:r>
                        <a:rPr kumimoji="0" lang="en-US" sz="1600" b="0" i="0" u="none" strike="noStrike" cap="none" normalizeH="0" baseline="0" dirty="0" smtClean="0">
                          <a:ln>
                            <a:noFill/>
                          </a:ln>
                          <a:solidFill>
                            <a:srgbClr val="00599C"/>
                          </a:solidFill>
                          <a:effectLst/>
                          <a:latin typeface="Calibri" pitchFamily="34" charset="0"/>
                          <a:ea typeface="Calibri" pitchFamily="34" charset="0"/>
                          <a:cs typeface="Times New Roman" pitchFamily="18" charset="0"/>
                        </a:rPr>
                        <a:t>Conduct studies with the aim of transforming waste products or other inputs</a:t>
                      </a:r>
                    </a:p>
                    <a:p>
                      <a:pPr marL="0" marR="0" lvl="0" indent="0" algn="l" defTabSz="914400" rtl="0" eaLnBrk="1" fontAlgn="base" latinLnBrk="0" hangingPunct="1">
                        <a:lnSpc>
                          <a:spcPct val="115000"/>
                        </a:lnSpc>
                        <a:spcBef>
                          <a:spcPct val="0"/>
                        </a:spcBef>
                        <a:spcAft>
                          <a:spcPts val="300"/>
                        </a:spcAft>
                        <a:buClrTx/>
                        <a:buSzTx/>
                        <a:buFont typeface="Wingdings" pitchFamily="2" charset="2"/>
                        <a:buChar char="ü"/>
                        <a:tabLst/>
                      </a:pPr>
                      <a:r>
                        <a:rPr kumimoji="0" lang="en-US" sz="1600" b="0" i="0" u="none" strike="noStrike" cap="none" normalizeH="0" baseline="0" dirty="0" smtClean="0">
                          <a:ln>
                            <a:noFill/>
                          </a:ln>
                          <a:solidFill>
                            <a:srgbClr val="00599C"/>
                          </a:solidFill>
                          <a:effectLst/>
                          <a:latin typeface="Calibri" pitchFamily="34" charset="0"/>
                          <a:ea typeface="Calibri" pitchFamily="34" charset="0"/>
                          <a:cs typeface="Times New Roman" pitchFamily="18" charset="0"/>
                        </a:rPr>
                        <a:t>Maintain or increase the use of recycled and alternative materials as production inputs</a:t>
                      </a:r>
                      <a:endParaRPr kumimoji="0" lang="pt-BR" sz="1600" b="0" i="0" u="none" strike="noStrike" cap="none" normalizeH="0" baseline="0" dirty="0" smtClean="0">
                        <a:ln>
                          <a:noFill/>
                        </a:ln>
                        <a:solidFill>
                          <a:srgbClr val="00599C"/>
                        </a:solidFill>
                        <a:effectLst/>
                        <a:latin typeface="Calibri" pitchFamily="34" charset="0"/>
                        <a:ea typeface="Calibri" pitchFamily="34" charset="0"/>
                        <a:cs typeface="Times New Roman" pitchFamily="18" charset="0"/>
                      </a:endParaRPr>
                    </a:p>
                  </a:txBody>
                  <a:tcPr marL="35271" marR="35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err="1" smtClean="0"/>
              <a:t>Energy</a:t>
            </a:r>
            <a:r>
              <a:rPr lang="pt-BR" dirty="0" smtClean="0"/>
              <a:t> </a:t>
            </a:r>
            <a:r>
              <a:rPr lang="pt-BR" dirty="0" err="1" smtClean="0"/>
              <a:t>Efficiency</a:t>
            </a:r>
            <a:r>
              <a:rPr lang="pt-BR" dirty="0" smtClean="0"/>
              <a:t> </a:t>
            </a:r>
            <a:r>
              <a:rPr lang="pt-BR" dirty="0" err="1" smtClean="0"/>
              <a:t>Program</a:t>
            </a:r>
            <a:endParaRPr lang="pt-BR" dirty="0"/>
          </a:p>
        </p:txBody>
      </p:sp>
      <p:pic>
        <p:nvPicPr>
          <p:cNvPr id="1026" name="Picture 2"/>
          <p:cNvPicPr>
            <a:picLocks noChangeAspect="1" noChangeArrowheads="1"/>
          </p:cNvPicPr>
          <p:nvPr/>
        </p:nvPicPr>
        <p:blipFill>
          <a:blip r:embed="rId2" cstate="email"/>
          <a:srcRect/>
          <a:stretch>
            <a:fillRect/>
          </a:stretch>
        </p:blipFill>
        <p:spPr bwMode="auto">
          <a:xfrm>
            <a:off x="251520" y="1700808"/>
            <a:ext cx="5302746" cy="2514822"/>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srcRect/>
          <a:stretch>
            <a:fillRect/>
          </a:stretch>
        </p:blipFill>
        <p:spPr bwMode="auto">
          <a:xfrm>
            <a:off x="5580112" y="1955536"/>
            <a:ext cx="3312368" cy="2049528"/>
          </a:xfrm>
          <a:prstGeom prst="rect">
            <a:avLst/>
          </a:prstGeom>
          <a:noFill/>
          <a:ln w="9525">
            <a:noFill/>
            <a:miter lim="800000"/>
            <a:headEnd/>
            <a:tailEnd/>
          </a:ln>
        </p:spPr>
      </p:pic>
      <p:pic>
        <p:nvPicPr>
          <p:cNvPr id="1028" name="Picture 4"/>
          <p:cNvPicPr>
            <a:picLocks noChangeAspect="1" noChangeArrowheads="1"/>
          </p:cNvPicPr>
          <p:nvPr/>
        </p:nvPicPr>
        <p:blipFill>
          <a:blip r:embed="rId4" cstate="email"/>
          <a:srcRect/>
          <a:stretch>
            <a:fillRect/>
          </a:stretch>
        </p:blipFill>
        <p:spPr bwMode="auto">
          <a:xfrm>
            <a:off x="467544" y="4293096"/>
            <a:ext cx="3866009" cy="2125846"/>
          </a:xfrm>
          <a:prstGeom prst="rect">
            <a:avLst/>
          </a:prstGeom>
          <a:noFill/>
          <a:ln w="9525">
            <a:noFill/>
            <a:miter lim="800000"/>
            <a:headEnd/>
            <a:tailEnd/>
          </a:ln>
        </p:spPr>
      </p:pic>
      <p:sp>
        <p:nvSpPr>
          <p:cNvPr id="7" name="Retângulo 6"/>
          <p:cNvSpPr/>
          <p:nvPr/>
        </p:nvSpPr>
        <p:spPr>
          <a:xfrm>
            <a:off x="4572000" y="4293096"/>
            <a:ext cx="4355976" cy="1938992"/>
          </a:xfrm>
          <a:prstGeom prst="rect">
            <a:avLst/>
          </a:prstGeom>
        </p:spPr>
        <p:txBody>
          <a:bodyPr wrap="square">
            <a:spAutoFit/>
          </a:bodyPr>
          <a:lstStyle/>
          <a:p>
            <a:pPr>
              <a:spcBef>
                <a:spcPct val="20000"/>
              </a:spcBef>
            </a:pPr>
            <a:r>
              <a:rPr lang="en-US" sz="2000" dirty="0" smtClean="0">
                <a:solidFill>
                  <a:srgbClr val="00599C"/>
                </a:solidFill>
                <a:cs typeface="+mn-cs"/>
              </a:rPr>
              <a:t>From 2007 to 2010, the program afforded savings of 5.9 million GJ, sufficient to supply a city with more than 300,000 inhabitants for a year. This afforded savings </a:t>
            </a:r>
            <a:r>
              <a:rPr lang="pt-BR" sz="2000" dirty="0" err="1" smtClean="0">
                <a:solidFill>
                  <a:srgbClr val="00599C"/>
                </a:solidFill>
                <a:cs typeface="+mn-cs"/>
              </a:rPr>
              <a:t>of</a:t>
            </a:r>
            <a:r>
              <a:rPr lang="pt-BR" sz="2000" dirty="0" smtClean="0">
                <a:solidFill>
                  <a:srgbClr val="00599C"/>
                </a:solidFill>
                <a:cs typeface="+mn-cs"/>
              </a:rPr>
              <a:t> R$48.2 </a:t>
            </a:r>
            <a:r>
              <a:rPr lang="pt-BR" sz="2000" dirty="0" err="1" smtClean="0">
                <a:solidFill>
                  <a:srgbClr val="00599C"/>
                </a:solidFill>
                <a:cs typeface="+mn-cs"/>
              </a:rPr>
              <a:t>million</a:t>
            </a:r>
            <a:r>
              <a:rPr lang="pt-BR" sz="2000" dirty="0" smtClean="0">
                <a:solidFill>
                  <a:srgbClr val="00599C"/>
                </a:solidFill>
                <a:cs typeface="+mn-cs"/>
              </a:rPr>
              <a:t>.</a:t>
            </a:r>
            <a:endParaRPr lang="pt-BR" sz="2000" dirty="0">
              <a:solidFill>
                <a:srgbClr val="00599C"/>
              </a:solidFill>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bwMode="auto">
          <a:xfrm>
            <a:off x="395536" y="2204864"/>
            <a:ext cx="8280920" cy="72008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spcBef>
                <a:spcPct val="20000"/>
              </a:spcBef>
              <a:buFontTx/>
              <a:buChar char="•"/>
            </a:pPr>
            <a:endParaRPr lang="pt-BR" sz="2400" smtClean="0">
              <a:solidFill>
                <a:srgbClr val="000000"/>
              </a:solidFill>
              <a:latin typeface="Arial" pitchFamily="34" charset="0"/>
              <a:cs typeface="+mn-cs"/>
            </a:endParaRPr>
          </a:p>
        </p:txBody>
      </p:sp>
      <p:sp>
        <p:nvSpPr>
          <p:cNvPr id="4" name="Espaço Reservado para Conteúdo 3"/>
          <p:cNvSpPr>
            <a:spLocks noGrp="1"/>
          </p:cNvSpPr>
          <p:nvPr>
            <p:ph idx="1"/>
          </p:nvPr>
        </p:nvSpPr>
        <p:spPr/>
        <p:txBody>
          <a:bodyPr/>
          <a:lstStyle/>
          <a:p>
            <a:pPr marL="457200" indent="-457200">
              <a:buFont typeface="+mj-lt"/>
              <a:buAutoNum type="arabicPeriod"/>
            </a:pPr>
            <a:r>
              <a:rPr lang="en-US" dirty="0" smtClean="0"/>
              <a:t>Eco-efficiency and responsible use of resources </a:t>
            </a:r>
          </a:p>
          <a:p>
            <a:pPr marL="457200" indent="-457200">
              <a:buFont typeface="+mj-lt"/>
              <a:buAutoNum type="arabicPeriod"/>
            </a:pPr>
            <a:r>
              <a:rPr lang="en-US" dirty="0" smtClean="0"/>
              <a:t>Reduce the emissions of the greenhouse gases (GHG) generated by industrial activity </a:t>
            </a:r>
          </a:p>
          <a:p>
            <a:pPr marL="457200" indent="-457200">
              <a:buFont typeface="+mj-lt"/>
              <a:buAutoNum type="arabicPeriod"/>
            </a:pPr>
            <a:r>
              <a:rPr lang="en-US" dirty="0" smtClean="0"/>
              <a:t>Mapping of the biodiversity in regions where the company has operations </a:t>
            </a:r>
          </a:p>
          <a:p>
            <a:pPr marL="457200" indent="-457200">
              <a:buFont typeface="+mj-lt"/>
              <a:buAutoNum type="arabicPeriod"/>
            </a:pPr>
            <a:r>
              <a:rPr lang="pt-BR" dirty="0" err="1" smtClean="0"/>
              <a:t>Supplier</a:t>
            </a:r>
            <a:r>
              <a:rPr lang="pt-BR" dirty="0" smtClean="0"/>
              <a:t> </a:t>
            </a:r>
            <a:r>
              <a:rPr lang="pt-BR" dirty="0" err="1" smtClean="0"/>
              <a:t>chain</a:t>
            </a:r>
            <a:r>
              <a:rPr lang="pt-BR" dirty="0" smtClean="0"/>
              <a:t> management </a:t>
            </a:r>
          </a:p>
          <a:p>
            <a:pPr marL="457200" indent="-457200">
              <a:buFont typeface="+mj-lt"/>
              <a:buAutoNum type="arabicPeriod"/>
            </a:pPr>
            <a:r>
              <a:rPr lang="pt-BR" dirty="0" err="1" smtClean="0"/>
              <a:t>People</a:t>
            </a:r>
            <a:r>
              <a:rPr lang="pt-BR" dirty="0" smtClean="0"/>
              <a:t> </a:t>
            </a:r>
            <a:r>
              <a:rPr lang="pt-BR" dirty="0" err="1" smtClean="0"/>
              <a:t>development</a:t>
            </a:r>
            <a:r>
              <a:rPr lang="pt-BR" dirty="0" smtClean="0"/>
              <a:t> </a:t>
            </a:r>
          </a:p>
          <a:p>
            <a:pPr marL="457200" indent="-457200">
              <a:buFont typeface="+mj-lt"/>
              <a:buAutoNum type="arabicPeriod"/>
            </a:pPr>
            <a:r>
              <a:rPr lang="en-US" dirty="0" smtClean="0"/>
              <a:t>Occupational health and safety management, including service providers </a:t>
            </a:r>
          </a:p>
          <a:p>
            <a:pPr marL="457200" indent="-457200">
              <a:buFont typeface="+mj-lt"/>
              <a:buAutoNum type="arabicPeriod"/>
            </a:pPr>
            <a:r>
              <a:rPr lang="en-US" dirty="0" smtClean="0"/>
              <a:t>Development of the communities where we have operations</a:t>
            </a:r>
          </a:p>
          <a:p>
            <a:pPr marL="457200" indent="-457200">
              <a:buFont typeface="+mj-lt"/>
              <a:buAutoNum type="arabicPeriod"/>
            </a:pPr>
            <a:r>
              <a:rPr lang="en-US" dirty="0" smtClean="0"/>
              <a:t>Sustainable use of our products </a:t>
            </a:r>
          </a:p>
          <a:p>
            <a:pPr marL="457200" indent="-457200">
              <a:buFont typeface="+mj-lt"/>
              <a:buAutoNum type="arabicPeriod"/>
            </a:pPr>
            <a:r>
              <a:rPr lang="en-US" dirty="0" smtClean="0"/>
              <a:t>Governance for sustainable growth and development</a:t>
            </a:r>
            <a:endParaRPr lang="pt-BR" dirty="0" smtClean="0"/>
          </a:p>
        </p:txBody>
      </p:sp>
      <p:sp>
        <p:nvSpPr>
          <p:cNvPr id="5" name="Título 4"/>
          <p:cNvSpPr>
            <a:spLocks noGrp="1"/>
          </p:cNvSpPr>
          <p:nvPr>
            <p:ph type="title"/>
          </p:nvPr>
        </p:nvSpPr>
        <p:spPr/>
        <p:txBody>
          <a:bodyPr/>
          <a:lstStyle/>
          <a:p>
            <a:r>
              <a:rPr lang="pt-BR" sz="3200" dirty="0" err="1" smtClean="0"/>
              <a:t>Challenges</a:t>
            </a:r>
            <a:r>
              <a:rPr lang="pt-BR" sz="3200" dirty="0" smtClean="0"/>
              <a:t> </a:t>
            </a:r>
            <a:r>
              <a:rPr lang="pt-BR" sz="3200" dirty="0" err="1" smtClean="0"/>
              <a:t>and</a:t>
            </a:r>
            <a:r>
              <a:rPr lang="pt-BR" sz="3200" dirty="0" smtClean="0"/>
              <a:t> </a:t>
            </a:r>
            <a:r>
              <a:rPr lang="pt-BR" sz="3200" dirty="0" err="1" smtClean="0"/>
              <a:t>commitments</a:t>
            </a:r>
            <a:r>
              <a:rPr lang="pt-BR" sz="3200" dirty="0" smtClean="0"/>
              <a:t/>
            </a:r>
            <a:br>
              <a:rPr lang="pt-BR" sz="3200" dirty="0" smtClean="0"/>
            </a:br>
            <a:r>
              <a:rPr lang="pt-BR" sz="3200" dirty="0" err="1" smtClean="0"/>
              <a:t>of</a:t>
            </a:r>
            <a:r>
              <a:rPr lang="pt-BR" sz="3200" dirty="0" smtClean="0"/>
              <a:t> Votorantim Industrial</a:t>
            </a:r>
            <a:endParaRPr lang="pt-BR"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1"/>
          <p:cNvSpPr>
            <a:spLocks noGrp="1"/>
          </p:cNvSpPr>
          <p:nvPr>
            <p:ph type="sldNum" sz="quarter" idx="10"/>
          </p:nvPr>
        </p:nvSpPr>
        <p:spPr/>
        <p:txBody>
          <a:bodyPr/>
          <a:lstStyle/>
          <a:p>
            <a:fld id="{BEE8D2AA-7681-4791-91C9-EBDCE3AB9A92}" type="slidenum">
              <a:rPr lang="pt-BR">
                <a:solidFill>
                  <a:srgbClr val="474747"/>
                </a:solidFill>
              </a:rPr>
              <a:pPr/>
              <a:t>3</a:t>
            </a:fld>
            <a:endParaRPr lang="pt-BR">
              <a:solidFill>
                <a:srgbClr val="474747"/>
              </a:solidFill>
            </a:endParaRPr>
          </a:p>
        </p:txBody>
      </p:sp>
      <p:pic>
        <p:nvPicPr>
          <p:cNvPr id="534540" name="Picture 16"/>
          <p:cNvPicPr>
            <a:picLocks noChangeAspect="1" noChangeArrowheads="1"/>
          </p:cNvPicPr>
          <p:nvPr/>
        </p:nvPicPr>
        <p:blipFill>
          <a:blip r:embed="rId3" cstate="email"/>
          <a:srcRect/>
          <a:stretch>
            <a:fillRect/>
          </a:stretch>
        </p:blipFill>
        <p:spPr bwMode="auto">
          <a:xfrm>
            <a:off x="0" y="3175"/>
            <a:ext cx="9144000" cy="6858000"/>
          </a:xfrm>
          <a:prstGeom prst="rect">
            <a:avLst/>
          </a:prstGeom>
          <a:noFill/>
          <a:ln w="9525" algn="ctr">
            <a:noFill/>
            <a:miter lim="800000"/>
            <a:headEnd/>
            <a:tailEnd/>
          </a:ln>
        </p:spPr>
      </p:pic>
      <p:grpSp>
        <p:nvGrpSpPr>
          <p:cNvPr id="2" name="Group 9"/>
          <p:cNvGrpSpPr>
            <a:grpSpLocks/>
          </p:cNvGrpSpPr>
          <p:nvPr/>
        </p:nvGrpSpPr>
        <p:grpSpPr bwMode="auto">
          <a:xfrm>
            <a:off x="0" y="-6350"/>
            <a:ext cx="9151938" cy="6864350"/>
            <a:chOff x="-2" y="-2"/>
            <a:chExt cx="5765" cy="4324"/>
          </a:xfrm>
        </p:grpSpPr>
        <p:pic>
          <p:nvPicPr>
            <p:cNvPr id="534538" name="Picture 10" descr="Vale_yellow_cover"/>
            <p:cNvPicPr>
              <a:picLocks noChangeAspect="1" noChangeArrowheads="1"/>
            </p:cNvPicPr>
            <p:nvPr/>
          </p:nvPicPr>
          <p:blipFill>
            <a:blip r:embed="rId4" cstate="email"/>
            <a:srcRect/>
            <a:stretch>
              <a:fillRect/>
            </a:stretch>
          </p:blipFill>
          <p:spPr bwMode="auto">
            <a:xfrm>
              <a:off x="-2" y="-2"/>
              <a:ext cx="5765" cy="4324"/>
            </a:xfrm>
            <a:prstGeom prst="rect">
              <a:avLst/>
            </a:prstGeom>
            <a:noFill/>
          </p:spPr>
        </p:pic>
        <p:pic>
          <p:nvPicPr>
            <p:cNvPr id="534539" name="Picture 11" descr="vale_c_sm"/>
            <p:cNvPicPr>
              <a:picLocks noChangeAspect="1" noChangeArrowheads="1"/>
            </p:cNvPicPr>
            <p:nvPr/>
          </p:nvPicPr>
          <p:blipFill>
            <a:blip r:embed="rId5" cstate="email"/>
            <a:srcRect/>
            <a:stretch>
              <a:fillRect/>
            </a:stretch>
          </p:blipFill>
          <p:spPr bwMode="auto">
            <a:xfrm>
              <a:off x="4136" y="177"/>
              <a:ext cx="1509" cy="770"/>
            </a:xfrm>
            <a:prstGeom prst="rect">
              <a:avLst/>
            </a:prstGeom>
            <a:noFill/>
          </p:spPr>
        </p:pic>
      </p:grpSp>
      <p:sp>
        <p:nvSpPr>
          <p:cNvPr id="534534" name="Rectangle 6"/>
          <p:cNvSpPr>
            <a:spLocks noChangeArrowheads="1"/>
          </p:cNvSpPr>
          <p:nvPr/>
        </p:nvSpPr>
        <p:spPr bwMode="auto">
          <a:xfrm>
            <a:off x="295275" y="4635500"/>
            <a:ext cx="7618413" cy="1431925"/>
          </a:xfrm>
          <a:prstGeom prst="rect">
            <a:avLst/>
          </a:prstGeom>
          <a:noFill/>
          <a:ln w="9525">
            <a:noFill/>
            <a:miter lim="800000"/>
            <a:headEnd/>
            <a:tailEnd/>
          </a:ln>
        </p:spPr>
        <p:txBody>
          <a:bodyPr lIns="0" tIns="0" rIns="0" bIns="0" anchor="b"/>
          <a:lstStyle/>
          <a:p>
            <a:pPr>
              <a:lnSpc>
                <a:spcPct val="120000"/>
              </a:lnSpc>
            </a:pPr>
            <a:r>
              <a:rPr lang="pt-BR" sz="4000" b="1" smtClean="0">
                <a:solidFill>
                  <a:srgbClr val="FFFFFF"/>
                </a:solidFill>
                <a:latin typeface="Arial" pitchFamily="34" charset="0"/>
                <a:cs typeface="+mn-cs"/>
              </a:rPr>
              <a:t/>
            </a:r>
            <a:br>
              <a:rPr lang="pt-BR" sz="4000" b="1" smtClean="0">
                <a:solidFill>
                  <a:srgbClr val="FFFFFF"/>
                </a:solidFill>
                <a:latin typeface="Arial" pitchFamily="34" charset="0"/>
                <a:cs typeface="+mn-cs"/>
              </a:rPr>
            </a:br>
            <a:r>
              <a:rPr lang="pt-BR" sz="4000" b="1" smtClean="0">
                <a:solidFill>
                  <a:srgbClr val="FFFFFF"/>
                </a:solidFill>
                <a:latin typeface="Arial" pitchFamily="34" charset="0"/>
                <a:cs typeface="+mn-cs"/>
              </a:rPr>
              <a:t>Business Initiatives for Carbon Management in Brazil</a:t>
            </a:r>
            <a:endParaRPr lang="pt-BR" sz="4400" b="1" smtClean="0">
              <a:solidFill>
                <a:srgbClr val="FFFFFF"/>
              </a:solidFill>
              <a:effectLst>
                <a:outerShdw blurRad="38100" dist="38100" dir="2700000" algn="tl">
                  <a:srgbClr val="C0C0C0"/>
                </a:outerShdw>
              </a:effectLst>
              <a:latin typeface="Arial" pitchFamily="34" charset="0"/>
              <a:cs typeface="+mn-cs"/>
            </a:endParaRPr>
          </a:p>
        </p:txBody>
      </p:sp>
      <p:sp>
        <p:nvSpPr>
          <p:cNvPr id="2055" name="Rectangle 7"/>
          <p:cNvSpPr>
            <a:spLocks noGrp="1" noChangeArrowheads="1"/>
          </p:cNvSpPr>
          <p:nvPr>
            <p:ph type="subTitle" idx="4294967295"/>
          </p:nvPr>
        </p:nvSpPr>
        <p:spPr>
          <a:xfrm>
            <a:off x="250825" y="2205038"/>
            <a:ext cx="8604250" cy="1752600"/>
          </a:xfrm>
          <a:ln/>
        </p:spPr>
        <p:txBody>
          <a:bodyPr lIns="91440" tIns="45720" rIns="91440" bIns="45720"/>
          <a:lstStyle/>
          <a:p>
            <a:pPr>
              <a:lnSpc>
                <a:spcPct val="50000"/>
              </a:lnSpc>
              <a:spcBef>
                <a:spcPct val="60000"/>
              </a:spcBef>
            </a:pPr>
            <a:endParaRPr lang="pt-BR" sz="1400" b="1" i="1">
              <a:solidFill>
                <a:schemeClr val="hlink"/>
              </a:solidFill>
              <a:effectLst>
                <a:outerShdw blurRad="38100" dist="38100" dir="2700000" algn="tl">
                  <a:srgbClr val="C0C0C0"/>
                </a:outerShdw>
              </a:effectLst>
              <a:latin typeface="Verdana" pitchFamily="34" charset="0"/>
            </a:endParaRPr>
          </a:p>
        </p:txBody>
      </p:sp>
      <p:sp>
        <p:nvSpPr>
          <p:cNvPr id="534536" name="Text Box 8"/>
          <p:cNvSpPr txBox="1">
            <a:spLocks noChangeArrowheads="1"/>
          </p:cNvSpPr>
          <p:nvPr/>
        </p:nvSpPr>
        <p:spPr bwMode="auto">
          <a:xfrm>
            <a:off x="295275" y="6445250"/>
            <a:ext cx="8658225" cy="336550"/>
          </a:xfrm>
          <a:prstGeom prst="rect">
            <a:avLst/>
          </a:prstGeom>
          <a:noFill/>
          <a:ln w="9525">
            <a:noFill/>
            <a:miter lim="800000"/>
            <a:headEnd/>
            <a:tailEnd/>
          </a:ln>
          <a:effectLst/>
        </p:spPr>
        <p:txBody>
          <a:bodyPr wrap="none">
            <a:spAutoFit/>
          </a:bodyPr>
          <a:lstStyle/>
          <a:p>
            <a:pPr eaLnBrk="0" hangingPunct="0"/>
            <a:r>
              <a:rPr lang="pt-BR" sz="1600" b="1" smtClean="0">
                <a:solidFill>
                  <a:srgbClr val="474747"/>
                </a:solidFill>
                <a:effectLst>
                  <a:outerShdw blurRad="38100" dist="38100" dir="2700000" algn="tl">
                    <a:srgbClr val="C0C0C0"/>
                  </a:outerShdw>
                </a:effectLst>
                <a:latin typeface="Arial" pitchFamily="34" charset="0"/>
                <a:cs typeface="+mn-cs"/>
              </a:rPr>
              <a:t>Business Initiatives on Climate (IEC) Side Event – COP 17, Durban, December 2nd, 2011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200" dirty="0" smtClean="0"/>
              <a:t>Reduce the emissions of the greenhouse gases (GHG)</a:t>
            </a:r>
            <a:br>
              <a:rPr lang="en-US" sz="3200" dirty="0" smtClean="0"/>
            </a:br>
            <a:r>
              <a:rPr lang="en-US" sz="3200" dirty="0" smtClean="0"/>
              <a:t>generated by industrial activity</a:t>
            </a:r>
            <a:endParaRPr lang="pt-BR" sz="3200" dirty="0" smtClean="0"/>
          </a:p>
        </p:txBody>
      </p:sp>
      <p:sp>
        <p:nvSpPr>
          <p:cNvPr id="18435" name="Espaço Reservado para Conteúdo 2"/>
          <p:cNvSpPr>
            <a:spLocks noGrp="1"/>
          </p:cNvSpPr>
          <p:nvPr>
            <p:ph idx="1"/>
          </p:nvPr>
        </p:nvSpPr>
        <p:spPr>
          <a:xfrm>
            <a:off x="260102" y="1863997"/>
            <a:ext cx="8883898" cy="4805363"/>
          </a:xfrm>
        </p:spPr>
        <p:txBody>
          <a:bodyPr/>
          <a:lstStyle/>
          <a:p>
            <a:pPr marL="0" indent="0">
              <a:buNone/>
            </a:pPr>
            <a:r>
              <a:rPr lang="en-US" sz="2400" dirty="0" smtClean="0"/>
              <a:t>With a large GHG emissions, Votorantim works to be aligned in practices and international agreements on climate change</a:t>
            </a:r>
          </a:p>
          <a:p>
            <a:pPr marL="82550" lvl="1" indent="0">
              <a:buNone/>
              <a:defRPr/>
            </a:pPr>
            <a:endParaRPr lang="pt-BR" dirty="0" smtClean="0"/>
          </a:p>
          <a:p>
            <a:pPr lvl="1">
              <a:buNone/>
              <a:defRPr/>
            </a:pPr>
            <a:endParaRPr lang="pt-BR" dirty="0" smtClean="0"/>
          </a:p>
          <a:p>
            <a:pPr lvl="1">
              <a:buNone/>
              <a:defRPr/>
            </a:pPr>
            <a:endParaRPr lang="pt-BR" dirty="0" smtClean="0"/>
          </a:p>
          <a:p>
            <a:pPr lvl="1">
              <a:buNone/>
              <a:defRPr/>
            </a:pPr>
            <a:endParaRPr lang="pt-BR" dirty="0" smtClean="0"/>
          </a:p>
          <a:p>
            <a:pPr lvl="1">
              <a:buNone/>
              <a:defRPr/>
            </a:pPr>
            <a:endParaRPr lang="pt-BR" dirty="0" smtClean="0"/>
          </a:p>
          <a:p>
            <a:pPr lvl="1">
              <a:buNone/>
              <a:defRPr/>
            </a:pPr>
            <a:endParaRPr lang="pt-BR" dirty="0" smtClean="0"/>
          </a:p>
        </p:txBody>
      </p:sp>
      <p:graphicFrame>
        <p:nvGraphicFramePr>
          <p:cNvPr id="9260" name="Group 44"/>
          <p:cNvGraphicFramePr>
            <a:graphicFrameLocks noGrp="1"/>
          </p:cNvGraphicFramePr>
          <p:nvPr/>
        </p:nvGraphicFramePr>
        <p:xfrm>
          <a:off x="439738" y="2860512"/>
          <a:ext cx="8236718" cy="2856454"/>
        </p:xfrm>
        <a:graphic>
          <a:graphicData uri="http://schemas.openxmlformats.org/drawingml/2006/table">
            <a:tbl>
              <a:tblPr/>
              <a:tblGrid>
                <a:gridCol w="3067893"/>
                <a:gridCol w="5168825"/>
              </a:tblGrid>
              <a:tr h="496480">
                <a:tc>
                  <a:txBody>
                    <a:bodyPr/>
                    <a:lstStyle/>
                    <a:p>
                      <a:pPr algn="ctr">
                        <a:lnSpc>
                          <a:spcPct val="115000"/>
                        </a:lnSpc>
                        <a:spcAft>
                          <a:spcPts val="300"/>
                        </a:spcAft>
                      </a:pPr>
                      <a:r>
                        <a:rPr lang="pt-BR" sz="1800" b="1" kern="1200" baseline="0" dirty="0" err="1" smtClean="0">
                          <a:solidFill>
                            <a:schemeClr val="tx1"/>
                          </a:solidFill>
                          <a:latin typeface="+mn-lt"/>
                          <a:ea typeface="+mn-ea"/>
                          <a:cs typeface="+mn-cs"/>
                        </a:rPr>
                        <a:t>What</a:t>
                      </a:r>
                      <a:r>
                        <a:rPr lang="pt-BR" sz="1800" b="1" kern="1200" baseline="0" dirty="0" smtClean="0">
                          <a:solidFill>
                            <a:schemeClr val="tx1"/>
                          </a:solidFill>
                          <a:latin typeface="+mn-lt"/>
                          <a:ea typeface="+mn-ea"/>
                          <a:cs typeface="+mn-cs"/>
                        </a:rPr>
                        <a:t> </a:t>
                      </a:r>
                      <a:r>
                        <a:rPr lang="pt-BR" sz="1800" b="1" kern="1200" baseline="0" dirty="0" err="1" smtClean="0">
                          <a:solidFill>
                            <a:schemeClr val="tx1"/>
                          </a:solidFill>
                          <a:latin typeface="+mn-lt"/>
                          <a:ea typeface="+mn-ea"/>
                          <a:cs typeface="+mn-cs"/>
                        </a:rPr>
                        <a:t>we</a:t>
                      </a:r>
                      <a:r>
                        <a:rPr lang="pt-BR" sz="1800" b="1" kern="1200" baseline="0" dirty="0" smtClean="0">
                          <a:solidFill>
                            <a:schemeClr val="tx1"/>
                          </a:solidFill>
                          <a:latin typeface="+mn-lt"/>
                          <a:ea typeface="+mn-ea"/>
                          <a:cs typeface="+mn-cs"/>
                        </a:rPr>
                        <a:t> do</a:t>
                      </a:r>
                      <a:endParaRPr lang="pt-BR" sz="1600" dirty="0">
                        <a:solidFill>
                          <a:srgbClr val="00599C"/>
                        </a:solidFill>
                        <a:latin typeface="Calibri"/>
                        <a:ea typeface="Calibri"/>
                        <a:cs typeface="Times New Roman"/>
                      </a:endParaRPr>
                    </a:p>
                  </a:txBody>
                  <a:tcPr marL="42046" marR="42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300"/>
                        </a:spcAft>
                      </a:pPr>
                      <a:r>
                        <a:rPr lang="pt-BR" sz="1800" b="1" kern="1200" baseline="0" dirty="0" err="1" smtClean="0">
                          <a:solidFill>
                            <a:schemeClr val="tx1"/>
                          </a:solidFill>
                          <a:latin typeface="+mn-lt"/>
                          <a:ea typeface="+mn-ea"/>
                          <a:cs typeface="+mn-cs"/>
                        </a:rPr>
                        <a:t>Our</a:t>
                      </a:r>
                      <a:r>
                        <a:rPr lang="pt-BR" sz="1800" b="1" kern="1200" baseline="0" dirty="0" smtClean="0">
                          <a:solidFill>
                            <a:schemeClr val="tx1"/>
                          </a:solidFill>
                          <a:latin typeface="+mn-lt"/>
                          <a:ea typeface="+mn-ea"/>
                          <a:cs typeface="+mn-cs"/>
                        </a:rPr>
                        <a:t> </a:t>
                      </a:r>
                      <a:r>
                        <a:rPr lang="pt-BR" sz="1800" b="1" kern="1200" baseline="0" dirty="0" err="1" smtClean="0">
                          <a:solidFill>
                            <a:schemeClr val="tx1"/>
                          </a:solidFill>
                          <a:latin typeface="+mn-lt"/>
                          <a:ea typeface="+mn-ea"/>
                          <a:cs typeface="+mn-cs"/>
                        </a:rPr>
                        <a:t>commitments</a:t>
                      </a:r>
                      <a:endParaRPr lang="pt-BR" sz="1600" dirty="0">
                        <a:solidFill>
                          <a:srgbClr val="00599C"/>
                        </a:solidFill>
                        <a:latin typeface="Calibri"/>
                        <a:ea typeface="Calibri"/>
                        <a:cs typeface="Times New Roman"/>
                      </a:endParaRPr>
                    </a:p>
                  </a:txBody>
                  <a:tcPr marL="42046" marR="42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9974">
                <a:tc>
                  <a:txBody>
                    <a:bodyPr/>
                    <a:lstStyle/>
                    <a:p>
                      <a:pPr>
                        <a:lnSpc>
                          <a:spcPct val="115000"/>
                        </a:lnSpc>
                        <a:spcAft>
                          <a:spcPts val="300"/>
                        </a:spcAft>
                        <a:buFont typeface="Wingdings" pitchFamily="2" charset="2"/>
                        <a:buChar char="ü"/>
                      </a:pPr>
                      <a:r>
                        <a:rPr lang="en-US" sz="1600" dirty="0" smtClean="0">
                          <a:solidFill>
                            <a:srgbClr val="00599C"/>
                          </a:solidFill>
                          <a:latin typeface="Calibri"/>
                          <a:ea typeface="Calibri"/>
                          <a:cs typeface="Times New Roman"/>
                        </a:rPr>
                        <a:t>We seek to optimize our production processes</a:t>
                      </a:r>
                    </a:p>
                    <a:p>
                      <a:pPr>
                        <a:lnSpc>
                          <a:spcPct val="115000"/>
                        </a:lnSpc>
                        <a:spcAft>
                          <a:spcPts val="300"/>
                        </a:spcAft>
                        <a:buFont typeface="Wingdings" pitchFamily="2" charset="2"/>
                        <a:buChar char="ü"/>
                      </a:pPr>
                      <a:r>
                        <a:rPr lang="en-US" sz="1600" dirty="0" smtClean="0">
                          <a:solidFill>
                            <a:srgbClr val="00599C"/>
                          </a:solidFill>
                          <a:latin typeface="Calibri"/>
                          <a:ea typeface="Calibri"/>
                          <a:cs typeface="Times New Roman"/>
                        </a:rPr>
                        <a:t>We inventory of our emissions and publish them annually in the GHG Protocol Brazil</a:t>
                      </a:r>
                    </a:p>
                    <a:p>
                      <a:pPr>
                        <a:lnSpc>
                          <a:spcPct val="115000"/>
                        </a:lnSpc>
                        <a:spcAft>
                          <a:spcPts val="300"/>
                        </a:spcAft>
                        <a:buFont typeface="Wingdings" pitchFamily="2" charset="2"/>
                        <a:buChar char="ü"/>
                      </a:pPr>
                      <a:r>
                        <a:rPr lang="en-US" sz="1600" dirty="0" smtClean="0">
                          <a:solidFill>
                            <a:srgbClr val="00599C"/>
                          </a:solidFill>
                          <a:latin typeface="Calibri"/>
                          <a:ea typeface="Calibri"/>
                          <a:cs typeface="Times New Roman"/>
                        </a:rPr>
                        <a:t>We subscribed to the “Open Letter to Brazil on Climate Change”</a:t>
                      </a:r>
                      <a:endParaRPr lang="pt-BR" sz="1600" dirty="0">
                        <a:solidFill>
                          <a:srgbClr val="00599C"/>
                        </a:solidFill>
                        <a:latin typeface="Calibri"/>
                        <a:ea typeface="Calibri"/>
                        <a:cs typeface="Times New Roman"/>
                      </a:endParaRPr>
                    </a:p>
                  </a:txBody>
                  <a:tcPr marL="35271" marR="3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lnSpc>
                          <a:spcPct val="115000"/>
                        </a:lnSpc>
                        <a:spcAft>
                          <a:spcPts val="300"/>
                        </a:spcAft>
                        <a:buFont typeface="Wingdings" pitchFamily="2" charset="2"/>
                        <a:buChar char="ü"/>
                      </a:pPr>
                      <a:r>
                        <a:rPr lang="en-US" sz="1600" dirty="0" smtClean="0">
                          <a:solidFill>
                            <a:srgbClr val="00599C"/>
                          </a:solidFill>
                          <a:latin typeface="Calibri"/>
                          <a:ea typeface="Calibri"/>
                          <a:cs typeface="Times New Roman"/>
                        </a:rPr>
                        <a:t>Improve the investment guidelines for the choice of options that promote the reduction greenhouse gas emissions in 2011</a:t>
                      </a:r>
                    </a:p>
                    <a:p>
                      <a:pPr algn="l">
                        <a:lnSpc>
                          <a:spcPct val="115000"/>
                        </a:lnSpc>
                        <a:spcAft>
                          <a:spcPts val="300"/>
                        </a:spcAft>
                        <a:buFont typeface="Wingdings" pitchFamily="2" charset="2"/>
                        <a:buChar char="ü"/>
                      </a:pPr>
                      <a:r>
                        <a:rPr lang="en-US" sz="1600" dirty="0" smtClean="0">
                          <a:solidFill>
                            <a:srgbClr val="00599C"/>
                          </a:solidFill>
                          <a:latin typeface="Calibri"/>
                          <a:ea typeface="Calibri"/>
                          <a:cs typeface="Times New Roman"/>
                        </a:rPr>
                        <a:t>Expand inventory practices for the key suppliers and internal discussions seeking to stabilize or reduce specific carbon emissions (tCO2/ton</a:t>
                      </a:r>
                      <a:r>
                        <a:rPr lang="en-US" sz="1600" baseline="0" dirty="0" smtClean="0">
                          <a:solidFill>
                            <a:srgbClr val="00599C"/>
                          </a:solidFill>
                          <a:latin typeface="Calibri"/>
                          <a:ea typeface="Calibri"/>
                          <a:cs typeface="Times New Roman"/>
                        </a:rPr>
                        <a:t> prod)</a:t>
                      </a:r>
                      <a:endParaRPr lang="pt-BR" sz="1600" dirty="0">
                        <a:solidFill>
                          <a:srgbClr val="00599C"/>
                        </a:solidFill>
                        <a:latin typeface="Calibri"/>
                        <a:ea typeface="Calibri"/>
                        <a:cs typeface="Times New Roman"/>
                      </a:endParaRPr>
                    </a:p>
                  </a:txBody>
                  <a:tcPr marL="35271" marR="3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GHG </a:t>
            </a:r>
            <a:r>
              <a:rPr lang="pt-BR" dirty="0" err="1" smtClean="0"/>
              <a:t>and</a:t>
            </a:r>
            <a:r>
              <a:rPr lang="pt-BR" dirty="0" smtClean="0"/>
              <a:t> </a:t>
            </a:r>
            <a:r>
              <a:rPr lang="pt-BR" dirty="0" err="1" smtClean="0"/>
              <a:t>Kioto</a:t>
            </a:r>
            <a:r>
              <a:rPr lang="pt-BR" dirty="0" smtClean="0"/>
              <a:t> </a:t>
            </a:r>
            <a:r>
              <a:rPr lang="pt-BR" dirty="0" err="1" smtClean="0"/>
              <a:t>Protocol</a:t>
            </a:r>
            <a:endParaRPr lang="pt-BR" dirty="0"/>
          </a:p>
        </p:txBody>
      </p:sp>
      <p:pic>
        <p:nvPicPr>
          <p:cNvPr id="2050" name="Picture 2"/>
          <p:cNvPicPr>
            <a:picLocks noChangeAspect="1" noChangeArrowheads="1"/>
          </p:cNvPicPr>
          <p:nvPr/>
        </p:nvPicPr>
        <p:blipFill>
          <a:blip r:embed="rId2" cstate="email"/>
          <a:srcRect/>
          <a:stretch>
            <a:fillRect/>
          </a:stretch>
        </p:blipFill>
        <p:spPr bwMode="auto">
          <a:xfrm>
            <a:off x="971600" y="1700808"/>
            <a:ext cx="3168352" cy="2399699"/>
          </a:xfrm>
          <a:prstGeom prst="rect">
            <a:avLst/>
          </a:prstGeom>
          <a:noFill/>
          <a:ln w="9525">
            <a:noFill/>
            <a:miter lim="800000"/>
            <a:headEnd/>
            <a:tailEnd/>
          </a:ln>
        </p:spPr>
      </p:pic>
      <p:pic>
        <p:nvPicPr>
          <p:cNvPr id="2051" name="Picture 3"/>
          <p:cNvPicPr>
            <a:picLocks noChangeAspect="1" noChangeArrowheads="1"/>
          </p:cNvPicPr>
          <p:nvPr/>
        </p:nvPicPr>
        <p:blipFill>
          <a:blip r:embed="rId3" cstate="email"/>
          <a:srcRect/>
          <a:stretch>
            <a:fillRect/>
          </a:stretch>
        </p:blipFill>
        <p:spPr bwMode="auto">
          <a:xfrm>
            <a:off x="4572000" y="1772816"/>
            <a:ext cx="3456384" cy="2382973"/>
          </a:xfrm>
          <a:prstGeom prst="rect">
            <a:avLst/>
          </a:prstGeom>
          <a:noFill/>
          <a:ln w="9525">
            <a:noFill/>
            <a:miter lim="800000"/>
            <a:headEnd/>
            <a:tailEnd/>
          </a:ln>
        </p:spPr>
      </p:pic>
      <p:pic>
        <p:nvPicPr>
          <p:cNvPr id="2052" name="Picture 4"/>
          <p:cNvPicPr>
            <a:picLocks noChangeAspect="1" noChangeArrowheads="1"/>
          </p:cNvPicPr>
          <p:nvPr/>
        </p:nvPicPr>
        <p:blipFill>
          <a:blip r:embed="rId4" cstate="email"/>
          <a:srcRect/>
          <a:stretch>
            <a:fillRect/>
          </a:stretch>
        </p:blipFill>
        <p:spPr bwMode="auto">
          <a:xfrm>
            <a:off x="2267744" y="4180637"/>
            <a:ext cx="4901555" cy="234470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844824"/>
            <a:ext cx="5770984" cy="4281339"/>
          </a:xfrm>
        </p:spPr>
        <p:txBody>
          <a:bodyPr/>
          <a:lstStyle/>
          <a:p>
            <a:r>
              <a:rPr lang="en-US" dirty="0" smtClean="0"/>
              <a:t>Votorantim has conservation programs (keeping protected areas and reforestation initiatives in their business). Sponsor a series of discussions thru the Technical Committee of Biodiversity in CEBDS, including the theme 'valuation of biodiversity'. (pg 84-89 RS VID 2010)</a:t>
            </a:r>
          </a:p>
          <a:p>
            <a:r>
              <a:rPr lang="en-US" dirty="0" smtClean="0"/>
              <a:t>Another action, Votorantim together other companies in this Committee, are developing a study to understand the adaptations effect in the Brazil business.</a:t>
            </a:r>
          </a:p>
          <a:p>
            <a:endParaRPr lang="pt-BR" dirty="0"/>
          </a:p>
        </p:txBody>
      </p:sp>
      <p:sp>
        <p:nvSpPr>
          <p:cNvPr id="3" name="Título 2"/>
          <p:cNvSpPr>
            <a:spLocks noGrp="1"/>
          </p:cNvSpPr>
          <p:nvPr>
            <p:ph type="title"/>
          </p:nvPr>
        </p:nvSpPr>
        <p:spPr/>
        <p:txBody>
          <a:bodyPr/>
          <a:lstStyle/>
          <a:p>
            <a:r>
              <a:rPr lang="pt-BR" dirty="0" err="1" smtClean="0"/>
              <a:t>Actions</a:t>
            </a:r>
            <a:r>
              <a:rPr lang="pt-BR" dirty="0" smtClean="0"/>
              <a:t> in </a:t>
            </a:r>
            <a:r>
              <a:rPr lang="pt-BR" dirty="0" err="1" smtClean="0"/>
              <a:t>Climate</a:t>
            </a:r>
            <a:r>
              <a:rPr lang="pt-BR" dirty="0" smtClean="0"/>
              <a:t> </a:t>
            </a:r>
            <a:r>
              <a:rPr lang="pt-BR" dirty="0" err="1" smtClean="0"/>
              <a:t>Change</a:t>
            </a:r>
            <a:endParaRPr lang="pt-BR" dirty="0"/>
          </a:p>
        </p:txBody>
      </p:sp>
      <p:pic>
        <p:nvPicPr>
          <p:cNvPr id="52226" name="Picture 2" descr="http://www.empresasnacop.com.br/wp-content/uploads/2011/10/logo-Cebds-bx-300x190.jpg">
            <a:hlinkClick r:id="rId2"/>
          </p:cNvPr>
          <p:cNvPicPr>
            <a:picLocks noChangeAspect="1" noChangeArrowheads="1"/>
          </p:cNvPicPr>
          <p:nvPr/>
        </p:nvPicPr>
        <p:blipFill>
          <a:blip r:embed="rId3" cstate="email"/>
          <a:srcRect/>
          <a:stretch>
            <a:fillRect/>
          </a:stretch>
        </p:blipFill>
        <p:spPr bwMode="auto">
          <a:xfrm>
            <a:off x="6372200" y="2132856"/>
            <a:ext cx="2286000" cy="14478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844824"/>
            <a:ext cx="5770984" cy="4281339"/>
          </a:xfrm>
        </p:spPr>
        <p:txBody>
          <a:bodyPr/>
          <a:lstStyle/>
          <a:p>
            <a:r>
              <a:rPr lang="en-US" dirty="0" smtClean="0"/>
              <a:t>Votorantim has conservation programs (keeping protected areas and reforestation initiatives in their business). Sponsor a series of discussions thru the Technical Committee of Biodiversity in CEBDS, including the theme 'valuation of biodiversity'. (pg 84-89 RS VID 2010)</a:t>
            </a:r>
          </a:p>
          <a:p>
            <a:endParaRPr lang="en-US" dirty="0" smtClean="0"/>
          </a:p>
          <a:p>
            <a:r>
              <a:rPr lang="en-US" dirty="0" smtClean="0"/>
              <a:t>Votorantim was one of  the founders members of GHG Protocol Brazil and participated of all discussions and publications of EPC. </a:t>
            </a:r>
          </a:p>
          <a:p>
            <a:endParaRPr lang="pt-BR" dirty="0"/>
          </a:p>
        </p:txBody>
      </p:sp>
      <p:sp>
        <p:nvSpPr>
          <p:cNvPr id="3" name="Título 2"/>
          <p:cNvSpPr>
            <a:spLocks noGrp="1"/>
          </p:cNvSpPr>
          <p:nvPr>
            <p:ph type="title"/>
          </p:nvPr>
        </p:nvSpPr>
        <p:spPr/>
        <p:txBody>
          <a:bodyPr/>
          <a:lstStyle/>
          <a:p>
            <a:r>
              <a:rPr lang="pt-BR" dirty="0" err="1" smtClean="0"/>
              <a:t>Actions</a:t>
            </a:r>
            <a:r>
              <a:rPr lang="pt-BR" dirty="0" smtClean="0"/>
              <a:t> in </a:t>
            </a:r>
            <a:r>
              <a:rPr lang="pt-BR" dirty="0" err="1" smtClean="0"/>
              <a:t>Climate</a:t>
            </a:r>
            <a:r>
              <a:rPr lang="pt-BR" dirty="0" smtClean="0"/>
              <a:t> </a:t>
            </a:r>
            <a:r>
              <a:rPr lang="pt-BR" dirty="0" err="1" smtClean="0"/>
              <a:t>Change</a:t>
            </a:r>
            <a:endParaRPr lang="pt-BR" dirty="0"/>
          </a:p>
        </p:txBody>
      </p:sp>
      <p:pic>
        <p:nvPicPr>
          <p:cNvPr id="52226" name="Picture 2" descr="http://www.empresasnacop.com.br/wp-content/uploads/2011/10/logo-Cebds-bx-300x190.jpg">
            <a:hlinkClick r:id="rId2"/>
          </p:cNvPr>
          <p:cNvPicPr>
            <a:picLocks noChangeAspect="1" noChangeArrowheads="1"/>
          </p:cNvPicPr>
          <p:nvPr/>
        </p:nvPicPr>
        <p:blipFill>
          <a:blip r:embed="rId3" cstate="email"/>
          <a:srcRect/>
          <a:stretch>
            <a:fillRect/>
          </a:stretch>
        </p:blipFill>
        <p:spPr bwMode="auto">
          <a:xfrm>
            <a:off x="6372200" y="2132856"/>
            <a:ext cx="2286000" cy="1447801"/>
          </a:xfrm>
          <a:prstGeom prst="rect">
            <a:avLst/>
          </a:prstGeom>
          <a:noFill/>
        </p:spPr>
      </p:pic>
      <p:pic>
        <p:nvPicPr>
          <p:cNvPr id="1026" name="Picture 2" descr="email_cabecalho_epc.JPG"/>
          <p:cNvPicPr>
            <a:picLocks noChangeAspect="1" noChangeArrowheads="1"/>
          </p:cNvPicPr>
          <p:nvPr/>
        </p:nvPicPr>
        <p:blipFill>
          <a:blip r:embed="rId4" cstate="email"/>
          <a:srcRect/>
          <a:stretch>
            <a:fillRect/>
          </a:stretch>
        </p:blipFill>
        <p:spPr bwMode="auto">
          <a:xfrm>
            <a:off x="6444208" y="4653136"/>
            <a:ext cx="2210172" cy="100811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844824"/>
            <a:ext cx="6635080" cy="4281339"/>
          </a:xfrm>
        </p:spPr>
        <p:txBody>
          <a:bodyPr/>
          <a:lstStyle/>
          <a:p>
            <a:r>
              <a:rPr lang="en-US" dirty="0" smtClean="0"/>
              <a:t>Inventory published since 2005, and we are founders members of Brazil GHG Protocol Program. In 2011 we made our first external verification of the inventory, which enabled us to receive the Gold Certification in this program</a:t>
            </a:r>
          </a:p>
          <a:p>
            <a:pPr>
              <a:buNone/>
            </a:pPr>
            <a:r>
              <a:rPr lang="en-US" dirty="0" smtClean="0">
                <a:hlinkClick r:id="rId2"/>
              </a:rPr>
              <a:t>	http://www.registropublicodeemissoes.com.br/index.php?r=empresas/view&amp;id=50</a:t>
            </a:r>
            <a:endParaRPr lang="en-US" dirty="0" smtClean="0"/>
          </a:p>
          <a:p>
            <a:r>
              <a:rPr lang="en-US" dirty="0" smtClean="0"/>
              <a:t>Since we signed in 2009 the “</a:t>
            </a:r>
            <a:r>
              <a:rPr lang="en-US" i="1" dirty="0" smtClean="0"/>
              <a:t>Open Letter to Brazil on Climate Changes” , we participated on “</a:t>
            </a:r>
            <a:r>
              <a:rPr lang="pt-BR" i="1" dirty="0" err="1" smtClean="0"/>
              <a:t>Climate</a:t>
            </a:r>
            <a:r>
              <a:rPr lang="pt-BR" i="1" dirty="0" smtClean="0"/>
              <a:t> </a:t>
            </a:r>
            <a:r>
              <a:rPr lang="pt-BR" i="1" dirty="0" err="1" smtClean="0"/>
              <a:t>Forum</a:t>
            </a:r>
            <a:r>
              <a:rPr lang="pt-BR" i="1" dirty="0" smtClean="0"/>
              <a:t>” </a:t>
            </a:r>
            <a:r>
              <a:rPr lang="en-US" dirty="0" smtClean="0"/>
              <a:t>to discuss our </a:t>
            </a:r>
            <a:r>
              <a:rPr lang="en-US" dirty="0" err="1" smtClean="0"/>
              <a:t>complished</a:t>
            </a:r>
            <a:r>
              <a:rPr lang="en-US" dirty="0" smtClean="0"/>
              <a:t> and action inside the company and together Brazilian Government.</a:t>
            </a:r>
            <a:endParaRPr lang="en-US" dirty="0"/>
          </a:p>
        </p:txBody>
      </p:sp>
      <p:sp>
        <p:nvSpPr>
          <p:cNvPr id="3" name="Título 2"/>
          <p:cNvSpPr>
            <a:spLocks noGrp="1"/>
          </p:cNvSpPr>
          <p:nvPr>
            <p:ph type="title"/>
          </p:nvPr>
        </p:nvSpPr>
        <p:spPr/>
        <p:txBody>
          <a:bodyPr/>
          <a:lstStyle/>
          <a:p>
            <a:r>
              <a:rPr lang="pt-BR" dirty="0" err="1" smtClean="0"/>
              <a:t>Actions</a:t>
            </a:r>
            <a:r>
              <a:rPr lang="pt-BR" dirty="0" smtClean="0"/>
              <a:t> in </a:t>
            </a:r>
            <a:r>
              <a:rPr lang="pt-BR" dirty="0" err="1" smtClean="0"/>
              <a:t>Climate</a:t>
            </a:r>
            <a:r>
              <a:rPr lang="pt-BR" dirty="0" smtClean="0"/>
              <a:t> </a:t>
            </a:r>
            <a:r>
              <a:rPr lang="pt-BR" dirty="0" err="1" smtClean="0"/>
              <a:t>Change</a:t>
            </a:r>
            <a:endParaRPr lang="pt-BR" dirty="0"/>
          </a:p>
        </p:txBody>
      </p:sp>
      <p:pic>
        <p:nvPicPr>
          <p:cNvPr id="51204" name="Picture 4" descr="http://www.registropublicodeemissoes.com.br/images/selos.png"/>
          <p:cNvPicPr>
            <a:picLocks noChangeAspect="1" noChangeArrowheads="1"/>
          </p:cNvPicPr>
          <p:nvPr/>
        </p:nvPicPr>
        <p:blipFill>
          <a:blip r:embed="rId3" cstate="email"/>
          <a:srcRect/>
          <a:stretch>
            <a:fillRect/>
          </a:stretch>
        </p:blipFill>
        <p:spPr bwMode="auto">
          <a:xfrm>
            <a:off x="7596336" y="1988840"/>
            <a:ext cx="864096" cy="1224136"/>
          </a:xfrm>
          <a:prstGeom prst="rect">
            <a:avLst/>
          </a:prstGeom>
          <a:noFill/>
        </p:spPr>
      </p:pic>
      <p:pic>
        <p:nvPicPr>
          <p:cNvPr id="51206" name="Picture 6" descr="http://www.empresasnacop.com.br/wp-content/uploads/2011/10/ForumClimaCurvas-Converted-300x157.jpg"/>
          <p:cNvPicPr>
            <a:picLocks noChangeAspect="1" noChangeArrowheads="1"/>
          </p:cNvPicPr>
          <p:nvPr/>
        </p:nvPicPr>
        <p:blipFill>
          <a:blip r:embed="rId4" cstate="email"/>
          <a:srcRect/>
          <a:stretch>
            <a:fillRect/>
          </a:stretch>
        </p:blipFill>
        <p:spPr bwMode="auto">
          <a:xfrm>
            <a:off x="7452320" y="4509120"/>
            <a:ext cx="1104330" cy="53836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US" sz="2400" i="1" dirty="0" smtClean="0"/>
              <a:t>Open Letter to Brazil on Climate Changes</a:t>
            </a:r>
            <a:br>
              <a:rPr lang="en-US" sz="2400" i="1" dirty="0" smtClean="0"/>
            </a:br>
            <a:r>
              <a:rPr lang="en-US" sz="2400" i="1" dirty="0" smtClean="0"/>
              <a:t>Votorantim Status</a:t>
            </a:r>
            <a:endParaRPr lang="pt-BR" sz="2400" dirty="0"/>
          </a:p>
        </p:txBody>
      </p:sp>
      <p:graphicFrame>
        <p:nvGraphicFramePr>
          <p:cNvPr id="4" name="Tabela 3"/>
          <p:cNvGraphicFramePr>
            <a:graphicFrameLocks noGrp="1"/>
          </p:cNvGraphicFramePr>
          <p:nvPr/>
        </p:nvGraphicFramePr>
        <p:xfrm>
          <a:off x="179514" y="1772816"/>
          <a:ext cx="8712964" cy="4719889"/>
        </p:xfrm>
        <a:graphic>
          <a:graphicData uri="http://schemas.openxmlformats.org/drawingml/2006/table">
            <a:tbl>
              <a:tblPr/>
              <a:tblGrid>
                <a:gridCol w="5544614"/>
                <a:gridCol w="633670"/>
                <a:gridCol w="633670"/>
                <a:gridCol w="633670"/>
                <a:gridCol w="633670"/>
                <a:gridCol w="633670"/>
              </a:tblGrid>
              <a:tr h="194593">
                <a:tc>
                  <a:txBody>
                    <a:bodyPr/>
                    <a:lstStyle/>
                    <a:p>
                      <a:pPr algn="l" fontAlgn="ctr"/>
                      <a:r>
                        <a:rPr lang="pt-BR" sz="1400" b="1" i="0" u="none" strike="noStrike" dirty="0">
                          <a:solidFill>
                            <a:srgbClr val="000000"/>
                          </a:solidFill>
                          <a:latin typeface="Calibri"/>
                        </a:rPr>
                        <a:t>Compromissos da Carta Aberta ao Brasil sobre Mudanças Climáticas</a:t>
                      </a:r>
                    </a:p>
                  </a:txBody>
                  <a:tcPr marL="3742" marR="3742" marT="37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dirty="0" smtClean="0">
                          <a:solidFill>
                            <a:srgbClr val="000000"/>
                          </a:solidFill>
                          <a:latin typeface="Calibri"/>
                        </a:rPr>
                        <a:t>0 </a:t>
                      </a:r>
                      <a:r>
                        <a:rPr lang="pt-BR" sz="1100" b="1" i="0" u="none" strike="noStrike" dirty="0">
                          <a:solidFill>
                            <a:srgbClr val="000000"/>
                          </a:solidFill>
                          <a:latin typeface="Calibri"/>
                        </a:rPr>
                        <a:t>e 25%</a:t>
                      </a:r>
                    </a:p>
                  </a:txBody>
                  <a:tcPr marL="3742" marR="3742" marT="37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0" u="none" strike="noStrike" dirty="0" smtClean="0">
                          <a:solidFill>
                            <a:srgbClr val="000000"/>
                          </a:solidFill>
                          <a:latin typeface="Calibri"/>
                        </a:rPr>
                        <a:t>25 </a:t>
                      </a:r>
                      <a:r>
                        <a:rPr lang="pt-BR" sz="1100" b="1" i="0" u="none" strike="noStrike" dirty="0">
                          <a:solidFill>
                            <a:srgbClr val="000000"/>
                          </a:solidFill>
                          <a:latin typeface="Calibri"/>
                        </a:rPr>
                        <a:t>e 50%</a:t>
                      </a:r>
                    </a:p>
                  </a:txBody>
                  <a:tcPr marL="3742" marR="3742" marT="37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dirty="0" smtClean="0">
                          <a:solidFill>
                            <a:srgbClr val="000000"/>
                          </a:solidFill>
                          <a:latin typeface="Calibri"/>
                        </a:rPr>
                        <a:t>50 </a:t>
                      </a:r>
                      <a:r>
                        <a:rPr lang="pt-BR" sz="1100" b="1" i="0" u="none" strike="noStrike" dirty="0">
                          <a:solidFill>
                            <a:srgbClr val="000000"/>
                          </a:solidFill>
                          <a:latin typeface="Calibri"/>
                        </a:rPr>
                        <a:t>e 75%</a:t>
                      </a:r>
                    </a:p>
                  </a:txBody>
                  <a:tcPr marL="3742" marR="3742" marT="37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dirty="0" smtClean="0">
                          <a:solidFill>
                            <a:srgbClr val="000000"/>
                          </a:solidFill>
                          <a:latin typeface="Calibri"/>
                        </a:rPr>
                        <a:t>75 </a:t>
                      </a:r>
                      <a:r>
                        <a:rPr lang="pt-BR" sz="1100" b="1" i="0" u="none" strike="noStrike" dirty="0">
                          <a:solidFill>
                            <a:srgbClr val="000000"/>
                          </a:solidFill>
                          <a:latin typeface="Calibri"/>
                        </a:rPr>
                        <a:t>e 100%</a:t>
                      </a:r>
                    </a:p>
                  </a:txBody>
                  <a:tcPr marL="3742" marR="3742" marT="37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dirty="0">
                          <a:solidFill>
                            <a:srgbClr val="000000"/>
                          </a:solidFill>
                          <a:latin typeface="Calibri"/>
                        </a:rPr>
                        <a:t>100% *</a:t>
                      </a:r>
                    </a:p>
                  </a:txBody>
                  <a:tcPr marL="3742" marR="3742" marT="37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210">
                <a:tc>
                  <a:txBody>
                    <a:bodyPr/>
                    <a:lstStyle/>
                    <a:p>
                      <a:pPr algn="l" fontAlgn="b"/>
                      <a:r>
                        <a:rPr lang="pt-BR" sz="1400" b="0" i="0" u="none" strike="noStrike" dirty="0">
                          <a:solidFill>
                            <a:srgbClr val="000000"/>
                          </a:solidFill>
                          <a:latin typeface="Calibri"/>
                        </a:rPr>
                        <a:t>Publicação anual do inventário das emissões de Gases de Efeito Estufa (GEE)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x</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08">
                <a:tc>
                  <a:txBody>
                    <a:bodyPr/>
                    <a:lstStyle/>
                    <a:p>
                      <a:pPr algn="l" fontAlgn="b"/>
                      <a:r>
                        <a:rPr lang="pt-BR" sz="1400" b="0" i="0" u="none" strike="noStrike" dirty="0">
                          <a:solidFill>
                            <a:srgbClr val="000000"/>
                          </a:solidFill>
                          <a:latin typeface="Calibri"/>
                        </a:rPr>
                        <a:t>Publicação anual de  ações que mitigam emissões de GEE</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x</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866">
                <a:tc>
                  <a:txBody>
                    <a:bodyPr/>
                    <a:lstStyle/>
                    <a:p>
                      <a:pPr algn="l" fontAlgn="b"/>
                      <a:r>
                        <a:rPr lang="pt-BR" sz="1400" b="0" i="0" u="none" strike="noStrike" dirty="0">
                          <a:solidFill>
                            <a:srgbClr val="000000"/>
                          </a:solidFill>
                          <a:latin typeface="Calibri"/>
                        </a:rPr>
                        <a:t>Publicação anual de estudos/ações sobre adaptação às mudanças climáticas.</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x</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827">
                <a:tc>
                  <a:txBody>
                    <a:bodyPr/>
                    <a:lstStyle/>
                    <a:p>
                      <a:pPr algn="l" fontAlgn="b"/>
                      <a:r>
                        <a:rPr lang="pt-BR" sz="1400" b="0" i="0" u="none" strike="noStrike" dirty="0">
                          <a:solidFill>
                            <a:srgbClr val="000000"/>
                          </a:solidFill>
                          <a:latin typeface="Calibri"/>
                        </a:rPr>
                        <a:t>Inclusão nos processos decisórios de investimentos, de parâmetros para avaliação das emissões de GEE nos processos, produtos e serviços da empresa  (em procedimentos ou diretrizes formais/escritas da empresa)</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x</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976">
                <a:tc>
                  <a:txBody>
                    <a:bodyPr/>
                    <a:lstStyle/>
                    <a:p>
                      <a:pPr algn="l" fontAlgn="b"/>
                      <a:r>
                        <a:rPr lang="pt-BR" sz="1400" b="0" i="0" u="none" strike="noStrike" dirty="0">
                          <a:solidFill>
                            <a:srgbClr val="000000"/>
                          </a:solidFill>
                          <a:latin typeface="Calibri"/>
                        </a:rPr>
                        <a:t>Busca da redução das emissões específicas </a:t>
                      </a:r>
                      <a:r>
                        <a:rPr lang="pt-BR" sz="1400" b="0" i="0" u="none" strike="noStrike" dirty="0" smtClean="0">
                          <a:solidFill>
                            <a:srgbClr val="000000"/>
                          </a:solidFill>
                          <a:latin typeface="Calibri"/>
                        </a:rPr>
                        <a:t>:</a:t>
                      </a:r>
                      <a:endParaRPr lang="pt-BR" sz="1400" b="0" i="0" u="none" strike="noStrike" dirty="0">
                        <a:solidFill>
                          <a:srgbClr val="000000"/>
                        </a:solidFill>
                        <a:latin typeface="Calibri"/>
                      </a:endParaRP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r>
              <a:tr h="194593">
                <a:tc>
                  <a:txBody>
                    <a:bodyPr/>
                    <a:lstStyle/>
                    <a:p>
                      <a:pPr algn="l" fontAlgn="b"/>
                      <a:r>
                        <a:rPr lang="pt-BR" sz="1400" b="0" i="0" u="none" strike="noStrike" dirty="0">
                          <a:solidFill>
                            <a:srgbClr val="000000"/>
                          </a:solidFill>
                          <a:latin typeface="Calibri"/>
                        </a:rPr>
                        <a:t>-  medição comparativa anual</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x</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b"/>
                      <a:r>
                        <a:rPr lang="pt-BR" sz="1400" b="0" i="0" u="none" strike="noStrike" dirty="0">
                          <a:solidFill>
                            <a:srgbClr val="000000"/>
                          </a:solidFill>
                          <a:latin typeface="Calibri"/>
                        </a:rPr>
                        <a:t>-  metas internas de emissão</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x</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210">
                <a:tc>
                  <a:txBody>
                    <a:bodyPr/>
                    <a:lstStyle/>
                    <a:p>
                      <a:pPr algn="l" fontAlgn="b"/>
                      <a:r>
                        <a:rPr lang="pt-BR" sz="1400" b="0" i="0" u="none" strike="noStrike">
                          <a:solidFill>
                            <a:srgbClr val="000000"/>
                          </a:solidFill>
                          <a:latin typeface="Calibri"/>
                        </a:rPr>
                        <a:t>- programas de gestão de carbono</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x</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593">
                <a:tc>
                  <a:txBody>
                    <a:bodyPr/>
                    <a:lstStyle/>
                    <a:p>
                      <a:pPr algn="l" fontAlgn="b"/>
                      <a:r>
                        <a:rPr lang="pt-BR" sz="1400" b="0" i="0" u="none" strike="noStrike" dirty="0">
                          <a:solidFill>
                            <a:srgbClr val="000000"/>
                          </a:solidFill>
                          <a:latin typeface="Calibri"/>
                        </a:rPr>
                        <a:t>- programa de eficiência energética</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x</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593">
                <a:tc>
                  <a:txBody>
                    <a:bodyPr/>
                    <a:lstStyle/>
                    <a:p>
                      <a:pPr algn="l" fontAlgn="b"/>
                      <a:r>
                        <a:rPr lang="pt-BR" sz="1400" b="0" i="0" u="none" strike="noStrike" dirty="0">
                          <a:solidFill>
                            <a:srgbClr val="000000"/>
                          </a:solidFill>
                          <a:latin typeface="Calibri"/>
                        </a:rPr>
                        <a:t>- captura de carbono e/ou </a:t>
                      </a:r>
                      <a:r>
                        <a:rPr lang="pt-BR" sz="1400" b="0" i="0" u="none" strike="noStrike" dirty="0" err="1">
                          <a:solidFill>
                            <a:srgbClr val="000000"/>
                          </a:solidFill>
                          <a:latin typeface="Calibri"/>
                        </a:rPr>
                        <a:t>sequestro</a:t>
                      </a:r>
                      <a:r>
                        <a:rPr lang="pt-BR" sz="1400" b="0" i="0" u="none" strike="noStrike" dirty="0">
                          <a:solidFill>
                            <a:srgbClr val="000000"/>
                          </a:solidFill>
                          <a:latin typeface="Calibri"/>
                        </a:rPr>
                        <a:t> de carbono</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x</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827">
                <a:tc>
                  <a:txBody>
                    <a:bodyPr/>
                    <a:lstStyle/>
                    <a:p>
                      <a:pPr algn="l" fontAlgn="b"/>
                      <a:r>
                        <a:rPr lang="pt-BR" sz="1400" b="0" i="0" u="none" strike="noStrike" dirty="0">
                          <a:solidFill>
                            <a:srgbClr val="000000"/>
                          </a:solidFill>
                          <a:latin typeface="Calibri"/>
                        </a:rPr>
                        <a:t>- programas de redução de </a:t>
                      </a:r>
                      <a:r>
                        <a:rPr lang="pt-BR" sz="1400" b="0" i="0" u="none" strike="noStrike" dirty="0" smtClean="0">
                          <a:solidFill>
                            <a:srgbClr val="000000"/>
                          </a:solidFill>
                          <a:latin typeface="Calibri"/>
                        </a:rPr>
                        <a:t>desmatamento/degradação</a:t>
                      </a:r>
                      <a:endParaRPr lang="pt-BR" sz="1400" b="0" i="0" u="none" strike="noStrike" dirty="0">
                        <a:solidFill>
                          <a:srgbClr val="000000"/>
                        </a:solidFill>
                        <a:latin typeface="Calibri"/>
                      </a:endParaRP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x</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444">
                <a:tc>
                  <a:txBody>
                    <a:bodyPr/>
                    <a:lstStyle/>
                    <a:p>
                      <a:pPr algn="l" fontAlgn="b"/>
                      <a:r>
                        <a:rPr lang="pt-BR" sz="1400" b="0" i="0" u="none" strike="noStrike" dirty="0">
                          <a:solidFill>
                            <a:srgbClr val="000000"/>
                          </a:solidFill>
                          <a:latin typeface="Calibri"/>
                        </a:rPr>
                        <a:t>Desenvolvimento de programas/práticas da empresa junto à sua cadeia de negócios, visando a redução de emissões de seus fornecedores e clientes.</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x</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420">
                <a:tc>
                  <a:txBody>
                    <a:bodyPr/>
                    <a:lstStyle/>
                    <a:p>
                      <a:pPr algn="l" fontAlgn="b"/>
                      <a:r>
                        <a:rPr lang="pt-BR" sz="1400" b="0" i="0" u="none" strike="noStrike" dirty="0">
                          <a:solidFill>
                            <a:srgbClr val="000000"/>
                          </a:solidFill>
                          <a:latin typeface="Calibri"/>
                        </a:rPr>
                        <a:t>Participação em iniciativas e fóruns com objetivo de engajamento do governo, da sociedade civil e de seus setores de atuação, no esforço de compreensão dos impactos das mudanças climáticas nas regiões onde atua e das respectivas ações de adaptação.</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latin typeface="Calibri"/>
                        </a:rPr>
                        <a:t> </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latin typeface="Calibri"/>
                        </a:rPr>
                        <a:t>x</a:t>
                      </a:r>
                    </a:p>
                  </a:txBody>
                  <a:tcPr marL="3742" marR="3742" marT="37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35696" y="2780928"/>
            <a:ext cx="5805435" cy="461665"/>
          </a:xfrm>
          <a:prstGeom prst="rect">
            <a:avLst/>
          </a:prstGeom>
          <a:noFill/>
        </p:spPr>
        <p:txBody>
          <a:bodyPr wrap="none" rtlCol="0">
            <a:spAutoFit/>
          </a:bodyPr>
          <a:lstStyle/>
          <a:p>
            <a:pPr>
              <a:spcBef>
                <a:spcPct val="20000"/>
              </a:spcBef>
            </a:pPr>
            <a:r>
              <a:rPr lang="pt-BR" sz="2400" dirty="0" smtClean="0">
                <a:solidFill>
                  <a:srgbClr val="000000"/>
                </a:solidFill>
                <a:cs typeface="+mn-cs"/>
                <a:hlinkClick r:id="rId2"/>
              </a:rPr>
              <a:t>www.votorantim.com.br/sustentabilidade</a:t>
            </a:r>
            <a:endParaRPr lang="pt-BR" sz="2400" dirty="0">
              <a:solidFill>
                <a:srgbClr val="000000"/>
              </a:solidFill>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pt-BR" dirty="0" err="1" smtClean="0"/>
              <a:t>Side</a:t>
            </a:r>
            <a:r>
              <a:rPr lang="pt-BR" dirty="0" smtClean="0"/>
              <a:t> </a:t>
            </a:r>
            <a:r>
              <a:rPr lang="pt-BR" dirty="0" err="1" smtClean="0"/>
              <a:t>Event</a:t>
            </a:r>
            <a:r>
              <a:rPr lang="pt-BR" dirty="0" smtClean="0"/>
              <a:t> Agenda</a:t>
            </a:r>
            <a:endParaRPr lang="pt-BR" dirty="0"/>
          </a:p>
        </p:txBody>
      </p:sp>
      <p:sp>
        <p:nvSpPr>
          <p:cNvPr id="12" name="Espaço Reservado para Conteúdo 11"/>
          <p:cNvSpPr>
            <a:spLocks noGrp="1"/>
          </p:cNvSpPr>
          <p:nvPr>
            <p:ph idx="1"/>
          </p:nvPr>
        </p:nvSpPr>
        <p:spPr/>
        <p:txBody>
          <a:bodyPr>
            <a:noAutofit/>
          </a:bodyPr>
          <a:lstStyle/>
          <a:p>
            <a:pPr>
              <a:spcAft>
                <a:spcPts val="0"/>
              </a:spcAft>
              <a:buNone/>
            </a:pPr>
            <a:r>
              <a:rPr lang="en-US" sz="1800" b="1" smtClean="0"/>
              <a:t>20.15</a:t>
            </a:r>
            <a:r>
              <a:rPr lang="en-US" sz="1800" smtClean="0"/>
              <a:t>  </a:t>
            </a:r>
            <a:r>
              <a:rPr lang="en-US" sz="1800" b="1" smtClean="0"/>
              <a:t>About Businesses Initiatives on Climate (IEC)</a:t>
            </a:r>
          </a:p>
          <a:p>
            <a:pPr lvl="1">
              <a:spcAft>
                <a:spcPts val="0"/>
              </a:spcAft>
            </a:pPr>
            <a:r>
              <a:rPr lang="en-US" sz="1800" smtClean="0"/>
              <a:t>Climate and Energy Thematic Chamber (CEBDS)</a:t>
            </a:r>
          </a:p>
          <a:p>
            <a:pPr lvl="1">
              <a:spcAft>
                <a:spcPts val="0"/>
              </a:spcAft>
            </a:pPr>
            <a:r>
              <a:rPr lang="en-US" sz="1800" smtClean="0"/>
              <a:t>Brazilian Industry Network on Climate Change (CNI)</a:t>
            </a:r>
          </a:p>
          <a:p>
            <a:pPr lvl="1">
              <a:spcAft>
                <a:spcPts val="0"/>
              </a:spcAft>
            </a:pPr>
            <a:r>
              <a:rPr lang="en-US" sz="1800" smtClean="0"/>
              <a:t>Climate Forum – Entrepreneurial Actions on Climate Change (Instituto Ethos)</a:t>
            </a:r>
          </a:p>
          <a:p>
            <a:pPr lvl="1">
              <a:spcAft>
                <a:spcPts val="0"/>
              </a:spcAft>
            </a:pPr>
            <a:r>
              <a:rPr lang="en-US" sz="1800" smtClean="0"/>
              <a:t>Business for Climate Platform (GVces)</a:t>
            </a:r>
          </a:p>
          <a:p>
            <a:pPr>
              <a:lnSpc>
                <a:spcPct val="150000"/>
              </a:lnSpc>
              <a:spcAft>
                <a:spcPts val="0"/>
              </a:spcAft>
              <a:buNone/>
            </a:pPr>
            <a:r>
              <a:rPr lang="en-US" sz="1800" b="1" smtClean="0"/>
              <a:t>20.50 </a:t>
            </a:r>
            <a:r>
              <a:rPr lang="en-US" sz="1800" smtClean="0"/>
              <a:t> </a:t>
            </a:r>
            <a:r>
              <a:rPr lang="en-US" sz="1800" b="1" smtClean="0"/>
              <a:t>Brazilian Business Cases Presentation</a:t>
            </a:r>
            <a:endParaRPr lang="en-US" sz="1800" smtClean="0"/>
          </a:p>
          <a:p>
            <a:pPr lvl="1">
              <a:spcAft>
                <a:spcPts val="0"/>
              </a:spcAft>
            </a:pPr>
            <a:r>
              <a:rPr lang="en-US" sz="1800" smtClean="0"/>
              <a:t>Vale </a:t>
            </a:r>
          </a:p>
          <a:p>
            <a:pPr lvl="1"/>
            <a:r>
              <a:rPr lang="en-US" sz="1800" smtClean="0"/>
              <a:t>Votorantim</a:t>
            </a:r>
          </a:p>
          <a:p>
            <a:pPr>
              <a:lnSpc>
                <a:spcPct val="150000"/>
              </a:lnSpc>
              <a:buNone/>
            </a:pPr>
            <a:r>
              <a:rPr lang="en-US" sz="1800" b="1" smtClean="0"/>
              <a:t>21.10</a:t>
            </a:r>
            <a:r>
              <a:rPr lang="en-US" sz="1800" smtClean="0"/>
              <a:t>  </a:t>
            </a:r>
            <a:r>
              <a:rPr lang="en-US" sz="1800" b="1" smtClean="0"/>
              <a:t>Brazilian Government Positioning on Carbon Management</a:t>
            </a:r>
          </a:p>
          <a:p>
            <a:pPr lvl="1">
              <a:spcAft>
                <a:spcPts val="0"/>
              </a:spcAft>
            </a:pPr>
            <a:r>
              <a:rPr lang="en-US" sz="1800" smtClean="0">
                <a:solidFill>
                  <a:srgbClr val="1F497D"/>
                </a:solidFill>
              </a:rPr>
              <a:t>Embassador André Corrêa do Lago</a:t>
            </a:r>
            <a:endParaRPr lang="en-US" sz="1800" b="1" smtClean="0"/>
          </a:p>
          <a:p>
            <a:pPr marL="623888" indent="-623888">
              <a:lnSpc>
                <a:spcPct val="150000"/>
              </a:lnSpc>
              <a:buNone/>
            </a:pPr>
            <a:r>
              <a:rPr lang="en-US" sz="1800" b="1" smtClean="0"/>
              <a:t>21.40 International book launch “</a:t>
            </a:r>
            <a:r>
              <a:rPr lang="en-US" sz="1800" b="1" i="1" smtClean="0"/>
              <a:t>Climate Change in Brazil: economic, social                    and regulatory aspects</a:t>
            </a:r>
            <a:r>
              <a:rPr lang="en-US" sz="1800" b="1" smtClean="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7452320" y="5229200"/>
            <a:ext cx="1512168"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t-BR">
              <a:solidFill>
                <a:prstClr val="white"/>
              </a:solidFill>
            </a:endParaRPr>
          </a:p>
        </p:txBody>
      </p:sp>
      <p:pic>
        <p:nvPicPr>
          <p:cNvPr id="4" name="Imagem 3" descr="logo_forumclima.jpg"/>
          <p:cNvPicPr>
            <a:picLocks noChangeAspect="1"/>
          </p:cNvPicPr>
          <p:nvPr/>
        </p:nvPicPr>
        <p:blipFill>
          <a:blip r:embed="rId2" cstate="email"/>
          <a:stretch>
            <a:fillRect/>
          </a:stretch>
        </p:blipFill>
        <p:spPr>
          <a:xfrm>
            <a:off x="6609680" y="4725144"/>
            <a:ext cx="1925493" cy="1008112"/>
          </a:xfrm>
          <a:prstGeom prst="rect">
            <a:avLst/>
          </a:prstGeom>
        </p:spPr>
      </p:pic>
      <p:pic>
        <p:nvPicPr>
          <p:cNvPr id="9" name="Imagem 8" descr="logo Cebds alta.jpg"/>
          <p:cNvPicPr>
            <a:picLocks noChangeAspect="1"/>
          </p:cNvPicPr>
          <p:nvPr/>
        </p:nvPicPr>
        <p:blipFill>
          <a:blip r:embed="rId3" cstate="email"/>
          <a:stretch>
            <a:fillRect/>
          </a:stretch>
        </p:blipFill>
        <p:spPr>
          <a:xfrm>
            <a:off x="614293" y="4744983"/>
            <a:ext cx="1523728" cy="968434"/>
          </a:xfrm>
          <a:prstGeom prst="rect">
            <a:avLst/>
          </a:prstGeom>
        </p:spPr>
      </p:pic>
      <p:pic>
        <p:nvPicPr>
          <p:cNvPr id="11" name="Imagem 10" descr="Logo CNI Sem icone Assinatura Vazada positiva Azul.jpg"/>
          <p:cNvPicPr>
            <a:picLocks noChangeAspect="1"/>
          </p:cNvPicPr>
          <p:nvPr/>
        </p:nvPicPr>
        <p:blipFill>
          <a:blip r:embed="rId4" cstate="email"/>
          <a:stretch>
            <a:fillRect/>
          </a:stretch>
        </p:blipFill>
        <p:spPr>
          <a:xfrm>
            <a:off x="2427530" y="4933103"/>
            <a:ext cx="1802933" cy="592194"/>
          </a:xfrm>
          <a:prstGeom prst="rect">
            <a:avLst/>
          </a:prstGeom>
        </p:spPr>
      </p:pic>
      <p:cxnSp>
        <p:nvCxnSpPr>
          <p:cNvPr id="13" name="Conector reto 12"/>
          <p:cNvCxnSpPr/>
          <p:nvPr/>
        </p:nvCxnSpPr>
        <p:spPr>
          <a:xfrm>
            <a:off x="539552" y="4608838"/>
            <a:ext cx="8064896"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 name="Imagem 9" descr="COP_final-outline-english.jpg"/>
          <p:cNvPicPr>
            <a:picLocks noChangeAspect="1"/>
          </p:cNvPicPr>
          <p:nvPr/>
        </p:nvPicPr>
        <p:blipFill>
          <a:blip r:embed="rId5" cstate="email"/>
          <a:stretch>
            <a:fillRect/>
          </a:stretch>
        </p:blipFill>
        <p:spPr>
          <a:xfrm>
            <a:off x="3145695" y="649592"/>
            <a:ext cx="2810256" cy="3715512"/>
          </a:xfrm>
          <a:prstGeom prst="rect">
            <a:avLst/>
          </a:prstGeom>
        </p:spPr>
      </p:pic>
      <p:pic>
        <p:nvPicPr>
          <p:cNvPr id="12" name="Imagem 11" descr="Logo EPC -outline-english.jpg"/>
          <p:cNvPicPr>
            <a:picLocks noChangeAspect="1"/>
          </p:cNvPicPr>
          <p:nvPr/>
        </p:nvPicPr>
        <p:blipFill>
          <a:blip r:embed="rId6" cstate="email"/>
          <a:stretch>
            <a:fillRect/>
          </a:stretch>
        </p:blipFill>
        <p:spPr>
          <a:xfrm>
            <a:off x="4596977" y="4827594"/>
            <a:ext cx="1864656" cy="75343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21" name="Rectangle 13"/>
          <p:cNvSpPr>
            <a:spLocks noChangeArrowheads="1"/>
          </p:cNvSpPr>
          <p:nvPr/>
        </p:nvSpPr>
        <p:spPr bwMode="auto">
          <a:xfrm>
            <a:off x="0" y="0"/>
            <a:ext cx="9144000" cy="6858000"/>
          </a:xfrm>
          <a:prstGeom prst="rect">
            <a:avLst/>
          </a:prstGeom>
          <a:solidFill>
            <a:schemeClr val="tx2"/>
          </a:solidFill>
          <a:ln w="9525">
            <a:noFill/>
            <a:miter lim="800000"/>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299013" name="Rectangle 5"/>
          <p:cNvSpPr>
            <a:spLocks noChangeArrowheads="1"/>
          </p:cNvSpPr>
          <p:nvPr/>
        </p:nvSpPr>
        <p:spPr bwMode="auto">
          <a:xfrm>
            <a:off x="406400" y="863600"/>
            <a:ext cx="7653338" cy="1504950"/>
          </a:xfrm>
          <a:prstGeom prst="rect">
            <a:avLst/>
          </a:prstGeom>
          <a:noFill/>
          <a:ln w="9525">
            <a:noFill/>
            <a:miter lim="800000"/>
            <a:headEnd/>
            <a:tailEnd/>
          </a:ln>
        </p:spPr>
        <p:txBody>
          <a:bodyPr lIns="0" tIns="0" rIns="0" bIns="0"/>
          <a:lstStyle/>
          <a:p>
            <a:endParaRPr lang="pt-BR" sz="6200" smtClean="0">
              <a:solidFill>
                <a:srgbClr val="E3DE2B"/>
              </a:solidFill>
              <a:latin typeface="Arial" pitchFamily="34" charset="0"/>
              <a:cs typeface="+mn-cs"/>
            </a:endParaRPr>
          </a:p>
        </p:txBody>
      </p:sp>
      <p:sp>
        <p:nvSpPr>
          <p:cNvPr id="299018" name="Text Box 10"/>
          <p:cNvSpPr txBox="1">
            <a:spLocks noChangeArrowheads="1"/>
          </p:cNvSpPr>
          <p:nvPr/>
        </p:nvSpPr>
        <p:spPr bwMode="auto">
          <a:xfrm>
            <a:off x="195263" y="593725"/>
            <a:ext cx="8755062" cy="974725"/>
          </a:xfrm>
          <a:prstGeom prst="rect">
            <a:avLst/>
          </a:prstGeom>
          <a:noFill/>
          <a:ln w="9525">
            <a:noFill/>
            <a:miter lim="800000"/>
            <a:headEnd/>
            <a:tailEnd/>
          </a:ln>
          <a:effectLst/>
        </p:spPr>
        <p:txBody>
          <a:bodyPr>
            <a:spAutoFit/>
          </a:bodyPr>
          <a:lstStyle/>
          <a:p>
            <a:r>
              <a:rPr lang="en-US" sz="2900" b="1" smtClean="0">
                <a:solidFill>
                  <a:srgbClr val="FFFFFF"/>
                </a:solidFill>
                <a:effectLst>
                  <a:outerShdw blurRad="38100" dist="38100" dir="2700000" algn="tl">
                    <a:srgbClr val="C0C0C0"/>
                  </a:outerShdw>
                </a:effectLst>
                <a:latin typeface="Arial" pitchFamily="34" charset="0"/>
                <a:cs typeface="Arial" pitchFamily="34" charset="0"/>
              </a:rPr>
              <a:t>Summary</a:t>
            </a:r>
          </a:p>
          <a:p>
            <a:endParaRPr lang="en-US" sz="2900" b="1" smtClean="0">
              <a:solidFill>
                <a:srgbClr val="FFFFFF"/>
              </a:solidFill>
              <a:effectLst>
                <a:outerShdw blurRad="38100" dist="38100" dir="2700000" algn="tl">
                  <a:srgbClr val="C0C0C0"/>
                </a:outerShdw>
              </a:effectLst>
              <a:latin typeface="Arial" pitchFamily="34" charset="0"/>
              <a:cs typeface="Arial" pitchFamily="34" charset="0"/>
            </a:endParaRPr>
          </a:p>
        </p:txBody>
      </p:sp>
      <p:sp>
        <p:nvSpPr>
          <p:cNvPr id="299019" name="Rectangle 11"/>
          <p:cNvSpPr>
            <a:spLocks noChangeArrowheads="1"/>
          </p:cNvSpPr>
          <p:nvPr/>
        </p:nvSpPr>
        <p:spPr bwMode="auto">
          <a:xfrm>
            <a:off x="862013" y="1722438"/>
            <a:ext cx="5935662" cy="688975"/>
          </a:xfrm>
          <a:prstGeom prst="rect">
            <a:avLst/>
          </a:prstGeom>
          <a:noFill/>
          <a:ln w="9525" algn="ctr">
            <a:solidFill>
              <a:schemeClr val="bg1"/>
            </a:solidFill>
            <a:miter lim="800000"/>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299023" name="Rectangle 15"/>
          <p:cNvSpPr>
            <a:spLocks noChangeArrowheads="1"/>
          </p:cNvSpPr>
          <p:nvPr/>
        </p:nvSpPr>
        <p:spPr bwMode="auto">
          <a:xfrm>
            <a:off x="938213" y="1703388"/>
            <a:ext cx="7210425" cy="4071937"/>
          </a:xfrm>
          <a:prstGeom prst="rect">
            <a:avLst/>
          </a:prstGeom>
          <a:noFill/>
          <a:ln w="9525">
            <a:noFill/>
            <a:miter lim="800000"/>
            <a:headEnd/>
            <a:tailEnd/>
          </a:ln>
          <a:effectLst/>
        </p:spPr>
        <p:txBody>
          <a:bodyPr>
            <a:spAutoFit/>
          </a:bodyPr>
          <a:lstStyle/>
          <a:p>
            <a:pPr marL="457200" indent="-457200">
              <a:lnSpc>
                <a:spcPct val="140000"/>
              </a:lnSpc>
              <a:spcBef>
                <a:spcPct val="50000"/>
              </a:spcBef>
              <a:buFontTx/>
              <a:buAutoNum type="arabicPeriod"/>
            </a:pPr>
            <a:r>
              <a:rPr lang="en-US" sz="2400" smtClean="0">
                <a:solidFill>
                  <a:srgbClr val="FFFFFF"/>
                </a:solidFill>
                <a:latin typeface="Arial" pitchFamily="34" charset="0"/>
                <a:cs typeface="Arial" pitchFamily="34" charset="0"/>
              </a:rPr>
              <a:t>Company Overview</a:t>
            </a:r>
          </a:p>
          <a:p>
            <a:pPr marL="457200" indent="-457200">
              <a:lnSpc>
                <a:spcPct val="140000"/>
              </a:lnSpc>
              <a:spcBef>
                <a:spcPct val="50000"/>
              </a:spcBef>
              <a:buFontTx/>
              <a:buAutoNum type="arabicPeriod"/>
            </a:pPr>
            <a:r>
              <a:rPr lang="en-US" sz="2400" smtClean="0">
                <a:solidFill>
                  <a:srgbClr val="FFFFFF"/>
                </a:solidFill>
                <a:latin typeface="Arial" pitchFamily="34" charset="0"/>
                <a:cs typeface="Arial" pitchFamily="34" charset="0"/>
              </a:rPr>
              <a:t>Responding to Climate Change</a:t>
            </a:r>
          </a:p>
          <a:p>
            <a:pPr marL="914400" lvl="1" indent="-457200">
              <a:lnSpc>
                <a:spcPct val="140000"/>
              </a:lnSpc>
              <a:spcBef>
                <a:spcPct val="50000"/>
              </a:spcBef>
              <a:buFontTx/>
              <a:buChar char="•"/>
            </a:pPr>
            <a:r>
              <a:rPr lang="en-US" sz="2400" smtClean="0">
                <a:solidFill>
                  <a:srgbClr val="FFFFFF"/>
                </a:solidFill>
                <a:latin typeface="Arial" pitchFamily="34" charset="0"/>
                <a:cs typeface="Arial" pitchFamily="34" charset="0"/>
              </a:rPr>
              <a:t>Engagement</a:t>
            </a:r>
          </a:p>
          <a:p>
            <a:pPr marL="914400" lvl="1" indent="-457200">
              <a:lnSpc>
                <a:spcPct val="140000"/>
              </a:lnSpc>
              <a:spcBef>
                <a:spcPct val="50000"/>
              </a:spcBef>
              <a:buFontTx/>
              <a:buChar char="•"/>
            </a:pPr>
            <a:r>
              <a:rPr lang="en-US" sz="2400" smtClean="0">
                <a:solidFill>
                  <a:srgbClr val="FFFFFF"/>
                </a:solidFill>
                <a:latin typeface="Arial" pitchFamily="34" charset="0"/>
                <a:cs typeface="Arial" pitchFamily="34" charset="0"/>
              </a:rPr>
              <a:t>Challenges and Opportunities</a:t>
            </a:r>
          </a:p>
          <a:p>
            <a:pPr marL="914400" lvl="1" indent="-457200">
              <a:lnSpc>
                <a:spcPct val="140000"/>
              </a:lnSpc>
              <a:spcBef>
                <a:spcPct val="50000"/>
              </a:spcBef>
              <a:buFontTx/>
              <a:buChar char="•"/>
            </a:pPr>
            <a:r>
              <a:rPr lang="en-US" sz="2400" smtClean="0">
                <a:solidFill>
                  <a:srgbClr val="FFFFFF"/>
                </a:solidFill>
                <a:latin typeface="Arial" pitchFamily="34" charset="0"/>
                <a:cs typeface="Arial" pitchFamily="34" charset="0"/>
              </a:rPr>
              <a:t>Vale’s Commitments and Actions</a:t>
            </a:r>
          </a:p>
          <a:p>
            <a:pPr marL="457200" indent="-457200">
              <a:lnSpc>
                <a:spcPct val="140000"/>
              </a:lnSpc>
              <a:spcBef>
                <a:spcPct val="50000"/>
              </a:spcBef>
              <a:buFontTx/>
              <a:buAutoNum type="arabicPeriod"/>
            </a:pPr>
            <a:endParaRPr lang="en-US" sz="2400" smtClean="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0"/>
          </p:nvPr>
        </p:nvSpPr>
        <p:spPr/>
        <p:txBody>
          <a:bodyPr/>
          <a:lstStyle/>
          <a:p>
            <a:fld id="{96CEF825-DB50-4805-A602-8084ADC04FE1}" type="slidenum">
              <a:rPr lang="pt-BR">
                <a:solidFill>
                  <a:srgbClr val="474747"/>
                </a:solidFill>
              </a:rPr>
              <a:pPr/>
              <a:t>5</a:t>
            </a:fld>
            <a:endParaRPr lang="pt-BR">
              <a:solidFill>
                <a:srgbClr val="474747"/>
              </a:solidFill>
            </a:endParaRPr>
          </a:p>
        </p:txBody>
      </p:sp>
      <p:sp>
        <p:nvSpPr>
          <p:cNvPr id="538631" name="Text Box 7"/>
          <p:cNvSpPr txBox="1">
            <a:spLocks noChangeArrowheads="1"/>
          </p:cNvSpPr>
          <p:nvPr/>
        </p:nvSpPr>
        <p:spPr bwMode="auto">
          <a:xfrm>
            <a:off x="942975" y="160338"/>
            <a:ext cx="184150" cy="457200"/>
          </a:xfrm>
          <a:prstGeom prst="rect">
            <a:avLst/>
          </a:prstGeom>
          <a:noFill/>
          <a:ln w="9525">
            <a:noFill/>
            <a:miter lim="800000"/>
            <a:headEnd/>
            <a:tailEnd/>
          </a:ln>
          <a:effectLst/>
        </p:spPr>
        <p:txBody>
          <a:bodyPr wrap="none">
            <a:spAutoFit/>
          </a:bodyPr>
          <a:lstStyle/>
          <a:p>
            <a:pPr eaLnBrk="0" hangingPunct="0"/>
            <a:endParaRPr lang="pt-BR" sz="2400" smtClean="0">
              <a:solidFill>
                <a:srgbClr val="474747"/>
              </a:solidFill>
              <a:latin typeface="Arial" pitchFamily="34" charset="0"/>
              <a:cs typeface="+mn-cs"/>
            </a:endParaRPr>
          </a:p>
        </p:txBody>
      </p:sp>
      <p:sp>
        <p:nvSpPr>
          <p:cNvPr id="538644" name="Text Box 20"/>
          <p:cNvSpPr txBox="1">
            <a:spLocks noChangeArrowheads="1"/>
          </p:cNvSpPr>
          <p:nvPr/>
        </p:nvSpPr>
        <p:spPr bwMode="auto">
          <a:xfrm>
            <a:off x="346075" y="93663"/>
            <a:ext cx="8451850" cy="1096962"/>
          </a:xfrm>
          <a:prstGeom prst="rect">
            <a:avLst/>
          </a:prstGeom>
          <a:noFill/>
          <a:ln w="9525" algn="ctr">
            <a:noFill/>
            <a:miter lim="800000"/>
            <a:headEnd/>
            <a:tailEnd/>
          </a:ln>
          <a:effectLst/>
        </p:spPr>
        <p:txBody>
          <a:bodyPr lIns="0" tIns="0" rIns="0" bIns="0" anchor="b"/>
          <a:lstStyle/>
          <a:p>
            <a:r>
              <a:rPr lang="pt-BR" sz="2000" b="1" smtClean="0">
                <a:solidFill>
                  <a:srgbClr val="007E7A"/>
                </a:solidFill>
                <a:latin typeface="Arial" pitchFamily="34" charset="0"/>
                <a:ea typeface="MS PGothic" pitchFamily="34" charset="-128"/>
                <a:cs typeface="+mn-cs"/>
              </a:rPr>
              <a:t>P</a:t>
            </a:r>
            <a:r>
              <a:rPr lang="en-US" sz="2000" b="1" smtClean="0">
                <a:solidFill>
                  <a:srgbClr val="007E7A"/>
                </a:solidFill>
                <a:latin typeface="Arial" pitchFamily="34" charset="0"/>
                <a:ea typeface="MS PGothic" pitchFamily="34" charset="-128"/>
                <a:cs typeface="+mn-cs"/>
              </a:rPr>
              <a:t>ioneering mining company that works with passion, transforming mineral resources into essential components of people’s everyday lives</a:t>
            </a:r>
            <a:endParaRPr lang="pt-BR" sz="2000" b="1" smtClean="0">
              <a:solidFill>
                <a:srgbClr val="007E7A"/>
              </a:solidFill>
              <a:latin typeface="Arial" pitchFamily="34" charset="0"/>
              <a:ea typeface="MS PGothic" pitchFamily="34" charset="-128"/>
              <a:cs typeface="+mn-cs"/>
            </a:endParaRPr>
          </a:p>
        </p:txBody>
      </p:sp>
      <p:sp>
        <p:nvSpPr>
          <p:cNvPr id="538647" name="Text Box 23"/>
          <p:cNvSpPr txBox="1">
            <a:spLocks noChangeArrowheads="1"/>
          </p:cNvSpPr>
          <p:nvPr/>
        </p:nvSpPr>
        <p:spPr bwMode="auto">
          <a:xfrm>
            <a:off x="584200" y="1468438"/>
            <a:ext cx="7920038" cy="4745037"/>
          </a:xfrm>
          <a:prstGeom prst="rect">
            <a:avLst/>
          </a:prstGeom>
          <a:noFill/>
          <a:ln w="9525">
            <a:noFill/>
            <a:miter lim="800000"/>
            <a:headEnd/>
            <a:tailEnd/>
          </a:ln>
          <a:effectLst/>
        </p:spPr>
        <p:txBody>
          <a:bodyPr>
            <a:spAutoFit/>
          </a:bodyPr>
          <a:lstStyle/>
          <a:p>
            <a:pPr marL="185738" indent="-185738" eaLnBrk="0" hangingPunct="0">
              <a:spcBef>
                <a:spcPct val="45000"/>
              </a:spcBef>
              <a:buFont typeface="Wingdings" pitchFamily="2" charset="2"/>
              <a:buChar char="ü"/>
            </a:pPr>
            <a:r>
              <a:rPr lang="en-US" sz="1600" smtClean="0">
                <a:solidFill>
                  <a:srgbClr val="474747"/>
                </a:solidFill>
                <a:latin typeface="Arial" pitchFamily="34" charset="0"/>
                <a:cs typeface="+mn-cs"/>
              </a:rPr>
              <a:t> Vale is:</a:t>
            </a:r>
          </a:p>
          <a:p>
            <a:pPr marL="185738" indent="-185738" eaLnBrk="0" hangingPunct="0">
              <a:spcBef>
                <a:spcPct val="45000"/>
              </a:spcBef>
            </a:pPr>
            <a:r>
              <a:rPr lang="en-US" sz="1600" smtClean="0">
                <a:solidFill>
                  <a:srgbClr val="474747"/>
                </a:solidFill>
                <a:latin typeface="Arial" pitchFamily="34" charset="0"/>
                <a:cs typeface="+mn-cs"/>
              </a:rPr>
              <a:t>-   the second largest metals and mining company in the world;</a:t>
            </a:r>
          </a:p>
          <a:p>
            <a:pPr marL="185738" indent="-185738" eaLnBrk="0" hangingPunct="0">
              <a:spcBef>
                <a:spcPct val="45000"/>
              </a:spcBef>
              <a:buFontTx/>
              <a:buChar char="-"/>
            </a:pPr>
            <a:r>
              <a:rPr lang="en-US" sz="1600" smtClean="0">
                <a:solidFill>
                  <a:srgbClr val="474747"/>
                </a:solidFill>
                <a:latin typeface="Arial" pitchFamily="34" charset="0"/>
                <a:cs typeface="+mn-cs"/>
              </a:rPr>
              <a:t> one of the 30 largest publicly traded companies in the world;</a:t>
            </a:r>
          </a:p>
          <a:p>
            <a:pPr marL="185738" indent="-185738" eaLnBrk="0" hangingPunct="0">
              <a:spcBef>
                <a:spcPct val="45000"/>
              </a:spcBef>
              <a:buFontTx/>
              <a:buChar char="-"/>
            </a:pPr>
            <a:r>
              <a:rPr lang="en-US" sz="1600" smtClean="0">
                <a:solidFill>
                  <a:srgbClr val="474747"/>
                </a:solidFill>
                <a:latin typeface="Arial" pitchFamily="34" charset="0"/>
                <a:cs typeface="+mn-cs"/>
              </a:rPr>
              <a:t> the largest private sector company in Latin America. </a:t>
            </a:r>
          </a:p>
          <a:p>
            <a:pPr marL="185738" indent="-185738" eaLnBrk="0" hangingPunct="0">
              <a:spcBef>
                <a:spcPct val="45000"/>
              </a:spcBef>
              <a:buFontTx/>
              <a:buChar char="-"/>
            </a:pPr>
            <a:endParaRPr lang="en-US" sz="1600" smtClean="0">
              <a:solidFill>
                <a:srgbClr val="474747"/>
              </a:solidFill>
              <a:latin typeface="Arial" pitchFamily="34" charset="0"/>
              <a:cs typeface="+mn-cs"/>
            </a:endParaRPr>
          </a:p>
          <a:p>
            <a:pPr marL="185738" indent="-185738" eaLnBrk="0" hangingPunct="0">
              <a:spcBef>
                <a:spcPct val="45000"/>
              </a:spcBef>
              <a:buFont typeface="Wingdings" pitchFamily="2" charset="2"/>
              <a:buChar char="ü"/>
            </a:pPr>
            <a:r>
              <a:rPr lang="en-US" sz="1600" smtClean="0">
                <a:solidFill>
                  <a:srgbClr val="474747"/>
                </a:solidFill>
                <a:latin typeface="Arial" pitchFamily="34" charset="0"/>
                <a:cs typeface="+mn-cs"/>
              </a:rPr>
              <a:t>Vale has a market capitalization of around </a:t>
            </a:r>
            <a:r>
              <a:rPr lang="en-US" sz="1600" b="1" smtClean="0">
                <a:solidFill>
                  <a:srgbClr val="474747"/>
                </a:solidFill>
                <a:latin typeface="Arial" pitchFamily="34" charset="0"/>
                <a:cs typeface="+mn-cs"/>
              </a:rPr>
              <a:t>US$ 140 billion</a:t>
            </a:r>
            <a:r>
              <a:rPr lang="en-US" sz="1600" smtClean="0">
                <a:solidFill>
                  <a:srgbClr val="474747"/>
                </a:solidFill>
                <a:latin typeface="Arial" pitchFamily="34" charset="0"/>
                <a:cs typeface="+mn-cs"/>
              </a:rPr>
              <a:t>, with approximately </a:t>
            </a:r>
            <a:r>
              <a:rPr lang="en-US" sz="1600" b="1" smtClean="0">
                <a:solidFill>
                  <a:srgbClr val="474747"/>
                </a:solidFill>
                <a:latin typeface="Arial" pitchFamily="34" charset="0"/>
                <a:cs typeface="+mn-cs"/>
              </a:rPr>
              <a:t>500,000 shareholders from all continents</a:t>
            </a:r>
            <a:r>
              <a:rPr lang="en-US" sz="1600" smtClean="0">
                <a:solidFill>
                  <a:srgbClr val="474747"/>
                </a:solidFill>
                <a:latin typeface="Arial" pitchFamily="34" charset="0"/>
                <a:cs typeface="+mn-cs"/>
              </a:rPr>
              <a:t>.</a:t>
            </a:r>
          </a:p>
          <a:p>
            <a:pPr marL="185738" indent="-185738" eaLnBrk="0" hangingPunct="0">
              <a:spcBef>
                <a:spcPct val="45000"/>
              </a:spcBef>
            </a:pPr>
            <a:endParaRPr lang="en-US" sz="1600" smtClean="0">
              <a:solidFill>
                <a:srgbClr val="474747"/>
              </a:solidFill>
              <a:latin typeface="Arial" pitchFamily="34" charset="0"/>
              <a:cs typeface="+mn-cs"/>
            </a:endParaRPr>
          </a:p>
          <a:p>
            <a:pPr marL="185738" indent="-185738" eaLnBrk="0" hangingPunct="0">
              <a:spcBef>
                <a:spcPct val="45000"/>
              </a:spcBef>
              <a:buFont typeface="Wingdings" pitchFamily="2" charset="2"/>
              <a:buChar char="ü"/>
            </a:pPr>
            <a:r>
              <a:rPr lang="en-US" sz="1600" smtClean="0">
                <a:solidFill>
                  <a:srgbClr val="474747"/>
                </a:solidFill>
                <a:latin typeface="Arial" pitchFamily="34" charset="0"/>
                <a:cs typeface="+mn-cs"/>
              </a:rPr>
              <a:t>In the last three years, </a:t>
            </a:r>
            <a:r>
              <a:rPr lang="en-US" sz="1600" b="1" smtClean="0">
                <a:solidFill>
                  <a:srgbClr val="474747"/>
                </a:solidFill>
                <a:latin typeface="Arial" pitchFamily="34" charset="0"/>
                <a:cs typeface="+mn-cs"/>
              </a:rPr>
              <a:t>Vale invested US$ 725 million in social projects</a:t>
            </a:r>
            <a:r>
              <a:rPr lang="en-US" sz="1600" smtClean="0">
                <a:solidFill>
                  <a:srgbClr val="474747"/>
                </a:solidFill>
                <a:latin typeface="Arial" pitchFamily="34" charset="0"/>
                <a:cs typeface="+mn-cs"/>
              </a:rPr>
              <a:t>. These community programs focus on education, healthcare, culture, infrastructure and promotion of citizenship. </a:t>
            </a:r>
          </a:p>
          <a:p>
            <a:pPr marL="185738" indent="-185738" eaLnBrk="0" hangingPunct="0">
              <a:spcBef>
                <a:spcPct val="45000"/>
              </a:spcBef>
            </a:pPr>
            <a:endParaRPr lang="en-US" sz="1600" smtClean="0">
              <a:solidFill>
                <a:srgbClr val="474747"/>
              </a:solidFill>
              <a:latin typeface="Arial" pitchFamily="34" charset="0"/>
              <a:cs typeface="+mn-cs"/>
            </a:endParaRPr>
          </a:p>
          <a:p>
            <a:pPr marL="185738" indent="-185738" eaLnBrk="0" hangingPunct="0">
              <a:spcBef>
                <a:spcPct val="45000"/>
              </a:spcBef>
              <a:buFont typeface="Wingdings" pitchFamily="2" charset="2"/>
              <a:buChar char="ü"/>
            </a:pPr>
            <a:r>
              <a:rPr lang="en-US" sz="1600" smtClean="0">
                <a:solidFill>
                  <a:srgbClr val="474747"/>
                </a:solidFill>
                <a:latin typeface="Arial" pitchFamily="34" charset="0"/>
                <a:cs typeface="+mn-cs"/>
              </a:rPr>
              <a:t>We invested a total of </a:t>
            </a:r>
            <a:r>
              <a:rPr lang="en-US" sz="1600" b="1" smtClean="0">
                <a:solidFill>
                  <a:srgbClr val="474747"/>
                </a:solidFill>
                <a:latin typeface="Arial" pitchFamily="34" charset="0"/>
                <a:cs typeface="+mn-cs"/>
              </a:rPr>
              <a:t>US$ 1.7 billion in environmental protection</a:t>
            </a:r>
            <a:r>
              <a:rPr lang="en-US" sz="1600" smtClean="0">
                <a:solidFill>
                  <a:srgbClr val="474747"/>
                </a:solidFill>
                <a:latin typeface="Arial" pitchFamily="34" charset="0"/>
                <a:cs typeface="+mn-cs"/>
              </a:rPr>
              <a:t> in last three years. This program includes pollution control systems, protection of forests, and planting of tropical plant species.</a:t>
            </a:r>
            <a:endParaRPr lang="pt-BR" sz="1600" smtClean="0">
              <a:solidFill>
                <a:srgbClr val="474747"/>
              </a:solidFill>
              <a:latin typeface="Arial" pitchFamily="34" charset="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Número de Slide 3"/>
          <p:cNvSpPr>
            <a:spLocks noGrp="1"/>
          </p:cNvSpPr>
          <p:nvPr>
            <p:ph type="sldNum" sz="quarter" idx="10"/>
          </p:nvPr>
        </p:nvSpPr>
        <p:spPr/>
        <p:txBody>
          <a:bodyPr/>
          <a:lstStyle/>
          <a:p>
            <a:fld id="{E837D034-0B72-4BD0-A38D-0E4E62B2E387}" type="slidenum">
              <a:rPr lang="pt-BR">
                <a:solidFill>
                  <a:srgbClr val="474747"/>
                </a:solidFill>
              </a:rPr>
              <a:pPr/>
              <a:t>6</a:t>
            </a:fld>
            <a:endParaRPr lang="pt-BR">
              <a:solidFill>
                <a:srgbClr val="474747"/>
              </a:solidFill>
            </a:endParaRPr>
          </a:p>
        </p:txBody>
      </p:sp>
      <p:sp>
        <p:nvSpPr>
          <p:cNvPr id="537603" name="Text Box 3"/>
          <p:cNvSpPr txBox="1">
            <a:spLocks noChangeArrowheads="1"/>
          </p:cNvSpPr>
          <p:nvPr/>
        </p:nvSpPr>
        <p:spPr bwMode="auto">
          <a:xfrm>
            <a:off x="369888" y="107950"/>
            <a:ext cx="8013700" cy="974725"/>
          </a:xfrm>
          <a:prstGeom prst="rect">
            <a:avLst/>
          </a:prstGeom>
          <a:noFill/>
          <a:ln w="9525" algn="ctr">
            <a:noFill/>
            <a:miter lim="800000"/>
            <a:headEnd/>
            <a:tailEnd/>
          </a:ln>
          <a:effectLst/>
        </p:spPr>
        <p:txBody>
          <a:bodyPr lIns="0" tIns="0" rIns="0" bIns="0" anchor="b"/>
          <a:lstStyle/>
          <a:p>
            <a:r>
              <a:rPr lang="pt-BR" sz="2000" b="1" smtClean="0">
                <a:solidFill>
                  <a:srgbClr val="007E7A"/>
                </a:solidFill>
                <a:latin typeface="Arial" pitchFamily="34" charset="0"/>
                <a:cs typeface="Arial" pitchFamily="34" charset="0"/>
              </a:rPr>
              <a:t>Our Mission</a:t>
            </a:r>
          </a:p>
          <a:p>
            <a:endParaRPr lang="pt-BR" sz="2000" b="1" smtClean="0">
              <a:solidFill>
                <a:srgbClr val="007E7A"/>
              </a:solidFill>
              <a:latin typeface="Arial" pitchFamily="34" charset="0"/>
              <a:cs typeface="Arial" pitchFamily="34" charset="0"/>
            </a:endParaRPr>
          </a:p>
        </p:txBody>
      </p:sp>
      <p:grpSp>
        <p:nvGrpSpPr>
          <p:cNvPr id="2" name="Group 4"/>
          <p:cNvGrpSpPr>
            <a:grpSpLocks/>
          </p:cNvGrpSpPr>
          <p:nvPr/>
        </p:nvGrpSpPr>
        <p:grpSpPr bwMode="auto">
          <a:xfrm>
            <a:off x="466725" y="1835150"/>
            <a:ext cx="8281988" cy="3178175"/>
            <a:chOff x="158" y="1337"/>
            <a:chExt cx="5217" cy="2002"/>
          </a:xfrm>
        </p:grpSpPr>
        <p:sp>
          <p:nvSpPr>
            <p:cNvPr id="6" name="Text Box 8"/>
            <p:cNvSpPr txBox="1">
              <a:spLocks noChangeArrowheads="1"/>
            </p:cNvSpPr>
            <p:nvPr/>
          </p:nvSpPr>
          <p:spPr bwMode="auto">
            <a:xfrm>
              <a:off x="158" y="1380"/>
              <a:ext cx="1896" cy="1844"/>
            </a:xfrm>
            <a:prstGeom prst="rect">
              <a:avLst/>
            </a:prstGeom>
            <a:solidFill>
              <a:srgbClr val="006666"/>
            </a:solidFill>
            <a:ln w="9525">
              <a:noFill/>
              <a:miter lim="800000"/>
              <a:headEnd/>
              <a:tailEnd/>
            </a:ln>
            <a:effectLst>
              <a:outerShdw dist="45791" dir="2021404" algn="ctr" rotWithShape="0">
                <a:schemeClr val="bg2"/>
              </a:outerShdw>
            </a:effectLst>
          </p:spPr>
          <p:txBody>
            <a:bodyPr anchor="ctr" anchorCtr="1"/>
            <a:lstStyle/>
            <a:p>
              <a:pPr algn="ctr">
                <a:spcBef>
                  <a:spcPct val="50000"/>
                </a:spcBef>
                <a:defRPr/>
              </a:pPr>
              <a:r>
                <a:rPr lang="en-US" sz="1700" b="1" i="1">
                  <a:solidFill>
                    <a:srgbClr val="FFFFFF"/>
                  </a:solidFill>
                  <a:effectLst>
                    <a:outerShdw blurRad="38100" dist="38100" dir="2700000" algn="tl">
                      <a:srgbClr val="000000"/>
                    </a:outerShdw>
                  </a:effectLst>
                  <a:ea typeface="MS PGothic" pitchFamily="34" charset="-128"/>
                  <a:cs typeface="Times New Roman" pitchFamily="18" charset="0"/>
                </a:rPr>
                <a:t>“To transform mineral resources into prosperity and sustainable development”</a:t>
              </a:r>
            </a:p>
          </p:txBody>
        </p:sp>
        <p:sp>
          <p:nvSpPr>
            <p:cNvPr id="537606" name="AutoShape 6"/>
            <p:cNvSpPr>
              <a:spLocks noChangeArrowheads="1"/>
            </p:cNvSpPr>
            <p:nvPr/>
          </p:nvSpPr>
          <p:spPr bwMode="auto">
            <a:xfrm>
              <a:off x="2210" y="1368"/>
              <a:ext cx="325" cy="152"/>
            </a:xfrm>
            <a:prstGeom prst="rightArrow">
              <a:avLst>
                <a:gd name="adj1" fmla="val 50000"/>
                <a:gd name="adj2" fmla="val 53454"/>
              </a:avLst>
            </a:prstGeom>
            <a:solidFill>
              <a:srgbClr val="ECAE00"/>
            </a:solidFill>
            <a:ln w="9525">
              <a:noFill/>
              <a:miter lim="800000"/>
              <a:headEnd/>
              <a:tailEnd/>
            </a:ln>
            <a:effectLst>
              <a:prstShdw prst="shdw17" dist="17961" dir="2700000">
                <a:srgbClr val="ECAE00">
                  <a:gamma/>
                  <a:shade val="60000"/>
                  <a:invGamma/>
                </a:srgbClr>
              </a:prstShdw>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537607" name="AutoShape 7"/>
            <p:cNvSpPr>
              <a:spLocks noChangeArrowheads="1"/>
            </p:cNvSpPr>
            <p:nvPr/>
          </p:nvSpPr>
          <p:spPr bwMode="auto">
            <a:xfrm>
              <a:off x="2210" y="2173"/>
              <a:ext cx="325" cy="152"/>
            </a:xfrm>
            <a:prstGeom prst="rightArrow">
              <a:avLst>
                <a:gd name="adj1" fmla="val 50000"/>
                <a:gd name="adj2" fmla="val 53454"/>
              </a:avLst>
            </a:prstGeom>
            <a:solidFill>
              <a:srgbClr val="ECAE00"/>
            </a:solidFill>
            <a:ln w="9525">
              <a:noFill/>
              <a:miter lim="800000"/>
              <a:headEnd/>
              <a:tailEnd/>
            </a:ln>
            <a:effectLst>
              <a:prstShdw prst="shdw17" dist="17961" dir="2700000">
                <a:srgbClr val="ECAE00">
                  <a:gamma/>
                  <a:shade val="60000"/>
                  <a:invGamma/>
                </a:srgbClr>
              </a:prstShdw>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537608" name="AutoShape 8"/>
            <p:cNvSpPr>
              <a:spLocks noChangeArrowheads="1"/>
            </p:cNvSpPr>
            <p:nvPr/>
          </p:nvSpPr>
          <p:spPr bwMode="auto">
            <a:xfrm>
              <a:off x="2210" y="2598"/>
              <a:ext cx="325" cy="152"/>
            </a:xfrm>
            <a:prstGeom prst="rightArrow">
              <a:avLst>
                <a:gd name="adj1" fmla="val 50000"/>
                <a:gd name="adj2" fmla="val 53454"/>
              </a:avLst>
            </a:prstGeom>
            <a:solidFill>
              <a:srgbClr val="ECAE00"/>
            </a:solidFill>
            <a:ln w="9525">
              <a:noFill/>
              <a:miter lim="800000"/>
              <a:headEnd/>
              <a:tailEnd/>
            </a:ln>
            <a:effectLst>
              <a:prstShdw prst="shdw17" dist="17961" dir="2700000">
                <a:srgbClr val="ECAE00">
                  <a:gamma/>
                  <a:shade val="60000"/>
                  <a:invGamma/>
                </a:srgbClr>
              </a:prstShdw>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537609" name="AutoShape 9"/>
            <p:cNvSpPr>
              <a:spLocks noChangeArrowheads="1"/>
            </p:cNvSpPr>
            <p:nvPr/>
          </p:nvSpPr>
          <p:spPr bwMode="auto">
            <a:xfrm>
              <a:off x="2210" y="1792"/>
              <a:ext cx="324" cy="152"/>
            </a:xfrm>
            <a:prstGeom prst="rightArrow">
              <a:avLst>
                <a:gd name="adj1" fmla="val 50000"/>
                <a:gd name="adj2" fmla="val 53289"/>
              </a:avLst>
            </a:prstGeom>
            <a:solidFill>
              <a:srgbClr val="ECAE00"/>
            </a:solidFill>
            <a:ln w="9525">
              <a:noFill/>
              <a:miter lim="800000"/>
              <a:headEnd/>
              <a:tailEnd/>
            </a:ln>
            <a:effectLst>
              <a:prstShdw prst="shdw17" dist="17961" dir="2700000">
                <a:srgbClr val="ECAE00">
                  <a:gamma/>
                  <a:shade val="60000"/>
                  <a:invGamma/>
                </a:srgbClr>
              </a:prstShdw>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537610" name="AutoShape 10"/>
            <p:cNvSpPr>
              <a:spLocks noChangeArrowheads="1"/>
            </p:cNvSpPr>
            <p:nvPr/>
          </p:nvSpPr>
          <p:spPr bwMode="auto">
            <a:xfrm>
              <a:off x="2210" y="3080"/>
              <a:ext cx="324" cy="152"/>
            </a:xfrm>
            <a:prstGeom prst="rightArrow">
              <a:avLst>
                <a:gd name="adj1" fmla="val 50000"/>
                <a:gd name="adj2" fmla="val 53289"/>
              </a:avLst>
            </a:prstGeom>
            <a:solidFill>
              <a:srgbClr val="ECAE00"/>
            </a:solidFill>
            <a:ln w="9525">
              <a:noFill/>
              <a:miter lim="800000"/>
              <a:headEnd/>
              <a:tailEnd/>
            </a:ln>
            <a:effectLst>
              <a:prstShdw prst="shdw17" dist="17961" dir="2700000">
                <a:srgbClr val="ECAE00">
                  <a:gamma/>
                  <a:shade val="60000"/>
                  <a:invGamma/>
                </a:srgbClr>
              </a:prstShdw>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537611" name="Text Box 11"/>
            <p:cNvSpPr txBox="1">
              <a:spLocks noChangeArrowheads="1"/>
            </p:cNvSpPr>
            <p:nvPr/>
          </p:nvSpPr>
          <p:spPr bwMode="auto">
            <a:xfrm>
              <a:off x="2607" y="1337"/>
              <a:ext cx="2033" cy="2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sz="1600" smtClean="0">
                  <a:solidFill>
                    <a:srgbClr val="474747"/>
                  </a:solidFill>
                  <a:latin typeface="Arial" pitchFamily="34" charset="0"/>
                  <a:ea typeface="MS PGothic" pitchFamily="34" charset="-128"/>
                  <a:cs typeface="Arial" pitchFamily="34" charset="0"/>
                </a:rPr>
                <a:t>For our </a:t>
              </a:r>
              <a:r>
                <a:rPr lang="en-US" sz="1600" b="1" smtClean="0">
                  <a:solidFill>
                    <a:srgbClr val="474747"/>
                  </a:solidFill>
                  <a:latin typeface="Arial" pitchFamily="34" charset="0"/>
                  <a:ea typeface="MS PGothic" pitchFamily="34" charset="-128"/>
                  <a:cs typeface="Arial" pitchFamily="34" charset="0"/>
                </a:rPr>
                <a:t>shareholders</a:t>
              </a:r>
            </a:p>
          </p:txBody>
        </p:sp>
        <p:sp>
          <p:nvSpPr>
            <p:cNvPr id="537612" name="Text Box 12"/>
            <p:cNvSpPr txBox="1">
              <a:spLocks noChangeArrowheads="1"/>
            </p:cNvSpPr>
            <p:nvPr/>
          </p:nvSpPr>
          <p:spPr bwMode="auto">
            <a:xfrm>
              <a:off x="2607" y="2143"/>
              <a:ext cx="1822" cy="2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sz="1600" smtClean="0">
                  <a:solidFill>
                    <a:srgbClr val="474747"/>
                  </a:solidFill>
                  <a:latin typeface="Arial" pitchFamily="34" charset="0"/>
                  <a:ea typeface="MS PGothic" pitchFamily="34" charset="-128"/>
                  <a:cs typeface="Arial" pitchFamily="34" charset="0"/>
                </a:rPr>
                <a:t>For our </a:t>
              </a:r>
              <a:r>
                <a:rPr lang="en-US" sz="1600" b="1" smtClean="0">
                  <a:solidFill>
                    <a:srgbClr val="474747"/>
                  </a:solidFill>
                  <a:latin typeface="Arial" pitchFamily="34" charset="0"/>
                  <a:ea typeface="MS PGothic" pitchFamily="34" charset="-128"/>
                  <a:cs typeface="Arial" pitchFamily="34" charset="0"/>
                </a:rPr>
                <a:t>customers</a:t>
              </a:r>
              <a:endParaRPr lang="en-US" sz="1600" smtClean="0">
                <a:solidFill>
                  <a:srgbClr val="474747"/>
                </a:solidFill>
                <a:latin typeface="Arial" pitchFamily="34" charset="0"/>
                <a:ea typeface="MS PGothic" pitchFamily="34" charset="-128"/>
                <a:cs typeface="Arial" pitchFamily="34" charset="0"/>
              </a:endParaRPr>
            </a:p>
          </p:txBody>
        </p:sp>
        <p:sp>
          <p:nvSpPr>
            <p:cNvPr id="537613" name="Text Box 13"/>
            <p:cNvSpPr txBox="1">
              <a:spLocks noChangeArrowheads="1"/>
            </p:cNvSpPr>
            <p:nvPr/>
          </p:nvSpPr>
          <p:spPr bwMode="auto">
            <a:xfrm>
              <a:off x="2607" y="2568"/>
              <a:ext cx="1822" cy="2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sz="1600" smtClean="0">
                  <a:solidFill>
                    <a:srgbClr val="474747"/>
                  </a:solidFill>
                  <a:latin typeface="Arial" pitchFamily="34" charset="0"/>
                  <a:ea typeface="MS PGothic" pitchFamily="34" charset="-128"/>
                  <a:cs typeface="Arial" pitchFamily="34" charset="0"/>
                </a:rPr>
                <a:t>For our </a:t>
              </a:r>
              <a:r>
                <a:rPr lang="en-US" sz="1600" b="1" smtClean="0">
                  <a:solidFill>
                    <a:srgbClr val="474747"/>
                  </a:solidFill>
                  <a:latin typeface="Arial" pitchFamily="34" charset="0"/>
                  <a:ea typeface="MS PGothic" pitchFamily="34" charset="-128"/>
                  <a:cs typeface="Arial" pitchFamily="34" charset="0"/>
                </a:rPr>
                <a:t>employees</a:t>
              </a:r>
              <a:endParaRPr lang="en-US" sz="1600" smtClean="0">
                <a:solidFill>
                  <a:srgbClr val="474747"/>
                </a:solidFill>
                <a:latin typeface="Arial" pitchFamily="34" charset="0"/>
                <a:ea typeface="MS PGothic" pitchFamily="34" charset="-128"/>
                <a:cs typeface="Arial" pitchFamily="34" charset="0"/>
              </a:endParaRPr>
            </a:p>
          </p:txBody>
        </p:sp>
        <p:sp>
          <p:nvSpPr>
            <p:cNvPr id="537614" name="Text Box 14"/>
            <p:cNvSpPr txBox="1">
              <a:spLocks noChangeArrowheads="1"/>
            </p:cNvSpPr>
            <p:nvPr/>
          </p:nvSpPr>
          <p:spPr bwMode="auto">
            <a:xfrm>
              <a:off x="2607" y="1762"/>
              <a:ext cx="1823" cy="2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sz="1600" smtClean="0">
                  <a:solidFill>
                    <a:srgbClr val="474747"/>
                  </a:solidFill>
                  <a:latin typeface="Arial" pitchFamily="34" charset="0"/>
                  <a:ea typeface="MS PGothic" pitchFamily="34" charset="-128"/>
                  <a:cs typeface="Arial" pitchFamily="34" charset="0"/>
                </a:rPr>
                <a:t>For our </a:t>
              </a:r>
              <a:r>
                <a:rPr lang="en-US" sz="1600" b="1" smtClean="0">
                  <a:solidFill>
                    <a:srgbClr val="474747"/>
                  </a:solidFill>
                  <a:latin typeface="Arial" pitchFamily="34" charset="0"/>
                  <a:ea typeface="MS PGothic" pitchFamily="34" charset="-128"/>
                  <a:cs typeface="Arial" pitchFamily="34" charset="0"/>
                </a:rPr>
                <a:t>suppliers</a:t>
              </a:r>
              <a:endParaRPr lang="en-US" sz="1600" smtClean="0">
                <a:solidFill>
                  <a:srgbClr val="474747"/>
                </a:solidFill>
                <a:latin typeface="Arial" pitchFamily="34" charset="0"/>
                <a:ea typeface="MS PGothic" pitchFamily="34" charset="-128"/>
                <a:cs typeface="Arial" pitchFamily="34" charset="0"/>
              </a:endParaRPr>
            </a:p>
          </p:txBody>
        </p:sp>
        <p:sp>
          <p:nvSpPr>
            <p:cNvPr id="537615" name="Text Box 15"/>
            <p:cNvSpPr txBox="1">
              <a:spLocks noChangeArrowheads="1"/>
            </p:cNvSpPr>
            <p:nvPr/>
          </p:nvSpPr>
          <p:spPr bwMode="auto">
            <a:xfrm>
              <a:off x="2607" y="2973"/>
              <a:ext cx="2768" cy="366"/>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sz="1600" smtClean="0">
                  <a:solidFill>
                    <a:srgbClr val="474747"/>
                  </a:solidFill>
                  <a:latin typeface="Arial" pitchFamily="34" charset="0"/>
                  <a:ea typeface="MS PGothic" pitchFamily="34" charset="-128"/>
                  <a:cs typeface="Arial" pitchFamily="34" charset="0"/>
                </a:rPr>
                <a:t>For our </a:t>
              </a:r>
              <a:r>
                <a:rPr lang="en-US" sz="1600" b="1" smtClean="0">
                  <a:solidFill>
                    <a:srgbClr val="474747"/>
                  </a:solidFill>
                  <a:latin typeface="Arial" pitchFamily="34" charset="0"/>
                  <a:ea typeface="MS PGothic" pitchFamily="34" charset="-128"/>
                  <a:cs typeface="Arial" pitchFamily="34" charset="0"/>
                </a:rPr>
                <a:t>communities and countries </a:t>
              </a:r>
              <a:r>
                <a:rPr lang="en-US" sz="1600" smtClean="0">
                  <a:solidFill>
                    <a:srgbClr val="474747"/>
                  </a:solidFill>
                  <a:latin typeface="Arial" pitchFamily="34" charset="0"/>
                  <a:ea typeface="MS PGothic" pitchFamily="34" charset="-128"/>
                  <a:cs typeface="Arial" pitchFamily="34" charset="0"/>
                </a:rPr>
                <a:t>where we operate</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0"/>
          </p:nvPr>
        </p:nvSpPr>
        <p:spPr/>
        <p:txBody>
          <a:bodyPr/>
          <a:lstStyle/>
          <a:p>
            <a:fld id="{11ECB7DE-4B38-4AB9-A956-D6C269F7E522}" type="slidenum">
              <a:rPr lang="pt-BR">
                <a:solidFill>
                  <a:srgbClr val="474747"/>
                </a:solidFill>
              </a:rPr>
              <a:pPr/>
              <a:t>7</a:t>
            </a:fld>
            <a:endParaRPr lang="pt-BR">
              <a:solidFill>
                <a:srgbClr val="474747"/>
              </a:solidFill>
            </a:endParaRPr>
          </a:p>
        </p:txBody>
      </p:sp>
      <p:sp>
        <p:nvSpPr>
          <p:cNvPr id="539651" name="Text Box 3"/>
          <p:cNvSpPr txBox="1">
            <a:spLocks noChangeArrowheads="1"/>
          </p:cNvSpPr>
          <p:nvPr/>
        </p:nvSpPr>
        <p:spPr bwMode="auto">
          <a:xfrm>
            <a:off x="303213" y="120650"/>
            <a:ext cx="7707312" cy="974725"/>
          </a:xfrm>
          <a:prstGeom prst="rect">
            <a:avLst/>
          </a:prstGeom>
          <a:noFill/>
          <a:ln w="9525" algn="ctr">
            <a:noFill/>
            <a:miter lim="800000"/>
            <a:headEnd/>
            <a:tailEnd/>
          </a:ln>
          <a:effectLst/>
        </p:spPr>
        <p:txBody>
          <a:bodyPr lIns="0" tIns="0" rIns="0" bIns="0" anchor="b"/>
          <a:lstStyle/>
          <a:p>
            <a:r>
              <a:rPr lang="pt-BR" sz="2000" b="1" smtClean="0">
                <a:solidFill>
                  <a:srgbClr val="007E7A"/>
                </a:solidFill>
                <a:latin typeface="Arial" pitchFamily="34" charset="0"/>
                <a:cs typeface="Arial" pitchFamily="34" charset="0"/>
              </a:rPr>
              <a:t>Vale’s Operations Around the World: 38 Countries</a:t>
            </a:r>
          </a:p>
          <a:p>
            <a:endParaRPr lang="pt-BR" sz="2000" b="1" smtClean="0">
              <a:solidFill>
                <a:srgbClr val="007E7A"/>
              </a:solidFill>
              <a:latin typeface="Arial" pitchFamily="34" charset="0"/>
              <a:cs typeface="Arial" pitchFamily="34" charset="0"/>
            </a:endParaRPr>
          </a:p>
        </p:txBody>
      </p:sp>
      <p:pic>
        <p:nvPicPr>
          <p:cNvPr id="539654" name="Picture 6"/>
          <p:cNvPicPr>
            <a:picLocks noChangeAspect="1" noChangeArrowheads="1"/>
          </p:cNvPicPr>
          <p:nvPr/>
        </p:nvPicPr>
        <p:blipFill>
          <a:blip r:embed="rId2" cstate="email"/>
          <a:srcRect/>
          <a:stretch>
            <a:fillRect/>
          </a:stretch>
        </p:blipFill>
        <p:spPr bwMode="auto">
          <a:xfrm>
            <a:off x="0" y="1679575"/>
            <a:ext cx="9144000" cy="4656138"/>
          </a:xfrm>
          <a:prstGeom prst="rect">
            <a:avLst/>
          </a:prstGeom>
          <a:noFill/>
          <a:ln w="9525">
            <a:noFill/>
            <a:miter lim="800000"/>
            <a:headEnd/>
            <a:tailEnd/>
          </a:ln>
          <a:effectLst/>
        </p:spPr>
      </p:pic>
      <p:sp>
        <p:nvSpPr>
          <p:cNvPr id="539655" name="AutoShape 7"/>
          <p:cNvSpPr>
            <a:spLocks/>
          </p:cNvSpPr>
          <p:nvPr/>
        </p:nvSpPr>
        <p:spPr bwMode="auto">
          <a:xfrm>
            <a:off x="4197350" y="1346200"/>
            <a:ext cx="2782888" cy="463550"/>
          </a:xfrm>
          <a:prstGeom prst="borderCallout1">
            <a:avLst>
              <a:gd name="adj1" fmla="val 24657"/>
              <a:gd name="adj2" fmla="val -2736"/>
              <a:gd name="adj3" fmla="val 287671"/>
              <a:gd name="adj4" fmla="val -8444"/>
            </a:avLst>
          </a:prstGeom>
          <a:solidFill>
            <a:schemeClr val="bg1"/>
          </a:solidFill>
          <a:ln w="9525" algn="ctr">
            <a:solidFill>
              <a:schemeClr val="tx1"/>
            </a:solidFill>
            <a:miter lim="800000"/>
            <a:headEnd/>
            <a:tailEnd/>
          </a:ln>
          <a:effectLst/>
        </p:spPr>
        <p:txBody>
          <a:bodyPr anchor="ctr"/>
          <a:lstStyle/>
          <a:p>
            <a:pPr eaLnBrk="0" hangingPunct="0"/>
            <a:r>
              <a:rPr lang="en-US" sz="1200" smtClean="0">
                <a:solidFill>
                  <a:srgbClr val="474747"/>
                </a:solidFill>
                <a:latin typeface="Arial" pitchFamily="34" charset="0"/>
                <a:cs typeface="+mn-cs"/>
              </a:rPr>
              <a:t>Clydach Nickel Refinery – Wales</a:t>
            </a:r>
          </a:p>
          <a:p>
            <a:pPr eaLnBrk="0" hangingPunct="0"/>
            <a:r>
              <a:rPr lang="en-US" sz="1200" smtClean="0">
                <a:solidFill>
                  <a:srgbClr val="474747"/>
                </a:solidFill>
                <a:latin typeface="Arial" pitchFamily="34" charset="0"/>
                <a:cs typeface="+mn-cs"/>
              </a:rPr>
              <a:t>Precious Metals Refinery – England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3"/>
          <p:cNvSpPr>
            <a:spLocks noGrp="1"/>
          </p:cNvSpPr>
          <p:nvPr>
            <p:ph type="sldNum" sz="quarter" idx="10"/>
          </p:nvPr>
        </p:nvSpPr>
        <p:spPr/>
        <p:txBody>
          <a:bodyPr/>
          <a:lstStyle/>
          <a:p>
            <a:fld id="{F0EC8C75-19BF-45D6-B57E-6D4E23377AC8}" type="slidenum">
              <a:rPr lang="pt-BR">
                <a:solidFill>
                  <a:srgbClr val="474747"/>
                </a:solidFill>
              </a:rPr>
              <a:pPr/>
              <a:t>8</a:t>
            </a:fld>
            <a:endParaRPr lang="pt-BR">
              <a:solidFill>
                <a:srgbClr val="474747"/>
              </a:solidFill>
            </a:endParaRPr>
          </a:p>
        </p:txBody>
      </p:sp>
      <p:sp>
        <p:nvSpPr>
          <p:cNvPr id="653314" name="Rectangle 2"/>
          <p:cNvSpPr>
            <a:spLocks noChangeArrowheads="1"/>
          </p:cNvSpPr>
          <p:nvPr/>
        </p:nvSpPr>
        <p:spPr bwMode="auto">
          <a:xfrm>
            <a:off x="0" y="0"/>
            <a:ext cx="9144000" cy="6858000"/>
          </a:xfrm>
          <a:prstGeom prst="rect">
            <a:avLst/>
          </a:prstGeom>
          <a:solidFill>
            <a:schemeClr val="tx2"/>
          </a:solidFill>
          <a:ln w="9525">
            <a:noFill/>
            <a:miter lim="800000"/>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
        <p:nvSpPr>
          <p:cNvPr id="653315" name="Rectangle 3"/>
          <p:cNvSpPr>
            <a:spLocks noChangeArrowheads="1"/>
          </p:cNvSpPr>
          <p:nvPr/>
        </p:nvSpPr>
        <p:spPr bwMode="auto">
          <a:xfrm>
            <a:off x="406400" y="863600"/>
            <a:ext cx="7653338" cy="1504950"/>
          </a:xfrm>
          <a:prstGeom prst="rect">
            <a:avLst/>
          </a:prstGeom>
          <a:noFill/>
          <a:ln w="9525">
            <a:noFill/>
            <a:miter lim="800000"/>
            <a:headEnd/>
            <a:tailEnd/>
          </a:ln>
        </p:spPr>
        <p:txBody>
          <a:bodyPr lIns="0" tIns="0" rIns="0" bIns="0"/>
          <a:lstStyle/>
          <a:p>
            <a:endParaRPr lang="pt-BR" sz="6200" smtClean="0">
              <a:solidFill>
                <a:srgbClr val="E3DE2B"/>
              </a:solidFill>
              <a:latin typeface="Arial" pitchFamily="34" charset="0"/>
              <a:cs typeface="+mn-cs"/>
            </a:endParaRPr>
          </a:p>
        </p:txBody>
      </p:sp>
      <p:sp>
        <p:nvSpPr>
          <p:cNvPr id="653316" name="Rectangle 4"/>
          <p:cNvSpPr>
            <a:spLocks noChangeArrowheads="1"/>
          </p:cNvSpPr>
          <p:nvPr/>
        </p:nvSpPr>
        <p:spPr bwMode="auto">
          <a:xfrm>
            <a:off x="938213" y="1703388"/>
            <a:ext cx="7210425" cy="4071937"/>
          </a:xfrm>
          <a:prstGeom prst="rect">
            <a:avLst/>
          </a:prstGeom>
          <a:noFill/>
          <a:ln w="9525">
            <a:noFill/>
            <a:miter lim="800000"/>
            <a:headEnd/>
            <a:tailEnd/>
          </a:ln>
          <a:effectLst/>
        </p:spPr>
        <p:txBody>
          <a:bodyPr>
            <a:spAutoFit/>
          </a:bodyPr>
          <a:lstStyle/>
          <a:p>
            <a:pPr marL="457200" indent="-457200">
              <a:lnSpc>
                <a:spcPct val="140000"/>
              </a:lnSpc>
              <a:spcBef>
                <a:spcPct val="50000"/>
              </a:spcBef>
              <a:buFontTx/>
              <a:buAutoNum type="arabicPeriod"/>
            </a:pPr>
            <a:r>
              <a:rPr lang="en-US" sz="2400" smtClean="0">
                <a:solidFill>
                  <a:srgbClr val="FFFFFF"/>
                </a:solidFill>
                <a:latin typeface="Arial" pitchFamily="34" charset="0"/>
                <a:cs typeface="Arial" pitchFamily="34" charset="0"/>
              </a:rPr>
              <a:t>Company Overview</a:t>
            </a:r>
          </a:p>
          <a:p>
            <a:pPr marL="457200" indent="-457200">
              <a:lnSpc>
                <a:spcPct val="140000"/>
              </a:lnSpc>
              <a:spcBef>
                <a:spcPct val="50000"/>
              </a:spcBef>
              <a:buFontTx/>
              <a:buAutoNum type="arabicPeriod"/>
            </a:pPr>
            <a:r>
              <a:rPr lang="en-US" sz="2400" smtClean="0">
                <a:solidFill>
                  <a:srgbClr val="FFFFFF"/>
                </a:solidFill>
                <a:latin typeface="Arial" pitchFamily="34" charset="0"/>
                <a:cs typeface="Arial" pitchFamily="34" charset="0"/>
              </a:rPr>
              <a:t>Responding to Climate Change</a:t>
            </a:r>
          </a:p>
          <a:p>
            <a:pPr marL="914400" lvl="1" indent="-457200">
              <a:lnSpc>
                <a:spcPct val="140000"/>
              </a:lnSpc>
              <a:spcBef>
                <a:spcPct val="50000"/>
              </a:spcBef>
              <a:buFontTx/>
              <a:buChar char="•"/>
            </a:pPr>
            <a:r>
              <a:rPr lang="en-US" sz="2400" smtClean="0">
                <a:solidFill>
                  <a:srgbClr val="FFFFFF"/>
                </a:solidFill>
                <a:latin typeface="Arial" pitchFamily="34" charset="0"/>
                <a:cs typeface="Arial" pitchFamily="34" charset="0"/>
              </a:rPr>
              <a:t>Engagement</a:t>
            </a:r>
          </a:p>
          <a:p>
            <a:pPr marL="914400" lvl="1" indent="-457200">
              <a:lnSpc>
                <a:spcPct val="140000"/>
              </a:lnSpc>
              <a:spcBef>
                <a:spcPct val="50000"/>
              </a:spcBef>
              <a:buFontTx/>
              <a:buChar char="•"/>
            </a:pPr>
            <a:r>
              <a:rPr lang="en-US" sz="2400" smtClean="0">
                <a:solidFill>
                  <a:srgbClr val="FFFFFF"/>
                </a:solidFill>
                <a:latin typeface="Arial" pitchFamily="34" charset="0"/>
                <a:cs typeface="Arial" pitchFamily="34" charset="0"/>
              </a:rPr>
              <a:t>Challenges and Opportunities</a:t>
            </a:r>
          </a:p>
          <a:p>
            <a:pPr marL="914400" lvl="1" indent="-457200">
              <a:lnSpc>
                <a:spcPct val="140000"/>
              </a:lnSpc>
              <a:spcBef>
                <a:spcPct val="50000"/>
              </a:spcBef>
              <a:buFontTx/>
              <a:buChar char="•"/>
            </a:pPr>
            <a:r>
              <a:rPr lang="en-US" sz="2400" smtClean="0">
                <a:solidFill>
                  <a:srgbClr val="FFFFFF"/>
                </a:solidFill>
                <a:latin typeface="Arial" pitchFamily="34" charset="0"/>
                <a:cs typeface="Arial" pitchFamily="34" charset="0"/>
              </a:rPr>
              <a:t>Vale’s Commitments and Actions</a:t>
            </a:r>
          </a:p>
          <a:p>
            <a:pPr marL="457200" indent="-457200">
              <a:lnSpc>
                <a:spcPct val="140000"/>
              </a:lnSpc>
              <a:spcBef>
                <a:spcPct val="50000"/>
              </a:spcBef>
              <a:buFontTx/>
              <a:buAutoNum type="arabicPeriod"/>
            </a:pPr>
            <a:endParaRPr lang="en-US" sz="2400" smtClean="0">
              <a:solidFill>
                <a:srgbClr val="FFFFFF"/>
              </a:solidFill>
              <a:latin typeface="Arial" pitchFamily="34" charset="0"/>
              <a:cs typeface="Arial" pitchFamily="34" charset="0"/>
            </a:endParaRPr>
          </a:p>
        </p:txBody>
      </p:sp>
      <p:sp>
        <p:nvSpPr>
          <p:cNvPr id="653317" name="Text Box 5"/>
          <p:cNvSpPr txBox="1">
            <a:spLocks noChangeArrowheads="1"/>
          </p:cNvSpPr>
          <p:nvPr/>
        </p:nvSpPr>
        <p:spPr bwMode="auto">
          <a:xfrm>
            <a:off x="195263" y="593725"/>
            <a:ext cx="8755062" cy="974725"/>
          </a:xfrm>
          <a:prstGeom prst="rect">
            <a:avLst/>
          </a:prstGeom>
          <a:noFill/>
          <a:ln w="9525">
            <a:noFill/>
            <a:miter lim="800000"/>
            <a:headEnd/>
            <a:tailEnd/>
          </a:ln>
          <a:effectLst/>
        </p:spPr>
        <p:txBody>
          <a:bodyPr>
            <a:spAutoFit/>
          </a:bodyPr>
          <a:lstStyle/>
          <a:p>
            <a:r>
              <a:rPr lang="en-US" sz="2900" b="1" smtClean="0">
                <a:solidFill>
                  <a:srgbClr val="FFFFFF"/>
                </a:solidFill>
                <a:effectLst>
                  <a:outerShdw blurRad="38100" dist="38100" dir="2700000" algn="tl">
                    <a:srgbClr val="C0C0C0"/>
                  </a:outerShdw>
                </a:effectLst>
                <a:latin typeface="Arial" pitchFamily="34" charset="0"/>
                <a:cs typeface="Arial" pitchFamily="34" charset="0"/>
              </a:rPr>
              <a:t>Summary</a:t>
            </a:r>
          </a:p>
          <a:p>
            <a:endParaRPr lang="en-US" sz="2900" b="1" smtClean="0">
              <a:solidFill>
                <a:srgbClr val="FFFFFF"/>
              </a:solidFill>
              <a:effectLst>
                <a:outerShdw blurRad="38100" dist="38100" dir="2700000" algn="tl">
                  <a:srgbClr val="C0C0C0"/>
                </a:outerShdw>
              </a:effectLst>
              <a:latin typeface="Arial" pitchFamily="34" charset="0"/>
              <a:cs typeface="Arial" pitchFamily="34" charset="0"/>
            </a:endParaRPr>
          </a:p>
        </p:txBody>
      </p:sp>
      <p:sp>
        <p:nvSpPr>
          <p:cNvPr id="653318" name="Rectangle 6"/>
          <p:cNvSpPr>
            <a:spLocks noChangeArrowheads="1"/>
          </p:cNvSpPr>
          <p:nvPr/>
        </p:nvSpPr>
        <p:spPr bwMode="auto">
          <a:xfrm>
            <a:off x="862013" y="2433638"/>
            <a:ext cx="5935662" cy="2730500"/>
          </a:xfrm>
          <a:prstGeom prst="rect">
            <a:avLst/>
          </a:prstGeom>
          <a:noFill/>
          <a:ln w="9525" algn="ctr">
            <a:solidFill>
              <a:schemeClr val="bg1"/>
            </a:solidFill>
            <a:miter lim="800000"/>
            <a:headEnd/>
            <a:tailEnd/>
          </a:ln>
          <a:effectLst/>
        </p:spPr>
        <p:txBody>
          <a:bodyPr wrap="none" anchor="ctr"/>
          <a:lstStyle/>
          <a:p>
            <a:pPr algn="ctr" eaLnBrk="0" hangingPunct="0"/>
            <a:endParaRPr lang="pt-BR" sz="1400" b="1" smtClean="0">
              <a:solidFill>
                <a:srgbClr val="FFFFFF"/>
              </a:solidFill>
              <a:latin typeface="Arial" pitchFamily="34" charset="0"/>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1"/>
          <p:cNvSpPr>
            <a:spLocks noGrp="1"/>
          </p:cNvSpPr>
          <p:nvPr>
            <p:ph type="sldNum" sz="quarter" idx="10"/>
          </p:nvPr>
        </p:nvSpPr>
        <p:spPr/>
        <p:txBody>
          <a:bodyPr/>
          <a:lstStyle/>
          <a:p>
            <a:fld id="{73D0231E-92F7-42C9-96C6-B87FB1A14C1E}" type="slidenum">
              <a:rPr lang="pt-BR">
                <a:solidFill>
                  <a:srgbClr val="474747"/>
                </a:solidFill>
              </a:rPr>
              <a:pPr/>
              <a:t>9</a:t>
            </a:fld>
            <a:endParaRPr lang="pt-BR">
              <a:solidFill>
                <a:srgbClr val="474747"/>
              </a:solidFill>
            </a:endParaRPr>
          </a:p>
        </p:txBody>
      </p:sp>
      <p:sp>
        <p:nvSpPr>
          <p:cNvPr id="130051" name="Rectangle 3"/>
          <p:cNvSpPr>
            <a:spLocks noGrp="1" noChangeArrowheads="1"/>
          </p:cNvSpPr>
          <p:nvPr>
            <p:ph type="body" idx="4294967295"/>
          </p:nvPr>
        </p:nvSpPr>
        <p:spPr>
          <a:xfrm>
            <a:off x="195263" y="0"/>
            <a:ext cx="3078162" cy="1012825"/>
          </a:xfrm>
          <a:ln/>
        </p:spPr>
        <p:txBody>
          <a:bodyPr anchor="b"/>
          <a:lstStyle/>
          <a:p>
            <a:pPr>
              <a:spcBef>
                <a:spcPct val="0"/>
              </a:spcBef>
              <a:buFontTx/>
              <a:buNone/>
            </a:pPr>
            <a:r>
              <a:rPr lang="pt-BR" sz="2400" b="1">
                <a:solidFill>
                  <a:srgbClr val="007E7A"/>
                </a:solidFill>
                <a:cs typeface="Arial" pitchFamily="34" charset="0"/>
              </a:rPr>
              <a:t>Engagement</a:t>
            </a:r>
          </a:p>
          <a:p>
            <a:pPr>
              <a:spcBef>
                <a:spcPct val="0"/>
              </a:spcBef>
              <a:buFontTx/>
              <a:buNone/>
            </a:pPr>
            <a:endParaRPr lang="pt-BR" sz="2000">
              <a:solidFill>
                <a:srgbClr val="007E7A"/>
              </a:solidFill>
              <a:cs typeface="Arial" pitchFamily="34" charset="0"/>
            </a:endParaRPr>
          </a:p>
        </p:txBody>
      </p:sp>
      <p:sp>
        <p:nvSpPr>
          <p:cNvPr id="130054" name="Rectangle 6"/>
          <p:cNvSpPr>
            <a:spLocks noChangeArrowheads="1"/>
          </p:cNvSpPr>
          <p:nvPr/>
        </p:nvSpPr>
        <p:spPr bwMode="auto">
          <a:xfrm>
            <a:off x="339725" y="1014413"/>
            <a:ext cx="5018088" cy="5184775"/>
          </a:xfrm>
          <a:prstGeom prst="rect">
            <a:avLst/>
          </a:prstGeom>
          <a:noFill/>
          <a:ln w="9525">
            <a:noFill/>
            <a:miter lim="800000"/>
            <a:headEnd/>
            <a:tailEnd/>
          </a:ln>
          <a:effectLst/>
        </p:spPr>
        <p:txBody>
          <a:bodyPr/>
          <a:lstStyle/>
          <a:p>
            <a:pPr marL="182563" indent="-182563">
              <a:spcAft>
                <a:spcPct val="65000"/>
              </a:spcAft>
              <a:buFontTx/>
              <a:buChar char="•"/>
            </a:pPr>
            <a:r>
              <a:rPr lang="en-US" sz="1700" b="1" smtClean="0">
                <a:solidFill>
                  <a:srgbClr val="000000"/>
                </a:solidFill>
                <a:latin typeface="Arial" pitchFamily="34" charset="0"/>
                <a:ea typeface="MS PGothic" pitchFamily="34" charset="-128"/>
                <a:cs typeface="+mn-cs"/>
              </a:rPr>
              <a:t>We are engaged into several forums, in order to contribute to the development of regulatory frameworks in Brazil and the world</a:t>
            </a:r>
            <a:r>
              <a:rPr lang="pt-BR" sz="1700" b="1" smtClean="0">
                <a:solidFill>
                  <a:srgbClr val="000000"/>
                </a:solidFill>
                <a:latin typeface="Arial" pitchFamily="34" charset="0"/>
                <a:ea typeface="MS PGothic" pitchFamily="34" charset="-128"/>
                <a:cs typeface="+mn-cs"/>
              </a:rPr>
              <a:t>:</a:t>
            </a:r>
          </a:p>
          <a:p>
            <a:pPr marL="828675" lvl="1" indent="-285750">
              <a:spcAft>
                <a:spcPct val="65000"/>
              </a:spcAft>
              <a:buFontTx/>
              <a:buChar char="-"/>
            </a:pPr>
            <a:r>
              <a:rPr lang="pt-BR" sz="1700" b="1" smtClean="0">
                <a:solidFill>
                  <a:srgbClr val="000000"/>
                </a:solidFill>
                <a:latin typeface="Arial" pitchFamily="34" charset="0"/>
                <a:ea typeface="MS PGothic" pitchFamily="34" charset="-128"/>
                <a:cs typeface="+mn-cs"/>
              </a:rPr>
              <a:t>Fórum Clima (Climate Forum)</a:t>
            </a:r>
          </a:p>
          <a:p>
            <a:pPr marL="828675" lvl="1" indent="-285750">
              <a:spcAft>
                <a:spcPct val="65000"/>
              </a:spcAft>
              <a:buFontTx/>
              <a:buChar char="-"/>
            </a:pPr>
            <a:r>
              <a:rPr lang="pt-BR" sz="1700" b="1" smtClean="0">
                <a:solidFill>
                  <a:srgbClr val="000000"/>
                </a:solidFill>
                <a:latin typeface="Arial" pitchFamily="34" charset="0"/>
                <a:ea typeface="MS PGothic" pitchFamily="34" charset="-128"/>
                <a:cs typeface="+mn-cs"/>
              </a:rPr>
              <a:t>Instituto Ethos</a:t>
            </a:r>
          </a:p>
          <a:p>
            <a:pPr marL="828675" lvl="1" indent="-285750">
              <a:spcAft>
                <a:spcPct val="65000"/>
              </a:spcAft>
              <a:buFontTx/>
              <a:buChar char="-"/>
            </a:pPr>
            <a:r>
              <a:rPr lang="pt-BR" sz="1700" b="1" smtClean="0">
                <a:solidFill>
                  <a:srgbClr val="000000"/>
                </a:solidFill>
                <a:latin typeface="Arial" pitchFamily="34" charset="0"/>
                <a:ea typeface="MS PGothic" pitchFamily="34" charset="-128"/>
                <a:cs typeface="+mn-cs"/>
              </a:rPr>
              <a:t>WBCSD and CEBDS </a:t>
            </a:r>
          </a:p>
          <a:p>
            <a:pPr marL="828675" lvl="1" indent="-285750">
              <a:spcAft>
                <a:spcPct val="65000"/>
              </a:spcAft>
              <a:buFontTx/>
              <a:buChar char="-"/>
            </a:pPr>
            <a:r>
              <a:rPr lang="pt-BR" sz="1700" b="1" smtClean="0">
                <a:solidFill>
                  <a:srgbClr val="000000"/>
                </a:solidFill>
                <a:latin typeface="Arial" pitchFamily="34" charset="0"/>
                <a:ea typeface="MS PGothic" pitchFamily="34" charset="-128"/>
                <a:cs typeface="+mn-cs"/>
              </a:rPr>
              <a:t>GHG Protocol Brasil – FGV</a:t>
            </a:r>
          </a:p>
          <a:p>
            <a:pPr marL="828675" lvl="1" indent="-285750">
              <a:spcAft>
                <a:spcPct val="65000"/>
              </a:spcAft>
              <a:buFontTx/>
              <a:buChar char="-"/>
            </a:pPr>
            <a:r>
              <a:rPr lang="pt-BR" sz="1700" b="1" smtClean="0">
                <a:solidFill>
                  <a:srgbClr val="000000"/>
                </a:solidFill>
                <a:latin typeface="Arial" pitchFamily="34" charset="0"/>
                <a:ea typeface="MS PGothic" pitchFamily="34" charset="-128"/>
                <a:cs typeface="+mn-cs"/>
              </a:rPr>
              <a:t>CNI</a:t>
            </a:r>
          </a:p>
          <a:p>
            <a:pPr marL="828675" lvl="1" indent="-285750">
              <a:spcAft>
                <a:spcPct val="65000"/>
              </a:spcAft>
              <a:buFontTx/>
              <a:buChar char="-"/>
            </a:pPr>
            <a:r>
              <a:rPr lang="pt-BR" sz="1700" b="1" smtClean="0">
                <a:solidFill>
                  <a:srgbClr val="000000"/>
                </a:solidFill>
                <a:latin typeface="Arial" pitchFamily="34" charset="0"/>
                <a:ea typeface="MS PGothic" pitchFamily="34" charset="-128"/>
                <a:cs typeface="Arial" pitchFamily="34" charset="0"/>
              </a:rPr>
              <a:t>ICMM</a:t>
            </a:r>
            <a:endParaRPr lang="pt-BR" sz="1700" b="1" smtClean="0">
              <a:solidFill>
                <a:srgbClr val="000000"/>
              </a:solidFill>
              <a:latin typeface="Arial" pitchFamily="34" charset="0"/>
              <a:ea typeface="MS PGothic" pitchFamily="34" charset="-128"/>
              <a:cs typeface="+mn-cs"/>
            </a:endParaRPr>
          </a:p>
          <a:p>
            <a:pPr marL="828675" lvl="1" indent="-285750">
              <a:spcAft>
                <a:spcPct val="65000"/>
              </a:spcAft>
              <a:buFontTx/>
              <a:buChar char="-"/>
            </a:pPr>
            <a:r>
              <a:rPr lang="pt-BR" sz="1700" b="1" smtClean="0">
                <a:solidFill>
                  <a:srgbClr val="000000"/>
                </a:solidFill>
                <a:latin typeface="Arial" pitchFamily="34" charset="0"/>
                <a:ea typeface="MS PGothic" pitchFamily="34" charset="-128"/>
                <a:cs typeface="+mn-cs"/>
              </a:rPr>
              <a:t>IETA</a:t>
            </a:r>
          </a:p>
          <a:p>
            <a:pPr marL="828675" lvl="1" indent="-285750">
              <a:spcAft>
                <a:spcPct val="65000"/>
              </a:spcAft>
              <a:buFontTx/>
              <a:buChar char="-"/>
            </a:pPr>
            <a:r>
              <a:rPr lang="pt-BR" sz="1700" b="1" smtClean="0">
                <a:solidFill>
                  <a:srgbClr val="000000"/>
                </a:solidFill>
                <a:latin typeface="Arial" pitchFamily="34" charset="0"/>
                <a:ea typeface="MS PGothic" pitchFamily="34" charset="-128"/>
                <a:cs typeface="+mn-cs"/>
              </a:rPr>
              <a:t>The Copenhagen Communiqué on Climate Change; Cancun Communiqué </a:t>
            </a:r>
            <a:r>
              <a:rPr lang="pt-BR" sz="1700" b="1" smtClean="0">
                <a:solidFill>
                  <a:srgbClr val="000000"/>
                </a:solidFill>
                <a:latin typeface="Arial" pitchFamily="34" charset="0"/>
                <a:cs typeface="+mn-cs"/>
              </a:rPr>
              <a:t>on Climate Change; </a:t>
            </a:r>
            <a:r>
              <a:rPr lang="en-GB" sz="1700" b="1" smtClean="0">
                <a:solidFill>
                  <a:srgbClr val="000000"/>
                </a:solidFill>
                <a:latin typeface="Arial" pitchFamily="34" charset="0"/>
                <a:cs typeface="+mn-cs"/>
              </a:rPr>
              <a:t>The 2°C Challenge Communiqué</a:t>
            </a:r>
            <a:r>
              <a:rPr lang="pt-BR" sz="1700" b="1" smtClean="0">
                <a:solidFill>
                  <a:srgbClr val="000000"/>
                </a:solidFill>
                <a:latin typeface="Arial" pitchFamily="34" charset="0"/>
                <a:cs typeface="+mn-cs"/>
              </a:rPr>
              <a:t> </a:t>
            </a:r>
          </a:p>
        </p:txBody>
      </p:sp>
      <p:pic>
        <p:nvPicPr>
          <p:cNvPr id="649222" name="Picture 6"/>
          <p:cNvPicPr>
            <a:picLocks noChangeAspect="1" noChangeArrowheads="1"/>
          </p:cNvPicPr>
          <p:nvPr/>
        </p:nvPicPr>
        <p:blipFill>
          <a:blip r:embed="rId2" cstate="email"/>
          <a:srcRect/>
          <a:stretch>
            <a:fillRect/>
          </a:stretch>
        </p:blipFill>
        <p:spPr bwMode="auto">
          <a:xfrm>
            <a:off x="5788025" y="1517650"/>
            <a:ext cx="2016125" cy="671513"/>
          </a:xfrm>
          <a:prstGeom prst="rect">
            <a:avLst/>
          </a:prstGeom>
          <a:noFill/>
          <a:ln w="9525" algn="ctr">
            <a:solidFill>
              <a:srgbClr val="808080"/>
            </a:solidFill>
            <a:miter lim="800000"/>
            <a:headEnd/>
            <a:tailEnd/>
          </a:ln>
          <a:effectLst>
            <a:outerShdw dist="107763" dir="2700000" algn="ctr" rotWithShape="0">
              <a:schemeClr val="bg2">
                <a:alpha val="50000"/>
              </a:schemeClr>
            </a:outerShdw>
          </a:effectLst>
        </p:spPr>
      </p:pic>
      <p:pic>
        <p:nvPicPr>
          <p:cNvPr id="649224" name="Picture 8"/>
          <p:cNvPicPr>
            <a:picLocks noChangeAspect="1" noChangeArrowheads="1"/>
          </p:cNvPicPr>
          <p:nvPr/>
        </p:nvPicPr>
        <p:blipFill>
          <a:blip r:embed="rId3" cstate="email"/>
          <a:srcRect/>
          <a:stretch>
            <a:fillRect/>
          </a:stretch>
        </p:blipFill>
        <p:spPr bwMode="auto">
          <a:xfrm>
            <a:off x="6256338" y="2841625"/>
            <a:ext cx="1081087" cy="720725"/>
          </a:xfrm>
          <a:prstGeom prst="rect">
            <a:avLst/>
          </a:prstGeom>
          <a:noFill/>
          <a:ln w="9525" algn="ctr">
            <a:solidFill>
              <a:srgbClr val="808080"/>
            </a:solidFill>
            <a:miter lim="800000"/>
            <a:headEnd/>
            <a:tailEnd/>
          </a:ln>
          <a:effectLst>
            <a:outerShdw dist="107763" dir="2700000" algn="ctr" rotWithShape="0">
              <a:schemeClr val="bg2">
                <a:alpha val="50000"/>
              </a:schemeClr>
            </a:outerShdw>
          </a:effectLst>
        </p:spPr>
      </p:pic>
      <p:pic>
        <p:nvPicPr>
          <p:cNvPr id="649225" name="Picture 9" descr="CNI 70 anos">
            <a:hlinkClick r:id="rId4"/>
          </p:cNvPr>
          <p:cNvPicPr>
            <a:picLocks noChangeAspect="1" noChangeArrowheads="1"/>
          </p:cNvPicPr>
          <p:nvPr/>
        </p:nvPicPr>
        <p:blipFill>
          <a:blip r:embed="rId5" cstate="email"/>
          <a:srcRect/>
          <a:stretch>
            <a:fillRect/>
          </a:stretch>
        </p:blipFill>
        <p:spPr bwMode="auto">
          <a:xfrm>
            <a:off x="5645150" y="2255838"/>
            <a:ext cx="2303463" cy="520700"/>
          </a:xfrm>
          <a:prstGeom prst="rect">
            <a:avLst/>
          </a:prstGeom>
          <a:noFill/>
          <a:ln w="9525" algn="ctr">
            <a:solidFill>
              <a:srgbClr val="808080"/>
            </a:solidFill>
            <a:miter lim="800000"/>
            <a:headEnd/>
            <a:tailEnd/>
          </a:ln>
          <a:effectLst>
            <a:outerShdw dist="107763" dir="2700000" algn="ctr" rotWithShape="0">
              <a:schemeClr val="bg2">
                <a:alpha val="50000"/>
              </a:schemeClr>
            </a:outerShdw>
          </a:effectLst>
        </p:spPr>
      </p:pic>
      <p:pic>
        <p:nvPicPr>
          <p:cNvPr id="649228" name="Picture 12" descr="logohome"/>
          <p:cNvPicPr>
            <a:picLocks noChangeAspect="1" noChangeArrowheads="1"/>
          </p:cNvPicPr>
          <p:nvPr/>
        </p:nvPicPr>
        <p:blipFill>
          <a:blip r:embed="rId6" cstate="email"/>
          <a:srcRect b="64211"/>
          <a:stretch>
            <a:fillRect/>
          </a:stretch>
        </p:blipFill>
        <p:spPr bwMode="auto">
          <a:xfrm>
            <a:off x="6148388" y="814388"/>
            <a:ext cx="1295400" cy="638175"/>
          </a:xfrm>
          <a:prstGeom prst="rect">
            <a:avLst/>
          </a:prstGeom>
          <a:noFill/>
          <a:ln w="9525" algn="ctr">
            <a:solidFill>
              <a:srgbClr val="808080"/>
            </a:solidFill>
            <a:miter lim="800000"/>
            <a:headEnd/>
            <a:tailEnd/>
          </a:ln>
          <a:effectLst>
            <a:outerShdw dist="107763" dir="2700000" algn="ctr" rotWithShape="0">
              <a:schemeClr val="bg2">
                <a:alpha val="50000"/>
              </a:schemeClr>
            </a:outerShdw>
          </a:effectLst>
        </p:spPr>
      </p:pic>
      <p:grpSp>
        <p:nvGrpSpPr>
          <p:cNvPr id="2" name="Group 15"/>
          <p:cNvGrpSpPr>
            <a:grpSpLocks/>
          </p:cNvGrpSpPr>
          <p:nvPr/>
        </p:nvGrpSpPr>
        <p:grpSpPr bwMode="auto">
          <a:xfrm>
            <a:off x="5726113" y="3629025"/>
            <a:ext cx="2143125" cy="800100"/>
            <a:chOff x="3712" y="3171"/>
            <a:chExt cx="1350" cy="504"/>
          </a:xfrm>
        </p:grpSpPr>
        <p:pic>
          <p:nvPicPr>
            <p:cNvPr id="649229" name="Picture 13" descr="WBCSD_logo1"/>
            <p:cNvPicPr>
              <a:picLocks noChangeAspect="1" noChangeArrowheads="1"/>
            </p:cNvPicPr>
            <p:nvPr/>
          </p:nvPicPr>
          <p:blipFill>
            <a:blip r:embed="rId7" cstate="email"/>
            <a:srcRect/>
            <a:stretch>
              <a:fillRect/>
            </a:stretch>
          </p:blipFill>
          <p:spPr bwMode="auto">
            <a:xfrm>
              <a:off x="3712" y="3171"/>
              <a:ext cx="513" cy="504"/>
            </a:xfrm>
            <a:prstGeom prst="rect">
              <a:avLst/>
            </a:prstGeom>
            <a:noFill/>
          </p:spPr>
        </p:pic>
        <p:pic>
          <p:nvPicPr>
            <p:cNvPr id="649230" name="Picture 14" descr="WBCSD_logo2"/>
            <p:cNvPicPr>
              <a:picLocks noChangeAspect="1" noChangeArrowheads="1"/>
            </p:cNvPicPr>
            <p:nvPr/>
          </p:nvPicPr>
          <p:blipFill>
            <a:blip r:embed="rId8" cstate="email"/>
            <a:srcRect/>
            <a:stretch>
              <a:fillRect/>
            </a:stretch>
          </p:blipFill>
          <p:spPr bwMode="auto">
            <a:xfrm>
              <a:off x="4283" y="3273"/>
              <a:ext cx="779" cy="331"/>
            </a:xfrm>
            <a:prstGeom prst="rect">
              <a:avLst/>
            </a:prstGeom>
            <a:noFill/>
          </p:spPr>
        </p:pic>
      </p:grpSp>
      <p:pic>
        <p:nvPicPr>
          <p:cNvPr id="649239" name="Picture 23" descr="topo-home"/>
          <p:cNvPicPr>
            <a:picLocks noChangeAspect="1" noChangeArrowheads="1"/>
          </p:cNvPicPr>
          <p:nvPr/>
        </p:nvPicPr>
        <p:blipFill>
          <a:blip r:embed="rId9" cstate="email"/>
          <a:srcRect/>
          <a:stretch>
            <a:fillRect/>
          </a:stretch>
        </p:blipFill>
        <p:spPr bwMode="auto">
          <a:xfrm>
            <a:off x="5495925" y="4506913"/>
            <a:ext cx="2747963" cy="538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tpax7BPCUq27CtUqPPI_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7ObvGgC1EGgU1aUUswS2Q"/>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o Office">
  <a:themeElements>
    <a:clrScheme name="Tema do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o Office">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pt-BR" sz="2400" b="0" i="0" u="none" strike="noStrike" cap="none" normalizeH="0" baseline="0" smtClean="0">
            <a:ln>
              <a:noFill/>
            </a:ln>
            <a:solidFill>
              <a:schemeClr val="tx1"/>
            </a:solidFill>
            <a:effectLst/>
            <a:latin typeface="Arial" pitchFamily="34" charset="0"/>
          </a:defRPr>
        </a:defPPr>
      </a:lstStyle>
    </a:spDef>
    <a:lnDef>
      <a:spPr bwMode="auto">
        <a:noFill/>
        <a:ln w="38100" cap="flat" cmpd="sng" algn="ctr">
          <a:solidFill>
            <a:srgbClr val="00599C"/>
          </a:solidFill>
          <a:prstDash val="solid"/>
          <a:round/>
          <a:headEnd type="none" w="med" len="med"/>
          <a:tailEnd type="none" w="med" len="med"/>
        </a:ln>
        <a:effectLst/>
      </a:spPr>
      <a:bodyPr/>
      <a:lstStyle/>
    </a:lnDef>
  </a:objectDefaults>
  <a:extraClrSchemeLst>
    <a:extraClrScheme>
      <a:clrScheme name="Tema do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o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o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o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o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o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o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o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o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ale_PPT_template">
  <a:themeElements>
    <a:clrScheme name="">
      <a:dk1>
        <a:srgbClr val="474747"/>
      </a:dk1>
      <a:lt1>
        <a:srgbClr val="FFFFFF"/>
      </a:lt1>
      <a:dk2>
        <a:srgbClr val="007E7A"/>
      </a:dk2>
      <a:lt2>
        <a:srgbClr val="808080"/>
      </a:lt2>
      <a:accent1>
        <a:srgbClr val="EDB111"/>
      </a:accent1>
      <a:accent2>
        <a:srgbClr val="005F7D"/>
      </a:accent2>
      <a:accent3>
        <a:srgbClr val="FFFFFF"/>
      </a:accent3>
      <a:accent4>
        <a:srgbClr val="3B3B3B"/>
      </a:accent4>
      <a:accent5>
        <a:srgbClr val="F4D5AA"/>
      </a:accent5>
      <a:accent6>
        <a:srgbClr val="005571"/>
      </a:accent6>
      <a:hlink>
        <a:srgbClr val="808E60"/>
      </a:hlink>
      <a:folHlink>
        <a:srgbClr val="A09A34"/>
      </a:folHlink>
    </a:clrScheme>
    <a:fontScheme name="Vale_PPT_template">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bg1"/>
            </a:solidFill>
            <a:effectLst/>
            <a:latin typeface="Arial" pitchFamily="34" charset="0"/>
          </a:defRPr>
        </a:defPPr>
      </a:lstStyle>
    </a:lnDef>
  </a:objectDefaults>
  <a:extraClrSchemeLst>
    <a:extraClrScheme>
      <a:clrScheme name="Vale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le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le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le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le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le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le_PP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le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le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le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le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le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ale_PPT_template 13">
        <a:dk1>
          <a:srgbClr val="767878"/>
        </a:dk1>
        <a:lt1>
          <a:srgbClr val="FFFFFF"/>
        </a:lt1>
        <a:dk2>
          <a:srgbClr val="919191"/>
        </a:dk2>
        <a:lt2>
          <a:srgbClr val="A09A34"/>
        </a:lt2>
        <a:accent1>
          <a:srgbClr val="E3DE2B"/>
        </a:accent1>
        <a:accent2>
          <a:srgbClr val="EDB111"/>
        </a:accent2>
        <a:accent3>
          <a:srgbClr val="FFFFFF"/>
        </a:accent3>
        <a:accent4>
          <a:srgbClr val="646565"/>
        </a:accent4>
        <a:accent5>
          <a:srgbClr val="EFECAC"/>
        </a:accent5>
        <a:accent6>
          <a:srgbClr val="D7A00E"/>
        </a:accent6>
        <a:hlink>
          <a:srgbClr val="808E60"/>
        </a:hlink>
        <a:folHlink>
          <a:srgbClr val="005F7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27759</TotalTime>
  <Words>2340</Words>
  <Application>Microsoft Office PowerPoint</Application>
  <PresentationFormat>Apresentação na tela (4:3)</PresentationFormat>
  <Paragraphs>367</Paragraphs>
  <Slides>38</Slides>
  <Notes>9</Notes>
  <HiddenSlides>0</HiddenSlides>
  <MMClips>0</MMClips>
  <ScaleCrop>false</ScaleCrop>
  <HeadingPairs>
    <vt:vector size="4" baseType="variant">
      <vt:variant>
        <vt:lpstr>Tema</vt:lpstr>
      </vt:variant>
      <vt:variant>
        <vt:i4>5</vt:i4>
      </vt:variant>
      <vt:variant>
        <vt:lpstr>Títulos de slides</vt:lpstr>
      </vt:variant>
      <vt:variant>
        <vt:i4>38</vt:i4>
      </vt:variant>
    </vt:vector>
  </HeadingPairs>
  <TitlesOfParts>
    <vt:vector size="43" baseType="lpstr">
      <vt:lpstr>Tema do Office</vt:lpstr>
      <vt:lpstr>2_Tema do Office</vt:lpstr>
      <vt:lpstr>3_Tema do Office</vt:lpstr>
      <vt:lpstr>1_Tema do Office</vt:lpstr>
      <vt:lpstr>Vale_PPT_template</vt:lpstr>
      <vt:lpstr>Slide 1</vt:lpstr>
      <vt:lpstr>Side Event Agenda</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Contributing to Global Sustainability</vt:lpstr>
      <vt:lpstr>Slide 16</vt:lpstr>
      <vt:lpstr>Slide 17</vt:lpstr>
      <vt:lpstr>Slide 18</vt:lpstr>
      <vt:lpstr>Slide 19</vt:lpstr>
      <vt:lpstr>Side Event Agenda</vt:lpstr>
      <vt:lpstr>Slide 21</vt:lpstr>
      <vt:lpstr>Votorantim</vt:lpstr>
      <vt:lpstr>increasing population and urbanization increase the demand for building materials</vt:lpstr>
      <vt:lpstr>Slide 24</vt:lpstr>
      <vt:lpstr>Challenges and commitments of Votorantim Industrial</vt:lpstr>
      <vt:lpstr>Challenges and commitments of Votorantim Industrial</vt:lpstr>
      <vt:lpstr>Eco-efficiency and responsible use of resources</vt:lpstr>
      <vt:lpstr>Energy Efficiency Program</vt:lpstr>
      <vt:lpstr>Challenges and commitments of Votorantim Industrial</vt:lpstr>
      <vt:lpstr>Reduce the emissions of the greenhouse gases (GHG) generated by industrial activity</vt:lpstr>
      <vt:lpstr>GHG and Kioto Protocol</vt:lpstr>
      <vt:lpstr>Actions in Climate Change</vt:lpstr>
      <vt:lpstr>Actions in Climate Change</vt:lpstr>
      <vt:lpstr>Actions in Climate Change</vt:lpstr>
      <vt:lpstr>Open Letter to Brazil on Climate Changes Votorantim Status</vt:lpstr>
      <vt:lpstr>Slide 36</vt:lpstr>
      <vt:lpstr>Side Event Agenda</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Bento</dc:creator>
  <cp:lastModifiedBy>fernanda.carreira</cp:lastModifiedBy>
  <cp:revision>604</cp:revision>
  <dcterms:created xsi:type="dcterms:W3CDTF">2011-02-16T20:32:08Z</dcterms:created>
  <dcterms:modified xsi:type="dcterms:W3CDTF">2011-12-12T17:40:38Z</dcterms:modified>
</cp:coreProperties>
</file>