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notesMasterIdLst>
    <p:notesMasterId r:id="rId19"/>
  </p:notesMasterIdLst>
  <p:sldIdLst>
    <p:sldId id="256" r:id="rId2"/>
    <p:sldId id="308" r:id="rId3"/>
    <p:sldId id="314" r:id="rId4"/>
    <p:sldId id="312" r:id="rId5"/>
    <p:sldId id="315" r:id="rId6"/>
    <p:sldId id="310" r:id="rId7"/>
    <p:sldId id="316" r:id="rId8"/>
    <p:sldId id="331" r:id="rId9"/>
    <p:sldId id="333" r:id="rId10"/>
    <p:sldId id="338" r:id="rId11"/>
    <p:sldId id="353" r:id="rId12"/>
    <p:sldId id="292" r:id="rId13"/>
    <p:sldId id="295" r:id="rId14"/>
    <p:sldId id="327" r:id="rId15"/>
    <p:sldId id="340" r:id="rId16"/>
    <p:sldId id="318" r:id="rId17"/>
    <p:sldId id="35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564"/>
    <p:restoredTop sz="74281"/>
  </p:normalViewPr>
  <p:slideViewPr>
    <p:cSldViewPr snapToGrid="0" snapToObjects="1">
      <p:cViewPr>
        <p:scale>
          <a:sx n="85" d="100"/>
          <a:sy n="85" d="100"/>
        </p:scale>
        <p:origin x="-32" y="12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0E4B17-F079-40B3-90FF-61B3D49AF470}" type="doc">
      <dgm:prSet loTypeId="urn:microsoft.com/office/officeart/2016/7/layout/RepeatingBendingProcessNew" loCatId="process" qsTypeId="urn:microsoft.com/office/officeart/2005/8/quickstyle/simple1" qsCatId="simple" csTypeId="urn:microsoft.com/office/officeart/2005/8/colors/accent1_2" csCatId="accent1" phldr="1"/>
      <dgm:spPr/>
      <dgm:t>
        <a:bodyPr/>
        <a:lstStyle/>
        <a:p>
          <a:endParaRPr lang="en-US"/>
        </a:p>
      </dgm:t>
    </dgm:pt>
    <dgm:pt modelId="{0965C873-67D0-44C1-9472-1EBBA3E7B211}">
      <dgm:prSet custT="1"/>
      <dgm:spPr/>
      <dgm:t>
        <a:bodyPr/>
        <a:lstStyle/>
        <a:p>
          <a:r>
            <a:rPr lang="en-US" sz="1400"/>
            <a:t>Urban planning </a:t>
          </a:r>
        </a:p>
      </dgm:t>
    </dgm:pt>
    <dgm:pt modelId="{A039B2F5-F803-4DC0-BF5A-F7F6AB60FB13}" type="parTrans" cxnId="{7CF50F1E-22CC-4C11-9E44-72538EA6FD9F}">
      <dgm:prSet/>
      <dgm:spPr/>
      <dgm:t>
        <a:bodyPr/>
        <a:lstStyle/>
        <a:p>
          <a:endParaRPr lang="en-US" sz="1400"/>
        </a:p>
      </dgm:t>
    </dgm:pt>
    <dgm:pt modelId="{69AF4376-D557-4E12-B714-C33EE750EA4D}" type="sibTrans" cxnId="{7CF50F1E-22CC-4C11-9E44-72538EA6FD9F}">
      <dgm:prSet custT="1"/>
      <dgm:spPr/>
      <dgm:t>
        <a:bodyPr/>
        <a:lstStyle/>
        <a:p>
          <a:endParaRPr lang="en-US" sz="1400"/>
        </a:p>
      </dgm:t>
    </dgm:pt>
    <dgm:pt modelId="{8EB1FB63-E1BA-4724-857E-B869560296FC}">
      <dgm:prSet custT="1"/>
      <dgm:spPr/>
      <dgm:t>
        <a:bodyPr/>
        <a:lstStyle/>
        <a:p>
          <a:r>
            <a:rPr lang="en-US" sz="1400"/>
            <a:t>Revival of rural infrastructure and livelihood</a:t>
          </a:r>
        </a:p>
      </dgm:t>
    </dgm:pt>
    <dgm:pt modelId="{CF3B0CA6-6C42-462B-8E42-D3E3417CC06F}" type="parTrans" cxnId="{3F277487-D700-442B-AC32-1E65D398CBAA}">
      <dgm:prSet/>
      <dgm:spPr/>
      <dgm:t>
        <a:bodyPr/>
        <a:lstStyle/>
        <a:p>
          <a:endParaRPr lang="en-US" sz="1400"/>
        </a:p>
      </dgm:t>
    </dgm:pt>
    <dgm:pt modelId="{C23EF664-A9E0-48D9-B7B2-2880BEB90362}" type="sibTrans" cxnId="{3F277487-D700-442B-AC32-1E65D398CBAA}">
      <dgm:prSet custT="1"/>
      <dgm:spPr/>
      <dgm:t>
        <a:bodyPr/>
        <a:lstStyle/>
        <a:p>
          <a:endParaRPr lang="en-US" sz="1400"/>
        </a:p>
      </dgm:t>
    </dgm:pt>
    <dgm:pt modelId="{206F9BEE-A00D-472D-A455-F350D3C682D0}">
      <dgm:prSet custT="1"/>
      <dgm:spPr/>
      <dgm:t>
        <a:bodyPr/>
        <a:lstStyle/>
        <a:p>
          <a:r>
            <a:rPr lang="en-US" sz="1400"/>
            <a:t>Education </a:t>
          </a:r>
        </a:p>
      </dgm:t>
    </dgm:pt>
    <dgm:pt modelId="{F407D47A-5AF6-4024-A46B-F86B7238EE88}" type="parTrans" cxnId="{C550C9FF-252C-4485-86E9-8B268B4705F1}">
      <dgm:prSet/>
      <dgm:spPr/>
      <dgm:t>
        <a:bodyPr/>
        <a:lstStyle/>
        <a:p>
          <a:endParaRPr lang="en-US" sz="1400"/>
        </a:p>
      </dgm:t>
    </dgm:pt>
    <dgm:pt modelId="{E0EBE6AB-47C4-4738-A4C7-CEB51B9AE012}" type="sibTrans" cxnId="{C550C9FF-252C-4485-86E9-8B268B4705F1}">
      <dgm:prSet custT="1"/>
      <dgm:spPr/>
      <dgm:t>
        <a:bodyPr/>
        <a:lstStyle/>
        <a:p>
          <a:endParaRPr lang="en-US" sz="1400"/>
        </a:p>
      </dgm:t>
    </dgm:pt>
    <dgm:pt modelId="{4F50425A-09EE-483B-9C0E-0FA6E2F909D8}">
      <dgm:prSet custT="1"/>
      <dgm:spPr/>
      <dgm:t>
        <a:bodyPr/>
        <a:lstStyle/>
        <a:p>
          <a:r>
            <a:rPr lang="en-US" sz="1400"/>
            <a:t>Nutrition and early child development </a:t>
          </a:r>
        </a:p>
      </dgm:t>
    </dgm:pt>
    <dgm:pt modelId="{DCDA2A61-0808-41D7-A987-EA1E2C06997B}" type="parTrans" cxnId="{934F94C8-557F-4845-A552-03669D6EDF7E}">
      <dgm:prSet/>
      <dgm:spPr/>
      <dgm:t>
        <a:bodyPr/>
        <a:lstStyle/>
        <a:p>
          <a:endParaRPr lang="en-US" sz="1400"/>
        </a:p>
      </dgm:t>
    </dgm:pt>
    <dgm:pt modelId="{B0F75151-769A-44F0-B066-6376093837B2}" type="sibTrans" cxnId="{934F94C8-557F-4845-A552-03669D6EDF7E}">
      <dgm:prSet custT="1"/>
      <dgm:spPr/>
      <dgm:t>
        <a:bodyPr/>
        <a:lstStyle/>
        <a:p>
          <a:endParaRPr lang="en-US" sz="1400"/>
        </a:p>
      </dgm:t>
    </dgm:pt>
    <dgm:pt modelId="{41858494-252F-4ABD-B17C-F6FDFFBC1B63}">
      <dgm:prSet custT="1"/>
      <dgm:spPr/>
      <dgm:t>
        <a:bodyPr/>
        <a:lstStyle/>
        <a:p>
          <a:r>
            <a:rPr lang="en-US" sz="1400"/>
            <a:t>Social security measures </a:t>
          </a:r>
        </a:p>
      </dgm:t>
    </dgm:pt>
    <dgm:pt modelId="{3C35379C-3266-4D6B-AB19-69A2716E54F0}" type="parTrans" cxnId="{C770AEFE-E306-4319-AD42-58D5F2453E2E}">
      <dgm:prSet/>
      <dgm:spPr/>
      <dgm:t>
        <a:bodyPr/>
        <a:lstStyle/>
        <a:p>
          <a:endParaRPr lang="en-US" sz="1400"/>
        </a:p>
      </dgm:t>
    </dgm:pt>
    <dgm:pt modelId="{FB37A9E2-EAA4-4A50-9E80-9C600EABF0A9}" type="sibTrans" cxnId="{C770AEFE-E306-4319-AD42-58D5F2453E2E}">
      <dgm:prSet custT="1"/>
      <dgm:spPr/>
      <dgm:t>
        <a:bodyPr/>
        <a:lstStyle/>
        <a:p>
          <a:endParaRPr lang="en-US" sz="1400"/>
        </a:p>
      </dgm:t>
    </dgm:pt>
    <dgm:pt modelId="{E8BD4E29-087A-454F-BF3D-6F7A8A19B4FE}">
      <dgm:prSet custT="1"/>
      <dgm:spPr/>
      <dgm:t>
        <a:bodyPr/>
        <a:lstStyle/>
        <a:p>
          <a:r>
            <a:rPr lang="en-US" sz="1400"/>
            <a:t>Food security measures </a:t>
          </a:r>
        </a:p>
      </dgm:t>
    </dgm:pt>
    <dgm:pt modelId="{A1ADACC9-0FD6-4D7F-90C3-D96446763919}" type="parTrans" cxnId="{6C950F4E-E5F1-4168-BF2D-5A606339FD47}">
      <dgm:prSet/>
      <dgm:spPr/>
      <dgm:t>
        <a:bodyPr/>
        <a:lstStyle/>
        <a:p>
          <a:endParaRPr lang="en-US" sz="1400"/>
        </a:p>
      </dgm:t>
    </dgm:pt>
    <dgm:pt modelId="{103148AF-9994-4A64-A80F-BACA28CB36A4}" type="sibTrans" cxnId="{6C950F4E-E5F1-4168-BF2D-5A606339FD47}">
      <dgm:prSet custT="1"/>
      <dgm:spPr/>
      <dgm:t>
        <a:bodyPr/>
        <a:lstStyle/>
        <a:p>
          <a:endParaRPr lang="en-US" sz="1400"/>
        </a:p>
      </dgm:t>
    </dgm:pt>
    <dgm:pt modelId="{9489D34F-3D86-4BF3-A768-69873BE4DD49}">
      <dgm:prSet custT="1"/>
      <dgm:spPr/>
      <dgm:t>
        <a:bodyPr/>
        <a:lstStyle/>
        <a:p>
          <a:r>
            <a:rPr lang="en-US" sz="1400" dirty="0" smtClean="0"/>
            <a:t>National health insurance scheme</a:t>
          </a:r>
          <a:endParaRPr lang="en-US" sz="1400" dirty="0"/>
        </a:p>
      </dgm:t>
    </dgm:pt>
    <dgm:pt modelId="{1CD07F7C-7929-4427-922D-62A858B88DE3}" type="parTrans" cxnId="{BC2E4371-1700-4213-8C35-6A2020AF9D5F}">
      <dgm:prSet/>
      <dgm:spPr/>
      <dgm:t>
        <a:bodyPr/>
        <a:lstStyle/>
        <a:p>
          <a:endParaRPr lang="en-US" sz="1400"/>
        </a:p>
      </dgm:t>
    </dgm:pt>
    <dgm:pt modelId="{05EE5A61-1441-45DA-AD2B-F6439D72BF35}" type="sibTrans" cxnId="{BC2E4371-1700-4213-8C35-6A2020AF9D5F}">
      <dgm:prSet custT="1"/>
      <dgm:spPr/>
      <dgm:t>
        <a:bodyPr/>
        <a:lstStyle/>
        <a:p>
          <a:endParaRPr lang="en-US" sz="1400"/>
        </a:p>
      </dgm:t>
    </dgm:pt>
    <dgm:pt modelId="{1A62E1B8-B386-4C1D-AA06-D253D152DD5D}">
      <dgm:prSet custT="1"/>
      <dgm:spPr/>
      <dgm:t>
        <a:bodyPr/>
        <a:lstStyle/>
        <a:p>
          <a:r>
            <a:rPr lang="en-US" sz="1400" dirty="0" smtClean="0"/>
            <a:t>General public insurance scheme</a:t>
          </a:r>
          <a:endParaRPr lang="en-US" sz="1400" dirty="0"/>
        </a:p>
      </dgm:t>
    </dgm:pt>
    <dgm:pt modelId="{F59781C4-8B92-48A9-B1EB-A9D3E83CF4A9}" type="parTrans" cxnId="{F4862809-C4B7-41A9-B43E-8A5A6B05428B}">
      <dgm:prSet/>
      <dgm:spPr/>
      <dgm:t>
        <a:bodyPr/>
        <a:lstStyle/>
        <a:p>
          <a:endParaRPr lang="en-US" sz="1400"/>
        </a:p>
      </dgm:t>
    </dgm:pt>
    <dgm:pt modelId="{5C8CDA7E-27B6-48F2-A89B-65CF8CF5F6A5}" type="sibTrans" cxnId="{F4862809-C4B7-41A9-B43E-8A5A6B05428B}">
      <dgm:prSet custT="1"/>
      <dgm:spPr/>
      <dgm:t>
        <a:bodyPr/>
        <a:lstStyle/>
        <a:p>
          <a:endParaRPr lang="en-US" sz="1400"/>
        </a:p>
      </dgm:t>
    </dgm:pt>
    <dgm:pt modelId="{24BA61D4-D458-4872-88FD-AB7201460720}">
      <dgm:prSet custT="1"/>
      <dgm:spPr/>
      <dgm:t>
        <a:bodyPr/>
        <a:lstStyle/>
        <a:p>
          <a:r>
            <a:rPr lang="en-US" sz="1400"/>
            <a:t>National Old Age Pension scheme</a:t>
          </a:r>
        </a:p>
      </dgm:t>
    </dgm:pt>
    <dgm:pt modelId="{65337952-2792-43F8-851D-55DA149780C5}" type="parTrans" cxnId="{4C99C92D-26A9-460A-B71B-D2353A6555C8}">
      <dgm:prSet/>
      <dgm:spPr/>
      <dgm:t>
        <a:bodyPr/>
        <a:lstStyle/>
        <a:p>
          <a:endParaRPr lang="en-US" sz="1400"/>
        </a:p>
      </dgm:t>
    </dgm:pt>
    <dgm:pt modelId="{2A3396CB-E6F5-4DFF-A66D-3A8244D848FA}" type="sibTrans" cxnId="{4C99C92D-26A9-460A-B71B-D2353A6555C8}">
      <dgm:prSet custT="1"/>
      <dgm:spPr/>
      <dgm:t>
        <a:bodyPr/>
        <a:lstStyle/>
        <a:p>
          <a:endParaRPr lang="en-US" sz="1400"/>
        </a:p>
      </dgm:t>
    </dgm:pt>
    <dgm:pt modelId="{F8DD689C-1817-44D9-A7F1-28F85DA80BB5}">
      <dgm:prSet custT="1"/>
      <dgm:spPr/>
      <dgm:t>
        <a:bodyPr/>
        <a:lstStyle/>
        <a:p>
          <a:r>
            <a:rPr lang="en-US" sz="1400"/>
            <a:t>Population stabilization </a:t>
          </a:r>
        </a:p>
      </dgm:t>
    </dgm:pt>
    <dgm:pt modelId="{81B618C2-99B1-4203-8394-6184B50E5162}" type="parTrans" cxnId="{3311AB58-8F41-42D8-86D5-9E958A59841B}">
      <dgm:prSet/>
      <dgm:spPr/>
      <dgm:t>
        <a:bodyPr/>
        <a:lstStyle/>
        <a:p>
          <a:endParaRPr lang="en-US" sz="1400"/>
        </a:p>
      </dgm:t>
    </dgm:pt>
    <dgm:pt modelId="{8F4DBD8C-7C11-428E-932C-064472665F0B}" type="sibTrans" cxnId="{3311AB58-8F41-42D8-86D5-9E958A59841B}">
      <dgm:prSet custT="1"/>
      <dgm:spPr/>
      <dgm:t>
        <a:bodyPr/>
        <a:lstStyle/>
        <a:p>
          <a:endParaRPr lang="en-US" sz="1400"/>
        </a:p>
      </dgm:t>
    </dgm:pt>
    <dgm:pt modelId="{B559AB9F-AF3D-4EAA-973E-2D0DA23403DA}">
      <dgm:prSet custT="1"/>
      <dgm:spPr/>
      <dgm:t>
        <a:bodyPr/>
        <a:lstStyle/>
        <a:p>
          <a:r>
            <a:rPr lang="en-US" sz="1400"/>
            <a:t>Gender mainstreaming and empowerment </a:t>
          </a:r>
        </a:p>
      </dgm:t>
    </dgm:pt>
    <dgm:pt modelId="{DAD7C606-88E6-443D-9D33-869CC022FA0E}" type="parTrans" cxnId="{B922065E-6686-4453-8696-9A45C05B969D}">
      <dgm:prSet/>
      <dgm:spPr/>
      <dgm:t>
        <a:bodyPr/>
        <a:lstStyle/>
        <a:p>
          <a:endParaRPr lang="en-US" sz="1400"/>
        </a:p>
      </dgm:t>
    </dgm:pt>
    <dgm:pt modelId="{A6153F06-294B-4581-B224-5470C9FA7F50}" type="sibTrans" cxnId="{B922065E-6686-4453-8696-9A45C05B969D}">
      <dgm:prSet custT="1"/>
      <dgm:spPr/>
      <dgm:t>
        <a:bodyPr/>
        <a:lstStyle/>
        <a:p>
          <a:endParaRPr lang="en-US" sz="1400"/>
        </a:p>
      </dgm:t>
    </dgm:pt>
    <dgm:pt modelId="{1C6546C7-C478-4894-8798-7B95E9D8FED5}">
      <dgm:prSet custT="1"/>
      <dgm:spPr/>
      <dgm:t>
        <a:bodyPr/>
        <a:lstStyle/>
        <a:p>
          <a:r>
            <a:rPr lang="en-US" sz="1400"/>
            <a:t>Reducing the impact of climate change and disasters on health</a:t>
          </a:r>
        </a:p>
      </dgm:t>
    </dgm:pt>
    <dgm:pt modelId="{5E520957-65E8-4C9D-8E8F-E20C5EFFDABC}" type="parTrans" cxnId="{908BC2FB-B552-49A6-9C66-6A628C381C56}">
      <dgm:prSet/>
      <dgm:spPr/>
      <dgm:t>
        <a:bodyPr/>
        <a:lstStyle/>
        <a:p>
          <a:endParaRPr lang="en-US" sz="1400"/>
        </a:p>
      </dgm:t>
    </dgm:pt>
    <dgm:pt modelId="{FC9B9F58-F444-4F06-8304-17BC67C649E1}" type="sibTrans" cxnId="{908BC2FB-B552-49A6-9C66-6A628C381C56}">
      <dgm:prSet custT="1"/>
      <dgm:spPr/>
      <dgm:t>
        <a:bodyPr/>
        <a:lstStyle/>
        <a:p>
          <a:endParaRPr lang="en-US" sz="1400"/>
        </a:p>
      </dgm:t>
    </dgm:pt>
    <dgm:pt modelId="{931A27D9-9213-4271-8C06-068CFF63B771}">
      <dgm:prSet custT="1"/>
      <dgm:spPr/>
      <dgm:t>
        <a:bodyPr/>
        <a:lstStyle/>
        <a:p>
          <a:r>
            <a:rPr lang="en-US" sz="1400"/>
            <a:t>Community participation  </a:t>
          </a:r>
        </a:p>
      </dgm:t>
    </dgm:pt>
    <dgm:pt modelId="{504CDE93-09A9-4357-A6AA-5C889528B52D}" type="parTrans" cxnId="{C256901C-5D3A-46F4-807B-F47CD7A666D3}">
      <dgm:prSet/>
      <dgm:spPr/>
      <dgm:t>
        <a:bodyPr/>
        <a:lstStyle/>
        <a:p>
          <a:endParaRPr lang="en-US" sz="1400"/>
        </a:p>
      </dgm:t>
    </dgm:pt>
    <dgm:pt modelId="{7C904F81-C8FD-43AD-B24C-A58D4170EA4A}" type="sibTrans" cxnId="{C256901C-5D3A-46F4-807B-F47CD7A666D3}">
      <dgm:prSet custT="1"/>
      <dgm:spPr/>
      <dgm:t>
        <a:bodyPr/>
        <a:lstStyle/>
        <a:p>
          <a:endParaRPr lang="en-US" sz="1400"/>
        </a:p>
      </dgm:t>
    </dgm:pt>
    <dgm:pt modelId="{F4F722E5-EBE2-4882-A1F6-D57AC678D09C}">
      <dgm:prSet custT="1"/>
      <dgm:spPr/>
      <dgm:t>
        <a:bodyPr/>
        <a:lstStyle/>
        <a:p>
          <a:r>
            <a:rPr lang="en-US" sz="1400"/>
            <a:t>Private sectors, civil societies and global partnerships </a:t>
          </a:r>
        </a:p>
      </dgm:t>
    </dgm:pt>
    <dgm:pt modelId="{1C3FB7BE-9CFA-4908-9D61-5321B2E2FFC3}" type="parTrans" cxnId="{0DA2FF79-1CA9-4247-98C6-4C1AFE4BF04C}">
      <dgm:prSet/>
      <dgm:spPr/>
      <dgm:t>
        <a:bodyPr/>
        <a:lstStyle/>
        <a:p>
          <a:endParaRPr lang="en-US" sz="1400"/>
        </a:p>
      </dgm:t>
    </dgm:pt>
    <dgm:pt modelId="{4941CD34-7953-4B00-AA1E-809B8302CB3C}" type="sibTrans" cxnId="{0DA2FF79-1CA9-4247-98C6-4C1AFE4BF04C}">
      <dgm:prSet custT="1"/>
      <dgm:spPr/>
      <dgm:t>
        <a:bodyPr/>
        <a:lstStyle/>
        <a:p>
          <a:endParaRPr lang="en-US" sz="1400"/>
        </a:p>
      </dgm:t>
    </dgm:pt>
    <dgm:pt modelId="{C560909D-3CE0-4798-8E39-E7621073CF74}">
      <dgm:prSet custT="1"/>
      <dgm:spPr/>
      <dgm:t>
        <a:bodyPr/>
        <a:lstStyle/>
        <a:p>
          <a:r>
            <a:rPr lang="en-US" sz="1400"/>
            <a:t>Governance issues </a:t>
          </a:r>
        </a:p>
      </dgm:t>
    </dgm:pt>
    <dgm:pt modelId="{27C49A20-4520-434F-8917-8F6CF3F5A3B6}" type="parTrans" cxnId="{DB68AA8B-3A0F-4D52-9CD0-DD2BC6135981}">
      <dgm:prSet/>
      <dgm:spPr/>
      <dgm:t>
        <a:bodyPr/>
        <a:lstStyle/>
        <a:p>
          <a:endParaRPr lang="en-US" sz="1400"/>
        </a:p>
      </dgm:t>
    </dgm:pt>
    <dgm:pt modelId="{DCD7E6FA-68A8-4173-B56D-953B372103B8}" type="sibTrans" cxnId="{DB68AA8B-3A0F-4D52-9CD0-DD2BC6135981}">
      <dgm:prSet/>
      <dgm:spPr/>
      <dgm:t>
        <a:bodyPr/>
        <a:lstStyle/>
        <a:p>
          <a:endParaRPr lang="en-US" sz="1400"/>
        </a:p>
      </dgm:t>
    </dgm:pt>
    <dgm:pt modelId="{2B65890A-DF56-BB4D-9A10-CBABCB4BAC60}" type="pres">
      <dgm:prSet presAssocID="{FC0E4B17-F079-40B3-90FF-61B3D49AF470}" presName="Name0" presStyleCnt="0">
        <dgm:presLayoutVars>
          <dgm:dir/>
          <dgm:resizeHandles val="exact"/>
        </dgm:presLayoutVars>
      </dgm:prSet>
      <dgm:spPr/>
      <dgm:t>
        <a:bodyPr/>
        <a:lstStyle/>
        <a:p>
          <a:endParaRPr lang="en-US"/>
        </a:p>
      </dgm:t>
    </dgm:pt>
    <dgm:pt modelId="{EF49A542-91DD-7943-9DFC-6E86E56C0C98}" type="pres">
      <dgm:prSet presAssocID="{0965C873-67D0-44C1-9472-1EBBA3E7B211}" presName="node" presStyleLbl="node1" presStyleIdx="0" presStyleCnt="15">
        <dgm:presLayoutVars>
          <dgm:bulletEnabled val="1"/>
        </dgm:presLayoutVars>
      </dgm:prSet>
      <dgm:spPr/>
      <dgm:t>
        <a:bodyPr/>
        <a:lstStyle/>
        <a:p>
          <a:endParaRPr lang="en-US"/>
        </a:p>
      </dgm:t>
    </dgm:pt>
    <dgm:pt modelId="{93560590-7902-9F4E-975F-99B5C7FCAD61}" type="pres">
      <dgm:prSet presAssocID="{69AF4376-D557-4E12-B714-C33EE750EA4D}" presName="sibTrans" presStyleLbl="sibTrans1D1" presStyleIdx="0" presStyleCnt="14"/>
      <dgm:spPr/>
      <dgm:t>
        <a:bodyPr/>
        <a:lstStyle/>
        <a:p>
          <a:endParaRPr lang="en-US"/>
        </a:p>
      </dgm:t>
    </dgm:pt>
    <dgm:pt modelId="{0683F34F-FE68-3D4D-B9D1-FE10A54ADCB0}" type="pres">
      <dgm:prSet presAssocID="{69AF4376-D557-4E12-B714-C33EE750EA4D}" presName="connectorText" presStyleLbl="sibTrans1D1" presStyleIdx="0" presStyleCnt="14"/>
      <dgm:spPr/>
      <dgm:t>
        <a:bodyPr/>
        <a:lstStyle/>
        <a:p>
          <a:endParaRPr lang="en-US"/>
        </a:p>
      </dgm:t>
    </dgm:pt>
    <dgm:pt modelId="{2E49FF66-43C6-D14D-9808-A954D724F0C2}" type="pres">
      <dgm:prSet presAssocID="{8EB1FB63-E1BA-4724-857E-B869560296FC}" presName="node" presStyleLbl="node1" presStyleIdx="1" presStyleCnt="15">
        <dgm:presLayoutVars>
          <dgm:bulletEnabled val="1"/>
        </dgm:presLayoutVars>
      </dgm:prSet>
      <dgm:spPr/>
      <dgm:t>
        <a:bodyPr/>
        <a:lstStyle/>
        <a:p>
          <a:endParaRPr lang="en-US"/>
        </a:p>
      </dgm:t>
    </dgm:pt>
    <dgm:pt modelId="{A345BB63-919F-AF4D-8176-9A11BF707626}" type="pres">
      <dgm:prSet presAssocID="{C23EF664-A9E0-48D9-B7B2-2880BEB90362}" presName="sibTrans" presStyleLbl="sibTrans1D1" presStyleIdx="1" presStyleCnt="14"/>
      <dgm:spPr/>
      <dgm:t>
        <a:bodyPr/>
        <a:lstStyle/>
        <a:p>
          <a:endParaRPr lang="en-US"/>
        </a:p>
      </dgm:t>
    </dgm:pt>
    <dgm:pt modelId="{570B350C-CC96-2942-81B8-A36DB5EDB1AD}" type="pres">
      <dgm:prSet presAssocID="{C23EF664-A9E0-48D9-B7B2-2880BEB90362}" presName="connectorText" presStyleLbl="sibTrans1D1" presStyleIdx="1" presStyleCnt="14"/>
      <dgm:spPr/>
      <dgm:t>
        <a:bodyPr/>
        <a:lstStyle/>
        <a:p>
          <a:endParaRPr lang="en-US"/>
        </a:p>
      </dgm:t>
    </dgm:pt>
    <dgm:pt modelId="{5E3463B5-CEC4-EB42-B39C-D3B3644A4BEA}" type="pres">
      <dgm:prSet presAssocID="{206F9BEE-A00D-472D-A455-F350D3C682D0}" presName="node" presStyleLbl="node1" presStyleIdx="2" presStyleCnt="15">
        <dgm:presLayoutVars>
          <dgm:bulletEnabled val="1"/>
        </dgm:presLayoutVars>
      </dgm:prSet>
      <dgm:spPr/>
      <dgm:t>
        <a:bodyPr/>
        <a:lstStyle/>
        <a:p>
          <a:endParaRPr lang="en-US"/>
        </a:p>
      </dgm:t>
    </dgm:pt>
    <dgm:pt modelId="{58BACCB4-53E2-F543-A2C3-7FF771DAB59A}" type="pres">
      <dgm:prSet presAssocID="{E0EBE6AB-47C4-4738-A4C7-CEB51B9AE012}" presName="sibTrans" presStyleLbl="sibTrans1D1" presStyleIdx="2" presStyleCnt="14"/>
      <dgm:spPr/>
      <dgm:t>
        <a:bodyPr/>
        <a:lstStyle/>
        <a:p>
          <a:endParaRPr lang="en-US"/>
        </a:p>
      </dgm:t>
    </dgm:pt>
    <dgm:pt modelId="{BCDF07A6-974B-8149-86EA-56220F6FC8B1}" type="pres">
      <dgm:prSet presAssocID="{E0EBE6AB-47C4-4738-A4C7-CEB51B9AE012}" presName="connectorText" presStyleLbl="sibTrans1D1" presStyleIdx="2" presStyleCnt="14"/>
      <dgm:spPr/>
      <dgm:t>
        <a:bodyPr/>
        <a:lstStyle/>
        <a:p>
          <a:endParaRPr lang="en-US"/>
        </a:p>
      </dgm:t>
    </dgm:pt>
    <dgm:pt modelId="{AAD5F371-2D07-8C4E-B5C3-237C63B0F1D7}" type="pres">
      <dgm:prSet presAssocID="{4F50425A-09EE-483B-9C0E-0FA6E2F909D8}" presName="node" presStyleLbl="node1" presStyleIdx="3" presStyleCnt="15">
        <dgm:presLayoutVars>
          <dgm:bulletEnabled val="1"/>
        </dgm:presLayoutVars>
      </dgm:prSet>
      <dgm:spPr/>
      <dgm:t>
        <a:bodyPr/>
        <a:lstStyle/>
        <a:p>
          <a:endParaRPr lang="en-US"/>
        </a:p>
      </dgm:t>
    </dgm:pt>
    <dgm:pt modelId="{2E44D6E7-6606-0240-B572-D26BC0C88724}" type="pres">
      <dgm:prSet presAssocID="{B0F75151-769A-44F0-B066-6376093837B2}" presName="sibTrans" presStyleLbl="sibTrans1D1" presStyleIdx="3" presStyleCnt="14"/>
      <dgm:spPr/>
      <dgm:t>
        <a:bodyPr/>
        <a:lstStyle/>
        <a:p>
          <a:endParaRPr lang="en-US"/>
        </a:p>
      </dgm:t>
    </dgm:pt>
    <dgm:pt modelId="{21CDB6FE-E346-BB42-962C-F5532DAEB578}" type="pres">
      <dgm:prSet presAssocID="{B0F75151-769A-44F0-B066-6376093837B2}" presName="connectorText" presStyleLbl="sibTrans1D1" presStyleIdx="3" presStyleCnt="14"/>
      <dgm:spPr/>
      <dgm:t>
        <a:bodyPr/>
        <a:lstStyle/>
        <a:p>
          <a:endParaRPr lang="en-US"/>
        </a:p>
      </dgm:t>
    </dgm:pt>
    <dgm:pt modelId="{29222E83-9313-6B4D-A7A6-5893E4D0899C}" type="pres">
      <dgm:prSet presAssocID="{41858494-252F-4ABD-B17C-F6FDFFBC1B63}" presName="node" presStyleLbl="node1" presStyleIdx="4" presStyleCnt="15">
        <dgm:presLayoutVars>
          <dgm:bulletEnabled val="1"/>
        </dgm:presLayoutVars>
      </dgm:prSet>
      <dgm:spPr/>
      <dgm:t>
        <a:bodyPr/>
        <a:lstStyle/>
        <a:p>
          <a:endParaRPr lang="en-US"/>
        </a:p>
      </dgm:t>
    </dgm:pt>
    <dgm:pt modelId="{DE43928E-A40A-B942-BF0C-894F94EC7152}" type="pres">
      <dgm:prSet presAssocID="{FB37A9E2-EAA4-4A50-9E80-9C600EABF0A9}" presName="sibTrans" presStyleLbl="sibTrans1D1" presStyleIdx="4" presStyleCnt="14"/>
      <dgm:spPr/>
      <dgm:t>
        <a:bodyPr/>
        <a:lstStyle/>
        <a:p>
          <a:endParaRPr lang="en-US"/>
        </a:p>
      </dgm:t>
    </dgm:pt>
    <dgm:pt modelId="{ABFFA884-B723-0B4A-BB55-E57D70B3A39A}" type="pres">
      <dgm:prSet presAssocID="{FB37A9E2-EAA4-4A50-9E80-9C600EABF0A9}" presName="connectorText" presStyleLbl="sibTrans1D1" presStyleIdx="4" presStyleCnt="14"/>
      <dgm:spPr/>
      <dgm:t>
        <a:bodyPr/>
        <a:lstStyle/>
        <a:p>
          <a:endParaRPr lang="en-US"/>
        </a:p>
      </dgm:t>
    </dgm:pt>
    <dgm:pt modelId="{E32CBA2F-73E3-DC4D-93DF-EFF3D29475A3}" type="pres">
      <dgm:prSet presAssocID="{E8BD4E29-087A-454F-BF3D-6F7A8A19B4FE}" presName="node" presStyleLbl="node1" presStyleIdx="5" presStyleCnt="15">
        <dgm:presLayoutVars>
          <dgm:bulletEnabled val="1"/>
        </dgm:presLayoutVars>
      </dgm:prSet>
      <dgm:spPr/>
      <dgm:t>
        <a:bodyPr/>
        <a:lstStyle/>
        <a:p>
          <a:endParaRPr lang="en-US"/>
        </a:p>
      </dgm:t>
    </dgm:pt>
    <dgm:pt modelId="{585A9F48-3A1F-8D46-A752-9741E9784E89}" type="pres">
      <dgm:prSet presAssocID="{103148AF-9994-4A64-A80F-BACA28CB36A4}" presName="sibTrans" presStyleLbl="sibTrans1D1" presStyleIdx="5" presStyleCnt="14"/>
      <dgm:spPr/>
      <dgm:t>
        <a:bodyPr/>
        <a:lstStyle/>
        <a:p>
          <a:endParaRPr lang="en-US"/>
        </a:p>
      </dgm:t>
    </dgm:pt>
    <dgm:pt modelId="{1148BB29-9DA1-7D41-BF9D-DAFF905132C4}" type="pres">
      <dgm:prSet presAssocID="{103148AF-9994-4A64-A80F-BACA28CB36A4}" presName="connectorText" presStyleLbl="sibTrans1D1" presStyleIdx="5" presStyleCnt="14"/>
      <dgm:spPr/>
      <dgm:t>
        <a:bodyPr/>
        <a:lstStyle/>
        <a:p>
          <a:endParaRPr lang="en-US"/>
        </a:p>
      </dgm:t>
    </dgm:pt>
    <dgm:pt modelId="{771A7EE9-652E-5244-9A04-7C4241248A39}" type="pres">
      <dgm:prSet presAssocID="{9489D34F-3D86-4BF3-A768-69873BE4DD49}" presName="node" presStyleLbl="node1" presStyleIdx="6" presStyleCnt="15">
        <dgm:presLayoutVars>
          <dgm:bulletEnabled val="1"/>
        </dgm:presLayoutVars>
      </dgm:prSet>
      <dgm:spPr/>
      <dgm:t>
        <a:bodyPr/>
        <a:lstStyle/>
        <a:p>
          <a:endParaRPr lang="en-US"/>
        </a:p>
      </dgm:t>
    </dgm:pt>
    <dgm:pt modelId="{3B7F3738-B712-7344-9C1C-164D88F0878D}" type="pres">
      <dgm:prSet presAssocID="{05EE5A61-1441-45DA-AD2B-F6439D72BF35}" presName="sibTrans" presStyleLbl="sibTrans1D1" presStyleIdx="6" presStyleCnt="14"/>
      <dgm:spPr/>
      <dgm:t>
        <a:bodyPr/>
        <a:lstStyle/>
        <a:p>
          <a:endParaRPr lang="en-US"/>
        </a:p>
      </dgm:t>
    </dgm:pt>
    <dgm:pt modelId="{633E5D7E-C54D-4C46-B33F-A014396AA371}" type="pres">
      <dgm:prSet presAssocID="{05EE5A61-1441-45DA-AD2B-F6439D72BF35}" presName="connectorText" presStyleLbl="sibTrans1D1" presStyleIdx="6" presStyleCnt="14"/>
      <dgm:spPr/>
      <dgm:t>
        <a:bodyPr/>
        <a:lstStyle/>
        <a:p>
          <a:endParaRPr lang="en-US"/>
        </a:p>
      </dgm:t>
    </dgm:pt>
    <dgm:pt modelId="{C0778A4B-8736-9244-8E24-85BA736B638B}" type="pres">
      <dgm:prSet presAssocID="{1A62E1B8-B386-4C1D-AA06-D253D152DD5D}" presName="node" presStyleLbl="node1" presStyleIdx="7" presStyleCnt="15">
        <dgm:presLayoutVars>
          <dgm:bulletEnabled val="1"/>
        </dgm:presLayoutVars>
      </dgm:prSet>
      <dgm:spPr/>
      <dgm:t>
        <a:bodyPr/>
        <a:lstStyle/>
        <a:p>
          <a:endParaRPr lang="en-US"/>
        </a:p>
      </dgm:t>
    </dgm:pt>
    <dgm:pt modelId="{6DDC51C7-841D-6544-9517-0382287F3EE1}" type="pres">
      <dgm:prSet presAssocID="{5C8CDA7E-27B6-48F2-A89B-65CF8CF5F6A5}" presName="sibTrans" presStyleLbl="sibTrans1D1" presStyleIdx="7" presStyleCnt="14"/>
      <dgm:spPr/>
      <dgm:t>
        <a:bodyPr/>
        <a:lstStyle/>
        <a:p>
          <a:endParaRPr lang="en-US"/>
        </a:p>
      </dgm:t>
    </dgm:pt>
    <dgm:pt modelId="{8F686162-E554-1445-952A-72777949E18A}" type="pres">
      <dgm:prSet presAssocID="{5C8CDA7E-27B6-48F2-A89B-65CF8CF5F6A5}" presName="connectorText" presStyleLbl="sibTrans1D1" presStyleIdx="7" presStyleCnt="14"/>
      <dgm:spPr/>
      <dgm:t>
        <a:bodyPr/>
        <a:lstStyle/>
        <a:p>
          <a:endParaRPr lang="en-US"/>
        </a:p>
      </dgm:t>
    </dgm:pt>
    <dgm:pt modelId="{1F77D3CE-E306-FF4B-98A4-DBA4A92C43AD}" type="pres">
      <dgm:prSet presAssocID="{24BA61D4-D458-4872-88FD-AB7201460720}" presName="node" presStyleLbl="node1" presStyleIdx="8" presStyleCnt="15">
        <dgm:presLayoutVars>
          <dgm:bulletEnabled val="1"/>
        </dgm:presLayoutVars>
      </dgm:prSet>
      <dgm:spPr/>
      <dgm:t>
        <a:bodyPr/>
        <a:lstStyle/>
        <a:p>
          <a:endParaRPr lang="en-US"/>
        </a:p>
      </dgm:t>
    </dgm:pt>
    <dgm:pt modelId="{D7D1F906-79CF-C34D-B482-1FCBA8914331}" type="pres">
      <dgm:prSet presAssocID="{2A3396CB-E6F5-4DFF-A66D-3A8244D848FA}" presName="sibTrans" presStyleLbl="sibTrans1D1" presStyleIdx="8" presStyleCnt="14"/>
      <dgm:spPr/>
      <dgm:t>
        <a:bodyPr/>
        <a:lstStyle/>
        <a:p>
          <a:endParaRPr lang="en-US"/>
        </a:p>
      </dgm:t>
    </dgm:pt>
    <dgm:pt modelId="{FEA324D6-DDC2-CA45-90ED-2CFD941BC43B}" type="pres">
      <dgm:prSet presAssocID="{2A3396CB-E6F5-4DFF-A66D-3A8244D848FA}" presName="connectorText" presStyleLbl="sibTrans1D1" presStyleIdx="8" presStyleCnt="14"/>
      <dgm:spPr/>
      <dgm:t>
        <a:bodyPr/>
        <a:lstStyle/>
        <a:p>
          <a:endParaRPr lang="en-US"/>
        </a:p>
      </dgm:t>
    </dgm:pt>
    <dgm:pt modelId="{B5D7A170-5A3C-AC49-888A-EABCFB10DCDD}" type="pres">
      <dgm:prSet presAssocID="{F8DD689C-1817-44D9-A7F1-28F85DA80BB5}" presName="node" presStyleLbl="node1" presStyleIdx="9" presStyleCnt="15">
        <dgm:presLayoutVars>
          <dgm:bulletEnabled val="1"/>
        </dgm:presLayoutVars>
      </dgm:prSet>
      <dgm:spPr/>
      <dgm:t>
        <a:bodyPr/>
        <a:lstStyle/>
        <a:p>
          <a:endParaRPr lang="en-US"/>
        </a:p>
      </dgm:t>
    </dgm:pt>
    <dgm:pt modelId="{D6D359AC-6C95-2D43-A07E-3B0557E473E0}" type="pres">
      <dgm:prSet presAssocID="{8F4DBD8C-7C11-428E-932C-064472665F0B}" presName="sibTrans" presStyleLbl="sibTrans1D1" presStyleIdx="9" presStyleCnt="14"/>
      <dgm:spPr/>
      <dgm:t>
        <a:bodyPr/>
        <a:lstStyle/>
        <a:p>
          <a:endParaRPr lang="en-US"/>
        </a:p>
      </dgm:t>
    </dgm:pt>
    <dgm:pt modelId="{889F9967-DB68-5745-BA92-4E935B61B07D}" type="pres">
      <dgm:prSet presAssocID="{8F4DBD8C-7C11-428E-932C-064472665F0B}" presName="connectorText" presStyleLbl="sibTrans1D1" presStyleIdx="9" presStyleCnt="14"/>
      <dgm:spPr/>
      <dgm:t>
        <a:bodyPr/>
        <a:lstStyle/>
        <a:p>
          <a:endParaRPr lang="en-US"/>
        </a:p>
      </dgm:t>
    </dgm:pt>
    <dgm:pt modelId="{20EC16DD-111E-F54E-9D0A-B7A4B1B36F57}" type="pres">
      <dgm:prSet presAssocID="{B559AB9F-AF3D-4EAA-973E-2D0DA23403DA}" presName="node" presStyleLbl="node1" presStyleIdx="10" presStyleCnt="15">
        <dgm:presLayoutVars>
          <dgm:bulletEnabled val="1"/>
        </dgm:presLayoutVars>
      </dgm:prSet>
      <dgm:spPr/>
      <dgm:t>
        <a:bodyPr/>
        <a:lstStyle/>
        <a:p>
          <a:endParaRPr lang="en-US"/>
        </a:p>
      </dgm:t>
    </dgm:pt>
    <dgm:pt modelId="{857566F6-BDD7-7044-8B38-78F0592B9F38}" type="pres">
      <dgm:prSet presAssocID="{A6153F06-294B-4581-B224-5470C9FA7F50}" presName="sibTrans" presStyleLbl="sibTrans1D1" presStyleIdx="10" presStyleCnt="14"/>
      <dgm:spPr/>
      <dgm:t>
        <a:bodyPr/>
        <a:lstStyle/>
        <a:p>
          <a:endParaRPr lang="en-US"/>
        </a:p>
      </dgm:t>
    </dgm:pt>
    <dgm:pt modelId="{4093E900-71A3-8047-9B2A-570BD396D74F}" type="pres">
      <dgm:prSet presAssocID="{A6153F06-294B-4581-B224-5470C9FA7F50}" presName="connectorText" presStyleLbl="sibTrans1D1" presStyleIdx="10" presStyleCnt="14"/>
      <dgm:spPr/>
      <dgm:t>
        <a:bodyPr/>
        <a:lstStyle/>
        <a:p>
          <a:endParaRPr lang="en-US"/>
        </a:p>
      </dgm:t>
    </dgm:pt>
    <dgm:pt modelId="{02FA6E34-3D2E-FB4D-8EF3-7C55BD365556}" type="pres">
      <dgm:prSet presAssocID="{1C6546C7-C478-4894-8798-7B95E9D8FED5}" presName="node" presStyleLbl="node1" presStyleIdx="11" presStyleCnt="15">
        <dgm:presLayoutVars>
          <dgm:bulletEnabled val="1"/>
        </dgm:presLayoutVars>
      </dgm:prSet>
      <dgm:spPr/>
      <dgm:t>
        <a:bodyPr/>
        <a:lstStyle/>
        <a:p>
          <a:endParaRPr lang="en-US"/>
        </a:p>
      </dgm:t>
    </dgm:pt>
    <dgm:pt modelId="{E5FDC375-528E-0B49-A8A3-5DDD40509394}" type="pres">
      <dgm:prSet presAssocID="{FC9B9F58-F444-4F06-8304-17BC67C649E1}" presName="sibTrans" presStyleLbl="sibTrans1D1" presStyleIdx="11" presStyleCnt="14"/>
      <dgm:spPr/>
      <dgm:t>
        <a:bodyPr/>
        <a:lstStyle/>
        <a:p>
          <a:endParaRPr lang="en-US"/>
        </a:p>
      </dgm:t>
    </dgm:pt>
    <dgm:pt modelId="{B93366D0-1B04-8E48-A733-A176603693CA}" type="pres">
      <dgm:prSet presAssocID="{FC9B9F58-F444-4F06-8304-17BC67C649E1}" presName="connectorText" presStyleLbl="sibTrans1D1" presStyleIdx="11" presStyleCnt="14"/>
      <dgm:spPr/>
      <dgm:t>
        <a:bodyPr/>
        <a:lstStyle/>
        <a:p>
          <a:endParaRPr lang="en-US"/>
        </a:p>
      </dgm:t>
    </dgm:pt>
    <dgm:pt modelId="{10F42947-F66F-264A-AE2B-FD9C90EA1D5D}" type="pres">
      <dgm:prSet presAssocID="{931A27D9-9213-4271-8C06-068CFF63B771}" presName="node" presStyleLbl="node1" presStyleIdx="12" presStyleCnt="15">
        <dgm:presLayoutVars>
          <dgm:bulletEnabled val="1"/>
        </dgm:presLayoutVars>
      </dgm:prSet>
      <dgm:spPr/>
      <dgm:t>
        <a:bodyPr/>
        <a:lstStyle/>
        <a:p>
          <a:endParaRPr lang="en-US"/>
        </a:p>
      </dgm:t>
    </dgm:pt>
    <dgm:pt modelId="{213E29A9-96A9-784B-ADE8-217C0910002D}" type="pres">
      <dgm:prSet presAssocID="{7C904F81-C8FD-43AD-B24C-A58D4170EA4A}" presName="sibTrans" presStyleLbl="sibTrans1D1" presStyleIdx="12" presStyleCnt="14"/>
      <dgm:spPr/>
      <dgm:t>
        <a:bodyPr/>
        <a:lstStyle/>
        <a:p>
          <a:endParaRPr lang="en-US"/>
        </a:p>
      </dgm:t>
    </dgm:pt>
    <dgm:pt modelId="{C89B2A59-B2C0-8E4F-9F02-DE382DE9470F}" type="pres">
      <dgm:prSet presAssocID="{7C904F81-C8FD-43AD-B24C-A58D4170EA4A}" presName="connectorText" presStyleLbl="sibTrans1D1" presStyleIdx="12" presStyleCnt="14"/>
      <dgm:spPr/>
      <dgm:t>
        <a:bodyPr/>
        <a:lstStyle/>
        <a:p>
          <a:endParaRPr lang="en-US"/>
        </a:p>
      </dgm:t>
    </dgm:pt>
    <dgm:pt modelId="{F7521502-4A70-2042-BEC0-934B88290D1E}" type="pres">
      <dgm:prSet presAssocID="{F4F722E5-EBE2-4882-A1F6-D57AC678D09C}" presName="node" presStyleLbl="node1" presStyleIdx="13" presStyleCnt="15">
        <dgm:presLayoutVars>
          <dgm:bulletEnabled val="1"/>
        </dgm:presLayoutVars>
      </dgm:prSet>
      <dgm:spPr/>
      <dgm:t>
        <a:bodyPr/>
        <a:lstStyle/>
        <a:p>
          <a:endParaRPr lang="en-US"/>
        </a:p>
      </dgm:t>
    </dgm:pt>
    <dgm:pt modelId="{260C6153-0EC7-D24F-81DF-96C101906AE3}" type="pres">
      <dgm:prSet presAssocID="{4941CD34-7953-4B00-AA1E-809B8302CB3C}" presName="sibTrans" presStyleLbl="sibTrans1D1" presStyleIdx="13" presStyleCnt="14"/>
      <dgm:spPr/>
      <dgm:t>
        <a:bodyPr/>
        <a:lstStyle/>
        <a:p>
          <a:endParaRPr lang="en-US"/>
        </a:p>
      </dgm:t>
    </dgm:pt>
    <dgm:pt modelId="{9DA58CDC-3A88-F549-9847-9EFDA6890C48}" type="pres">
      <dgm:prSet presAssocID="{4941CD34-7953-4B00-AA1E-809B8302CB3C}" presName="connectorText" presStyleLbl="sibTrans1D1" presStyleIdx="13" presStyleCnt="14"/>
      <dgm:spPr/>
      <dgm:t>
        <a:bodyPr/>
        <a:lstStyle/>
        <a:p>
          <a:endParaRPr lang="en-US"/>
        </a:p>
      </dgm:t>
    </dgm:pt>
    <dgm:pt modelId="{749B1E0F-F818-C644-B245-92BACE9E1C52}" type="pres">
      <dgm:prSet presAssocID="{C560909D-3CE0-4798-8E39-E7621073CF74}" presName="node" presStyleLbl="node1" presStyleIdx="14" presStyleCnt="15">
        <dgm:presLayoutVars>
          <dgm:bulletEnabled val="1"/>
        </dgm:presLayoutVars>
      </dgm:prSet>
      <dgm:spPr/>
      <dgm:t>
        <a:bodyPr/>
        <a:lstStyle/>
        <a:p>
          <a:endParaRPr lang="en-US"/>
        </a:p>
      </dgm:t>
    </dgm:pt>
  </dgm:ptLst>
  <dgm:cxnLst>
    <dgm:cxn modelId="{A12FAE48-6725-4E4B-BFD7-E931ABD0B771}" type="presOf" srcId="{B0F75151-769A-44F0-B066-6376093837B2}" destId="{21CDB6FE-E346-BB42-962C-F5532DAEB578}" srcOrd="1" destOrd="0" presId="urn:microsoft.com/office/officeart/2016/7/layout/RepeatingBendingProcessNew"/>
    <dgm:cxn modelId="{C8CAF908-1FD4-CD4B-8FD3-05D8FBB6842D}" type="presOf" srcId="{9489D34F-3D86-4BF3-A768-69873BE4DD49}" destId="{771A7EE9-652E-5244-9A04-7C4241248A39}" srcOrd="0" destOrd="0" presId="urn:microsoft.com/office/officeart/2016/7/layout/RepeatingBendingProcessNew"/>
    <dgm:cxn modelId="{4F05E90A-B8C9-4C45-B147-DD4C49A2F176}" type="presOf" srcId="{8F4DBD8C-7C11-428E-932C-064472665F0B}" destId="{D6D359AC-6C95-2D43-A07E-3B0557E473E0}" srcOrd="0" destOrd="0" presId="urn:microsoft.com/office/officeart/2016/7/layout/RepeatingBendingProcessNew"/>
    <dgm:cxn modelId="{CCBEDEDA-0595-F847-BC1B-BD23068042C4}" type="presOf" srcId="{FB37A9E2-EAA4-4A50-9E80-9C600EABF0A9}" destId="{ABFFA884-B723-0B4A-BB55-E57D70B3A39A}" srcOrd="1" destOrd="0" presId="urn:microsoft.com/office/officeart/2016/7/layout/RepeatingBendingProcessNew"/>
    <dgm:cxn modelId="{FC111153-1F63-6F4B-A306-E432CC7C72F3}" type="presOf" srcId="{FC9B9F58-F444-4F06-8304-17BC67C649E1}" destId="{E5FDC375-528E-0B49-A8A3-5DDD40509394}" srcOrd="0" destOrd="0" presId="urn:microsoft.com/office/officeart/2016/7/layout/RepeatingBendingProcessNew"/>
    <dgm:cxn modelId="{EDC2A2BC-2C40-B943-A1CF-E19DD3FFFA9F}" type="presOf" srcId="{C23EF664-A9E0-48D9-B7B2-2880BEB90362}" destId="{570B350C-CC96-2942-81B8-A36DB5EDB1AD}" srcOrd="1" destOrd="0" presId="urn:microsoft.com/office/officeart/2016/7/layout/RepeatingBendingProcessNew"/>
    <dgm:cxn modelId="{DB68AA8B-3A0F-4D52-9CD0-DD2BC6135981}" srcId="{FC0E4B17-F079-40B3-90FF-61B3D49AF470}" destId="{C560909D-3CE0-4798-8E39-E7621073CF74}" srcOrd="14" destOrd="0" parTransId="{27C49A20-4520-434F-8917-8F6CF3F5A3B6}" sibTransId="{DCD7E6FA-68A8-4173-B56D-953B372103B8}"/>
    <dgm:cxn modelId="{1D602025-EA04-1245-9595-C1C9FC05538D}" type="presOf" srcId="{05EE5A61-1441-45DA-AD2B-F6439D72BF35}" destId="{633E5D7E-C54D-4C46-B33F-A014396AA371}" srcOrd="1" destOrd="0" presId="urn:microsoft.com/office/officeart/2016/7/layout/RepeatingBendingProcessNew"/>
    <dgm:cxn modelId="{06644125-8F0E-E143-9491-F05AF73C61DA}" type="presOf" srcId="{B0F75151-769A-44F0-B066-6376093837B2}" destId="{2E44D6E7-6606-0240-B572-D26BC0C88724}" srcOrd="0" destOrd="0" presId="urn:microsoft.com/office/officeart/2016/7/layout/RepeatingBendingProcessNew"/>
    <dgm:cxn modelId="{6C950F4E-E5F1-4168-BF2D-5A606339FD47}" srcId="{FC0E4B17-F079-40B3-90FF-61B3D49AF470}" destId="{E8BD4E29-087A-454F-BF3D-6F7A8A19B4FE}" srcOrd="5" destOrd="0" parTransId="{A1ADACC9-0FD6-4D7F-90C3-D96446763919}" sibTransId="{103148AF-9994-4A64-A80F-BACA28CB36A4}"/>
    <dgm:cxn modelId="{52C69ADA-727D-7F47-B7EB-6B97E5862AF4}" type="presOf" srcId="{103148AF-9994-4A64-A80F-BACA28CB36A4}" destId="{585A9F48-3A1F-8D46-A752-9741E9784E89}" srcOrd="0" destOrd="0" presId="urn:microsoft.com/office/officeart/2016/7/layout/RepeatingBendingProcessNew"/>
    <dgm:cxn modelId="{2C3600C4-5FA4-6347-90C2-6B5948FFDC87}" type="presOf" srcId="{FC0E4B17-F079-40B3-90FF-61B3D49AF470}" destId="{2B65890A-DF56-BB4D-9A10-CBABCB4BAC60}" srcOrd="0" destOrd="0" presId="urn:microsoft.com/office/officeart/2016/7/layout/RepeatingBendingProcessNew"/>
    <dgm:cxn modelId="{01CE0430-578C-2C45-8875-06B8551A4764}" type="presOf" srcId="{69AF4376-D557-4E12-B714-C33EE750EA4D}" destId="{93560590-7902-9F4E-975F-99B5C7FCAD61}" srcOrd="0" destOrd="0" presId="urn:microsoft.com/office/officeart/2016/7/layout/RepeatingBendingProcessNew"/>
    <dgm:cxn modelId="{BA379941-1DC1-344E-99D4-F36FDC93ED1D}" type="presOf" srcId="{103148AF-9994-4A64-A80F-BACA28CB36A4}" destId="{1148BB29-9DA1-7D41-BF9D-DAFF905132C4}" srcOrd="1" destOrd="0" presId="urn:microsoft.com/office/officeart/2016/7/layout/RepeatingBendingProcessNew"/>
    <dgm:cxn modelId="{9524D37B-63F7-454B-B8CD-58767389B510}" type="presOf" srcId="{206F9BEE-A00D-472D-A455-F350D3C682D0}" destId="{5E3463B5-CEC4-EB42-B39C-D3B3644A4BEA}" srcOrd="0" destOrd="0" presId="urn:microsoft.com/office/officeart/2016/7/layout/RepeatingBendingProcessNew"/>
    <dgm:cxn modelId="{9921FE3D-0983-1043-8DEB-9441C8A3A975}" type="presOf" srcId="{8EB1FB63-E1BA-4724-857E-B869560296FC}" destId="{2E49FF66-43C6-D14D-9808-A954D724F0C2}" srcOrd="0" destOrd="0" presId="urn:microsoft.com/office/officeart/2016/7/layout/RepeatingBendingProcessNew"/>
    <dgm:cxn modelId="{A6E5DB0A-CC84-7141-B073-480ED9AF3022}" type="presOf" srcId="{E8BD4E29-087A-454F-BF3D-6F7A8A19B4FE}" destId="{E32CBA2F-73E3-DC4D-93DF-EFF3D29475A3}" srcOrd="0" destOrd="0" presId="urn:microsoft.com/office/officeart/2016/7/layout/RepeatingBendingProcessNew"/>
    <dgm:cxn modelId="{8EA02200-E899-9F4E-9BED-D627BEBEE517}" type="presOf" srcId="{1C6546C7-C478-4894-8798-7B95E9D8FED5}" destId="{02FA6E34-3D2E-FB4D-8EF3-7C55BD365556}" srcOrd="0" destOrd="0" presId="urn:microsoft.com/office/officeart/2016/7/layout/RepeatingBendingProcessNew"/>
    <dgm:cxn modelId="{C256901C-5D3A-46F4-807B-F47CD7A666D3}" srcId="{FC0E4B17-F079-40B3-90FF-61B3D49AF470}" destId="{931A27D9-9213-4271-8C06-068CFF63B771}" srcOrd="12" destOrd="0" parTransId="{504CDE93-09A9-4357-A6AA-5C889528B52D}" sibTransId="{7C904F81-C8FD-43AD-B24C-A58D4170EA4A}"/>
    <dgm:cxn modelId="{2A889EB2-8447-3649-8847-9429BED55533}" type="presOf" srcId="{24BA61D4-D458-4872-88FD-AB7201460720}" destId="{1F77D3CE-E306-FF4B-98A4-DBA4A92C43AD}" srcOrd="0" destOrd="0" presId="urn:microsoft.com/office/officeart/2016/7/layout/RepeatingBendingProcessNew"/>
    <dgm:cxn modelId="{EA23E6DC-0D20-704C-A833-308CED445371}" type="presOf" srcId="{A6153F06-294B-4581-B224-5470C9FA7F50}" destId="{4093E900-71A3-8047-9B2A-570BD396D74F}" srcOrd="1" destOrd="0" presId="urn:microsoft.com/office/officeart/2016/7/layout/RepeatingBendingProcessNew"/>
    <dgm:cxn modelId="{4284F247-6CFB-5F47-8C2E-3BD20825FFA0}" type="presOf" srcId="{931A27D9-9213-4271-8C06-068CFF63B771}" destId="{10F42947-F66F-264A-AE2B-FD9C90EA1D5D}" srcOrd="0" destOrd="0" presId="urn:microsoft.com/office/officeart/2016/7/layout/RepeatingBendingProcessNew"/>
    <dgm:cxn modelId="{7CF50F1E-22CC-4C11-9E44-72538EA6FD9F}" srcId="{FC0E4B17-F079-40B3-90FF-61B3D49AF470}" destId="{0965C873-67D0-44C1-9472-1EBBA3E7B211}" srcOrd="0" destOrd="0" parTransId="{A039B2F5-F803-4DC0-BF5A-F7F6AB60FB13}" sibTransId="{69AF4376-D557-4E12-B714-C33EE750EA4D}"/>
    <dgm:cxn modelId="{0DA2FF79-1CA9-4247-98C6-4C1AFE4BF04C}" srcId="{FC0E4B17-F079-40B3-90FF-61B3D49AF470}" destId="{F4F722E5-EBE2-4882-A1F6-D57AC678D09C}" srcOrd="13" destOrd="0" parTransId="{1C3FB7BE-9CFA-4908-9D61-5321B2E2FFC3}" sibTransId="{4941CD34-7953-4B00-AA1E-809B8302CB3C}"/>
    <dgm:cxn modelId="{ACF4F004-09D0-A547-A43A-2C303F94CD89}" type="presOf" srcId="{2A3396CB-E6F5-4DFF-A66D-3A8244D848FA}" destId="{D7D1F906-79CF-C34D-B482-1FCBA8914331}" srcOrd="0" destOrd="0" presId="urn:microsoft.com/office/officeart/2016/7/layout/RepeatingBendingProcessNew"/>
    <dgm:cxn modelId="{6B869FB7-1EDF-1A42-8AC1-5F94D330B2D8}" type="presOf" srcId="{FB37A9E2-EAA4-4A50-9E80-9C600EABF0A9}" destId="{DE43928E-A40A-B942-BF0C-894F94EC7152}" srcOrd="0" destOrd="0" presId="urn:microsoft.com/office/officeart/2016/7/layout/RepeatingBendingProcessNew"/>
    <dgm:cxn modelId="{09FCC713-8A46-2C40-BD58-01DFA06CD58B}" type="presOf" srcId="{E0EBE6AB-47C4-4738-A4C7-CEB51B9AE012}" destId="{58BACCB4-53E2-F543-A2C3-7FF771DAB59A}" srcOrd="0" destOrd="0" presId="urn:microsoft.com/office/officeart/2016/7/layout/RepeatingBendingProcessNew"/>
    <dgm:cxn modelId="{B900F3AA-63F7-4342-B3A5-89E491F14DA7}" type="presOf" srcId="{05EE5A61-1441-45DA-AD2B-F6439D72BF35}" destId="{3B7F3738-B712-7344-9C1C-164D88F0878D}" srcOrd="0" destOrd="0" presId="urn:microsoft.com/office/officeart/2016/7/layout/RepeatingBendingProcessNew"/>
    <dgm:cxn modelId="{D78DA869-A389-384F-A831-0FE8ED3B6778}" type="presOf" srcId="{41858494-252F-4ABD-B17C-F6FDFFBC1B63}" destId="{29222E83-9313-6B4D-A7A6-5893E4D0899C}" srcOrd="0" destOrd="0" presId="urn:microsoft.com/office/officeart/2016/7/layout/RepeatingBendingProcessNew"/>
    <dgm:cxn modelId="{BC2E4371-1700-4213-8C35-6A2020AF9D5F}" srcId="{FC0E4B17-F079-40B3-90FF-61B3D49AF470}" destId="{9489D34F-3D86-4BF3-A768-69873BE4DD49}" srcOrd="6" destOrd="0" parTransId="{1CD07F7C-7929-4427-922D-62A858B88DE3}" sibTransId="{05EE5A61-1441-45DA-AD2B-F6439D72BF35}"/>
    <dgm:cxn modelId="{1E0CBA23-A7FF-5B44-8719-8F66820A7E70}" type="presOf" srcId="{4941CD34-7953-4B00-AA1E-809B8302CB3C}" destId="{260C6153-0EC7-D24F-81DF-96C101906AE3}" srcOrd="0" destOrd="0" presId="urn:microsoft.com/office/officeart/2016/7/layout/RepeatingBendingProcessNew"/>
    <dgm:cxn modelId="{B861E04F-CC7B-9C4D-95B9-78D7A1631CAE}" type="presOf" srcId="{5C8CDA7E-27B6-48F2-A89B-65CF8CF5F6A5}" destId="{6DDC51C7-841D-6544-9517-0382287F3EE1}" srcOrd="0" destOrd="0" presId="urn:microsoft.com/office/officeart/2016/7/layout/RepeatingBendingProcessNew"/>
    <dgm:cxn modelId="{4D90776F-E152-8847-8EE2-7AB6120EBBCB}" type="presOf" srcId="{8F4DBD8C-7C11-428E-932C-064472665F0B}" destId="{889F9967-DB68-5745-BA92-4E935B61B07D}" srcOrd="1" destOrd="0" presId="urn:microsoft.com/office/officeart/2016/7/layout/RepeatingBendingProcessNew"/>
    <dgm:cxn modelId="{9F8CC5E4-44BE-CC4E-8418-C364092B2AA4}" type="presOf" srcId="{FC9B9F58-F444-4F06-8304-17BC67C649E1}" destId="{B93366D0-1B04-8E48-A733-A176603693CA}" srcOrd="1" destOrd="0" presId="urn:microsoft.com/office/officeart/2016/7/layout/RepeatingBendingProcessNew"/>
    <dgm:cxn modelId="{C550C9FF-252C-4485-86E9-8B268B4705F1}" srcId="{FC0E4B17-F079-40B3-90FF-61B3D49AF470}" destId="{206F9BEE-A00D-472D-A455-F350D3C682D0}" srcOrd="2" destOrd="0" parTransId="{F407D47A-5AF6-4024-A46B-F86B7238EE88}" sibTransId="{E0EBE6AB-47C4-4738-A4C7-CEB51B9AE012}"/>
    <dgm:cxn modelId="{19D85996-9E71-8649-9DAC-D416B8365EB4}" type="presOf" srcId="{E0EBE6AB-47C4-4738-A4C7-CEB51B9AE012}" destId="{BCDF07A6-974B-8149-86EA-56220F6FC8B1}" srcOrd="1" destOrd="0" presId="urn:microsoft.com/office/officeart/2016/7/layout/RepeatingBendingProcessNew"/>
    <dgm:cxn modelId="{B922065E-6686-4453-8696-9A45C05B969D}" srcId="{FC0E4B17-F079-40B3-90FF-61B3D49AF470}" destId="{B559AB9F-AF3D-4EAA-973E-2D0DA23403DA}" srcOrd="10" destOrd="0" parTransId="{DAD7C606-88E6-443D-9D33-869CC022FA0E}" sibTransId="{A6153F06-294B-4581-B224-5470C9FA7F50}"/>
    <dgm:cxn modelId="{990116DA-6A50-294F-BB21-08D1075B187B}" type="presOf" srcId="{2A3396CB-E6F5-4DFF-A66D-3A8244D848FA}" destId="{FEA324D6-DDC2-CA45-90ED-2CFD941BC43B}" srcOrd="1" destOrd="0" presId="urn:microsoft.com/office/officeart/2016/7/layout/RepeatingBendingProcessNew"/>
    <dgm:cxn modelId="{62578433-C5D6-B748-8C5F-A83C280A8929}" type="presOf" srcId="{F4F722E5-EBE2-4882-A1F6-D57AC678D09C}" destId="{F7521502-4A70-2042-BEC0-934B88290D1E}" srcOrd="0" destOrd="0" presId="urn:microsoft.com/office/officeart/2016/7/layout/RepeatingBendingProcessNew"/>
    <dgm:cxn modelId="{6AA54047-E770-D74F-9E53-6DEB46E3EF4E}" type="presOf" srcId="{C560909D-3CE0-4798-8E39-E7621073CF74}" destId="{749B1E0F-F818-C644-B245-92BACE9E1C52}" srcOrd="0" destOrd="0" presId="urn:microsoft.com/office/officeart/2016/7/layout/RepeatingBendingProcessNew"/>
    <dgm:cxn modelId="{2A5A8D8D-15B5-0440-A355-482856A710FD}" type="presOf" srcId="{4941CD34-7953-4B00-AA1E-809B8302CB3C}" destId="{9DA58CDC-3A88-F549-9847-9EFDA6890C48}" srcOrd="1" destOrd="0" presId="urn:microsoft.com/office/officeart/2016/7/layout/RepeatingBendingProcessNew"/>
    <dgm:cxn modelId="{65660A7F-346C-5543-AAB4-DC6635681AEB}" type="presOf" srcId="{4F50425A-09EE-483B-9C0E-0FA6E2F909D8}" destId="{AAD5F371-2D07-8C4E-B5C3-237C63B0F1D7}" srcOrd="0" destOrd="0" presId="urn:microsoft.com/office/officeart/2016/7/layout/RepeatingBendingProcessNew"/>
    <dgm:cxn modelId="{3DEACDAA-DE2A-8E40-AA1B-BB80237DA8B8}" type="presOf" srcId="{7C904F81-C8FD-43AD-B24C-A58D4170EA4A}" destId="{213E29A9-96A9-784B-ADE8-217C0910002D}" srcOrd="0" destOrd="0" presId="urn:microsoft.com/office/officeart/2016/7/layout/RepeatingBendingProcessNew"/>
    <dgm:cxn modelId="{2D130BAA-B90E-864E-ADA2-BDDD525C02D9}" type="presOf" srcId="{A6153F06-294B-4581-B224-5470C9FA7F50}" destId="{857566F6-BDD7-7044-8B38-78F0592B9F38}" srcOrd="0" destOrd="0" presId="urn:microsoft.com/office/officeart/2016/7/layout/RepeatingBendingProcessNew"/>
    <dgm:cxn modelId="{3311AB58-8F41-42D8-86D5-9E958A59841B}" srcId="{FC0E4B17-F079-40B3-90FF-61B3D49AF470}" destId="{F8DD689C-1817-44D9-A7F1-28F85DA80BB5}" srcOrd="9" destOrd="0" parTransId="{81B618C2-99B1-4203-8394-6184B50E5162}" sibTransId="{8F4DBD8C-7C11-428E-932C-064472665F0B}"/>
    <dgm:cxn modelId="{908BC2FB-B552-49A6-9C66-6A628C381C56}" srcId="{FC0E4B17-F079-40B3-90FF-61B3D49AF470}" destId="{1C6546C7-C478-4894-8798-7B95E9D8FED5}" srcOrd="11" destOrd="0" parTransId="{5E520957-65E8-4C9D-8E8F-E20C5EFFDABC}" sibTransId="{FC9B9F58-F444-4F06-8304-17BC67C649E1}"/>
    <dgm:cxn modelId="{3F277487-D700-442B-AC32-1E65D398CBAA}" srcId="{FC0E4B17-F079-40B3-90FF-61B3D49AF470}" destId="{8EB1FB63-E1BA-4724-857E-B869560296FC}" srcOrd="1" destOrd="0" parTransId="{CF3B0CA6-6C42-462B-8E42-D3E3417CC06F}" sibTransId="{C23EF664-A9E0-48D9-B7B2-2880BEB90362}"/>
    <dgm:cxn modelId="{D5EC7B7B-B378-3149-BFF2-CC53C55D2865}" type="presOf" srcId="{0965C873-67D0-44C1-9472-1EBBA3E7B211}" destId="{EF49A542-91DD-7943-9DFC-6E86E56C0C98}" srcOrd="0" destOrd="0" presId="urn:microsoft.com/office/officeart/2016/7/layout/RepeatingBendingProcessNew"/>
    <dgm:cxn modelId="{934F94C8-557F-4845-A552-03669D6EDF7E}" srcId="{FC0E4B17-F079-40B3-90FF-61B3D49AF470}" destId="{4F50425A-09EE-483B-9C0E-0FA6E2F909D8}" srcOrd="3" destOrd="0" parTransId="{DCDA2A61-0808-41D7-A987-EA1E2C06997B}" sibTransId="{B0F75151-769A-44F0-B066-6376093837B2}"/>
    <dgm:cxn modelId="{1DFA1093-13FB-6C42-8A43-747EEC09BAA2}" type="presOf" srcId="{B559AB9F-AF3D-4EAA-973E-2D0DA23403DA}" destId="{20EC16DD-111E-F54E-9D0A-B7A4B1B36F57}" srcOrd="0" destOrd="0" presId="urn:microsoft.com/office/officeart/2016/7/layout/RepeatingBendingProcessNew"/>
    <dgm:cxn modelId="{F6D0A89E-80E7-D146-8888-0AB9B34B2EE9}" type="presOf" srcId="{7C904F81-C8FD-43AD-B24C-A58D4170EA4A}" destId="{C89B2A59-B2C0-8E4F-9F02-DE382DE9470F}" srcOrd="1" destOrd="0" presId="urn:microsoft.com/office/officeart/2016/7/layout/RepeatingBendingProcessNew"/>
    <dgm:cxn modelId="{D1DDD476-D411-554A-BD5A-DD663F411E4C}" type="presOf" srcId="{5C8CDA7E-27B6-48F2-A89B-65CF8CF5F6A5}" destId="{8F686162-E554-1445-952A-72777949E18A}" srcOrd="1" destOrd="0" presId="urn:microsoft.com/office/officeart/2016/7/layout/RepeatingBendingProcessNew"/>
    <dgm:cxn modelId="{E4F60A4A-13CF-AA4F-B577-1164F2FB0436}" type="presOf" srcId="{F8DD689C-1817-44D9-A7F1-28F85DA80BB5}" destId="{B5D7A170-5A3C-AC49-888A-EABCFB10DCDD}" srcOrd="0" destOrd="0" presId="urn:microsoft.com/office/officeart/2016/7/layout/RepeatingBendingProcessNew"/>
    <dgm:cxn modelId="{4C99C92D-26A9-460A-B71B-D2353A6555C8}" srcId="{FC0E4B17-F079-40B3-90FF-61B3D49AF470}" destId="{24BA61D4-D458-4872-88FD-AB7201460720}" srcOrd="8" destOrd="0" parTransId="{65337952-2792-43F8-851D-55DA149780C5}" sibTransId="{2A3396CB-E6F5-4DFF-A66D-3A8244D848FA}"/>
    <dgm:cxn modelId="{F8503634-6EB2-884F-A626-67521DCE4E3A}" type="presOf" srcId="{C23EF664-A9E0-48D9-B7B2-2880BEB90362}" destId="{A345BB63-919F-AF4D-8176-9A11BF707626}" srcOrd="0" destOrd="0" presId="urn:microsoft.com/office/officeart/2016/7/layout/RepeatingBendingProcessNew"/>
    <dgm:cxn modelId="{C770AEFE-E306-4319-AD42-58D5F2453E2E}" srcId="{FC0E4B17-F079-40B3-90FF-61B3D49AF470}" destId="{41858494-252F-4ABD-B17C-F6FDFFBC1B63}" srcOrd="4" destOrd="0" parTransId="{3C35379C-3266-4D6B-AB19-69A2716E54F0}" sibTransId="{FB37A9E2-EAA4-4A50-9E80-9C600EABF0A9}"/>
    <dgm:cxn modelId="{8786272C-485B-4944-BE69-179850D6710B}" type="presOf" srcId="{69AF4376-D557-4E12-B714-C33EE750EA4D}" destId="{0683F34F-FE68-3D4D-B9D1-FE10A54ADCB0}" srcOrd="1" destOrd="0" presId="urn:microsoft.com/office/officeart/2016/7/layout/RepeatingBendingProcessNew"/>
    <dgm:cxn modelId="{00922E09-DAB6-504D-9CD4-383199DF3105}" type="presOf" srcId="{1A62E1B8-B386-4C1D-AA06-D253D152DD5D}" destId="{C0778A4B-8736-9244-8E24-85BA736B638B}" srcOrd="0" destOrd="0" presId="urn:microsoft.com/office/officeart/2016/7/layout/RepeatingBendingProcessNew"/>
    <dgm:cxn modelId="{F4862809-C4B7-41A9-B43E-8A5A6B05428B}" srcId="{FC0E4B17-F079-40B3-90FF-61B3D49AF470}" destId="{1A62E1B8-B386-4C1D-AA06-D253D152DD5D}" srcOrd="7" destOrd="0" parTransId="{F59781C4-8B92-48A9-B1EB-A9D3E83CF4A9}" sibTransId="{5C8CDA7E-27B6-48F2-A89B-65CF8CF5F6A5}"/>
    <dgm:cxn modelId="{19955486-7CCA-984A-99FA-15822868DD86}" type="presParOf" srcId="{2B65890A-DF56-BB4D-9A10-CBABCB4BAC60}" destId="{EF49A542-91DD-7943-9DFC-6E86E56C0C98}" srcOrd="0" destOrd="0" presId="urn:microsoft.com/office/officeart/2016/7/layout/RepeatingBendingProcessNew"/>
    <dgm:cxn modelId="{8E4F418C-AE70-164B-AD03-C71E230FB95F}" type="presParOf" srcId="{2B65890A-DF56-BB4D-9A10-CBABCB4BAC60}" destId="{93560590-7902-9F4E-975F-99B5C7FCAD61}" srcOrd="1" destOrd="0" presId="urn:microsoft.com/office/officeart/2016/7/layout/RepeatingBendingProcessNew"/>
    <dgm:cxn modelId="{F119B65D-F4CD-B143-9981-B6B4127181E0}" type="presParOf" srcId="{93560590-7902-9F4E-975F-99B5C7FCAD61}" destId="{0683F34F-FE68-3D4D-B9D1-FE10A54ADCB0}" srcOrd="0" destOrd="0" presId="urn:microsoft.com/office/officeart/2016/7/layout/RepeatingBendingProcessNew"/>
    <dgm:cxn modelId="{C4B494A3-27D7-5440-B589-84B0446C776F}" type="presParOf" srcId="{2B65890A-DF56-BB4D-9A10-CBABCB4BAC60}" destId="{2E49FF66-43C6-D14D-9808-A954D724F0C2}" srcOrd="2" destOrd="0" presId="urn:microsoft.com/office/officeart/2016/7/layout/RepeatingBendingProcessNew"/>
    <dgm:cxn modelId="{BA5E1142-E19F-C94D-881C-9BDEC3B16AFD}" type="presParOf" srcId="{2B65890A-DF56-BB4D-9A10-CBABCB4BAC60}" destId="{A345BB63-919F-AF4D-8176-9A11BF707626}" srcOrd="3" destOrd="0" presId="urn:microsoft.com/office/officeart/2016/7/layout/RepeatingBendingProcessNew"/>
    <dgm:cxn modelId="{4BAD9BD8-2C15-6F4B-B068-BB28D7145C30}" type="presParOf" srcId="{A345BB63-919F-AF4D-8176-9A11BF707626}" destId="{570B350C-CC96-2942-81B8-A36DB5EDB1AD}" srcOrd="0" destOrd="0" presId="urn:microsoft.com/office/officeart/2016/7/layout/RepeatingBendingProcessNew"/>
    <dgm:cxn modelId="{617A0F88-776B-D542-BABD-ABCFB9C96B69}" type="presParOf" srcId="{2B65890A-DF56-BB4D-9A10-CBABCB4BAC60}" destId="{5E3463B5-CEC4-EB42-B39C-D3B3644A4BEA}" srcOrd="4" destOrd="0" presId="urn:microsoft.com/office/officeart/2016/7/layout/RepeatingBendingProcessNew"/>
    <dgm:cxn modelId="{DE4F1C29-740F-4142-90DB-367D9D97B278}" type="presParOf" srcId="{2B65890A-DF56-BB4D-9A10-CBABCB4BAC60}" destId="{58BACCB4-53E2-F543-A2C3-7FF771DAB59A}" srcOrd="5" destOrd="0" presId="urn:microsoft.com/office/officeart/2016/7/layout/RepeatingBendingProcessNew"/>
    <dgm:cxn modelId="{9B0FB28A-D3E1-5744-AEB6-06B9B95F4287}" type="presParOf" srcId="{58BACCB4-53E2-F543-A2C3-7FF771DAB59A}" destId="{BCDF07A6-974B-8149-86EA-56220F6FC8B1}" srcOrd="0" destOrd="0" presId="urn:microsoft.com/office/officeart/2016/7/layout/RepeatingBendingProcessNew"/>
    <dgm:cxn modelId="{C728556B-AF98-B347-A5AE-0F31D4EFAFDD}" type="presParOf" srcId="{2B65890A-DF56-BB4D-9A10-CBABCB4BAC60}" destId="{AAD5F371-2D07-8C4E-B5C3-237C63B0F1D7}" srcOrd="6" destOrd="0" presId="urn:microsoft.com/office/officeart/2016/7/layout/RepeatingBendingProcessNew"/>
    <dgm:cxn modelId="{C87ABA27-359B-D24E-A40B-8C9269A4DFC7}" type="presParOf" srcId="{2B65890A-DF56-BB4D-9A10-CBABCB4BAC60}" destId="{2E44D6E7-6606-0240-B572-D26BC0C88724}" srcOrd="7" destOrd="0" presId="urn:microsoft.com/office/officeart/2016/7/layout/RepeatingBendingProcessNew"/>
    <dgm:cxn modelId="{CAA2AD29-CC69-174F-A2B9-62CCB93982E0}" type="presParOf" srcId="{2E44D6E7-6606-0240-B572-D26BC0C88724}" destId="{21CDB6FE-E346-BB42-962C-F5532DAEB578}" srcOrd="0" destOrd="0" presId="urn:microsoft.com/office/officeart/2016/7/layout/RepeatingBendingProcessNew"/>
    <dgm:cxn modelId="{97186A11-3CF5-344E-8D8A-E6B500EE13B9}" type="presParOf" srcId="{2B65890A-DF56-BB4D-9A10-CBABCB4BAC60}" destId="{29222E83-9313-6B4D-A7A6-5893E4D0899C}" srcOrd="8" destOrd="0" presId="urn:microsoft.com/office/officeart/2016/7/layout/RepeatingBendingProcessNew"/>
    <dgm:cxn modelId="{88A1A287-4106-5C44-8596-A707EE54AFA1}" type="presParOf" srcId="{2B65890A-DF56-BB4D-9A10-CBABCB4BAC60}" destId="{DE43928E-A40A-B942-BF0C-894F94EC7152}" srcOrd="9" destOrd="0" presId="urn:microsoft.com/office/officeart/2016/7/layout/RepeatingBendingProcessNew"/>
    <dgm:cxn modelId="{5FF84163-1CCF-2A49-B239-075977A30FFE}" type="presParOf" srcId="{DE43928E-A40A-B942-BF0C-894F94EC7152}" destId="{ABFFA884-B723-0B4A-BB55-E57D70B3A39A}" srcOrd="0" destOrd="0" presId="urn:microsoft.com/office/officeart/2016/7/layout/RepeatingBendingProcessNew"/>
    <dgm:cxn modelId="{ED63D7F5-3332-2342-A6F0-828175B93E7A}" type="presParOf" srcId="{2B65890A-DF56-BB4D-9A10-CBABCB4BAC60}" destId="{E32CBA2F-73E3-DC4D-93DF-EFF3D29475A3}" srcOrd="10" destOrd="0" presId="urn:microsoft.com/office/officeart/2016/7/layout/RepeatingBendingProcessNew"/>
    <dgm:cxn modelId="{D6910A77-8001-3F41-8118-CB5A99DB887F}" type="presParOf" srcId="{2B65890A-DF56-BB4D-9A10-CBABCB4BAC60}" destId="{585A9F48-3A1F-8D46-A752-9741E9784E89}" srcOrd="11" destOrd="0" presId="urn:microsoft.com/office/officeart/2016/7/layout/RepeatingBendingProcessNew"/>
    <dgm:cxn modelId="{3F3BDB8D-0F5B-8A44-A215-8A9D5280022E}" type="presParOf" srcId="{585A9F48-3A1F-8D46-A752-9741E9784E89}" destId="{1148BB29-9DA1-7D41-BF9D-DAFF905132C4}" srcOrd="0" destOrd="0" presId="urn:microsoft.com/office/officeart/2016/7/layout/RepeatingBendingProcessNew"/>
    <dgm:cxn modelId="{D07754FC-8C9D-E242-8ACD-43A0562F0E27}" type="presParOf" srcId="{2B65890A-DF56-BB4D-9A10-CBABCB4BAC60}" destId="{771A7EE9-652E-5244-9A04-7C4241248A39}" srcOrd="12" destOrd="0" presId="urn:microsoft.com/office/officeart/2016/7/layout/RepeatingBendingProcessNew"/>
    <dgm:cxn modelId="{5364362D-5A46-2C49-A4DA-70184CBDDA32}" type="presParOf" srcId="{2B65890A-DF56-BB4D-9A10-CBABCB4BAC60}" destId="{3B7F3738-B712-7344-9C1C-164D88F0878D}" srcOrd="13" destOrd="0" presId="urn:microsoft.com/office/officeart/2016/7/layout/RepeatingBendingProcessNew"/>
    <dgm:cxn modelId="{660FBAEA-068E-2541-BE64-AE9FD3762337}" type="presParOf" srcId="{3B7F3738-B712-7344-9C1C-164D88F0878D}" destId="{633E5D7E-C54D-4C46-B33F-A014396AA371}" srcOrd="0" destOrd="0" presId="urn:microsoft.com/office/officeart/2016/7/layout/RepeatingBendingProcessNew"/>
    <dgm:cxn modelId="{0418F45E-A814-D04F-B9CD-FC4D50F7A029}" type="presParOf" srcId="{2B65890A-DF56-BB4D-9A10-CBABCB4BAC60}" destId="{C0778A4B-8736-9244-8E24-85BA736B638B}" srcOrd="14" destOrd="0" presId="urn:microsoft.com/office/officeart/2016/7/layout/RepeatingBendingProcessNew"/>
    <dgm:cxn modelId="{D62CDB1D-E5BC-154D-A181-2F5B0B9C3B01}" type="presParOf" srcId="{2B65890A-DF56-BB4D-9A10-CBABCB4BAC60}" destId="{6DDC51C7-841D-6544-9517-0382287F3EE1}" srcOrd="15" destOrd="0" presId="urn:microsoft.com/office/officeart/2016/7/layout/RepeatingBendingProcessNew"/>
    <dgm:cxn modelId="{FA11578A-5F5C-DA46-9D7A-55F844DFC006}" type="presParOf" srcId="{6DDC51C7-841D-6544-9517-0382287F3EE1}" destId="{8F686162-E554-1445-952A-72777949E18A}" srcOrd="0" destOrd="0" presId="urn:microsoft.com/office/officeart/2016/7/layout/RepeatingBendingProcessNew"/>
    <dgm:cxn modelId="{6E9A79AB-1EF0-714B-BBDB-202446FCA886}" type="presParOf" srcId="{2B65890A-DF56-BB4D-9A10-CBABCB4BAC60}" destId="{1F77D3CE-E306-FF4B-98A4-DBA4A92C43AD}" srcOrd="16" destOrd="0" presId="urn:microsoft.com/office/officeart/2016/7/layout/RepeatingBendingProcessNew"/>
    <dgm:cxn modelId="{0A252301-4E9B-634A-921F-2D41D7A153EB}" type="presParOf" srcId="{2B65890A-DF56-BB4D-9A10-CBABCB4BAC60}" destId="{D7D1F906-79CF-C34D-B482-1FCBA8914331}" srcOrd="17" destOrd="0" presId="urn:microsoft.com/office/officeart/2016/7/layout/RepeatingBendingProcessNew"/>
    <dgm:cxn modelId="{75BF2248-D6F9-3E4E-80DD-C120D110D5C0}" type="presParOf" srcId="{D7D1F906-79CF-C34D-B482-1FCBA8914331}" destId="{FEA324D6-DDC2-CA45-90ED-2CFD941BC43B}" srcOrd="0" destOrd="0" presId="urn:microsoft.com/office/officeart/2016/7/layout/RepeatingBendingProcessNew"/>
    <dgm:cxn modelId="{58B44D5C-872F-D44A-92AE-4797D7204888}" type="presParOf" srcId="{2B65890A-DF56-BB4D-9A10-CBABCB4BAC60}" destId="{B5D7A170-5A3C-AC49-888A-EABCFB10DCDD}" srcOrd="18" destOrd="0" presId="urn:microsoft.com/office/officeart/2016/7/layout/RepeatingBendingProcessNew"/>
    <dgm:cxn modelId="{560A8419-E74D-9141-8C78-893FF92E809C}" type="presParOf" srcId="{2B65890A-DF56-BB4D-9A10-CBABCB4BAC60}" destId="{D6D359AC-6C95-2D43-A07E-3B0557E473E0}" srcOrd="19" destOrd="0" presId="urn:microsoft.com/office/officeart/2016/7/layout/RepeatingBendingProcessNew"/>
    <dgm:cxn modelId="{044EE3EC-EC6B-EA43-BC0D-8838410BC116}" type="presParOf" srcId="{D6D359AC-6C95-2D43-A07E-3B0557E473E0}" destId="{889F9967-DB68-5745-BA92-4E935B61B07D}" srcOrd="0" destOrd="0" presId="urn:microsoft.com/office/officeart/2016/7/layout/RepeatingBendingProcessNew"/>
    <dgm:cxn modelId="{70E34F2A-1FAC-2A41-868D-CBDC72D4D925}" type="presParOf" srcId="{2B65890A-DF56-BB4D-9A10-CBABCB4BAC60}" destId="{20EC16DD-111E-F54E-9D0A-B7A4B1B36F57}" srcOrd="20" destOrd="0" presId="urn:microsoft.com/office/officeart/2016/7/layout/RepeatingBendingProcessNew"/>
    <dgm:cxn modelId="{7DE17ABB-3B7E-BA46-8A38-FF0E69D924F5}" type="presParOf" srcId="{2B65890A-DF56-BB4D-9A10-CBABCB4BAC60}" destId="{857566F6-BDD7-7044-8B38-78F0592B9F38}" srcOrd="21" destOrd="0" presId="urn:microsoft.com/office/officeart/2016/7/layout/RepeatingBendingProcessNew"/>
    <dgm:cxn modelId="{BA578C48-5E31-3A40-964B-9218C738F126}" type="presParOf" srcId="{857566F6-BDD7-7044-8B38-78F0592B9F38}" destId="{4093E900-71A3-8047-9B2A-570BD396D74F}" srcOrd="0" destOrd="0" presId="urn:microsoft.com/office/officeart/2016/7/layout/RepeatingBendingProcessNew"/>
    <dgm:cxn modelId="{99AB16B8-BE97-C448-A819-4CC3F5B431F0}" type="presParOf" srcId="{2B65890A-DF56-BB4D-9A10-CBABCB4BAC60}" destId="{02FA6E34-3D2E-FB4D-8EF3-7C55BD365556}" srcOrd="22" destOrd="0" presId="urn:microsoft.com/office/officeart/2016/7/layout/RepeatingBendingProcessNew"/>
    <dgm:cxn modelId="{B45A5AD0-4E17-6F47-9C05-1E1A494CAF4F}" type="presParOf" srcId="{2B65890A-DF56-BB4D-9A10-CBABCB4BAC60}" destId="{E5FDC375-528E-0B49-A8A3-5DDD40509394}" srcOrd="23" destOrd="0" presId="urn:microsoft.com/office/officeart/2016/7/layout/RepeatingBendingProcessNew"/>
    <dgm:cxn modelId="{2F553917-AECC-5949-BD10-82ED9E7C2418}" type="presParOf" srcId="{E5FDC375-528E-0B49-A8A3-5DDD40509394}" destId="{B93366D0-1B04-8E48-A733-A176603693CA}" srcOrd="0" destOrd="0" presId="urn:microsoft.com/office/officeart/2016/7/layout/RepeatingBendingProcessNew"/>
    <dgm:cxn modelId="{2C75E523-3C2B-374D-AA81-163DFDFB64FC}" type="presParOf" srcId="{2B65890A-DF56-BB4D-9A10-CBABCB4BAC60}" destId="{10F42947-F66F-264A-AE2B-FD9C90EA1D5D}" srcOrd="24" destOrd="0" presId="urn:microsoft.com/office/officeart/2016/7/layout/RepeatingBendingProcessNew"/>
    <dgm:cxn modelId="{9C4A3246-E805-F243-A9D5-310A63A86C96}" type="presParOf" srcId="{2B65890A-DF56-BB4D-9A10-CBABCB4BAC60}" destId="{213E29A9-96A9-784B-ADE8-217C0910002D}" srcOrd="25" destOrd="0" presId="urn:microsoft.com/office/officeart/2016/7/layout/RepeatingBendingProcessNew"/>
    <dgm:cxn modelId="{37371C33-720D-0A43-A947-B7126D641123}" type="presParOf" srcId="{213E29A9-96A9-784B-ADE8-217C0910002D}" destId="{C89B2A59-B2C0-8E4F-9F02-DE382DE9470F}" srcOrd="0" destOrd="0" presId="urn:microsoft.com/office/officeart/2016/7/layout/RepeatingBendingProcessNew"/>
    <dgm:cxn modelId="{B952E229-DAE6-CE48-8046-241E2A8E2BCD}" type="presParOf" srcId="{2B65890A-DF56-BB4D-9A10-CBABCB4BAC60}" destId="{F7521502-4A70-2042-BEC0-934B88290D1E}" srcOrd="26" destOrd="0" presId="urn:microsoft.com/office/officeart/2016/7/layout/RepeatingBendingProcessNew"/>
    <dgm:cxn modelId="{CF183BFF-7303-EE43-92D8-D5B05A8F877B}" type="presParOf" srcId="{2B65890A-DF56-BB4D-9A10-CBABCB4BAC60}" destId="{260C6153-0EC7-D24F-81DF-96C101906AE3}" srcOrd="27" destOrd="0" presId="urn:microsoft.com/office/officeart/2016/7/layout/RepeatingBendingProcessNew"/>
    <dgm:cxn modelId="{F0821F06-4F54-334F-9183-91B72EB2BD7E}" type="presParOf" srcId="{260C6153-0EC7-D24F-81DF-96C101906AE3}" destId="{9DA58CDC-3A88-F549-9847-9EFDA6890C48}" srcOrd="0" destOrd="0" presId="urn:microsoft.com/office/officeart/2016/7/layout/RepeatingBendingProcessNew"/>
    <dgm:cxn modelId="{42EBAFF8-0EB7-AA49-8E0A-38D55787F720}" type="presParOf" srcId="{2B65890A-DF56-BB4D-9A10-CBABCB4BAC60}" destId="{749B1E0F-F818-C644-B245-92BACE9E1C52}" srcOrd="28" destOrd="0" presId="urn:microsoft.com/office/officeart/2016/7/layout/RepeatingBendingProcessNew"/>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560590-7902-9F4E-975F-99B5C7FCAD61}">
      <dsp:nvSpPr>
        <dsp:cNvPr id="0" name=""/>
        <dsp:cNvSpPr/>
      </dsp:nvSpPr>
      <dsp:spPr>
        <a:xfrm>
          <a:off x="2017844" y="431447"/>
          <a:ext cx="335080" cy="91440"/>
        </a:xfrm>
        <a:custGeom>
          <a:avLst/>
          <a:gdLst/>
          <a:ahLst/>
          <a:cxnLst/>
          <a:rect l="0" t="0" r="0" b="0"/>
          <a:pathLst>
            <a:path>
              <a:moveTo>
                <a:pt x="0" y="45720"/>
              </a:moveTo>
              <a:lnTo>
                <a:pt x="33508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2176243" y="475339"/>
        <a:ext cx="18284" cy="3656"/>
      </dsp:txXfrm>
    </dsp:sp>
    <dsp:sp modelId="{EF49A542-91DD-7943-9DFC-6E86E56C0C98}">
      <dsp:nvSpPr>
        <dsp:cNvPr id="0" name=""/>
        <dsp:cNvSpPr/>
      </dsp:nvSpPr>
      <dsp:spPr>
        <a:xfrm>
          <a:off x="429728" y="192"/>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a:t>Urban planning </a:t>
          </a:r>
        </a:p>
      </dsp:txBody>
      <dsp:txXfrm>
        <a:off x="429728" y="192"/>
        <a:ext cx="1589915" cy="953949"/>
      </dsp:txXfrm>
    </dsp:sp>
    <dsp:sp modelId="{A345BB63-919F-AF4D-8176-9A11BF707626}">
      <dsp:nvSpPr>
        <dsp:cNvPr id="0" name=""/>
        <dsp:cNvSpPr/>
      </dsp:nvSpPr>
      <dsp:spPr>
        <a:xfrm>
          <a:off x="3973441" y="431447"/>
          <a:ext cx="335080" cy="91440"/>
        </a:xfrm>
        <a:custGeom>
          <a:avLst/>
          <a:gdLst/>
          <a:ahLst/>
          <a:cxnLst/>
          <a:rect l="0" t="0" r="0" b="0"/>
          <a:pathLst>
            <a:path>
              <a:moveTo>
                <a:pt x="0" y="45720"/>
              </a:moveTo>
              <a:lnTo>
                <a:pt x="33508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4131839" y="475339"/>
        <a:ext cx="18284" cy="3656"/>
      </dsp:txXfrm>
    </dsp:sp>
    <dsp:sp modelId="{2E49FF66-43C6-D14D-9808-A954D724F0C2}">
      <dsp:nvSpPr>
        <dsp:cNvPr id="0" name=""/>
        <dsp:cNvSpPr/>
      </dsp:nvSpPr>
      <dsp:spPr>
        <a:xfrm>
          <a:off x="2385325" y="192"/>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a:t>Revival of rural infrastructure and livelihood</a:t>
          </a:r>
        </a:p>
      </dsp:txBody>
      <dsp:txXfrm>
        <a:off x="2385325" y="192"/>
        <a:ext cx="1589915" cy="953949"/>
      </dsp:txXfrm>
    </dsp:sp>
    <dsp:sp modelId="{58BACCB4-53E2-F543-A2C3-7FF771DAB59A}">
      <dsp:nvSpPr>
        <dsp:cNvPr id="0" name=""/>
        <dsp:cNvSpPr/>
      </dsp:nvSpPr>
      <dsp:spPr>
        <a:xfrm>
          <a:off x="5929037" y="431447"/>
          <a:ext cx="335080" cy="91440"/>
        </a:xfrm>
        <a:custGeom>
          <a:avLst/>
          <a:gdLst/>
          <a:ahLst/>
          <a:cxnLst/>
          <a:rect l="0" t="0" r="0" b="0"/>
          <a:pathLst>
            <a:path>
              <a:moveTo>
                <a:pt x="0" y="45720"/>
              </a:moveTo>
              <a:lnTo>
                <a:pt x="33508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6087436" y="475339"/>
        <a:ext cx="18284" cy="3656"/>
      </dsp:txXfrm>
    </dsp:sp>
    <dsp:sp modelId="{5E3463B5-CEC4-EB42-B39C-D3B3644A4BEA}">
      <dsp:nvSpPr>
        <dsp:cNvPr id="0" name=""/>
        <dsp:cNvSpPr/>
      </dsp:nvSpPr>
      <dsp:spPr>
        <a:xfrm>
          <a:off x="4340922" y="192"/>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a:t>Education </a:t>
          </a:r>
        </a:p>
      </dsp:txBody>
      <dsp:txXfrm>
        <a:off x="4340922" y="192"/>
        <a:ext cx="1589915" cy="953949"/>
      </dsp:txXfrm>
    </dsp:sp>
    <dsp:sp modelId="{2E44D6E7-6606-0240-B572-D26BC0C88724}">
      <dsp:nvSpPr>
        <dsp:cNvPr id="0" name=""/>
        <dsp:cNvSpPr/>
      </dsp:nvSpPr>
      <dsp:spPr>
        <a:xfrm>
          <a:off x="7884634" y="431447"/>
          <a:ext cx="335080" cy="91440"/>
        </a:xfrm>
        <a:custGeom>
          <a:avLst/>
          <a:gdLst/>
          <a:ahLst/>
          <a:cxnLst/>
          <a:rect l="0" t="0" r="0" b="0"/>
          <a:pathLst>
            <a:path>
              <a:moveTo>
                <a:pt x="0" y="45720"/>
              </a:moveTo>
              <a:lnTo>
                <a:pt x="33508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8043032" y="475339"/>
        <a:ext cx="18284" cy="3656"/>
      </dsp:txXfrm>
    </dsp:sp>
    <dsp:sp modelId="{AAD5F371-2D07-8C4E-B5C3-237C63B0F1D7}">
      <dsp:nvSpPr>
        <dsp:cNvPr id="0" name=""/>
        <dsp:cNvSpPr/>
      </dsp:nvSpPr>
      <dsp:spPr>
        <a:xfrm>
          <a:off x="6296518" y="192"/>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a:t>Nutrition and early child development </a:t>
          </a:r>
        </a:p>
      </dsp:txBody>
      <dsp:txXfrm>
        <a:off x="6296518" y="192"/>
        <a:ext cx="1589915" cy="953949"/>
      </dsp:txXfrm>
    </dsp:sp>
    <dsp:sp modelId="{DE43928E-A40A-B942-BF0C-894F94EC7152}">
      <dsp:nvSpPr>
        <dsp:cNvPr id="0" name=""/>
        <dsp:cNvSpPr/>
      </dsp:nvSpPr>
      <dsp:spPr>
        <a:xfrm>
          <a:off x="1224686" y="952342"/>
          <a:ext cx="7822386" cy="335080"/>
        </a:xfrm>
        <a:custGeom>
          <a:avLst/>
          <a:gdLst/>
          <a:ahLst/>
          <a:cxnLst/>
          <a:rect l="0" t="0" r="0" b="0"/>
          <a:pathLst>
            <a:path>
              <a:moveTo>
                <a:pt x="7822386" y="0"/>
              </a:moveTo>
              <a:lnTo>
                <a:pt x="7822386" y="184640"/>
              </a:lnTo>
              <a:lnTo>
                <a:pt x="0" y="184640"/>
              </a:lnTo>
              <a:lnTo>
                <a:pt x="0" y="33508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4940106" y="1118054"/>
        <a:ext cx="391546" cy="3656"/>
      </dsp:txXfrm>
    </dsp:sp>
    <dsp:sp modelId="{29222E83-9313-6B4D-A7A6-5893E4D0899C}">
      <dsp:nvSpPr>
        <dsp:cNvPr id="0" name=""/>
        <dsp:cNvSpPr/>
      </dsp:nvSpPr>
      <dsp:spPr>
        <a:xfrm>
          <a:off x="8252115" y="192"/>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a:t>Social security measures </a:t>
          </a:r>
        </a:p>
      </dsp:txBody>
      <dsp:txXfrm>
        <a:off x="8252115" y="192"/>
        <a:ext cx="1589915" cy="953949"/>
      </dsp:txXfrm>
    </dsp:sp>
    <dsp:sp modelId="{585A9F48-3A1F-8D46-A752-9741E9784E89}">
      <dsp:nvSpPr>
        <dsp:cNvPr id="0" name=""/>
        <dsp:cNvSpPr/>
      </dsp:nvSpPr>
      <dsp:spPr>
        <a:xfrm>
          <a:off x="2017844" y="1751078"/>
          <a:ext cx="335080" cy="91440"/>
        </a:xfrm>
        <a:custGeom>
          <a:avLst/>
          <a:gdLst/>
          <a:ahLst/>
          <a:cxnLst/>
          <a:rect l="0" t="0" r="0" b="0"/>
          <a:pathLst>
            <a:path>
              <a:moveTo>
                <a:pt x="0" y="45720"/>
              </a:moveTo>
              <a:lnTo>
                <a:pt x="33508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2176243" y="1794969"/>
        <a:ext cx="18284" cy="3656"/>
      </dsp:txXfrm>
    </dsp:sp>
    <dsp:sp modelId="{E32CBA2F-73E3-DC4D-93DF-EFF3D29475A3}">
      <dsp:nvSpPr>
        <dsp:cNvPr id="0" name=""/>
        <dsp:cNvSpPr/>
      </dsp:nvSpPr>
      <dsp:spPr>
        <a:xfrm>
          <a:off x="429728" y="1319823"/>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a:t>Food security measures </a:t>
          </a:r>
        </a:p>
      </dsp:txBody>
      <dsp:txXfrm>
        <a:off x="429728" y="1319823"/>
        <a:ext cx="1589915" cy="953949"/>
      </dsp:txXfrm>
    </dsp:sp>
    <dsp:sp modelId="{3B7F3738-B712-7344-9C1C-164D88F0878D}">
      <dsp:nvSpPr>
        <dsp:cNvPr id="0" name=""/>
        <dsp:cNvSpPr/>
      </dsp:nvSpPr>
      <dsp:spPr>
        <a:xfrm>
          <a:off x="3973441" y="1751078"/>
          <a:ext cx="335080" cy="91440"/>
        </a:xfrm>
        <a:custGeom>
          <a:avLst/>
          <a:gdLst/>
          <a:ahLst/>
          <a:cxnLst/>
          <a:rect l="0" t="0" r="0" b="0"/>
          <a:pathLst>
            <a:path>
              <a:moveTo>
                <a:pt x="0" y="45720"/>
              </a:moveTo>
              <a:lnTo>
                <a:pt x="33508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4131839" y="1794969"/>
        <a:ext cx="18284" cy="3656"/>
      </dsp:txXfrm>
    </dsp:sp>
    <dsp:sp modelId="{771A7EE9-652E-5244-9A04-7C4241248A39}">
      <dsp:nvSpPr>
        <dsp:cNvPr id="0" name=""/>
        <dsp:cNvSpPr/>
      </dsp:nvSpPr>
      <dsp:spPr>
        <a:xfrm>
          <a:off x="2385325" y="1319823"/>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dirty="0" smtClean="0"/>
            <a:t>National health insurance scheme</a:t>
          </a:r>
          <a:endParaRPr lang="en-US" sz="1400" kern="1200" dirty="0"/>
        </a:p>
      </dsp:txBody>
      <dsp:txXfrm>
        <a:off x="2385325" y="1319823"/>
        <a:ext cx="1589915" cy="953949"/>
      </dsp:txXfrm>
    </dsp:sp>
    <dsp:sp modelId="{6DDC51C7-841D-6544-9517-0382287F3EE1}">
      <dsp:nvSpPr>
        <dsp:cNvPr id="0" name=""/>
        <dsp:cNvSpPr/>
      </dsp:nvSpPr>
      <dsp:spPr>
        <a:xfrm>
          <a:off x="5929037" y="1751078"/>
          <a:ext cx="335080" cy="91440"/>
        </a:xfrm>
        <a:custGeom>
          <a:avLst/>
          <a:gdLst/>
          <a:ahLst/>
          <a:cxnLst/>
          <a:rect l="0" t="0" r="0" b="0"/>
          <a:pathLst>
            <a:path>
              <a:moveTo>
                <a:pt x="0" y="45720"/>
              </a:moveTo>
              <a:lnTo>
                <a:pt x="33508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6087436" y="1794969"/>
        <a:ext cx="18284" cy="3656"/>
      </dsp:txXfrm>
    </dsp:sp>
    <dsp:sp modelId="{C0778A4B-8736-9244-8E24-85BA736B638B}">
      <dsp:nvSpPr>
        <dsp:cNvPr id="0" name=""/>
        <dsp:cNvSpPr/>
      </dsp:nvSpPr>
      <dsp:spPr>
        <a:xfrm>
          <a:off x="4340922" y="1319823"/>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dirty="0" smtClean="0"/>
            <a:t>General public insurance scheme</a:t>
          </a:r>
          <a:endParaRPr lang="en-US" sz="1400" kern="1200" dirty="0"/>
        </a:p>
      </dsp:txBody>
      <dsp:txXfrm>
        <a:off x="4340922" y="1319823"/>
        <a:ext cx="1589915" cy="953949"/>
      </dsp:txXfrm>
    </dsp:sp>
    <dsp:sp modelId="{D7D1F906-79CF-C34D-B482-1FCBA8914331}">
      <dsp:nvSpPr>
        <dsp:cNvPr id="0" name=""/>
        <dsp:cNvSpPr/>
      </dsp:nvSpPr>
      <dsp:spPr>
        <a:xfrm>
          <a:off x="7884634" y="1751078"/>
          <a:ext cx="335080" cy="91440"/>
        </a:xfrm>
        <a:custGeom>
          <a:avLst/>
          <a:gdLst/>
          <a:ahLst/>
          <a:cxnLst/>
          <a:rect l="0" t="0" r="0" b="0"/>
          <a:pathLst>
            <a:path>
              <a:moveTo>
                <a:pt x="0" y="45720"/>
              </a:moveTo>
              <a:lnTo>
                <a:pt x="33508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8043032" y="1794969"/>
        <a:ext cx="18284" cy="3656"/>
      </dsp:txXfrm>
    </dsp:sp>
    <dsp:sp modelId="{1F77D3CE-E306-FF4B-98A4-DBA4A92C43AD}">
      <dsp:nvSpPr>
        <dsp:cNvPr id="0" name=""/>
        <dsp:cNvSpPr/>
      </dsp:nvSpPr>
      <dsp:spPr>
        <a:xfrm>
          <a:off x="6296518" y="1319823"/>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a:t>National Old Age Pension scheme</a:t>
          </a:r>
        </a:p>
      </dsp:txBody>
      <dsp:txXfrm>
        <a:off x="6296518" y="1319823"/>
        <a:ext cx="1589915" cy="953949"/>
      </dsp:txXfrm>
    </dsp:sp>
    <dsp:sp modelId="{D6D359AC-6C95-2D43-A07E-3B0557E473E0}">
      <dsp:nvSpPr>
        <dsp:cNvPr id="0" name=""/>
        <dsp:cNvSpPr/>
      </dsp:nvSpPr>
      <dsp:spPr>
        <a:xfrm>
          <a:off x="1224686" y="2271972"/>
          <a:ext cx="7822386" cy="335080"/>
        </a:xfrm>
        <a:custGeom>
          <a:avLst/>
          <a:gdLst/>
          <a:ahLst/>
          <a:cxnLst/>
          <a:rect l="0" t="0" r="0" b="0"/>
          <a:pathLst>
            <a:path>
              <a:moveTo>
                <a:pt x="7822386" y="0"/>
              </a:moveTo>
              <a:lnTo>
                <a:pt x="7822386" y="184640"/>
              </a:lnTo>
              <a:lnTo>
                <a:pt x="0" y="184640"/>
              </a:lnTo>
              <a:lnTo>
                <a:pt x="0" y="33508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4940106" y="2437684"/>
        <a:ext cx="391546" cy="3656"/>
      </dsp:txXfrm>
    </dsp:sp>
    <dsp:sp modelId="{B5D7A170-5A3C-AC49-888A-EABCFB10DCDD}">
      <dsp:nvSpPr>
        <dsp:cNvPr id="0" name=""/>
        <dsp:cNvSpPr/>
      </dsp:nvSpPr>
      <dsp:spPr>
        <a:xfrm>
          <a:off x="8252115" y="1319823"/>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a:t>Population stabilization </a:t>
          </a:r>
        </a:p>
      </dsp:txBody>
      <dsp:txXfrm>
        <a:off x="8252115" y="1319823"/>
        <a:ext cx="1589915" cy="953949"/>
      </dsp:txXfrm>
    </dsp:sp>
    <dsp:sp modelId="{857566F6-BDD7-7044-8B38-78F0592B9F38}">
      <dsp:nvSpPr>
        <dsp:cNvPr id="0" name=""/>
        <dsp:cNvSpPr/>
      </dsp:nvSpPr>
      <dsp:spPr>
        <a:xfrm>
          <a:off x="2017844" y="3070708"/>
          <a:ext cx="335080" cy="91440"/>
        </a:xfrm>
        <a:custGeom>
          <a:avLst/>
          <a:gdLst/>
          <a:ahLst/>
          <a:cxnLst/>
          <a:rect l="0" t="0" r="0" b="0"/>
          <a:pathLst>
            <a:path>
              <a:moveTo>
                <a:pt x="0" y="45720"/>
              </a:moveTo>
              <a:lnTo>
                <a:pt x="33508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2176243" y="3114599"/>
        <a:ext cx="18284" cy="3656"/>
      </dsp:txXfrm>
    </dsp:sp>
    <dsp:sp modelId="{20EC16DD-111E-F54E-9D0A-B7A4B1B36F57}">
      <dsp:nvSpPr>
        <dsp:cNvPr id="0" name=""/>
        <dsp:cNvSpPr/>
      </dsp:nvSpPr>
      <dsp:spPr>
        <a:xfrm>
          <a:off x="429728" y="2639453"/>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a:t>Gender mainstreaming and empowerment </a:t>
          </a:r>
        </a:p>
      </dsp:txBody>
      <dsp:txXfrm>
        <a:off x="429728" y="2639453"/>
        <a:ext cx="1589915" cy="953949"/>
      </dsp:txXfrm>
    </dsp:sp>
    <dsp:sp modelId="{E5FDC375-528E-0B49-A8A3-5DDD40509394}">
      <dsp:nvSpPr>
        <dsp:cNvPr id="0" name=""/>
        <dsp:cNvSpPr/>
      </dsp:nvSpPr>
      <dsp:spPr>
        <a:xfrm>
          <a:off x="3973441" y="3070708"/>
          <a:ext cx="335080" cy="91440"/>
        </a:xfrm>
        <a:custGeom>
          <a:avLst/>
          <a:gdLst/>
          <a:ahLst/>
          <a:cxnLst/>
          <a:rect l="0" t="0" r="0" b="0"/>
          <a:pathLst>
            <a:path>
              <a:moveTo>
                <a:pt x="0" y="45720"/>
              </a:moveTo>
              <a:lnTo>
                <a:pt x="33508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4131839" y="3114599"/>
        <a:ext cx="18284" cy="3656"/>
      </dsp:txXfrm>
    </dsp:sp>
    <dsp:sp modelId="{02FA6E34-3D2E-FB4D-8EF3-7C55BD365556}">
      <dsp:nvSpPr>
        <dsp:cNvPr id="0" name=""/>
        <dsp:cNvSpPr/>
      </dsp:nvSpPr>
      <dsp:spPr>
        <a:xfrm>
          <a:off x="2385325" y="2639453"/>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a:t>Reducing the impact of climate change and disasters on health</a:t>
          </a:r>
        </a:p>
      </dsp:txBody>
      <dsp:txXfrm>
        <a:off x="2385325" y="2639453"/>
        <a:ext cx="1589915" cy="953949"/>
      </dsp:txXfrm>
    </dsp:sp>
    <dsp:sp modelId="{213E29A9-96A9-784B-ADE8-217C0910002D}">
      <dsp:nvSpPr>
        <dsp:cNvPr id="0" name=""/>
        <dsp:cNvSpPr/>
      </dsp:nvSpPr>
      <dsp:spPr>
        <a:xfrm>
          <a:off x="5929037" y="3070708"/>
          <a:ext cx="335080" cy="91440"/>
        </a:xfrm>
        <a:custGeom>
          <a:avLst/>
          <a:gdLst/>
          <a:ahLst/>
          <a:cxnLst/>
          <a:rect l="0" t="0" r="0" b="0"/>
          <a:pathLst>
            <a:path>
              <a:moveTo>
                <a:pt x="0" y="45720"/>
              </a:moveTo>
              <a:lnTo>
                <a:pt x="33508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6087436" y="3114599"/>
        <a:ext cx="18284" cy="3656"/>
      </dsp:txXfrm>
    </dsp:sp>
    <dsp:sp modelId="{10F42947-F66F-264A-AE2B-FD9C90EA1D5D}">
      <dsp:nvSpPr>
        <dsp:cNvPr id="0" name=""/>
        <dsp:cNvSpPr/>
      </dsp:nvSpPr>
      <dsp:spPr>
        <a:xfrm>
          <a:off x="4340922" y="2639453"/>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a:t>Community participation  </a:t>
          </a:r>
        </a:p>
      </dsp:txBody>
      <dsp:txXfrm>
        <a:off x="4340922" y="2639453"/>
        <a:ext cx="1589915" cy="953949"/>
      </dsp:txXfrm>
    </dsp:sp>
    <dsp:sp modelId="{260C6153-0EC7-D24F-81DF-96C101906AE3}">
      <dsp:nvSpPr>
        <dsp:cNvPr id="0" name=""/>
        <dsp:cNvSpPr/>
      </dsp:nvSpPr>
      <dsp:spPr>
        <a:xfrm>
          <a:off x="7884634" y="3070708"/>
          <a:ext cx="335080" cy="91440"/>
        </a:xfrm>
        <a:custGeom>
          <a:avLst/>
          <a:gdLst/>
          <a:ahLst/>
          <a:cxnLst/>
          <a:rect l="0" t="0" r="0" b="0"/>
          <a:pathLst>
            <a:path>
              <a:moveTo>
                <a:pt x="0" y="45720"/>
              </a:moveTo>
              <a:lnTo>
                <a:pt x="33508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8043032" y="3114599"/>
        <a:ext cx="18284" cy="3656"/>
      </dsp:txXfrm>
    </dsp:sp>
    <dsp:sp modelId="{F7521502-4A70-2042-BEC0-934B88290D1E}">
      <dsp:nvSpPr>
        <dsp:cNvPr id="0" name=""/>
        <dsp:cNvSpPr/>
      </dsp:nvSpPr>
      <dsp:spPr>
        <a:xfrm>
          <a:off x="6296518" y="2639453"/>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a:t>Private sectors, civil societies and global partnerships </a:t>
          </a:r>
        </a:p>
      </dsp:txBody>
      <dsp:txXfrm>
        <a:off x="6296518" y="2639453"/>
        <a:ext cx="1589915" cy="953949"/>
      </dsp:txXfrm>
    </dsp:sp>
    <dsp:sp modelId="{749B1E0F-F818-C644-B245-92BACE9E1C52}">
      <dsp:nvSpPr>
        <dsp:cNvPr id="0" name=""/>
        <dsp:cNvSpPr/>
      </dsp:nvSpPr>
      <dsp:spPr>
        <a:xfrm>
          <a:off x="8252115" y="2639453"/>
          <a:ext cx="1589915" cy="9539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907" tIns="81777" rIns="77907" bIns="81777" numCol="1" spcCol="1270" anchor="ctr" anchorCtr="0">
          <a:noAutofit/>
        </a:bodyPr>
        <a:lstStyle/>
        <a:p>
          <a:pPr lvl="0" algn="ctr" defTabSz="622300">
            <a:lnSpc>
              <a:spcPct val="90000"/>
            </a:lnSpc>
            <a:spcBef>
              <a:spcPct val="0"/>
            </a:spcBef>
            <a:spcAft>
              <a:spcPct val="35000"/>
            </a:spcAft>
          </a:pPr>
          <a:r>
            <a:rPr lang="en-US" sz="1400" kern="1200"/>
            <a:t>Governance issues </a:t>
          </a:r>
        </a:p>
      </dsp:txBody>
      <dsp:txXfrm>
        <a:off x="8252115" y="2639453"/>
        <a:ext cx="1589915" cy="953949"/>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847000-8547-694B-95E0-52BEF74946D5}" type="datetimeFigureOut">
              <a:rPr lang="en-US" smtClean="0"/>
              <a:t>1/18/19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3BDF60-4733-4A49-B38F-06991D966FA7}" type="slidenum">
              <a:rPr lang="en-US" smtClean="0"/>
              <a:t>‹#›</a:t>
            </a:fld>
            <a:endParaRPr lang="en-US"/>
          </a:p>
        </p:txBody>
      </p:sp>
    </p:spTree>
    <p:extLst>
      <p:ext uri="{BB962C8B-B14F-4D97-AF65-F5344CB8AC3E}">
        <p14:creationId xmlns:p14="http://schemas.microsoft.com/office/powerpoint/2010/main" val="276814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evening</a:t>
            </a:r>
            <a:r>
              <a:rPr lang="en-US" baseline="0" dirty="0" smtClean="0"/>
              <a:t> friends and partners</a:t>
            </a:r>
          </a:p>
          <a:p>
            <a:r>
              <a:rPr lang="en-US" baseline="0" dirty="0" smtClean="0"/>
              <a:t>it is a great pleasure to be in </a:t>
            </a:r>
            <a:r>
              <a:rPr lang="en-US" baseline="0" dirty="0" err="1" smtClean="0"/>
              <a:t>katowice</a:t>
            </a:r>
            <a:r>
              <a:rPr lang="en-US" baseline="0" dirty="0" smtClean="0"/>
              <a:t> with so many distinguished guests and experts</a:t>
            </a:r>
          </a:p>
          <a:p>
            <a:r>
              <a:rPr lang="en-US" baseline="0" dirty="0" err="1" smtClean="0"/>
              <a:t>i</a:t>
            </a:r>
            <a:r>
              <a:rPr lang="en-US" baseline="0" dirty="0" smtClean="0"/>
              <a:t> am specially thankful to Jeni</a:t>
            </a:r>
            <a:endParaRPr lang="en-US" dirty="0"/>
          </a:p>
        </p:txBody>
      </p:sp>
      <p:sp>
        <p:nvSpPr>
          <p:cNvPr id="4" name="Slide Number Placeholder 3"/>
          <p:cNvSpPr>
            <a:spLocks noGrp="1"/>
          </p:cNvSpPr>
          <p:nvPr>
            <p:ph type="sldNum" sz="quarter" idx="10"/>
          </p:nvPr>
        </p:nvSpPr>
        <p:spPr/>
        <p:txBody>
          <a:bodyPr/>
          <a:lstStyle/>
          <a:p>
            <a:fld id="{1A3BDF60-4733-4A49-B38F-06991D966FA7}" type="slidenum">
              <a:rPr lang="en-US" smtClean="0"/>
              <a:t>1</a:t>
            </a:fld>
            <a:endParaRPr lang="en-US"/>
          </a:p>
        </p:txBody>
      </p:sp>
    </p:spTree>
    <p:extLst>
      <p:ext uri="{BB962C8B-B14F-4D97-AF65-F5344CB8AC3E}">
        <p14:creationId xmlns:p14="http://schemas.microsoft.com/office/powerpoint/2010/main" val="3665202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lack of financial and material resources, health workforce issues and the stewardship challenge of implementing </a:t>
            </a:r>
            <a:r>
              <a:rPr lang="en-US" sz="1200" kern="1200" dirty="0" err="1" smtClean="0">
                <a:solidFill>
                  <a:schemeClr val="tx1"/>
                </a:solidFill>
                <a:effectLst/>
                <a:latin typeface="+mn-lt"/>
                <a:ea typeface="+mn-ea"/>
                <a:cs typeface="+mn-cs"/>
              </a:rPr>
              <a:t>pro­equity</a:t>
            </a:r>
            <a:r>
              <a:rPr lang="en-US" sz="1200" kern="1200" dirty="0" smtClean="0">
                <a:solidFill>
                  <a:schemeClr val="tx1"/>
                </a:solidFill>
                <a:effectLst/>
                <a:latin typeface="+mn-lt"/>
                <a:ea typeface="+mn-ea"/>
                <a:cs typeface="+mn-cs"/>
              </a:rPr>
              <a:t> health policies in a pluralistic environment.[5] The National Rural Health Mission (NRHM)  integration and convergence of health services and affecting architectural correction in the health care delivery system in India. </a:t>
            </a:r>
            <a:endParaRPr lang="en-US" dirty="0" smtClean="0">
              <a:effectLst/>
            </a:endParaRP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Integrated Disease Surveillance Project was set up to establish a dedicated highway of information relating to disease occurrence required for prevention and containment at the community level, but the slow pace of implementation is due to poor efforts in involving critical actors outside the public sector.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Public health laboratories have a good capacity to support the government's diagnostic and research activities on health risks and threats, but are not being utilized efficiently. Mechanisms to monitor epidemiological challenges like mental health, occupational health and other environment risks are yet to be put in place. </a:t>
            </a:r>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1A3BDF60-4733-4A49-B38F-06991D966FA7}" type="slidenum">
              <a:rPr lang="en-US" smtClean="0"/>
              <a:t>12</a:t>
            </a:fld>
            <a:endParaRPr lang="en-US"/>
          </a:p>
        </p:txBody>
      </p:sp>
    </p:spTree>
    <p:extLst>
      <p:ext uri="{BB962C8B-B14F-4D97-AF65-F5344CB8AC3E}">
        <p14:creationId xmlns:p14="http://schemas.microsoft.com/office/powerpoint/2010/main" val="38204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Investments in basic education, public health and primary care.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Safe drinking water and sanitation are critical determinants of health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water supply, sewerage and solid waste management needs special attention.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Jawaharlal Nehru National Urban Renewal Mission in 35 cities works to develop financially sustainable cities in line with the </a:t>
            </a:r>
            <a:r>
              <a:rPr lang="en-US" sz="1200" kern="1200" dirty="0" err="1">
                <a:solidFill>
                  <a:schemeClr val="tx1"/>
                </a:solidFill>
                <a:effectLst/>
                <a:latin typeface="+mn-lt"/>
                <a:ea typeface="+mn-ea"/>
                <a:cs typeface="+mn-cs"/>
              </a:rPr>
              <a:t>Millenium</a:t>
            </a:r>
            <a:r>
              <a:rPr lang="en-US" sz="1200" kern="1200" dirty="0">
                <a:solidFill>
                  <a:schemeClr val="tx1"/>
                </a:solidFill>
                <a:effectLst/>
                <a:latin typeface="+mn-lt"/>
                <a:ea typeface="+mn-ea"/>
                <a:cs typeface="+mn-cs"/>
              </a:rPr>
              <a:t> Development Goals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Promotion of agricultural mechanization, improving efficiency of investments, rationalizing subsidies and diversifying and providing better access to land, credit and skills.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Sarva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Siksha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Abhayan</a:t>
            </a:r>
            <a:r>
              <a:rPr lang="en-US" sz="1200" kern="1200" dirty="0">
                <a:solidFill>
                  <a:schemeClr val="tx1"/>
                </a:solidFill>
                <a:effectLst/>
                <a:latin typeface="+mn-lt"/>
                <a:ea typeface="+mn-ea"/>
                <a:cs typeface="+mn-cs"/>
              </a:rPr>
              <a:t> , “Right of children to Free and Compulsory education Bill 2009”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integrated </a:t>
            </a:r>
            <a:r>
              <a:rPr lang="en-US" sz="1200" kern="1200" dirty="0">
                <a:solidFill>
                  <a:schemeClr val="tx1"/>
                </a:solidFill>
                <a:effectLst/>
                <a:latin typeface="+mn-lt"/>
                <a:ea typeface="+mn-ea"/>
                <a:cs typeface="+mn-cs"/>
              </a:rPr>
              <a:t>Child Development Services (ICDS) and setting up of mini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Anganwadi</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centers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Tamil Nadu (upgrading kitchens with LPG connection, stove and pressure cooker and electrification; use of iron­ fortified salt to address the burden of anemia).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dietary diversification, horticultural intervention, food fortification, nutritional supplementation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Mahatma Gandhi Rural Employment Guarantee Scheme (MREGS) has the potential to change the complexion of rural India . employment opportunities and wages have taken the center stage, while development of infrastructure and community assets is neglected. This scheme has the necessary manpower to implement  </a:t>
            </a:r>
            <a:r>
              <a:rPr lang="en-US" sz="1200" kern="1200" dirty="0" err="1">
                <a:solidFill>
                  <a:schemeClr val="tx1"/>
                </a:solidFill>
                <a:effectLst/>
                <a:latin typeface="+mn-lt"/>
                <a:ea typeface="+mn-ea"/>
                <a:cs typeface="+mn-cs"/>
              </a:rPr>
              <a:t>intersectoral</a:t>
            </a:r>
            <a:r>
              <a:rPr lang="en-US" sz="1200" kern="1200" dirty="0">
                <a:solidFill>
                  <a:schemeClr val="tx1"/>
                </a:solidFill>
                <a:effectLst/>
                <a:latin typeface="+mn-lt"/>
                <a:ea typeface="+mn-ea"/>
                <a:cs typeface="+mn-cs"/>
              </a:rPr>
              <a:t> projects, e.g., laying roads, water pipelines, social forestry, horticulture, </a:t>
            </a:r>
            <a:r>
              <a:rPr lang="en-US" sz="1200" kern="1200" dirty="0" err="1">
                <a:solidFill>
                  <a:schemeClr val="tx1"/>
                </a:solidFill>
                <a:effectLst/>
                <a:latin typeface="+mn-lt"/>
                <a:ea typeface="+mn-ea"/>
                <a:cs typeface="+mn-cs"/>
              </a:rPr>
              <a:t>anti­erosion</a:t>
            </a:r>
            <a:r>
              <a:rPr lang="en-US" sz="1200" kern="1200" dirty="0">
                <a:solidFill>
                  <a:schemeClr val="tx1"/>
                </a:solidFill>
                <a:effectLst/>
                <a:latin typeface="+mn-lt"/>
                <a:ea typeface="+mn-ea"/>
                <a:cs typeface="+mn-cs"/>
              </a:rPr>
              <a:t> projects and rain water harvesting. The unlimited potential of social capital has to be effectively tapped by the government.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Public distribution system to curb the inclusion and exclusion errors and increase the range of commodities for people living in very poor conditions. It is essential that the government puts forth action plans to increase domestic food grain production, raise consumer incomes to buy food and make agriculture remunerative.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social assistance programs The Rashtriya </a:t>
            </a:r>
            <a:r>
              <a:rPr lang="en-US" sz="1200" kern="1200" dirty="0" err="1">
                <a:solidFill>
                  <a:schemeClr val="tx1"/>
                </a:solidFill>
                <a:effectLst/>
                <a:latin typeface="+mn-lt"/>
                <a:ea typeface="+mn-ea"/>
                <a:cs typeface="+mn-cs"/>
              </a:rPr>
              <a:t>Swasthiya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Bima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Yojana</a:t>
            </a:r>
            <a:r>
              <a:rPr lang="en-US" sz="1200" kern="1200" dirty="0">
                <a:solidFill>
                  <a:schemeClr val="tx1"/>
                </a:solidFill>
                <a:effectLst/>
                <a:latin typeface="+mn-lt"/>
                <a:ea typeface="+mn-ea"/>
                <a:cs typeface="+mn-cs"/>
              </a:rPr>
              <a:t> and </a:t>
            </a:r>
            <a:r>
              <a:rPr lang="en-US" sz="1200" kern="1200" dirty="0" err="1">
                <a:solidFill>
                  <a:schemeClr val="tx1"/>
                </a:solidFill>
                <a:effectLst/>
                <a:latin typeface="+mn-lt"/>
                <a:ea typeface="+mn-ea"/>
                <a:cs typeface="+mn-cs"/>
              </a:rPr>
              <a:t>Aam</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Admi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Bhima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Yojana</a:t>
            </a:r>
            <a:r>
              <a:rPr lang="en-US" sz="1200" kern="1200" dirty="0">
                <a:solidFill>
                  <a:schemeClr val="tx1"/>
                </a:solidFill>
                <a:effectLst/>
                <a:latin typeface="+mn-lt"/>
                <a:ea typeface="+mn-ea"/>
                <a:cs typeface="+mn-cs"/>
              </a:rPr>
              <a:t> are social security measures for the unorganized sector (91% of India's workforce). The National Old Age Pension scheme has provided social and income security to the growing elderly population in India.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National Commission on Population and </a:t>
            </a:r>
            <a:r>
              <a:rPr lang="en-US" sz="1200" kern="1200" dirty="0" err="1">
                <a:solidFill>
                  <a:schemeClr val="tx1"/>
                </a:solidFill>
                <a:effectLst/>
                <a:latin typeface="+mn-lt"/>
                <a:ea typeface="+mn-ea"/>
                <a:cs typeface="+mn-cs"/>
              </a:rPr>
              <a:t>Janasankhya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Sthiratha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Kosh</a:t>
            </a: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parallel developments in women empowerment, increasing institutional deliveries and strengthening health services and infrastructure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Women</a:t>
            </a:r>
            <a:r>
              <a:rPr lang="en-US" sz="1200" kern="1200" dirty="0" smtClean="0">
                <a:solidFill>
                  <a:schemeClr val="tx1"/>
                </a:solidFill>
                <a:effectLst/>
                <a:latin typeface="+mn-lt"/>
                <a:ea typeface="+mn-ea"/>
                <a:cs typeface="+mn-cs"/>
              </a:rPr>
              <a:t>­ specific </a:t>
            </a:r>
            <a:r>
              <a:rPr lang="en-US" sz="1200" kern="1200" dirty="0">
                <a:solidFill>
                  <a:schemeClr val="tx1"/>
                </a:solidFill>
                <a:effectLst/>
                <a:latin typeface="+mn-lt"/>
                <a:ea typeface="+mn-ea"/>
                <a:cs typeface="+mn-cs"/>
              </a:rPr>
              <a:t>interventions in all policies, programs and systems need to be launched. </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sensitize </a:t>
            </a:r>
            <a:r>
              <a:rPr lang="en-US" sz="1200" kern="1200" dirty="0">
                <a:solidFill>
                  <a:schemeClr val="tx1"/>
                </a:solidFill>
                <a:effectLst/>
                <a:latin typeface="+mn-lt"/>
                <a:ea typeface="+mn-ea"/>
                <a:cs typeface="+mn-cs"/>
              </a:rPr>
              <a:t>service providers in various departments to issues of women. Poverty eradication programs and microcredit schemes need to be strengthened for economic and social empowerment of women.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India's “National Action Plan on Climate Change” identifies eight core “national missions” through various ministries, focused on understanding climate change, energy efficiency, renewable energy and natural resource </a:t>
            </a:r>
            <a:r>
              <a:rPr lang="en-US" sz="1200" kern="1200" dirty="0" smtClean="0">
                <a:solidFill>
                  <a:schemeClr val="tx1"/>
                </a:solidFill>
                <a:effectLst/>
                <a:latin typeface="+mn-lt"/>
                <a:ea typeface="+mn-ea"/>
                <a:cs typeface="+mn-cs"/>
              </a:rPr>
              <a:t>conservation.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there </a:t>
            </a:r>
            <a:r>
              <a:rPr lang="en-US" sz="1200" kern="1200" dirty="0">
                <a:solidFill>
                  <a:schemeClr val="tx1"/>
                </a:solidFill>
                <a:effectLst/>
                <a:latin typeface="+mn-lt"/>
                <a:ea typeface="+mn-ea"/>
                <a:cs typeface="+mn-cs"/>
              </a:rPr>
              <a:t>are several issues concerning India's position under UNFCCC, it has agreed not to allow its per capita Greenhouse gas emissions to exceed the average per capita emissions of the developed countries, even as it pursues its social and economic development objectives.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carrying out rapid needs assessment, disseminating health information, food safety and environmental health after disasters and ensuring transparency and efficiency in the administration of aid after disasters , Implementation of Disaster Management Act, 2005 institutional mechanisms for disaster management, ensuring an </a:t>
            </a:r>
            <a:r>
              <a:rPr lang="en-US" sz="1200" kern="1200" dirty="0" err="1">
                <a:solidFill>
                  <a:schemeClr val="tx1"/>
                </a:solidFill>
                <a:effectLst/>
                <a:latin typeface="+mn-lt"/>
                <a:ea typeface="+mn-ea"/>
                <a:cs typeface="+mn-cs"/>
              </a:rPr>
              <a:t>intersectoral</a:t>
            </a:r>
            <a:r>
              <a:rPr lang="en-US" sz="1200" kern="1200" dirty="0">
                <a:solidFill>
                  <a:schemeClr val="tx1"/>
                </a:solidFill>
                <a:effectLst/>
                <a:latin typeface="+mn-lt"/>
                <a:ea typeface="+mn-ea"/>
                <a:cs typeface="+mn-cs"/>
              </a:rPr>
              <a:t> approach to mitigation and undertaking holistic, coordinated and prompt response to disaster situations.</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Community participation to builds public support for policies and programs, generates compliance with regulations and helps alter personal health behaviors. system of ensuring accountability and transparency through people's participation – the </a:t>
            </a:r>
            <a:r>
              <a:rPr lang="en-US" sz="1200" kern="1200" dirty="0" err="1">
                <a:solidFill>
                  <a:schemeClr val="tx1"/>
                </a:solidFill>
                <a:effectLst/>
                <a:latin typeface="+mn-lt"/>
                <a:ea typeface="+mn-ea"/>
                <a:cs typeface="+mn-cs"/>
              </a:rPr>
              <a:t>Rogi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Kalyan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Samitis</a:t>
            </a:r>
            <a:r>
              <a:rPr lang="en-US"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Ministry of Health needs to define a clear policy on social participation , </a:t>
            </a:r>
            <a:r>
              <a:rPr lang="en-US" sz="1200" kern="1200" dirty="0" smtClean="0">
                <a:solidFill>
                  <a:schemeClr val="tx1"/>
                </a:solidFill>
                <a:effectLst/>
                <a:latin typeface="+mn-lt"/>
                <a:ea typeface="+mn-ea"/>
                <a:cs typeface="+mn-cs"/>
              </a:rPr>
              <a:t>active </a:t>
            </a:r>
            <a:r>
              <a:rPr lang="en-US" sz="1200" kern="1200" dirty="0">
                <a:solidFill>
                  <a:schemeClr val="tx1"/>
                </a:solidFill>
                <a:effectLst/>
                <a:latin typeface="+mn-lt"/>
                <a:ea typeface="+mn-ea"/>
                <a:cs typeface="+mn-cs"/>
              </a:rPr>
              <a:t>community</a:t>
            </a:r>
            <a:r>
              <a:rPr lang="en-US" sz="1200" kern="1200" dirty="0" smtClean="0">
                <a:solidFill>
                  <a:schemeClr val="tx1"/>
                </a:solidFill>
                <a:effectLst/>
                <a:latin typeface="+mn-lt"/>
                <a:ea typeface="+mn-ea"/>
                <a:cs typeface="+mn-cs"/>
              </a:rPr>
              <a:t>­ based </a:t>
            </a:r>
            <a:r>
              <a:rPr lang="en-US" sz="1200" kern="1200" dirty="0">
                <a:solidFill>
                  <a:schemeClr val="tx1"/>
                </a:solidFill>
                <a:effectLst/>
                <a:latin typeface="+mn-lt"/>
                <a:ea typeface="+mn-ea"/>
                <a:cs typeface="+mn-cs"/>
              </a:rPr>
              <a:t>methods like awareness creation and behavioral interventions.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cooperation with private sectors (public­ private partnership), civil societies, national health leaders, health workers, communities, other relevant sectors and international health agencies (WHO, UNICEF, Bill and Melinda Gates foundation, World Bank).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Check mechanisms to stop pilferage of government funds and vigilance measures to stop corruption are governance issues that need to be attended. The government should take strict action in cases of diversion of funds and goods from social security schemes through law enforcement, community awareness and speedy redressal mechanisms.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Social audits in MREGS through the Directorate of Social Audit in Andhra Pradesh and Rajasthan are early steps in bringing governance issues to the for strengthening through separate budgets, provisions for hosting audit results and powers for taking corrective action.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1A3BDF60-4733-4A49-B38F-06991D966FA7}" type="slidenum">
              <a:rPr lang="en-US" smtClean="0"/>
              <a:t>13</a:t>
            </a:fld>
            <a:endParaRPr lang="en-US"/>
          </a:p>
        </p:txBody>
      </p:sp>
    </p:spTree>
    <p:extLst>
      <p:ext uri="{BB962C8B-B14F-4D97-AF65-F5344CB8AC3E}">
        <p14:creationId xmlns:p14="http://schemas.microsoft.com/office/powerpoint/2010/main" val="17737300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Mission for mitigation</a:t>
            </a:r>
          </a:p>
          <a:p>
            <a:r>
              <a:rPr lang="en-US" dirty="0" smtClean="0"/>
              <a:t>Missions for </a:t>
            </a:r>
            <a:r>
              <a:rPr lang="en-US" dirty="0" err="1" smtClean="0"/>
              <a:t>adaptatation</a:t>
            </a:r>
            <a:endParaRPr lang="en-US" dirty="0"/>
          </a:p>
        </p:txBody>
      </p:sp>
      <p:sp>
        <p:nvSpPr>
          <p:cNvPr id="4" name="Slide Number Placeholder 3"/>
          <p:cNvSpPr>
            <a:spLocks noGrp="1"/>
          </p:cNvSpPr>
          <p:nvPr>
            <p:ph type="sldNum" sz="quarter" idx="10"/>
          </p:nvPr>
        </p:nvSpPr>
        <p:spPr/>
        <p:txBody>
          <a:bodyPr/>
          <a:lstStyle/>
          <a:p>
            <a:fld id="{1A3BDF60-4733-4A49-B38F-06991D966FA7}" type="slidenum">
              <a:rPr lang="en-US" smtClean="0"/>
              <a:t>14</a:t>
            </a:fld>
            <a:endParaRPr lang="en-US"/>
          </a:p>
        </p:txBody>
      </p:sp>
    </p:spTree>
    <p:extLst>
      <p:ext uri="{BB962C8B-B14F-4D97-AF65-F5344CB8AC3E}">
        <p14:creationId xmlns:p14="http://schemas.microsoft.com/office/powerpoint/2010/main" val="4230181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16 states and two union territories. </a:t>
            </a:r>
          </a:p>
          <a:p>
            <a:r>
              <a:rPr lang="en-US" sz="1200" dirty="0" smtClean="0"/>
              <a:t>National Bank for Agriculture and Rural Development (NABARD) </a:t>
            </a:r>
          </a:p>
          <a:p>
            <a:endParaRPr lang="en-US" dirty="0"/>
          </a:p>
        </p:txBody>
      </p:sp>
      <p:sp>
        <p:nvSpPr>
          <p:cNvPr id="4" name="Slide Number Placeholder 3"/>
          <p:cNvSpPr>
            <a:spLocks noGrp="1"/>
          </p:cNvSpPr>
          <p:nvPr>
            <p:ph type="sldNum" sz="quarter" idx="10"/>
          </p:nvPr>
        </p:nvSpPr>
        <p:spPr/>
        <p:txBody>
          <a:bodyPr/>
          <a:lstStyle/>
          <a:p>
            <a:fld id="{1A3BDF60-4733-4A49-B38F-06991D966FA7}" type="slidenum">
              <a:rPr lang="en-US" smtClean="0"/>
              <a:t>15</a:t>
            </a:fld>
            <a:endParaRPr lang="en-US"/>
          </a:p>
        </p:txBody>
      </p:sp>
    </p:spTree>
    <p:extLst>
      <p:ext uri="{BB962C8B-B14F-4D97-AF65-F5344CB8AC3E}">
        <p14:creationId xmlns:p14="http://schemas.microsoft.com/office/powerpoint/2010/main" val="9578724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73286" lvl="1" indent="-342900">
              <a:spcBef>
                <a:spcPts val="1687"/>
              </a:spcBef>
              <a:buClr>
                <a:srgbClr val="929292"/>
              </a:buClr>
              <a:buSzPct val="60000"/>
              <a:buFont typeface="Arial" charset="0"/>
              <a:buChar char="•"/>
              <a:defRPr sz="2000">
                <a:solidFill>
                  <a:srgbClr val="414141"/>
                </a:solidFill>
                <a:latin typeface="Calibri"/>
                <a:ea typeface="Calibri"/>
                <a:cs typeface="Calibri"/>
                <a:sym typeface="Calibri"/>
              </a:defRPr>
            </a:pPr>
            <a:r>
              <a:rPr lang="en-US" sz="2800" dirty="0" smtClean="0">
                <a:solidFill>
                  <a:schemeClr val="tx1"/>
                </a:solidFill>
              </a:rPr>
              <a:t>Centre for community economics and development consultants society</a:t>
            </a:r>
          </a:p>
          <a:p>
            <a:pPr marL="673286" lvl="1" indent="-342900">
              <a:spcBef>
                <a:spcPts val="1687"/>
              </a:spcBef>
              <a:buClr>
                <a:srgbClr val="929292"/>
              </a:buClr>
              <a:buSzPct val="60000"/>
              <a:buFont typeface="Arial" charset="0"/>
              <a:buChar char="•"/>
              <a:defRPr sz="2000">
                <a:solidFill>
                  <a:srgbClr val="414141"/>
                </a:solidFill>
                <a:latin typeface="Calibri"/>
                <a:ea typeface="Calibri"/>
                <a:cs typeface="Calibri"/>
                <a:sym typeface="Calibri"/>
              </a:defRPr>
            </a:pPr>
            <a:r>
              <a:rPr lang="en-US" sz="2800" dirty="0" smtClean="0">
                <a:solidFill>
                  <a:schemeClr val="tx1"/>
                </a:solidFill>
              </a:rPr>
              <a:t>Engagement and empowerment of stakeholders at the grassroots</a:t>
            </a:r>
          </a:p>
          <a:p>
            <a:pPr marL="673286" lvl="1" indent="-342900">
              <a:spcBef>
                <a:spcPts val="1687"/>
              </a:spcBef>
              <a:buClr>
                <a:srgbClr val="929292"/>
              </a:buClr>
              <a:buSzPct val="60000"/>
              <a:buFont typeface="Arial" charset="0"/>
              <a:buChar char="•"/>
              <a:defRPr sz="2000">
                <a:solidFill>
                  <a:srgbClr val="414141"/>
                </a:solidFill>
                <a:latin typeface="Calibri"/>
                <a:ea typeface="Calibri"/>
                <a:cs typeface="Calibri"/>
                <a:sym typeface="Calibri"/>
              </a:defRPr>
            </a:pPr>
            <a:r>
              <a:rPr lang="en-US" sz="2800" dirty="0" smtClean="0">
                <a:solidFill>
                  <a:schemeClr val="tx1"/>
                </a:solidFill>
              </a:rPr>
              <a:t>Networking, building alliances, &amp;  establishing linkages with other stakeholders</a:t>
            </a:r>
          </a:p>
          <a:p>
            <a:pPr marL="673286" lvl="1" indent="-342900">
              <a:spcBef>
                <a:spcPts val="1687"/>
              </a:spcBef>
              <a:buClr>
                <a:srgbClr val="929292"/>
              </a:buClr>
              <a:buSzPct val="60000"/>
              <a:buFont typeface="Arial" charset="0"/>
              <a:buChar char="•"/>
              <a:defRPr sz="2000">
                <a:solidFill>
                  <a:srgbClr val="414141"/>
                </a:solidFill>
                <a:latin typeface="Calibri"/>
                <a:ea typeface="Calibri"/>
                <a:cs typeface="Calibri"/>
                <a:sym typeface="Calibri"/>
              </a:defRPr>
            </a:pPr>
            <a:r>
              <a:rPr lang="en-US" sz="2800" dirty="0" smtClean="0">
                <a:solidFill>
                  <a:schemeClr val="tx1"/>
                </a:solidFill>
              </a:rPr>
              <a:t>Lobbying and Advocacy</a:t>
            </a:r>
          </a:p>
          <a:p>
            <a:pPr marL="673286" lvl="1" indent="-342900">
              <a:spcBef>
                <a:spcPts val="1687"/>
              </a:spcBef>
              <a:buClr>
                <a:srgbClr val="929292"/>
              </a:buClr>
              <a:buSzPct val="60000"/>
              <a:buFont typeface="Arial" charset="0"/>
              <a:buChar char="•"/>
              <a:defRPr sz="2000">
                <a:solidFill>
                  <a:srgbClr val="414141"/>
                </a:solidFill>
                <a:latin typeface="Calibri"/>
                <a:ea typeface="Calibri"/>
                <a:cs typeface="Calibri"/>
                <a:sym typeface="Calibri"/>
              </a:defRPr>
            </a:pPr>
            <a:r>
              <a:rPr lang="en-US" sz="2800" dirty="0" smtClean="0">
                <a:solidFill>
                  <a:schemeClr val="tx1"/>
                </a:solidFill>
                <a:ea typeface="Arial" charset="0"/>
                <a:cs typeface="Arial" charset="0"/>
              </a:rPr>
              <a:t>Green hospitals, healthcare economics and financing</a:t>
            </a:r>
          </a:p>
          <a:p>
            <a:pPr marL="673286" lvl="1" indent="-342900">
              <a:spcBef>
                <a:spcPts val="1687"/>
              </a:spcBef>
              <a:buClr>
                <a:srgbClr val="929292"/>
              </a:buClr>
              <a:buSzPct val="60000"/>
              <a:buFont typeface="Arial" charset="0"/>
              <a:buChar char="•"/>
              <a:defRPr sz="2000">
                <a:solidFill>
                  <a:srgbClr val="414141"/>
                </a:solidFill>
                <a:latin typeface="Calibri"/>
                <a:ea typeface="Calibri"/>
                <a:cs typeface="Calibri"/>
                <a:sym typeface="Calibri"/>
              </a:defRPr>
            </a:pPr>
            <a:endParaRPr lang="en-US" dirty="0" smtClean="0">
              <a:solidFill>
                <a:schemeClr val="tx1"/>
              </a:solidFill>
            </a:endParaRPr>
          </a:p>
          <a:p>
            <a:pPr marL="0" lvl="1" indent="0" algn="ctr">
              <a:spcBef>
                <a:spcPts val="1687"/>
              </a:spcBef>
              <a:buNone/>
              <a:defRPr sz="2700" i="1">
                <a:solidFill>
                  <a:srgbClr val="414141"/>
                </a:solidFill>
                <a:latin typeface="Calibri"/>
                <a:ea typeface="Calibri"/>
                <a:cs typeface="Calibri"/>
                <a:sym typeface="Calibri"/>
              </a:defRPr>
            </a:pPr>
            <a:r>
              <a:rPr lang="en-US" dirty="0" smtClean="0">
                <a:solidFill>
                  <a:schemeClr val="tx1"/>
                </a:solidFill>
              </a:rPr>
              <a:t>We believe that the development should be people driven and people led for it to be truly inclusive and sustainable</a:t>
            </a:r>
          </a:p>
          <a:p>
            <a:endParaRPr lang="en-US" dirty="0"/>
          </a:p>
        </p:txBody>
      </p:sp>
      <p:sp>
        <p:nvSpPr>
          <p:cNvPr id="4" name="Slide Number Placeholder 3"/>
          <p:cNvSpPr>
            <a:spLocks noGrp="1"/>
          </p:cNvSpPr>
          <p:nvPr>
            <p:ph type="sldNum" sz="quarter" idx="10"/>
          </p:nvPr>
        </p:nvSpPr>
        <p:spPr/>
        <p:txBody>
          <a:bodyPr/>
          <a:lstStyle/>
          <a:p>
            <a:fld id="{1A3BDF60-4733-4A49-B38F-06991D966FA7}" type="slidenum">
              <a:rPr lang="en-US" smtClean="0"/>
              <a:t>16</a:t>
            </a:fld>
            <a:endParaRPr lang="en-US"/>
          </a:p>
        </p:txBody>
      </p:sp>
    </p:spTree>
    <p:extLst>
      <p:ext uri="{BB962C8B-B14F-4D97-AF65-F5344CB8AC3E}">
        <p14:creationId xmlns:p14="http://schemas.microsoft.com/office/powerpoint/2010/main" val="1682160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linkages between climate change and human health are complex and multi-layered and predictions of the future health impacts of climate change are still uncertain. </a:t>
            </a:r>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Projection of the future climate change scenario shows catastrophic events will exhibit an increase in frequency and intensity resulting in enormous impact on human life in terms of death toll and disease epidemic. </a:t>
            </a:r>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Climate change is happening and emissions are bound to increase due to growing economy of India. Therefore, addressing both mitigation and adaptation is important. </a:t>
            </a:r>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Considering the increasing trend of impact of climate change on human health, adoption of mitigation measures like strengthening health systems and service delivery mechanisms through early monitoring, disease surveillance, vector and disease control, and health insurance to counter the same becomes imperative.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Investment in research and development, health risk assessment studies, vulnerability mapping studies, establishment of baseline conditions, scenario modeling and adoption of clean development mechanisms, etc. are the need of the hour. </a:t>
            </a:r>
          </a:p>
          <a:p>
            <a:r>
              <a:rPr lang="en-US" sz="1200" dirty="0" smtClean="0"/>
              <a:t>There is need to develop models, tools, data sources to support research into climate change and health</a:t>
            </a:r>
          </a:p>
          <a:p>
            <a:r>
              <a:rPr lang="en-US" sz="1200" dirty="0" smtClean="0"/>
              <a:t>It important that researchers working across different disciplines and in different locations should have access to high-quality tools &amp;  data </a:t>
            </a:r>
          </a:p>
          <a:p>
            <a:r>
              <a:rPr lang="en-US" sz="1200" dirty="0" smtClean="0"/>
              <a:t>There is need to Translate, Digitalize and update  existing research and resources producing or validating metrics that offer robust ways to track and evaluate the links between climate change and health. </a:t>
            </a:r>
          </a:p>
          <a:p>
            <a:r>
              <a:rPr lang="en-US" sz="1200" kern="1200" dirty="0" smtClean="0">
                <a:solidFill>
                  <a:schemeClr val="tx1"/>
                </a:solidFill>
                <a:effectLst/>
                <a:latin typeface="+mn-lt"/>
                <a:ea typeface="+mn-ea"/>
                <a:cs typeface="+mn-cs"/>
              </a:rPr>
              <a:t>Resources must be made openly available at the end of the funding. They should be applicable to a broad range of researchers carrying out climate and health research.</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Assessing the health co-benefits of actions to mitigate climate change </a:t>
            </a:r>
            <a:endParaRPr lang="en-US" dirty="0" smtClean="0">
              <a:effectLst/>
            </a:endParaRPr>
          </a:p>
          <a:p>
            <a:r>
              <a:rPr lang="en-US" sz="1200" kern="1200" dirty="0" smtClean="0">
                <a:solidFill>
                  <a:schemeClr val="tx1"/>
                </a:solidFill>
                <a:effectLst/>
                <a:latin typeface="+mn-lt"/>
                <a:ea typeface="+mn-ea"/>
                <a:cs typeface="+mn-cs"/>
              </a:rPr>
              <a:t>A growing number of studies have shown that actions to mitigate climate change can directly benefit people’s health (</a:t>
            </a:r>
            <a:r>
              <a:rPr lang="en-US" sz="1200" kern="1200" dirty="0" err="1" smtClean="0">
                <a:solidFill>
                  <a:schemeClr val="tx1"/>
                </a:solidFill>
                <a:effectLst/>
                <a:latin typeface="+mn-lt"/>
                <a:ea typeface="+mn-ea"/>
                <a:cs typeface="+mn-cs"/>
              </a:rPr>
              <a:t>ie</a:t>
            </a:r>
            <a:r>
              <a:rPr lang="en-US" sz="1200" kern="1200" dirty="0" smtClean="0">
                <a:solidFill>
                  <a:schemeClr val="tx1"/>
                </a:solidFill>
                <a:effectLst/>
                <a:latin typeface="+mn-lt"/>
                <a:ea typeface="+mn-ea"/>
                <a:cs typeface="+mn-cs"/>
              </a:rPr>
              <a:t> they have ‘health co-benefits’). For example, policies that encourage walking and cycling rather than driving will reduce greenhouse gas emissions. At the same time, these policies benefit health by improving air quality, increasing physical activity and reducing car crashes. Such insights can help inform climate change mitigation actions. </a:t>
            </a:r>
            <a:endParaRPr lang="en-US" dirty="0" smtClean="0">
              <a:effectLst/>
            </a:endParaRPr>
          </a:p>
          <a:p>
            <a:r>
              <a:rPr lang="en-US" sz="1200" kern="1200" dirty="0" smtClean="0">
                <a:solidFill>
                  <a:schemeClr val="tx1"/>
                </a:solidFill>
                <a:effectLst/>
                <a:latin typeface="+mn-lt"/>
                <a:ea typeface="+mn-ea"/>
                <a:cs typeface="+mn-cs"/>
              </a:rPr>
              <a:t>They are interested in proposals that assess how existing or hypothetical climate change mitigation actions could benefit health. These benefits could be expressed in health terms, monetary terms, or in other ways.</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Mitigation actions can apply to any sector, including energy production, transportation, architecture, urban design and food systems.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Climate change poses many threats to human health, from severe weather and infectious disease risks to disrupted food systems and population displacement. To manage these threats, they will need to adapt to climate change in many areas, including infrastructure, governance and technology. </a:t>
            </a:r>
            <a:endParaRPr lang="en-US" dirty="0" smtClean="0">
              <a:effectLst/>
            </a:endParaRPr>
          </a:p>
          <a:p>
            <a:r>
              <a:rPr lang="en-US" sz="1200" kern="1200" dirty="0" smtClean="0">
                <a:solidFill>
                  <a:schemeClr val="tx1"/>
                </a:solidFill>
                <a:effectLst/>
                <a:latin typeface="+mn-lt"/>
                <a:ea typeface="+mn-ea"/>
                <a:cs typeface="+mn-cs"/>
              </a:rPr>
              <a:t>Assessing the health impacts of adaptation actions – such as early warning systems for extreme weather, or drought-tolerant crops – is still an emerging field.</a:t>
            </a:r>
            <a:br>
              <a:rPr lang="en-US" sz="1200" kern="1200" dirty="0" smtClean="0">
                <a:solidFill>
                  <a:schemeClr val="tx1"/>
                </a:solidFill>
                <a:effectLst/>
                <a:latin typeface="+mn-lt"/>
                <a:ea typeface="+mn-ea"/>
                <a:cs typeface="+mn-cs"/>
              </a:rPr>
            </a:b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1A3BDF60-4733-4A49-B38F-06991D966FA7}" type="slidenum">
              <a:rPr lang="en-US" smtClean="0"/>
              <a:t>17</a:t>
            </a:fld>
            <a:endParaRPr lang="en-US"/>
          </a:p>
        </p:txBody>
      </p:sp>
    </p:spTree>
    <p:extLst>
      <p:ext uri="{BB962C8B-B14F-4D97-AF65-F5344CB8AC3E}">
        <p14:creationId xmlns:p14="http://schemas.microsoft.com/office/powerpoint/2010/main" val="1196411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3BDF60-4733-4A49-B38F-06991D966FA7}" type="slidenum">
              <a:rPr lang="en-US" smtClean="0"/>
              <a:t>2</a:t>
            </a:fld>
            <a:endParaRPr lang="en-US"/>
          </a:p>
        </p:txBody>
      </p:sp>
    </p:spTree>
    <p:extLst>
      <p:ext uri="{BB962C8B-B14F-4D97-AF65-F5344CB8AC3E}">
        <p14:creationId xmlns:p14="http://schemas.microsoft.com/office/powerpoint/2010/main" val="1749740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food insecurity, higher food prices, income losses, adverse health impacts and population displacements.</a:t>
            </a:r>
          </a:p>
          <a:p>
            <a:r>
              <a:rPr lang="en-US" dirty="0" smtClean="0"/>
              <a:t>India’s Global Hunger Index ranking is 100/119 </a:t>
            </a:r>
          </a:p>
          <a:p>
            <a:endParaRPr lang="en-US" dirty="0"/>
          </a:p>
        </p:txBody>
      </p:sp>
      <p:sp>
        <p:nvSpPr>
          <p:cNvPr id="4" name="Slide Number Placeholder 3"/>
          <p:cNvSpPr>
            <a:spLocks noGrp="1"/>
          </p:cNvSpPr>
          <p:nvPr>
            <p:ph type="sldNum" sz="quarter" idx="10"/>
          </p:nvPr>
        </p:nvSpPr>
        <p:spPr/>
        <p:txBody>
          <a:bodyPr/>
          <a:lstStyle/>
          <a:p>
            <a:fld id="{1A3BDF60-4733-4A49-B38F-06991D966FA7}" type="slidenum">
              <a:rPr lang="en-US" smtClean="0"/>
              <a:t>3</a:t>
            </a:fld>
            <a:endParaRPr lang="en-US"/>
          </a:p>
        </p:txBody>
      </p:sp>
    </p:spTree>
    <p:extLst>
      <p:ext uri="{BB962C8B-B14F-4D97-AF65-F5344CB8AC3E}">
        <p14:creationId xmlns:p14="http://schemas.microsoft.com/office/powerpoint/2010/main" val="2008019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Between 1901 and 2007, there was an increase of more than 0.5°C in mean temperature in India, with considerable geographic variation,</a:t>
            </a:r>
          </a:p>
          <a:p>
            <a:r>
              <a:rPr lang="en-US" sz="1200" b="0" kern="1200" dirty="0" smtClean="0">
                <a:solidFill>
                  <a:schemeClr val="tx1"/>
                </a:solidFill>
                <a:effectLst/>
                <a:latin typeface="+mn-lt"/>
                <a:ea typeface="+mn-ea"/>
                <a:cs typeface="+mn-cs"/>
              </a:rPr>
              <a:t>while  predictions for further increases averaging 2.2-5.5°C in northern, central and western India by the end of the 21st century</a:t>
            </a:r>
            <a:r>
              <a:rPr lang="en-US" sz="1200" b="0" kern="1200" baseline="0" dirty="0" smtClean="0">
                <a:solidFill>
                  <a:schemeClr val="tx1"/>
                </a:solidFill>
                <a:effectLst/>
                <a:latin typeface="+mn-lt"/>
                <a:ea typeface="+mn-ea"/>
                <a:cs typeface="+mn-cs"/>
              </a:rPr>
              <a:t> will have big impacts</a:t>
            </a:r>
            <a:endParaRPr lang="en-US" dirty="0" smtClean="0"/>
          </a:p>
        </p:txBody>
      </p:sp>
      <p:sp>
        <p:nvSpPr>
          <p:cNvPr id="4" name="Slide Number Placeholder 3"/>
          <p:cNvSpPr>
            <a:spLocks noGrp="1"/>
          </p:cNvSpPr>
          <p:nvPr>
            <p:ph type="sldNum" sz="quarter" idx="10"/>
          </p:nvPr>
        </p:nvSpPr>
        <p:spPr/>
        <p:txBody>
          <a:bodyPr/>
          <a:lstStyle/>
          <a:p>
            <a:fld id="{1A3BDF60-4733-4A49-B38F-06991D966FA7}" type="slidenum">
              <a:rPr lang="en-US" smtClean="0"/>
              <a:t>5</a:t>
            </a:fld>
            <a:endParaRPr lang="en-US"/>
          </a:p>
        </p:txBody>
      </p:sp>
    </p:spTree>
    <p:extLst>
      <p:ext uri="{BB962C8B-B14F-4D97-AF65-F5344CB8AC3E}">
        <p14:creationId xmlns:p14="http://schemas.microsoft.com/office/powerpoint/2010/main" val="1886211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600" dirty="0" smtClean="0"/>
              <a:t>Tightening  PUC norms for post 2000 vehicles</a:t>
            </a:r>
          </a:p>
          <a:p>
            <a:pPr lvl="1"/>
            <a:r>
              <a:rPr lang="en-US" sz="1600" dirty="0" smtClean="0"/>
              <a:t>Source apportionment </a:t>
            </a:r>
          </a:p>
          <a:p>
            <a:pPr lvl="1"/>
            <a:r>
              <a:rPr lang="en-US" sz="1600" dirty="0" smtClean="0"/>
              <a:t>Implementation of Bharat  VI fuel and emission  standards</a:t>
            </a:r>
          </a:p>
          <a:p>
            <a:pPr lvl="1"/>
            <a:r>
              <a:rPr lang="en-US" sz="1600" dirty="0" smtClean="0"/>
              <a:t>Action on dieselization</a:t>
            </a:r>
          </a:p>
          <a:p>
            <a:pPr lvl="1"/>
            <a:r>
              <a:rPr lang="en-US" sz="1600" dirty="0" smtClean="0"/>
              <a:t>Air pollution inventory</a:t>
            </a:r>
          </a:p>
          <a:p>
            <a:pPr lvl="1"/>
            <a:r>
              <a:rPr lang="en-US" sz="1600" dirty="0" smtClean="0"/>
              <a:t>Fuel quality  </a:t>
            </a:r>
          </a:p>
          <a:p>
            <a:pPr lvl="1"/>
            <a:r>
              <a:rPr lang="en-US" sz="1600" dirty="0" smtClean="0"/>
              <a:t> Installation of vapors recovery systems in fuel refueling outlets</a:t>
            </a:r>
          </a:p>
          <a:p>
            <a:pPr lvl="1"/>
            <a:r>
              <a:rPr lang="en-US" sz="1600" dirty="0" smtClean="0"/>
              <a:t>Implement of  on-board diagnostic system fitted in new vehicles</a:t>
            </a:r>
          </a:p>
          <a:p>
            <a:pPr lvl="1"/>
            <a:r>
              <a:rPr lang="en-US" sz="1600" dirty="0" smtClean="0"/>
              <a:t>Link PUC certificates with annual vehicle insurance</a:t>
            </a:r>
          </a:p>
          <a:p>
            <a:pPr lvl="1"/>
            <a:r>
              <a:rPr lang="en-US" sz="1600" dirty="0" smtClean="0"/>
              <a:t>Enforcement of law against visibly polluting vehicles</a:t>
            </a:r>
          </a:p>
          <a:p>
            <a:pPr lvl="1"/>
            <a:r>
              <a:rPr lang="en-US" sz="1600" dirty="0" smtClean="0"/>
              <a:t>Inter-state freight transport plan by electric trains</a:t>
            </a:r>
          </a:p>
          <a:p>
            <a:pPr lvl="1"/>
            <a:r>
              <a:rPr lang="en-US" sz="1600" dirty="0" smtClean="0"/>
              <a:t>Improvement in bus numbers and services</a:t>
            </a:r>
          </a:p>
          <a:p>
            <a:endParaRPr lang="en-US" dirty="0"/>
          </a:p>
        </p:txBody>
      </p:sp>
      <p:sp>
        <p:nvSpPr>
          <p:cNvPr id="4" name="Slide Number Placeholder 3"/>
          <p:cNvSpPr>
            <a:spLocks noGrp="1"/>
          </p:cNvSpPr>
          <p:nvPr>
            <p:ph type="sldNum" sz="quarter" idx="10"/>
          </p:nvPr>
        </p:nvSpPr>
        <p:spPr/>
        <p:txBody>
          <a:bodyPr/>
          <a:lstStyle/>
          <a:p>
            <a:fld id="{1A3BDF60-4733-4A49-B38F-06991D966FA7}" type="slidenum">
              <a:rPr lang="en-US" smtClean="0"/>
              <a:t>6</a:t>
            </a:fld>
            <a:endParaRPr lang="en-US"/>
          </a:p>
        </p:txBody>
      </p:sp>
    </p:spTree>
    <p:extLst>
      <p:ext uri="{BB962C8B-B14F-4D97-AF65-F5344CB8AC3E}">
        <p14:creationId xmlns:p14="http://schemas.microsoft.com/office/powerpoint/2010/main" val="78366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( 10,000 CNG pumps, 20 million piped  gas connections) </a:t>
            </a:r>
          </a:p>
          <a:p>
            <a:r>
              <a:rPr lang="en-US" sz="2400" dirty="0" smtClean="0"/>
              <a:t>Urgent ban on furnace oil &amp; pet coke  </a:t>
            </a:r>
          </a:p>
          <a:p>
            <a:r>
              <a:rPr lang="en-US" sz="2400" dirty="0" smtClean="0"/>
              <a:t>Control of brick production</a:t>
            </a:r>
          </a:p>
          <a:p>
            <a:r>
              <a:rPr lang="en-US" sz="2400" dirty="0" smtClean="0"/>
              <a:t>Incinerator  regulations,  waste to energy plants</a:t>
            </a:r>
          </a:p>
          <a:p>
            <a:r>
              <a:rPr lang="en-US" sz="2400" dirty="0" smtClean="0"/>
              <a:t>Prohibition of coal and kerosene for commercial food production</a:t>
            </a:r>
          </a:p>
          <a:p>
            <a:pPr lvl="1"/>
            <a:endParaRPr lang="en-US" sz="1400" dirty="0" smtClean="0"/>
          </a:p>
          <a:p>
            <a:pPr lvl="1"/>
            <a:r>
              <a:rPr lang="en-US" sz="1400" dirty="0" smtClean="0"/>
              <a:t>Metro Augmentation</a:t>
            </a:r>
          </a:p>
          <a:p>
            <a:pPr lvl="1"/>
            <a:r>
              <a:rPr lang="en-US" sz="1400" dirty="0" smtClean="0"/>
              <a:t>Integration of bus  and metro</a:t>
            </a:r>
          </a:p>
          <a:p>
            <a:pPr lvl="1"/>
            <a:r>
              <a:rPr lang="en-US" sz="1400" dirty="0" smtClean="0"/>
              <a:t>Automated Traffic alerts and monitoring</a:t>
            </a:r>
          </a:p>
          <a:p>
            <a:pPr lvl="1"/>
            <a:r>
              <a:rPr lang="en-US" sz="1400" dirty="0" smtClean="0"/>
              <a:t>footpaths , cycle tracks, vegetative buffers</a:t>
            </a:r>
          </a:p>
          <a:p>
            <a:pPr lvl="1"/>
            <a:r>
              <a:rPr lang="en-US" sz="1400" dirty="0" smtClean="0"/>
              <a:t>wet/ mechanical / vacuum-based street sweeping</a:t>
            </a:r>
          </a:p>
          <a:p>
            <a:pPr lvl="1"/>
            <a:r>
              <a:rPr lang="en-US" sz="1400" dirty="0" smtClean="0"/>
              <a:t>pot hole free roads,  gravel parking </a:t>
            </a:r>
          </a:p>
          <a:p>
            <a:pPr lvl="1"/>
            <a:r>
              <a:rPr lang="en-US" sz="1400" dirty="0" smtClean="0"/>
              <a:t>Water fountain, sprinkling recycled water</a:t>
            </a:r>
          </a:p>
          <a:p>
            <a:pPr lvl="1"/>
            <a:r>
              <a:rPr lang="en-US" sz="1400" dirty="0" smtClean="0"/>
              <a:t>Construction site  water sprinkling, curtains, barriers and dust suppression units. </a:t>
            </a:r>
          </a:p>
          <a:p>
            <a:endParaRPr lang="en-US" dirty="0"/>
          </a:p>
        </p:txBody>
      </p:sp>
      <p:sp>
        <p:nvSpPr>
          <p:cNvPr id="4" name="Slide Number Placeholder 3"/>
          <p:cNvSpPr>
            <a:spLocks noGrp="1"/>
          </p:cNvSpPr>
          <p:nvPr>
            <p:ph type="sldNum" sz="quarter" idx="10"/>
          </p:nvPr>
        </p:nvSpPr>
        <p:spPr/>
        <p:txBody>
          <a:bodyPr/>
          <a:lstStyle/>
          <a:p>
            <a:fld id="{1A3BDF60-4733-4A49-B38F-06991D966FA7}" type="slidenum">
              <a:rPr lang="en-US" smtClean="0"/>
              <a:t>7</a:t>
            </a:fld>
            <a:endParaRPr lang="en-US"/>
          </a:p>
        </p:txBody>
      </p:sp>
    </p:spTree>
    <p:extLst>
      <p:ext uri="{BB962C8B-B14F-4D97-AF65-F5344CB8AC3E}">
        <p14:creationId xmlns:p14="http://schemas.microsoft.com/office/powerpoint/2010/main" val="986992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BDF60-4733-4A49-B38F-06991D966FA7}" type="slidenum">
              <a:rPr lang="en-US" smtClean="0"/>
              <a:t>9</a:t>
            </a:fld>
            <a:endParaRPr lang="en-US"/>
          </a:p>
        </p:txBody>
      </p:sp>
    </p:spTree>
    <p:extLst>
      <p:ext uri="{BB962C8B-B14F-4D97-AF65-F5344CB8AC3E}">
        <p14:creationId xmlns:p14="http://schemas.microsoft.com/office/powerpoint/2010/main" val="1828965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To promote use of solar energy, availability and development of technology, economic resources, reduction in prices, development of storage technology, mass manufacturing and innovation, a full ecosystem is required,”</a:t>
            </a:r>
          </a:p>
          <a:p>
            <a:r>
              <a:rPr lang="en-US" sz="1200" b="0" i="0" kern="1200" dirty="0" smtClean="0">
                <a:solidFill>
                  <a:schemeClr val="tx1"/>
                </a:solidFill>
                <a:effectLst/>
                <a:latin typeface="+mn-lt"/>
                <a:ea typeface="+mn-ea"/>
                <a:cs typeface="+mn-cs"/>
              </a:rPr>
              <a:t>focusing on promoting solar energy, including through credit mechanisms and sharing of technology.</a:t>
            </a:r>
          </a:p>
          <a:p>
            <a:r>
              <a:rPr lang="en-US" sz="2400" b="0" i="0" kern="1200" dirty="0" smtClean="0">
                <a:solidFill>
                  <a:srgbClr val="FF0000"/>
                </a:solidFill>
                <a:effectLst/>
                <a:latin typeface="+mn-lt"/>
                <a:ea typeface="+mn-ea"/>
                <a:cs typeface="+mn-cs"/>
              </a:rPr>
              <a:t>India is pursuing its aim of adding 175 gigawatts (GW) of green </a:t>
            </a:r>
          </a:p>
          <a:p>
            <a:r>
              <a:rPr lang="en-US" sz="1200" b="0" i="0" kern="1200" dirty="0" smtClean="0">
                <a:solidFill>
                  <a:schemeClr val="tx1"/>
                </a:solidFill>
                <a:effectLst/>
                <a:latin typeface="+mn-lt"/>
                <a:ea typeface="+mn-ea"/>
                <a:cs typeface="+mn-cs"/>
              </a:rPr>
              <a:t>ISA’s mission is to undertake joint efforts required to reduce the cost of finance and the cost of technology, mobilize more than $1,000 billion of investments needed by 2030 for massive deployment of solar energy, and pave the way for future technologies</a:t>
            </a:r>
          </a:p>
          <a:p>
            <a:r>
              <a:rPr lang="en-US" sz="1200" b="0" i="0" kern="1200" dirty="0" smtClean="0">
                <a:solidFill>
                  <a:schemeClr val="tx1"/>
                </a:solidFill>
                <a:effectLst/>
                <a:latin typeface="+mn-lt"/>
                <a:ea typeface="+mn-ea"/>
                <a:cs typeface="+mn-cs"/>
              </a:rPr>
              <a:t>100GW of solar power.</a:t>
            </a:r>
          </a:p>
          <a:p>
            <a:r>
              <a:rPr lang="en-US" sz="1200" b="0" i="0" kern="1200" dirty="0" smtClean="0">
                <a:solidFill>
                  <a:schemeClr val="tx1"/>
                </a:solidFill>
                <a:effectLst/>
                <a:latin typeface="+mn-lt"/>
                <a:ea typeface="+mn-ea"/>
                <a:cs typeface="+mn-cs"/>
              </a:rPr>
              <a:t> India also aims to achieve 40% installed power capacity from renewable energy by 2030.</a:t>
            </a:r>
          </a:p>
        </p:txBody>
      </p:sp>
      <p:sp>
        <p:nvSpPr>
          <p:cNvPr id="4" name="Slide Number Placeholder 3"/>
          <p:cNvSpPr>
            <a:spLocks noGrp="1"/>
          </p:cNvSpPr>
          <p:nvPr>
            <p:ph type="sldNum" sz="quarter" idx="10"/>
          </p:nvPr>
        </p:nvSpPr>
        <p:spPr/>
        <p:txBody>
          <a:bodyPr/>
          <a:lstStyle/>
          <a:p>
            <a:fld id="{1A3BDF60-4733-4A49-B38F-06991D966FA7}" type="slidenum">
              <a:rPr lang="en-US" smtClean="0"/>
              <a:t>10</a:t>
            </a:fld>
            <a:endParaRPr lang="en-US"/>
          </a:p>
        </p:txBody>
      </p:sp>
    </p:spTree>
    <p:extLst>
      <p:ext uri="{BB962C8B-B14F-4D97-AF65-F5344CB8AC3E}">
        <p14:creationId xmlns:p14="http://schemas.microsoft.com/office/powerpoint/2010/main" val="909300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India is number five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First time we are going up with solar power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Gradual reduction in coal</a:t>
            </a:r>
            <a:r>
              <a:rPr lang="en-US" baseline="0" dirty="0" smtClean="0">
                <a:solidFill>
                  <a:schemeClr val="tx1"/>
                </a:solidFill>
              </a:rPr>
              <a:t> power</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tx1"/>
                </a:solidFill>
              </a:rPr>
              <a:t>Good for health of people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Renewable energy installations surpassed those by coal power plants for the first time in 2017</a:t>
            </a:r>
          </a:p>
          <a:p>
            <a:endParaRPr lang="en-US" dirty="0"/>
          </a:p>
        </p:txBody>
      </p:sp>
      <p:sp>
        <p:nvSpPr>
          <p:cNvPr id="4" name="Slide Number Placeholder 3"/>
          <p:cNvSpPr>
            <a:spLocks noGrp="1"/>
          </p:cNvSpPr>
          <p:nvPr>
            <p:ph type="sldNum" sz="quarter" idx="10"/>
          </p:nvPr>
        </p:nvSpPr>
        <p:spPr/>
        <p:txBody>
          <a:bodyPr/>
          <a:lstStyle/>
          <a:p>
            <a:fld id="{1A3BDF60-4733-4A49-B38F-06991D966FA7}" type="slidenum">
              <a:rPr lang="en-US" smtClean="0"/>
              <a:t>11</a:t>
            </a:fld>
            <a:endParaRPr lang="en-US"/>
          </a:p>
        </p:txBody>
      </p:sp>
    </p:spTree>
    <p:extLst>
      <p:ext uri="{BB962C8B-B14F-4D97-AF65-F5344CB8AC3E}">
        <p14:creationId xmlns:p14="http://schemas.microsoft.com/office/powerpoint/2010/main" val="137500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1/18/19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1/18/19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9732796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lIns="0" tIns="0" rIns="0" bIns="0">
            <a:normAutofit/>
          </a:bodyPr>
          <a:lstStyle>
            <a:lvl1pPr>
              <a:defRPr sz="4000">
                <a:solidFill>
                  <a:schemeClr val="accent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1/18/19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1.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48A87A34-81AB-432B-8DAE-1953F412C126}" type="datetimeFigureOut">
              <a:rPr lang="en-US" smtClean="0"/>
              <a:pPr/>
              <a:t>1/18/19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78947379"/>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 id="2147483687" r:id="rId18"/>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diagramData" Target="../diagrams/data1.xml"/><Relationship Id="rId5" Type="http://schemas.openxmlformats.org/officeDocument/2006/relationships/diagramLayout" Target="../diagrams/layout1.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ho.int/airpollution/data/cities/e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www.worldbank.org/en/news/press-release/2018/06/28/"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09799" y="4464028"/>
            <a:ext cx="9401663" cy="1641490"/>
          </a:xfrm>
        </p:spPr>
        <p:txBody>
          <a:bodyPr>
            <a:normAutofit/>
          </a:bodyPr>
          <a:lstStyle/>
          <a:p>
            <a:r>
              <a:rPr lang="en-US" sz="1800" b="1" spc="0" dirty="0" smtClean="0">
                <a:ea typeface="Arial" charset="0"/>
                <a:cs typeface="Arial" charset="0"/>
              </a:rPr>
              <a:t>  Dr. </a:t>
            </a:r>
            <a:r>
              <a:rPr lang="en-US" sz="1800" b="1" spc="0" dirty="0">
                <a:ea typeface="Arial" charset="0"/>
                <a:cs typeface="Arial" charset="0"/>
              </a:rPr>
              <a:t>Vijay Sharma    </a:t>
            </a:r>
            <a:r>
              <a:rPr lang="en-US" sz="1800" b="1" spc="0" dirty="0" smtClean="0">
                <a:ea typeface="Arial" charset="0"/>
                <a:cs typeface="Arial" charset="0"/>
              </a:rPr>
              <a:t>MD</a:t>
            </a:r>
            <a:r>
              <a:rPr lang="en-US" sz="1800" b="1" spc="0" dirty="0">
                <a:ea typeface="Arial" charset="0"/>
                <a:cs typeface="Arial" charset="0"/>
              </a:rPr>
              <a:t> </a:t>
            </a:r>
            <a:r>
              <a:rPr lang="en-US" sz="1800" b="1" spc="0" dirty="0" smtClean="0">
                <a:ea typeface="Arial" charset="0"/>
                <a:cs typeface="Arial" charset="0"/>
              </a:rPr>
              <a:t>Medicine                                   </a:t>
            </a:r>
            <a:br>
              <a:rPr lang="en-US" sz="1800" b="1" spc="0" dirty="0" smtClean="0">
                <a:ea typeface="Arial" charset="0"/>
                <a:cs typeface="Arial" charset="0"/>
              </a:rPr>
            </a:br>
            <a:r>
              <a:rPr lang="en-US" sz="1800" b="1" spc="0" dirty="0" smtClean="0">
                <a:ea typeface="Arial" charset="0"/>
                <a:cs typeface="Arial" charset="0"/>
              </a:rPr>
              <a:t> Doctorate in Medicine,  MBA  </a:t>
            </a:r>
            <a:r>
              <a:rPr lang="en-US" sz="1800" b="1" spc="0" dirty="0">
                <a:ea typeface="Arial" charset="0"/>
                <a:cs typeface="Arial" charset="0"/>
              </a:rPr>
              <a:t>(Oxford)</a:t>
            </a:r>
            <a:br>
              <a:rPr lang="en-US" sz="1800" b="1" spc="0" dirty="0">
                <a:ea typeface="Arial" charset="0"/>
                <a:cs typeface="Arial" charset="0"/>
              </a:rPr>
            </a:br>
            <a:r>
              <a:rPr lang="en-US" sz="1800" b="1" spc="0" dirty="0">
                <a:ea typeface="Arial" charset="0"/>
                <a:cs typeface="Arial" charset="0"/>
              </a:rPr>
              <a:t>  Senior    Gastroenterologist, </a:t>
            </a:r>
            <a:r>
              <a:rPr lang="en-US" sz="1800" b="1" spc="0" dirty="0" smtClean="0">
                <a:ea typeface="Arial" charset="0"/>
                <a:cs typeface="Arial" charset="0"/>
              </a:rPr>
              <a:t> &amp;  </a:t>
            </a:r>
            <a:r>
              <a:rPr lang="en-US" sz="1800" b="1" spc="0" dirty="0">
                <a:ea typeface="Arial" charset="0"/>
                <a:cs typeface="Arial" charset="0"/>
              </a:rPr>
              <a:t>Chief  executive </a:t>
            </a:r>
            <a:r>
              <a:rPr lang="en-US" sz="1800" b="1" spc="0" dirty="0" smtClean="0">
                <a:ea typeface="Arial" charset="0"/>
                <a:cs typeface="Arial" charset="0"/>
              </a:rPr>
              <a:t>, </a:t>
            </a:r>
            <a:br>
              <a:rPr lang="en-US" sz="1800" b="1" spc="0" dirty="0" smtClean="0">
                <a:ea typeface="Arial" charset="0"/>
                <a:cs typeface="Arial" charset="0"/>
              </a:rPr>
            </a:br>
            <a:r>
              <a:rPr lang="en-US" sz="1800" b="1" spc="0" dirty="0" smtClean="0">
                <a:ea typeface="Arial" charset="0"/>
                <a:cs typeface="Arial" charset="0"/>
              </a:rPr>
              <a:t>Regional </a:t>
            </a:r>
            <a:r>
              <a:rPr lang="en-US" sz="1800" b="1" spc="0" dirty="0">
                <a:ea typeface="Arial" charset="0"/>
                <a:cs typeface="Arial" charset="0"/>
              </a:rPr>
              <a:t>Institute of Health Medicine &amp; </a:t>
            </a:r>
            <a:r>
              <a:rPr lang="en-US" sz="1800" b="1" spc="0" dirty="0" smtClean="0">
                <a:ea typeface="Arial" charset="0"/>
                <a:cs typeface="Arial" charset="0"/>
              </a:rPr>
              <a:t>Research</a:t>
            </a:r>
            <a:r>
              <a:rPr lang="en-US" sz="1800" b="1" spc="0" dirty="0">
                <a:ea typeface="Arial" charset="0"/>
                <a:cs typeface="Arial" charset="0"/>
              </a:rPr>
              <a:t/>
            </a:r>
            <a:br>
              <a:rPr lang="en-US" sz="1800" b="1" spc="0" dirty="0">
                <a:ea typeface="Arial" charset="0"/>
                <a:cs typeface="Arial" charset="0"/>
              </a:rPr>
            </a:br>
            <a:r>
              <a:rPr lang="en-US" sz="1800" b="1" spc="0" dirty="0">
                <a:ea typeface="Arial" charset="0"/>
                <a:cs typeface="Arial" charset="0"/>
              </a:rPr>
              <a:t>Jaipur, Rajasthan, India</a:t>
            </a:r>
          </a:p>
        </p:txBody>
      </p:sp>
      <p:sp>
        <p:nvSpPr>
          <p:cNvPr id="3" name="Subtitle 2"/>
          <p:cNvSpPr>
            <a:spLocks noGrp="1"/>
          </p:cNvSpPr>
          <p:nvPr>
            <p:ph type="subTitle" idx="1"/>
          </p:nvPr>
        </p:nvSpPr>
        <p:spPr>
          <a:xfrm>
            <a:off x="2209799" y="3694375"/>
            <a:ext cx="9144000" cy="754025"/>
          </a:xfrm>
        </p:spPr>
        <p:txBody>
          <a:bodyPr>
            <a:noAutofit/>
          </a:bodyPr>
          <a:lstStyle/>
          <a:p>
            <a:r>
              <a:rPr lang="en-US" sz="2800" dirty="0"/>
              <a:t>Climate Change and Health</a:t>
            </a:r>
          </a:p>
          <a:p>
            <a:r>
              <a:rPr lang="en-US" sz="2800" dirty="0"/>
              <a:t>Indian </a:t>
            </a:r>
            <a:r>
              <a:rPr lang="en-US" sz="2800" dirty="0" smtClean="0"/>
              <a:t>Scenario, Government action,  NGO response</a:t>
            </a:r>
            <a:endParaRPr lang="en-US" sz="2800" dirty="0"/>
          </a:p>
        </p:txBody>
      </p:sp>
      <p:sp>
        <p:nvSpPr>
          <p:cNvPr id="4" name="TextBox 3"/>
          <p:cNvSpPr txBox="1"/>
          <p:nvPr/>
        </p:nvSpPr>
        <p:spPr>
          <a:xfrm>
            <a:off x="9204960" y="2824480"/>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4083532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071" y="2131666"/>
            <a:ext cx="10515600" cy="1325563"/>
          </a:xfrm>
        </p:spPr>
        <p:txBody>
          <a:bodyPr/>
          <a:lstStyle/>
          <a:p>
            <a:r>
              <a:rPr lang="en-US" dirty="0" smtClean="0"/>
              <a:t>International Solar Alliance</a:t>
            </a:r>
            <a:endParaRPr lang="en-US" dirty="0"/>
          </a:p>
        </p:txBody>
      </p:sp>
      <p:sp>
        <p:nvSpPr>
          <p:cNvPr id="9" name="TextBox 8"/>
          <p:cNvSpPr txBox="1"/>
          <p:nvPr/>
        </p:nvSpPr>
        <p:spPr>
          <a:xfrm>
            <a:off x="7577960" y="6434233"/>
            <a:ext cx="4519448" cy="369332"/>
          </a:xfrm>
          <a:prstGeom prst="rect">
            <a:avLst/>
          </a:prstGeom>
          <a:noFill/>
        </p:spPr>
        <p:txBody>
          <a:bodyPr wrap="square" rtlCol="0">
            <a:spAutoFit/>
          </a:bodyPr>
          <a:lstStyle/>
          <a:p>
            <a:r>
              <a:rPr lang="en-US" sz="900" dirty="0"/>
              <a:t>https://</a:t>
            </a:r>
            <a:r>
              <a:rPr lang="en-US" sz="900" dirty="0" err="1"/>
              <a:t>www.livemint.com</a:t>
            </a:r>
            <a:r>
              <a:rPr lang="en-US" sz="900" dirty="0"/>
              <a:t>/Industry/ODY43TOYQf0M9BsLvkYN9K/ISA-nations-adopt-Delhi-agenda-to-hike-solar-share-in-energ.html</a:t>
            </a:r>
          </a:p>
        </p:txBody>
      </p:sp>
    </p:spTree>
    <p:extLst>
      <p:ext uri="{BB962C8B-B14F-4D97-AF65-F5344CB8AC3E}">
        <p14:creationId xmlns:p14="http://schemas.microsoft.com/office/powerpoint/2010/main" val="952938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r>
              <a:rPr lang="en-US" b="1" dirty="0"/>
              <a:t>India is now </a:t>
            </a:r>
            <a:r>
              <a:rPr lang="en-US" b="1" dirty="0" smtClean="0"/>
              <a:t>one of  </a:t>
            </a:r>
            <a:r>
              <a:rPr lang="en-US" b="1" dirty="0"/>
              <a:t>world leader in renewable energy.</a:t>
            </a:r>
            <a:br>
              <a:rPr lang="en-US" b="1" dirty="0"/>
            </a:br>
            <a:endParaRPr lang="en-US" dirty="0"/>
          </a:p>
        </p:txBody>
      </p:sp>
      <p:sp>
        <p:nvSpPr>
          <p:cNvPr id="3" name="Content Placeholder 2"/>
          <p:cNvSpPr>
            <a:spLocks noGrp="1"/>
          </p:cNvSpPr>
          <p:nvPr>
            <p:ph idx="1"/>
          </p:nvPr>
        </p:nvSpPr>
        <p:spPr>
          <a:xfrm>
            <a:off x="979100" y="1162843"/>
            <a:ext cx="10233800" cy="4351338"/>
          </a:xfrm>
        </p:spPr>
        <p:txBody>
          <a:bodyPr>
            <a:normAutofit/>
          </a:bodyPr>
          <a:lstStyle/>
          <a:p>
            <a:r>
              <a:rPr lang="en-US" sz="2800" dirty="0" smtClean="0">
                <a:solidFill>
                  <a:schemeClr val="tx1"/>
                </a:solidFill>
              </a:rPr>
              <a:t>There are some breakthrough</a:t>
            </a:r>
          </a:p>
        </p:txBody>
      </p:sp>
      <p:sp>
        <p:nvSpPr>
          <p:cNvPr id="4" name="Rectangle 3"/>
          <p:cNvSpPr/>
          <p:nvPr/>
        </p:nvSpPr>
        <p:spPr>
          <a:xfrm>
            <a:off x="3048000" y="2136339"/>
            <a:ext cx="6096000" cy="369332"/>
          </a:xfrm>
          <a:prstGeom prst="rect">
            <a:avLst/>
          </a:prstGeom>
        </p:spPr>
        <p:txBody>
          <a:bodyPr>
            <a:spAutoFit/>
          </a:bodyPr>
          <a:lstStyle/>
          <a:p>
            <a:r>
              <a:rPr lang="en-US" dirty="0" smtClean="0">
                <a:solidFill>
                  <a:srgbClr val="141414"/>
                </a:solidFill>
                <a:latin typeface="Neue Helvetica W01" charset="0"/>
              </a:rPr>
              <a:t>,</a:t>
            </a:r>
            <a:endParaRPr lang="en-US" dirty="0"/>
          </a:p>
        </p:txBody>
      </p:sp>
      <p:sp>
        <p:nvSpPr>
          <p:cNvPr id="5" name="Rectangle 4"/>
          <p:cNvSpPr/>
          <p:nvPr/>
        </p:nvSpPr>
        <p:spPr>
          <a:xfrm>
            <a:off x="9269541" y="6176962"/>
            <a:ext cx="2435282" cy="400110"/>
          </a:xfrm>
          <a:prstGeom prst="rect">
            <a:avLst/>
          </a:prstGeom>
        </p:spPr>
        <p:txBody>
          <a:bodyPr wrap="none">
            <a:spAutoFit/>
          </a:bodyPr>
          <a:lstStyle/>
          <a:p>
            <a:r>
              <a:rPr lang="en-US" sz="1000" dirty="0" err="1"/>
              <a:t>BloombergNEF’s</a:t>
            </a:r>
            <a:r>
              <a:rPr lang="en-US" sz="1000" dirty="0"/>
              <a:t> </a:t>
            </a:r>
            <a:r>
              <a:rPr lang="en-US" sz="1000" dirty="0" smtClean="0"/>
              <a:t>research: 2018</a:t>
            </a:r>
          </a:p>
          <a:p>
            <a:r>
              <a:rPr lang="en-US" sz="1000" dirty="0"/>
              <a:t>https</a:t>
            </a:r>
            <a:r>
              <a:rPr lang="en-US" sz="1000" dirty="0" smtClean="0"/>
              <a:t>://</a:t>
            </a:r>
            <a:r>
              <a:rPr lang="en-US" sz="1000" dirty="0" err="1" smtClean="0"/>
              <a:t>www.weforum.org</a:t>
            </a:r>
            <a:r>
              <a:rPr lang="en-US" sz="1000" dirty="0" smtClean="0"/>
              <a:t>/agenda/2018/11</a:t>
            </a:r>
            <a:endParaRPr lang="en-US" sz="1000" dirty="0"/>
          </a:p>
        </p:txBody>
      </p:sp>
    </p:spTree>
    <p:extLst>
      <p:ext uri="{BB962C8B-B14F-4D97-AF65-F5344CB8AC3E}">
        <p14:creationId xmlns:p14="http://schemas.microsoft.com/office/powerpoint/2010/main" val="105907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5635"/>
            <a:ext cx="10515600" cy="1325563"/>
          </a:xfrm>
        </p:spPr>
        <p:txBody>
          <a:bodyPr>
            <a:normAutofit/>
          </a:bodyPr>
          <a:lstStyle/>
          <a:p>
            <a:r>
              <a:rPr lang="en-US" dirty="0" smtClean="0"/>
              <a:t>Government action in Health Sector</a:t>
            </a:r>
            <a:endParaRPr lang="en-US" dirty="0"/>
          </a:p>
        </p:txBody>
      </p:sp>
      <p:sp>
        <p:nvSpPr>
          <p:cNvPr id="3" name="Content Placeholder 2"/>
          <p:cNvSpPr>
            <a:spLocks noGrp="1"/>
          </p:cNvSpPr>
          <p:nvPr>
            <p:ph idx="1"/>
          </p:nvPr>
        </p:nvSpPr>
        <p:spPr>
          <a:xfrm>
            <a:off x="1120000" y="1836135"/>
            <a:ext cx="10233800" cy="4351338"/>
          </a:xfrm>
        </p:spPr>
        <p:txBody>
          <a:bodyPr>
            <a:noAutofit/>
          </a:bodyPr>
          <a:lstStyle/>
          <a:p>
            <a:r>
              <a:rPr lang="en-US" sz="2400" dirty="0" smtClean="0">
                <a:solidFill>
                  <a:schemeClr val="tx1"/>
                </a:solidFill>
              </a:rPr>
              <a:t>Financial and Material Resources</a:t>
            </a:r>
          </a:p>
          <a:p>
            <a:r>
              <a:rPr lang="en-US" sz="2400" dirty="0" smtClean="0">
                <a:solidFill>
                  <a:schemeClr val="tx1"/>
                </a:solidFill>
              </a:rPr>
              <a:t>Health workforce</a:t>
            </a:r>
          </a:p>
          <a:p>
            <a:r>
              <a:rPr lang="en-US" sz="2400" dirty="0" smtClean="0">
                <a:solidFill>
                  <a:schemeClr val="tx1"/>
                </a:solidFill>
              </a:rPr>
              <a:t> health policies</a:t>
            </a:r>
          </a:p>
          <a:p>
            <a:r>
              <a:rPr lang="en-US" sz="2400" dirty="0" smtClean="0">
                <a:solidFill>
                  <a:schemeClr val="tx1"/>
                </a:solidFill>
              </a:rPr>
              <a:t>Health Mission </a:t>
            </a:r>
          </a:p>
          <a:p>
            <a:endParaRPr lang="en-US" sz="2400" dirty="0"/>
          </a:p>
        </p:txBody>
      </p:sp>
      <p:sp>
        <p:nvSpPr>
          <p:cNvPr id="5" name="TextBox 4"/>
          <p:cNvSpPr txBox="1"/>
          <p:nvPr/>
        </p:nvSpPr>
        <p:spPr>
          <a:xfrm>
            <a:off x="6789512" y="6267283"/>
            <a:ext cx="3348545" cy="461665"/>
          </a:xfrm>
          <a:prstGeom prst="rect">
            <a:avLst/>
          </a:prstGeom>
          <a:noFill/>
        </p:spPr>
        <p:txBody>
          <a:bodyPr wrap="none" rtlCol="0">
            <a:spAutoFit/>
          </a:bodyPr>
          <a:lstStyle/>
          <a:p>
            <a:r>
              <a:rPr lang="en-US" sz="1200" dirty="0" err="1" smtClean="0"/>
              <a:t>Subita</a:t>
            </a:r>
            <a:r>
              <a:rPr lang="en-US" sz="1200" dirty="0" smtClean="0"/>
              <a:t> L:  J </a:t>
            </a:r>
            <a:r>
              <a:rPr lang="en-US" sz="1200" dirty="0"/>
              <a:t>Family Community Med. 2011 </a:t>
            </a:r>
            <a:r>
              <a:rPr lang="en-US" sz="1200" dirty="0" err="1"/>
              <a:t>Jan­Apr</a:t>
            </a:r>
            <a:r>
              <a:rPr lang="en-US" sz="1200" dirty="0"/>
              <a:t>; </a:t>
            </a:r>
            <a:r>
              <a:rPr lang="en-US" sz="1200" dirty="0" smtClean="0"/>
              <a:t> </a:t>
            </a:r>
            <a:endParaRPr lang="en-US" sz="1200" dirty="0"/>
          </a:p>
          <a:p>
            <a:endParaRPr lang="en-US" sz="1200" dirty="0"/>
          </a:p>
        </p:txBody>
      </p:sp>
    </p:spTree>
    <p:extLst>
      <p:ext uri="{BB962C8B-B14F-4D97-AF65-F5344CB8AC3E}">
        <p14:creationId xmlns:p14="http://schemas.microsoft.com/office/powerpoint/2010/main" val="902287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748EAD4B-1714-4507-B2D8-1F34FAEB1F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1998"/>
          </a:xfrm>
          <a:prstGeom prst="rect">
            <a:avLst/>
          </a:prstGeom>
          <a:solidFill>
            <a:schemeClr val="bg1">
              <a:alpha val="10000"/>
            </a:schemeClr>
          </a:solidFill>
          <a:ln>
            <a:noFill/>
          </a:ln>
          <a:effectLst>
            <a:innerShdw blurRad="1397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 xmlns:a16="http://schemas.microsoft.com/office/drawing/2014/main" id="{B3408590-87D0-4AA3-AFFD-3207C71C52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1997"/>
            <a:ext cx="12192000" cy="2285999"/>
          </a:xfrm>
          <a:prstGeom prst="rect">
            <a:avLst/>
          </a:prstGeom>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4897924"/>
            <a:ext cx="10515600" cy="1279035"/>
          </a:xfrm>
        </p:spPr>
        <p:txBody>
          <a:bodyPr anchor="t">
            <a:normAutofit/>
          </a:bodyPr>
          <a:lstStyle/>
          <a:p>
            <a:r>
              <a:rPr lang="en-US" sz="4400" dirty="0">
                <a:solidFill>
                  <a:schemeClr val="tx1"/>
                </a:solidFill>
              </a:rPr>
              <a:t>Enabling </a:t>
            </a:r>
            <a:r>
              <a:rPr lang="en-US" sz="4400" dirty="0" err="1">
                <a:solidFill>
                  <a:schemeClr val="tx1"/>
                </a:solidFill>
              </a:rPr>
              <a:t>Intersectoral</a:t>
            </a:r>
            <a:r>
              <a:rPr lang="en-US" sz="4400" dirty="0">
                <a:solidFill>
                  <a:schemeClr val="tx1"/>
                </a:solidFill>
              </a:rPr>
              <a:t> Coordination </a:t>
            </a:r>
            <a:br>
              <a:rPr lang="en-US" sz="4400" dirty="0">
                <a:solidFill>
                  <a:schemeClr val="tx1"/>
                </a:solidFill>
              </a:rPr>
            </a:br>
            <a:endParaRPr lang="en-US" sz="4400" dirty="0">
              <a:solidFill>
                <a:schemeClr val="tx1"/>
              </a:solidFill>
            </a:endParaRPr>
          </a:p>
        </p:txBody>
      </p:sp>
      <p:graphicFrame>
        <p:nvGraphicFramePr>
          <p:cNvPr id="5" name="Content Placeholder 2">
            <a:extLst>
              <a:ext uri="{FF2B5EF4-FFF2-40B4-BE49-F238E27FC236}">
                <a16:creationId xmlns="" xmlns:a16="http://schemas.microsoft.com/office/drawing/2014/main" id="{DD7C3971-EC24-41C0-B0A6-3C8FBBF52AB9}"/>
              </a:ext>
            </a:extLst>
          </p:cNvPr>
          <p:cNvGraphicFramePr>
            <a:graphicFrameLocks noGrp="1"/>
          </p:cNvGraphicFramePr>
          <p:nvPr>
            <p:ph idx="1"/>
            <p:extLst>
              <p:ext uri="{D42A27DB-BD31-4B8C-83A1-F6EECF244321}">
                <p14:modId xmlns:p14="http://schemas.microsoft.com/office/powerpoint/2010/main" val="1102274031"/>
              </p:ext>
            </p:extLst>
          </p:nvPr>
        </p:nvGraphicFramePr>
        <p:xfrm>
          <a:off x="960120" y="640076"/>
          <a:ext cx="10271760" cy="35935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02129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Action plan for climate </a:t>
            </a:r>
            <a:r>
              <a:rPr lang="en-US" dirty="0"/>
              <a:t>change(NAPCC) </a:t>
            </a:r>
            <a:br>
              <a:rPr lang="en-US" dirty="0"/>
            </a:br>
            <a:endParaRPr lang="en-US" dirty="0"/>
          </a:p>
        </p:txBody>
      </p:sp>
      <p:sp>
        <p:nvSpPr>
          <p:cNvPr id="7" name="Content Placeholder 6"/>
          <p:cNvSpPr>
            <a:spLocks noGrp="1"/>
          </p:cNvSpPr>
          <p:nvPr>
            <p:ph idx="1"/>
          </p:nvPr>
        </p:nvSpPr>
        <p:spPr/>
        <p:txBody>
          <a:bodyPr>
            <a:noAutofit/>
          </a:bodyPr>
          <a:lstStyle/>
          <a:p>
            <a:r>
              <a:rPr lang="en-US" sz="2400" dirty="0" smtClean="0"/>
              <a:t>National Solar Mission</a:t>
            </a:r>
          </a:p>
          <a:p>
            <a:r>
              <a:rPr lang="en-US" sz="2400" dirty="0" smtClean="0"/>
              <a:t>National mission for Enhanced energy efficiency</a:t>
            </a:r>
          </a:p>
          <a:p>
            <a:r>
              <a:rPr lang="en-US" sz="2400" dirty="0" smtClean="0"/>
              <a:t>National mission for Sustainable Habitat</a:t>
            </a:r>
          </a:p>
          <a:p>
            <a:endParaRPr lang="en-US" sz="2400" dirty="0" smtClean="0"/>
          </a:p>
          <a:p>
            <a:r>
              <a:rPr lang="en-US" sz="2400" dirty="0" smtClean="0"/>
              <a:t>National Water Mission</a:t>
            </a:r>
          </a:p>
          <a:p>
            <a:r>
              <a:rPr lang="en-US" sz="2400" dirty="0" smtClean="0"/>
              <a:t>National mission for sustaining the Himalayan Ecosystem</a:t>
            </a:r>
          </a:p>
          <a:p>
            <a:r>
              <a:rPr lang="en-US" sz="2400" dirty="0" smtClean="0"/>
              <a:t>National mission for Green India</a:t>
            </a:r>
          </a:p>
          <a:p>
            <a:r>
              <a:rPr lang="en-US" sz="2400" dirty="0"/>
              <a:t>National mission </a:t>
            </a:r>
            <a:r>
              <a:rPr lang="en-US" sz="2400" dirty="0" smtClean="0"/>
              <a:t>for sustainable agriculture</a:t>
            </a:r>
          </a:p>
          <a:p>
            <a:r>
              <a:rPr lang="en-US" sz="2400" dirty="0"/>
              <a:t>National mission </a:t>
            </a:r>
            <a:r>
              <a:rPr lang="en-US" sz="2400" dirty="0" smtClean="0"/>
              <a:t>on strategic knowledge for climate change</a:t>
            </a:r>
          </a:p>
        </p:txBody>
      </p:sp>
      <p:sp>
        <p:nvSpPr>
          <p:cNvPr id="8" name="TextBox 7"/>
          <p:cNvSpPr txBox="1"/>
          <p:nvPr/>
        </p:nvSpPr>
        <p:spPr>
          <a:xfrm>
            <a:off x="7961266" y="6311900"/>
            <a:ext cx="2925801" cy="246221"/>
          </a:xfrm>
          <a:prstGeom prst="rect">
            <a:avLst/>
          </a:prstGeom>
          <a:noFill/>
        </p:spPr>
        <p:txBody>
          <a:bodyPr wrap="none" rtlCol="0">
            <a:spAutoFit/>
          </a:bodyPr>
          <a:lstStyle/>
          <a:p>
            <a:r>
              <a:rPr lang="en-US" sz="1000" dirty="0" smtClean="0"/>
              <a:t>Ministry of environment</a:t>
            </a:r>
            <a:r>
              <a:rPr lang="en-US" sz="1000" smtClean="0"/>
              <a:t>, forest and climate change/</a:t>
            </a:r>
            <a:endParaRPr lang="en-US" sz="1000" dirty="0"/>
          </a:p>
        </p:txBody>
      </p:sp>
    </p:spTree>
    <p:extLst>
      <p:ext uri="{BB962C8B-B14F-4D97-AF65-F5344CB8AC3E}">
        <p14:creationId xmlns:p14="http://schemas.microsoft.com/office/powerpoint/2010/main" val="1036007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NAPCC</a:t>
            </a:r>
            <a:r>
              <a:rPr lang="en-US" dirty="0"/>
              <a:t/>
            </a:r>
            <a:br>
              <a:rPr lang="en-US" dirty="0"/>
            </a:br>
            <a:endParaRPr lang="en-US" dirty="0"/>
          </a:p>
        </p:txBody>
      </p:sp>
      <p:sp>
        <p:nvSpPr>
          <p:cNvPr id="3" name="Content Placeholder 2"/>
          <p:cNvSpPr>
            <a:spLocks noGrp="1"/>
          </p:cNvSpPr>
          <p:nvPr>
            <p:ph idx="1"/>
          </p:nvPr>
        </p:nvSpPr>
        <p:spPr>
          <a:xfrm>
            <a:off x="979100" y="1427419"/>
            <a:ext cx="10233800" cy="4351338"/>
          </a:xfrm>
        </p:spPr>
        <p:txBody>
          <a:bodyPr>
            <a:normAutofit/>
          </a:bodyPr>
          <a:lstStyle/>
          <a:p>
            <a:r>
              <a:rPr lang="en-US" sz="2400" dirty="0" smtClean="0"/>
              <a:t>Watershed </a:t>
            </a:r>
            <a:r>
              <a:rPr lang="en-US" sz="2400" dirty="0"/>
              <a:t>Development </a:t>
            </a:r>
            <a:r>
              <a:rPr lang="en-US" sz="2400" dirty="0" smtClean="0"/>
              <a:t>Programme</a:t>
            </a:r>
          </a:p>
          <a:p>
            <a:r>
              <a:rPr lang="en-US" sz="2400" dirty="0" smtClean="0"/>
              <a:t>Forest </a:t>
            </a:r>
            <a:r>
              <a:rPr lang="en-US" sz="2400" dirty="0"/>
              <a:t>Management </a:t>
            </a:r>
            <a:r>
              <a:rPr lang="en-US" sz="2400" dirty="0" smtClean="0"/>
              <a:t>Programme</a:t>
            </a:r>
          </a:p>
          <a:p>
            <a:r>
              <a:rPr lang="en-US" sz="2400" dirty="0" smtClean="0"/>
              <a:t>Indo-German </a:t>
            </a:r>
            <a:r>
              <a:rPr lang="en-US" sz="2400" dirty="0"/>
              <a:t>Environment Programme in Rural Areas </a:t>
            </a:r>
            <a:endParaRPr lang="en-US" sz="2400" dirty="0" smtClean="0"/>
          </a:p>
          <a:p>
            <a:endParaRPr lang="en-US" sz="2400" dirty="0"/>
          </a:p>
          <a:p>
            <a:endParaRPr lang="en-US" sz="2400" dirty="0"/>
          </a:p>
          <a:p>
            <a:endParaRPr lang="en-US" sz="2400" dirty="0"/>
          </a:p>
          <a:p>
            <a:endParaRPr lang="en-US" sz="2400" dirty="0"/>
          </a:p>
        </p:txBody>
      </p:sp>
      <p:sp>
        <p:nvSpPr>
          <p:cNvPr id="5" name="Rectangle 4"/>
          <p:cNvSpPr/>
          <p:nvPr/>
        </p:nvSpPr>
        <p:spPr>
          <a:xfrm>
            <a:off x="8626517" y="6517627"/>
            <a:ext cx="2557110" cy="246221"/>
          </a:xfrm>
          <a:prstGeom prst="rect">
            <a:avLst/>
          </a:prstGeom>
        </p:spPr>
        <p:txBody>
          <a:bodyPr wrap="none">
            <a:spAutoFit/>
          </a:bodyPr>
          <a:lstStyle/>
          <a:p>
            <a:r>
              <a:rPr lang="en-US" sz="1000" dirty="0">
                <a:latin typeface="Times" charset="0"/>
              </a:rPr>
              <a:t>https://</a:t>
            </a:r>
            <a:r>
              <a:rPr lang="en-US" sz="1000" dirty="0" err="1">
                <a:latin typeface="Times" charset="0"/>
              </a:rPr>
              <a:t>www.giz.de</a:t>
            </a:r>
            <a:r>
              <a:rPr lang="en-US" sz="1000" dirty="0">
                <a:latin typeface="Times" charset="0"/>
              </a:rPr>
              <a:t>/</a:t>
            </a:r>
            <a:r>
              <a:rPr lang="en-US" sz="1000" dirty="0" err="1">
                <a:latin typeface="Times" charset="0"/>
              </a:rPr>
              <a:t>en</a:t>
            </a:r>
            <a:r>
              <a:rPr lang="en-US" sz="1000" dirty="0">
                <a:latin typeface="Times" charset="0"/>
              </a:rPr>
              <a:t>/worldwide/16603.html </a:t>
            </a:r>
            <a:endParaRPr lang="en-US" sz="1000" dirty="0">
              <a:effectLst/>
            </a:endParaRPr>
          </a:p>
        </p:txBody>
      </p:sp>
    </p:spTree>
    <p:extLst>
      <p:ext uri="{BB962C8B-B14F-4D97-AF65-F5344CB8AC3E}">
        <p14:creationId xmlns:p14="http://schemas.microsoft.com/office/powerpoint/2010/main" val="1178475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APPROACH"/>
          <p:cNvSpPr txBox="1">
            <a:spLocks noGrp="1"/>
          </p:cNvSpPr>
          <p:nvPr>
            <p:ph type="title"/>
          </p:nvPr>
        </p:nvSpPr>
        <p:spPr>
          <a:xfrm>
            <a:off x="838200" y="365125"/>
            <a:ext cx="11060430" cy="1325563"/>
          </a:xfrm>
          <a:prstGeom prst="rect">
            <a:avLst/>
          </a:prstGeom>
        </p:spPr>
        <p:txBody>
          <a:bodyPr>
            <a:normAutofit/>
          </a:bodyPr>
          <a:lstStyle>
            <a:lvl1pPr>
              <a:defRPr sz="5100"/>
            </a:lvl1pPr>
          </a:lstStyle>
          <a:p>
            <a:r>
              <a:rPr lang="en-US" sz="4000" dirty="0" smtClean="0">
                <a:solidFill>
                  <a:schemeClr val="tx2"/>
                </a:solidFill>
              </a:rPr>
              <a:t>RIHMR</a:t>
            </a:r>
            <a:br>
              <a:rPr lang="en-US" sz="4000" dirty="0" smtClean="0">
                <a:solidFill>
                  <a:schemeClr val="tx2"/>
                </a:solidFill>
              </a:rPr>
            </a:br>
            <a:r>
              <a:rPr lang="en-US" sz="4000" dirty="0" smtClean="0">
                <a:solidFill>
                  <a:schemeClr val="tx2"/>
                </a:solidFill>
              </a:rPr>
              <a:t>Interventions and coordination</a:t>
            </a:r>
            <a:endParaRPr sz="4000" dirty="0">
              <a:solidFill>
                <a:schemeClr val="tx2"/>
              </a:solidFill>
            </a:endParaRPr>
          </a:p>
        </p:txBody>
      </p:sp>
      <p:sp>
        <p:nvSpPr>
          <p:cNvPr id="123" name="Micro-meso-macro linkages…"/>
          <p:cNvSpPr txBox="1">
            <a:spLocks noGrp="1"/>
          </p:cNvSpPr>
          <p:nvPr>
            <p:ph type="body" idx="1"/>
          </p:nvPr>
        </p:nvSpPr>
        <p:spPr>
          <a:xfrm>
            <a:off x="1120000" y="1840615"/>
            <a:ext cx="10233800" cy="4351338"/>
          </a:xfrm>
          <a:prstGeom prst="rect">
            <a:avLst/>
          </a:prstGeom>
        </p:spPr>
        <p:txBody>
          <a:bodyPr anchor="t">
            <a:normAutofit/>
          </a:bodyPr>
          <a:lstStyle/>
          <a:p>
            <a:pPr marL="673286" lvl="1" indent="-342900">
              <a:spcBef>
                <a:spcPts val="1687"/>
              </a:spcBef>
              <a:buClr>
                <a:srgbClr val="929292"/>
              </a:buClr>
              <a:buSzPct val="60000"/>
              <a:buFont typeface="Arial" charset="0"/>
              <a:buChar char="•"/>
              <a:defRPr sz="2000">
                <a:solidFill>
                  <a:srgbClr val="414141"/>
                </a:solidFill>
                <a:latin typeface="Calibri"/>
                <a:ea typeface="Calibri"/>
                <a:cs typeface="Calibri"/>
                <a:sym typeface="Calibri"/>
              </a:defRPr>
            </a:pPr>
            <a:r>
              <a:rPr sz="3200" dirty="0" smtClean="0">
                <a:solidFill>
                  <a:schemeClr val="tx1"/>
                </a:solidFill>
              </a:rPr>
              <a:t>Engagement </a:t>
            </a:r>
            <a:r>
              <a:rPr sz="3200" dirty="0">
                <a:solidFill>
                  <a:schemeClr val="tx1"/>
                </a:solidFill>
              </a:rPr>
              <a:t>and empowerment of stakeholders </a:t>
            </a:r>
            <a:endParaRPr lang="en-US" sz="3200" dirty="0" smtClean="0">
              <a:solidFill>
                <a:schemeClr val="tx1"/>
              </a:solidFill>
            </a:endParaRPr>
          </a:p>
          <a:p>
            <a:pPr marL="673286" lvl="1" indent="-342900">
              <a:spcBef>
                <a:spcPts val="1687"/>
              </a:spcBef>
              <a:buClr>
                <a:srgbClr val="929292"/>
              </a:buClr>
              <a:buSzPct val="60000"/>
              <a:buFont typeface="Arial" charset="0"/>
              <a:buChar char="•"/>
              <a:defRPr sz="2000">
                <a:solidFill>
                  <a:srgbClr val="414141"/>
                </a:solidFill>
                <a:latin typeface="Calibri"/>
                <a:ea typeface="Calibri"/>
                <a:cs typeface="Calibri"/>
                <a:sym typeface="Calibri"/>
              </a:defRPr>
            </a:pPr>
            <a:r>
              <a:rPr sz="3200" dirty="0" smtClean="0">
                <a:solidFill>
                  <a:schemeClr val="tx1"/>
                </a:solidFill>
              </a:rPr>
              <a:t>Networking</a:t>
            </a:r>
            <a:r>
              <a:rPr lang="en-US" sz="3200" dirty="0" smtClean="0">
                <a:solidFill>
                  <a:schemeClr val="tx1"/>
                </a:solidFill>
              </a:rPr>
              <a:t>, </a:t>
            </a:r>
            <a:r>
              <a:rPr sz="3200" dirty="0" smtClean="0">
                <a:solidFill>
                  <a:schemeClr val="tx1"/>
                </a:solidFill>
              </a:rPr>
              <a:t>building </a:t>
            </a:r>
            <a:r>
              <a:rPr sz="3200" dirty="0">
                <a:solidFill>
                  <a:schemeClr val="tx1"/>
                </a:solidFill>
              </a:rPr>
              <a:t>alliances, </a:t>
            </a:r>
            <a:r>
              <a:rPr lang="en-US" sz="3200" dirty="0" smtClean="0">
                <a:solidFill>
                  <a:schemeClr val="tx1"/>
                </a:solidFill>
              </a:rPr>
              <a:t>&amp;  </a:t>
            </a:r>
            <a:r>
              <a:rPr sz="3200" dirty="0" smtClean="0">
                <a:solidFill>
                  <a:schemeClr val="tx1"/>
                </a:solidFill>
              </a:rPr>
              <a:t>establishing linkages</a:t>
            </a:r>
            <a:r>
              <a:rPr lang="en-US" sz="3200" dirty="0" smtClean="0">
                <a:solidFill>
                  <a:schemeClr val="tx1"/>
                </a:solidFill>
              </a:rPr>
              <a:t> </a:t>
            </a:r>
          </a:p>
          <a:p>
            <a:pPr marL="673286" lvl="1" indent="-342900">
              <a:spcBef>
                <a:spcPts val="1687"/>
              </a:spcBef>
              <a:buClr>
                <a:srgbClr val="929292"/>
              </a:buClr>
              <a:buSzPct val="60000"/>
              <a:buFont typeface="Arial" charset="0"/>
              <a:buChar char="•"/>
              <a:defRPr sz="2000">
                <a:solidFill>
                  <a:srgbClr val="414141"/>
                </a:solidFill>
                <a:latin typeface="Calibri"/>
                <a:ea typeface="Calibri"/>
                <a:cs typeface="Calibri"/>
                <a:sym typeface="Calibri"/>
              </a:defRPr>
            </a:pPr>
            <a:r>
              <a:rPr sz="3200" dirty="0" smtClean="0">
                <a:solidFill>
                  <a:schemeClr val="tx1"/>
                </a:solidFill>
              </a:rPr>
              <a:t>Lobbying </a:t>
            </a:r>
            <a:r>
              <a:rPr sz="3200" dirty="0">
                <a:solidFill>
                  <a:schemeClr val="tx1"/>
                </a:solidFill>
              </a:rPr>
              <a:t>and </a:t>
            </a:r>
            <a:r>
              <a:rPr sz="3200" dirty="0" smtClean="0">
                <a:solidFill>
                  <a:schemeClr val="tx1"/>
                </a:solidFill>
              </a:rPr>
              <a:t>Advocacy</a:t>
            </a:r>
            <a:endParaRPr lang="en-US" sz="3200" dirty="0" smtClean="0">
              <a:solidFill>
                <a:schemeClr val="tx1"/>
              </a:solidFill>
            </a:endParaRPr>
          </a:p>
          <a:p>
            <a:pPr marL="673286" lvl="1" indent="-342900">
              <a:spcBef>
                <a:spcPts val="1687"/>
              </a:spcBef>
              <a:buClr>
                <a:srgbClr val="929292"/>
              </a:buClr>
              <a:buSzPct val="60000"/>
              <a:buFont typeface="Arial" charset="0"/>
              <a:buChar char="•"/>
              <a:defRPr sz="2000">
                <a:solidFill>
                  <a:srgbClr val="414141"/>
                </a:solidFill>
                <a:latin typeface="Calibri"/>
                <a:ea typeface="Calibri"/>
                <a:cs typeface="Calibri"/>
                <a:sym typeface="Calibri"/>
              </a:defRPr>
            </a:pPr>
            <a:r>
              <a:rPr lang="en-US" sz="3200" dirty="0" smtClean="0">
                <a:solidFill>
                  <a:schemeClr val="tx1"/>
                </a:solidFill>
                <a:ea typeface="Arial" charset="0"/>
                <a:cs typeface="Arial" charset="0"/>
              </a:rPr>
              <a:t>Green </a:t>
            </a:r>
            <a:r>
              <a:rPr lang="en-US" sz="3200" dirty="0">
                <a:solidFill>
                  <a:schemeClr val="tx1"/>
                </a:solidFill>
                <a:ea typeface="Arial" charset="0"/>
                <a:cs typeface="Arial" charset="0"/>
              </a:rPr>
              <a:t>hospitals, healthcare </a:t>
            </a:r>
            <a:r>
              <a:rPr lang="en-US" sz="3200" dirty="0" smtClean="0">
                <a:solidFill>
                  <a:schemeClr val="tx1"/>
                </a:solidFill>
                <a:ea typeface="Arial" charset="0"/>
                <a:cs typeface="Arial" charset="0"/>
              </a:rPr>
              <a:t>economics</a:t>
            </a:r>
          </a:p>
          <a:p>
            <a:pPr marL="673286" lvl="1" indent="-342900">
              <a:spcBef>
                <a:spcPts val="1687"/>
              </a:spcBef>
              <a:buClr>
                <a:srgbClr val="929292"/>
              </a:buClr>
              <a:buSzPct val="60000"/>
              <a:buFont typeface="Arial" charset="0"/>
              <a:buChar char="•"/>
              <a:defRPr sz="2000">
                <a:solidFill>
                  <a:srgbClr val="414141"/>
                </a:solidFill>
                <a:latin typeface="Calibri"/>
                <a:ea typeface="Calibri"/>
                <a:cs typeface="Calibri"/>
                <a:sym typeface="Calibri"/>
              </a:defRPr>
            </a:pPr>
            <a:endParaRPr sz="3200" dirty="0">
              <a:solidFill>
                <a:schemeClr val="tx1"/>
              </a:solidFill>
            </a:endParaRPr>
          </a:p>
        </p:txBody>
      </p:sp>
    </p:spTree>
    <p:extLst>
      <p:ext uri="{BB962C8B-B14F-4D97-AF65-F5344CB8AC3E}">
        <p14:creationId xmlns:p14="http://schemas.microsoft.com/office/powerpoint/2010/main" val="776272752"/>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5800" y="386146"/>
            <a:ext cx="10515600" cy="1325563"/>
          </a:xfrm>
        </p:spPr>
        <p:txBody>
          <a:bodyPr/>
          <a:lstStyle/>
          <a:p>
            <a:r>
              <a:rPr lang="en-US" dirty="0" smtClean="0"/>
              <a:t>Conclusions</a:t>
            </a:r>
            <a:endParaRPr lang="en-US" dirty="0"/>
          </a:p>
        </p:txBody>
      </p:sp>
      <p:sp>
        <p:nvSpPr>
          <p:cNvPr id="3" name="Content Placeholder 2"/>
          <p:cNvSpPr>
            <a:spLocks noGrp="1"/>
          </p:cNvSpPr>
          <p:nvPr>
            <p:ph idx="1"/>
          </p:nvPr>
        </p:nvSpPr>
        <p:spPr>
          <a:xfrm>
            <a:off x="943897" y="1869871"/>
            <a:ext cx="10441858" cy="4351338"/>
          </a:xfrm>
        </p:spPr>
        <p:txBody>
          <a:bodyPr>
            <a:normAutofit/>
          </a:bodyPr>
          <a:lstStyle/>
          <a:p>
            <a:r>
              <a:rPr lang="en-US" sz="3200" dirty="0"/>
              <a:t>linkages between climate change and human health are complex and multi-layered </a:t>
            </a:r>
            <a:endParaRPr lang="en-US" sz="3200" dirty="0" smtClean="0"/>
          </a:p>
          <a:p>
            <a:r>
              <a:rPr lang="en-US" sz="3200" dirty="0" smtClean="0"/>
              <a:t>Rise in temperature and catastrophic events will have enormous </a:t>
            </a:r>
            <a:r>
              <a:rPr lang="en-US" sz="3200" dirty="0"/>
              <a:t>impact on human life </a:t>
            </a:r>
            <a:endParaRPr lang="en-US" sz="3200" dirty="0" smtClean="0"/>
          </a:p>
          <a:p>
            <a:r>
              <a:rPr lang="en-US" sz="3200" dirty="0" smtClean="0"/>
              <a:t>India has to address </a:t>
            </a:r>
            <a:r>
              <a:rPr lang="en-US" sz="3200" dirty="0"/>
              <a:t>both mitigation and </a:t>
            </a:r>
            <a:r>
              <a:rPr lang="en-US" sz="3200" dirty="0" smtClean="0"/>
              <a:t>adaptation</a:t>
            </a:r>
          </a:p>
          <a:p>
            <a:r>
              <a:rPr lang="en-US" sz="3200" dirty="0"/>
              <a:t>Reducing carbon emissions and air pollution is of prime importance</a:t>
            </a:r>
          </a:p>
          <a:p>
            <a:endParaRPr lang="en-US" sz="3200" dirty="0" smtClean="0"/>
          </a:p>
          <a:p>
            <a:endParaRPr lang="en-US" sz="3200" dirty="0" smtClean="0"/>
          </a:p>
          <a:p>
            <a:endParaRPr lang="en-US" sz="3200" dirty="0" smtClean="0"/>
          </a:p>
          <a:p>
            <a:endParaRPr lang="en-US" sz="3200" dirty="0"/>
          </a:p>
          <a:p>
            <a:endParaRPr lang="en-US" sz="3200" dirty="0"/>
          </a:p>
          <a:p>
            <a:endParaRPr lang="en-US" sz="3200" dirty="0"/>
          </a:p>
          <a:p>
            <a:endParaRPr lang="en-US" sz="3200" dirty="0"/>
          </a:p>
          <a:p>
            <a:endParaRPr lang="en-US" sz="3200" dirty="0"/>
          </a:p>
        </p:txBody>
      </p:sp>
      <p:sp>
        <p:nvSpPr>
          <p:cNvPr id="4" name="TextBox 3"/>
          <p:cNvSpPr txBox="1"/>
          <p:nvPr/>
        </p:nvSpPr>
        <p:spPr>
          <a:xfrm>
            <a:off x="9913666" y="6444341"/>
            <a:ext cx="1920981" cy="246221"/>
          </a:xfrm>
          <a:prstGeom prst="rect">
            <a:avLst/>
          </a:prstGeom>
          <a:noFill/>
        </p:spPr>
        <p:txBody>
          <a:bodyPr wrap="square" rtlCol="0">
            <a:spAutoFit/>
          </a:bodyPr>
          <a:lstStyle/>
          <a:p>
            <a:r>
              <a:rPr lang="en-US" sz="1000" dirty="0" err="1" smtClean="0"/>
              <a:t>Lancetcountdown</a:t>
            </a:r>
            <a:r>
              <a:rPr lang="en-US" sz="1000" dirty="0" smtClean="0"/>
              <a:t> 2018</a:t>
            </a:r>
            <a:endParaRPr lang="en-US" sz="1000" dirty="0"/>
          </a:p>
        </p:txBody>
      </p:sp>
    </p:spTree>
    <p:extLst>
      <p:ext uri="{BB962C8B-B14F-4D97-AF65-F5344CB8AC3E}">
        <p14:creationId xmlns:p14="http://schemas.microsoft.com/office/powerpoint/2010/main" val="515508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8613" y="1010855"/>
            <a:ext cx="3544613" cy="4626428"/>
          </a:xfrm>
          <a:effectLst/>
        </p:spPr>
        <p:txBody>
          <a:bodyPr anchor="ctr">
            <a:normAutofit/>
          </a:bodyPr>
          <a:lstStyle/>
          <a:p>
            <a:pPr algn="r"/>
            <a:r>
              <a:rPr lang="en-US" sz="3600" dirty="0" smtClean="0">
                <a:solidFill>
                  <a:schemeClr val="tx1">
                    <a:lumMod val="95000"/>
                  </a:schemeClr>
                </a:solidFill>
              </a:rPr>
              <a:t>Big Problems </a:t>
            </a:r>
            <a:r>
              <a:rPr lang="en-US" sz="3600" dirty="0">
                <a:solidFill>
                  <a:schemeClr val="tx1">
                    <a:lumMod val="95000"/>
                  </a:schemeClr>
                </a:solidFill>
              </a:rPr>
              <a:t>in India</a:t>
            </a:r>
          </a:p>
        </p:txBody>
      </p:sp>
      <p:cxnSp>
        <p:nvCxnSpPr>
          <p:cNvPr id="8" name="Straight Connector 7">
            <a:extLst>
              <a:ext uri="{FF2B5EF4-FFF2-40B4-BE49-F238E27FC236}">
                <a16:creationId xmlns:a16="http://schemas.microsoft.com/office/drawing/2014/main" xmlns="" id="{21FCCE20-1E4F-44FF-87B4-379D391A2D1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32907"/>
            <a:ext cx="0" cy="279218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862546" y="1115786"/>
            <a:ext cx="4857566" cy="4626428"/>
          </a:xfrm>
        </p:spPr>
        <p:txBody>
          <a:bodyPr anchor="ctr">
            <a:noAutofit/>
          </a:bodyPr>
          <a:lstStyle/>
          <a:p>
            <a:r>
              <a:rPr lang="en-US" dirty="0">
                <a:solidFill>
                  <a:schemeClr val="tx1">
                    <a:lumMod val="95000"/>
                  </a:schemeClr>
                </a:solidFill>
              </a:rPr>
              <a:t>Floods </a:t>
            </a:r>
            <a:endParaRPr lang="en-US" dirty="0" smtClean="0">
              <a:solidFill>
                <a:schemeClr val="tx1">
                  <a:lumMod val="95000"/>
                </a:schemeClr>
              </a:solidFill>
            </a:endParaRPr>
          </a:p>
          <a:p>
            <a:r>
              <a:rPr lang="en-US" dirty="0" smtClean="0">
                <a:solidFill>
                  <a:schemeClr val="tx1">
                    <a:lumMod val="95000"/>
                  </a:schemeClr>
                </a:solidFill>
              </a:rPr>
              <a:t>Cyclone </a:t>
            </a:r>
          </a:p>
          <a:p>
            <a:r>
              <a:rPr lang="en-US" dirty="0" smtClean="0">
                <a:solidFill>
                  <a:schemeClr val="tx1">
                    <a:lumMod val="95000"/>
                  </a:schemeClr>
                </a:solidFill>
              </a:rPr>
              <a:t>Cloud </a:t>
            </a:r>
            <a:r>
              <a:rPr lang="en-US" dirty="0">
                <a:solidFill>
                  <a:schemeClr val="tx1">
                    <a:lumMod val="95000"/>
                  </a:schemeClr>
                </a:solidFill>
              </a:rPr>
              <a:t>burst </a:t>
            </a:r>
            <a:endParaRPr lang="en-US" dirty="0" smtClean="0">
              <a:solidFill>
                <a:schemeClr val="tx1">
                  <a:lumMod val="95000"/>
                </a:schemeClr>
              </a:solidFill>
            </a:endParaRPr>
          </a:p>
          <a:p>
            <a:r>
              <a:rPr lang="en-US" dirty="0" smtClean="0">
                <a:solidFill>
                  <a:schemeClr val="tx1">
                    <a:lumMod val="95000"/>
                  </a:schemeClr>
                </a:solidFill>
              </a:rPr>
              <a:t>Glacier </a:t>
            </a:r>
            <a:r>
              <a:rPr lang="en-US" dirty="0">
                <a:solidFill>
                  <a:schemeClr val="tx1">
                    <a:lumMod val="95000"/>
                  </a:schemeClr>
                </a:solidFill>
              </a:rPr>
              <a:t>lake outburst floods (GLOFs) </a:t>
            </a:r>
          </a:p>
          <a:p>
            <a:r>
              <a:rPr lang="en-US" dirty="0">
                <a:solidFill>
                  <a:schemeClr val="tx1">
                    <a:lumMod val="95000"/>
                  </a:schemeClr>
                </a:solidFill>
              </a:rPr>
              <a:t>Hotter and longer summers</a:t>
            </a:r>
          </a:p>
          <a:p>
            <a:r>
              <a:rPr lang="en-US" dirty="0">
                <a:solidFill>
                  <a:schemeClr val="tx1">
                    <a:lumMod val="95000"/>
                  </a:schemeClr>
                </a:solidFill>
              </a:rPr>
              <a:t>Unpredictable monsoons</a:t>
            </a:r>
          </a:p>
          <a:p>
            <a:r>
              <a:rPr lang="en-US" dirty="0" smtClean="0">
                <a:solidFill>
                  <a:schemeClr val="tx1">
                    <a:lumMod val="95000"/>
                  </a:schemeClr>
                </a:solidFill>
              </a:rPr>
              <a:t>Droughts</a:t>
            </a:r>
            <a:endParaRPr lang="en-US" dirty="0">
              <a:solidFill>
                <a:schemeClr val="tx1">
                  <a:lumMod val="95000"/>
                </a:schemeClr>
              </a:solidFill>
            </a:endParaRPr>
          </a:p>
          <a:p>
            <a:r>
              <a:rPr lang="en-US" dirty="0">
                <a:solidFill>
                  <a:schemeClr val="tx1">
                    <a:lumMod val="95000"/>
                  </a:schemeClr>
                </a:solidFill>
              </a:rPr>
              <a:t>Earthquakes</a:t>
            </a:r>
          </a:p>
          <a:p>
            <a:r>
              <a:rPr lang="en-US" dirty="0">
                <a:solidFill>
                  <a:schemeClr val="tx1">
                    <a:lumMod val="95000"/>
                  </a:schemeClr>
                </a:solidFill>
              </a:rPr>
              <a:t>Pollution </a:t>
            </a:r>
          </a:p>
          <a:p>
            <a:r>
              <a:rPr lang="en-US" dirty="0">
                <a:solidFill>
                  <a:schemeClr val="tx1">
                    <a:lumMod val="95000"/>
                  </a:schemeClr>
                </a:solidFill>
              </a:rPr>
              <a:t>Poor </a:t>
            </a:r>
            <a:r>
              <a:rPr lang="en-US" dirty="0" smtClean="0">
                <a:solidFill>
                  <a:schemeClr val="tx1">
                    <a:lumMod val="95000"/>
                  </a:schemeClr>
                </a:solidFill>
              </a:rPr>
              <a:t>crops</a:t>
            </a:r>
          </a:p>
          <a:p>
            <a:r>
              <a:rPr lang="en-US" dirty="0" smtClean="0">
                <a:solidFill>
                  <a:schemeClr val="tx1">
                    <a:lumMod val="95000"/>
                  </a:schemeClr>
                </a:solidFill>
              </a:rPr>
              <a:t>Tsunami</a:t>
            </a:r>
            <a:endParaRPr lang="en-US" dirty="0">
              <a:solidFill>
                <a:schemeClr val="tx1">
                  <a:lumMod val="95000"/>
                </a:schemeClr>
              </a:solidFill>
            </a:endParaRPr>
          </a:p>
        </p:txBody>
      </p:sp>
    </p:spTree>
    <p:extLst>
      <p:ext uri="{BB962C8B-B14F-4D97-AF65-F5344CB8AC3E}">
        <p14:creationId xmlns:p14="http://schemas.microsoft.com/office/powerpoint/2010/main" val="19336559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 </a:t>
            </a:r>
            <a:r>
              <a:rPr lang="en-US" dirty="0"/>
              <a:t>Health </a:t>
            </a:r>
            <a:r>
              <a:rPr lang="en-US" dirty="0" smtClean="0"/>
              <a:t>Report’</a:t>
            </a:r>
            <a:endParaRPr lang="en-US" dirty="0"/>
          </a:p>
        </p:txBody>
      </p:sp>
      <p:sp>
        <p:nvSpPr>
          <p:cNvPr id="3" name="Content Placeholder 2"/>
          <p:cNvSpPr>
            <a:spLocks noGrp="1"/>
          </p:cNvSpPr>
          <p:nvPr>
            <p:ph idx="1"/>
          </p:nvPr>
        </p:nvSpPr>
        <p:spPr>
          <a:xfrm>
            <a:off x="1120000" y="1311543"/>
            <a:ext cx="10578014" cy="3165864"/>
          </a:xfrm>
        </p:spPr>
        <p:txBody>
          <a:bodyPr>
            <a:noAutofit/>
          </a:bodyPr>
          <a:lstStyle/>
          <a:p>
            <a:r>
              <a:rPr lang="en-US" sz="2400" dirty="0" smtClean="0"/>
              <a:t>India could </a:t>
            </a:r>
            <a:r>
              <a:rPr lang="en-US" sz="2400" dirty="0"/>
              <a:t>be worst affected </a:t>
            </a:r>
            <a:r>
              <a:rPr lang="en-US" sz="2400" dirty="0" smtClean="0"/>
              <a:t>with 2 </a:t>
            </a:r>
            <a:r>
              <a:rPr lang="en-US" sz="2400" dirty="0"/>
              <a:t>degree Celsius </a:t>
            </a:r>
            <a:r>
              <a:rPr lang="en-US" sz="2400" dirty="0" smtClean="0"/>
              <a:t>increase</a:t>
            </a:r>
            <a:r>
              <a:rPr lang="en-US" sz="2400" dirty="0"/>
              <a:t> </a:t>
            </a:r>
            <a:endParaRPr lang="en-US" sz="2400" dirty="0" smtClean="0"/>
          </a:p>
          <a:p>
            <a:r>
              <a:rPr lang="en-US" sz="2400" dirty="0" smtClean="0"/>
              <a:t>Every degree Celsius of temperature rise:  wheat yields drop 6%, and rice yields drop  10%. </a:t>
            </a:r>
          </a:p>
          <a:p>
            <a:r>
              <a:rPr lang="en-US" sz="2400" dirty="0" smtClean="0"/>
              <a:t>“poverty multiplier effect ” </a:t>
            </a:r>
          </a:p>
          <a:p>
            <a:endParaRPr lang="en-US" sz="2400" dirty="0"/>
          </a:p>
          <a:p>
            <a:endParaRPr lang="en-US" sz="2400" dirty="0"/>
          </a:p>
          <a:p>
            <a:endParaRPr lang="en-US" sz="2400" dirty="0"/>
          </a:p>
          <a:p>
            <a:endParaRPr lang="en-US" sz="2400" dirty="0"/>
          </a:p>
          <a:p>
            <a:endParaRPr lang="en-US" sz="2400" dirty="0"/>
          </a:p>
          <a:p>
            <a:endParaRPr lang="en-US" sz="2400" dirty="0" smtClean="0"/>
          </a:p>
        </p:txBody>
      </p:sp>
      <p:sp>
        <p:nvSpPr>
          <p:cNvPr id="5" name="TextBox 4"/>
          <p:cNvSpPr txBox="1"/>
          <p:nvPr/>
        </p:nvSpPr>
        <p:spPr>
          <a:xfrm>
            <a:off x="7172320" y="6261965"/>
            <a:ext cx="5538696" cy="707886"/>
          </a:xfrm>
          <a:prstGeom prst="rect">
            <a:avLst/>
          </a:prstGeom>
          <a:noFill/>
        </p:spPr>
        <p:txBody>
          <a:bodyPr wrap="none" rtlCol="0">
            <a:spAutoFit/>
          </a:bodyPr>
          <a:lstStyle/>
          <a:p>
            <a:r>
              <a:rPr lang="en-US" sz="1000" dirty="0"/>
              <a:t>Lancet Commission on Pollution and </a:t>
            </a:r>
            <a:r>
              <a:rPr lang="en-US" sz="1000" dirty="0" smtClean="0"/>
              <a:t>Health</a:t>
            </a:r>
            <a:r>
              <a:rPr lang="en-US" sz="1000" dirty="0"/>
              <a:t> </a:t>
            </a:r>
            <a:r>
              <a:rPr lang="en-US" sz="1000" dirty="0" smtClean="0"/>
              <a:t>2016</a:t>
            </a:r>
          </a:p>
          <a:p>
            <a:r>
              <a:rPr lang="en-US" sz="1000" dirty="0"/>
              <a:t>https://</a:t>
            </a:r>
            <a:r>
              <a:rPr lang="en-US" sz="1000" dirty="0" err="1" smtClean="0"/>
              <a:t>timesofindia.indiatimes.com</a:t>
            </a:r>
            <a:r>
              <a:rPr lang="en-US" sz="1000" dirty="0" smtClean="0"/>
              <a:t>/</a:t>
            </a:r>
            <a:r>
              <a:rPr lang="en-US" sz="1000" dirty="0" err="1" smtClean="0"/>
              <a:t>india</a:t>
            </a:r>
            <a:r>
              <a:rPr lang="en-US" sz="1000" dirty="0" smtClean="0"/>
              <a:t>/</a:t>
            </a:r>
            <a:r>
              <a:rPr lang="en-US" sz="1000" dirty="0" err="1" smtClean="0"/>
              <a:t>articleshow</a:t>
            </a:r>
            <a:r>
              <a:rPr lang="en-US" sz="1000" dirty="0" smtClean="0"/>
              <a:t>/66113443.cms</a:t>
            </a:r>
            <a:endParaRPr lang="en-US" sz="1000" dirty="0"/>
          </a:p>
          <a:p>
            <a:r>
              <a:rPr lang="en-US" sz="1000" dirty="0" smtClean="0"/>
              <a:t>https</a:t>
            </a:r>
            <a:r>
              <a:rPr lang="en-US" sz="1000" dirty="0"/>
              <a:t>://</a:t>
            </a:r>
            <a:r>
              <a:rPr lang="en-US" sz="1000" dirty="0" err="1"/>
              <a:t>thewire.in</a:t>
            </a:r>
            <a:r>
              <a:rPr lang="en-US" sz="1000" dirty="0"/>
              <a:t>/government/new-global-report-furthers-bad-outlook-india-climate-change-health </a:t>
            </a:r>
          </a:p>
          <a:p>
            <a:endParaRPr lang="en-US" sz="1000" dirty="0"/>
          </a:p>
        </p:txBody>
      </p:sp>
    </p:spTree>
    <p:extLst>
      <p:ext uri="{BB962C8B-B14F-4D97-AF65-F5344CB8AC3E}">
        <p14:creationId xmlns:p14="http://schemas.microsoft.com/office/powerpoint/2010/main" val="17300692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880242" y="1122894"/>
            <a:ext cx="10515600" cy="1325563"/>
          </a:xfrm>
        </p:spPr>
        <p:txBody>
          <a:bodyPr>
            <a:noAutofit/>
          </a:bodyPr>
          <a:lstStyle/>
          <a:p>
            <a:r>
              <a:rPr lang="en-US" sz="3200" dirty="0" smtClean="0"/>
              <a:t>WHO report 2018 </a:t>
            </a:r>
            <a:br>
              <a:rPr lang="en-US" sz="3200" dirty="0" smtClean="0"/>
            </a:br>
            <a:r>
              <a:rPr lang="en-US" sz="3200" dirty="0" smtClean="0"/>
              <a:t>14 out of 15 most </a:t>
            </a:r>
            <a:r>
              <a:rPr lang="en-US" sz="3200" dirty="0"/>
              <a:t>polluted </a:t>
            </a:r>
            <a:r>
              <a:rPr lang="en-US" sz="3200" dirty="0" smtClean="0"/>
              <a:t>cities of the world  are in India</a:t>
            </a:r>
            <a:br>
              <a:rPr lang="en-US" sz="3200" dirty="0" smtClean="0"/>
            </a:br>
            <a:r>
              <a:rPr lang="en-US" sz="3200" b="1" dirty="0" smtClean="0"/>
              <a:t/>
            </a:r>
            <a:br>
              <a:rPr lang="en-US" sz="3200" b="1" dirty="0" smtClean="0"/>
            </a:br>
            <a:r>
              <a:rPr lang="en-US" sz="3200" b="1" dirty="0" smtClean="0"/>
              <a:t>     </a:t>
            </a:r>
            <a:r>
              <a:rPr lang="en-US" sz="3200" dirty="0"/>
              <a:t/>
            </a:r>
            <a:br>
              <a:rPr lang="en-US" sz="3200" dirty="0"/>
            </a:br>
            <a:r>
              <a:rPr lang="en-US" sz="3200" dirty="0"/>
              <a:t/>
            </a:r>
            <a:br>
              <a:rPr lang="en-US" sz="3200" dirty="0"/>
            </a:br>
            <a:endParaRPr lang="en-US" sz="3200" dirty="0"/>
          </a:p>
        </p:txBody>
      </p:sp>
      <p:sp>
        <p:nvSpPr>
          <p:cNvPr id="11" name="Rectangle 10"/>
          <p:cNvSpPr/>
          <p:nvPr/>
        </p:nvSpPr>
        <p:spPr>
          <a:xfrm>
            <a:off x="6371166" y="6457890"/>
            <a:ext cx="7158269" cy="400110"/>
          </a:xfrm>
          <a:prstGeom prst="rect">
            <a:avLst/>
          </a:prstGeom>
        </p:spPr>
        <p:txBody>
          <a:bodyPr wrap="square">
            <a:spAutoFit/>
          </a:bodyPr>
          <a:lstStyle/>
          <a:p>
            <a:r>
              <a:rPr lang="en-US" sz="1000" dirty="0" smtClean="0">
                <a:hlinkClick r:id="rId2"/>
              </a:rPr>
              <a:t>http</a:t>
            </a:r>
            <a:r>
              <a:rPr lang="en-US" sz="1000" dirty="0">
                <a:hlinkClick r:id="rId2"/>
              </a:rPr>
              <a:t>://www.who.int/airpollution/data/cities/en</a:t>
            </a:r>
            <a:r>
              <a:rPr lang="en-US" sz="1000" dirty="0" smtClean="0">
                <a:hlinkClick r:id="rId2"/>
              </a:rPr>
              <a:t>//</a:t>
            </a:r>
            <a:endParaRPr lang="en-US" sz="1000" dirty="0" smtClean="0"/>
          </a:p>
          <a:p>
            <a:r>
              <a:rPr lang="en-US" sz="1000" dirty="0"/>
              <a:t>https://</a:t>
            </a:r>
            <a:r>
              <a:rPr lang="en-US" sz="1000" dirty="0" err="1" smtClean="0"/>
              <a:t>www.indiatoday.in</a:t>
            </a:r>
            <a:r>
              <a:rPr lang="en-US" sz="1000" dirty="0" smtClean="0"/>
              <a:t>/education-today/</a:t>
            </a:r>
            <a:r>
              <a:rPr lang="en-US" sz="1000" dirty="0" err="1" smtClean="0"/>
              <a:t>gk</a:t>
            </a:r>
            <a:r>
              <a:rPr lang="en-US" sz="1000" dirty="0" smtClean="0"/>
              <a:t>-current-affairs/story/14-worlds-most-polluted-15-cities-india-kanpur</a:t>
            </a:r>
            <a:endParaRPr lang="en-US" sz="1000" dirty="0"/>
          </a:p>
        </p:txBody>
      </p:sp>
    </p:spTree>
    <p:extLst>
      <p:ext uri="{BB962C8B-B14F-4D97-AF65-F5344CB8AC3E}">
        <p14:creationId xmlns:p14="http://schemas.microsoft.com/office/powerpoint/2010/main" val="731481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760" y="500062"/>
            <a:ext cx="10999540" cy="1325563"/>
          </a:xfrm>
        </p:spPr>
        <p:txBody>
          <a:bodyPr>
            <a:noAutofit/>
          </a:bodyPr>
          <a:lstStyle/>
          <a:p>
            <a:r>
              <a:rPr lang="en-US" sz="2800" dirty="0" smtClean="0"/>
              <a:t>World </a:t>
            </a:r>
            <a:r>
              <a:rPr lang="en-US" sz="2800" dirty="0"/>
              <a:t>Bank </a:t>
            </a:r>
            <a:r>
              <a:rPr lang="en-US" sz="2800" dirty="0" smtClean="0"/>
              <a:t>Report, June 2018</a:t>
            </a:r>
            <a:endParaRPr lang="en-US" sz="2800" dirty="0"/>
          </a:p>
        </p:txBody>
      </p:sp>
      <p:sp>
        <p:nvSpPr>
          <p:cNvPr id="3" name="Content Placeholder 2"/>
          <p:cNvSpPr>
            <a:spLocks noGrp="1"/>
          </p:cNvSpPr>
          <p:nvPr>
            <p:ph idx="1"/>
          </p:nvPr>
        </p:nvSpPr>
        <p:spPr>
          <a:xfrm>
            <a:off x="310577" y="1746799"/>
            <a:ext cx="5925331" cy="4351338"/>
          </a:xfrm>
        </p:spPr>
        <p:txBody>
          <a:bodyPr>
            <a:normAutofit/>
          </a:bodyPr>
          <a:lstStyle/>
          <a:p>
            <a:r>
              <a:rPr lang="en-US" sz="2800" dirty="0"/>
              <a:t>600 million people </a:t>
            </a:r>
            <a:r>
              <a:rPr lang="en-US" sz="2800" dirty="0" smtClean="0"/>
              <a:t>will be impacted by  hotspots </a:t>
            </a:r>
            <a:r>
              <a:rPr lang="en-US" sz="2800" dirty="0"/>
              <a:t>by 2050 </a:t>
            </a:r>
            <a:endParaRPr lang="en-US" sz="2800" dirty="0" smtClean="0"/>
          </a:p>
          <a:p>
            <a:endParaRPr lang="en-US" sz="2800" dirty="0"/>
          </a:p>
        </p:txBody>
      </p:sp>
      <p:sp>
        <p:nvSpPr>
          <p:cNvPr id="4" name="TextBox 3"/>
          <p:cNvSpPr txBox="1"/>
          <p:nvPr/>
        </p:nvSpPr>
        <p:spPr>
          <a:xfrm>
            <a:off x="8291284" y="6368934"/>
            <a:ext cx="3523722" cy="246221"/>
          </a:xfrm>
          <a:prstGeom prst="rect">
            <a:avLst/>
          </a:prstGeom>
          <a:noFill/>
        </p:spPr>
        <p:txBody>
          <a:bodyPr wrap="none" rtlCol="0">
            <a:spAutoFit/>
          </a:bodyPr>
          <a:lstStyle/>
          <a:p>
            <a:r>
              <a:rPr lang="en-US" sz="1000" dirty="0">
                <a:hlinkClick r:id="rId3"/>
              </a:rPr>
              <a:t>https://</a:t>
            </a:r>
            <a:r>
              <a:rPr lang="en-US" sz="1000" dirty="0" smtClean="0">
                <a:hlinkClick r:id="rId3"/>
              </a:rPr>
              <a:t>www.worldbank.org/en/news/press-release/2018/06/28</a:t>
            </a:r>
            <a:endParaRPr lang="en-US" sz="1000" dirty="0" smtClean="0"/>
          </a:p>
        </p:txBody>
      </p:sp>
    </p:spTree>
    <p:extLst>
      <p:ext uri="{BB962C8B-B14F-4D97-AF65-F5344CB8AC3E}">
        <p14:creationId xmlns:p14="http://schemas.microsoft.com/office/powerpoint/2010/main" val="277173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7885"/>
          </a:xfrm>
        </p:spPr>
        <p:txBody>
          <a:bodyPr>
            <a:normAutofit/>
          </a:bodyPr>
          <a:lstStyle/>
          <a:p>
            <a:r>
              <a:rPr lang="en-US" sz="3200" dirty="0" smtClean="0"/>
              <a:t>Government Action Plan for pollution control</a:t>
            </a:r>
            <a:endParaRPr lang="en-US" sz="3200" dirty="0"/>
          </a:p>
        </p:txBody>
      </p:sp>
      <p:sp>
        <p:nvSpPr>
          <p:cNvPr id="3" name="Content Placeholder 2"/>
          <p:cNvSpPr>
            <a:spLocks noGrp="1"/>
          </p:cNvSpPr>
          <p:nvPr>
            <p:ph idx="1"/>
          </p:nvPr>
        </p:nvSpPr>
        <p:spPr>
          <a:xfrm>
            <a:off x="979100" y="1211580"/>
            <a:ext cx="6693251" cy="4664564"/>
          </a:xfrm>
        </p:spPr>
        <p:txBody>
          <a:bodyPr>
            <a:noAutofit/>
          </a:bodyPr>
          <a:lstStyle/>
          <a:p>
            <a:r>
              <a:rPr lang="en-US" sz="2800" dirty="0" smtClean="0"/>
              <a:t>Satellite- </a:t>
            </a:r>
            <a:r>
              <a:rPr lang="en-US" sz="2800" dirty="0"/>
              <a:t>based monitoring </a:t>
            </a:r>
            <a:r>
              <a:rPr lang="en-US" sz="2800" dirty="0" smtClean="0"/>
              <a:t>on agriculture </a:t>
            </a:r>
            <a:r>
              <a:rPr lang="en-US" sz="2800" dirty="0"/>
              <a:t>waste burning </a:t>
            </a:r>
            <a:endParaRPr lang="en-US" sz="2800" dirty="0" smtClean="0"/>
          </a:p>
          <a:p>
            <a:r>
              <a:rPr lang="en-US" sz="2800" dirty="0" smtClean="0"/>
              <a:t> Home natural gas supply</a:t>
            </a:r>
          </a:p>
          <a:p>
            <a:r>
              <a:rPr lang="en-US" sz="2800" dirty="0" smtClean="0"/>
              <a:t>Promotion of battery operated vehicles </a:t>
            </a:r>
          </a:p>
          <a:p>
            <a:r>
              <a:rPr lang="en-US" sz="2800" dirty="0" smtClean="0"/>
              <a:t>Expansion of  CNG programme</a:t>
            </a:r>
          </a:p>
          <a:p>
            <a:endParaRPr lang="en-US" sz="2800" dirty="0"/>
          </a:p>
          <a:p>
            <a:endParaRPr lang="en-US" sz="2800" dirty="0"/>
          </a:p>
          <a:p>
            <a:endParaRPr lang="en-US" sz="2800" dirty="0"/>
          </a:p>
          <a:p>
            <a:endParaRPr lang="en-US" sz="2800" dirty="0"/>
          </a:p>
        </p:txBody>
      </p:sp>
      <p:sp>
        <p:nvSpPr>
          <p:cNvPr id="4" name="TextBox 3"/>
          <p:cNvSpPr txBox="1"/>
          <p:nvPr/>
        </p:nvSpPr>
        <p:spPr>
          <a:xfrm>
            <a:off x="6948520" y="6511931"/>
            <a:ext cx="4822154" cy="246221"/>
          </a:xfrm>
          <a:prstGeom prst="rect">
            <a:avLst/>
          </a:prstGeom>
          <a:noFill/>
        </p:spPr>
        <p:txBody>
          <a:bodyPr wrap="none" rtlCol="0">
            <a:spAutoFit/>
          </a:bodyPr>
          <a:lstStyle/>
          <a:p>
            <a:r>
              <a:rPr lang="en-US" sz="1000" dirty="0"/>
              <a:t>http://</a:t>
            </a:r>
            <a:r>
              <a:rPr lang="en-US" sz="1000" dirty="0" err="1" smtClean="0"/>
              <a:t>envfor.nic.in</a:t>
            </a:r>
            <a:r>
              <a:rPr lang="en-US" sz="1000" dirty="0" smtClean="0"/>
              <a:t>/sites/default/files/press-releases/Comprehensive%20Action%20Plan</a:t>
            </a:r>
            <a:endParaRPr lang="en-US" sz="1000" dirty="0"/>
          </a:p>
        </p:txBody>
      </p:sp>
    </p:spTree>
    <p:extLst>
      <p:ext uri="{BB962C8B-B14F-4D97-AF65-F5344CB8AC3E}">
        <p14:creationId xmlns:p14="http://schemas.microsoft.com/office/powerpoint/2010/main" val="1512185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245"/>
            <a:ext cx="10515600" cy="1075055"/>
          </a:xfrm>
        </p:spPr>
        <p:txBody>
          <a:bodyPr>
            <a:normAutofit/>
          </a:bodyPr>
          <a:lstStyle/>
          <a:p>
            <a:r>
              <a:rPr lang="en-US" sz="4000" dirty="0" smtClean="0"/>
              <a:t>Government action plan for pollution control</a:t>
            </a:r>
            <a:endParaRPr lang="en-US" sz="4000" dirty="0"/>
          </a:p>
        </p:txBody>
      </p:sp>
      <p:sp>
        <p:nvSpPr>
          <p:cNvPr id="3" name="Content Placeholder 2"/>
          <p:cNvSpPr>
            <a:spLocks noGrp="1"/>
          </p:cNvSpPr>
          <p:nvPr>
            <p:ph idx="1"/>
          </p:nvPr>
        </p:nvSpPr>
        <p:spPr>
          <a:xfrm>
            <a:off x="838200" y="1189200"/>
            <a:ext cx="6613988" cy="5489253"/>
          </a:xfrm>
        </p:spPr>
        <p:txBody>
          <a:bodyPr>
            <a:noAutofit/>
          </a:bodyPr>
          <a:lstStyle/>
          <a:p>
            <a:r>
              <a:rPr lang="en-US" sz="2800" dirty="0"/>
              <a:t>Access to LPG and electricity to slums, villages, roadside food shop </a:t>
            </a:r>
          </a:p>
          <a:p>
            <a:r>
              <a:rPr lang="en-US" sz="2800" dirty="0" smtClean="0"/>
              <a:t>Closure </a:t>
            </a:r>
            <a:r>
              <a:rPr lang="en-US" sz="2800" dirty="0"/>
              <a:t>of older and more polluting power plants </a:t>
            </a:r>
          </a:p>
          <a:p>
            <a:r>
              <a:rPr lang="en-US" sz="2800" dirty="0"/>
              <a:t>Ban on garbage burning &amp; fire </a:t>
            </a:r>
            <a:r>
              <a:rPr lang="en-US" sz="2800" dirty="0" smtClean="0"/>
              <a:t>crackers</a:t>
            </a:r>
            <a:endParaRPr lang="en-US" sz="2800" dirty="0"/>
          </a:p>
        </p:txBody>
      </p:sp>
      <p:sp>
        <p:nvSpPr>
          <p:cNvPr id="4" name="TextBox 3"/>
          <p:cNvSpPr txBox="1"/>
          <p:nvPr/>
        </p:nvSpPr>
        <p:spPr>
          <a:xfrm>
            <a:off x="6938010" y="6432233"/>
            <a:ext cx="4822154" cy="246221"/>
          </a:xfrm>
          <a:prstGeom prst="rect">
            <a:avLst/>
          </a:prstGeom>
          <a:noFill/>
        </p:spPr>
        <p:txBody>
          <a:bodyPr wrap="none" rtlCol="0">
            <a:spAutoFit/>
          </a:bodyPr>
          <a:lstStyle/>
          <a:p>
            <a:r>
              <a:rPr lang="en-US" sz="1000" dirty="0"/>
              <a:t>http://</a:t>
            </a:r>
            <a:r>
              <a:rPr lang="en-US" sz="1000" dirty="0" err="1" smtClean="0"/>
              <a:t>envfor.nic.in</a:t>
            </a:r>
            <a:r>
              <a:rPr lang="en-US" sz="1000" smtClean="0"/>
              <a:t>/sites/default/files/press-releases/Comprehensive%20Action%20Plan</a:t>
            </a:r>
            <a:endParaRPr lang="en-US" sz="1000" dirty="0"/>
          </a:p>
        </p:txBody>
      </p:sp>
    </p:spTree>
    <p:extLst>
      <p:ext uri="{BB962C8B-B14F-4D97-AF65-F5344CB8AC3E}">
        <p14:creationId xmlns:p14="http://schemas.microsoft.com/office/powerpoint/2010/main" val="1628977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3647"/>
            <a:ext cx="10667009" cy="2101631"/>
          </a:xfrm>
        </p:spPr>
        <p:txBody>
          <a:bodyPr>
            <a:noAutofit/>
          </a:bodyPr>
          <a:lstStyle/>
          <a:p>
            <a:pPr fontAlgn="base"/>
            <a:r>
              <a:rPr lang="en-IN" sz="2000" b="1" cap="all" dirty="0" smtClean="0"/>
              <a:t>SWACHH </a:t>
            </a:r>
            <a:r>
              <a:rPr lang="en-IN" sz="2000" b="1" cap="all" dirty="0"/>
              <a:t>BHARAT </a:t>
            </a:r>
            <a:r>
              <a:rPr lang="en-IN" sz="2000" b="1" cap="all" dirty="0" smtClean="0"/>
              <a:t>ABHIYAN ( Clean India Campaign)</a:t>
            </a:r>
            <a:r>
              <a:rPr lang="en-IN" sz="2000" b="1" cap="all" dirty="0"/>
              <a:t/>
            </a:r>
            <a:br>
              <a:rPr lang="en-IN" sz="2000" b="1" cap="all" dirty="0"/>
            </a:br>
            <a:r>
              <a:rPr lang="en-IN" sz="2000" b="1" dirty="0" smtClean="0"/>
              <a:t>80 </a:t>
            </a:r>
            <a:r>
              <a:rPr lang="en-IN" sz="2000" b="1" dirty="0"/>
              <a:t>million </a:t>
            </a:r>
            <a:r>
              <a:rPr lang="en-IN" sz="2000" b="1" dirty="0" smtClean="0"/>
              <a:t>toilets built</a:t>
            </a:r>
            <a:r>
              <a:rPr lang="en-IN" sz="2000" b="1" dirty="0"/>
              <a:t/>
            </a:r>
            <a:br>
              <a:rPr lang="en-IN" sz="2000" b="1" dirty="0"/>
            </a:br>
            <a:r>
              <a:rPr lang="en-IN" sz="2000" b="1" dirty="0" smtClean="0"/>
              <a:t>419 </a:t>
            </a:r>
            <a:r>
              <a:rPr lang="en-IN" sz="2000" b="1" dirty="0"/>
              <a:t>districts are now </a:t>
            </a:r>
            <a:r>
              <a:rPr lang="en-IN" sz="2000" b="1" dirty="0" smtClean="0"/>
              <a:t>open </a:t>
            </a:r>
            <a:r>
              <a:rPr lang="en-IN" sz="2000" b="1" dirty="0"/>
              <a:t>defecation </a:t>
            </a:r>
            <a:r>
              <a:rPr lang="en-IN" sz="2000" b="1" dirty="0" smtClean="0"/>
              <a:t>free</a:t>
            </a:r>
            <a:br>
              <a:rPr lang="en-IN" sz="2000" b="1" dirty="0" smtClean="0"/>
            </a:br>
            <a:r>
              <a:rPr lang="en-IN" sz="2000" b="1" dirty="0"/>
              <a:t/>
            </a:r>
            <a:br>
              <a:rPr lang="en-IN" sz="2000" b="1" dirty="0"/>
            </a:br>
            <a:r>
              <a:rPr lang="en-IN" sz="2000" b="1" dirty="0"/>
              <a:t/>
            </a:r>
            <a:br>
              <a:rPr lang="en-IN" sz="2000" b="1" dirty="0"/>
            </a:br>
            <a:endParaRPr lang="en-US" sz="2000" b="1" dirty="0"/>
          </a:p>
        </p:txBody>
      </p:sp>
    </p:spTree>
    <p:extLst>
      <p:ext uri="{BB962C8B-B14F-4D97-AF65-F5344CB8AC3E}">
        <p14:creationId xmlns:p14="http://schemas.microsoft.com/office/powerpoint/2010/main" val="457903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0F164E5A-ABC0-4A97-86CA-5F7C26615F3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384" y="0"/>
            <a:ext cx="8116488" cy="6858000"/>
          </a:xfrm>
          <a:prstGeom prst="rect">
            <a:avLst/>
          </a:prstGeom>
          <a:solidFill>
            <a:schemeClr val="bg1">
              <a:alpha val="20000"/>
            </a:schemeClr>
          </a:solidFill>
          <a:ln>
            <a:noFill/>
          </a:ln>
          <a:effectLst>
            <a:innerShdw blurRad="1397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xmlns="" id="{C2393E8D-D10F-4FE1-AC21-8B44BEB500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2" y="1"/>
            <a:ext cx="4062127" cy="6857996"/>
          </a:xfrm>
          <a:prstGeom prst="rect">
            <a:avLst/>
          </a:prstGeom>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610600" y="643468"/>
            <a:ext cx="2944152" cy="1622744"/>
          </a:xfrm>
        </p:spPr>
        <p:txBody>
          <a:bodyPr anchor="b">
            <a:normAutofit/>
          </a:bodyPr>
          <a:lstStyle/>
          <a:p>
            <a:endParaRPr lang="en-US" sz="3600">
              <a:solidFill>
                <a:schemeClr val="tx1"/>
              </a:solidFill>
            </a:endParaRPr>
          </a:p>
        </p:txBody>
      </p:sp>
      <p:sp>
        <p:nvSpPr>
          <p:cNvPr id="3" name="Content Placeholder 2"/>
          <p:cNvSpPr>
            <a:spLocks noGrp="1"/>
          </p:cNvSpPr>
          <p:nvPr>
            <p:ph idx="1"/>
          </p:nvPr>
        </p:nvSpPr>
        <p:spPr>
          <a:xfrm>
            <a:off x="8610599" y="2402733"/>
            <a:ext cx="2944151" cy="3774230"/>
          </a:xfrm>
        </p:spPr>
        <p:txBody>
          <a:bodyPr>
            <a:normAutofit/>
          </a:bodyPr>
          <a:lstStyle/>
          <a:p>
            <a:endParaRPr lang="en-US" sz="1600">
              <a:gradFill>
                <a:gsLst>
                  <a:gs pos="34000">
                    <a:schemeClr val="tx1">
                      <a:lumMod val="93000"/>
                    </a:schemeClr>
                  </a:gs>
                  <a:gs pos="0">
                    <a:schemeClr val="bg1">
                      <a:lumMod val="25000"/>
                      <a:lumOff val="75000"/>
                    </a:schemeClr>
                  </a:gs>
                  <a:gs pos="100000">
                    <a:schemeClr val="tx1"/>
                  </a:gs>
                </a:gsLst>
                <a:lin ang="4800000" scaled="0"/>
              </a:gradFill>
            </a:endParaRPr>
          </a:p>
        </p:txBody>
      </p:sp>
      <p:sp>
        <p:nvSpPr>
          <p:cNvPr id="6" name="TextBox 5"/>
          <p:cNvSpPr txBox="1"/>
          <p:nvPr/>
        </p:nvSpPr>
        <p:spPr>
          <a:xfrm>
            <a:off x="949845" y="2720188"/>
            <a:ext cx="6704373" cy="1569660"/>
          </a:xfrm>
          <a:prstGeom prst="rect">
            <a:avLst/>
          </a:prstGeom>
          <a:noFill/>
        </p:spPr>
        <p:txBody>
          <a:bodyPr wrap="square" rtlCol="0">
            <a:spAutoFit/>
          </a:bodyPr>
          <a:lstStyle/>
          <a:p>
            <a:r>
              <a:rPr lang="en-US" sz="2400" dirty="0" smtClean="0"/>
              <a:t>Tool will measure 8 pollutants that have major impact on Health</a:t>
            </a:r>
          </a:p>
          <a:p>
            <a:r>
              <a:rPr lang="en-US" sz="2400" dirty="0" smtClean="0"/>
              <a:t>46 Cities, 20 states</a:t>
            </a:r>
          </a:p>
          <a:p>
            <a:r>
              <a:rPr lang="en-US" sz="2400" dirty="0" smtClean="0"/>
              <a:t>Real time monitoring</a:t>
            </a:r>
            <a:endParaRPr lang="en-US" sz="2400" dirty="0"/>
          </a:p>
        </p:txBody>
      </p:sp>
      <p:sp>
        <p:nvSpPr>
          <p:cNvPr id="5" name="TextBox 4"/>
          <p:cNvSpPr txBox="1"/>
          <p:nvPr/>
        </p:nvSpPr>
        <p:spPr>
          <a:xfrm>
            <a:off x="1588957" y="1543987"/>
            <a:ext cx="2983189" cy="369332"/>
          </a:xfrm>
          <a:prstGeom prst="rect">
            <a:avLst/>
          </a:prstGeom>
          <a:noFill/>
        </p:spPr>
        <p:txBody>
          <a:bodyPr wrap="none" rtlCol="0">
            <a:spAutoFit/>
          </a:bodyPr>
          <a:lstStyle/>
          <a:p>
            <a:r>
              <a:rPr lang="en-US" dirty="0" smtClean="0"/>
              <a:t>National Pollution Index India</a:t>
            </a:r>
            <a:endParaRPr lang="en-US" dirty="0"/>
          </a:p>
        </p:txBody>
      </p:sp>
    </p:spTree>
    <p:extLst>
      <p:ext uri="{BB962C8B-B14F-4D97-AF65-F5344CB8AC3E}">
        <p14:creationId xmlns:p14="http://schemas.microsoft.com/office/powerpoint/2010/main" val="3875246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Depth</Template>
  <TotalTime>15036</TotalTime>
  <Words>2185</Words>
  <Application>Microsoft Macintosh PowerPoint</Application>
  <PresentationFormat>Widescreen</PresentationFormat>
  <Paragraphs>242</Paragraphs>
  <Slides>17</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Calibri</vt:lpstr>
      <vt:lpstr>Corbel</vt:lpstr>
      <vt:lpstr>Neue Helvetica W01</vt:lpstr>
      <vt:lpstr>Times</vt:lpstr>
      <vt:lpstr>Arial</vt:lpstr>
      <vt:lpstr>Depth</vt:lpstr>
      <vt:lpstr>  Dr. Vijay Sharma    MD Medicine                                     Doctorate in Medicine,  MBA  (Oxford)   Senior    Gastroenterologist,  &amp;  Chief  executive ,  Regional Institute of Health Medicine &amp; Research Jaipur, Rajasthan, India</vt:lpstr>
      <vt:lpstr>Big Problems in India</vt:lpstr>
      <vt:lpstr>‘1.5 Health Report’</vt:lpstr>
      <vt:lpstr>WHO report 2018  14 out of 15 most polluted cities of the world  are in India         </vt:lpstr>
      <vt:lpstr>World Bank Report, June 2018</vt:lpstr>
      <vt:lpstr>Government Action Plan for pollution control</vt:lpstr>
      <vt:lpstr>Government action plan for pollution control</vt:lpstr>
      <vt:lpstr>SWACHH BHARAT ABHIYAN ( Clean India Campaign) 80 million toilets built 419 districts are now open defecation free   </vt:lpstr>
      <vt:lpstr>PowerPoint Presentation</vt:lpstr>
      <vt:lpstr>International Solar Alliance</vt:lpstr>
      <vt:lpstr>India is now one of  world leader in renewable energy. </vt:lpstr>
      <vt:lpstr>Government action in Health Sector</vt:lpstr>
      <vt:lpstr>Enabling Intersectoral Coordination  </vt:lpstr>
      <vt:lpstr>National Action plan for climate change(NAPCC)  </vt:lpstr>
      <vt:lpstr>NAPCC </vt:lpstr>
      <vt:lpstr>RIHMR Interventions and coordination</vt:lpstr>
      <vt:lpstr>Conclusions</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Vijay Sharma</dc:creator>
  <cp:lastModifiedBy>Vijay Sharma</cp:lastModifiedBy>
  <cp:revision>388</cp:revision>
  <dcterms:created xsi:type="dcterms:W3CDTF">2018-11-10T04:55:41Z</dcterms:created>
  <dcterms:modified xsi:type="dcterms:W3CDTF">2019-01-18T04:10:21Z</dcterms:modified>
</cp:coreProperties>
</file>