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2" r:id="rId2"/>
  </p:sldMasterIdLst>
  <p:notesMasterIdLst>
    <p:notesMasterId r:id="rId8"/>
  </p:notesMasterIdLst>
  <p:sldIdLst>
    <p:sldId id="286" r:id="rId3"/>
    <p:sldId id="282" r:id="rId4"/>
    <p:sldId id="283" r:id="rId5"/>
    <p:sldId id="284" r:id="rId6"/>
    <p:sldId id="28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612"/>
    <p:restoredTop sz="94655"/>
  </p:normalViewPr>
  <p:slideViewPr>
    <p:cSldViewPr snapToGrid="0" snapToObjects="1" showGuides="1">
      <p:cViewPr varScale="1">
        <p:scale>
          <a:sx n="81" d="100"/>
          <a:sy n="81" d="100"/>
        </p:scale>
        <p:origin x="216" y="584"/>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92B09E-F662-8047-A3B9-6BEA3C2AA190}" type="datetimeFigureOut">
              <a:rPr lang="en-US" smtClean="0"/>
              <a:t>1/30/19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BEBD44-02A5-B841-85EA-CD05E92C77CE}" type="slidenum">
              <a:rPr lang="en-US" smtClean="0"/>
              <a:t>‹#›</a:t>
            </a:fld>
            <a:endParaRPr lang="en-US"/>
          </a:p>
        </p:txBody>
      </p:sp>
    </p:spTree>
    <p:extLst>
      <p:ext uri="{BB962C8B-B14F-4D97-AF65-F5344CB8AC3E}">
        <p14:creationId xmlns:p14="http://schemas.microsoft.com/office/powerpoint/2010/main" val="275516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docs.google.com/document/d/1B7sbsWv2VbkZKw3BveSMpaLC4Pm2YDSHK3KKvmRbbzc/edit?usp=sharing"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semester partnership</a:t>
            </a:r>
          </a:p>
          <a:p>
            <a:endParaRPr lang="en-US" dirty="0"/>
          </a:p>
          <a:p>
            <a:pPr rtl="0"/>
            <a:r>
              <a:rPr lang="en-US" sz="1200" b="0" i="0" u="none" strike="noStrike" kern="1200" dirty="0">
                <a:solidFill>
                  <a:schemeClr val="tx1"/>
                </a:solidFill>
                <a:effectLst/>
                <a:latin typeface="+mn-lt"/>
                <a:ea typeface="+mn-ea"/>
                <a:cs typeface="+mn-cs"/>
              </a:rPr>
              <a:t>the Renewable Energy Student Engagement Team (RESET), that will provide students direct exposure to the renewable energy industry through upcoming campus solar projects. In the near-term, RESET will focus on engaging students in a 1.8 MW rooftop solar project that will be installed across six Washington University buildings in winter and spring 2019. The long-term vision beyond this specific solar project is the creation of a professional network and educational pipeline to prepare students for a career in renewable energy.</a:t>
            </a:r>
          </a:p>
          <a:p>
            <a:pPr rtl="0"/>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Given the interdisciplinary nature of the renewable energy industry, RESET will provide opportunities for students to learn about business, policy, and engineering aspects of the project. From November 2018 to April 2019, students will gain direct field-based experience and work with industry professionals, including solar designers, electrical engineers, project financiers, and industry regulators. Ultimately, RESET will provide students with the knowledge and the skills they need to prepare them for jobs or internships in the renewable energy industry.</a:t>
            </a:r>
          </a:p>
          <a:p>
            <a:endParaRPr lang="en-US" dirty="0"/>
          </a:p>
          <a:p>
            <a:r>
              <a:rPr lang="en-US" sz="1200" b="0" i="0" u="none" strike="noStrike" kern="1200" dirty="0">
                <a:solidFill>
                  <a:schemeClr val="tx1"/>
                </a:solidFill>
                <a:effectLst/>
                <a:latin typeface="+mn-lt"/>
                <a:ea typeface="+mn-ea"/>
                <a:cs typeface="+mn-cs"/>
              </a:rPr>
              <a:t>Hi Brent and Beth,</a:t>
            </a:r>
          </a:p>
          <a:p>
            <a:r>
              <a:rPr lang="en-US" sz="1200" b="0" i="0" u="none" strike="noStrike" kern="1200" dirty="0">
                <a:solidFill>
                  <a:schemeClr val="tx1"/>
                </a:solidFill>
                <a:effectLst/>
                <a:latin typeface="+mn-lt"/>
                <a:ea typeface="+mn-ea"/>
                <a:cs typeface="+mn-cs"/>
              </a:rPr>
              <a:t> </a:t>
            </a:r>
          </a:p>
          <a:p>
            <a:r>
              <a:rPr lang="en-US" sz="1200" b="0" i="0" u="none" strike="noStrike" kern="1200" dirty="0">
                <a:solidFill>
                  <a:schemeClr val="tx1"/>
                </a:solidFill>
                <a:effectLst/>
                <a:latin typeface="+mn-lt"/>
                <a:ea typeface="+mn-ea"/>
                <a:cs typeface="+mn-cs"/>
              </a:rPr>
              <a:t>I want to give you a heads up about an upcoming large-scale solar project we are pursuing and a co-curricular learning opportunity some of my students are quickly developing in tandem with the project.</a:t>
            </a:r>
          </a:p>
          <a:p>
            <a:r>
              <a:rPr lang="en-US" sz="1200" b="0" i="0" u="none" strike="noStrike" kern="1200" dirty="0">
                <a:solidFill>
                  <a:schemeClr val="tx1"/>
                </a:solidFill>
                <a:effectLst/>
                <a:latin typeface="+mn-lt"/>
                <a:ea typeface="+mn-ea"/>
                <a:cs typeface="+mn-cs"/>
              </a:rPr>
              <a:t> </a:t>
            </a:r>
          </a:p>
          <a:p>
            <a:r>
              <a:rPr lang="en-US" sz="1200" b="0" i="0" u="none" strike="noStrike" kern="1200" dirty="0">
                <a:solidFill>
                  <a:schemeClr val="tx1"/>
                </a:solidFill>
                <a:effectLst/>
                <a:latin typeface="+mn-lt"/>
                <a:ea typeface="+mn-ea"/>
                <a:cs typeface="+mn-cs"/>
              </a:rPr>
              <a:t>We received bids during the summer and selected a firm last month for a multi-site rooftop solar project that will be a total of 1.5 – 1.8 MW. The project will place solar arrays on 6 buildings, including the Athletic Complex, North Campus, and four buildings at the School of Medicine. The project will increase WU’s current 0.6 MW of on-site solar to over 2.0 MW of solar. The project is on a fast timeline with design taking place this fall and construction wrapping up by June 30, 2019, to take advantage of Ameren’s solar rebate. Hank and Facilities leaders have given the greenlight to proceed; however, we do not yet have final approval to sign contracts. We are working closely with the selected solar company to refine the layouts, the financials, and the lease language. Once these items are finalized, I will work with Hank to seek final formal approvals. FYI - I do not know to what extent Hank has been updating Mark as the project proceeds.</a:t>
            </a:r>
          </a:p>
          <a:p>
            <a:r>
              <a:rPr lang="en-US" sz="1200" b="0" i="0" u="none" strike="noStrike" kern="1200" dirty="0">
                <a:solidFill>
                  <a:schemeClr val="tx1"/>
                </a:solidFill>
                <a:effectLst/>
                <a:latin typeface="+mn-lt"/>
                <a:ea typeface="+mn-ea"/>
                <a:cs typeface="+mn-cs"/>
              </a:rPr>
              <a:t> </a:t>
            </a:r>
          </a:p>
          <a:p>
            <a:r>
              <a:rPr lang="en-US" sz="1200" b="0" i="0" u="none" strike="noStrike" kern="1200" dirty="0">
                <a:solidFill>
                  <a:schemeClr val="tx1"/>
                </a:solidFill>
                <a:effectLst/>
                <a:latin typeface="+mn-lt"/>
                <a:ea typeface="+mn-ea"/>
                <a:cs typeface="+mn-cs"/>
              </a:rPr>
              <a:t>A sophomore student, Sophia Dossin, approached me early in the year with an interest in creating more opportunities for students to gain direct exposure to the renewable energy field. I tailored an internship role for Sophia that will allow her to work with a few other students and me to create a co-curricular learning opportunity associated with the project. The students and I are quickly developing the program concept in order to on-board interested students (unpaid, no credit) before the project gets too far down the road. The various professional teams working on the project (solar developer, financier, and WU Facilities) are all willing to provide learning and mentorship opportunities during the course of the project.</a:t>
            </a:r>
          </a:p>
          <a:p>
            <a:r>
              <a:rPr lang="en-US" sz="1200" b="0" i="0" u="none" strike="noStrike" kern="1200" dirty="0">
                <a:solidFill>
                  <a:schemeClr val="tx1"/>
                </a:solidFill>
                <a:effectLst/>
                <a:latin typeface="+mn-lt"/>
                <a:ea typeface="+mn-ea"/>
                <a:cs typeface="+mn-cs"/>
              </a:rPr>
              <a:t> </a:t>
            </a:r>
          </a:p>
          <a:p>
            <a:r>
              <a:rPr lang="en-US" sz="1200" b="0" i="0" u="none" strike="noStrike" kern="1200" dirty="0">
                <a:solidFill>
                  <a:schemeClr val="tx1"/>
                </a:solidFill>
                <a:effectLst/>
                <a:latin typeface="+mn-lt"/>
                <a:ea typeface="+mn-ea"/>
                <a:cs typeface="+mn-cs"/>
              </a:rPr>
              <a:t>Our longer-term interest is to have the RESET program live beyond this project and perhaps become an experiential course. Below is a brief overview. Sophia and team developed a much more extensive proposal that they are now whittling down for broader consumption. They are going to begin reaching out to faculty (probably including you) as early as this afternoon to ask for help promoting the program. They have envisioned three tracks (business, engineering, and policy) with 5 students per track. More than anything, I want to make sure you are aware of this new , exciting opportunity. I’d love any thoughts you have about how this could be structured within the current interdisciplinary course framework in the future. And any general thoughts on the concept.</a:t>
            </a:r>
          </a:p>
          <a:p>
            <a:r>
              <a:rPr lang="en-US" sz="1200" b="0" i="0" u="none" strike="noStrike" kern="1200" dirty="0">
                <a:solidFill>
                  <a:schemeClr val="tx1"/>
                </a:solidFill>
                <a:effectLst/>
                <a:latin typeface="+mn-lt"/>
                <a:ea typeface="+mn-ea"/>
                <a:cs typeface="+mn-cs"/>
              </a:rPr>
              <a:t> </a:t>
            </a:r>
          </a:p>
          <a:p>
            <a:r>
              <a:rPr lang="en-US" sz="1200" b="0" i="0" u="sng" strike="noStrike" kern="1200" dirty="0">
                <a:solidFill>
                  <a:schemeClr val="tx1"/>
                </a:solidFill>
                <a:effectLst/>
                <a:latin typeface="+mn-lt"/>
                <a:ea typeface="+mn-ea"/>
                <a:cs typeface="+mn-cs"/>
                <a:hlinkClick r:id="rId3"/>
              </a:rPr>
              <a:t>https://docs.google.com/document/d/1B7sbsWv2VbkZKw3BveSMpaLC4Pm2YDSHK3KKvmRbbzc/edit?usp=sharing</a:t>
            </a:r>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5C44C98-EDEE-D547-B462-3A87F0B7267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22665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Students work on interdisciplinary teams, jointly supervised by an attorney and an environmental engineer or scientist, handling actual cases and projects for environmental and community organizations.</a:t>
            </a:r>
          </a:p>
          <a:p>
            <a:r>
              <a:rPr lang="en-US" sz="1200" dirty="0"/>
              <a:t>Clinic students engage in state and federal litigation and advocacy involving air, water, and coal ash pollution caused by coal plants.</a:t>
            </a:r>
          </a:p>
          <a:p>
            <a:r>
              <a:rPr lang="en-US" sz="1200" dirty="0"/>
              <a:t>Recently conducted week-long trial challenging water pollution permit for 2400 MW coal plant – the largest in MO and one of the largest in the US.</a:t>
            </a:r>
          </a:p>
          <a:p>
            <a:r>
              <a:rPr lang="en-US" sz="1200" dirty="0"/>
              <a:t>Suing EPA to challenge its exclusion of a county in the St Louis region with a large coal plant from the area designated “nonattainment” for ozone pollution. </a:t>
            </a:r>
            <a:r>
              <a:rPr lang="en-US" sz="1200" b="1" dirty="0"/>
              <a:t>This is part of a larger suit involving similar challenges on behalf of a variety of environmental and community organizations and some government entities to ozone pollution designations across the country.</a:t>
            </a:r>
          </a:p>
          <a:p>
            <a:r>
              <a:rPr lang="en-US" sz="1200" dirty="0"/>
              <a:t>Clinic students also assist clients in evaluating and providing legislators and stakeholders with information about proposed legislation affecting state and local-level energy policy.</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5C44C98-EDEE-D547-B462-3A87F0B7267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3084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1/30/19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36211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1/30/19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283800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1/30/19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445545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5F8C1628-DDC5-314B-B67A-94C91482D877}" type="datetimeFigureOut">
              <a:rPr lang="en-US" smtClean="0">
                <a:solidFill>
                  <a:srgbClr val="FFFFFF">
                    <a:alpha val="70000"/>
                  </a:srgbClr>
                </a:solidFill>
              </a:rPr>
              <a:pPr/>
              <a:t>1/30/19</a:t>
            </a:fld>
            <a:endParaRPr lang="en-US">
              <a:solidFill>
                <a:srgbClr val="FFFFFF">
                  <a:alpha val="70000"/>
                </a:srgbClr>
              </a:solidFill>
            </a:endParaRPr>
          </a:p>
        </p:txBody>
      </p:sp>
      <p:sp>
        <p:nvSpPr>
          <p:cNvPr id="8" name="Footer Placeholder 7"/>
          <p:cNvSpPr>
            <a:spLocks noGrp="1"/>
          </p:cNvSpPr>
          <p:nvPr>
            <p:ph type="ftr" sz="quarter" idx="11"/>
          </p:nvPr>
        </p:nvSpPr>
        <p:spPr/>
        <p:txBody>
          <a:bodyPr/>
          <a:lstStyle/>
          <a:p>
            <a:endParaRPr lang="en-US">
              <a:solidFill>
                <a:srgbClr val="FFFFFF">
                  <a:alpha val="70000"/>
                </a:srgbClr>
              </a:solidFill>
            </a:endParaRPr>
          </a:p>
        </p:txBody>
      </p:sp>
      <p:sp>
        <p:nvSpPr>
          <p:cNvPr id="9" name="Slide Number Placeholder 8"/>
          <p:cNvSpPr>
            <a:spLocks noGrp="1"/>
          </p:cNvSpPr>
          <p:nvPr>
            <p:ph type="sldNum" sz="quarter" idx="12"/>
          </p:nvPr>
        </p:nvSpPr>
        <p:spPr/>
        <p:txBody>
          <a:bodyPr/>
          <a:lstStyle/>
          <a:p>
            <a:fld id="{0F4F83E5-8B38-024B-BD30-C63CA7B38748}" type="slidenum">
              <a:rPr lang="en-US" smtClean="0"/>
              <a:pPr/>
              <a:t>‹#›</a:t>
            </a:fld>
            <a:endParaRPr lang="en-US"/>
          </a:p>
        </p:txBody>
      </p:sp>
    </p:spTree>
    <p:extLst>
      <p:ext uri="{BB962C8B-B14F-4D97-AF65-F5344CB8AC3E}">
        <p14:creationId xmlns:p14="http://schemas.microsoft.com/office/powerpoint/2010/main" val="4045791361"/>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8C1628-DDC5-314B-B67A-94C91482D877}" type="datetimeFigureOut">
              <a:rPr lang="en-US" smtClean="0">
                <a:solidFill>
                  <a:srgbClr val="000000">
                    <a:alpha val="70000"/>
                  </a:srgbClr>
                </a:solidFill>
              </a:rPr>
              <a:pPr/>
              <a:t>1/30/19</a:t>
            </a:fld>
            <a:endParaRPr lang="en-US">
              <a:solidFill>
                <a:srgbClr val="000000">
                  <a:alpha val="70000"/>
                </a:srgbClr>
              </a:solidFill>
            </a:endParaRPr>
          </a:p>
        </p:txBody>
      </p:sp>
      <p:sp>
        <p:nvSpPr>
          <p:cNvPr id="8" name="Footer Placeholder 7"/>
          <p:cNvSpPr>
            <a:spLocks noGrp="1"/>
          </p:cNvSpPr>
          <p:nvPr>
            <p:ph type="ftr" sz="quarter" idx="11"/>
          </p:nvPr>
        </p:nvSpPr>
        <p:spPr/>
        <p:txBody>
          <a:bodyPr/>
          <a:lstStyle/>
          <a:p>
            <a:endParaRPr lang="en-US">
              <a:solidFill>
                <a:srgbClr val="000000">
                  <a:alpha val="70000"/>
                </a:srgbClr>
              </a:solidFill>
            </a:endParaRPr>
          </a:p>
        </p:txBody>
      </p:sp>
      <p:sp>
        <p:nvSpPr>
          <p:cNvPr id="9" name="Slide Number Placeholder 8"/>
          <p:cNvSpPr>
            <a:spLocks noGrp="1"/>
          </p:cNvSpPr>
          <p:nvPr>
            <p:ph type="sldNum" sz="quarter" idx="12"/>
          </p:nvPr>
        </p:nvSpPr>
        <p:spPr/>
        <p:txBody>
          <a:bodyPr/>
          <a:lstStyle/>
          <a:p>
            <a:fld id="{0F4F83E5-8B38-024B-BD30-C63CA7B38748}" type="slidenum">
              <a:rPr lang="en-US" smtClean="0"/>
              <a:pPr/>
              <a:t>‹#›</a:t>
            </a:fld>
            <a:endParaRPr lang="en-US"/>
          </a:p>
        </p:txBody>
      </p:sp>
    </p:spTree>
    <p:extLst>
      <p:ext uri="{BB962C8B-B14F-4D97-AF65-F5344CB8AC3E}">
        <p14:creationId xmlns:p14="http://schemas.microsoft.com/office/powerpoint/2010/main" val="4913962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5F8C1628-DDC5-314B-B67A-94C91482D877}" type="datetimeFigureOut">
              <a:rPr lang="en-US" smtClean="0">
                <a:solidFill>
                  <a:srgbClr val="FFFFFF">
                    <a:alpha val="70000"/>
                  </a:srgbClr>
                </a:solidFill>
              </a:rPr>
              <a:pPr/>
              <a:t>1/30/19</a:t>
            </a:fld>
            <a:endParaRPr lang="en-US">
              <a:solidFill>
                <a:srgbClr val="FFFFFF">
                  <a:alpha val="70000"/>
                </a:srgbClr>
              </a:solidFill>
            </a:endParaRPr>
          </a:p>
        </p:txBody>
      </p:sp>
      <p:sp>
        <p:nvSpPr>
          <p:cNvPr id="8" name="Footer Placeholder 7"/>
          <p:cNvSpPr>
            <a:spLocks noGrp="1"/>
          </p:cNvSpPr>
          <p:nvPr>
            <p:ph type="ftr" sz="quarter" idx="11"/>
          </p:nvPr>
        </p:nvSpPr>
        <p:spPr/>
        <p:txBody>
          <a:bodyPr/>
          <a:lstStyle/>
          <a:p>
            <a:endParaRPr lang="en-US">
              <a:solidFill>
                <a:srgbClr val="FFFFFF">
                  <a:alpha val="70000"/>
                </a:srgbClr>
              </a:solidFill>
            </a:endParaRPr>
          </a:p>
        </p:txBody>
      </p:sp>
      <p:sp>
        <p:nvSpPr>
          <p:cNvPr id="9" name="Slide Number Placeholder 8"/>
          <p:cNvSpPr>
            <a:spLocks noGrp="1"/>
          </p:cNvSpPr>
          <p:nvPr>
            <p:ph type="sldNum" sz="quarter" idx="12"/>
          </p:nvPr>
        </p:nvSpPr>
        <p:spPr/>
        <p:txBody>
          <a:bodyPr/>
          <a:lstStyle/>
          <a:p>
            <a:fld id="{0F4F83E5-8B38-024B-BD30-C63CA7B38748}" type="slidenum">
              <a:rPr lang="en-US" smtClean="0"/>
              <a:pPr/>
              <a:t>‹#›</a:t>
            </a:fld>
            <a:endParaRPr lang="en-US"/>
          </a:p>
        </p:txBody>
      </p:sp>
    </p:spTree>
    <p:extLst>
      <p:ext uri="{BB962C8B-B14F-4D97-AF65-F5344CB8AC3E}">
        <p14:creationId xmlns:p14="http://schemas.microsoft.com/office/powerpoint/2010/main" val="2339197184"/>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F8C1628-DDC5-314B-B67A-94C91482D877}" type="datetimeFigureOut">
              <a:rPr lang="en-US" smtClean="0">
                <a:solidFill>
                  <a:srgbClr val="000000">
                    <a:alpha val="70000"/>
                  </a:srgbClr>
                </a:solidFill>
              </a:rPr>
              <a:pPr/>
              <a:t>1/30/19</a:t>
            </a:fld>
            <a:endParaRPr lang="en-US">
              <a:solidFill>
                <a:srgbClr val="000000">
                  <a:alpha val="70000"/>
                </a:srgbClr>
              </a:solidFill>
            </a:endParaRPr>
          </a:p>
        </p:txBody>
      </p:sp>
      <p:sp>
        <p:nvSpPr>
          <p:cNvPr id="9" name="Footer Placeholder 8"/>
          <p:cNvSpPr>
            <a:spLocks noGrp="1"/>
          </p:cNvSpPr>
          <p:nvPr>
            <p:ph type="ftr" sz="quarter" idx="11"/>
          </p:nvPr>
        </p:nvSpPr>
        <p:spPr/>
        <p:txBody>
          <a:bodyPr/>
          <a:lstStyle/>
          <a:p>
            <a:endParaRPr lang="en-US">
              <a:solidFill>
                <a:srgbClr val="000000">
                  <a:alpha val="70000"/>
                </a:srgbClr>
              </a:solidFill>
            </a:endParaRPr>
          </a:p>
        </p:txBody>
      </p:sp>
      <p:sp>
        <p:nvSpPr>
          <p:cNvPr id="10" name="Slide Number Placeholder 9"/>
          <p:cNvSpPr>
            <a:spLocks noGrp="1"/>
          </p:cNvSpPr>
          <p:nvPr>
            <p:ph type="sldNum" sz="quarter" idx="12"/>
          </p:nvPr>
        </p:nvSpPr>
        <p:spPr/>
        <p:txBody>
          <a:bodyPr/>
          <a:lstStyle/>
          <a:p>
            <a:fld id="{0F4F83E5-8B38-024B-BD30-C63CA7B38748}" type="slidenum">
              <a:rPr lang="en-US" smtClean="0"/>
              <a:pPr/>
              <a:t>‹#›</a:t>
            </a:fld>
            <a:endParaRPr lang="en-US"/>
          </a:p>
        </p:txBody>
      </p:sp>
    </p:spTree>
    <p:extLst>
      <p:ext uri="{BB962C8B-B14F-4D97-AF65-F5344CB8AC3E}">
        <p14:creationId xmlns:p14="http://schemas.microsoft.com/office/powerpoint/2010/main" val="17583805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5F8C1628-DDC5-314B-B67A-94C91482D877}" type="datetimeFigureOut">
              <a:rPr lang="en-US" smtClean="0">
                <a:solidFill>
                  <a:srgbClr val="000000">
                    <a:alpha val="70000"/>
                  </a:srgbClr>
                </a:solidFill>
              </a:rPr>
              <a:pPr/>
              <a:t>1/30/19</a:t>
            </a:fld>
            <a:endParaRPr lang="en-US">
              <a:solidFill>
                <a:srgbClr val="000000">
                  <a:alpha val="70000"/>
                </a:srgbClr>
              </a:solidFill>
            </a:endParaRPr>
          </a:p>
        </p:txBody>
      </p:sp>
      <p:sp>
        <p:nvSpPr>
          <p:cNvPr id="8" name="Footer Placeholder 7"/>
          <p:cNvSpPr>
            <a:spLocks noGrp="1"/>
          </p:cNvSpPr>
          <p:nvPr>
            <p:ph type="ftr" sz="quarter" idx="11"/>
          </p:nvPr>
        </p:nvSpPr>
        <p:spPr/>
        <p:txBody>
          <a:bodyPr/>
          <a:lstStyle/>
          <a:p>
            <a:endParaRPr lang="en-US">
              <a:solidFill>
                <a:srgbClr val="000000">
                  <a:alpha val="70000"/>
                </a:srgbClr>
              </a:solidFill>
            </a:endParaRPr>
          </a:p>
        </p:txBody>
      </p:sp>
      <p:sp>
        <p:nvSpPr>
          <p:cNvPr id="9" name="Slide Number Placeholder 8"/>
          <p:cNvSpPr>
            <a:spLocks noGrp="1"/>
          </p:cNvSpPr>
          <p:nvPr>
            <p:ph type="sldNum" sz="quarter" idx="12"/>
          </p:nvPr>
        </p:nvSpPr>
        <p:spPr/>
        <p:txBody>
          <a:bodyPr/>
          <a:lstStyle/>
          <a:p>
            <a:fld id="{0F4F83E5-8B38-024B-BD30-C63CA7B38748}" type="slidenum">
              <a:rPr lang="en-US" smtClean="0"/>
              <a:pPr/>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637308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F8C1628-DDC5-314B-B67A-94C91482D877}" type="datetimeFigureOut">
              <a:rPr lang="en-US" smtClean="0">
                <a:solidFill>
                  <a:srgbClr val="000000">
                    <a:alpha val="70000"/>
                  </a:srgbClr>
                </a:solidFill>
              </a:rPr>
              <a:pPr/>
              <a:t>1/30/19</a:t>
            </a:fld>
            <a:endParaRPr lang="en-US">
              <a:solidFill>
                <a:srgbClr val="000000">
                  <a:alpha val="70000"/>
                </a:srgbClr>
              </a:solidFill>
            </a:endParaRPr>
          </a:p>
        </p:txBody>
      </p:sp>
      <p:sp>
        <p:nvSpPr>
          <p:cNvPr id="4" name="Footer Placeholder 3"/>
          <p:cNvSpPr>
            <a:spLocks noGrp="1"/>
          </p:cNvSpPr>
          <p:nvPr>
            <p:ph type="ftr" sz="quarter" idx="11"/>
          </p:nvPr>
        </p:nvSpPr>
        <p:spPr/>
        <p:txBody>
          <a:bodyPr/>
          <a:lstStyle/>
          <a:p>
            <a:endParaRPr lang="en-US">
              <a:solidFill>
                <a:srgbClr val="000000">
                  <a:alpha val="70000"/>
                </a:srgbClr>
              </a:solidFill>
            </a:endParaRPr>
          </a:p>
        </p:txBody>
      </p:sp>
      <p:sp>
        <p:nvSpPr>
          <p:cNvPr id="5" name="Slide Number Placeholder 4"/>
          <p:cNvSpPr>
            <a:spLocks noGrp="1"/>
          </p:cNvSpPr>
          <p:nvPr>
            <p:ph type="sldNum" sz="quarter" idx="12"/>
          </p:nvPr>
        </p:nvSpPr>
        <p:spPr/>
        <p:txBody>
          <a:bodyPr/>
          <a:lstStyle/>
          <a:p>
            <a:fld id="{0F4F83E5-8B38-024B-BD30-C63CA7B38748}" type="slidenum">
              <a:rPr lang="en-US" smtClean="0"/>
              <a:pPr/>
              <a:t>‹#›</a:t>
            </a:fld>
            <a:endParaRPr lang="en-US"/>
          </a:p>
        </p:txBody>
      </p:sp>
    </p:spTree>
    <p:extLst>
      <p:ext uri="{BB962C8B-B14F-4D97-AF65-F5344CB8AC3E}">
        <p14:creationId xmlns:p14="http://schemas.microsoft.com/office/powerpoint/2010/main" val="14600864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8C1628-DDC5-314B-B67A-94C91482D877}" type="datetimeFigureOut">
              <a:rPr lang="en-US" smtClean="0">
                <a:solidFill>
                  <a:srgbClr val="000000">
                    <a:alpha val="70000"/>
                  </a:srgbClr>
                </a:solidFill>
              </a:rPr>
              <a:pPr/>
              <a:t>1/30/19</a:t>
            </a:fld>
            <a:endParaRPr lang="en-US">
              <a:solidFill>
                <a:srgbClr val="000000">
                  <a:alpha val="70000"/>
                </a:srgbClr>
              </a:solidFill>
            </a:endParaRPr>
          </a:p>
        </p:txBody>
      </p:sp>
      <p:sp>
        <p:nvSpPr>
          <p:cNvPr id="3" name="Footer Placeholder 2"/>
          <p:cNvSpPr>
            <a:spLocks noGrp="1"/>
          </p:cNvSpPr>
          <p:nvPr>
            <p:ph type="ftr" sz="quarter" idx="11"/>
          </p:nvPr>
        </p:nvSpPr>
        <p:spPr/>
        <p:txBody>
          <a:bodyPr/>
          <a:lstStyle/>
          <a:p>
            <a:endParaRPr lang="en-US">
              <a:solidFill>
                <a:srgbClr val="000000">
                  <a:alpha val="70000"/>
                </a:srgbClr>
              </a:solidFill>
            </a:endParaRPr>
          </a:p>
        </p:txBody>
      </p:sp>
      <p:sp>
        <p:nvSpPr>
          <p:cNvPr id="4" name="Slide Number Placeholder 3"/>
          <p:cNvSpPr>
            <a:spLocks noGrp="1"/>
          </p:cNvSpPr>
          <p:nvPr>
            <p:ph type="sldNum" sz="quarter" idx="12"/>
          </p:nvPr>
        </p:nvSpPr>
        <p:spPr/>
        <p:txBody>
          <a:bodyPr/>
          <a:lstStyle/>
          <a:p>
            <a:fld id="{0F4F83E5-8B38-024B-BD30-C63CA7B38748}" type="slidenum">
              <a:rPr lang="en-US" smtClean="0"/>
              <a:pPr/>
              <a:t>‹#›</a:t>
            </a:fld>
            <a:endParaRPr lang="en-US"/>
          </a:p>
        </p:txBody>
      </p:sp>
    </p:spTree>
    <p:extLst>
      <p:ext uri="{BB962C8B-B14F-4D97-AF65-F5344CB8AC3E}">
        <p14:creationId xmlns:p14="http://schemas.microsoft.com/office/powerpoint/2010/main" val="41555567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5F8C1628-DDC5-314B-B67A-94C91482D877}" type="datetimeFigureOut">
              <a:rPr lang="en-US" smtClean="0">
                <a:solidFill>
                  <a:srgbClr val="000000">
                    <a:alpha val="70000"/>
                  </a:srgbClr>
                </a:solidFill>
              </a:rPr>
              <a:pPr/>
              <a:t>1/30/19</a:t>
            </a:fld>
            <a:endParaRPr lang="en-US">
              <a:solidFill>
                <a:srgbClr val="000000">
                  <a:alpha val="70000"/>
                </a:srgbClr>
              </a:solidFill>
            </a:endParaRP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0F4F83E5-8B38-024B-BD30-C63CA7B38748}" type="slidenum">
              <a:rPr lang="en-US" smtClean="0"/>
              <a:pPr/>
              <a:t>‹#›</a:t>
            </a:fld>
            <a:endParaRPr lang="en-US"/>
          </a:p>
        </p:txBody>
      </p:sp>
    </p:spTree>
    <p:extLst>
      <p:ext uri="{BB962C8B-B14F-4D97-AF65-F5344CB8AC3E}">
        <p14:creationId xmlns:p14="http://schemas.microsoft.com/office/powerpoint/2010/main" val="650519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1/30/19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3711077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5F8C1628-DDC5-314B-B67A-94C91482D877}" type="datetimeFigureOut">
              <a:rPr lang="en-US" smtClean="0"/>
              <a:pPr/>
              <a:t>1/30/19</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0F4F83E5-8B38-024B-BD30-C63CA7B38748}" type="slidenum">
              <a:rPr lang="en-US" smtClean="0"/>
              <a:pPr/>
              <a:t>‹#›</a:t>
            </a:fld>
            <a:endParaRPr lang="en-US"/>
          </a:p>
        </p:txBody>
      </p:sp>
    </p:spTree>
    <p:extLst>
      <p:ext uri="{BB962C8B-B14F-4D97-AF65-F5344CB8AC3E}">
        <p14:creationId xmlns:p14="http://schemas.microsoft.com/office/powerpoint/2010/main" val="9814784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8C1628-DDC5-314B-B67A-94C91482D877}" type="datetimeFigureOut">
              <a:rPr lang="en-US" smtClean="0">
                <a:solidFill>
                  <a:srgbClr val="000000">
                    <a:alpha val="70000"/>
                  </a:srgbClr>
                </a:solidFill>
              </a:rPr>
              <a:pPr/>
              <a:t>1/30/19</a:t>
            </a:fld>
            <a:endParaRPr lang="en-US">
              <a:solidFill>
                <a:srgbClr val="000000">
                  <a:alpha val="70000"/>
                </a:srgbClr>
              </a:solidFill>
            </a:endParaRPr>
          </a:p>
        </p:txBody>
      </p:sp>
      <p:sp>
        <p:nvSpPr>
          <p:cNvPr id="5" name="Footer Placeholder 4"/>
          <p:cNvSpPr>
            <a:spLocks noGrp="1"/>
          </p:cNvSpPr>
          <p:nvPr>
            <p:ph type="ftr" sz="quarter" idx="11"/>
          </p:nvPr>
        </p:nvSpPr>
        <p:spPr/>
        <p:txBody>
          <a:bodyPr/>
          <a:lstStyle/>
          <a:p>
            <a:endParaRPr lang="en-US">
              <a:solidFill>
                <a:srgbClr val="000000">
                  <a:alpha val="70000"/>
                </a:srgbClr>
              </a:solidFill>
            </a:endParaRPr>
          </a:p>
        </p:txBody>
      </p:sp>
      <p:sp>
        <p:nvSpPr>
          <p:cNvPr id="6" name="Slide Number Placeholder 5"/>
          <p:cNvSpPr>
            <a:spLocks noGrp="1"/>
          </p:cNvSpPr>
          <p:nvPr>
            <p:ph type="sldNum" sz="quarter" idx="12"/>
          </p:nvPr>
        </p:nvSpPr>
        <p:spPr/>
        <p:txBody>
          <a:bodyPr/>
          <a:lstStyle/>
          <a:p>
            <a:fld id="{0F4F83E5-8B38-024B-BD30-C63CA7B38748}" type="slidenum">
              <a:rPr lang="en-US" smtClean="0"/>
              <a:pPr/>
              <a:t>‹#›</a:t>
            </a:fld>
            <a:endParaRPr lang="en-US"/>
          </a:p>
        </p:txBody>
      </p:sp>
    </p:spTree>
    <p:extLst>
      <p:ext uri="{BB962C8B-B14F-4D97-AF65-F5344CB8AC3E}">
        <p14:creationId xmlns:p14="http://schemas.microsoft.com/office/powerpoint/2010/main" val="7587458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8C1628-DDC5-314B-B67A-94C91482D877}" type="datetimeFigureOut">
              <a:rPr lang="en-US" smtClean="0">
                <a:solidFill>
                  <a:srgbClr val="000000">
                    <a:alpha val="70000"/>
                  </a:srgbClr>
                </a:solidFill>
              </a:rPr>
              <a:pPr/>
              <a:t>1/30/19</a:t>
            </a:fld>
            <a:endParaRPr lang="en-US">
              <a:solidFill>
                <a:srgbClr val="000000">
                  <a:alpha val="70000"/>
                </a:srgbClr>
              </a:solidFill>
            </a:endParaRPr>
          </a:p>
        </p:txBody>
      </p:sp>
      <p:sp>
        <p:nvSpPr>
          <p:cNvPr id="5" name="Footer Placeholder 4"/>
          <p:cNvSpPr>
            <a:spLocks noGrp="1"/>
          </p:cNvSpPr>
          <p:nvPr>
            <p:ph type="ftr" sz="quarter" idx="11"/>
          </p:nvPr>
        </p:nvSpPr>
        <p:spPr/>
        <p:txBody>
          <a:bodyPr/>
          <a:lstStyle/>
          <a:p>
            <a:endParaRPr lang="en-US">
              <a:solidFill>
                <a:srgbClr val="000000">
                  <a:alpha val="70000"/>
                </a:srgbClr>
              </a:solidFill>
            </a:endParaRPr>
          </a:p>
        </p:txBody>
      </p:sp>
      <p:sp>
        <p:nvSpPr>
          <p:cNvPr id="6" name="Slide Number Placeholder 5"/>
          <p:cNvSpPr>
            <a:spLocks noGrp="1"/>
          </p:cNvSpPr>
          <p:nvPr>
            <p:ph type="sldNum" sz="quarter" idx="12"/>
          </p:nvPr>
        </p:nvSpPr>
        <p:spPr/>
        <p:txBody>
          <a:bodyPr/>
          <a:lstStyle/>
          <a:p>
            <a:fld id="{0F4F83E5-8B38-024B-BD30-C63CA7B38748}" type="slidenum">
              <a:rPr lang="en-US" smtClean="0"/>
              <a:pPr/>
              <a:t>‹#›</a:t>
            </a:fld>
            <a:endParaRPr lang="en-US"/>
          </a:p>
        </p:txBody>
      </p:sp>
    </p:spTree>
    <p:extLst>
      <p:ext uri="{BB962C8B-B14F-4D97-AF65-F5344CB8AC3E}">
        <p14:creationId xmlns:p14="http://schemas.microsoft.com/office/powerpoint/2010/main" val="1964828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1/30/19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166524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1/30/19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94339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1/30/19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811829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1/30/19</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979549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1/30/19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501924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1/30/19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433202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1/30/19</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292984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1/30/19</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17621634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5F8C1628-DDC5-314B-B67A-94C91482D877}" type="datetimeFigureOut">
              <a:rPr lang="en-US" smtClean="0">
                <a:solidFill>
                  <a:srgbClr val="000000">
                    <a:alpha val="70000"/>
                  </a:srgbClr>
                </a:solidFill>
              </a:rPr>
              <a:pPr/>
              <a:t>1/30/19</a:t>
            </a:fld>
            <a:endParaRPr lang="en-US">
              <a:solidFill>
                <a:srgbClr val="000000">
                  <a:alpha val="70000"/>
                </a:srgbClr>
              </a:solidFill>
            </a:endParaRP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solidFill>
                <a:srgbClr val="000000">
                  <a:alpha val="70000"/>
                </a:srgbClr>
              </a:solidFill>
            </a:endParaRP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0F4F83E5-8B38-024B-BD30-C63CA7B38748}" type="slidenum">
              <a:rPr lang="en-US" smtClean="0"/>
              <a:pPr/>
              <a:t>‹#›</a:t>
            </a:fld>
            <a:endParaRPr lang="en-US"/>
          </a:p>
        </p:txBody>
      </p:sp>
    </p:spTree>
    <p:extLst>
      <p:ext uri="{BB962C8B-B14F-4D97-AF65-F5344CB8AC3E}">
        <p14:creationId xmlns:p14="http://schemas.microsoft.com/office/powerpoint/2010/main" val="35386719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6.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5.xml"/><Relationship Id="rId4" Type="http://schemas.openxmlformats.org/officeDocument/2006/relationships/image" Target="../media/image4.tif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sz="3600" b="1" dirty="0">
                <a:solidFill>
                  <a:schemeClr val="accent5">
                    <a:lumMod val="50000"/>
                  </a:schemeClr>
                </a:solidFill>
                <a:ea typeface="Georgia" charset="0"/>
                <a:cs typeface="Georgia" charset="0"/>
              </a:rPr>
              <a:t>Beth Martin</a:t>
            </a:r>
            <a:endParaRPr lang="en-US" sz="3600" dirty="0">
              <a:solidFill>
                <a:schemeClr val="accent5">
                  <a:lumMod val="50000"/>
                </a:schemeClr>
              </a:solidFill>
              <a:ea typeface="Georgia" charset="0"/>
              <a:cs typeface="Georgia" charset="0"/>
            </a:endParaRPr>
          </a:p>
          <a:p>
            <a:r>
              <a:rPr lang="en-US" sz="3600" dirty="0">
                <a:solidFill>
                  <a:schemeClr val="accent5">
                    <a:lumMod val="50000"/>
                  </a:schemeClr>
                </a:solidFill>
                <a:ea typeface="Georgia" charset="0"/>
                <a:cs typeface="Georgia" charset="0"/>
              </a:rPr>
              <a:t>RINGOs Steering Committee member and focal point</a:t>
            </a:r>
          </a:p>
          <a:p>
            <a:r>
              <a:rPr lang="en-US" sz="3600" dirty="0">
                <a:solidFill>
                  <a:schemeClr val="accent5">
                    <a:lumMod val="50000"/>
                  </a:schemeClr>
                </a:solidFill>
                <a:ea typeface="Georgia" charset="0"/>
                <a:cs typeface="Georgia" charset="0"/>
              </a:rPr>
              <a:t>Senior Lecturer in Environmental Studies</a:t>
            </a:r>
          </a:p>
          <a:p>
            <a:r>
              <a:rPr lang="en-US" sz="3600" dirty="0">
                <a:solidFill>
                  <a:schemeClr val="accent5">
                    <a:lumMod val="50000"/>
                  </a:schemeClr>
                </a:solidFill>
                <a:ea typeface="Georgia" charset="0"/>
                <a:cs typeface="Georgia" charset="0"/>
              </a:rPr>
              <a:t>Gephardt Institute Community Engagement Faculty Fellow</a:t>
            </a:r>
          </a:p>
          <a:p>
            <a:r>
              <a:rPr lang="en-US" sz="3600" dirty="0">
                <a:solidFill>
                  <a:schemeClr val="accent5">
                    <a:lumMod val="50000"/>
                  </a:schemeClr>
                </a:solidFill>
                <a:ea typeface="Georgia" charset="0"/>
                <a:cs typeface="Georgia" charset="0"/>
              </a:rPr>
              <a:t>Washington University in St. Louis (Missouri, USA)</a:t>
            </a:r>
          </a:p>
          <a:p>
            <a:endParaRPr lang="en-US" dirty="0"/>
          </a:p>
        </p:txBody>
      </p:sp>
    </p:spTree>
    <p:extLst>
      <p:ext uri="{BB962C8B-B14F-4D97-AF65-F5344CB8AC3E}">
        <p14:creationId xmlns:p14="http://schemas.microsoft.com/office/powerpoint/2010/main" val="1639526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01729-600B-E645-9A43-43CCFC434422}"/>
              </a:ext>
            </a:extLst>
          </p:cNvPr>
          <p:cNvSpPr>
            <a:spLocks noGrp="1"/>
          </p:cNvSpPr>
          <p:nvPr>
            <p:ph type="ctrTitle"/>
          </p:nvPr>
        </p:nvSpPr>
        <p:spPr>
          <a:xfrm>
            <a:off x="5498590" y="988741"/>
            <a:ext cx="5888754" cy="4880518"/>
          </a:xfrm>
          <a:noFill/>
          <a:ln>
            <a:noFill/>
          </a:ln>
        </p:spPr>
        <p:txBody>
          <a:bodyPr wrap="square">
            <a:normAutofit/>
          </a:bodyPr>
          <a:lstStyle/>
          <a:p>
            <a:pPr algn="l"/>
            <a:r>
              <a:rPr lang="en-US" sz="4800">
                <a:solidFill>
                  <a:schemeClr val="tx1"/>
                </a:solidFill>
              </a:rPr>
              <a:t>Washington University in St. Louis</a:t>
            </a:r>
          </a:p>
        </p:txBody>
      </p:sp>
      <p:sp>
        <p:nvSpPr>
          <p:cNvPr id="8" name="Rectangle 7">
            <a:extLst>
              <a:ext uri="{FF2B5EF4-FFF2-40B4-BE49-F238E27FC236}">
                <a16:creationId xmlns:a16="http://schemas.microsoft.com/office/drawing/2014/main" id="{6E5BD17F-C95C-40ED-8D04-03295D46FD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9BAFB5"/>
              </a:solidFill>
              <a:effectLst/>
              <a:uLnTx/>
              <a:uFillTx/>
              <a:latin typeface="Gill Sans MT" panose="020B0502020104020203"/>
              <a:ea typeface="+mn-ea"/>
              <a:cs typeface="+mn-cs"/>
            </a:endParaRPr>
          </a:p>
        </p:txBody>
      </p:sp>
      <p:sp>
        <p:nvSpPr>
          <p:cNvPr id="10" name="Rectangle 9">
            <a:extLst>
              <a:ext uri="{FF2B5EF4-FFF2-40B4-BE49-F238E27FC236}">
                <a16:creationId xmlns:a16="http://schemas.microsoft.com/office/drawing/2014/main" id="{4203DEB5-0B19-4F8E-84E2-00F5861C96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3" name="Subtitle 2">
            <a:extLst>
              <a:ext uri="{FF2B5EF4-FFF2-40B4-BE49-F238E27FC236}">
                <a16:creationId xmlns:a16="http://schemas.microsoft.com/office/drawing/2014/main" id="{A00631B6-DD0F-5948-AFF9-06B2B363A421}"/>
              </a:ext>
            </a:extLst>
          </p:cNvPr>
          <p:cNvSpPr>
            <a:spLocks noGrp="1"/>
          </p:cNvSpPr>
          <p:nvPr>
            <p:ph type="subTitle" idx="1"/>
          </p:nvPr>
        </p:nvSpPr>
        <p:spPr>
          <a:xfrm>
            <a:off x="1867700" y="2007220"/>
            <a:ext cx="2357553" cy="2843560"/>
          </a:xfrm>
        </p:spPr>
        <p:txBody>
          <a:bodyPr anchor="ctr">
            <a:normAutofit fontScale="92500" lnSpcReduction="20000"/>
          </a:bodyPr>
          <a:lstStyle/>
          <a:p>
            <a:pPr algn="r"/>
            <a:r>
              <a:rPr lang="en-US" sz="3200" dirty="0">
                <a:solidFill>
                  <a:srgbClr val="FFFFFF"/>
                </a:solidFill>
              </a:rPr>
              <a:t>Teaching climate leaders through experiential and engaged learning</a:t>
            </a:r>
          </a:p>
        </p:txBody>
      </p:sp>
    </p:spTree>
    <p:extLst>
      <p:ext uri="{BB962C8B-B14F-4D97-AF65-F5344CB8AC3E}">
        <p14:creationId xmlns:p14="http://schemas.microsoft.com/office/powerpoint/2010/main" val="1147666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6B7A40-FA4E-A94D-8CD7-6CB68659DF67}"/>
              </a:ext>
            </a:extLst>
          </p:cNvPr>
          <p:cNvSpPr>
            <a:spLocks noGrp="1"/>
          </p:cNvSpPr>
          <p:nvPr>
            <p:ph sz="half" idx="2"/>
          </p:nvPr>
        </p:nvSpPr>
        <p:spPr>
          <a:xfrm>
            <a:off x="861822" y="2130612"/>
            <a:ext cx="5005578" cy="2596776"/>
          </a:xfrm>
        </p:spPr>
        <p:txBody>
          <a:bodyPr>
            <a:normAutofit/>
          </a:bodyPr>
          <a:lstStyle/>
          <a:p>
            <a:r>
              <a:rPr lang="en-US" sz="1600" b="1" dirty="0">
                <a:latin typeface="Calibri" panose="020F0502020204030204" pitchFamily="34" charset="0"/>
                <a:cs typeface="Calibri" panose="020F0502020204030204" pitchFamily="34" charset="0"/>
              </a:rPr>
              <a:t>Partner</a:t>
            </a:r>
            <a:r>
              <a:rPr lang="en-US" sz="1600" dirty="0">
                <a:latin typeface="Calibri" panose="020F0502020204030204" pitchFamily="34" charset="0"/>
                <a:cs typeface="Calibri" panose="020F0502020204030204" pitchFamily="34" charset="0"/>
              </a:rPr>
              <a:t> - </a:t>
            </a:r>
            <a:r>
              <a:rPr lang="en-US" sz="1600" dirty="0" err="1">
                <a:latin typeface="Calibri" panose="020F0502020204030204" pitchFamily="34" charset="0"/>
                <a:cs typeface="Calibri" panose="020F0502020204030204" pitchFamily="34" charset="0"/>
              </a:rPr>
              <a:t>OneSTL</a:t>
            </a:r>
            <a:endParaRPr lang="en-US" sz="1600" dirty="0">
              <a:latin typeface="Calibri" panose="020F0502020204030204" pitchFamily="34" charset="0"/>
              <a:cs typeface="Calibri" panose="020F0502020204030204" pitchFamily="34" charset="0"/>
            </a:endParaRPr>
          </a:p>
          <a:p>
            <a:r>
              <a:rPr lang="en-US" sz="1600" b="1" dirty="0">
                <a:latin typeface="Calibri" panose="020F0502020204030204" pitchFamily="34" charset="0"/>
                <a:cs typeface="Calibri" panose="020F0502020204030204" pitchFamily="34" charset="0"/>
              </a:rPr>
              <a:t>Goal</a:t>
            </a:r>
            <a:r>
              <a:rPr lang="en-US" sz="1600" dirty="0">
                <a:latin typeface="Calibri" panose="020F0502020204030204" pitchFamily="34" charset="0"/>
                <a:cs typeface="Calibri" panose="020F0502020204030204" pitchFamily="34" charset="0"/>
              </a:rPr>
              <a:t> – provide accurate data on emissions for the entire St. Louis region</a:t>
            </a:r>
          </a:p>
          <a:p>
            <a:r>
              <a:rPr lang="en-US" sz="1600" b="1" dirty="0">
                <a:latin typeface="Calibri" panose="020F0502020204030204" pitchFamily="34" charset="0"/>
                <a:cs typeface="Calibri" panose="020F0502020204030204" pitchFamily="34" charset="0"/>
              </a:rPr>
              <a:t>Product</a:t>
            </a:r>
            <a:r>
              <a:rPr lang="en-US" sz="1600" dirty="0">
                <a:latin typeface="Calibri" panose="020F0502020204030204" pitchFamily="34" charset="0"/>
                <a:cs typeface="Calibri" panose="020F0502020204030204" pitchFamily="34" charset="0"/>
              </a:rPr>
              <a:t> – Regional GHG Emissions Inventory</a:t>
            </a:r>
          </a:p>
        </p:txBody>
      </p:sp>
      <p:sp>
        <p:nvSpPr>
          <p:cNvPr id="8" name="Content Placeholder 7">
            <a:extLst>
              <a:ext uri="{FF2B5EF4-FFF2-40B4-BE49-F238E27FC236}">
                <a16:creationId xmlns:a16="http://schemas.microsoft.com/office/drawing/2014/main" id="{0267BCA8-1F99-4C48-8411-02C21597AD81}"/>
              </a:ext>
            </a:extLst>
          </p:cNvPr>
          <p:cNvSpPr>
            <a:spLocks noGrp="1"/>
          </p:cNvSpPr>
          <p:nvPr>
            <p:ph sz="quarter" idx="4"/>
          </p:nvPr>
        </p:nvSpPr>
        <p:spPr>
          <a:xfrm>
            <a:off x="6324600" y="2051424"/>
            <a:ext cx="5065014" cy="2596776"/>
          </a:xfrm>
        </p:spPr>
        <p:txBody>
          <a:bodyPr>
            <a:normAutofit/>
          </a:bodyPr>
          <a:lstStyle/>
          <a:p>
            <a:r>
              <a:rPr lang="en-US" sz="1600" b="1" dirty="0">
                <a:latin typeface="Calibri" panose="020F0502020204030204" pitchFamily="34" charset="0"/>
                <a:cs typeface="Calibri" panose="020F0502020204030204" pitchFamily="34" charset="0"/>
              </a:rPr>
              <a:t>Program Goals:</a:t>
            </a:r>
            <a:endParaRPr lang="en-US" sz="1600" dirty="0">
              <a:latin typeface="Calibri" panose="020F0502020204030204" pitchFamily="34" charset="0"/>
              <a:cs typeface="Calibri" panose="020F0502020204030204" pitchFamily="34" charset="0"/>
            </a:endParaRPr>
          </a:p>
          <a:p>
            <a:pPr lvl="1" fontAlgn="base"/>
            <a:r>
              <a:rPr lang="en-US" sz="1400" dirty="0">
                <a:latin typeface="Calibri" panose="020F0502020204030204" pitchFamily="34" charset="0"/>
                <a:cs typeface="Calibri" panose="020F0502020204030204" pitchFamily="34" charset="0"/>
              </a:rPr>
              <a:t>Provide professional development and leadership opportunities for students interested in the renewable energy industry.</a:t>
            </a:r>
          </a:p>
          <a:p>
            <a:pPr lvl="1" fontAlgn="base"/>
            <a:r>
              <a:rPr lang="en-US" sz="1400" dirty="0">
                <a:latin typeface="Calibri" panose="020F0502020204030204" pitchFamily="34" charset="0"/>
                <a:cs typeface="Calibri" panose="020F0502020204030204" pitchFamily="34" charset="0"/>
              </a:rPr>
              <a:t>Build a professional pipeline for students interested in careers in renewable energy.</a:t>
            </a:r>
          </a:p>
          <a:p>
            <a:pPr lvl="1" fontAlgn="base"/>
            <a:r>
              <a:rPr lang="en-US" sz="1400" dirty="0">
                <a:latin typeface="Calibri" panose="020F0502020204030204" pitchFamily="34" charset="0"/>
                <a:cs typeface="Calibri" panose="020F0502020204030204" pitchFamily="34" charset="0"/>
              </a:rPr>
              <a:t>Create opportunities for students to acquire practical skills and knowledge that complement classroom learning.</a:t>
            </a:r>
          </a:p>
          <a:p>
            <a:endParaRPr lang="en-US" dirty="0"/>
          </a:p>
        </p:txBody>
      </p:sp>
      <p:sp>
        <p:nvSpPr>
          <p:cNvPr id="2" name="Title 1">
            <a:extLst>
              <a:ext uri="{FF2B5EF4-FFF2-40B4-BE49-F238E27FC236}">
                <a16:creationId xmlns:a16="http://schemas.microsoft.com/office/drawing/2014/main" id="{6CB9B0FC-CD51-F741-8210-00D1AFA53304}"/>
              </a:ext>
            </a:extLst>
          </p:cNvPr>
          <p:cNvSpPr>
            <a:spLocks noGrp="1"/>
          </p:cNvSpPr>
          <p:nvPr>
            <p:ph type="title"/>
          </p:nvPr>
        </p:nvSpPr>
        <p:spPr>
          <a:xfrm>
            <a:off x="802386" y="595885"/>
            <a:ext cx="5065014" cy="1188720"/>
          </a:xfrm>
        </p:spPr>
        <p:txBody>
          <a:bodyPr/>
          <a:lstStyle/>
          <a:p>
            <a:r>
              <a:rPr lang="en-US" dirty="0"/>
              <a:t>Sustainability Exchange</a:t>
            </a:r>
          </a:p>
        </p:txBody>
      </p:sp>
      <p:pic>
        <p:nvPicPr>
          <p:cNvPr id="5" name="Picture 4">
            <a:extLst>
              <a:ext uri="{FF2B5EF4-FFF2-40B4-BE49-F238E27FC236}">
                <a16:creationId xmlns:a16="http://schemas.microsoft.com/office/drawing/2014/main" id="{B04C8504-EE63-014D-A4D5-1D8E6B584DB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352550" y="3644645"/>
            <a:ext cx="3810000" cy="2857500"/>
          </a:xfrm>
          <a:prstGeom prst="rect">
            <a:avLst/>
          </a:prstGeom>
        </p:spPr>
      </p:pic>
      <p:sp>
        <p:nvSpPr>
          <p:cNvPr id="10" name="Title 1">
            <a:extLst>
              <a:ext uri="{FF2B5EF4-FFF2-40B4-BE49-F238E27FC236}">
                <a16:creationId xmlns:a16="http://schemas.microsoft.com/office/drawing/2014/main" id="{C4A72DB5-5A73-D142-9DAA-1E2823253DD6}"/>
              </a:ext>
            </a:extLst>
          </p:cNvPr>
          <p:cNvSpPr txBox="1">
            <a:spLocks/>
          </p:cNvSpPr>
          <p:nvPr/>
        </p:nvSpPr>
        <p:spPr bwMode="black">
          <a:xfrm>
            <a:off x="6324600" y="595885"/>
            <a:ext cx="5065014" cy="1188720"/>
          </a:xfrm>
          <a:prstGeom prst="rect">
            <a:avLst/>
          </a:prstGeom>
          <a:solidFill>
            <a:srgbClr val="FFFFFF"/>
          </a:solidFill>
          <a:ln w="31750" cap="sq">
            <a:solidFill>
              <a:srgbClr val="404040"/>
            </a:solidFill>
            <a:miter lim="800000"/>
          </a:ln>
        </p:spPr>
        <p:txBody>
          <a:bodyPr vert="horz" lIns="182880" tIns="182880" rIns="182880" bIns="182880" rtlCol="0" anchor="ctr">
            <a:normAutofit fontScale="85000" lnSpcReduction="20000"/>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800" b="0" i="0" u="none" strike="noStrike" kern="1200" cap="all" spc="200" normalizeH="0" baseline="0" noProof="0" dirty="0">
                <a:ln>
                  <a:noFill/>
                </a:ln>
                <a:solidFill>
                  <a:srgbClr val="262626"/>
                </a:solidFill>
                <a:effectLst/>
                <a:uLnTx/>
                <a:uFillTx/>
                <a:latin typeface="Gill Sans MT" panose="020B0502020104020203"/>
                <a:ea typeface="+mj-ea"/>
                <a:cs typeface="+mj-cs"/>
              </a:rPr>
              <a:t>RESET: Renewable Energy Student Engagement Team </a:t>
            </a:r>
          </a:p>
        </p:txBody>
      </p:sp>
      <p:pic>
        <p:nvPicPr>
          <p:cNvPr id="11" name="Picture 10">
            <a:extLst>
              <a:ext uri="{FF2B5EF4-FFF2-40B4-BE49-F238E27FC236}">
                <a16:creationId xmlns:a16="http://schemas.microsoft.com/office/drawing/2014/main" id="{DF8013D9-79E5-3341-B745-A071B5D80B1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852457" y="4648200"/>
            <a:ext cx="3986993" cy="2243744"/>
          </a:xfrm>
          <a:prstGeom prst="rect">
            <a:avLst/>
          </a:prstGeom>
        </p:spPr>
      </p:pic>
    </p:spTree>
    <p:extLst>
      <p:ext uri="{BB962C8B-B14F-4D97-AF65-F5344CB8AC3E}">
        <p14:creationId xmlns:p14="http://schemas.microsoft.com/office/powerpoint/2010/main" val="729889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16344-0DE3-2E49-8F34-A07A3F20765C}"/>
              </a:ext>
            </a:extLst>
          </p:cNvPr>
          <p:cNvSpPr>
            <a:spLocks noGrp="1"/>
          </p:cNvSpPr>
          <p:nvPr>
            <p:ph type="title"/>
          </p:nvPr>
        </p:nvSpPr>
        <p:spPr>
          <a:xfrm>
            <a:off x="268986" y="765168"/>
            <a:ext cx="5584697" cy="1188720"/>
          </a:xfrm>
        </p:spPr>
        <p:txBody>
          <a:bodyPr/>
          <a:lstStyle/>
          <a:p>
            <a:r>
              <a:rPr lang="en-US" dirty="0"/>
              <a:t>Interdisciplinary Environmental Clinic</a:t>
            </a:r>
          </a:p>
        </p:txBody>
      </p:sp>
      <p:sp>
        <p:nvSpPr>
          <p:cNvPr id="3" name="Content Placeholder 2">
            <a:extLst>
              <a:ext uri="{FF2B5EF4-FFF2-40B4-BE49-F238E27FC236}">
                <a16:creationId xmlns:a16="http://schemas.microsoft.com/office/drawing/2014/main" id="{5E1F20F7-F084-F84B-8901-28B037CE87E5}"/>
              </a:ext>
            </a:extLst>
          </p:cNvPr>
          <p:cNvSpPr>
            <a:spLocks noGrp="1"/>
          </p:cNvSpPr>
          <p:nvPr>
            <p:ph sz="half" idx="1"/>
          </p:nvPr>
        </p:nvSpPr>
        <p:spPr>
          <a:xfrm>
            <a:off x="268986" y="4366282"/>
            <a:ext cx="5584697" cy="2415022"/>
          </a:xfrm>
        </p:spPr>
        <p:txBody>
          <a:bodyPr>
            <a:normAutofit fontScale="62500" lnSpcReduction="20000"/>
          </a:bodyPr>
          <a:lstStyle/>
          <a:p>
            <a:r>
              <a:rPr lang="en-US" sz="2600" dirty="0">
                <a:latin typeface="Calibri" panose="020F0502020204030204" pitchFamily="34" charset="0"/>
                <a:cs typeface="Calibri" panose="020F0502020204030204" pitchFamily="34" charset="0"/>
              </a:rPr>
              <a:t>Interdisciplinary student teams with interdisciplinary faculty supervision, handle cases and projects for environmental and community organizations.</a:t>
            </a:r>
          </a:p>
          <a:p>
            <a:r>
              <a:rPr lang="en-US" sz="2600" dirty="0">
                <a:latin typeface="Calibri" panose="020F0502020204030204" pitchFamily="34" charset="0"/>
                <a:cs typeface="Calibri" panose="020F0502020204030204" pitchFamily="34" charset="0"/>
              </a:rPr>
              <a:t>Case Examples</a:t>
            </a:r>
          </a:p>
          <a:p>
            <a:pPr lvl="1"/>
            <a:r>
              <a:rPr lang="en-US" sz="2200" dirty="0">
                <a:latin typeface="Calibri" panose="020F0502020204030204" pitchFamily="34" charset="0"/>
                <a:cs typeface="Calibri" panose="020F0502020204030204" pitchFamily="34" charset="0"/>
              </a:rPr>
              <a:t>Recently conducted week-long trial challenging water pollution permit for 2400 MW coal plant – the largest in MO and one of the largest in the US.</a:t>
            </a:r>
          </a:p>
          <a:p>
            <a:pPr lvl="1"/>
            <a:r>
              <a:rPr lang="en-US" sz="2200" dirty="0">
                <a:latin typeface="Calibri" panose="020F0502020204030204" pitchFamily="34" charset="0"/>
                <a:cs typeface="Calibri" panose="020F0502020204030204" pitchFamily="34" charset="0"/>
              </a:rPr>
              <a:t>Lawsuit against EPA challenging exclusion of a county in the St Louis region with a large coal plant from the area designated “nonattainment” for ozone pollution. </a:t>
            </a:r>
          </a:p>
        </p:txBody>
      </p:sp>
      <p:pic>
        <p:nvPicPr>
          <p:cNvPr id="8" name="Content Placeholder 7">
            <a:extLst>
              <a:ext uri="{FF2B5EF4-FFF2-40B4-BE49-F238E27FC236}">
                <a16:creationId xmlns:a16="http://schemas.microsoft.com/office/drawing/2014/main" id="{3E31B426-5946-554E-B992-2E5AE9E1115B}"/>
              </a:ext>
            </a:extLst>
          </p:cNvPr>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7399492" y="4208626"/>
            <a:ext cx="3220030" cy="2415023"/>
          </a:xfrm>
        </p:spPr>
      </p:pic>
      <p:sp>
        <p:nvSpPr>
          <p:cNvPr id="4" name="Title 1">
            <a:extLst>
              <a:ext uri="{FF2B5EF4-FFF2-40B4-BE49-F238E27FC236}">
                <a16:creationId xmlns:a16="http://schemas.microsoft.com/office/drawing/2014/main" id="{53F043C9-9B4C-A74D-9C42-5B0DEAFE2991}"/>
              </a:ext>
            </a:extLst>
          </p:cNvPr>
          <p:cNvSpPr txBox="1">
            <a:spLocks/>
          </p:cNvSpPr>
          <p:nvPr/>
        </p:nvSpPr>
        <p:spPr bwMode="black">
          <a:xfrm>
            <a:off x="6096000" y="771144"/>
            <a:ext cx="5827014"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800" b="0" i="0" u="none" strike="noStrike" kern="1200" cap="all" spc="200" normalizeH="0" baseline="0" noProof="0" dirty="0">
                <a:ln>
                  <a:noFill/>
                </a:ln>
                <a:solidFill>
                  <a:srgbClr val="262626"/>
                </a:solidFill>
                <a:effectLst/>
                <a:uLnTx/>
                <a:uFillTx/>
                <a:latin typeface="Gill Sans MT" panose="020B0502020104020203"/>
                <a:ea typeface="+mj-ea"/>
                <a:cs typeface="+mj-cs"/>
              </a:rPr>
              <a:t>International Climate Negotiations Seminar</a:t>
            </a:r>
          </a:p>
        </p:txBody>
      </p:sp>
      <p:pic>
        <p:nvPicPr>
          <p:cNvPr id="6" name="Picture 5">
            <a:extLst>
              <a:ext uri="{FF2B5EF4-FFF2-40B4-BE49-F238E27FC236}">
                <a16:creationId xmlns:a16="http://schemas.microsoft.com/office/drawing/2014/main" id="{1A96EA93-80D3-9947-A974-B3CAEAB8861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114955" y="2120211"/>
            <a:ext cx="3694681" cy="2079748"/>
          </a:xfrm>
          <a:prstGeom prst="rect">
            <a:avLst/>
          </a:prstGeom>
        </p:spPr>
      </p:pic>
      <p:sp>
        <p:nvSpPr>
          <p:cNvPr id="9" name="TextBox 8">
            <a:extLst>
              <a:ext uri="{FF2B5EF4-FFF2-40B4-BE49-F238E27FC236}">
                <a16:creationId xmlns:a16="http://schemas.microsoft.com/office/drawing/2014/main" id="{E53B3DBA-7D72-6145-B881-518A9206B28A}"/>
              </a:ext>
            </a:extLst>
          </p:cNvPr>
          <p:cNvSpPr txBox="1"/>
          <p:nvPr/>
        </p:nvSpPr>
        <p:spPr>
          <a:xfrm>
            <a:off x="6096000" y="2044395"/>
            <a:ext cx="5827014" cy="1938992"/>
          </a:xfrm>
          <a:prstGeom prst="rect">
            <a:avLst/>
          </a:prstGeom>
          <a:noFill/>
        </p:spPr>
        <p:txBody>
          <a:bodyPr wrap="square" rtlCol="0">
            <a:spAutoFit/>
          </a:bodyPr>
          <a:lstStyle/>
          <a:p>
            <a:pPr marL="171450" marR="0" lvl="0" indent="-171450" algn="l" defTabSz="4572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outerShdw sx="0" sy="0">
                    <a:srgbClr val="000000"/>
                  </a:outerShdw>
                </a:effectLst>
                <a:uLnTx/>
                <a:uFillTx/>
                <a:latin typeface="Calibri" panose="020F0502020204030204" pitchFamily="34" charset="0"/>
                <a:ea typeface="+mn-ea"/>
                <a:cs typeface="Calibri" panose="020F0502020204030204" pitchFamily="34" charset="0"/>
              </a:rPr>
              <a:t>Select Goals</a:t>
            </a:r>
          </a:p>
          <a:p>
            <a:pPr marL="628650" marR="0" lvl="1" indent="-171450" algn="l" defTabSz="4572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outerShdw sx="0" sy="0">
                    <a:srgbClr val="000000"/>
                  </a:outerShdw>
                </a:effectLst>
                <a:uLnTx/>
                <a:uFillTx/>
                <a:latin typeface="Calibri" panose="020F0502020204030204" pitchFamily="34" charset="0"/>
                <a:ea typeface="+mn-ea"/>
                <a:cs typeface="Calibri" panose="020F0502020204030204" pitchFamily="34" charset="0"/>
              </a:rPr>
              <a:t>To understand the basics of the UNFCCC process</a:t>
            </a:r>
          </a:p>
          <a:p>
            <a:pPr marL="628650" marR="0" lvl="1" indent="-171450" algn="l" defTabSz="4572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outerShdw sx="0" sy="0">
                    <a:srgbClr val="000000"/>
                  </a:outerShdw>
                </a:effectLst>
                <a:uLnTx/>
                <a:uFillTx/>
                <a:latin typeface="Calibri" panose="020F0502020204030204" pitchFamily="34" charset="0"/>
                <a:ea typeface="+mn-ea"/>
                <a:cs typeface="Calibri" panose="020F0502020204030204" pitchFamily="34" charset="0"/>
              </a:rPr>
              <a:t>To identify, analyze and evaluate policy positions and decisions in context of science and policy</a:t>
            </a:r>
          </a:p>
          <a:p>
            <a:pPr marL="628650" marR="0" lvl="1" indent="-171450" algn="l" defTabSz="4572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outerShdw sx="0" sy="0">
                    <a:srgbClr val="000000"/>
                  </a:outerShdw>
                </a:effectLst>
                <a:uLnTx/>
                <a:uFillTx/>
                <a:latin typeface="Calibri" panose="020F0502020204030204" pitchFamily="34" charset="0"/>
                <a:ea typeface="+mn-ea"/>
                <a:cs typeface="Calibri" panose="020F0502020204030204" pitchFamily="34" charset="0"/>
              </a:rPr>
              <a:t>To see the interaction between climate policy and science and technology</a:t>
            </a:r>
          </a:p>
          <a:p>
            <a:pPr marL="628650" marR="0" lvl="1" indent="-171450" algn="l" defTabSz="4572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outerShdw sx="0" sy="0">
                    <a:srgbClr val="000000"/>
                  </a:outerShdw>
                </a:effectLst>
                <a:uLnTx/>
                <a:uFillTx/>
                <a:latin typeface="Calibri" panose="020F0502020204030204" pitchFamily="34" charset="0"/>
                <a:ea typeface="+mn-ea"/>
                <a:cs typeface="Calibri" panose="020F0502020204030204" pitchFamily="34" charset="0"/>
              </a:rPr>
              <a:t>Connect our local community with international actions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928432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5D714-B3F9-FC49-9019-DE5EF31404E0}"/>
              </a:ext>
            </a:extLst>
          </p:cNvPr>
          <p:cNvSpPr>
            <a:spLocks noGrp="1"/>
          </p:cNvSpPr>
          <p:nvPr>
            <p:ph type="title"/>
          </p:nvPr>
        </p:nvSpPr>
        <p:spPr/>
        <p:txBody>
          <a:bodyPr/>
          <a:lstStyle/>
          <a:p>
            <a:r>
              <a:rPr lang="en-US" dirty="0"/>
              <a:t>High Impact Practices</a:t>
            </a:r>
          </a:p>
        </p:txBody>
      </p:sp>
      <p:sp>
        <p:nvSpPr>
          <p:cNvPr id="3" name="Content Placeholder 2">
            <a:extLst>
              <a:ext uri="{FF2B5EF4-FFF2-40B4-BE49-F238E27FC236}">
                <a16:creationId xmlns:a16="http://schemas.microsoft.com/office/drawing/2014/main" id="{28C5B588-D4DC-E049-8D94-FE54C6870EC8}"/>
              </a:ext>
            </a:extLst>
          </p:cNvPr>
          <p:cNvSpPr>
            <a:spLocks noGrp="1"/>
          </p:cNvSpPr>
          <p:nvPr>
            <p:ph idx="1"/>
          </p:nvPr>
        </p:nvSpPr>
        <p:spPr/>
        <p:txBody>
          <a:bodyPr/>
          <a:lstStyle/>
          <a:p>
            <a:r>
              <a:rPr lang="en-US" b="1" dirty="0"/>
              <a:t>Collaborative Assignments and Projects </a:t>
            </a:r>
          </a:p>
          <a:p>
            <a:r>
              <a:rPr lang="en-US" b="1" dirty="0"/>
              <a:t>Diversity/Global Learning</a:t>
            </a:r>
          </a:p>
          <a:p>
            <a:r>
              <a:rPr lang="en-US" b="1" dirty="0"/>
              <a:t>Service Learning, Community-Based Learning </a:t>
            </a:r>
          </a:p>
          <a:p>
            <a:r>
              <a:rPr lang="en-US" b="1" dirty="0"/>
              <a:t>Capstone Courses and Projects</a:t>
            </a:r>
            <a:br>
              <a:rPr lang="en-US" dirty="0"/>
            </a:br>
            <a:endParaRPr lang="en-US" dirty="0"/>
          </a:p>
        </p:txBody>
      </p:sp>
    </p:spTree>
    <p:extLst>
      <p:ext uri="{BB962C8B-B14F-4D97-AF65-F5344CB8AC3E}">
        <p14:creationId xmlns:p14="http://schemas.microsoft.com/office/powerpoint/2010/main" val="1884020123"/>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514</Words>
  <Application>Microsoft Macintosh PowerPoint</Application>
  <PresentationFormat>Widescreen</PresentationFormat>
  <Paragraphs>56</Paragraphs>
  <Slides>5</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Arial</vt:lpstr>
      <vt:lpstr>Calibri</vt:lpstr>
      <vt:lpstr>Corbel</vt:lpstr>
      <vt:lpstr>Gill Sans MT</vt:lpstr>
      <vt:lpstr>Wingdings 2</vt:lpstr>
      <vt:lpstr>Frame</vt:lpstr>
      <vt:lpstr>Parcel</vt:lpstr>
      <vt:lpstr>PowerPoint Presentation</vt:lpstr>
      <vt:lpstr>Washington University in St. Louis</vt:lpstr>
      <vt:lpstr>Sustainability Exchange</vt:lpstr>
      <vt:lpstr>Interdisciplinary Environmental Clinic</vt:lpstr>
      <vt:lpstr>High Impact Practices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Husic, Diane</dc:creator>
  <cp:lastModifiedBy>Husic, Diane</cp:lastModifiedBy>
  <cp:revision>1</cp:revision>
  <dcterms:created xsi:type="dcterms:W3CDTF">2019-01-30T15:09:42Z</dcterms:created>
  <dcterms:modified xsi:type="dcterms:W3CDTF">2019-01-30T15:10:00Z</dcterms:modified>
</cp:coreProperties>
</file>