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684" r:id="rId2"/>
    <p:sldMasterId id="2147483672" r:id="rId3"/>
    <p:sldMasterId id="2147483660" r:id="rId4"/>
  </p:sldMasterIdLst>
  <p:notesMasterIdLst>
    <p:notesMasterId r:id="rId27"/>
  </p:notesMasterIdLst>
  <p:handoutMasterIdLst>
    <p:handoutMasterId r:id="rId28"/>
  </p:handoutMasterIdLst>
  <p:sldIdLst>
    <p:sldId id="256" r:id="rId5"/>
    <p:sldId id="273" r:id="rId6"/>
    <p:sldId id="257" r:id="rId7"/>
    <p:sldId id="299" r:id="rId8"/>
    <p:sldId id="271" r:id="rId9"/>
    <p:sldId id="274" r:id="rId10"/>
    <p:sldId id="275" r:id="rId11"/>
    <p:sldId id="286" r:id="rId12"/>
    <p:sldId id="300" r:id="rId13"/>
    <p:sldId id="288" r:id="rId14"/>
    <p:sldId id="279" r:id="rId15"/>
    <p:sldId id="301" r:id="rId16"/>
    <p:sldId id="280" r:id="rId17"/>
    <p:sldId id="281" r:id="rId18"/>
    <p:sldId id="282" r:id="rId19"/>
    <p:sldId id="283" r:id="rId20"/>
    <p:sldId id="276" r:id="rId21"/>
    <p:sldId id="277" r:id="rId22"/>
    <p:sldId id="295" r:id="rId23"/>
    <p:sldId id="285" r:id="rId24"/>
    <p:sldId id="284" r:id="rId25"/>
    <p:sldId id="296" r:id="rId2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6691" autoAdjust="0"/>
    <p:restoredTop sz="94624" autoAdjust="0"/>
  </p:normalViewPr>
  <p:slideViewPr>
    <p:cSldViewPr>
      <p:cViewPr>
        <p:scale>
          <a:sx n="59" d="100"/>
          <a:sy n="59" d="100"/>
        </p:scale>
        <p:origin x="-1554" y="-1050"/>
      </p:cViewPr>
      <p:guideLst>
        <p:guide orient="horz" pos="2160"/>
        <p:guide pos="2880"/>
      </p:guideLst>
    </p:cSldViewPr>
  </p:slideViewPr>
  <p:outlineViewPr>
    <p:cViewPr>
      <p:scale>
        <a:sx n="33" d="100"/>
        <a:sy n="33" d="100"/>
      </p:scale>
      <p:origin x="36" y="2322"/>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arek\Desktop\Book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arek\Desktop\Book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ar-SA"/>
  <c:style val="29"/>
  <c:clrMapOvr bg1="lt1" tx1="dk1" bg2="lt2" tx2="dk2" accent1="accent1" accent2="accent2" accent3="accent3" accent4="accent4" accent5="accent5" accent6="accent6" hlink="hlink" folHlink="folHlink"/>
  <c:chart>
    <c:plotArea>
      <c:layout/>
      <c:barChart>
        <c:barDir val="col"/>
        <c:grouping val="clustered"/>
        <c:ser>
          <c:idx val="0"/>
          <c:order val="0"/>
          <c:cat>
            <c:strRef>
              <c:f>Sheet1!$A$2:$A$4</c:f>
              <c:strCache>
                <c:ptCount val="3"/>
                <c:pt idx="0">
                  <c:v>1985</c:v>
                </c:pt>
                <c:pt idx="1">
                  <c:v>1995</c:v>
                </c:pt>
                <c:pt idx="2">
                  <c:v>2007</c:v>
                </c:pt>
              </c:strCache>
            </c:strRef>
          </c:cat>
          <c:val>
            <c:numRef>
              <c:f>Sheet1!$B$2:$B$4</c:f>
              <c:numCache>
                <c:formatCode>General</c:formatCode>
                <c:ptCount val="3"/>
                <c:pt idx="0">
                  <c:v>685.77200000000005</c:v>
                </c:pt>
                <c:pt idx="1">
                  <c:v>484.95</c:v>
                </c:pt>
                <c:pt idx="2">
                  <c:v>412.94</c:v>
                </c:pt>
              </c:numCache>
            </c:numRef>
          </c:val>
        </c:ser>
        <c:axId val="80277888"/>
        <c:axId val="80279424"/>
      </c:barChart>
      <c:catAx>
        <c:axId val="80277888"/>
        <c:scaling>
          <c:orientation val="minMax"/>
        </c:scaling>
        <c:axPos val="b"/>
        <c:numFmt formatCode="General" sourceLinked="1"/>
        <c:tickLblPos val="nextTo"/>
        <c:txPr>
          <a:bodyPr/>
          <a:lstStyle/>
          <a:p>
            <a:pPr>
              <a:defRPr>
                <a:latin typeface="Arial Rounded MT Bold" pitchFamily="34" charset="0"/>
              </a:defRPr>
            </a:pPr>
            <a:endParaRPr lang="ar-SA"/>
          </a:p>
        </c:txPr>
        <c:crossAx val="80279424"/>
        <c:crosses val="autoZero"/>
        <c:auto val="1"/>
        <c:lblAlgn val="ctr"/>
        <c:lblOffset val="100"/>
      </c:catAx>
      <c:valAx>
        <c:axId val="80279424"/>
        <c:scaling>
          <c:orientation val="minMax"/>
        </c:scaling>
        <c:axPos val="l"/>
        <c:majorGridlines/>
        <c:numFmt formatCode="General" sourceLinked="1"/>
        <c:tickLblPos val="nextTo"/>
        <c:txPr>
          <a:bodyPr/>
          <a:lstStyle/>
          <a:p>
            <a:pPr>
              <a:defRPr>
                <a:latin typeface="Arial Rounded MT Bold" pitchFamily="34" charset="0"/>
              </a:defRPr>
            </a:pPr>
            <a:endParaRPr lang="ar-SA"/>
          </a:p>
        </c:txPr>
        <c:crossAx val="8027788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SA"/>
  <c:style val="26"/>
  <c:clrMapOvr bg1="lt1" tx1="dk1" bg2="lt2" tx2="dk2" accent1="accent1" accent2="accent2" accent3="accent3" accent4="accent4" accent5="accent5" accent6="accent6" hlink="hlink" folHlink="folHlink"/>
  <c:chart>
    <c:plotArea>
      <c:layout/>
      <c:barChart>
        <c:barDir val="col"/>
        <c:grouping val="clustered"/>
        <c:ser>
          <c:idx val="0"/>
          <c:order val="0"/>
          <c:tx>
            <c:strRef>
              <c:f>Sheet1!$B$8</c:f>
              <c:strCache>
                <c:ptCount val="1"/>
                <c:pt idx="0">
                  <c:v>Arabian Gulf (Km)</c:v>
                </c:pt>
              </c:strCache>
            </c:strRef>
          </c:tx>
          <c:cat>
            <c:strRef>
              <c:f>Sheet1!$A$9:$A$13</c:f>
              <c:strCache>
                <c:ptCount val="5"/>
                <c:pt idx="0">
                  <c:v>2005</c:v>
                </c:pt>
                <c:pt idx="1">
                  <c:v>2020</c:v>
                </c:pt>
                <c:pt idx="2">
                  <c:v>2050</c:v>
                </c:pt>
                <c:pt idx="3">
                  <c:v>2075</c:v>
                </c:pt>
                <c:pt idx="4">
                  <c:v>2100</c:v>
                </c:pt>
              </c:strCache>
            </c:strRef>
          </c:cat>
          <c:val>
            <c:numRef>
              <c:f>Sheet1!$B$9:$B$13</c:f>
              <c:numCache>
                <c:formatCode>General</c:formatCode>
                <c:ptCount val="5"/>
                <c:pt idx="0">
                  <c:v>130</c:v>
                </c:pt>
                <c:pt idx="1">
                  <c:v>151</c:v>
                </c:pt>
                <c:pt idx="2">
                  <c:v>203</c:v>
                </c:pt>
                <c:pt idx="3">
                  <c:v>261</c:v>
                </c:pt>
                <c:pt idx="4">
                  <c:v>335</c:v>
                </c:pt>
              </c:numCache>
            </c:numRef>
          </c:val>
        </c:ser>
        <c:ser>
          <c:idx val="1"/>
          <c:order val="1"/>
          <c:tx>
            <c:strRef>
              <c:f>Sheet1!$C$8</c:f>
              <c:strCache>
                <c:ptCount val="1"/>
                <c:pt idx="0">
                  <c:v>Red Sea (Km)</c:v>
                </c:pt>
              </c:strCache>
            </c:strRef>
          </c:tx>
          <c:cat>
            <c:strRef>
              <c:f>Sheet1!$A$9:$A$13</c:f>
              <c:strCache>
                <c:ptCount val="5"/>
                <c:pt idx="0">
                  <c:v>2005</c:v>
                </c:pt>
                <c:pt idx="1">
                  <c:v>2020</c:v>
                </c:pt>
                <c:pt idx="2">
                  <c:v>2050</c:v>
                </c:pt>
                <c:pt idx="3">
                  <c:v>2075</c:v>
                </c:pt>
                <c:pt idx="4">
                  <c:v>2100</c:v>
                </c:pt>
              </c:strCache>
            </c:strRef>
          </c:cat>
          <c:val>
            <c:numRef>
              <c:f>Sheet1!$C$9:$C$13</c:f>
              <c:numCache>
                <c:formatCode>General</c:formatCode>
                <c:ptCount val="5"/>
                <c:pt idx="0">
                  <c:v>352</c:v>
                </c:pt>
                <c:pt idx="1">
                  <c:v>409</c:v>
                </c:pt>
                <c:pt idx="2">
                  <c:v>551</c:v>
                </c:pt>
                <c:pt idx="3">
                  <c:v>706</c:v>
                </c:pt>
                <c:pt idx="4">
                  <c:v>906</c:v>
                </c:pt>
              </c:numCache>
            </c:numRef>
          </c:val>
        </c:ser>
        <c:axId val="43153664"/>
        <c:axId val="43166720"/>
      </c:barChart>
      <c:catAx>
        <c:axId val="43153664"/>
        <c:scaling>
          <c:orientation val="minMax"/>
        </c:scaling>
        <c:axPos val="b"/>
        <c:tickLblPos val="nextTo"/>
        <c:txPr>
          <a:bodyPr/>
          <a:lstStyle/>
          <a:p>
            <a:pPr>
              <a:defRPr>
                <a:latin typeface="Arial Rounded MT Bold" pitchFamily="34" charset="0"/>
              </a:defRPr>
            </a:pPr>
            <a:endParaRPr lang="ar-SA"/>
          </a:p>
        </c:txPr>
        <c:crossAx val="43166720"/>
        <c:crosses val="autoZero"/>
        <c:auto val="1"/>
        <c:lblAlgn val="ctr"/>
        <c:lblOffset val="100"/>
      </c:catAx>
      <c:valAx>
        <c:axId val="43166720"/>
        <c:scaling>
          <c:orientation val="minMax"/>
        </c:scaling>
        <c:axPos val="l"/>
        <c:majorGridlines/>
        <c:numFmt formatCode="General" sourceLinked="1"/>
        <c:tickLblPos val="nextTo"/>
        <c:txPr>
          <a:bodyPr/>
          <a:lstStyle/>
          <a:p>
            <a:pPr>
              <a:defRPr>
                <a:latin typeface="Arial Rounded MT Bold" pitchFamily="34" charset="0"/>
              </a:defRPr>
            </a:pPr>
            <a:endParaRPr lang="ar-SA"/>
          </a:p>
        </c:txPr>
        <c:crossAx val="43153664"/>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857C7C-6FA3-4AB6-A85A-66C6E88ADF38}" type="datetimeFigureOut">
              <a:rPr lang="en-US"/>
              <a:pPr>
                <a:defRPr/>
              </a:pPr>
              <a:t>2/9/2013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E4E6936-7417-459C-BE36-AD2538D8F50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D75309-0E39-41A4-825B-A38EC390D1A8}" type="datetimeFigureOut">
              <a:rPr lang="en-US"/>
              <a:pPr>
                <a:defRPr/>
              </a:pPr>
              <a:t>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8A5813-2B17-4CC2-95E0-B08D04A2484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EFE7D-8D50-4967-974C-837655FAE1DB}" type="slidenum">
              <a:rPr lang="en-US" smtClean="0">
                <a:cs typeface="Arial" pitchFamily="34" charset="0"/>
              </a:rPr>
              <a:pPr fontAlgn="base">
                <a:spcBef>
                  <a:spcPct val="0"/>
                </a:spcBef>
                <a:spcAft>
                  <a:spcPct val="0"/>
                </a:spcAft>
                <a:defRPr/>
              </a:pPr>
              <a:t>1</a:t>
            </a:fld>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F56A6-61FA-40D7-A75A-60DF9BEA2687}"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6FDF8D-6CF4-47C2-A54E-923B3A4C8EA9}" type="slidenum">
              <a:rPr lang="en-US" smtClean="0">
                <a:cs typeface="Arial" pitchFamily="34" charset="0"/>
              </a:rPr>
              <a:pPr fontAlgn="base">
                <a:spcBef>
                  <a:spcPct val="0"/>
                </a:spcBef>
                <a:spcAft>
                  <a:spcPct val="0"/>
                </a:spcAft>
                <a:defRPr/>
              </a:pPr>
              <a:t>11</a:t>
            </a:fld>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39322-2389-4FCF-BE11-63DAD2C6C461}" type="slidenum">
              <a:rPr lang="en-US" smtClean="0">
                <a:cs typeface="Arial" pitchFamily="34" charset="0"/>
              </a:rPr>
              <a:pPr fontAlgn="base">
                <a:spcBef>
                  <a:spcPct val="0"/>
                </a:spcBef>
                <a:spcAft>
                  <a:spcPct val="0"/>
                </a:spcAft>
                <a:defRPr/>
              </a:pPr>
              <a:t>12</a:t>
            </a:fld>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3ED62C-BC91-4C23-A057-7459EFAD945F}" type="slidenum">
              <a:rPr lang="en-US" smtClean="0">
                <a:cs typeface="Arial" pitchFamily="34" charset="0"/>
              </a:rPr>
              <a:pPr fontAlgn="base">
                <a:spcBef>
                  <a:spcPct val="0"/>
                </a:spcBef>
                <a:spcAft>
                  <a:spcPct val="0"/>
                </a:spcAft>
                <a:defRPr/>
              </a:pPr>
              <a:t>13</a:t>
            </a:fld>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7F8D1-0FB2-41A8-A129-B9F5883B7034}" type="slidenum">
              <a:rPr lang="en-US" smtClean="0">
                <a:cs typeface="Arial" pitchFamily="34" charset="0"/>
              </a:rPr>
              <a:pPr fontAlgn="base">
                <a:spcBef>
                  <a:spcPct val="0"/>
                </a:spcBef>
                <a:spcAft>
                  <a:spcPct val="0"/>
                </a:spcAft>
                <a:defRPr/>
              </a:pPr>
              <a:t>14</a:t>
            </a:fld>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0F13A-B253-489E-953E-F1EBB9A602AB}" type="slidenum">
              <a:rPr lang="en-US" smtClean="0">
                <a:cs typeface="Arial" pitchFamily="34" charset="0"/>
              </a:rPr>
              <a:pPr fontAlgn="base">
                <a:spcBef>
                  <a:spcPct val="0"/>
                </a:spcBef>
                <a:spcAft>
                  <a:spcPct val="0"/>
                </a:spcAft>
                <a:defRPr/>
              </a:pPr>
              <a:t>15</a:t>
            </a:fld>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C64E5A-BEF3-4348-944D-299EBA5E6B41}" type="slidenum">
              <a:rPr lang="en-US" smtClean="0">
                <a:cs typeface="Arial" pitchFamily="34" charset="0"/>
              </a:rPr>
              <a:pPr fontAlgn="base">
                <a:spcBef>
                  <a:spcPct val="0"/>
                </a:spcBef>
                <a:spcAft>
                  <a:spcPct val="0"/>
                </a:spcAft>
                <a:defRPr/>
              </a:pPr>
              <a:t>16</a:t>
            </a:fld>
            <a:endParaRPr lang="en-US"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540D9-815A-48CE-A977-282C6C22F1AD}" type="slidenum">
              <a:rPr lang="en-US" smtClean="0">
                <a:cs typeface="Arial" pitchFamily="34" charset="0"/>
              </a:rPr>
              <a:pPr fontAlgn="base">
                <a:spcBef>
                  <a:spcPct val="0"/>
                </a:spcBef>
                <a:spcAft>
                  <a:spcPct val="0"/>
                </a:spcAft>
                <a:defRPr/>
              </a:pPr>
              <a:t>17</a:t>
            </a:fld>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8C902-2EAB-44C7-A6FD-8DC59F810005}" type="slidenum">
              <a:rPr lang="en-US" smtClean="0">
                <a:cs typeface="Arial" pitchFamily="34" charset="0"/>
              </a:rPr>
              <a:pPr fontAlgn="base">
                <a:spcBef>
                  <a:spcPct val="0"/>
                </a:spcBef>
                <a:spcAft>
                  <a:spcPct val="0"/>
                </a:spcAft>
                <a:defRPr/>
              </a:pPr>
              <a:t>18</a:t>
            </a:fld>
            <a:endParaRPr 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455AC0-02D7-4B46-816E-19F554700BA8}" type="slidenum">
              <a:rPr lang="en-US" smtClean="0">
                <a:cs typeface="Arial" pitchFamily="34" charset="0"/>
              </a:rPr>
              <a:pPr fontAlgn="base">
                <a:spcBef>
                  <a:spcPct val="0"/>
                </a:spcBef>
                <a:spcAft>
                  <a:spcPct val="0"/>
                </a:spcAft>
                <a:defRPr/>
              </a:pPr>
              <a:t>19</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486051-9A48-43A5-ABBF-5F7F38B742F6}" type="slidenum">
              <a:rPr lang="en-US" smtClean="0">
                <a:cs typeface="Arial" pitchFamily="34" charset="0"/>
              </a:rPr>
              <a:pPr fontAlgn="base">
                <a:spcBef>
                  <a:spcPct val="0"/>
                </a:spcBef>
                <a:spcAft>
                  <a:spcPct val="0"/>
                </a:spcAft>
                <a:defRPr/>
              </a:pPr>
              <a:t>2</a:t>
            </a:fld>
            <a:endParaRPr lang="en-US"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D62EF-BCAF-4D1B-B79B-5AE06B09963D}" type="slidenum">
              <a:rPr lang="en-US" smtClean="0">
                <a:cs typeface="Arial" pitchFamily="34" charset="0"/>
              </a:rPr>
              <a:pPr fontAlgn="base">
                <a:spcBef>
                  <a:spcPct val="0"/>
                </a:spcBef>
                <a:spcAft>
                  <a:spcPct val="0"/>
                </a:spcAft>
                <a:defRPr/>
              </a:pPr>
              <a:t>20</a:t>
            </a:fld>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0AF09-0842-4B30-8F1C-E1F208614DDE}" type="slidenum">
              <a:rPr lang="en-US" smtClean="0">
                <a:cs typeface="Arial" pitchFamily="34" charset="0"/>
              </a:rPr>
              <a:pPr fontAlgn="base">
                <a:spcBef>
                  <a:spcPct val="0"/>
                </a:spcBef>
                <a:spcAft>
                  <a:spcPct val="0"/>
                </a:spcAft>
                <a:defRPr/>
              </a:pPr>
              <a:t>21</a:t>
            </a:fld>
            <a:endParaRPr lang="en-US"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8BA87-B691-4CE4-A00E-F86A8597F4DC}" type="slidenum">
              <a:rPr lang="en-US" smtClean="0">
                <a:cs typeface="Arial" pitchFamily="34" charset="0"/>
              </a:rPr>
              <a:pPr fontAlgn="base">
                <a:spcBef>
                  <a:spcPct val="0"/>
                </a:spcBef>
                <a:spcAft>
                  <a:spcPct val="0"/>
                </a:spcAft>
                <a:defRPr/>
              </a:pPr>
              <a:t>22</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E01DB-F255-43C6-84A5-D4D1BE28F545}" type="slidenum">
              <a:rPr lang="en-US" smtClean="0">
                <a:cs typeface="Arial" pitchFamily="34" charset="0"/>
              </a:rPr>
              <a:pPr fontAlgn="base">
                <a:spcBef>
                  <a:spcPct val="0"/>
                </a:spcBef>
                <a:spcAft>
                  <a:spcPct val="0"/>
                </a:spcAft>
                <a:defRPr/>
              </a:pPr>
              <a:t>3</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8A921F-CDEF-4900-A58D-AAD40980771B}"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8B68BA-1825-4209-B0A4-B67A072A142B}" type="slidenum">
              <a:rPr lang="en-US" smtClean="0">
                <a:cs typeface="Arial" pitchFamily="34" charset="0"/>
              </a:rPr>
              <a:pPr fontAlgn="base">
                <a:spcBef>
                  <a:spcPct val="0"/>
                </a:spcBef>
                <a:spcAft>
                  <a:spcPct val="0"/>
                </a:spcAft>
                <a:defRPr/>
              </a:pPr>
              <a:t>5</a:t>
            </a:fld>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2F7ED-A5AC-47CD-B8DB-A444850C1175}" type="slidenum">
              <a:rPr lang="en-US" smtClean="0">
                <a:cs typeface="Arial" pitchFamily="34" charset="0"/>
              </a:rPr>
              <a:pPr fontAlgn="base">
                <a:spcBef>
                  <a:spcPct val="0"/>
                </a:spcBef>
                <a:spcAft>
                  <a:spcPct val="0"/>
                </a:spcAft>
                <a:defRPr/>
              </a:pPr>
              <a:t>6</a:t>
            </a:fld>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FED20-D3A5-4082-9331-AF01387FDDB8}" type="slidenum">
              <a:rPr lang="en-US" smtClean="0">
                <a:cs typeface="Arial" pitchFamily="34" charset="0"/>
              </a:rPr>
              <a:pPr fontAlgn="base">
                <a:spcBef>
                  <a:spcPct val="0"/>
                </a:spcBef>
                <a:spcAft>
                  <a:spcPct val="0"/>
                </a:spcAft>
                <a:defRPr/>
              </a:pPr>
              <a:t>7</a:t>
            </a:fld>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0AF3E-F713-451B-98D2-957C0CC6CA0A}" type="slidenum">
              <a:rPr lang="en-US" smtClean="0">
                <a:cs typeface="Arial" pitchFamily="34" charset="0"/>
              </a:rPr>
              <a:pPr fontAlgn="base">
                <a:spcBef>
                  <a:spcPct val="0"/>
                </a:spcBef>
                <a:spcAft>
                  <a:spcPct val="0"/>
                </a:spcAft>
                <a:defRPr/>
              </a:pPr>
              <a:t>8</a:t>
            </a:fld>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4F7F1A-D9B8-486D-92C2-A373A40FCF02}" type="slidenum">
              <a:rPr lang="en-US" smtClean="0">
                <a:cs typeface="Arial" pitchFamily="34" charset="0"/>
              </a:rPr>
              <a:pPr fontAlgn="base">
                <a:spcBef>
                  <a:spcPct val="0"/>
                </a:spcBef>
                <a:spcAft>
                  <a:spcPct val="0"/>
                </a:spcAft>
                <a:defRPr/>
              </a:pPr>
              <a:t>9</a:t>
            </a:fld>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626ECB-1A3D-4602-B514-00810A0B0B26}"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0AC6F1-624F-40D3-B46C-BB16D3804B7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5B430C-6227-4011-9827-BBCED0F8F97D}"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32E507-F0AA-45BF-81CF-BC1FDA264F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8ABA00-EE8C-497A-A93C-C322C11221AA}"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2C4D4-0435-4D30-8AFA-2D81849071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F12814-EA76-432F-8199-FEA1C220E2E7}"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DA979-8A13-4686-993B-12ECCF655E9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DC1546-CA02-44C3-B61A-2C21F1827D1B}"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CA7221-4B76-43C0-B741-F4FF5837E32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E9B4C5-EA1D-4764-AFBF-85A3DF541103}"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6D4417-DAC9-418E-B3E1-EFB5C71340F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211B63-6C03-47A8-BAE8-94EF194D5ECA}"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E80807-E58F-421F-AEB1-9DD6199276D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10D9FB-AF9A-469C-B4BC-A8A9B0685D00}" type="datetimeFigureOut">
              <a:rPr lang="en-US"/>
              <a:pPr>
                <a:defRPr/>
              </a:pPr>
              <a:t>2/9/2013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3542DD-A79E-4BB3-93BA-E51CA149023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A1A045-C247-4A2D-BF39-33552F1AC0D1}" type="datetimeFigureOut">
              <a:rPr lang="en-US"/>
              <a:pPr>
                <a:defRPr/>
              </a:pPr>
              <a:t>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6F0FF2-996D-4EFC-A569-B1D942E0606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72335E-B315-4A61-A83F-938A11C52495}" type="datetimeFigureOut">
              <a:rPr lang="en-US"/>
              <a:pPr>
                <a:defRPr/>
              </a:pPr>
              <a:t>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7673C5-B7F7-4499-950B-88D4CC799C0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2046FA-34EB-4241-BF8A-01B4B35A7FA7}"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CCE8B8-C92B-4286-868D-55461524ED7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1D5EB1-8769-4DCE-9469-45D5EC320BE1}"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26EBA-8CFE-4A60-8774-BDDEF4D9D96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58B50F-12CC-4DCD-ACB3-124D4DA37DF8}"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8F718D-B85E-4EAE-B0D0-C427150216A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806D32-A80B-4186-BAA7-341C6A247875}"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C4338D-FC6B-45A2-81B7-B816FA50BE3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8FEBC6-DDB3-474E-831D-FB17F2CBCDC9}"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E8F023-EDF5-4A92-A073-4E55FBB3CBE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07BFA7-0CF5-43DF-A380-9DB478496160}"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9A19A-0CFD-484D-AE9B-E0AC774E5BE7}"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94D642-7058-40C7-A09C-9C52CE2F2E9E}"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68F538-2BB9-46EC-B6DF-E37DAE2FA12D}"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AC85D8-4F29-47F4-9A6D-FDA81EBAF622}"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D2200C-09D5-4B92-BF65-BED069AF8E5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226FF6-DF89-4003-B04D-4B04B929C941}"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54139-D28A-450E-ACDA-DAEB55A85B3E}"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961A85-13E3-4A98-A596-7031E8F57218}" type="datetimeFigureOut">
              <a:rPr lang="en-US"/>
              <a:pPr>
                <a:defRPr/>
              </a:pPr>
              <a:t>2/9/2013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D8EB01-77CC-4590-B63F-D84C8E12AC58}"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3B0269-499A-4655-A3D6-ED69B21C2144}" type="datetimeFigureOut">
              <a:rPr lang="en-US"/>
              <a:pPr>
                <a:defRPr/>
              </a:pPr>
              <a:t>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129105-495A-4F18-8E7C-FE166ABF969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DA2081-F3E7-479A-9B77-3AC6C3EA51F4}" type="datetimeFigureOut">
              <a:rPr lang="en-US"/>
              <a:pPr>
                <a:defRPr/>
              </a:pPr>
              <a:t>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00A515-F6BA-4FE0-AF64-1284F5DB31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FA2B1F-CC0E-4300-9BA3-B2BEDD2AC2C9}"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F992E-3EDF-4D13-9133-E56763D2AD9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9B70F7-6BCC-4C31-A9F1-8C491BF966E5}"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7D7DD4-51AC-4B1F-BE55-155966C4F0A8}"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ADCE13-BD4F-4CEB-94B0-774F849F4B45}"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7B17EE-5F8F-4BD9-B9AA-8C860AE3A8C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55C2E-97A4-4F05-BBAB-C5BD068FDC12}"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AD4A9F-3C78-4C0D-A53E-99AE33C9973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8F7557-7D3C-4A74-975B-994F44BA7F25}"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372E2-F336-4DB1-B152-A16B6E180BD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3CBDD6-04C9-417A-8660-489518A6C650}"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7AD5CB-BA71-40F5-9E9F-B683F3275CFC}"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01708A-F490-4962-B002-E6318E1CB74B}"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98D590-49FE-4EB5-9DD1-369C1A223F17}"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F5FCFC-EC31-48E0-A278-C51734002328}"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E923C5-F191-4BC3-9A07-0306B3473570}"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59D3B81-CB7B-40BE-8A1D-001EC795B82A}" type="datetimeFigureOut">
              <a:rPr lang="en-US"/>
              <a:pPr>
                <a:defRPr/>
              </a:pPr>
              <a:t>2/9/2013</a:t>
            </a:fld>
            <a:endParaRPr lang="en-US" dirty="0"/>
          </a:p>
        </p:txBody>
      </p:sp>
      <p:sp>
        <p:nvSpPr>
          <p:cNvPr id="6" name="Footer Placeholder 5"/>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E572B01-11E1-4756-9535-D4C535B015CB}"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D280288-4A33-443B-8589-4816D03F4393}" type="datetimeFigureOut">
              <a:rPr lang="en-US"/>
              <a:pPr>
                <a:defRPr/>
              </a:pPr>
              <a:t>2/9/2013</a:t>
            </a:fld>
            <a:endParaRPr lang="en-US" dirty="0"/>
          </a:p>
        </p:txBody>
      </p:sp>
      <p:sp>
        <p:nvSpPr>
          <p:cNvPr id="8" name="Footer Placeholder 7"/>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03C3E6C-AA5F-4282-B506-C8B17075E568}"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1254D10-EA2F-4020-8CFD-7B4BB8D37505}" type="datetimeFigureOut">
              <a:rPr lang="en-US"/>
              <a:pPr>
                <a:defRPr/>
              </a:pPr>
              <a:t>2/9/2013</a:t>
            </a:fld>
            <a:endParaRPr lang="en-US" dirty="0"/>
          </a:p>
        </p:txBody>
      </p:sp>
      <p:sp>
        <p:nvSpPr>
          <p:cNvPr id="4" name="Footer Placeholder 3"/>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FE332B6-1944-43A5-B6E0-C4A8CD4ED1C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228E7-085C-47D7-8478-270F042FE1EF}"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E2E4CE-9128-4489-9216-C4F50863D2E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841904A-3B18-4D95-895A-FAC83F6E1D11}" type="datetimeFigureOut">
              <a:rPr lang="en-US"/>
              <a:pPr>
                <a:defRPr/>
              </a:pPr>
              <a:t>2/9/2013</a:t>
            </a:fld>
            <a:endParaRPr lang="en-US" dirty="0"/>
          </a:p>
        </p:txBody>
      </p:sp>
      <p:sp>
        <p:nvSpPr>
          <p:cNvPr id="3" name="Footer Placeholder 2"/>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8885BEF-8218-4ADC-8572-65FBA32B782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BF45C4F-2319-4C8E-B698-07AA91FC76A3}" type="datetimeFigureOut">
              <a:rPr lang="en-US"/>
              <a:pPr>
                <a:defRPr/>
              </a:pPr>
              <a:t>2/9/2013</a:t>
            </a:fld>
            <a:endParaRPr lang="en-US" dirty="0"/>
          </a:p>
        </p:txBody>
      </p:sp>
      <p:sp>
        <p:nvSpPr>
          <p:cNvPr id="6" name="Footer Placeholder 5"/>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BC5B09A-58BF-436B-BD44-B79A1B3C3E7D}"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617D87-A7D2-4D0D-830E-E21DEAFD6A44}" type="datetimeFigureOut">
              <a:rPr lang="en-US"/>
              <a:pPr>
                <a:defRPr/>
              </a:pPr>
              <a:t>2/9/2013</a:t>
            </a:fld>
            <a:endParaRPr lang="en-US" dirty="0"/>
          </a:p>
        </p:txBody>
      </p:sp>
      <p:sp>
        <p:nvSpPr>
          <p:cNvPr id="6" name="Footer Placeholder 5"/>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91DCF1-9243-4F55-9773-80915D94DA32}"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B8E52F-5C0C-46A6-B9E2-F00353367376}"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89BDF-4EE7-49E5-A31D-19D3F7B0B851}"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5673AA-CC2F-47EA-AD57-B6B273B6CBD4}" type="datetimeFigureOut">
              <a:rPr lang="en-US"/>
              <a:pPr>
                <a:defRPr/>
              </a:pPr>
              <a:t>2/9/2013</a:t>
            </a:fld>
            <a:endParaRPr lang="en-US" dirty="0"/>
          </a:p>
        </p:txBody>
      </p:sp>
      <p:sp>
        <p:nvSpPr>
          <p:cNvPr id="5" name="Footer Placeholder 4"/>
          <p:cNvSpPr>
            <a:spLocks noGrp="1"/>
          </p:cNvSpPr>
          <p:nvPr>
            <p:ph type="ftr" sz="quarter" idx="11"/>
          </p:nvPr>
        </p:nvSpPr>
        <p:spPr/>
        <p:txBody>
          <a:bodyPr/>
          <a:lstStyle>
            <a:lvl1pPr algn="ctr" rtl="1">
              <a:defRPr b="0">
                <a:solidFill>
                  <a:schemeClr val="tx1">
                    <a:tint val="75000"/>
                  </a:schemeClr>
                </a:solidFill>
                <a:effectLst/>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113DD1-7DF7-4E2F-A7BD-4044D75B5C6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82ADC7-2E89-4AAE-B169-6041EE671969}" type="datetimeFigureOut">
              <a:rPr lang="en-US"/>
              <a:pPr>
                <a:defRPr/>
              </a:pPr>
              <a:t>2/9/2013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2ED66E-9981-4D22-AF71-10E572A12B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4D08DD-DED6-4BD0-B3EE-51B2E3069E51}" type="datetimeFigureOut">
              <a:rPr lang="en-US"/>
              <a:pPr>
                <a:defRPr/>
              </a:pPr>
              <a:t>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98BF93-38F0-494B-977F-C01FAD6D4E3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93DDE3-8FA2-44CE-AE63-98EE9A7B6386}" type="datetimeFigureOut">
              <a:rPr lang="en-US"/>
              <a:pPr>
                <a:defRPr/>
              </a:pPr>
              <a:t>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473C81-5D0D-43E3-8FD5-EAEC1513089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3B8F9C-D7B3-4F82-A566-DDA49BE430E3}"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2968D-BC71-40C9-A7D8-144DB63524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62A69D-ADB2-4532-A1B1-1DB175E4379B}" type="datetimeFigureOut">
              <a:rPr lang="en-US"/>
              <a:pPr>
                <a:defRPr/>
              </a:pPr>
              <a:t>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2EBA98-E029-4266-9DF6-3471C740E1C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5D15B79-06DE-4CA2-B85B-976AAEDC5404}" type="datetimeFigureOut">
              <a:rPr lang="en-US"/>
              <a:pPr>
                <a:defRPr/>
              </a:pPr>
              <a:t>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47E510-2DC2-49A1-8253-01682FF5066C}" type="slidenum">
              <a:rPr lang="en-US"/>
              <a:pPr>
                <a:defRPr/>
              </a:pPr>
              <a:t>‹#›</a:t>
            </a:fld>
            <a:endParaRPr lang="en-US" dirty="0"/>
          </a:p>
        </p:txBody>
      </p:sp>
      <p:sp>
        <p:nvSpPr>
          <p:cNvPr id="7" name="عنصر نائب للتذييل 4"/>
          <p:cNvSpPr txBox="1">
            <a:spLocks/>
          </p:cNvSpPr>
          <p:nvPr userDrawn="1"/>
        </p:nvSpPr>
        <p:spPr>
          <a:xfrm>
            <a:off x="395288" y="6092825"/>
            <a:ext cx="8497887" cy="628650"/>
          </a:xfrm>
          <a:prstGeom prst="rect">
            <a:avLst/>
          </a:prstGeom>
        </p:spPr>
        <p:txBody>
          <a:bodyPr/>
          <a:lstStyle>
            <a:lvl1pPr algn="l">
              <a:defRPr sz="1200"/>
            </a:lvl1pPr>
          </a:lstStyle>
          <a:p>
            <a:pPr rtl="0" fontAlgn="auto">
              <a:spcBef>
                <a:spcPts val="0"/>
              </a:spcBef>
              <a:spcAft>
                <a:spcPts val="0"/>
              </a:spcAft>
              <a:defRPr/>
            </a:pPr>
            <a:r>
              <a:rPr lang="en-US" b="1" dirty="0" smtClean="0">
                <a:effectLst>
                  <a:outerShdw blurRad="38100" dist="38100" dir="2700000" algn="tl">
                    <a:srgbClr val="000000">
                      <a:alpha val="43137"/>
                    </a:srgbClr>
                  </a:outerShdw>
                </a:effectLst>
                <a:latin typeface="Agency FB" pitchFamily="34" charset="0"/>
                <a:cs typeface="+mn-cs"/>
              </a:rPr>
              <a:t> 18th Conference of the Parties (COP18) to the United Nations Framework Convention on  Climate Change (UNFCCC) and the 8th Meeting of the Parties to the Kyoto Protocol (CMP8). </a:t>
            </a:r>
            <a:endParaRPr lang="ar-SA" dirty="0">
              <a:latin typeface="+mn-lt"/>
              <a:cs typeface="+mn-cs"/>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3D517F-A5FF-45B0-8038-E69BEEDCA5FA}" type="datetimeFigureOut">
              <a:rPr lang="en-US"/>
              <a:pPr>
                <a:defRPr/>
              </a:pPr>
              <a:t>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F63D97-3AAE-4B4B-9E30-F4A3FDC6D20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3251CE-963E-48FF-8C46-042A599CF4B6}" type="datetimeFigureOut">
              <a:rPr lang="en-US"/>
              <a:pPr>
                <a:defRPr/>
              </a:pPr>
              <a:t>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EA80BC-9BF8-4552-810B-093FFDA3C5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81470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9369EA-05FE-4C9A-9EB4-484AAEBFD350}" type="datetimeFigureOut">
              <a:rPr lang="en-US"/>
              <a:pPr>
                <a:defRPr/>
              </a:pPr>
              <a:t>2/9/2013</a:t>
            </a:fld>
            <a:endParaRPr lang="en-US" dirty="0"/>
          </a:p>
        </p:txBody>
      </p:sp>
      <p:sp>
        <p:nvSpPr>
          <p:cNvPr id="5" name="Footer Placeholder 4"/>
          <p:cNvSpPr>
            <a:spLocks noGrp="1"/>
          </p:cNvSpPr>
          <p:nvPr>
            <p:ph type="ftr" sz="quarter" idx="3"/>
          </p:nvPr>
        </p:nvSpPr>
        <p:spPr>
          <a:xfrm>
            <a:off x="468313" y="6356350"/>
            <a:ext cx="8280400" cy="365125"/>
          </a:xfrm>
          <a:prstGeom prst="rect">
            <a:avLst/>
          </a:prstGeom>
        </p:spPr>
        <p:txBody>
          <a:bodyPr vert="horz" lIns="91440" tIns="45720" rIns="91440" bIns="45720" rtlCol="0" anchor="ctr"/>
          <a:lstStyle>
            <a:lvl1pPr algn="l" rtl="0" fontAlgn="auto">
              <a:spcBef>
                <a:spcPts val="0"/>
              </a:spcBef>
              <a:spcAft>
                <a:spcPts val="0"/>
              </a:spcAft>
              <a:defRPr sz="1200" b="1">
                <a:solidFill>
                  <a:schemeClr val="tx1"/>
                </a:solidFill>
                <a:effectLst>
                  <a:outerShdw blurRad="38100" dist="38100" dir="2700000" algn="tl">
                    <a:srgbClr val="000000">
                      <a:alpha val="43137"/>
                    </a:srgbClr>
                  </a:outerShdw>
                </a:effectLst>
                <a:latin typeface="Agency FB" pitchFamily="34" charset="0"/>
                <a:cs typeface="+mn-cs"/>
              </a:defRPr>
            </a:lvl1pPr>
          </a:lstStyle>
          <a:p>
            <a:pPr>
              <a:defRPr/>
            </a:pPr>
            <a:r>
              <a:rPr lang="en-US"/>
              <a:t> 18th Conference of the Parties (COP18) to the United Nations Framework Convention on  Climate Change (UNFCCC) and the 8th Meeting of the Parties to the Kyoto Protocol (CMP8). </a:t>
            </a:r>
            <a:endParaRPr lang="ar-SA"/>
          </a:p>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29DD5DB-646C-4DDA-96CF-CE4EA506A1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232" y="620688"/>
            <a:ext cx="7052320" cy="2088232"/>
          </a:xfrm>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24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a:r>
            <a:br>
              <a:rPr lang="en-US" sz="24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Increasing Adaptive Capacity to Climate Change in The Arab Region</a:t>
            </a:r>
            <a:b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b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(The Case of Saudi Arabia)</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ras Bold ITC" pitchFamily="34" charset="0"/>
              </a:rPr>
              <a:t/>
            </a:r>
            <a:b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ras Bold ITC" pitchFamily="34" charset="0"/>
              </a:rPr>
            </a:b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ras Bold ITC" pitchFamily="34" charset="0"/>
            </a:endParaRPr>
          </a:p>
        </p:txBody>
      </p:sp>
      <p:pic>
        <p:nvPicPr>
          <p:cNvPr id="16387" name="Picture 3" descr="C:\Users\Tarek\Desktop\ts.gif"/>
          <p:cNvPicPr>
            <a:picLocks noChangeAspect="1" noChangeArrowheads="1"/>
          </p:cNvPicPr>
          <p:nvPr/>
        </p:nvPicPr>
        <p:blipFill>
          <a:blip r:embed="rId3"/>
          <a:srcRect/>
          <a:stretch>
            <a:fillRect/>
          </a:stretch>
        </p:blipFill>
        <p:spPr bwMode="auto">
          <a:xfrm>
            <a:off x="3779838" y="2997200"/>
            <a:ext cx="1949450" cy="2079625"/>
          </a:xfrm>
          <a:prstGeom prst="rect">
            <a:avLst/>
          </a:prstGeom>
          <a:noFill/>
          <a:ln w="9525">
            <a:noFill/>
            <a:miter lim="800000"/>
            <a:headEnd/>
            <a:tailEnd/>
          </a:ln>
        </p:spPr>
      </p:pic>
      <p:pic>
        <p:nvPicPr>
          <p:cNvPr id="16388" name="Picture 6" descr="English Logo CEDARE.jpg"/>
          <p:cNvPicPr>
            <a:picLocks noChangeAspect="1"/>
          </p:cNvPicPr>
          <p:nvPr/>
        </p:nvPicPr>
        <p:blipFill>
          <a:blip r:embed="rId4"/>
          <a:srcRect/>
          <a:stretch>
            <a:fillRect/>
          </a:stretch>
        </p:blipFill>
        <p:spPr bwMode="auto">
          <a:xfrm>
            <a:off x="827088" y="2852738"/>
            <a:ext cx="2665412" cy="2663825"/>
          </a:xfrm>
          <a:prstGeom prst="rect">
            <a:avLst/>
          </a:prstGeom>
          <a:noFill/>
          <a:ln w="9525">
            <a:noFill/>
            <a:miter lim="800000"/>
            <a:headEnd/>
            <a:tailEnd/>
          </a:ln>
        </p:spPr>
      </p:pic>
      <p:pic>
        <p:nvPicPr>
          <p:cNvPr id="16389" name="Picture 4" descr="C:\Users\Tarek\Desktop\IDB Report_English .jpg"/>
          <p:cNvPicPr>
            <a:picLocks noChangeAspect="1" noChangeArrowheads="1"/>
          </p:cNvPicPr>
          <p:nvPr/>
        </p:nvPicPr>
        <p:blipFill>
          <a:blip r:embed="rId5"/>
          <a:srcRect/>
          <a:stretch>
            <a:fillRect/>
          </a:stretch>
        </p:blipFill>
        <p:spPr bwMode="auto">
          <a:xfrm>
            <a:off x="6156325" y="3068638"/>
            <a:ext cx="2035175" cy="2016125"/>
          </a:xfrm>
          <a:prstGeom prst="rect">
            <a:avLst/>
          </a:prstGeom>
          <a:noFill/>
          <a:ln w="9525">
            <a:noFill/>
            <a:miter lim="800000"/>
            <a:headEnd/>
            <a:tailEnd/>
          </a:ln>
        </p:spPr>
      </p:pic>
      <p:sp>
        <p:nvSpPr>
          <p:cNvPr id="16390" name="TextBox 8"/>
          <p:cNvSpPr txBox="1">
            <a:spLocks noChangeArrowheads="1"/>
          </p:cNvSpPr>
          <p:nvPr/>
        </p:nvSpPr>
        <p:spPr bwMode="auto">
          <a:xfrm>
            <a:off x="6156325" y="5157788"/>
            <a:ext cx="2232025" cy="522287"/>
          </a:xfrm>
          <a:prstGeom prst="rect">
            <a:avLst/>
          </a:prstGeom>
          <a:noFill/>
          <a:ln w="9525">
            <a:noFill/>
            <a:miter lim="800000"/>
            <a:headEnd/>
            <a:tailEnd/>
          </a:ln>
        </p:spPr>
        <p:txBody>
          <a:bodyPr>
            <a:spAutoFit/>
          </a:bodyPr>
          <a:lstStyle/>
          <a:p>
            <a:pPr algn="ctr" rtl="0"/>
            <a:r>
              <a:rPr lang="en-US" sz="1400"/>
              <a:t>Presidency of Meteorology and Environment (PME)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1. Freshwater (Cont.)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395288" y="1196975"/>
            <a:ext cx="8229600" cy="4824413"/>
          </a:xfrm>
        </p:spPr>
        <p:txBody>
          <a:bodyPr rtlCol="0">
            <a:noAutofit/>
          </a:bodyPr>
          <a:lstStyle/>
          <a:p>
            <a:pPr eaLnBrk="1" fontAlgn="auto" hangingPunct="1">
              <a:lnSpc>
                <a:spcPct val="170000"/>
              </a:lnSpc>
              <a:spcBef>
                <a:spcPts val="300"/>
              </a:spcBef>
              <a:spcAft>
                <a:spcPts val="1200"/>
              </a:spcAft>
              <a:buFont typeface="Arial" pitchFamily="34" charset="0"/>
              <a:buNone/>
              <a:defRPr/>
            </a:pPr>
            <a:r>
              <a:rPr lang="en-US" sz="1700" b="1" dirty="0" smtClean="0">
                <a:latin typeface="Eras Demi ITC" pitchFamily="34" charset="0"/>
              </a:rPr>
              <a:t>Current water </a:t>
            </a:r>
            <a:r>
              <a:rPr lang="en-US" sz="1700" b="1" dirty="0">
                <a:latin typeface="Eras Demi ITC" pitchFamily="34" charset="0"/>
              </a:rPr>
              <a:t>s</a:t>
            </a:r>
            <a:r>
              <a:rPr lang="en-US" sz="1700" b="1" dirty="0" smtClean="0">
                <a:latin typeface="Eras Demi ITC" pitchFamily="34" charset="0"/>
              </a:rPr>
              <a:t>ector assessment and adaptation actions:</a:t>
            </a:r>
            <a:endParaRPr lang="en-US" sz="1700" dirty="0" smtClean="0">
              <a:latin typeface="Eras Demi ITC" pitchFamily="34" charset="0"/>
            </a:endParaRPr>
          </a:p>
          <a:p>
            <a:pPr eaLnBrk="1" fontAlgn="auto" hangingPunct="1">
              <a:lnSpc>
                <a:spcPct val="120000"/>
              </a:lnSpc>
              <a:spcBef>
                <a:spcPts val="0"/>
              </a:spcBef>
              <a:spcAft>
                <a:spcPts val="900"/>
              </a:spcAft>
              <a:defRPr/>
            </a:pPr>
            <a:r>
              <a:rPr lang="en-US" sz="1700" b="1" i="1" dirty="0" smtClean="0">
                <a:solidFill>
                  <a:srgbClr val="00B050"/>
                </a:solidFill>
                <a:latin typeface="Eras Demi ITC" pitchFamily="34" charset="0"/>
              </a:rPr>
              <a:t>Integrated water management strategy  </a:t>
            </a:r>
            <a:r>
              <a:rPr lang="en-US" sz="1700" dirty="0" smtClean="0">
                <a:latin typeface="Eras Demi ITC" pitchFamily="34" charset="0"/>
              </a:rPr>
              <a:t>is under consideration by the Saudi Council of Ministers. The strategy would help water conservation efforts and wastewater reuse </a:t>
            </a:r>
            <a:r>
              <a:rPr lang="en-US" sz="1700" dirty="0">
                <a:latin typeface="Eras Demi ITC" pitchFamily="34" charset="0"/>
              </a:rPr>
              <a:t>.</a:t>
            </a:r>
            <a:endParaRPr lang="en-US" sz="1700" dirty="0" smtClean="0">
              <a:latin typeface="Eras Demi ITC" pitchFamily="34" charset="0"/>
            </a:endParaRPr>
          </a:p>
          <a:p>
            <a:pPr eaLnBrk="1" fontAlgn="auto" hangingPunct="1">
              <a:lnSpc>
                <a:spcPct val="120000"/>
              </a:lnSpc>
              <a:spcBef>
                <a:spcPts val="0"/>
              </a:spcBef>
              <a:spcAft>
                <a:spcPts val="900"/>
              </a:spcAft>
              <a:defRPr/>
            </a:pPr>
            <a:r>
              <a:rPr lang="en-US" sz="1700" b="1" i="1" dirty="0" smtClean="0">
                <a:solidFill>
                  <a:srgbClr val="00B050"/>
                </a:solidFill>
                <a:latin typeface="Eras Demi ITC" pitchFamily="34" charset="0"/>
              </a:rPr>
              <a:t>UNFCCC Second National Communication (SNC) </a:t>
            </a:r>
            <a:r>
              <a:rPr lang="en-US" sz="1700" dirty="0">
                <a:solidFill>
                  <a:schemeClr val="tx1">
                    <a:lumMod val="95000"/>
                    <a:lumOff val="5000"/>
                  </a:schemeClr>
                </a:solidFill>
                <a:latin typeface="Eras Demi ITC" pitchFamily="34" charset="0"/>
              </a:rPr>
              <a:t>assessed</a:t>
            </a:r>
            <a:r>
              <a:rPr lang="en-US" sz="1700" dirty="0" smtClean="0">
                <a:solidFill>
                  <a:schemeClr val="tx1">
                    <a:lumMod val="95000"/>
                    <a:lumOff val="5000"/>
                  </a:schemeClr>
                </a:solidFill>
                <a:latin typeface="Eras Demi ITC" pitchFamily="34" charset="0"/>
              </a:rPr>
              <a:t> the essential </a:t>
            </a:r>
            <a:r>
              <a:rPr lang="en-US" sz="1700" dirty="0" smtClean="0">
                <a:latin typeface="Eras Demi ITC" pitchFamily="34" charset="0"/>
              </a:rPr>
              <a:t>geological, hydrological and hydro-geological data and information, including maps of Saudi Arabia’s main aquifers.</a:t>
            </a:r>
          </a:p>
          <a:p>
            <a:pPr eaLnBrk="1" fontAlgn="auto" hangingPunct="1">
              <a:lnSpc>
                <a:spcPct val="120000"/>
              </a:lnSpc>
              <a:spcBef>
                <a:spcPts val="0"/>
              </a:spcBef>
              <a:spcAft>
                <a:spcPts val="900"/>
              </a:spcAft>
              <a:defRPr/>
            </a:pPr>
            <a:r>
              <a:rPr lang="en-US" sz="1700" b="1" i="1" dirty="0">
                <a:solidFill>
                  <a:srgbClr val="00B050"/>
                </a:solidFill>
                <a:latin typeface="Eras Demi ITC" pitchFamily="34" charset="0"/>
              </a:rPr>
              <a:t>Using prediction models </a:t>
            </a:r>
            <a:r>
              <a:rPr lang="en-US" sz="1700" b="1" i="1" dirty="0" smtClean="0">
                <a:solidFill>
                  <a:srgbClr val="00B050"/>
                </a:solidFill>
                <a:latin typeface="Eras Demi ITC" pitchFamily="34" charset="0"/>
              </a:rPr>
              <a:t> </a:t>
            </a:r>
            <a:r>
              <a:rPr lang="en-US" sz="1700" dirty="0" smtClean="0">
                <a:latin typeface="Eras Demi ITC" pitchFamily="34" charset="0"/>
              </a:rPr>
              <a:t>for </a:t>
            </a:r>
            <a:r>
              <a:rPr lang="en-US" sz="1700" dirty="0">
                <a:latin typeface="Eras Demi ITC" pitchFamily="34" charset="0"/>
              </a:rPr>
              <a:t>investigating the possible effects of climate change on water resources. Results should be considered in developing adaptation plans.</a:t>
            </a:r>
          </a:p>
          <a:p>
            <a:pPr eaLnBrk="1" fontAlgn="auto" hangingPunct="1">
              <a:lnSpc>
                <a:spcPct val="120000"/>
              </a:lnSpc>
              <a:spcBef>
                <a:spcPts val="0"/>
              </a:spcBef>
              <a:spcAft>
                <a:spcPts val="900"/>
              </a:spcAft>
              <a:defRPr/>
            </a:pPr>
            <a:r>
              <a:rPr lang="en-US" sz="1700" b="1" i="1" dirty="0">
                <a:solidFill>
                  <a:srgbClr val="00B050"/>
                </a:solidFill>
                <a:latin typeface="Eras Demi ITC" pitchFamily="34" charset="0"/>
              </a:rPr>
              <a:t>Applying new </a:t>
            </a:r>
            <a:r>
              <a:rPr lang="en-US" sz="1700" b="1" i="1" dirty="0" smtClean="0">
                <a:solidFill>
                  <a:srgbClr val="00B050"/>
                </a:solidFill>
                <a:latin typeface="Eras Demi ITC" pitchFamily="34" charset="0"/>
              </a:rPr>
              <a:t>technologies  </a:t>
            </a:r>
            <a:r>
              <a:rPr lang="en-US" sz="1700" dirty="0">
                <a:latin typeface="Eras Demi ITC" pitchFamily="34" charset="0"/>
              </a:rPr>
              <a:t>such as pilot project to produce new high-efficiency </a:t>
            </a:r>
            <a:r>
              <a:rPr lang="en-US" sz="1700" dirty="0" err="1">
                <a:latin typeface="Eras Demi ITC" pitchFamily="34" charset="0"/>
              </a:rPr>
              <a:t>nano</a:t>
            </a:r>
            <a:r>
              <a:rPr lang="en-US" sz="1700" dirty="0">
                <a:latin typeface="Eras Demi ITC" pitchFamily="34" charset="0"/>
              </a:rPr>
              <a:t>-membranes for seawater desalination using reverse osmosis methods.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2. Coastal Zones</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468313" y="1268413"/>
            <a:ext cx="5543550" cy="3960812"/>
          </a:xfrm>
        </p:spPr>
        <p:txBody>
          <a:bodyPr rtlCol="0">
            <a:normAutofit fontScale="92500"/>
          </a:bodyPr>
          <a:lstStyle/>
          <a:p>
            <a:pPr marL="0" indent="0" eaLnBrk="1" fontAlgn="auto" hangingPunct="1">
              <a:spcAft>
                <a:spcPts val="0"/>
              </a:spcAft>
              <a:buFont typeface="Arial" pitchFamily="34" charset="0"/>
              <a:buNone/>
              <a:defRPr/>
            </a:pPr>
            <a:r>
              <a:rPr lang="en-US" sz="2200" b="1" dirty="0" smtClean="0">
                <a:latin typeface="Eras Bold ITC" pitchFamily="34" charset="0"/>
              </a:rPr>
              <a:t>Saudi Arabia’s coastal areas are exposed to several impacts of climate change.</a:t>
            </a:r>
            <a:endParaRPr lang="en-US" sz="2000" b="1" dirty="0" smtClean="0">
              <a:latin typeface="Eras Demi ITC" pitchFamily="34" charset="0"/>
            </a:endParaRPr>
          </a:p>
          <a:p>
            <a:pPr eaLnBrk="1" fontAlgn="auto" hangingPunct="1">
              <a:spcBef>
                <a:spcPts val="1200"/>
              </a:spcBef>
              <a:spcAft>
                <a:spcPts val="0"/>
              </a:spcAft>
              <a:buFont typeface="Arial" pitchFamily="34" charset="0"/>
              <a:buNone/>
              <a:defRPr/>
            </a:pPr>
            <a:r>
              <a:rPr lang="en-US" sz="1900" i="1" dirty="0" smtClean="0">
                <a:solidFill>
                  <a:schemeClr val="tx2">
                    <a:lumMod val="75000"/>
                  </a:schemeClr>
                </a:solidFill>
                <a:latin typeface="Eras Demi ITC" pitchFamily="34" charset="0"/>
              </a:rPr>
              <a:t>Climate change scenarios predict possible increases in sea level that might cause:</a:t>
            </a:r>
          </a:p>
          <a:p>
            <a:pPr eaLnBrk="1" fontAlgn="auto" hangingPunct="1">
              <a:spcBef>
                <a:spcPts val="600"/>
              </a:spcBef>
              <a:spcAft>
                <a:spcPts val="0"/>
              </a:spcAft>
              <a:defRPr/>
            </a:pPr>
            <a:r>
              <a:rPr lang="en-US" sz="1900" dirty="0" smtClean="0">
                <a:latin typeface="Eras Demi ITC" pitchFamily="34" charset="0"/>
              </a:rPr>
              <a:t>Groundwater and surface water displaced </a:t>
            </a:r>
            <a:r>
              <a:rPr lang="en-US" sz="1900" dirty="0">
                <a:latin typeface="Eras Demi ITC" pitchFamily="34" charset="0"/>
              </a:rPr>
              <a:t>by saline </a:t>
            </a:r>
            <a:r>
              <a:rPr lang="en-US" sz="1900" dirty="0" smtClean="0">
                <a:latin typeface="Eras Demi ITC" pitchFamily="34" charset="0"/>
              </a:rPr>
              <a:t>water affecting water </a:t>
            </a:r>
            <a:r>
              <a:rPr lang="en-US" sz="1900" dirty="0">
                <a:latin typeface="Eras Demi ITC" pitchFamily="34" charset="0"/>
              </a:rPr>
              <a:t>supply and agriculture. </a:t>
            </a:r>
            <a:endParaRPr lang="en-US" sz="1900" dirty="0" smtClean="0">
              <a:latin typeface="Eras Demi ITC" pitchFamily="34" charset="0"/>
            </a:endParaRPr>
          </a:p>
          <a:p>
            <a:pPr eaLnBrk="1" fontAlgn="auto" hangingPunct="1">
              <a:spcBef>
                <a:spcPts val="600"/>
              </a:spcBef>
              <a:spcAft>
                <a:spcPts val="0"/>
              </a:spcAft>
              <a:defRPr/>
            </a:pPr>
            <a:r>
              <a:rPr lang="en-US" sz="1900" dirty="0" smtClean="0">
                <a:latin typeface="Eras Demi ITC" pitchFamily="34" charset="0"/>
              </a:rPr>
              <a:t>Coastal erosion as well as shoreline inundation. Using remote sensing images, about 0.65% of Saudi Arabia’s coasts were inundated by seawater between 1990 and 2000; credited to possible sea-level rise.</a:t>
            </a:r>
          </a:p>
        </p:txBody>
      </p:sp>
      <p:pic>
        <p:nvPicPr>
          <p:cNvPr id="26628" name="Picture 2" descr="C:\Users\Tarek\Desktop\First_National_Communication_SAUDI_ARABIA.bmp"/>
          <p:cNvPicPr>
            <a:picLocks noChangeAspect="1" noChangeArrowheads="1"/>
          </p:cNvPicPr>
          <p:nvPr/>
        </p:nvPicPr>
        <p:blipFill>
          <a:blip r:embed="rId3"/>
          <a:srcRect/>
          <a:stretch>
            <a:fillRect/>
          </a:stretch>
        </p:blipFill>
        <p:spPr bwMode="auto">
          <a:xfrm>
            <a:off x="5967413" y="1412875"/>
            <a:ext cx="2757487" cy="2520950"/>
          </a:xfrm>
          <a:prstGeom prst="rect">
            <a:avLst/>
          </a:prstGeom>
          <a:noFill/>
          <a:ln w="9525">
            <a:noFill/>
            <a:miter lim="800000"/>
            <a:headEnd/>
            <a:tailEnd/>
          </a:ln>
        </p:spPr>
      </p:pic>
      <p:sp>
        <p:nvSpPr>
          <p:cNvPr id="26629" name="TextBox 5"/>
          <p:cNvSpPr txBox="1">
            <a:spLocks noChangeArrowheads="1"/>
          </p:cNvSpPr>
          <p:nvPr/>
        </p:nvSpPr>
        <p:spPr bwMode="auto">
          <a:xfrm>
            <a:off x="5867400" y="4005263"/>
            <a:ext cx="2952750" cy="1476375"/>
          </a:xfrm>
          <a:prstGeom prst="rect">
            <a:avLst/>
          </a:prstGeom>
          <a:noFill/>
          <a:ln w="9525">
            <a:noFill/>
            <a:miter lim="800000"/>
            <a:headEnd/>
            <a:tailEnd/>
          </a:ln>
        </p:spPr>
        <p:txBody>
          <a:bodyPr>
            <a:spAutoFit/>
          </a:bodyPr>
          <a:lstStyle/>
          <a:p>
            <a:pPr algn="l"/>
            <a:r>
              <a:rPr lang="en-US" b="1"/>
              <a:t>Distribution of coastal cities of Saudi Arabia along the</a:t>
            </a:r>
          </a:p>
          <a:p>
            <a:pPr algn="l"/>
            <a:r>
              <a:rPr lang="en-US" b="1"/>
              <a:t>Red Sea and the Arabian Gulf </a:t>
            </a:r>
          </a:p>
          <a:p>
            <a:pPr algn="l"/>
            <a:r>
              <a:rPr lang="en-GB" i="1"/>
              <a:t>Source: Second National Communication,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85800"/>
            <a:ext cx="8229600" cy="1143000"/>
          </a:xfrm>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2. Coastal Zones (cont.)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539750" y="1887538"/>
            <a:ext cx="4176713" cy="3270250"/>
          </a:xfrm>
        </p:spPr>
        <p:txBody>
          <a:bodyPr rtlCol="0">
            <a:normAutofit fontScale="85000" lnSpcReduction="10000"/>
          </a:bodyPr>
          <a:lstStyle/>
          <a:p>
            <a:pPr marL="0" indent="0" eaLnBrk="1" fontAlgn="auto" hangingPunct="1">
              <a:spcAft>
                <a:spcPts val="0"/>
              </a:spcAft>
              <a:buFont typeface="Arial" pitchFamily="34" charset="0"/>
              <a:buNone/>
              <a:defRPr/>
            </a:pPr>
            <a:r>
              <a:rPr lang="en-US" sz="1900" i="1" dirty="0">
                <a:latin typeface="Eras Bold ITC" pitchFamily="34" charset="0"/>
              </a:rPr>
              <a:t>Climate change scenarios predict possible increases in sea level that might </a:t>
            </a:r>
            <a:r>
              <a:rPr lang="en-US" sz="1900" i="1" dirty="0" smtClean="0">
                <a:latin typeface="Eras Bold ITC" pitchFamily="34" charset="0"/>
              </a:rPr>
              <a:t>cause (cont.):</a:t>
            </a:r>
          </a:p>
          <a:p>
            <a:pPr marL="0" indent="0" eaLnBrk="1" fontAlgn="auto" hangingPunct="1">
              <a:spcAft>
                <a:spcPts val="0"/>
              </a:spcAft>
              <a:buFont typeface="Arial" pitchFamily="34" charset="0"/>
              <a:buNone/>
              <a:defRPr/>
            </a:pPr>
            <a:endParaRPr lang="en-US" sz="1900" i="1" dirty="0">
              <a:latin typeface="Eras Demi ITC" pitchFamily="34" charset="0"/>
            </a:endParaRPr>
          </a:p>
          <a:p>
            <a:pPr eaLnBrk="1" fontAlgn="auto" hangingPunct="1">
              <a:spcAft>
                <a:spcPts val="0"/>
              </a:spcAft>
              <a:defRPr/>
            </a:pPr>
            <a:r>
              <a:rPr lang="en-US" sz="1900" dirty="0" smtClean="0">
                <a:latin typeface="Eras Demi ITC" pitchFamily="34" charset="0"/>
              </a:rPr>
              <a:t>Negative </a:t>
            </a:r>
            <a:r>
              <a:rPr lang="en-US" sz="1900" dirty="0">
                <a:latin typeface="Eras Demi ITC" pitchFamily="34" charset="0"/>
              </a:rPr>
              <a:t>impact on drainage systems and underground infrastructures.</a:t>
            </a:r>
          </a:p>
          <a:p>
            <a:pPr eaLnBrk="1" fontAlgn="auto" hangingPunct="1">
              <a:spcAft>
                <a:spcPts val="0"/>
              </a:spcAft>
              <a:defRPr/>
            </a:pPr>
            <a:r>
              <a:rPr lang="en-US" sz="1900" dirty="0">
                <a:latin typeface="Eras Demi ITC" pitchFamily="34" charset="0"/>
              </a:rPr>
              <a:t>Coral bleaching.</a:t>
            </a:r>
          </a:p>
          <a:p>
            <a:pPr eaLnBrk="1" fontAlgn="auto" hangingPunct="1">
              <a:spcAft>
                <a:spcPts val="0"/>
              </a:spcAft>
              <a:defRPr/>
            </a:pPr>
            <a:r>
              <a:rPr lang="en-US" sz="1900" dirty="0">
                <a:latin typeface="Eras Demi ITC" pitchFamily="34" charset="0"/>
              </a:rPr>
              <a:t>Negative impact on socio-economic growth.</a:t>
            </a:r>
          </a:p>
          <a:p>
            <a:pPr eaLnBrk="1" fontAlgn="auto" hangingPunct="1">
              <a:spcAft>
                <a:spcPts val="0"/>
              </a:spcAft>
              <a:defRPr/>
            </a:pPr>
            <a:r>
              <a:rPr lang="en-US" sz="1900" dirty="0">
                <a:latin typeface="Eras Demi ITC" pitchFamily="34" charset="0"/>
              </a:rPr>
              <a:t>Disruption of plant communities.</a:t>
            </a:r>
          </a:p>
          <a:p>
            <a:pPr eaLnBrk="1" fontAlgn="auto" hangingPunct="1">
              <a:spcAft>
                <a:spcPts val="0"/>
              </a:spcAft>
              <a:defRPr/>
            </a:pPr>
            <a:r>
              <a:rPr lang="en-US" sz="1900" dirty="0">
                <a:latin typeface="Eras Demi ITC" pitchFamily="34" charset="0"/>
              </a:rPr>
              <a:t>Significant negative impact on the mangrove communities</a:t>
            </a:r>
            <a:r>
              <a:rPr lang="en-US" sz="1900" dirty="0" smtClean="0">
                <a:latin typeface="Eras Demi ITC" pitchFamily="34" charset="0"/>
              </a:rPr>
              <a:t>.</a:t>
            </a:r>
            <a:endParaRPr lang="en-US" sz="1900" dirty="0">
              <a:latin typeface="Eras Demi ITC" pitchFamily="34" charset="0"/>
            </a:endParaRPr>
          </a:p>
        </p:txBody>
      </p:sp>
      <p:graphicFrame>
        <p:nvGraphicFramePr>
          <p:cNvPr id="7" name="Chart 6"/>
          <p:cNvGraphicFramePr/>
          <p:nvPr/>
        </p:nvGraphicFramePr>
        <p:xfrm>
          <a:off x="4716016" y="2060848"/>
          <a:ext cx="4011384" cy="2230267"/>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le 11"/>
          <p:cNvSpPr/>
          <p:nvPr/>
        </p:nvSpPr>
        <p:spPr>
          <a:xfrm>
            <a:off x="5220072" y="4581128"/>
            <a:ext cx="288032" cy="28803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5220072" y="5085184"/>
            <a:ext cx="288032" cy="28803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baseline="-25000" dirty="0"/>
          </a:p>
        </p:txBody>
      </p:sp>
      <p:sp>
        <p:nvSpPr>
          <p:cNvPr id="27659" name="TextBox 13"/>
          <p:cNvSpPr txBox="1">
            <a:spLocks noChangeArrowheads="1"/>
          </p:cNvSpPr>
          <p:nvPr/>
        </p:nvSpPr>
        <p:spPr bwMode="auto">
          <a:xfrm>
            <a:off x="5508625" y="5084763"/>
            <a:ext cx="2951163" cy="307975"/>
          </a:xfrm>
          <a:prstGeom prst="rect">
            <a:avLst/>
          </a:prstGeom>
          <a:noFill/>
          <a:ln w="9525">
            <a:noFill/>
            <a:miter lim="800000"/>
            <a:headEnd/>
            <a:tailEnd/>
          </a:ln>
        </p:spPr>
        <p:txBody>
          <a:bodyPr>
            <a:spAutoFit/>
          </a:bodyPr>
          <a:lstStyle/>
          <a:p>
            <a:pPr algn="l"/>
            <a:r>
              <a:rPr lang="en-US" sz="1400" b="1">
                <a:latin typeface="Eras Demi ITC" pitchFamily="34" charset="0"/>
              </a:rPr>
              <a:t>Red Sea (Km)</a:t>
            </a:r>
            <a:endParaRPr lang="en-GB" sz="1400" i="1">
              <a:latin typeface="Eras Demi ITC" pitchFamily="34" charset="0"/>
            </a:endParaRPr>
          </a:p>
        </p:txBody>
      </p:sp>
      <p:sp>
        <p:nvSpPr>
          <p:cNvPr id="27660" name="TextBox 14"/>
          <p:cNvSpPr txBox="1">
            <a:spLocks noChangeArrowheads="1"/>
          </p:cNvSpPr>
          <p:nvPr/>
        </p:nvSpPr>
        <p:spPr bwMode="auto">
          <a:xfrm>
            <a:off x="5508625" y="4581525"/>
            <a:ext cx="2951163" cy="307975"/>
          </a:xfrm>
          <a:prstGeom prst="rect">
            <a:avLst/>
          </a:prstGeom>
          <a:noFill/>
          <a:ln w="9525">
            <a:noFill/>
            <a:miter lim="800000"/>
            <a:headEnd/>
            <a:tailEnd/>
          </a:ln>
        </p:spPr>
        <p:txBody>
          <a:bodyPr>
            <a:spAutoFit/>
          </a:bodyPr>
          <a:lstStyle/>
          <a:p>
            <a:pPr algn="l"/>
            <a:r>
              <a:rPr lang="en-US" sz="1400" b="1">
                <a:latin typeface="Eras Demi ITC" pitchFamily="34" charset="0"/>
              </a:rPr>
              <a:t>Arabian Gulf (Km)</a:t>
            </a:r>
            <a:endParaRPr lang="en-GB" sz="1400" i="1">
              <a:latin typeface="Eras Demi IT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4624"/>
            <a:ext cx="9324528" cy="1143000"/>
          </a:xfrm>
        </p:spPr>
        <p:txBody>
          <a:bodyPr rtlCol="0">
            <a:no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3. Agriculture and Desert Ecosystems</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446088" y="1125538"/>
            <a:ext cx="8229600" cy="4751387"/>
          </a:xfrm>
        </p:spPr>
        <p:txBody>
          <a:bodyPr rtlCol="0">
            <a:noAutofit/>
          </a:bodyPr>
          <a:lstStyle/>
          <a:p>
            <a:pPr marL="0" indent="0" eaLnBrk="1" fontAlgn="auto" hangingPunct="1">
              <a:spcAft>
                <a:spcPts val="0"/>
              </a:spcAft>
              <a:buFont typeface="Arial" pitchFamily="34" charset="0"/>
              <a:buNone/>
              <a:defRPr/>
            </a:pPr>
            <a:r>
              <a:rPr lang="en-US" sz="1600" b="1" dirty="0">
                <a:latin typeface="Eras Demi ITC" pitchFamily="34" charset="0"/>
              </a:rPr>
              <a:t>The agricultural sector represents 17.5% of Saudi Arabia’s gross domestic product from non-oil producing sectors </a:t>
            </a:r>
            <a:r>
              <a:rPr lang="en-US" sz="1600" b="1" dirty="0" smtClean="0">
                <a:latin typeface="Eras Demi ITC" pitchFamily="34" charset="0"/>
              </a:rPr>
              <a:t>(MOEP*, </a:t>
            </a:r>
            <a:r>
              <a:rPr lang="en-US" sz="1600" b="1" dirty="0">
                <a:latin typeface="Eras Demi ITC" pitchFamily="34" charset="0"/>
              </a:rPr>
              <a:t>2010</a:t>
            </a:r>
            <a:r>
              <a:rPr lang="en-US" sz="1600" b="1" dirty="0" smtClean="0">
                <a:latin typeface="Eras Demi ITC" pitchFamily="34" charset="0"/>
              </a:rPr>
              <a:t>). Agricultural activities are the main source of income for about 25% of the national population who still live in rural areas (FNC**, 2005).</a:t>
            </a:r>
            <a:endParaRPr lang="en-US" sz="1600" i="1" dirty="0" smtClean="0">
              <a:latin typeface="Eras Demi ITC" pitchFamily="34" charset="0"/>
            </a:endParaRPr>
          </a:p>
          <a:p>
            <a:pPr eaLnBrk="1" fontAlgn="auto" hangingPunct="1">
              <a:spcBef>
                <a:spcPts val="1200"/>
              </a:spcBef>
              <a:spcAft>
                <a:spcPts val="0"/>
              </a:spcAft>
              <a:buFont typeface="Arial" pitchFamily="34" charset="0"/>
              <a:buNone/>
              <a:defRPr/>
            </a:pPr>
            <a:r>
              <a:rPr lang="en-US" sz="1600" i="1" dirty="0" smtClean="0">
                <a:solidFill>
                  <a:srgbClr val="002060"/>
                </a:solidFill>
                <a:latin typeface="Eras Demi ITC" pitchFamily="34" charset="0"/>
              </a:rPr>
              <a:t>Predicted climate change scenarios could:</a:t>
            </a:r>
            <a:endParaRPr lang="en-US" sz="1600" i="1" dirty="0" smtClean="0">
              <a:latin typeface="Eras Demi ITC" pitchFamily="34" charset="0"/>
            </a:endParaRPr>
          </a:p>
          <a:p>
            <a:pPr eaLnBrk="1" fontAlgn="auto" hangingPunct="1">
              <a:spcBef>
                <a:spcPts val="1200"/>
              </a:spcBef>
              <a:spcAft>
                <a:spcPts val="0"/>
              </a:spcAft>
              <a:defRPr/>
            </a:pPr>
            <a:r>
              <a:rPr lang="en-US" sz="1600" dirty="0" smtClean="0">
                <a:latin typeface="Eras Demi ITC" pitchFamily="34" charset="0"/>
              </a:rPr>
              <a:t>Negatively impact agriculture and food production through increased desertification.</a:t>
            </a:r>
          </a:p>
          <a:p>
            <a:pPr eaLnBrk="1" fontAlgn="auto" hangingPunct="1">
              <a:spcAft>
                <a:spcPts val="0"/>
              </a:spcAft>
              <a:defRPr/>
            </a:pPr>
            <a:r>
              <a:rPr lang="en-US" sz="1600" dirty="0" smtClean="0">
                <a:latin typeface="Eras Demi ITC" pitchFamily="34" charset="0"/>
              </a:rPr>
              <a:t>Reduce rangeland productivity.</a:t>
            </a:r>
          </a:p>
          <a:p>
            <a:pPr eaLnBrk="1" fontAlgn="auto" hangingPunct="1">
              <a:spcAft>
                <a:spcPts val="0"/>
              </a:spcAft>
              <a:defRPr/>
            </a:pPr>
            <a:r>
              <a:rPr lang="en-US" sz="1600" dirty="0" smtClean="0">
                <a:latin typeface="Eras Demi ITC" pitchFamily="34" charset="0"/>
              </a:rPr>
              <a:t>Decrease livestock </a:t>
            </a:r>
            <a:r>
              <a:rPr lang="en-US" sz="1600" dirty="0">
                <a:latin typeface="Eras Demi ITC" pitchFamily="34" charset="0"/>
              </a:rPr>
              <a:t>production </a:t>
            </a:r>
            <a:r>
              <a:rPr lang="en-US" sz="1600" dirty="0" smtClean="0">
                <a:latin typeface="Eras Demi ITC" pitchFamily="34" charset="0"/>
              </a:rPr>
              <a:t>due </a:t>
            </a:r>
            <a:r>
              <a:rPr lang="en-US" sz="1600" dirty="0">
                <a:latin typeface="Eras Demi ITC" pitchFamily="34" charset="0"/>
              </a:rPr>
              <a:t>to deterioration in the quality of rangeland </a:t>
            </a:r>
            <a:endParaRPr lang="en-US" sz="1600" dirty="0" smtClean="0">
              <a:latin typeface="Eras Demi ITC" pitchFamily="34" charset="0"/>
            </a:endParaRPr>
          </a:p>
          <a:p>
            <a:pPr eaLnBrk="1" fontAlgn="auto" hangingPunct="1">
              <a:spcAft>
                <a:spcPts val="0"/>
              </a:spcAft>
              <a:defRPr/>
            </a:pPr>
            <a:r>
              <a:rPr lang="en-US" sz="1600" dirty="0">
                <a:latin typeface="Eras Demi ITC" pitchFamily="34" charset="0"/>
              </a:rPr>
              <a:t>Negatively </a:t>
            </a:r>
            <a:r>
              <a:rPr lang="en-US" sz="1600" dirty="0" smtClean="0">
                <a:latin typeface="Eras Demi ITC" pitchFamily="34" charset="0"/>
              </a:rPr>
              <a:t> impact </a:t>
            </a:r>
            <a:r>
              <a:rPr lang="en-US" sz="1600" dirty="0">
                <a:latin typeface="Eras Demi ITC" pitchFamily="34" charset="0"/>
              </a:rPr>
              <a:t>natural plants and soil conditions</a:t>
            </a:r>
            <a:r>
              <a:rPr lang="en-US" sz="1600" dirty="0" smtClean="0">
                <a:latin typeface="Eras Demi ITC" pitchFamily="34" charset="0"/>
              </a:rPr>
              <a:t>.</a:t>
            </a:r>
          </a:p>
          <a:p>
            <a:pPr eaLnBrk="1" fontAlgn="auto" hangingPunct="1">
              <a:spcAft>
                <a:spcPts val="0"/>
              </a:spcAft>
              <a:defRPr/>
            </a:pPr>
            <a:r>
              <a:rPr lang="en-US" sz="1600" dirty="0" smtClean="0">
                <a:latin typeface="Eras Demi ITC" pitchFamily="34" charset="0"/>
              </a:rPr>
              <a:t>Increase land erosion. </a:t>
            </a:r>
          </a:p>
          <a:p>
            <a:pPr eaLnBrk="1" fontAlgn="auto" hangingPunct="1">
              <a:spcAft>
                <a:spcPts val="0"/>
              </a:spcAft>
              <a:defRPr/>
            </a:pPr>
            <a:r>
              <a:rPr lang="en-US" sz="1600" dirty="0">
                <a:latin typeface="Eras Demi ITC" pitchFamily="34" charset="0"/>
              </a:rPr>
              <a:t>Decrease </a:t>
            </a:r>
            <a:r>
              <a:rPr lang="en-US" sz="1600" dirty="0" smtClean="0">
                <a:latin typeface="Eras Demi ITC" pitchFamily="34" charset="0"/>
              </a:rPr>
              <a:t>economic value of  Import and supply of crops.</a:t>
            </a:r>
          </a:p>
          <a:p>
            <a:pPr eaLnBrk="1" fontAlgn="auto" hangingPunct="1">
              <a:spcAft>
                <a:spcPts val="0"/>
              </a:spcAft>
              <a:defRPr/>
            </a:pPr>
            <a:r>
              <a:rPr lang="en-US" sz="1600" dirty="0" smtClean="0">
                <a:latin typeface="Eras Demi ITC" pitchFamily="34" charset="0"/>
              </a:rPr>
              <a:t>Negatively impact socio-economic growth of the rural population.</a:t>
            </a:r>
          </a:p>
          <a:p>
            <a:pPr eaLnBrk="1" fontAlgn="auto" hangingPunct="1">
              <a:spcAft>
                <a:spcPts val="0"/>
              </a:spcAft>
              <a:defRPr/>
            </a:pPr>
            <a:r>
              <a:rPr lang="en-US" sz="1600" dirty="0" smtClean="0">
                <a:latin typeface="Eras Demi ITC" pitchFamily="34" charset="0"/>
              </a:rPr>
              <a:t>Increase rural-urban migration rate.</a:t>
            </a:r>
          </a:p>
          <a:p>
            <a:pPr eaLnBrk="1" fontAlgn="auto" hangingPunct="1">
              <a:spcBef>
                <a:spcPts val="1200"/>
              </a:spcBef>
              <a:spcAft>
                <a:spcPts val="0"/>
              </a:spcAft>
              <a:buFont typeface="Arial" pitchFamily="34" charset="0"/>
              <a:buNone/>
              <a:defRPr/>
            </a:pPr>
            <a:r>
              <a:rPr lang="en-US" sz="1600" i="1" dirty="0" smtClean="0">
                <a:latin typeface="Eras Demi ITC" pitchFamily="34" charset="0"/>
              </a:rPr>
              <a:t>*</a:t>
            </a:r>
            <a:r>
              <a:rPr lang="en-US" sz="1200" i="1" dirty="0" smtClean="0">
                <a:latin typeface="Eras Demi ITC" pitchFamily="34" charset="0"/>
              </a:rPr>
              <a:t>MOEP: KSA Ministry of Economy and Planning.</a:t>
            </a:r>
          </a:p>
          <a:p>
            <a:pPr eaLnBrk="1" fontAlgn="auto" hangingPunct="1">
              <a:spcAft>
                <a:spcPts val="0"/>
              </a:spcAft>
              <a:buFont typeface="Arial" pitchFamily="34" charset="0"/>
              <a:buNone/>
              <a:defRPr/>
            </a:pPr>
            <a:r>
              <a:rPr lang="en-US" sz="1200" i="1" dirty="0" smtClean="0">
                <a:latin typeface="Eras Demi ITC" pitchFamily="34" charset="0"/>
              </a:rPr>
              <a:t>**FNC: First National Communication.</a:t>
            </a:r>
            <a:endParaRPr lang="en-US" sz="1200" dirty="0">
              <a:latin typeface="Eras Demi IT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4. Biodiversity</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395288" y="1341438"/>
            <a:ext cx="6048375" cy="4421187"/>
          </a:xfrm>
        </p:spPr>
        <p:txBody>
          <a:bodyPr rtlCol="0">
            <a:noAutofit/>
          </a:bodyPr>
          <a:lstStyle/>
          <a:p>
            <a:pPr marL="0" indent="0" eaLnBrk="1" fontAlgn="auto" hangingPunct="1">
              <a:spcAft>
                <a:spcPts val="0"/>
              </a:spcAft>
              <a:buFont typeface="Arial" pitchFamily="34" charset="0"/>
              <a:buNone/>
              <a:defRPr/>
            </a:pPr>
            <a:r>
              <a:rPr lang="en-US" sz="1500" b="1" dirty="0" smtClean="0">
                <a:latin typeface="Eras Demi ITC" pitchFamily="34" charset="0"/>
              </a:rPr>
              <a:t>Saudi Arabia is very rich in biodiversity with a variety of habitats (e.g., sandy, mountains, marine..) that are susceptible to climate change impacts. </a:t>
            </a:r>
          </a:p>
          <a:p>
            <a:pPr eaLnBrk="1" fontAlgn="auto" hangingPunct="1">
              <a:spcBef>
                <a:spcPts val="600"/>
              </a:spcBef>
              <a:spcAft>
                <a:spcPts val="0"/>
              </a:spcAft>
              <a:buFont typeface="Arial" pitchFamily="34" charset="0"/>
              <a:buNone/>
              <a:defRPr/>
            </a:pPr>
            <a:r>
              <a:rPr lang="en-US" sz="1500" i="1" dirty="0" smtClean="0">
                <a:solidFill>
                  <a:srgbClr val="002060"/>
                </a:solidFill>
                <a:latin typeface="Eras Demi ITC" pitchFamily="34" charset="0"/>
              </a:rPr>
              <a:t>Predicted climate changes scenarios could:</a:t>
            </a:r>
          </a:p>
          <a:p>
            <a:pPr eaLnBrk="1" fontAlgn="auto" hangingPunct="1">
              <a:spcBef>
                <a:spcPts val="900"/>
              </a:spcBef>
              <a:spcAft>
                <a:spcPts val="0"/>
              </a:spcAft>
              <a:defRPr/>
            </a:pPr>
            <a:r>
              <a:rPr lang="en-US" sz="1500" dirty="0" smtClean="0">
                <a:latin typeface="Eras Demi ITC" pitchFamily="34" charset="0"/>
              </a:rPr>
              <a:t>Coral bleaching would have negative consequences on marine ecosystems and sea life nesting. </a:t>
            </a:r>
            <a:endParaRPr lang="en-US" sz="1500" i="1" dirty="0" smtClean="0">
              <a:latin typeface="Eras Demi ITC" pitchFamily="34" charset="0"/>
            </a:endParaRPr>
          </a:p>
          <a:p>
            <a:pPr eaLnBrk="1" fontAlgn="auto" hangingPunct="1">
              <a:spcBef>
                <a:spcPts val="900"/>
              </a:spcBef>
              <a:spcAft>
                <a:spcPts val="0"/>
              </a:spcAft>
              <a:defRPr/>
            </a:pPr>
            <a:r>
              <a:rPr lang="en-US" sz="1500" dirty="0" smtClean="0">
                <a:latin typeface="Eras Demi ITC" pitchFamily="34" charset="0"/>
              </a:rPr>
              <a:t>Biodiversity loss may impact goods </a:t>
            </a:r>
            <a:r>
              <a:rPr lang="en-US" sz="1500" dirty="0">
                <a:latin typeface="Eras Demi ITC" pitchFamily="34" charset="0"/>
              </a:rPr>
              <a:t>and services </a:t>
            </a:r>
            <a:r>
              <a:rPr lang="en-US" sz="1500" dirty="0" smtClean="0">
                <a:latin typeface="Eras Demi ITC" pitchFamily="34" charset="0"/>
              </a:rPr>
              <a:t>and socio-economic growth. </a:t>
            </a:r>
          </a:p>
          <a:p>
            <a:pPr eaLnBrk="1" fontAlgn="auto" hangingPunct="1">
              <a:spcBef>
                <a:spcPts val="900"/>
              </a:spcBef>
              <a:spcAft>
                <a:spcPts val="0"/>
              </a:spcAft>
              <a:defRPr/>
            </a:pPr>
            <a:r>
              <a:rPr lang="en-US" sz="1500" dirty="0" smtClean="0">
                <a:latin typeface="Eras Demi ITC" pitchFamily="34" charset="0"/>
              </a:rPr>
              <a:t>Sea level rise, changes in precipitation patterns and increase in vector-borne diseases such as dengue fever, Rift Valley fever and malaria are some of the expected impacts linked to rise in temperatures. </a:t>
            </a:r>
          </a:p>
          <a:p>
            <a:pPr eaLnBrk="1" fontAlgn="auto" hangingPunct="1">
              <a:spcBef>
                <a:spcPts val="900"/>
              </a:spcBef>
              <a:spcAft>
                <a:spcPts val="0"/>
              </a:spcAft>
              <a:defRPr/>
            </a:pPr>
            <a:r>
              <a:rPr lang="en-US" sz="1500" dirty="0" smtClean="0">
                <a:latin typeface="Eras Demi ITC" pitchFamily="34" charset="0"/>
              </a:rPr>
              <a:t>Marine biodiversity </a:t>
            </a:r>
            <a:r>
              <a:rPr lang="en-US" sz="1500" dirty="0">
                <a:latin typeface="Eras Demi ITC" pitchFamily="34" charset="0"/>
              </a:rPr>
              <a:t>loss and </a:t>
            </a:r>
            <a:r>
              <a:rPr lang="en-US" sz="1500" dirty="0" smtClean="0">
                <a:latin typeface="Eras Demi ITC" pitchFamily="34" charset="0"/>
              </a:rPr>
              <a:t>changes in species patterns</a:t>
            </a:r>
          </a:p>
          <a:p>
            <a:pPr eaLnBrk="1" fontAlgn="auto" hangingPunct="1">
              <a:spcBef>
                <a:spcPts val="900"/>
              </a:spcBef>
              <a:spcAft>
                <a:spcPts val="0"/>
              </a:spcAft>
              <a:defRPr/>
            </a:pPr>
            <a:r>
              <a:rPr lang="en-US" sz="1500" dirty="0" smtClean="0">
                <a:latin typeface="Eras Demi ITC" pitchFamily="34" charset="0"/>
              </a:rPr>
              <a:t>Loss in desert species that are sensitive to changes in temperature and precipitation patterns, particularly, species that are dependent on rainfall to initiate breeding. </a:t>
            </a:r>
          </a:p>
        </p:txBody>
      </p:sp>
      <p:pic>
        <p:nvPicPr>
          <p:cNvPr id="29700" name="Picture 2" descr="C:\Users\Tarek\Desktop\IDB Report_English .bmp"/>
          <p:cNvPicPr>
            <a:picLocks noChangeAspect="1" noChangeArrowheads="1"/>
          </p:cNvPicPr>
          <p:nvPr/>
        </p:nvPicPr>
        <p:blipFill>
          <a:blip r:embed="rId3"/>
          <a:srcRect/>
          <a:stretch>
            <a:fillRect/>
          </a:stretch>
        </p:blipFill>
        <p:spPr bwMode="auto">
          <a:xfrm>
            <a:off x="6507163" y="1412875"/>
            <a:ext cx="2312987"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5. Tourism</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395288" y="1268413"/>
            <a:ext cx="8229600" cy="4824412"/>
          </a:xfrm>
        </p:spPr>
        <p:txBody>
          <a:bodyPr rtlCol="0">
            <a:normAutofit fontScale="25000" lnSpcReduction="20000"/>
          </a:bodyPr>
          <a:lstStyle/>
          <a:p>
            <a:pPr marL="0" indent="0" eaLnBrk="1" fontAlgn="auto" hangingPunct="1">
              <a:spcAft>
                <a:spcPts val="0"/>
              </a:spcAft>
              <a:buFont typeface="Arial" pitchFamily="34" charset="0"/>
              <a:buNone/>
              <a:defRPr/>
            </a:pPr>
            <a:r>
              <a:rPr lang="en-US" sz="8000" b="1" dirty="0" smtClean="0">
                <a:latin typeface="Eras Demi ITC" pitchFamily="34" charset="0"/>
              </a:rPr>
              <a:t>Tourism is a key component of the Kingdom’s economy.</a:t>
            </a:r>
          </a:p>
          <a:p>
            <a:pPr eaLnBrk="1" fontAlgn="auto" hangingPunct="1">
              <a:spcAft>
                <a:spcPts val="0"/>
              </a:spcAft>
              <a:buFont typeface="Arial" pitchFamily="34" charset="0"/>
              <a:buNone/>
              <a:defRPr/>
            </a:pPr>
            <a:endParaRPr lang="en-US" sz="4800" i="1" dirty="0" smtClean="0">
              <a:solidFill>
                <a:srgbClr val="002060"/>
              </a:solidFill>
              <a:latin typeface="Eras Demi ITC" pitchFamily="34" charset="0"/>
            </a:endParaRPr>
          </a:p>
          <a:p>
            <a:pPr eaLnBrk="1" fontAlgn="auto" hangingPunct="1">
              <a:spcAft>
                <a:spcPts val="0"/>
              </a:spcAft>
              <a:buFont typeface="Arial" pitchFamily="34" charset="0"/>
              <a:buNone/>
              <a:defRPr/>
            </a:pPr>
            <a:r>
              <a:rPr lang="en-US" sz="7600" i="1" dirty="0" smtClean="0">
                <a:solidFill>
                  <a:srgbClr val="002060"/>
                </a:solidFill>
                <a:latin typeface="Eras Demi ITC" pitchFamily="34" charset="0"/>
              </a:rPr>
              <a:t>Predicted climate change scenarios may have the following impacts:</a:t>
            </a:r>
          </a:p>
          <a:p>
            <a:pPr eaLnBrk="1" fontAlgn="auto" hangingPunct="1">
              <a:spcAft>
                <a:spcPts val="0"/>
              </a:spcAft>
              <a:buFont typeface="Arial" pitchFamily="34" charset="0"/>
              <a:buNone/>
              <a:defRPr/>
            </a:pPr>
            <a:endParaRPr lang="en-US" sz="2600" dirty="0" smtClean="0">
              <a:latin typeface="Eras Demi ITC" pitchFamily="34" charset="0"/>
            </a:endParaRPr>
          </a:p>
          <a:p>
            <a:pPr eaLnBrk="1" fontAlgn="auto" hangingPunct="1">
              <a:spcBef>
                <a:spcPts val="600"/>
              </a:spcBef>
              <a:spcAft>
                <a:spcPts val="0"/>
              </a:spcAft>
              <a:defRPr/>
            </a:pPr>
            <a:r>
              <a:rPr lang="en-US" sz="7600" dirty="0" smtClean="0">
                <a:latin typeface="Eras Demi ITC" pitchFamily="34" charset="0"/>
              </a:rPr>
              <a:t>Climate change induced sea-level rise will increase the risks of investment in coastal tourist cities and services.</a:t>
            </a:r>
          </a:p>
          <a:p>
            <a:pPr eaLnBrk="1" fontAlgn="auto" hangingPunct="1">
              <a:spcBef>
                <a:spcPts val="600"/>
              </a:spcBef>
              <a:spcAft>
                <a:spcPts val="0"/>
              </a:spcAft>
              <a:defRPr/>
            </a:pPr>
            <a:r>
              <a:rPr lang="en-US" sz="7600" dirty="0" smtClean="0">
                <a:latin typeface="Eras Demi ITC" pitchFamily="34" charset="0"/>
              </a:rPr>
              <a:t>Impacts  on the health of millions of people due to the increase in air temperature.</a:t>
            </a:r>
          </a:p>
          <a:p>
            <a:pPr eaLnBrk="1" fontAlgn="auto" hangingPunct="1">
              <a:spcBef>
                <a:spcPts val="600"/>
              </a:spcBef>
              <a:spcAft>
                <a:spcPts val="0"/>
              </a:spcAft>
              <a:defRPr/>
            </a:pPr>
            <a:r>
              <a:rPr lang="en-US" sz="7600" dirty="0" smtClean="0">
                <a:latin typeface="Eras Demi ITC" pitchFamily="34" charset="0"/>
              </a:rPr>
              <a:t>Increase in injuries and mortality rates as a result of extreme heat waves, flash floods, sand storms, fires and the spread of infectious diseases.</a:t>
            </a:r>
          </a:p>
          <a:p>
            <a:pPr eaLnBrk="1" fontAlgn="auto" hangingPunct="1">
              <a:spcBef>
                <a:spcPts val="600"/>
              </a:spcBef>
              <a:spcAft>
                <a:spcPts val="0"/>
              </a:spcAft>
              <a:defRPr/>
            </a:pPr>
            <a:r>
              <a:rPr lang="en-US" sz="7600" dirty="0" smtClean="0">
                <a:latin typeface="Eras Demi ITC" pitchFamily="34" charset="0"/>
              </a:rPr>
              <a:t>Increased stress on the Kingdom’s environment as Muslims from all over the world visit the country all over the year. Congestion, noise, transport emissions, water leaks, food waste and pilgrim activities are causes of environmental pollution that could lead to costs at the environmental, economic and health levels. </a:t>
            </a:r>
          </a:p>
          <a:p>
            <a:pPr eaLnBrk="1" fontAlgn="auto" hangingPunct="1">
              <a:spcBef>
                <a:spcPts val="600"/>
              </a:spcBef>
              <a:spcAft>
                <a:spcPts val="0"/>
              </a:spcAft>
              <a:defRPr/>
            </a:pPr>
            <a:r>
              <a:rPr lang="en-US" sz="7600" dirty="0" smtClean="0">
                <a:latin typeface="Eras Demi ITC" pitchFamily="34" charset="0"/>
              </a:rPr>
              <a:t>Negative impact on conserved areas and parks.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6. Human Health</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457200" y="1196975"/>
            <a:ext cx="8229600" cy="4752975"/>
          </a:xfrm>
        </p:spPr>
        <p:txBody>
          <a:bodyPr rtlCol="0">
            <a:noAutofit/>
          </a:bodyPr>
          <a:lstStyle/>
          <a:p>
            <a:pPr marL="0" indent="0" eaLnBrk="1" fontAlgn="auto" hangingPunct="1">
              <a:spcAft>
                <a:spcPts val="0"/>
              </a:spcAft>
              <a:buFont typeface="Arial" pitchFamily="34" charset="0"/>
              <a:buNone/>
              <a:defRPr/>
            </a:pPr>
            <a:r>
              <a:rPr lang="en-US" sz="2000" b="1" dirty="0" smtClean="0">
                <a:latin typeface="Eras Demi ITC" pitchFamily="34" charset="0"/>
              </a:rPr>
              <a:t>Climate change will affect both healthcare costs as well as the incidence rate of diseases and ailments.</a:t>
            </a:r>
          </a:p>
          <a:p>
            <a:pPr eaLnBrk="1" fontAlgn="auto" hangingPunct="1">
              <a:spcAft>
                <a:spcPts val="0"/>
              </a:spcAft>
              <a:buFont typeface="Arial" pitchFamily="34" charset="0"/>
              <a:buNone/>
              <a:defRPr/>
            </a:pPr>
            <a:endParaRPr lang="en-US" sz="800" i="1" dirty="0" smtClean="0">
              <a:latin typeface="Eras Demi ITC" pitchFamily="34" charset="0"/>
            </a:endParaRPr>
          </a:p>
          <a:p>
            <a:pPr eaLnBrk="1" fontAlgn="auto" hangingPunct="1">
              <a:spcBef>
                <a:spcPts val="600"/>
              </a:spcBef>
              <a:spcAft>
                <a:spcPts val="0"/>
              </a:spcAft>
              <a:buFont typeface="Arial" pitchFamily="34" charset="0"/>
              <a:buNone/>
              <a:defRPr/>
            </a:pPr>
            <a:r>
              <a:rPr lang="en-US" sz="1900" i="1" dirty="0" smtClean="0">
                <a:solidFill>
                  <a:srgbClr val="002060"/>
                </a:solidFill>
                <a:latin typeface="Eras Demi ITC" pitchFamily="34" charset="0"/>
              </a:rPr>
              <a:t>Predicted climate change scenarios might:</a:t>
            </a:r>
            <a:endParaRPr lang="en-US" sz="1900" dirty="0" smtClean="0">
              <a:solidFill>
                <a:srgbClr val="002060"/>
              </a:solidFill>
              <a:latin typeface="Eras Demi ITC" pitchFamily="34" charset="0"/>
            </a:endParaRPr>
          </a:p>
          <a:p>
            <a:pPr eaLnBrk="1" fontAlgn="auto" hangingPunct="1">
              <a:spcBef>
                <a:spcPts val="600"/>
              </a:spcBef>
              <a:spcAft>
                <a:spcPts val="0"/>
              </a:spcAft>
              <a:defRPr/>
            </a:pPr>
            <a:r>
              <a:rPr lang="en-US" sz="1900" dirty="0" smtClean="0">
                <a:latin typeface="Eras Demi ITC" pitchFamily="34" charset="0"/>
              </a:rPr>
              <a:t>Higher rates of air-borne </a:t>
            </a:r>
            <a:r>
              <a:rPr lang="en-US" sz="1900" dirty="0">
                <a:latin typeface="Eras Demi ITC" pitchFamily="34" charset="0"/>
              </a:rPr>
              <a:t>infections </a:t>
            </a:r>
            <a:r>
              <a:rPr lang="en-US" sz="1900" dirty="0" smtClean="0">
                <a:latin typeface="Eras Demi ITC" pitchFamily="34" charset="0"/>
              </a:rPr>
              <a:t>that are </a:t>
            </a:r>
            <a:r>
              <a:rPr lang="en-US" sz="1900" dirty="0">
                <a:latin typeface="Eras Demi ITC" pitchFamily="34" charset="0"/>
              </a:rPr>
              <a:t>always correlated with increased concentrations of dust particles in the air</a:t>
            </a:r>
            <a:r>
              <a:rPr lang="en-US" sz="1900" dirty="0" smtClean="0">
                <a:latin typeface="Eras Demi ITC" pitchFamily="34" charset="0"/>
              </a:rPr>
              <a:t>.</a:t>
            </a:r>
          </a:p>
          <a:p>
            <a:pPr eaLnBrk="1" fontAlgn="auto" hangingPunct="1">
              <a:spcBef>
                <a:spcPts val="600"/>
              </a:spcBef>
              <a:spcAft>
                <a:spcPts val="0"/>
              </a:spcAft>
              <a:defRPr/>
            </a:pPr>
            <a:r>
              <a:rPr lang="en-US" sz="1900" dirty="0" smtClean="0">
                <a:latin typeface="Eras Demi ITC" pitchFamily="34" charset="0"/>
              </a:rPr>
              <a:t>Higher burden </a:t>
            </a:r>
            <a:r>
              <a:rPr lang="en-US" sz="1900" dirty="0">
                <a:latin typeface="Eras Demi ITC" pitchFamily="34" charset="0"/>
              </a:rPr>
              <a:t>of cleaning healthcare facilities </a:t>
            </a:r>
            <a:r>
              <a:rPr lang="en-US" sz="1900" dirty="0" smtClean="0">
                <a:latin typeface="Eras Demi ITC" pitchFamily="34" charset="0"/>
              </a:rPr>
              <a:t>and indoor environments due to sand </a:t>
            </a:r>
            <a:r>
              <a:rPr lang="en-US" sz="1900" dirty="0">
                <a:latin typeface="Eras Demi ITC" pitchFamily="34" charset="0"/>
              </a:rPr>
              <a:t>storms </a:t>
            </a:r>
          </a:p>
          <a:p>
            <a:pPr eaLnBrk="1" fontAlgn="auto" hangingPunct="1">
              <a:spcBef>
                <a:spcPts val="600"/>
              </a:spcBef>
              <a:spcAft>
                <a:spcPts val="0"/>
              </a:spcAft>
              <a:defRPr/>
            </a:pPr>
            <a:r>
              <a:rPr lang="en-US" sz="1900" dirty="0" smtClean="0">
                <a:latin typeface="Eras Demi ITC" pitchFamily="34" charset="0"/>
              </a:rPr>
              <a:t>Impact health due to water scarcity.</a:t>
            </a:r>
          </a:p>
          <a:p>
            <a:pPr eaLnBrk="1" fontAlgn="auto" hangingPunct="1">
              <a:spcBef>
                <a:spcPts val="600"/>
              </a:spcBef>
              <a:spcAft>
                <a:spcPts val="0"/>
              </a:spcAft>
              <a:defRPr/>
            </a:pPr>
            <a:r>
              <a:rPr lang="en-US" sz="1900" dirty="0">
                <a:latin typeface="Eras Demi ITC" pitchFamily="34" charset="0"/>
              </a:rPr>
              <a:t>Increased </a:t>
            </a:r>
            <a:r>
              <a:rPr lang="en-US" sz="1900" dirty="0" smtClean="0">
                <a:latin typeface="Eras Demi ITC" pitchFamily="34" charset="0"/>
              </a:rPr>
              <a:t>intestinal diseases from use </a:t>
            </a:r>
            <a:r>
              <a:rPr lang="en-US" sz="1900" dirty="0">
                <a:latin typeface="Eras Demi ITC" pitchFamily="34" charset="0"/>
              </a:rPr>
              <a:t>of </a:t>
            </a:r>
            <a:r>
              <a:rPr lang="en-US" sz="1900" dirty="0" smtClean="0">
                <a:latin typeface="Eras Demi ITC" pitchFamily="34" charset="0"/>
              </a:rPr>
              <a:t>inadequately treated </a:t>
            </a:r>
            <a:r>
              <a:rPr lang="en-US" sz="1900" dirty="0">
                <a:latin typeface="Eras Demi ITC" pitchFamily="34" charset="0"/>
              </a:rPr>
              <a:t>wastewater for agricultural purposes, driven by </a:t>
            </a:r>
            <a:r>
              <a:rPr lang="en-US" sz="1900" dirty="0" smtClean="0">
                <a:latin typeface="Eras Demi ITC" pitchFamily="34" charset="0"/>
              </a:rPr>
              <a:t>water scarcity due to climate change</a:t>
            </a:r>
            <a:r>
              <a:rPr lang="en-US" sz="1900" dirty="0">
                <a:latin typeface="Eras Demi ITC" pitchFamily="34" charset="0"/>
              </a:rPr>
              <a:t>.</a:t>
            </a:r>
          </a:p>
          <a:p>
            <a:pPr eaLnBrk="1" fontAlgn="auto" hangingPunct="1">
              <a:spcBef>
                <a:spcPts val="600"/>
              </a:spcBef>
              <a:spcAft>
                <a:spcPts val="0"/>
              </a:spcAft>
              <a:defRPr/>
            </a:pPr>
            <a:r>
              <a:rPr lang="en-US" sz="1900" dirty="0" smtClean="0">
                <a:latin typeface="Eras Demi ITC" pitchFamily="34" charset="0"/>
              </a:rPr>
              <a:t>Increased incidence of Tuberculosis, </a:t>
            </a:r>
            <a:r>
              <a:rPr lang="en-US" sz="1900" dirty="0">
                <a:latin typeface="Eras Demi ITC" pitchFamily="34" charset="0"/>
              </a:rPr>
              <a:t>with its high fatality </a:t>
            </a:r>
            <a:r>
              <a:rPr lang="en-US" sz="1900" dirty="0" smtClean="0">
                <a:latin typeface="Eras Demi ITC" pitchFamily="34" charset="0"/>
              </a:rPr>
              <a:t>rate, in </a:t>
            </a:r>
            <a:r>
              <a:rPr lang="en-US" sz="1900" dirty="0">
                <a:latin typeface="Eras Demi ITC" pitchFamily="34" charset="0"/>
              </a:rPr>
              <a:t>crowded residential areas, where the expected population of environmental refugees will relocate.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8654"/>
            <a:ext cx="8424936" cy="1282154"/>
          </a:xfrm>
        </p:spPr>
        <p:txBody>
          <a:bodyPr rtlCol="0">
            <a:noAutofit/>
          </a:bodyPr>
          <a:lstStyle/>
          <a:p>
            <a:pPr eaLnBrk="1" fontAlgn="auto" hangingPunct="1">
              <a:spcAft>
                <a:spcPts val="0"/>
              </a:spcAft>
              <a:defRPr/>
            </a:pPr>
            <a:r>
              <a:rPr lang="en-US" sz="3400" b="1" dirty="0" smtClean="0">
                <a:solidFill>
                  <a:srgbClr val="00B050"/>
                </a:solidFill>
              </a:rPr>
              <a:t/>
            </a:r>
            <a:br>
              <a:rPr lang="en-US" sz="3400" b="1" dirty="0" smtClean="0">
                <a:solidFill>
                  <a:srgbClr val="00B050"/>
                </a:solidFill>
              </a:rPr>
            </a:br>
            <a:r>
              <a:rPr lang="en-US" sz="3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Third: Identification of most vulnerable sectors to climate change impacts</a:t>
            </a:r>
            <a:r>
              <a:rPr lang="en-US" sz="3400" b="1" dirty="0" smtClean="0">
                <a:solidFill>
                  <a:srgbClr val="00B050"/>
                </a:solidFill>
              </a:rPr>
              <a:t/>
            </a:r>
            <a:br>
              <a:rPr lang="en-US" sz="3400" b="1" dirty="0" smtClean="0">
                <a:solidFill>
                  <a:srgbClr val="00B050"/>
                </a:solidFill>
              </a:rPr>
            </a:br>
            <a:endParaRPr lang="en-US" sz="3400" b="1" dirty="0">
              <a:solidFill>
                <a:srgbClr val="00B050"/>
              </a:solidFill>
            </a:endParaRPr>
          </a:p>
        </p:txBody>
      </p:sp>
      <p:sp>
        <p:nvSpPr>
          <p:cNvPr id="3" name="Content Placeholder 2"/>
          <p:cNvSpPr>
            <a:spLocks noGrp="1"/>
          </p:cNvSpPr>
          <p:nvPr>
            <p:ph idx="1"/>
          </p:nvPr>
        </p:nvSpPr>
        <p:spPr>
          <a:xfrm>
            <a:off x="323850" y="1844675"/>
            <a:ext cx="4114800" cy="4421188"/>
          </a:xfrm>
        </p:spPr>
        <p:txBody>
          <a:bodyPr rtlCol="0">
            <a:normAutofit fontScale="92500" lnSpcReduction="10000"/>
          </a:bodyPr>
          <a:lstStyle/>
          <a:p>
            <a:pPr marL="0" indent="0" eaLnBrk="1" fontAlgn="auto" hangingPunct="1">
              <a:spcAft>
                <a:spcPts val="0"/>
              </a:spcAft>
              <a:buFont typeface="Arial" pitchFamily="34" charset="0"/>
              <a:buNone/>
              <a:defRPr/>
            </a:pPr>
            <a:r>
              <a:rPr lang="en-US" sz="2400" b="1" dirty="0" smtClean="0">
                <a:latin typeface="Eras Demi ITC" pitchFamily="34" charset="0"/>
              </a:rPr>
              <a:t>Vulnerability Mapping of Climate Change:</a:t>
            </a:r>
            <a:endParaRPr lang="en-US" sz="2400" dirty="0">
              <a:latin typeface="Eras Demi ITC" pitchFamily="34" charset="0"/>
            </a:endParaRPr>
          </a:p>
          <a:p>
            <a:pPr eaLnBrk="1" fontAlgn="auto" hangingPunct="1">
              <a:spcBef>
                <a:spcPts val="600"/>
              </a:spcBef>
              <a:spcAft>
                <a:spcPts val="0"/>
              </a:spcAft>
              <a:defRPr/>
            </a:pPr>
            <a:r>
              <a:rPr lang="en-US" sz="2100" dirty="0">
                <a:latin typeface="Eras Demi ITC" pitchFamily="34" charset="0"/>
              </a:rPr>
              <a:t>I</a:t>
            </a:r>
            <a:r>
              <a:rPr lang="en-US" sz="2100" dirty="0" smtClean="0">
                <a:latin typeface="Eras Demi ITC" pitchFamily="34" charset="0"/>
              </a:rPr>
              <a:t>dentification to the most vulnerable sectors  to climate change impacts and sea level rise</a:t>
            </a:r>
          </a:p>
          <a:p>
            <a:pPr eaLnBrk="1" fontAlgn="auto" hangingPunct="1">
              <a:spcBef>
                <a:spcPts val="600"/>
              </a:spcBef>
              <a:spcAft>
                <a:spcPts val="0"/>
              </a:spcAft>
              <a:defRPr/>
            </a:pPr>
            <a:r>
              <a:rPr lang="en-US" sz="2100" dirty="0" smtClean="0">
                <a:latin typeface="Eras Demi ITC" pitchFamily="34" charset="0"/>
              </a:rPr>
              <a:t>The vulnerability map could be used to:</a:t>
            </a:r>
          </a:p>
          <a:p>
            <a:pPr lvl="1" eaLnBrk="1" fontAlgn="auto" hangingPunct="1">
              <a:spcBef>
                <a:spcPts val="600"/>
              </a:spcBef>
              <a:spcAft>
                <a:spcPts val="0"/>
              </a:spcAft>
              <a:defRPr/>
            </a:pPr>
            <a:r>
              <a:rPr lang="en-US" sz="1900" dirty="0" smtClean="0">
                <a:latin typeface="Eras Demi ITC" pitchFamily="34" charset="0"/>
              </a:rPr>
              <a:t>Provide information that can lead to developing a disaster risk reduction strategy. </a:t>
            </a:r>
          </a:p>
          <a:p>
            <a:pPr lvl="1" eaLnBrk="1" fontAlgn="auto" hangingPunct="1">
              <a:spcBef>
                <a:spcPts val="600"/>
              </a:spcBef>
              <a:spcAft>
                <a:spcPts val="0"/>
              </a:spcAft>
              <a:defRPr/>
            </a:pPr>
            <a:r>
              <a:rPr lang="en-US" sz="1900" dirty="0" smtClean="0">
                <a:latin typeface="Eras Demi ITC" pitchFamily="34" charset="0"/>
              </a:rPr>
              <a:t>Inform decision-makers and the public about areas of potential risks.</a:t>
            </a:r>
          </a:p>
        </p:txBody>
      </p:sp>
      <p:pic>
        <p:nvPicPr>
          <p:cNvPr id="32772" name="Picture 2" descr="C:\Users\testadmin\AppData\Local\Microsoft\Windows\Temporary Internet Files\Content.IE5\L92VYEZX\Untitled.jpg"/>
          <p:cNvPicPr>
            <a:picLocks noChangeAspect="1" noChangeArrowheads="1"/>
          </p:cNvPicPr>
          <p:nvPr/>
        </p:nvPicPr>
        <p:blipFill>
          <a:blip r:embed="rId3"/>
          <a:srcRect/>
          <a:stretch>
            <a:fillRect/>
          </a:stretch>
        </p:blipFill>
        <p:spPr bwMode="auto">
          <a:xfrm>
            <a:off x="4643438" y="2057400"/>
            <a:ext cx="4071937" cy="2884488"/>
          </a:xfrm>
          <a:prstGeom prst="rect">
            <a:avLst/>
          </a:prstGeom>
          <a:noFill/>
          <a:ln w="9525">
            <a:noFill/>
            <a:miter lim="800000"/>
            <a:headEnd/>
            <a:tailEnd/>
          </a:ln>
        </p:spPr>
      </p:pic>
      <p:sp>
        <p:nvSpPr>
          <p:cNvPr id="32773" name="TextBox 5"/>
          <p:cNvSpPr txBox="1">
            <a:spLocks noChangeArrowheads="1"/>
          </p:cNvSpPr>
          <p:nvPr/>
        </p:nvSpPr>
        <p:spPr bwMode="auto">
          <a:xfrm>
            <a:off x="4572000" y="5084763"/>
            <a:ext cx="4752975" cy="646112"/>
          </a:xfrm>
          <a:prstGeom prst="rect">
            <a:avLst/>
          </a:prstGeom>
          <a:noFill/>
          <a:ln w="9525">
            <a:noFill/>
            <a:miter lim="800000"/>
            <a:headEnd/>
            <a:tailEnd/>
          </a:ln>
        </p:spPr>
        <p:txBody>
          <a:bodyPr>
            <a:spAutoFit/>
          </a:bodyPr>
          <a:lstStyle/>
          <a:p>
            <a:pPr algn="l"/>
            <a:r>
              <a:rPr lang="en-US" b="1">
                <a:latin typeface="Eras Demi ITC" pitchFamily="34" charset="0"/>
              </a:rPr>
              <a:t> Vulnerability Map of KSA</a:t>
            </a:r>
          </a:p>
          <a:p>
            <a:pPr algn="l"/>
            <a:r>
              <a:rPr lang="en-US" b="1" i="1"/>
              <a:t>Source: CEDARE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rtlCol="0">
            <a:normAutofit fontScale="90000"/>
          </a:bodyPr>
          <a:lstStyle/>
          <a:p>
            <a:pPr eaLnBrk="1" fontAlgn="auto" hangingPunct="1">
              <a:spcAft>
                <a:spcPts val="0"/>
              </a:spcAft>
              <a:defRPr/>
            </a:pPr>
            <a:r>
              <a:rPr lang="en-US" b="1" dirty="0" smtClean="0">
                <a:solidFill>
                  <a:srgbClr val="00B050"/>
                </a:solidFill>
              </a:rPr>
              <a:t/>
            </a:r>
            <a:br>
              <a:rPr lang="en-US" b="1" dirty="0" smtClean="0">
                <a:solidFill>
                  <a:srgbClr val="00B050"/>
                </a:solidFill>
              </a:rPr>
            </a:br>
            <a:r>
              <a:rPr lang="en-US"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Fourth: Analysis of climate change adaptation  policies </a:t>
            </a:r>
            <a:r>
              <a:rPr lang="en-US" b="1" dirty="0" smtClean="0">
                <a:solidFill>
                  <a:srgbClr val="00B050"/>
                </a:solidFill>
              </a:rPr>
              <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539750" y="1557338"/>
            <a:ext cx="8229600" cy="4525962"/>
          </a:xfrm>
        </p:spPr>
        <p:txBody>
          <a:bodyPr rtlCol="0">
            <a:noAutofit/>
          </a:bodyPr>
          <a:lstStyle/>
          <a:p>
            <a:pPr eaLnBrk="1" fontAlgn="auto" hangingPunct="1">
              <a:spcAft>
                <a:spcPts val="0"/>
              </a:spcAft>
              <a:buFont typeface="Arial" pitchFamily="34" charset="0"/>
              <a:buNone/>
              <a:defRPr/>
            </a:pPr>
            <a:endParaRPr lang="en-US" sz="1400" dirty="0" smtClean="0">
              <a:latin typeface="Eras Demi ITC" pitchFamily="34" charset="0"/>
            </a:endParaRPr>
          </a:p>
          <a:p>
            <a:pPr marL="0" indent="0" algn="just" eaLnBrk="1" fontAlgn="auto" hangingPunct="1">
              <a:spcAft>
                <a:spcPts val="0"/>
              </a:spcAft>
              <a:buFont typeface="Arial" pitchFamily="34" charset="0"/>
              <a:buNone/>
              <a:defRPr/>
            </a:pPr>
            <a:r>
              <a:rPr lang="en-US" sz="1600" b="1" dirty="0" smtClean="0">
                <a:latin typeface="Eras Demi ITC" pitchFamily="34" charset="0"/>
              </a:rPr>
              <a:t>The Kingdom of Saudi Arabia adopted environmental and development policies based on the principles of Islam that have ordained people to thrive and inhabit the earth as the primary function of humankind.</a:t>
            </a:r>
          </a:p>
          <a:p>
            <a:pPr eaLnBrk="1" fontAlgn="auto" hangingPunct="1">
              <a:spcBef>
                <a:spcPts val="1200"/>
              </a:spcBef>
              <a:spcAft>
                <a:spcPts val="0"/>
              </a:spcAft>
              <a:defRPr/>
            </a:pPr>
            <a:r>
              <a:rPr lang="en-US" sz="1600" i="1" dirty="0" smtClean="0">
                <a:solidFill>
                  <a:srgbClr val="002060"/>
                </a:solidFill>
                <a:latin typeface="Eras Demi ITC" pitchFamily="34" charset="0"/>
              </a:rPr>
              <a:t>Analysis of adaptation policy formulation process:</a:t>
            </a:r>
          </a:p>
          <a:p>
            <a:pPr lvl="1" eaLnBrk="1" fontAlgn="auto" hangingPunct="1">
              <a:spcAft>
                <a:spcPts val="0"/>
              </a:spcAft>
              <a:defRPr/>
            </a:pPr>
            <a:r>
              <a:rPr lang="en-US" sz="1600" dirty="0" smtClean="0">
                <a:latin typeface="Eras Demi ITC" pitchFamily="34" charset="0"/>
              </a:rPr>
              <a:t>Identification of  climate change related articles in international agreements and conventions.</a:t>
            </a:r>
          </a:p>
          <a:p>
            <a:pPr lvl="1" eaLnBrk="1" fontAlgn="auto" hangingPunct="1">
              <a:spcAft>
                <a:spcPts val="0"/>
              </a:spcAft>
              <a:defRPr/>
            </a:pPr>
            <a:r>
              <a:rPr lang="en-US" sz="1600" dirty="0" smtClean="0">
                <a:latin typeface="Eras Demi ITC" pitchFamily="34" charset="0"/>
              </a:rPr>
              <a:t>Identification of relevant governmental institutions.</a:t>
            </a:r>
          </a:p>
          <a:p>
            <a:pPr lvl="1" eaLnBrk="1" fontAlgn="auto" hangingPunct="1">
              <a:spcAft>
                <a:spcPts val="0"/>
              </a:spcAft>
              <a:defRPr/>
            </a:pPr>
            <a:r>
              <a:rPr lang="en-US" sz="1600" dirty="0" smtClean="0">
                <a:latin typeface="Eras Demi ITC" pitchFamily="34" charset="0"/>
              </a:rPr>
              <a:t>Identification of national plans and measurements in conformity with international agreements.</a:t>
            </a:r>
          </a:p>
          <a:p>
            <a:pPr eaLnBrk="1" fontAlgn="auto" hangingPunct="1">
              <a:spcBef>
                <a:spcPts val="1200"/>
              </a:spcBef>
              <a:spcAft>
                <a:spcPts val="0"/>
              </a:spcAft>
              <a:defRPr/>
            </a:pPr>
            <a:r>
              <a:rPr lang="en-US" sz="1600" i="1" dirty="0" smtClean="0">
                <a:solidFill>
                  <a:srgbClr val="002060"/>
                </a:solidFill>
                <a:latin typeface="Eras Demi ITC" pitchFamily="34" charset="0"/>
              </a:rPr>
              <a:t>Analysis of adaptation polices and strategies:</a:t>
            </a:r>
          </a:p>
          <a:p>
            <a:pPr lvl="1" eaLnBrk="1" fontAlgn="auto" hangingPunct="1">
              <a:spcAft>
                <a:spcPts val="0"/>
              </a:spcAft>
              <a:defRPr/>
            </a:pPr>
            <a:r>
              <a:rPr lang="en-US" sz="1600" dirty="0" smtClean="0">
                <a:latin typeface="Eras Demi ITC" pitchFamily="34" charset="0"/>
              </a:rPr>
              <a:t>Identification of adaptation national policies and strategies.</a:t>
            </a:r>
          </a:p>
          <a:p>
            <a:pPr lvl="1" eaLnBrk="1" fontAlgn="auto" hangingPunct="1">
              <a:spcAft>
                <a:spcPts val="0"/>
              </a:spcAft>
              <a:defRPr/>
            </a:pPr>
            <a:r>
              <a:rPr lang="en-US" sz="1600" dirty="0" smtClean="0">
                <a:latin typeface="Eras Demi ITC" pitchFamily="34" charset="0"/>
              </a:rPr>
              <a:t>Analysis of adaptation policies and strategies by sector.</a:t>
            </a:r>
          </a:p>
          <a:p>
            <a:pPr lvl="1" eaLnBrk="1" fontAlgn="auto" hangingPunct="1">
              <a:spcAft>
                <a:spcPts val="0"/>
              </a:spcAft>
              <a:buFont typeface="Arial" pitchFamily="34" charset="0"/>
              <a:buNone/>
              <a:defRPr/>
            </a:pPr>
            <a:endParaRPr lang="en-US" sz="1400" dirty="0" smtClean="0">
              <a:latin typeface="Eras Demi ITC" pitchFamily="34" charset="0"/>
            </a:endParaRPr>
          </a:p>
          <a:p>
            <a:pPr lvl="1" eaLnBrk="1" fontAlgn="auto" hangingPunct="1">
              <a:spcAft>
                <a:spcPts val="0"/>
              </a:spcAft>
              <a:defRPr/>
            </a:pPr>
            <a:endParaRPr lang="en-US" sz="1400" dirty="0" smtClean="0">
              <a:latin typeface="Eras Demi ITC" pitchFamily="34" charset="0"/>
            </a:endParaRPr>
          </a:p>
          <a:p>
            <a:pPr lvl="1" eaLnBrk="1" fontAlgn="auto" hangingPunct="1">
              <a:spcAft>
                <a:spcPts val="0"/>
              </a:spcAft>
              <a:defRPr/>
            </a:pPr>
            <a:endParaRPr lang="en-US" sz="1400" dirty="0" smtClean="0">
              <a:latin typeface="Eras Demi ITC" pitchFamily="34" charset="0"/>
            </a:endParaRPr>
          </a:p>
          <a:p>
            <a:pPr eaLnBrk="1" fontAlgn="auto" hangingPunct="1">
              <a:spcAft>
                <a:spcPts val="0"/>
              </a:spcAft>
              <a:defRPr/>
            </a:pPr>
            <a:endParaRPr lang="en-US" sz="1400" dirty="0" smtClean="0">
              <a:latin typeface="Eras Demi ITC" pitchFamily="34" charset="0"/>
            </a:endParaRPr>
          </a:p>
          <a:p>
            <a:pPr eaLnBrk="1" fontAlgn="auto" hangingPunct="1">
              <a:spcAft>
                <a:spcPts val="0"/>
              </a:spcAft>
              <a:buFont typeface="Arial" pitchFamily="34" charset="0"/>
              <a:buNone/>
              <a:defRPr/>
            </a:pPr>
            <a:endParaRPr lang="en-US" sz="1400" dirty="0" smtClean="0">
              <a:latin typeface="Eras Demi ITC" pitchFamily="34" charset="0"/>
            </a:endParaRPr>
          </a:p>
          <a:p>
            <a:pPr eaLnBrk="1" fontAlgn="auto" hangingPunct="1">
              <a:spcAft>
                <a:spcPts val="0"/>
              </a:spcAft>
              <a:buFont typeface="Arial" pitchFamily="34" charset="0"/>
              <a:buNone/>
              <a:defRPr/>
            </a:pPr>
            <a:endParaRPr lang="en-US" sz="1400" dirty="0" smtClean="0">
              <a:latin typeface="Eras Demi ITC" pitchFamily="34" charset="0"/>
            </a:endParaRPr>
          </a:p>
          <a:p>
            <a:pPr eaLnBrk="1" fontAlgn="auto" hangingPunct="1">
              <a:spcAft>
                <a:spcPts val="0"/>
              </a:spcAft>
              <a:buFont typeface="Arial" pitchFamily="34" charset="0"/>
              <a:buNone/>
              <a:defRPr/>
            </a:pPr>
            <a:endParaRPr lang="en-US" sz="1400" dirty="0" smtClean="0">
              <a:latin typeface="Eras Demi ITC" pitchFamily="34" charset="0"/>
            </a:endParaRPr>
          </a:p>
          <a:p>
            <a:pPr eaLnBrk="1" fontAlgn="auto" hangingPunct="1">
              <a:spcAft>
                <a:spcPts val="0"/>
              </a:spcAft>
              <a:buFont typeface="Arial" pitchFamily="34" charset="0"/>
              <a:buNone/>
              <a:defRPr/>
            </a:pPr>
            <a:endParaRPr lang="en-US" sz="1400" dirty="0" smtClean="0">
              <a:latin typeface="Eras Demi ITC" pitchFamily="34" charset="0"/>
            </a:endParaRPr>
          </a:p>
          <a:p>
            <a:pPr eaLnBrk="1" fontAlgn="auto" hangingPunct="1">
              <a:spcAft>
                <a:spcPts val="0"/>
              </a:spcAft>
              <a:defRPr/>
            </a:pPr>
            <a:endParaRPr lang="en-US" sz="1400" dirty="0" smtClean="0">
              <a:latin typeface="Eras Demi ITC" pitchFamily="34" charset="0"/>
            </a:endParaRPr>
          </a:p>
          <a:p>
            <a:pPr eaLnBrk="1" fontAlgn="auto" hangingPunct="1">
              <a:spcAft>
                <a:spcPts val="0"/>
              </a:spcAft>
              <a:defRPr/>
            </a:pPr>
            <a:r>
              <a:rPr lang="en-US" sz="1400" dirty="0" smtClean="0">
                <a:latin typeface="Eras Demi ITC" pitchFamily="34" charset="0"/>
              </a:rPr>
              <a:t> </a:t>
            </a:r>
          </a:p>
          <a:p>
            <a:pPr eaLnBrk="1" fontAlgn="auto" hangingPunct="1">
              <a:spcAft>
                <a:spcPts val="0"/>
              </a:spcAft>
              <a:buFont typeface="Arial" pitchFamily="34" charset="0"/>
              <a:buNone/>
              <a:defRPr/>
            </a:pPr>
            <a:endParaRPr lang="en-US" sz="1400" dirty="0" smtClean="0">
              <a:latin typeface="Eras Demi ITC" pitchFamily="34" charset="0"/>
            </a:endParaRPr>
          </a:p>
          <a:p>
            <a:pPr eaLnBrk="1" fontAlgn="auto" hangingPunct="1">
              <a:spcAft>
                <a:spcPts val="0"/>
              </a:spcAft>
              <a:defRPr/>
            </a:pPr>
            <a:endParaRPr lang="en-US" sz="1400" dirty="0">
              <a:latin typeface="Eras Demi IT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00B050"/>
                </a:solidFill>
              </a:rPr>
              <a:t/>
            </a:r>
            <a:br>
              <a:rPr lang="en-US" b="1" dirty="0" smtClean="0">
                <a:solidFill>
                  <a:srgbClr val="00B050"/>
                </a:solidFill>
              </a:rPr>
            </a:b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Analysis of climate change adaptation  policies (Cont.)</a:t>
            </a:r>
            <a:r>
              <a:rPr lang="en-US" sz="2700" b="1" dirty="0" smtClean="0">
                <a:solidFill>
                  <a:srgbClr val="00B050"/>
                </a:solidFill>
              </a:rPr>
              <a:t/>
            </a:r>
            <a:br>
              <a:rPr lang="en-US" sz="2700" b="1" dirty="0" smtClean="0">
                <a:solidFill>
                  <a:srgbClr val="00B050"/>
                </a:solidFill>
              </a:rPr>
            </a:br>
            <a:endParaRPr lang="en-US" sz="2700" b="1" dirty="0">
              <a:solidFill>
                <a:srgbClr val="00B050"/>
              </a:solidFill>
            </a:endParaRPr>
          </a:p>
        </p:txBody>
      </p:sp>
      <p:sp>
        <p:nvSpPr>
          <p:cNvPr id="3" name="Content Placeholder 2"/>
          <p:cNvSpPr>
            <a:spLocks noGrp="1"/>
          </p:cNvSpPr>
          <p:nvPr>
            <p:ph idx="1"/>
          </p:nvPr>
        </p:nvSpPr>
        <p:spPr>
          <a:xfrm>
            <a:off x="457200" y="1639888"/>
            <a:ext cx="8229600" cy="4525962"/>
          </a:xfrm>
        </p:spPr>
        <p:txBody>
          <a:bodyPr rtlCol="0">
            <a:normAutofit/>
          </a:bodyPr>
          <a:lstStyle/>
          <a:p>
            <a:pPr marL="0" indent="0" eaLnBrk="1" fontAlgn="auto" hangingPunct="1">
              <a:spcAft>
                <a:spcPts val="0"/>
              </a:spcAft>
              <a:buFont typeface="Arial" pitchFamily="34" charset="0"/>
              <a:buNone/>
              <a:defRPr/>
            </a:pPr>
            <a:r>
              <a:rPr lang="en-US" sz="1800" i="1" dirty="0" smtClean="0">
                <a:latin typeface="Eras Bold ITC" pitchFamily="34" charset="0"/>
              </a:rPr>
              <a:t>The following plans and/or policies have been prepared or are in the process of being finalized in conformity with </a:t>
            </a:r>
            <a:r>
              <a:rPr lang="en-US" sz="1800" i="1" dirty="0" smtClean="0">
                <a:solidFill>
                  <a:srgbClr val="002060"/>
                </a:solidFill>
                <a:latin typeface="Eras Bold ITC" pitchFamily="34" charset="0"/>
              </a:rPr>
              <a:t>Agenda 21:</a:t>
            </a:r>
          </a:p>
          <a:p>
            <a:pPr eaLnBrk="1" fontAlgn="auto" hangingPunct="1">
              <a:spcBef>
                <a:spcPts val="1800"/>
              </a:spcBef>
              <a:spcAft>
                <a:spcPts val="0"/>
              </a:spcAft>
              <a:defRPr/>
            </a:pPr>
            <a:r>
              <a:rPr lang="en-US" sz="1800" dirty="0" smtClean="0">
                <a:latin typeface="Eras Demi ITC" pitchFamily="34" charset="0"/>
              </a:rPr>
              <a:t>National Strategy for Health and Environment, issued in 2009.</a:t>
            </a:r>
          </a:p>
          <a:p>
            <a:pPr eaLnBrk="1" fontAlgn="auto" hangingPunct="1">
              <a:spcBef>
                <a:spcPts val="600"/>
              </a:spcBef>
              <a:spcAft>
                <a:spcPts val="0"/>
              </a:spcAft>
              <a:defRPr/>
            </a:pPr>
            <a:r>
              <a:rPr lang="en-US" sz="1800" dirty="0" smtClean="0">
                <a:latin typeface="Eras Demi ITC" pitchFamily="34" charset="0"/>
              </a:rPr>
              <a:t>Strategy and National Action Plan to Combat Desertification.</a:t>
            </a:r>
          </a:p>
          <a:p>
            <a:pPr eaLnBrk="1" fontAlgn="auto" hangingPunct="1">
              <a:spcBef>
                <a:spcPts val="600"/>
              </a:spcBef>
              <a:spcAft>
                <a:spcPts val="0"/>
              </a:spcAft>
              <a:defRPr/>
            </a:pPr>
            <a:r>
              <a:rPr lang="en-US" sz="1800" dirty="0" smtClean="0">
                <a:latin typeface="Eras Demi ITC" pitchFamily="34" charset="0"/>
              </a:rPr>
              <a:t>National Strategy for Conservation of Biodiversity, issued in 2008.</a:t>
            </a:r>
          </a:p>
          <a:p>
            <a:pPr eaLnBrk="1" fontAlgn="auto" hangingPunct="1">
              <a:spcBef>
                <a:spcPts val="600"/>
              </a:spcBef>
              <a:spcAft>
                <a:spcPts val="0"/>
              </a:spcAft>
              <a:defRPr/>
            </a:pPr>
            <a:r>
              <a:rPr lang="en-US" sz="1800" dirty="0" smtClean="0">
                <a:latin typeface="Eras Demi ITC" pitchFamily="34" charset="0"/>
              </a:rPr>
              <a:t>National Plan Coastal Zones Management, approved by the Saudi </a:t>
            </a:r>
            <a:r>
              <a:rPr lang="en-US" sz="1800" dirty="0" err="1" smtClean="0">
                <a:latin typeface="Eras Demi ITC" pitchFamily="34" charset="0"/>
              </a:rPr>
              <a:t>Shura</a:t>
            </a:r>
            <a:r>
              <a:rPr lang="en-US" sz="1800" dirty="0" smtClean="0">
                <a:latin typeface="Eras Demi ITC" pitchFamily="34" charset="0"/>
              </a:rPr>
              <a:t> Council.</a:t>
            </a:r>
          </a:p>
          <a:p>
            <a:pPr eaLnBrk="1" fontAlgn="auto" hangingPunct="1">
              <a:spcBef>
                <a:spcPts val="600"/>
              </a:spcBef>
              <a:spcAft>
                <a:spcPts val="0"/>
              </a:spcAft>
              <a:defRPr/>
            </a:pPr>
            <a:r>
              <a:rPr lang="en-US" sz="1800" dirty="0" smtClean="0">
                <a:latin typeface="Eras Demi ITC" pitchFamily="34" charset="0"/>
              </a:rPr>
              <a:t>National Strategy for Environmental Awareness, drafted in 2011.</a:t>
            </a:r>
          </a:p>
          <a:p>
            <a:pPr eaLnBrk="1" fontAlgn="auto" hangingPunct="1">
              <a:spcBef>
                <a:spcPts val="600"/>
              </a:spcBef>
              <a:spcAft>
                <a:spcPts val="0"/>
              </a:spcAft>
              <a:defRPr/>
            </a:pPr>
            <a:r>
              <a:rPr lang="en-US" sz="1800" dirty="0" smtClean="0">
                <a:latin typeface="Eras Demi ITC" pitchFamily="34" charset="0"/>
              </a:rPr>
              <a:t>Strategy and National Action Plan for Graze Lands and Forests.</a:t>
            </a:r>
          </a:p>
          <a:p>
            <a:pPr eaLnBrk="1" fontAlgn="auto" hangingPunct="1">
              <a:spcBef>
                <a:spcPts val="600"/>
              </a:spcBef>
              <a:spcAft>
                <a:spcPts val="0"/>
              </a:spcAft>
              <a:defRPr/>
            </a:pPr>
            <a:r>
              <a:rPr lang="en-US" sz="1800" dirty="0" smtClean="0">
                <a:latin typeface="Eras Demi ITC" pitchFamily="34" charset="0"/>
              </a:rPr>
              <a:t>National Strategy for Tourism, issued in 2010.</a:t>
            </a:r>
          </a:p>
          <a:p>
            <a:pPr eaLnBrk="1" fontAlgn="auto" hangingPunct="1">
              <a:spcBef>
                <a:spcPts val="600"/>
              </a:spcBef>
              <a:spcAft>
                <a:spcPts val="0"/>
              </a:spcAft>
              <a:defRPr/>
            </a:pPr>
            <a:r>
              <a:rPr lang="en-US" sz="1800" dirty="0" smtClean="0">
                <a:latin typeface="Eras Demi ITC" pitchFamily="34" charset="0"/>
              </a:rPr>
              <a:t>The National Integrated Water Resource Management, drafted in 2011.</a:t>
            </a:r>
          </a:p>
          <a:p>
            <a:pPr eaLnBrk="1" fontAlgn="auto" hangingPunct="1">
              <a:spcAft>
                <a:spcPts val="0"/>
              </a:spcAft>
              <a:defRPr/>
            </a:pPr>
            <a:endParaRPr lang="en-US" sz="1800" dirty="0">
              <a:latin typeface="Eras Demi IT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05880"/>
            <a:ext cx="7300664" cy="566936"/>
          </a:xfrm>
        </p:spPr>
        <p:txBody>
          <a:bodyPr rtlCol="0">
            <a:no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Introduction</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611188" y="2247900"/>
            <a:ext cx="7885112" cy="2909888"/>
          </a:xfrm>
        </p:spPr>
        <p:txBody>
          <a:bodyPr rtlCol="0">
            <a:normAutofit lnSpcReduction="10000"/>
          </a:bodyPr>
          <a:lstStyle/>
          <a:p>
            <a:pPr algn="ctr" eaLnBrk="1" fontAlgn="auto" hangingPunct="1">
              <a:spcAft>
                <a:spcPts val="0"/>
              </a:spcAft>
              <a:buFont typeface="Arial" pitchFamily="34" charset="0"/>
              <a:buNone/>
              <a:defRPr/>
            </a:pPr>
            <a:r>
              <a:rPr lang="en-US" sz="2800" dirty="0" smtClean="0"/>
              <a:t> </a:t>
            </a:r>
            <a:r>
              <a:rPr lang="en-US" sz="2800" dirty="0" smtClean="0">
                <a:latin typeface="Eras Demi ITC" pitchFamily="34" charset="0"/>
              </a:rPr>
              <a:t>The initiative is based on the cooperation among the Kingdom of Saudi Arabia Presidency of Meteorology and Environment</a:t>
            </a:r>
            <a:r>
              <a:rPr lang="ar-EG" sz="2800" dirty="0" smtClean="0">
                <a:latin typeface="Eras Demi ITC" pitchFamily="34" charset="0"/>
              </a:rPr>
              <a:t> </a:t>
            </a:r>
            <a:r>
              <a:rPr lang="en-US" sz="2800" dirty="0" smtClean="0">
                <a:latin typeface="Eras Demi ITC" pitchFamily="34" charset="0"/>
              </a:rPr>
              <a:t>(PME),the Islamic Development Bank (IDB), and the Centre for Environment and Development for the Arab Region and Europe (CEDARE).</a:t>
            </a:r>
          </a:p>
          <a:p>
            <a:pPr algn="ctr" eaLnBrk="1" fontAlgn="auto" hangingPunct="1">
              <a:spcAft>
                <a:spcPts val="0"/>
              </a:spcAft>
              <a:buFont typeface="Arial" pitchFamily="34" charset="0"/>
              <a:buNone/>
              <a:defRPr/>
            </a:pPr>
            <a:endParaRPr lang="en-US" sz="2800" dirty="0" smtClean="0"/>
          </a:p>
          <a:p>
            <a:pPr algn="ctr" eaLnBrk="1" fontAlgn="auto" hangingPunct="1">
              <a:spcAft>
                <a:spcPts val="0"/>
              </a:spcAft>
              <a:buFont typeface="Arial" pitchFamily="34" charset="0"/>
              <a:buNone/>
              <a:defRPr/>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671638"/>
            <a:ext cx="8229600" cy="4421187"/>
          </a:xfrm>
        </p:spPr>
        <p:txBody>
          <a:bodyPr/>
          <a:lstStyle/>
          <a:p>
            <a:pPr eaLnBrk="1" hangingPunct="1">
              <a:spcBef>
                <a:spcPts val="900"/>
              </a:spcBef>
            </a:pPr>
            <a:r>
              <a:rPr lang="en-US" sz="2000" smtClean="0">
                <a:latin typeface="Eras Demi ITC" pitchFamily="34" charset="0"/>
                <a:cs typeface="Arial" pitchFamily="34" charset="0"/>
              </a:rPr>
              <a:t>Economic situation will be impacted by climate change impacts specially coastal areas.</a:t>
            </a:r>
          </a:p>
          <a:p>
            <a:pPr eaLnBrk="1" hangingPunct="1">
              <a:spcBef>
                <a:spcPts val="900"/>
              </a:spcBef>
            </a:pPr>
            <a:r>
              <a:rPr lang="en-US" sz="2000" smtClean="0">
                <a:latin typeface="Eras Demi ITC" pitchFamily="34" charset="0"/>
                <a:cs typeface="Arial" pitchFamily="34" charset="0"/>
              </a:rPr>
              <a:t>Well-being of rural communities will be gravely threatened as climate change impacts could have serious effects on the social organization and economic survival of these areas. </a:t>
            </a:r>
            <a:endParaRPr lang="en-US" sz="2000" smtClean="0">
              <a:solidFill>
                <a:srgbClr val="FF0000"/>
              </a:solidFill>
              <a:latin typeface="Eras Demi ITC" pitchFamily="34" charset="0"/>
              <a:cs typeface="Arial" pitchFamily="34" charset="0"/>
            </a:endParaRPr>
          </a:p>
          <a:p>
            <a:pPr eaLnBrk="1" hangingPunct="1">
              <a:spcBef>
                <a:spcPts val="900"/>
              </a:spcBef>
            </a:pPr>
            <a:r>
              <a:rPr lang="en-US" sz="2000" smtClean="0">
                <a:latin typeface="Eras Demi ITC" pitchFamily="34" charset="0"/>
                <a:cs typeface="Arial" pitchFamily="34" charset="0"/>
              </a:rPr>
              <a:t>The direct impacts of climate change as well as the expense of adaptive measures would negatively impact the national economy.</a:t>
            </a:r>
          </a:p>
          <a:p>
            <a:pPr eaLnBrk="1" hangingPunct="1">
              <a:spcBef>
                <a:spcPts val="900"/>
              </a:spcBef>
            </a:pPr>
            <a:r>
              <a:rPr lang="en-US" sz="2000" smtClean="0">
                <a:latin typeface="Eras Demi ITC" pitchFamily="34" charset="0"/>
                <a:cs typeface="Arial" pitchFamily="34" charset="0"/>
              </a:rPr>
              <a:t>Critical social impacts could occur as millions will be forced from their homes as a result of desertification, poor harvests and water supply stresses.</a:t>
            </a:r>
          </a:p>
        </p:txBody>
      </p:sp>
      <p:sp>
        <p:nvSpPr>
          <p:cNvPr id="6" name="Title 1"/>
          <p:cNvSpPr txBox="1">
            <a:spLocks/>
          </p:cNvSpPr>
          <p:nvPr/>
        </p:nvSpPr>
        <p:spPr>
          <a:xfrm>
            <a:off x="467544" y="557808"/>
            <a:ext cx="8229600" cy="1143000"/>
          </a:xfrm>
          <a:prstGeom prst="rect">
            <a:avLst/>
          </a:prstGeom>
        </p:spPr>
        <p:txBody>
          <a:bodyPr anchor="ctr"/>
          <a:lstStyle/>
          <a:p>
            <a:pPr algn="ctr" rtl="0" fontAlgn="auto">
              <a:spcAft>
                <a:spcPts val="0"/>
              </a:spcAft>
              <a:defRPr/>
            </a:pPr>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a typeface="+mj-ea"/>
                <a:cs typeface="+mj-cs"/>
              </a:rPr>
              <a:t>Findings and Recommendations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782763"/>
            <a:ext cx="8229600" cy="4670425"/>
          </a:xfrm>
        </p:spPr>
        <p:txBody>
          <a:bodyPr/>
          <a:lstStyle/>
          <a:p>
            <a:pPr eaLnBrk="1" hangingPunct="1">
              <a:spcBef>
                <a:spcPts val="800"/>
              </a:spcBef>
            </a:pPr>
            <a:r>
              <a:rPr lang="en-US" sz="1700" smtClean="0">
                <a:latin typeface="Eras Demi ITC" pitchFamily="34" charset="0"/>
                <a:cs typeface="Arial" pitchFamily="34" charset="0"/>
              </a:rPr>
              <a:t>Establishment of a climate change knowledge hub integrating available knowledge about climate change data into one information repository. </a:t>
            </a:r>
          </a:p>
          <a:p>
            <a:pPr eaLnBrk="1" hangingPunct="1">
              <a:spcBef>
                <a:spcPts val="800"/>
              </a:spcBef>
            </a:pPr>
            <a:r>
              <a:rPr lang="en-US" sz="1700" smtClean="0">
                <a:latin typeface="Eras Demi ITC" pitchFamily="34" charset="0"/>
                <a:cs typeface="Arial" pitchFamily="34" charset="0"/>
              </a:rPr>
              <a:t>Development of new data sources for future assessments.</a:t>
            </a:r>
          </a:p>
          <a:p>
            <a:pPr eaLnBrk="1" hangingPunct="1">
              <a:spcBef>
                <a:spcPts val="800"/>
              </a:spcBef>
            </a:pPr>
            <a:r>
              <a:rPr lang="en-US" sz="1700" smtClean="0">
                <a:latin typeface="Eras Demi ITC" pitchFamily="34" charset="0"/>
                <a:cs typeface="Arial" pitchFamily="34" charset="0"/>
              </a:rPr>
              <a:t>Monitoring of environmental changes vital to ensure ecosystem sustainability. </a:t>
            </a:r>
          </a:p>
          <a:p>
            <a:pPr eaLnBrk="1" hangingPunct="1">
              <a:spcBef>
                <a:spcPts val="800"/>
              </a:spcBef>
            </a:pPr>
            <a:r>
              <a:rPr lang="en-US" sz="1700" smtClean="0">
                <a:latin typeface="Eras Demi ITC" pitchFamily="34" charset="0"/>
                <a:cs typeface="Arial" pitchFamily="34" charset="0"/>
              </a:rPr>
              <a:t>Comparison between climatic and predictive records from same locations to facilitate informed decision making on climate change adaptation measures.</a:t>
            </a:r>
          </a:p>
          <a:p>
            <a:pPr eaLnBrk="1" hangingPunct="1">
              <a:spcBef>
                <a:spcPts val="800"/>
              </a:spcBef>
            </a:pPr>
            <a:r>
              <a:rPr lang="en-US" sz="1700" smtClean="0">
                <a:latin typeface="Eras Demi ITC" pitchFamily="34" charset="0"/>
                <a:cs typeface="Arial" pitchFamily="34" charset="0"/>
              </a:rPr>
              <a:t>Technology transfer and technical assistance is needed to improve natural resources adaptation methods against climate change impacts.</a:t>
            </a:r>
          </a:p>
          <a:p>
            <a:pPr eaLnBrk="1" hangingPunct="1">
              <a:spcBef>
                <a:spcPts val="800"/>
              </a:spcBef>
            </a:pPr>
            <a:r>
              <a:rPr lang="en-US" sz="1700" smtClean="0">
                <a:latin typeface="Eras Demi ITC" pitchFamily="34" charset="0"/>
                <a:cs typeface="Arial" pitchFamily="34" charset="0"/>
              </a:rPr>
              <a:t>Ecosystem conservation is essential to reduce impacts of climate change.</a:t>
            </a:r>
          </a:p>
          <a:p>
            <a:pPr eaLnBrk="1" hangingPunct="1">
              <a:spcBef>
                <a:spcPts val="800"/>
              </a:spcBef>
            </a:pPr>
            <a:r>
              <a:rPr lang="en-US" sz="1700" smtClean="0">
                <a:latin typeface="Eras Demi ITC" pitchFamily="34" charset="0"/>
                <a:cs typeface="Arial" pitchFamily="34" charset="0"/>
              </a:rPr>
              <a:t>Promoting awareness of climate change and variability is essential to promoting adaptation methods.</a:t>
            </a:r>
          </a:p>
        </p:txBody>
      </p:sp>
      <p:sp>
        <p:nvSpPr>
          <p:cNvPr id="5" name="Title 1"/>
          <p:cNvSpPr txBox="1">
            <a:spLocks/>
          </p:cNvSpPr>
          <p:nvPr/>
        </p:nvSpPr>
        <p:spPr>
          <a:xfrm>
            <a:off x="0" y="476672"/>
            <a:ext cx="9144000" cy="1143000"/>
          </a:xfrm>
          <a:prstGeom prst="rect">
            <a:avLst/>
          </a:prstGeom>
        </p:spPr>
        <p:txBody>
          <a:bodyPr anchor="ctr"/>
          <a:lstStyle/>
          <a:p>
            <a:pPr algn="ctr" rtl="0" fontAlgn="auto">
              <a:spcAft>
                <a:spcPts val="0"/>
              </a:spcAft>
              <a:defRPr/>
            </a:pPr>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a typeface="+mj-ea"/>
                <a:cs typeface="+mj-cs"/>
              </a:rPr>
              <a:t>Findings and Recommendations (Cont.)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4525963"/>
          </a:xfrm>
        </p:spPr>
        <p:txBody>
          <a:bodyPr rtlCol="0">
            <a:noAutofit/>
          </a:bodyPr>
          <a:lstStyle/>
          <a:p>
            <a:pPr marL="0" algn="ctr" eaLnBrk="1" fontAlgn="auto" hangingPunct="1">
              <a:spcBef>
                <a:spcPct val="0"/>
              </a:spcBef>
              <a:spcAft>
                <a:spcPts val="0"/>
              </a:spcAft>
              <a:buFont typeface="Arial" pitchFamily="34" charset="0"/>
              <a:buNone/>
              <a:defRPr/>
            </a:pPr>
            <a:r>
              <a:rPr lang="en-US" sz="7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Thank you</a:t>
            </a:r>
            <a:endParaRPr lang="en-US" sz="7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9856"/>
            <a:ext cx="8229600" cy="1143000"/>
          </a:xfrm>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Overall Objective</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18435" name="Content Placeholder 2"/>
          <p:cNvSpPr>
            <a:spLocks noGrp="1"/>
          </p:cNvSpPr>
          <p:nvPr>
            <p:ph idx="1"/>
          </p:nvPr>
        </p:nvSpPr>
        <p:spPr>
          <a:xfrm>
            <a:off x="395288" y="2133600"/>
            <a:ext cx="8229600" cy="1800225"/>
          </a:xfrm>
        </p:spPr>
        <p:txBody>
          <a:bodyPr/>
          <a:lstStyle/>
          <a:p>
            <a:pPr algn="ctr" eaLnBrk="1" hangingPunct="1">
              <a:buFont typeface="Arial" pitchFamily="34" charset="0"/>
              <a:buNone/>
            </a:pPr>
            <a:r>
              <a:rPr lang="en-US" sz="2800" smtClean="0">
                <a:latin typeface="Eras Demi ITC" pitchFamily="34" charset="0"/>
                <a:cs typeface="Arial" pitchFamily="34" charset="0"/>
              </a:rPr>
              <a:t>Strengthening capacities in the Kingdom of Saudi Arabia for better assessment of vulnerabilities and adaptive capacities to climate change both at the technical and policy levels. </a:t>
            </a:r>
          </a:p>
          <a:p>
            <a:pPr eaLnBrk="1" hangingPunct="1">
              <a:buFont typeface="Arial" pitchFamily="34" charset="0"/>
              <a:buNone/>
            </a:pPr>
            <a:endParaRPr lang="en-US" sz="1600" smtClean="0">
              <a:cs typeface="Arial" pitchFamily="34" charset="0"/>
            </a:endParaRPr>
          </a:p>
          <a:p>
            <a:pPr eaLnBrk="1" hangingPunct="1">
              <a:buFont typeface="Arial" pitchFamily="34" charset="0"/>
              <a:buNone/>
            </a:pPr>
            <a:r>
              <a:rPr lang="en-US" sz="1800" smtClean="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rtlCol="0">
            <a:noAutofit/>
          </a:bodyPr>
          <a:lstStyle/>
          <a:p>
            <a:pPr eaLnBrk="1" fontAlgn="auto" hangingPunct="1">
              <a:spcAft>
                <a:spcPts val="0"/>
              </a:spcAft>
              <a:defRPr/>
            </a:pP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Increasing Adaptive Capacities to Climate Change in The Arab Region</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pic>
        <p:nvPicPr>
          <p:cNvPr id="19459" name="Picture 2" descr="C:\Users\Tarek\Desktop\IDB Report_English _Page_001.jpg"/>
          <p:cNvPicPr>
            <a:picLocks noChangeAspect="1" noChangeArrowheads="1"/>
          </p:cNvPicPr>
          <p:nvPr/>
        </p:nvPicPr>
        <p:blipFill>
          <a:blip r:embed="rId3"/>
          <a:srcRect/>
          <a:stretch>
            <a:fillRect/>
          </a:stretch>
        </p:blipFill>
        <p:spPr bwMode="auto">
          <a:xfrm>
            <a:off x="1403350" y="1882775"/>
            <a:ext cx="2808288" cy="3705225"/>
          </a:xfrm>
          <a:prstGeom prst="rect">
            <a:avLst/>
          </a:prstGeom>
          <a:noFill/>
          <a:ln w="9525">
            <a:noFill/>
            <a:miter lim="800000"/>
            <a:headEnd/>
            <a:tailEnd/>
          </a:ln>
        </p:spPr>
      </p:pic>
      <p:pic>
        <p:nvPicPr>
          <p:cNvPr id="19460" name="Picture 5" descr="IDB Report_English BACK.jpg"/>
          <p:cNvPicPr>
            <a:picLocks noChangeAspect="1"/>
          </p:cNvPicPr>
          <p:nvPr/>
        </p:nvPicPr>
        <p:blipFill>
          <a:blip r:embed="rId4"/>
          <a:srcRect/>
          <a:stretch>
            <a:fillRect/>
          </a:stretch>
        </p:blipFill>
        <p:spPr bwMode="auto">
          <a:xfrm>
            <a:off x="4932363" y="1882775"/>
            <a:ext cx="2808287" cy="370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Activities</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20483" name="Content Placeholder 2"/>
          <p:cNvSpPr>
            <a:spLocks noGrp="1"/>
          </p:cNvSpPr>
          <p:nvPr>
            <p:ph idx="1"/>
          </p:nvPr>
        </p:nvSpPr>
        <p:spPr>
          <a:xfrm>
            <a:off x="468313" y="1700213"/>
            <a:ext cx="8229600" cy="4537075"/>
          </a:xfrm>
        </p:spPr>
        <p:txBody>
          <a:bodyPr/>
          <a:lstStyle/>
          <a:p>
            <a:pPr marL="457200" indent="-457200" eaLnBrk="1" hangingPunct="1">
              <a:spcBef>
                <a:spcPts val="600"/>
              </a:spcBef>
              <a:buFont typeface="Arial" pitchFamily="34" charset="0"/>
              <a:buAutoNum type="arabicPeriod"/>
            </a:pPr>
            <a:r>
              <a:rPr lang="en-US" sz="2400" smtClean="0">
                <a:latin typeface="Eras Demi ITC" pitchFamily="34" charset="0"/>
                <a:cs typeface="Arial" pitchFamily="34" charset="0"/>
              </a:rPr>
              <a:t>Assessment of available data and information on climate change.</a:t>
            </a:r>
          </a:p>
          <a:p>
            <a:pPr marL="457200" indent="-457200" eaLnBrk="1" hangingPunct="1">
              <a:spcBef>
                <a:spcPts val="600"/>
              </a:spcBef>
              <a:buFont typeface="Arial" pitchFamily="34" charset="0"/>
              <a:buAutoNum type="arabicPeriod"/>
            </a:pPr>
            <a:r>
              <a:rPr lang="en-US" sz="2400" smtClean="0">
                <a:latin typeface="Eras Demi ITC" pitchFamily="34" charset="0"/>
                <a:cs typeface="Arial" pitchFamily="34" charset="0"/>
              </a:rPr>
              <a:t>Investigation of climate change impacts on different sectors including: water resources, coastal zones, agriculture and desert ecosystems, tourism, human health and biodiversity.</a:t>
            </a:r>
          </a:p>
          <a:p>
            <a:pPr marL="457200" indent="-457200" eaLnBrk="1" hangingPunct="1">
              <a:spcBef>
                <a:spcPts val="600"/>
              </a:spcBef>
              <a:buFont typeface="Arial" pitchFamily="34" charset="0"/>
              <a:buAutoNum type="arabicPeriod"/>
            </a:pPr>
            <a:r>
              <a:rPr lang="en-US" sz="2400" smtClean="0">
                <a:latin typeface="Eras Demi ITC" pitchFamily="34" charset="0"/>
                <a:cs typeface="Arial" pitchFamily="34" charset="0"/>
              </a:rPr>
              <a:t>Identification of the most vulnerable sectors to climate change impacts.</a:t>
            </a:r>
          </a:p>
          <a:p>
            <a:pPr marL="457200" indent="-457200" eaLnBrk="1" hangingPunct="1">
              <a:spcBef>
                <a:spcPts val="600"/>
              </a:spcBef>
              <a:buFont typeface="Arial" pitchFamily="34" charset="0"/>
              <a:buAutoNum type="arabicPeriod"/>
            </a:pPr>
            <a:r>
              <a:rPr lang="en-US" sz="2400" smtClean="0">
                <a:latin typeface="Eras Demi ITC" pitchFamily="34" charset="0"/>
                <a:cs typeface="Arial" pitchFamily="34" charset="0"/>
              </a:rPr>
              <a:t>Analysis of climate change adaptation policies.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110"/>
            <a:ext cx="8229600" cy="1210146"/>
          </a:xfrm>
        </p:spPr>
        <p:txBody>
          <a:bodyPr rtlCol="0">
            <a:noAutofit/>
          </a:bodyPr>
          <a:lstStyle/>
          <a:p>
            <a:pPr eaLnBrk="1" fontAlgn="auto" hangingPunct="1">
              <a:spcAft>
                <a:spcPts val="0"/>
              </a:spcAft>
              <a:defRPr/>
            </a:pPr>
            <a:r>
              <a:rPr lang="en-US" sz="4000" b="1" dirty="0" smtClean="0">
                <a:solidFill>
                  <a:srgbClr val="00B050"/>
                </a:solidFill>
              </a:rPr>
              <a:t/>
            </a:r>
            <a:br>
              <a:rPr lang="en-US" sz="4000" b="1" dirty="0" smtClean="0">
                <a:solidFill>
                  <a:srgbClr val="00B050"/>
                </a:solidFill>
              </a:rPr>
            </a:b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First: Assessment of available data and information</a:t>
            </a:r>
            <a:r>
              <a:rPr lang="en-US" sz="4000" b="1" dirty="0" smtClean="0">
                <a:solidFill>
                  <a:srgbClr val="00B050"/>
                </a:solidFill>
              </a:rPr>
              <a:t/>
            </a:r>
            <a:br>
              <a:rPr lang="en-US" sz="4000" b="1" dirty="0" smtClean="0">
                <a:solidFill>
                  <a:srgbClr val="00B050"/>
                </a:solidFill>
              </a:rPr>
            </a:br>
            <a:endParaRPr lang="en-US" sz="4000" b="1" dirty="0">
              <a:solidFill>
                <a:srgbClr val="00B050"/>
              </a:solidFill>
            </a:endParaRPr>
          </a:p>
        </p:txBody>
      </p:sp>
      <p:sp>
        <p:nvSpPr>
          <p:cNvPr id="21507" name="Content Placeholder 2"/>
          <p:cNvSpPr>
            <a:spLocks noGrp="1"/>
          </p:cNvSpPr>
          <p:nvPr>
            <p:ph idx="1"/>
          </p:nvPr>
        </p:nvSpPr>
        <p:spPr>
          <a:xfrm>
            <a:off x="468313" y="2105025"/>
            <a:ext cx="8229600" cy="3844925"/>
          </a:xfrm>
        </p:spPr>
        <p:txBody>
          <a:bodyPr/>
          <a:lstStyle/>
          <a:p>
            <a:pPr eaLnBrk="1" hangingPunct="1"/>
            <a:endParaRPr lang="en-US" sz="2100" smtClean="0">
              <a:latin typeface="Eras Demi ITC" pitchFamily="34" charset="0"/>
              <a:cs typeface="Arial" pitchFamily="34" charset="0"/>
            </a:endParaRPr>
          </a:p>
          <a:p>
            <a:pPr eaLnBrk="1" hangingPunct="1">
              <a:spcBef>
                <a:spcPts val="600"/>
              </a:spcBef>
            </a:pPr>
            <a:r>
              <a:rPr lang="en-US" sz="2100" smtClean="0">
                <a:latin typeface="Eras Demi ITC" pitchFamily="34" charset="0"/>
                <a:cs typeface="Arial" pitchFamily="34" charset="0"/>
              </a:rPr>
              <a:t>Analysis of different available climatic data (such as: Meteorological data, health data, environmental data, … etc.)</a:t>
            </a:r>
          </a:p>
          <a:p>
            <a:pPr eaLnBrk="1" hangingPunct="1">
              <a:spcBef>
                <a:spcPts val="600"/>
              </a:spcBef>
            </a:pPr>
            <a:r>
              <a:rPr lang="en-US" sz="2100" smtClean="0">
                <a:latin typeface="Eras Demi ITC" pitchFamily="34" charset="0"/>
                <a:cs typeface="Arial" pitchFamily="34" charset="0"/>
              </a:rPr>
              <a:t>Identification of data from global, regional and national sources (e.g., international and regional organizations, ministries, research centers, Meteorological Centre). </a:t>
            </a:r>
          </a:p>
          <a:p>
            <a:pPr eaLnBrk="1" hangingPunct="1">
              <a:spcBef>
                <a:spcPts val="600"/>
              </a:spcBef>
            </a:pPr>
            <a:r>
              <a:rPr lang="en-US" sz="2100" smtClean="0">
                <a:latin typeface="Eras Demi ITC" pitchFamily="34" charset="0"/>
                <a:cs typeface="Arial" pitchFamily="34" charset="0"/>
              </a:rPr>
              <a:t>Identifying environmental data sharing mechanisms.</a:t>
            </a:r>
          </a:p>
          <a:p>
            <a:pPr eaLnBrk="1" hangingPunct="1"/>
            <a:endParaRPr lang="en-US" sz="2100" smtClean="0">
              <a:latin typeface="Eras Demi ITC"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45840"/>
            <a:ext cx="7992888" cy="1143000"/>
          </a:xfrm>
        </p:spPr>
        <p:txBody>
          <a:bodyPr rtlCol="0">
            <a:no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Second: Investigation of impacts of climate change on different sectors</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22531" name="Content Placeholder 2"/>
          <p:cNvSpPr>
            <a:spLocks noGrp="1"/>
          </p:cNvSpPr>
          <p:nvPr>
            <p:ph idx="1"/>
          </p:nvPr>
        </p:nvSpPr>
        <p:spPr>
          <a:xfrm>
            <a:off x="1403350" y="2536825"/>
            <a:ext cx="6769100" cy="3771900"/>
          </a:xfrm>
        </p:spPr>
        <p:txBody>
          <a:bodyPr/>
          <a:lstStyle/>
          <a:p>
            <a:pPr marL="457200" indent="-457200" eaLnBrk="1" hangingPunct="1">
              <a:spcBef>
                <a:spcPts val="600"/>
              </a:spcBef>
              <a:buFont typeface="Calibri" pitchFamily="34" charset="0"/>
              <a:buAutoNum type="arabicPeriod"/>
            </a:pPr>
            <a:r>
              <a:rPr lang="en-US" sz="2200" smtClean="0">
                <a:latin typeface="Eras Demi ITC" pitchFamily="34" charset="0"/>
                <a:cs typeface="Arial" pitchFamily="34" charset="0"/>
              </a:rPr>
              <a:t>Freshwater</a:t>
            </a:r>
          </a:p>
          <a:p>
            <a:pPr marL="457200" indent="-457200" eaLnBrk="1" hangingPunct="1">
              <a:spcBef>
                <a:spcPts val="600"/>
              </a:spcBef>
              <a:buFont typeface="Calibri" pitchFamily="34" charset="0"/>
              <a:buAutoNum type="arabicPeriod"/>
            </a:pPr>
            <a:r>
              <a:rPr lang="en-US" sz="2200" smtClean="0">
                <a:latin typeface="Eras Demi ITC" pitchFamily="34" charset="0"/>
                <a:cs typeface="Arial" pitchFamily="34" charset="0"/>
              </a:rPr>
              <a:t>Coastal zones</a:t>
            </a:r>
          </a:p>
          <a:p>
            <a:pPr marL="457200" indent="-457200" eaLnBrk="1" hangingPunct="1">
              <a:spcBef>
                <a:spcPts val="600"/>
              </a:spcBef>
              <a:buFont typeface="Calibri" pitchFamily="34" charset="0"/>
              <a:buAutoNum type="arabicPeriod"/>
            </a:pPr>
            <a:r>
              <a:rPr lang="en-US" sz="2200" smtClean="0">
                <a:latin typeface="Eras Demi ITC" pitchFamily="34" charset="0"/>
                <a:cs typeface="Arial" pitchFamily="34" charset="0"/>
              </a:rPr>
              <a:t>Agriculture and desert ecosystems</a:t>
            </a:r>
          </a:p>
          <a:p>
            <a:pPr marL="457200" indent="-457200" eaLnBrk="1" hangingPunct="1">
              <a:spcBef>
                <a:spcPts val="600"/>
              </a:spcBef>
              <a:buFont typeface="Calibri" pitchFamily="34" charset="0"/>
              <a:buAutoNum type="arabicPeriod"/>
            </a:pPr>
            <a:r>
              <a:rPr lang="en-US" sz="2200" smtClean="0">
                <a:latin typeface="Eras Demi ITC" pitchFamily="34" charset="0"/>
                <a:cs typeface="Arial" pitchFamily="34" charset="0"/>
              </a:rPr>
              <a:t>Biodiversity</a:t>
            </a:r>
          </a:p>
          <a:p>
            <a:pPr marL="457200" indent="-457200" eaLnBrk="1" hangingPunct="1">
              <a:spcBef>
                <a:spcPts val="600"/>
              </a:spcBef>
              <a:buFont typeface="Calibri" pitchFamily="34" charset="0"/>
              <a:buAutoNum type="arabicPeriod"/>
            </a:pPr>
            <a:r>
              <a:rPr lang="en-US" sz="2200" smtClean="0">
                <a:latin typeface="Eras Demi ITC" pitchFamily="34" charset="0"/>
                <a:cs typeface="Arial" pitchFamily="34" charset="0"/>
              </a:rPr>
              <a:t>Tourism</a:t>
            </a:r>
          </a:p>
          <a:p>
            <a:pPr marL="457200" indent="-457200" eaLnBrk="1" hangingPunct="1">
              <a:spcBef>
                <a:spcPts val="600"/>
              </a:spcBef>
              <a:buFont typeface="Calibri" pitchFamily="34" charset="0"/>
              <a:buAutoNum type="arabicPeriod"/>
            </a:pPr>
            <a:r>
              <a:rPr lang="en-US" sz="2200" smtClean="0">
                <a:latin typeface="Eras Demi ITC" pitchFamily="34" charset="0"/>
                <a:cs typeface="Arial" pitchFamily="34" charset="0"/>
              </a:rPr>
              <a:t>Human health</a:t>
            </a:r>
            <a:endParaRPr lang="en-US" smtClean="0">
              <a:latin typeface="Eras Demi ITC"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9776"/>
            <a:ext cx="8229600" cy="1143000"/>
          </a:xfrm>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1. Freshwater</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323850" y="1268413"/>
            <a:ext cx="8686800" cy="1655762"/>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sz="8000" b="1" dirty="0" smtClean="0">
                <a:latin typeface="Eras Demi ITC" pitchFamily="34" charset="0"/>
              </a:rPr>
              <a:t>The Kingdom is located in one of the world’s driest regions. Renewable and non renewable groundwater, desalinated seawater and limited surface water will not be sufficient to cover the current trend of Saudi Arabia’s considerable economic and population growth.</a:t>
            </a:r>
            <a:endParaRPr lang="en-US" sz="2400" dirty="0" smtClean="0">
              <a:latin typeface="Eras Demi ITC" pitchFamily="34" charset="0"/>
            </a:endParaRPr>
          </a:p>
        </p:txBody>
      </p:sp>
      <p:sp>
        <p:nvSpPr>
          <p:cNvPr id="5" name="TextBox 4"/>
          <p:cNvSpPr txBox="1"/>
          <p:nvPr/>
        </p:nvSpPr>
        <p:spPr>
          <a:xfrm>
            <a:off x="5580063" y="4724400"/>
            <a:ext cx="3240087" cy="923925"/>
          </a:xfrm>
          <a:prstGeom prst="rect">
            <a:avLst/>
          </a:prstGeom>
          <a:noFill/>
        </p:spPr>
        <p:txBody>
          <a:bodyPr>
            <a:spAutoFit/>
          </a:bodyPr>
          <a:lstStyle/>
          <a:p>
            <a:pPr lvl="1" algn="l" fontAlgn="auto">
              <a:spcBef>
                <a:spcPts val="0"/>
              </a:spcBef>
              <a:spcAft>
                <a:spcPts val="0"/>
              </a:spcAft>
              <a:defRPr/>
            </a:pPr>
            <a:r>
              <a:rPr lang="en-GB" dirty="0">
                <a:solidFill>
                  <a:schemeClr val="accent3">
                    <a:lumMod val="75000"/>
                  </a:schemeClr>
                </a:solidFill>
                <a:latin typeface="Eras Demi ITC" pitchFamily="34" charset="0"/>
                <a:cs typeface="+mn-cs"/>
              </a:rPr>
              <a:t>Per capita freshwater availability trend</a:t>
            </a:r>
            <a:r>
              <a:rPr lang="en-GB" dirty="0">
                <a:solidFill>
                  <a:schemeClr val="accent3">
                    <a:lumMod val="75000"/>
                  </a:schemeClr>
                </a:solidFill>
                <a:latin typeface="+mn-lt"/>
                <a:cs typeface="+mn-cs"/>
              </a:rPr>
              <a:t> </a:t>
            </a:r>
          </a:p>
          <a:p>
            <a:pPr lvl="1" algn="l" fontAlgn="auto">
              <a:spcBef>
                <a:spcPts val="0"/>
              </a:spcBef>
              <a:spcAft>
                <a:spcPts val="0"/>
              </a:spcAft>
              <a:defRPr/>
            </a:pPr>
            <a:r>
              <a:rPr lang="en-GB" i="1" dirty="0">
                <a:latin typeface="+mn-lt"/>
                <a:cs typeface="+mn-cs"/>
              </a:rPr>
              <a:t>Source: UNEP, 2012</a:t>
            </a:r>
          </a:p>
        </p:txBody>
      </p:sp>
      <p:graphicFrame>
        <p:nvGraphicFramePr>
          <p:cNvPr id="6" name="Chart 5"/>
          <p:cNvGraphicFramePr/>
          <p:nvPr/>
        </p:nvGraphicFramePr>
        <p:xfrm>
          <a:off x="825163" y="306800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a:bodyPr>
          <a:lstStyle/>
          <a:p>
            <a:pPr eaLnBrk="1" fontAlgn="auto" hangingPunct="1">
              <a:spcAft>
                <a:spcPts val="0"/>
              </a:spcAft>
              <a:defRPr/>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rPr>
              <a:t>1. Freshwater (Cont.)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Bold ITC" pitchFamily="34" charset="0"/>
            </a:endParaRPr>
          </a:p>
        </p:txBody>
      </p:sp>
      <p:sp>
        <p:nvSpPr>
          <p:cNvPr id="3" name="Content Placeholder 2"/>
          <p:cNvSpPr>
            <a:spLocks noGrp="1"/>
          </p:cNvSpPr>
          <p:nvPr>
            <p:ph idx="1"/>
          </p:nvPr>
        </p:nvSpPr>
        <p:spPr>
          <a:xfrm>
            <a:off x="590550" y="1412875"/>
            <a:ext cx="8229600" cy="4525963"/>
          </a:xfrm>
        </p:spPr>
        <p:txBody>
          <a:bodyPr rtlCol="0">
            <a:normAutofit fontScale="70000" lnSpcReduction="20000"/>
          </a:bodyPr>
          <a:lstStyle/>
          <a:p>
            <a:pPr eaLnBrk="1" fontAlgn="auto" hangingPunct="1">
              <a:spcAft>
                <a:spcPts val="0"/>
              </a:spcAft>
              <a:buFont typeface="Arial" pitchFamily="34" charset="0"/>
              <a:buNone/>
              <a:defRPr/>
            </a:pPr>
            <a:r>
              <a:rPr lang="en-US" i="1" dirty="0">
                <a:latin typeface="Eras Bold ITC" pitchFamily="34" charset="0"/>
              </a:rPr>
              <a:t>Predicted climate change scenarios could:</a:t>
            </a:r>
            <a:endParaRPr lang="en-US" dirty="0">
              <a:latin typeface="Eras Bold ITC" pitchFamily="34" charset="0"/>
            </a:endParaRPr>
          </a:p>
          <a:p>
            <a:pPr marL="720725" eaLnBrk="1" fontAlgn="auto" hangingPunct="1">
              <a:spcBef>
                <a:spcPts val="1800"/>
              </a:spcBef>
              <a:spcAft>
                <a:spcPts val="0"/>
              </a:spcAft>
              <a:defRPr/>
            </a:pPr>
            <a:r>
              <a:rPr lang="en-US" dirty="0">
                <a:latin typeface="Eras Demi ITC" pitchFamily="34" charset="0"/>
              </a:rPr>
              <a:t>Increase desertification.</a:t>
            </a:r>
          </a:p>
          <a:p>
            <a:pPr marL="720725" eaLnBrk="1" fontAlgn="auto" hangingPunct="1">
              <a:spcAft>
                <a:spcPts val="0"/>
              </a:spcAft>
              <a:defRPr/>
            </a:pPr>
            <a:r>
              <a:rPr lang="en-US" dirty="0">
                <a:latin typeface="Eras Demi ITC" pitchFamily="34" charset="0"/>
              </a:rPr>
              <a:t>Decrease groundwater availability.</a:t>
            </a:r>
          </a:p>
          <a:p>
            <a:pPr marL="720725" eaLnBrk="1" fontAlgn="auto" hangingPunct="1">
              <a:spcAft>
                <a:spcPts val="0"/>
              </a:spcAft>
              <a:defRPr/>
            </a:pPr>
            <a:r>
              <a:rPr lang="en-US" dirty="0">
                <a:latin typeface="Eras Demi ITC" pitchFamily="34" charset="0"/>
              </a:rPr>
              <a:t>Decrease already limited surface water availability.</a:t>
            </a:r>
          </a:p>
          <a:p>
            <a:pPr marL="720725" eaLnBrk="1" fontAlgn="auto" hangingPunct="1">
              <a:spcAft>
                <a:spcPts val="0"/>
              </a:spcAft>
              <a:defRPr/>
            </a:pPr>
            <a:r>
              <a:rPr lang="en-US" dirty="0">
                <a:latin typeface="Eras Demi ITC" pitchFamily="34" charset="0"/>
              </a:rPr>
              <a:t>Negatively impact agricultural crops. </a:t>
            </a:r>
          </a:p>
          <a:p>
            <a:pPr marL="720725" eaLnBrk="1" fontAlgn="auto" hangingPunct="1">
              <a:spcAft>
                <a:spcPts val="0"/>
              </a:spcAft>
              <a:defRPr/>
            </a:pPr>
            <a:r>
              <a:rPr lang="en-US" dirty="0">
                <a:latin typeface="Eras Demi ITC" pitchFamily="34" charset="0"/>
              </a:rPr>
              <a:t>Negatively impact socio-economic growth.</a:t>
            </a:r>
          </a:p>
          <a:p>
            <a:pPr marL="720725" eaLnBrk="1" fontAlgn="auto" hangingPunct="1">
              <a:spcAft>
                <a:spcPts val="0"/>
              </a:spcAft>
              <a:defRPr/>
            </a:pPr>
            <a:r>
              <a:rPr lang="en-US" dirty="0">
                <a:latin typeface="Eras Demi ITC" pitchFamily="34" charset="0"/>
              </a:rPr>
              <a:t>Decrease rainfall rates. </a:t>
            </a:r>
          </a:p>
          <a:p>
            <a:pPr marL="720725" eaLnBrk="1" fontAlgn="auto" hangingPunct="1">
              <a:spcAft>
                <a:spcPts val="0"/>
              </a:spcAft>
              <a:defRPr/>
            </a:pPr>
            <a:r>
              <a:rPr lang="en-US" dirty="0">
                <a:latin typeface="Eras Demi ITC" pitchFamily="34" charset="0"/>
              </a:rPr>
              <a:t>Decrease relative humidity.</a:t>
            </a:r>
          </a:p>
          <a:p>
            <a:pPr eaLnBrk="1" fontAlgn="auto" hangingPunct="1">
              <a:spcAft>
                <a:spcPts val="0"/>
              </a:spcAft>
              <a:defRPr/>
            </a:pPr>
            <a:endParaRPr lang="en-US" dirty="0">
              <a:latin typeface="Eras Demi ITC" pitchFamily="34" charset="0"/>
            </a:endParaRPr>
          </a:p>
          <a:p>
            <a:pPr eaLnBrk="1" fontAlgn="auto" hangingPunct="1">
              <a:spcAft>
                <a:spcPts val="0"/>
              </a:spcAft>
              <a:buFont typeface="Arial" pitchFamily="34" charset="0"/>
              <a:buNone/>
              <a:defRPr/>
            </a:pPr>
            <a:r>
              <a:rPr lang="en-US" b="1" i="1" dirty="0">
                <a:latin typeface="Eras Demi ITC" pitchFamily="34" charset="0"/>
              </a:rPr>
              <a:t>Current available alternative water resources: </a:t>
            </a:r>
          </a:p>
          <a:p>
            <a:pPr marL="720725" eaLnBrk="1" fontAlgn="auto" hangingPunct="1">
              <a:spcBef>
                <a:spcPts val="1800"/>
              </a:spcBef>
              <a:spcAft>
                <a:spcPts val="0"/>
              </a:spcAft>
              <a:defRPr/>
            </a:pPr>
            <a:r>
              <a:rPr lang="en-US" dirty="0">
                <a:latin typeface="Eras Demi ITC" pitchFamily="34" charset="0"/>
              </a:rPr>
              <a:t>Desalinated seawater.  </a:t>
            </a:r>
          </a:p>
          <a:p>
            <a:pPr marL="720725" eaLnBrk="1" fontAlgn="auto" hangingPunct="1">
              <a:spcAft>
                <a:spcPts val="0"/>
              </a:spcAft>
              <a:defRPr/>
            </a:pPr>
            <a:r>
              <a:rPr lang="en-US" dirty="0">
                <a:latin typeface="Eras Demi ITC" pitchFamily="34" charset="0"/>
              </a:rPr>
              <a:t>Treated wastewater</a:t>
            </a:r>
            <a:r>
              <a:rPr lang="en-US" dirty="0" smtClean="0">
                <a:latin typeface="Eras Demi ITC" pitchFamily="34" charset="0"/>
              </a:rPr>
              <a:t>.</a:t>
            </a:r>
            <a:endParaRPr lang="en-US" dirty="0">
              <a:latin typeface="Eras Demi IT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2544</TotalTime>
  <Words>1629</Words>
  <Application>Microsoft Office PowerPoint</Application>
  <PresentationFormat>On-screen Show (4:3)</PresentationFormat>
  <Paragraphs>181</Paragraphs>
  <Slides>22</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Calibri</vt:lpstr>
      <vt:lpstr>Arial</vt:lpstr>
      <vt:lpstr>Times New Roman</vt:lpstr>
      <vt:lpstr>Agency FB</vt:lpstr>
      <vt:lpstr>Eras Demi ITC</vt:lpstr>
      <vt:lpstr>Eras Bold ITC</vt:lpstr>
      <vt:lpstr>3_Custom Design</vt:lpstr>
      <vt:lpstr>2_Custom Design</vt:lpstr>
      <vt:lpstr>1_Custom Design</vt:lpstr>
      <vt:lpstr>Custom Design</vt:lpstr>
      <vt:lpstr> Increasing Adaptive Capacity to Climate Change in The Arab Region (The Case of Saudi Arabia) </vt:lpstr>
      <vt:lpstr>Introduction</vt:lpstr>
      <vt:lpstr>Overall Objective</vt:lpstr>
      <vt:lpstr>Increasing Adaptive Capacities to Climate Change in The Arab Region</vt:lpstr>
      <vt:lpstr>Activities</vt:lpstr>
      <vt:lpstr> First: Assessment of available data and information </vt:lpstr>
      <vt:lpstr>Second: Investigation of impacts of climate change on different sectors</vt:lpstr>
      <vt:lpstr>1. Freshwater</vt:lpstr>
      <vt:lpstr>1. Freshwater (Cont.)</vt:lpstr>
      <vt:lpstr>1. Freshwater (Cont.)</vt:lpstr>
      <vt:lpstr>2. Coastal Zones</vt:lpstr>
      <vt:lpstr>2. Coastal Zones (cont.)</vt:lpstr>
      <vt:lpstr>3. Agriculture and Desert Ecosystems</vt:lpstr>
      <vt:lpstr>4. Biodiversity</vt:lpstr>
      <vt:lpstr>5. Tourism</vt:lpstr>
      <vt:lpstr>6. Human Health</vt:lpstr>
      <vt:lpstr> Third: Identification of most vulnerable sectors to climate change impacts </vt:lpstr>
      <vt:lpstr> Fourth: Analysis of climate change adaptation  policies  </vt:lpstr>
      <vt:lpstr> Analysis of climate change adaptation  policies (Cont.) </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Adaptive Capacity to Climate Change in the Arab Region</dc:title>
  <dc:creator>testadmin</dc:creator>
  <cp:lastModifiedBy>Wel-Come</cp:lastModifiedBy>
  <cp:revision>190</cp:revision>
  <dcterms:created xsi:type="dcterms:W3CDTF">2012-11-21T07:21:22Z</dcterms:created>
  <dcterms:modified xsi:type="dcterms:W3CDTF">2013-02-09T07:20:44Z</dcterms:modified>
</cp:coreProperties>
</file>