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7" r:id="rId3"/>
    <p:sldId id="276" r:id="rId4"/>
    <p:sldId id="275" r:id="rId5"/>
    <p:sldId id="289" r:id="rId6"/>
    <p:sldId id="286" r:id="rId7"/>
    <p:sldId id="265" r:id="rId8"/>
    <p:sldId id="266" r:id="rId9"/>
    <p:sldId id="267" r:id="rId10"/>
    <p:sldId id="282" r:id="rId11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Westphal" initials="miw_mar24" lastIdx="7" clrIdx="0"/>
  <p:cmAuthor id="1" name="jb3" initials="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933" autoAdjust="0"/>
  </p:normalViewPr>
  <p:slideViewPr>
    <p:cSldViewPr snapToObjects="1">
      <p:cViewPr varScale="1">
        <p:scale>
          <a:sx n="43" d="100"/>
          <a:sy n="4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78CFC-1DE1-4EB2-AD80-C02E44C4C6C2}" type="datetimeFigureOut">
              <a:rPr lang="en-US" smtClean="0"/>
              <a:pPr/>
              <a:t>12-Dec-11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9DC0B-11B6-4E0E-96DB-8D9562086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972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ADEB6-986D-49FB-A48E-25068E7A8FD2}" type="datetimeFigureOut">
              <a:rPr lang="en-US" smtClean="0"/>
              <a:pPr/>
              <a:t>12-Dec-11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57717-4648-4B1D-AF3B-058C8278EF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696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7717-4648-4B1D-AF3B-058C8278EFF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7717-4648-4B1D-AF3B-058C8278EFF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7717-4648-4B1D-AF3B-058C8278EFF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7717-4648-4B1D-AF3B-058C8278EFF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7717-4648-4B1D-AF3B-058C8278EFF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7717-4648-4B1D-AF3B-058C8278EFF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7717-4648-4B1D-AF3B-058C8278EFF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7717-4648-4B1D-AF3B-058C8278EFF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7717-4648-4B1D-AF3B-058C8278EFF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7717-4648-4B1D-AF3B-058C8278EFF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D5BE6-5CAF-4C6B-892E-7DBC894FC19C}" type="datetime1">
              <a:rPr lang="en-US" smtClean="0"/>
              <a:pPr/>
              <a:t>12-Dec-11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9814B-1124-4BC9-96AE-CFDC027B82B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BD6D9-A7A7-4EBF-A9CE-4E735298700C}" type="datetime1">
              <a:rPr lang="en-US" smtClean="0"/>
              <a:pPr/>
              <a:t>12-Dec-11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D90C-0B69-4543-8795-50D980A2B8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8A1BB-6590-4820-8FA2-E0FA9A24F1B1}" type="datetime1">
              <a:rPr lang="en-US" smtClean="0"/>
              <a:pPr/>
              <a:t>12-Dec-11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E941B-0494-44EB-8C88-40C863697D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7CE221-01F3-4C49-9A63-BA770EFC510B}" type="datetime1">
              <a:rPr lang="en-US" smtClean="0"/>
              <a:pPr/>
              <a:t>12-Dec-11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0B18D-A1DE-4D1B-B959-B02E60A56B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CF44E6-81AD-423B-AD70-5970EB35F0C4}" type="datetime1">
              <a:rPr lang="en-US" smtClean="0"/>
              <a:pPr/>
              <a:t>12-Dec-11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83733-1C89-4D47-9D8A-F41F8406370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CD0F3-8341-496E-AFAF-0916D1B03540}" type="datetime1">
              <a:rPr lang="en-US" smtClean="0"/>
              <a:pPr/>
              <a:t>12-Dec-11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043B4-F658-41C8-A33B-1E05706DB7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3FFB1-2BDF-442F-BA69-3BCD1CC9D693}" type="datetime1">
              <a:rPr lang="en-US" smtClean="0"/>
              <a:pPr/>
              <a:t>12-Dec-11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2CAA5-112E-40DE-BC29-A92B129BE8A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76CBD-ABCE-4675-B274-DA3011EBF647}" type="datetime1">
              <a:rPr lang="en-US" smtClean="0"/>
              <a:pPr/>
              <a:t>12-Dec-11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19C60-1BA3-41BD-BDFB-FBFDF6A11F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22407-B57A-4A85-8675-FF21B2DFDBA5}" type="datetime1">
              <a:rPr lang="en-US" smtClean="0"/>
              <a:pPr/>
              <a:t>12-Dec-11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00946-5516-4F90-94F5-4F93F6DD15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D0682C-15A0-41BA-A5D8-7187BED438F9}" type="datetime1">
              <a:rPr lang="en-US" smtClean="0"/>
              <a:pPr/>
              <a:t>12-Dec-11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9A0B5-7A8E-44CB-BC71-2C24F468F54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F6AE19-99AC-419B-B8B8-2E77FD8AA4A6}" type="datetime1">
              <a:rPr lang="en-US" smtClean="0"/>
              <a:pPr/>
              <a:t>12-Dec-11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EC4A-8488-4AD1-A66A-A0313F2320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fld id="{3EBC197F-9D4C-4DC8-ADF9-51D5C24264E5}" type="datetime1">
              <a:rPr lang="en-US" smtClean="0"/>
              <a:pPr/>
              <a:t>12-Dec-11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fld id="{2DFD30CE-19DA-4780-98EF-0A19E04ADE7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PT template_pacif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 bwMode="auto">
          <a:xfrm>
            <a:off x="35496" y="4734272"/>
            <a:ext cx="45365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Jörn Brömmelhörster</a:t>
            </a:r>
            <a:endParaRPr lang="en-US" sz="2200" b="1" dirty="0" smtClean="0">
              <a:solidFill>
                <a:schemeClr val="tx2"/>
              </a:solidFill>
              <a:latin typeface="+mj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East Asia Department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, Asian Development Bank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6 December 2011, Durban, South Africa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PT template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Thank you!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228600" y="274638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8D-A1DE-4D1B-B959-B02E60A56B5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348880"/>
            <a:ext cx="1274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 </a:t>
            </a:r>
            <a:r>
              <a:rPr lang="ja-JP" altLang="en-US" sz="4000" b="1" dirty="0"/>
              <a:t>谢谢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4293096"/>
            <a:ext cx="2391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3200" b="1" dirty="0"/>
              <a:t>Баярлалаа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2924944"/>
            <a:ext cx="3321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ありがとうございます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3501008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감사합니다</a:t>
            </a:r>
            <a:r>
              <a:rPr lang="en-US" altLang="ko-KR" sz="2800" b="1" dirty="0"/>
              <a:t>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517232"/>
            <a:ext cx="5291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further questions, </a:t>
            </a:r>
            <a:r>
              <a:rPr lang="en-US" dirty="0" err="1" smtClean="0"/>
              <a:t>pls</a:t>
            </a:r>
            <a:r>
              <a:rPr lang="en-US" dirty="0" smtClean="0"/>
              <a:t> contact:</a:t>
            </a:r>
          </a:p>
          <a:p>
            <a:r>
              <a:rPr lang="en-US" dirty="0" err="1" smtClean="0"/>
              <a:t>Jörn</a:t>
            </a:r>
            <a:r>
              <a:rPr lang="en-US" dirty="0" smtClean="0"/>
              <a:t> </a:t>
            </a:r>
            <a:r>
              <a:rPr lang="en-US" dirty="0" err="1" smtClean="0"/>
              <a:t>Brömmelhörster</a:t>
            </a:r>
            <a:r>
              <a:rPr lang="en-US" dirty="0" smtClean="0"/>
              <a:t> (jbrommelhorster@adb.org)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PT template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90600" y="304800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Gulim" pitchFamily="34" charset="-127"/>
              <a:cs typeface="+mj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8D-A1DE-4D1B-B959-B02E60A56B5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 descr="NE Asia 2050 mean ann te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620688"/>
            <a:ext cx="4673690" cy="36114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6342" y="620688"/>
            <a:ext cx="416963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05000"/>
              </a:lnSpc>
              <a:spcBef>
                <a:spcPct val="100000"/>
              </a:spcBef>
              <a:defRPr/>
            </a:pPr>
            <a:r>
              <a:rPr lang="en-US" kern="0" dirty="0" smtClean="0"/>
              <a:t>Change in Mean Annual Temperature (2050s)</a:t>
            </a:r>
            <a:endParaRPr lang="en-US" kern="0" dirty="0" smtClean="0">
              <a:effectLst>
                <a:outerShdw blurRad="38100" dist="38100" dir="2700000" algn="tl">
                  <a:srgbClr val="C0C0C0"/>
                </a:outerShdw>
              </a:effectLst>
              <a:ea typeface="Gulim" pitchFamily="34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2128" y="374897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(Median of 17 GCMs; 2045 – 2056 vs. 1961 – 1990; </a:t>
            </a:r>
            <a:br>
              <a:rPr lang="en-US" sz="1000" dirty="0" smtClean="0"/>
            </a:br>
            <a:r>
              <a:rPr lang="en-US" sz="1000" dirty="0" smtClean="0"/>
              <a:t>A2 emissions scenario)</a:t>
            </a:r>
            <a:endParaRPr lang="en-US" sz="1000" dirty="0"/>
          </a:p>
        </p:txBody>
      </p:sp>
      <p:pic>
        <p:nvPicPr>
          <p:cNvPr id="17" name="Picture 16" descr="NE Asia 2050 mean ann preci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132856"/>
            <a:ext cx="4659341" cy="3600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08512" y="2204864"/>
            <a:ext cx="4572000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lnSpc>
                <a:spcPct val="105000"/>
              </a:lnSpc>
              <a:spcBef>
                <a:spcPct val="100000"/>
              </a:spcBef>
              <a:defRPr/>
            </a:pPr>
            <a:r>
              <a:rPr lang="en-US" kern="0" dirty="0" smtClean="0"/>
              <a:t>Change in Mean Annual Precipitation (2050s)</a:t>
            </a:r>
            <a:endParaRPr lang="en-US" kern="0" dirty="0" smtClean="0">
              <a:effectLst>
                <a:outerShdw blurRad="38100" dist="38100" dir="2700000" algn="tl">
                  <a:srgbClr val="C0C0C0"/>
                </a:outerShdw>
              </a:effectLst>
              <a:ea typeface="Gulim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58408" y="5229200"/>
            <a:ext cx="3438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(Median of 17 GCMs; 2045 – 2056 vs. 1961 – 1990; </a:t>
            </a:r>
            <a:br>
              <a:rPr lang="en-US" sz="1000" dirty="0" smtClean="0"/>
            </a:br>
            <a:r>
              <a:rPr lang="en-US" sz="1000" dirty="0" smtClean="0"/>
              <a:t>A2 emissions scenario)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PT template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First Regional Climate Change Study for Northeast Asia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63688"/>
            <a:ext cx="8686800" cy="3849291"/>
          </a:xfrm>
        </p:spPr>
        <p:txBody>
          <a:bodyPr/>
          <a:lstStyle/>
          <a:p>
            <a:pPr lvl="0">
              <a:spcAft>
                <a:spcPct val="20000"/>
              </a:spcAft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Objectives</a:t>
            </a: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(i)  Help prioritize adaptation and mitigation in the region</a:t>
            </a: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(ii) Better understanding of financing needs for adaptation and mitigation in the region</a:t>
            </a: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(iii) Identify possible areas of regional cooperation, e.g. mitigation and carbon trading, technology transfer, adaptation practices</a:t>
            </a: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1314450" lvl="2" indent="-457200">
              <a:spcAft>
                <a:spcPct val="20000"/>
              </a:spcAft>
              <a:buClr>
                <a:schemeClr val="folHlink"/>
              </a:buClr>
              <a:buSzPct val="120000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8D-A1DE-4D1B-B959-B02E60A56B5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PT template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344219"/>
          </a:xfrm>
        </p:spPr>
        <p:txBody>
          <a:bodyPr/>
          <a:lstStyle/>
          <a:p>
            <a:pPr lvl="0">
              <a:spcAft>
                <a:spcPct val="20000"/>
              </a:spcAft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Components</a:t>
            </a: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(i) Calculation of the costs of adaptation until 2050</a:t>
            </a:r>
          </a:p>
          <a:p>
            <a:pPr marL="1200150" lvl="2" indent="-342900">
              <a:spcAft>
                <a:spcPct val="20000"/>
              </a:spcAft>
              <a:buClr>
                <a:schemeClr val="folHlink"/>
              </a:buClr>
              <a:buSzPct val="120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Infrastructure and water resources, coastal protection, and agriculture</a:t>
            </a: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(ii) Analyze the cost of mitigation options and generation of  marginal abatement cost (MAC) curves for the years 2020 and 2030</a:t>
            </a: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(iii) Calculation of economy-wide climate change impacts and estimation of financing needs through the year 2100 using Integrated Assessment Models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1314450" lvl="2" indent="-457200">
              <a:spcAft>
                <a:spcPct val="20000"/>
              </a:spcAft>
              <a:buClr>
                <a:schemeClr val="folHlink"/>
              </a:buClr>
              <a:buSzPct val="120000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8D-A1DE-4D1B-B959-B02E60A56B5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PT template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Framework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8D-A1DE-4D1B-B959-B02E60A56B5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77241" y="1875824"/>
            <a:ext cx="7696199" cy="3997871"/>
            <a:chOff x="914400" y="1447800"/>
            <a:chExt cx="7696199" cy="3997871"/>
          </a:xfrm>
        </p:grpSpPr>
        <p:sp>
          <p:nvSpPr>
            <p:cNvPr id="8" name="Rounded Rectangle 7"/>
            <p:cNvSpPr/>
            <p:nvPr/>
          </p:nvSpPr>
          <p:spPr>
            <a:xfrm>
              <a:off x="3960631" y="3046406"/>
              <a:ext cx="1600200" cy="99599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66"/>
                  </a:solidFill>
                </a:rPr>
                <a:t>Integrated Assessment Models</a:t>
              </a:r>
              <a:endParaRPr lang="en-US" b="1" dirty="0">
                <a:solidFill>
                  <a:srgbClr val="000066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14400" y="2585081"/>
              <a:ext cx="2420691" cy="190898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66"/>
                  </a:solidFill>
                </a:rPr>
                <a:t>Adaptation</a:t>
              </a:r>
            </a:p>
            <a:p>
              <a:pPr algn="ctr"/>
              <a:r>
                <a:rPr lang="en-US" dirty="0" smtClean="0">
                  <a:solidFill>
                    <a:srgbClr val="000099"/>
                  </a:solidFill>
                </a:rPr>
                <a:t>Impact and costs on water, physical infrastructure, agriculture, and  coastal areas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37766" y="2594736"/>
              <a:ext cx="2372833" cy="190898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66"/>
                  </a:solidFill>
                </a:rPr>
                <a:t>Mitigation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rgbClr val="000099"/>
                  </a:solidFill>
                </a:rPr>
                <a:t>Energy and emissions 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99"/>
                  </a:solidFill>
                </a:rPr>
                <a:t> MAC curves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05000" y="1447800"/>
              <a:ext cx="5715000" cy="7469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99"/>
                  </a:solidFill>
                </a:rPr>
                <a:t>Macroeconomic, demographic, and </a:t>
              </a:r>
              <a:br>
                <a:rPr lang="en-US" dirty="0" smtClean="0">
                  <a:solidFill>
                    <a:srgbClr val="000099"/>
                  </a:solidFill>
                </a:rPr>
              </a:br>
              <a:r>
                <a:rPr lang="en-US" dirty="0" smtClean="0">
                  <a:solidFill>
                    <a:srgbClr val="000099"/>
                  </a:solidFill>
                </a:rPr>
                <a:t>standard emissions scenarios</a:t>
              </a:r>
              <a:endParaRPr lang="en-US" dirty="0">
                <a:solidFill>
                  <a:srgbClr val="000099"/>
                </a:solidFill>
              </a:endParaRPr>
            </a:p>
          </p:txBody>
        </p:sp>
        <p:cxnSp>
          <p:nvCxnSpPr>
            <p:cNvPr id="12" name="Elbow Connector 11"/>
            <p:cNvCxnSpPr>
              <a:stCxn id="11" idx="2"/>
              <a:endCxn id="10" idx="0"/>
            </p:cNvCxnSpPr>
            <p:nvPr/>
          </p:nvCxnSpPr>
          <p:spPr>
            <a:xfrm rot="16200000" flipH="1">
              <a:off x="5893371" y="1063924"/>
              <a:ext cx="399940" cy="2661683"/>
            </a:xfrm>
            <a:prstGeom prst="bentConnector3">
              <a:avLst>
                <a:gd name="adj1" fmla="val 50000"/>
              </a:avLst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11" idx="2"/>
              <a:endCxn id="9" idx="0"/>
            </p:cNvCxnSpPr>
            <p:nvPr/>
          </p:nvCxnSpPr>
          <p:spPr>
            <a:xfrm rot="5400000">
              <a:off x="3248481" y="1071061"/>
              <a:ext cx="390285" cy="2637754"/>
            </a:xfrm>
            <a:prstGeom prst="bentConnector3">
              <a:avLst>
                <a:gd name="adj1" fmla="val 50000"/>
              </a:avLst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2"/>
              <a:endCxn id="8" idx="0"/>
            </p:cNvCxnSpPr>
            <p:nvPr/>
          </p:nvCxnSpPr>
          <p:spPr>
            <a:xfrm flipH="1">
              <a:off x="4760731" y="2194796"/>
              <a:ext cx="1769" cy="851610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3"/>
              <a:endCxn id="8" idx="1"/>
            </p:cNvCxnSpPr>
            <p:nvPr/>
          </p:nvCxnSpPr>
          <p:spPr>
            <a:xfrm>
              <a:off x="3335091" y="3539576"/>
              <a:ext cx="625540" cy="482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1"/>
              <a:endCxn id="8" idx="3"/>
            </p:cNvCxnSpPr>
            <p:nvPr/>
          </p:nvCxnSpPr>
          <p:spPr>
            <a:xfrm flipH="1" flipV="1">
              <a:off x="5560831" y="3544403"/>
              <a:ext cx="676935" cy="482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2748150" y="4698675"/>
              <a:ext cx="4038600" cy="7469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66"/>
                  </a:solidFill>
                </a:rPr>
                <a:t>Country reports and databases</a:t>
              </a:r>
              <a:endParaRPr lang="en-US" b="1" dirty="0">
                <a:solidFill>
                  <a:srgbClr val="000066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7" idx="0"/>
              <a:endCxn id="8" idx="2"/>
            </p:cNvCxnSpPr>
            <p:nvPr/>
          </p:nvCxnSpPr>
          <p:spPr>
            <a:xfrm flipH="1" flipV="1">
              <a:off x="4760731" y="4042400"/>
              <a:ext cx="6719" cy="65627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PT template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Participating Institutions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3849291"/>
          </a:xfrm>
        </p:spPr>
        <p:txBody>
          <a:bodyPr/>
          <a:lstStyle/>
          <a:p>
            <a:pPr>
              <a:buNone/>
            </a:pPr>
            <a:r>
              <a:rPr lang="en-US" sz="1800" i="1" dirty="0" smtClean="0"/>
              <a:t>Japan</a:t>
            </a:r>
          </a:p>
          <a:p>
            <a:r>
              <a:rPr lang="en-US" sz="1800" dirty="0" smtClean="0"/>
              <a:t>National Institute for Environmental Studies (NIES)</a:t>
            </a:r>
          </a:p>
          <a:p>
            <a:r>
              <a:rPr lang="en-US" sz="1800" dirty="0" smtClean="0"/>
              <a:t>Institute for Global Environmental Strategies (IGES)</a:t>
            </a:r>
          </a:p>
          <a:p>
            <a:r>
              <a:rPr lang="en-US" sz="1800" dirty="0" smtClean="0"/>
              <a:t>Mizuho Information and Research Institute</a:t>
            </a:r>
          </a:p>
          <a:p>
            <a:pPr>
              <a:buNone/>
            </a:pPr>
            <a:r>
              <a:rPr lang="en-US" sz="1800" i="1" dirty="0" smtClean="0"/>
              <a:t>Republic of Korea</a:t>
            </a:r>
          </a:p>
          <a:p>
            <a:r>
              <a:rPr lang="en-US" sz="1800" dirty="0" smtClean="0"/>
              <a:t>Global Green Growth Institute</a:t>
            </a:r>
          </a:p>
          <a:p>
            <a:r>
              <a:rPr lang="en-US" sz="1800" dirty="0" smtClean="0"/>
              <a:t>Seoul National University</a:t>
            </a:r>
          </a:p>
          <a:p>
            <a:pPr>
              <a:buNone/>
            </a:pPr>
            <a:r>
              <a:rPr lang="en-US" sz="1800" i="1" dirty="0" smtClean="0"/>
              <a:t>People’s Republic of China</a:t>
            </a:r>
          </a:p>
          <a:p>
            <a:r>
              <a:rPr lang="en-US" sz="1800" dirty="0" smtClean="0"/>
              <a:t>National Development and Reform Commission (NDRC)</a:t>
            </a:r>
          </a:p>
          <a:p>
            <a:r>
              <a:rPr lang="en-US" sz="1800" dirty="0" smtClean="0"/>
              <a:t>Tsinghua University</a:t>
            </a:r>
          </a:p>
          <a:p>
            <a:pPr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Font typeface="+mj-lt"/>
              <a:buAutoNum type="arabicPeriod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1314450" lvl="2" indent="-457200">
              <a:spcAft>
                <a:spcPct val="20000"/>
              </a:spcAft>
              <a:buClr>
                <a:schemeClr val="folHlink"/>
              </a:buClr>
              <a:buSzPct val="120000"/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Font typeface="+mj-lt"/>
              <a:buAutoNum type="arabicPeriod"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8D-A1DE-4D1B-B959-B02E60A56B5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716016" y="1196752"/>
            <a:ext cx="4427984" cy="384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Mongolia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Clean Development Mechanism Center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Institute of Meteorology and Hydrology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University of Science and Technology of Mongolia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Other Participating Institutions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Massachusetts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Institute of Technology, USA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University of Colorado at Boulder, USA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University of Edinburgh, UK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University of Southampton, UK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International Institute for Applied Systems Analysis, Austria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Basque Centre for Climate  Change, Spain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914400" marR="0" lvl="1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SzPct val="120000"/>
              <a:buFont typeface="+mj-lt"/>
              <a:buAutoNum type="arabicPeriod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1314450" marR="0" lvl="2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SzPct val="120000"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914400" marR="0" lvl="1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SzPct val="120000"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PT template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Preliminary Results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3849291"/>
          </a:xfrm>
        </p:spPr>
        <p:txBody>
          <a:bodyPr/>
          <a:lstStyle/>
          <a:p>
            <a:pPr marL="514350" indent="-514350">
              <a:spcAft>
                <a:spcPct val="20000"/>
              </a:spcAft>
              <a:buClr>
                <a:schemeClr val="folHlink"/>
              </a:buClr>
              <a:buSzPct val="120000"/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Costs of Adaptation in Infrastructure</a:t>
            </a: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Northeast Asia has large ‘adaptation deficit’ to current climate variability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e.g. floods and cyclones. It makes economic sense to address this now.</a:t>
            </a: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Priority adaptation investments include</a:t>
            </a:r>
          </a:p>
          <a:p>
            <a:pPr marL="1314450" lvl="2" indent="-457200">
              <a:spcAft>
                <a:spcPct val="20000"/>
              </a:spcAft>
              <a:buClr>
                <a:schemeClr val="folHlink"/>
              </a:buClr>
              <a:buSzPct val="120000"/>
              <a:buNone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 Water infrastructure due to increased variation of rainfall</a:t>
            </a:r>
          </a:p>
          <a:p>
            <a:pPr marL="1314450" lvl="2" indent="-457200">
              <a:spcAft>
                <a:spcPct val="20000"/>
              </a:spcAft>
              <a:buClr>
                <a:schemeClr val="folHlink"/>
              </a:buClr>
              <a:buSzPct val="120000"/>
              <a:buNone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 Coastal infrastructure due to sea level rise and storm surges </a:t>
            </a: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  It shall be noted that ‘climate proofing’ of physical infrastructure is not a simple task. It all depends on the infrastructure type, the level of risk aversion and assumed social discount rate.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8D-A1DE-4D1B-B959-B02E60A56B5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PT template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Preliminary Results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3849291"/>
          </a:xfrm>
        </p:spPr>
        <p:txBody>
          <a:bodyPr/>
          <a:lstStyle/>
          <a:p>
            <a:pPr marL="514350" indent="-514350">
              <a:spcAft>
                <a:spcPct val="20000"/>
              </a:spcAft>
              <a:buClr>
                <a:schemeClr val="folHlink"/>
              </a:buClr>
              <a:buSzPct val="120000"/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Mitigation and MACCs</a:t>
            </a: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Large mitigation potential in NE Asia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approx. 7 </a:t>
            </a: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Gt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</a:t>
            </a:r>
            <a:r>
              <a:rPr lang="en-US" sz="200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2030 (using a carbon cut-off price of $100/tCO</a:t>
            </a:r>
            <a:r>
              <a:rPr lang="en-US" sz="200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Large amount of abatement potential at negative cost (‘win-win’)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($100/tCO</a:t>
            </a:r>
            <a:r>
              <a:rPr lang="en-US" sz="200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  </a:t>
            </a: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Mitigation in NE Asia has significant co-benefits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e.g., enhanced energy security in PRC – oil consumption declines in 2030 from 18% to 10% and coal 57% to 43% of primary energy consumption, respectively, compared to Business-As-Usual</a:t>
            </a: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delay reduces future mitigation potential in NE Asia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e.g., for PRC, a delay of only 5 years in the power sector results in a reduction in mitigation potential of 15% in 2020 and 10% in 2030 due to lock-in effects</a:t>
            </a:r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None/>
            </a:pP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8D-A1DE-4D1B-B959-B02E60A56B5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PT template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Preliminary Results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03648"/>
            <a:ext cx="9144000" cy="3849291"/>
          </a:xfrm>
        </p:spPr>
        <p:txBody>
          <a:bodyPr/>
          <a:lstStyle/>
          <a:p>
            <a:pPr marL="514350" indent="-514350">
              <a:spcAft>
                <a:spcPct val="20000"/>
              </a:spcAft>
              <a:buClr>
                <a:schemeClr val="folHlink"/>
              </a:buClr>
              <a:buSzPct val="120000"/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Integrated Assessment Modeling</a:t>
            </a: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cost of climate change will be significant for NE Asia in the coming decades</a:t>
            </a: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 winners – Mongolia likely the most vulnerable</a:t>
            </a: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 the World implements the mitigation pledges from Copenhagen and Cancun COPs, there will be net positive economic benefits for NE Asia (i.e., Costs &lt; avoided damages)</a:t>
            </a:r>
          </a:p>
          <a:p>
            <a:pPr marL="914400" lvl="1" indent="-457200">
              <a:spcAft>
                <a:spcPct val="20000"/>
              </a:spcAft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Regional cooperation would save costs and foster benefits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8D-A1DE-4D1B-B959-B02E60A56B5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8277</TotalTime>
  <Words>683</Words>
  <Application>Microsoft Office PowerPoint</Application>
  <PresentationFormat>On-screen Show (4:3)</PresentationFormat>
  <Paragraphs>99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The First Regional Climate Change Study for Northeast Asia</vt:lpstr>
      <vt:lpstr>Slide 4</vt:lpstr>
      <vt:lpstr>Framework</vt:lpstr>
      <vt:lpstr>Participating Institutions</vt:lpstr>
      <vt:lpstr>Preliminary Results</vt:lpstr>
      <vt:lpstr>Preliminary Results</vt:lpstr>
      <vt:lpstr>Preliminary Results</vt:lpstr>
      <vt:lpstr>Thank you!  </vt:lpstr>
    </vt:vector>
  </TitlesOfParts>
  <Company>ATI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Asiatype</dc:creator>
  <cp:lastModifiedBy>ltp</cp:lastModifiedBy>
  <cp:revision>93</cp:revision>
  <cp:lastPrinted>2011-12-05T17:03:11Z</cp:lastPrinted>
  <dcterms:created xsi:type="dcterms:W3CDTF">2011-11-23T09:27:27Z</dcterms:created>
  <dcterms:modified xsi:type="dcterms:W3CDTF">2011-12-12T03:27:00Z</dcterms:modified>
</cp:coreProperties>
</file>