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876" r:id="rId1"/>
  </p:sldMasterIdLst>
  <p:notesMasterIdLst>
    <p:notesMasterId r:id="rId17"/>
  </p:notesMasterIdLst>
  <p:handoutMasterIdLst>
    <p:handoutMasterId r:id="rId18"/>
  </p:handoutMasterIdLst>
  <p:sldIdLst>
    <p:sldId id="540" r:id="rId2"/>
    <p:sldId id="542" r:id="rId3"/>
    <p:sldId id="541" r:id="rId4"/>
    <p:sldId id="421" r:id="rId5"/>
    <p:sldId id="448" r:id="rId6"/>
    <p:sldId id="386" r:id="rId7"/>
    <p:sldId id="543" r:id="rId8"/>
    <p:sldId id="521" r:id="rId9"/>
    <p:sldId id="544" r:id="rId10"/>
    <p:sldId id="522" r:id="rId11"/>
    <p:sldId id="523" r:id="rId12"/>
    <p:sldId id="524" r:id="rId13"/>
    <p:sldId id="525" r:id="rId14"/>
    <p:sldId id="526" r:id="rId15"/>
    <p:sldId id="52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3399"/>
    <a:srgbClr val="0000CC"/>
    <a:srgbClr val="FF0000"/>
    <a:srgbClr val="00FFCC"/>
    <a:srgbClr val="0000FF"/>
    <a:srgbClr val="FF9900"/>
    <a:srgbClr val="FF0066"/>
    <a:srgbClr val="00FF00"/>
    <a:srgbClr val="66FF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911" autoAdjust="0"/>
    <p:restoredTop sz="94660"/>
  </p:normalViewPr>
  <p:slideViewPr>
    <p:cSldViewPr>
      <p:cViewPr varScale="1">
        <p:scale>
          <a:sx n="69" d="100"/>
          <a:sy n="69" d="100"/>
        </p:scale>
        <p:origin x="-160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4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8E1C18-4018-4541-BD6C-D074D1C1EEB1}" type="datetimeFigureOut">
              <a:rPr lang="en-US" smtClean="0"/>
              <a:pPr/>
              <a:t>10/25/2016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6BA8E6E-E9CA-47BD-A173-B582DFBF3D5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CB430C-83FE-4D60-9663-871399C1F402}" type="datetimeFigureOut">
              <a:rPr lang="en-US" smtClean="0"/>
              <a:pPr/>
              <a:t>10/25/2016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40DB7-3C6D-44FC-93AE-A4030128EF92}"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AA3BEA9-1EE2-44BF-A4F9-A7E4C6536F8C}" type="datetime1">
              <a:rPr lang="en-US" smtClean="0"/>
              <a:pPr/>
              <a:t>10/25/2016</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B0BD361-BBDE-4763-BC0A-9261A90693DF}" type="slidenum">
              <a:rPr lang="en-IN" smtClean="0"/>
              <a:pPr/>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D0ECF8-7D54-4F9A-A788-6863432685F3}" type="datetime1">
              <a:rPr lang="en-US" smtClean="0"/>
              <a:pPr/>
              <a:t>10/25/2016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B0BD361-BBDE-4763-BC0A-9261A90693D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50A5C0-2009-44D9-9E4F-FBF9598649EC}" type="datetime1">
              <a:rPr lang="en-US" smtClean="0"/>
              <a:pPr/>
              <a:t>10/25/2016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B0BD361-BBDE-4763-BC0A-9261A90693D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907C4C8-4011-4C81-A097-6EB4731A0E0B}" type="datetime1">
              <a:rPr lang="en-US" smtClean="0"/>
              <a:pPr/>
              <a:t>10/25/2016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B0BD361-BBDE-4763-BC0A-9261A90693DF}" type="slidenum">
              <a:rPr lang="en-IN" smtClean="0"/>
              <a:pPr/>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16488D-949A-49AC-8B4A-AA27A71A83F6}" type="datetime1">
              <a:rPr lang="en-US" smtClean="0"/>
              <a:pPr/>
              <a:t>10/25/2016</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B0BD361-BBDE-4763-BC0A-9261A90693D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4C1013F-90D5-45D3-8228-9577E564FA74}" type="datetime1">
              <a:rPr lang="en-US" smtClean="0"/>
              <a:pPr/>
              <a:t>10/25/2016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B0BD361-BBDE-4763-BC0A-9261A90693DF}" type="slidenum">
              <a:rPr lang="en-IN" smtClean="0"/>
              <a:pPr/>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AC89618-176E-4831-A7BF-4977FF90FE6E}" type="datetime1">
              <a:rPr lang="en-US" smtClean="0"/>
              <a:pPr/>
              <a:t>10/25/2016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B0BD361-BBDE-4763-BC0A-9261A90693DF}" type="slidenum">
              <a:rPr lang="en-IN" smtClean="0"/>
              <a:pPr/>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4864DA0-CB6D-4EF6-8DEA-FF2057B10150}" type="datetime1">
              <a:rPr lang="en-US" smtClean="0"/>
              <a:pPr/>
              <a:t>10/25/2016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B0BD361-BBDE-4763-BC0A-9261A90693D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802E6-1B8F-4BE5-B2A8-7EB8FA730553}" type="datetime1">
              <a:rPr lang="en-US" smtClean="0"/>
              <a:pPr/>
              <a:t>10/25/2016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B0BD361-BBDE-4763-BC0A-9261A90693D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2B9FCC5-7D74-4832-9CD5-503D0851A831}" type="datetime1">
              <a:rPr lang="en-US" smtClean="0"/>
              <a:pPr/>
              <a:t>10/25/2016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B0BD361-BBDE-4763-BC0A-9261A90693DF}" type="slidenum">
              <a:rPr lang="en-IN" smtClean="0"/>
              <a:pPr/>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DD67371-2055-45BB-ACFC-01AA5B5EE7E9}" type="datetime1">
              <a:rPr lang="en-US" smtClean="0"/>
              <a:pPr/>
              <a:t>10/25/2016</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7B0BD361-BBDE-4763-BC0A-9261A90693DF}" type="slidenum">
              <a:rPr lang="en-IN" smtClean="0"/>
              <a:pPr/>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29E033C-E8B3-45EA-B879-39F68D6F0497}" type="datetime1">
              <a:rPr lang="en-US" smtClean="0"/>
              <a:pPr/>
              <a:t>10/25/2016</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B0BD361-BBDE-4763-BC0A-9261A90693DF}"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google.co.in/search?q=Vidarbha+Maharashtra&amp;spell=1&amp;sa=X&amp;ved=0ahUKEwiK2I74k7HMAhUDTo4KHcsPBLIQvwUIGSgA&amp;biw=1280&amp;bih=91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r>
              <a:rPr lang="en-US" dirty="0" smtClean="0">
                <a:latin typeface="Calibri" pitchFamily="34" charset="0"/>
              </a:rPr>
              <a:t>By</a:t>
            </a:r>
          </a:p>
          <a:p>
            <a:r>
              <a:rPr lang="en-US" dirty="0" err="1" smtClean="0">
                <a:latin typeface="Calibri" pitchFamily="34" charset="0"/>
              </a:rPr>
              <a:t>Dr.Kirit</a:t>
            </a:r>
            <a:r>
              <a:rPr lang="en-US" dirty="0" smtClean="0">
                <a:latin typeface="Calibri" pitchFamily="34" charset="0"/>
              </a:rPr>
              <a:t> </a:t>
            </a:r>
            <a:r>
              <a:rPr lang="en-US" dirty="0" err="1" smtClean="0">
                <a:latin typeface="Calibri" pitchFamily="34" charset="0"/>
              </a:rPr>
              <a:t>Shelat</a:t>
            </a:r>
            <a:r>
              <a:rPr lang="en-US" dirty="0" smtClean="0">
                <a:latin typeface="Calibri" pitchFamily="34" charset="0"/>
              </a:rPr>
              <a:t>, I.A.S (</a:t>
            </a:r>
            <a:r>
              <a:rPr lang="en-US" dirty="0" err="1" smtClean="0">
                <a:latin typeface="Calibri" pitchFamily="34" charset="0"/>
              </a:rPr>
              <a:t>Retd</a:t>
            </a:r>
            <a:r>
              <a:rPr lang="en-US" dirty="0" smtClean="0">
                <a:latin typeface="Calibri" pitchFamily="34" charset="0"/>
              </a:rPr>
              <a:t>)</a:t>
            </a:r>
          </a:p>
          <a:p>
            <a:r>
              <a:rPr lang="en-US" dirty="0" smtClean="0">
                <a:latin typeface="Calibri" pitchFamily="34" charset="0"/>
              </a:rPr>
              <a:t>Executive Chairman-NCCSD</a:t>
            </a:r>
            <a:endParaRPr lang="en-IN" dirty="0">
              <a:latin typeface="Calibri" pitchFamily="34" charset="0"/>
            </a:endParaRPr>
          </a:p>
        </p:txBody>
      </p:sp>
      <p:sp>
        <p:nvSpPr>
          <p:cNvPr id="2" name="Slide Number Placeholder 1"/>
          <p:cNvSpPr>
            <a:spLocks noGrp="1"/>
          </p:cNvSpPr>
          <p:nvPr>
            <p:ph type="sldNum" sz="quarter" idx="12"/>
          </p:nvPr>
        </p:nvSpPr>
        <p:spPr/>
        <p:txBody>
          <a:bodyPr/>
          <a:lstStyle/>
          <a:p>
            <a:fld id="{7B0BD361-BBDE-4763-BC0A-9261A90693DF}" type="slidenum">
              <a:rPr lang="en-IN" smtClean="0"/>
              <a:pPr/>
              <a:t>1</a:t>
            </a:fld>
            <a:endParaRPr lang="en-IN"/>
          </a:p>
        </p:txBody>
      </p:sp>
      <p:sp>
        <p:nvSpPr>
          <p:cNvPr id="5" name="Title 4"/>
          <p:cNvSpPr>
            <a:spLocks noGrp="1"/>
          </p:cNvSpPr>
          <p:nvPr>
            <p:ph type="ctrTitle"/>
          </p:nvPr>
        </p:nvSpPr>
        <p:spPr/>
        <p:txBody>
          <a:bodyPr/>
          <a:lstStyle/>
          <a:p>
            <a:r>
              <a:rPr lang="en-US" dirty="0" smtClean="0"/>
              <a:t>“</a:t>
            </a:r>
            <a:r>
              <a:rPr lang="en-US" dirty="0" smtClean="0">
                <a:latin typeface="Calibri" pitchFamily="34" charset="0"/>
              </a:rPr>
              <a:t>Food, Water, Energy Nexus in arena of Climate Change</a:t>
            </a:r>
            <a:r>
              <a:rPr lang="en-US" dirty="0" smtClean="0"/>
              <a:t>”</a:t>
            </a:r>
            <a:endParaRPr lang="en-IN" dirty="0"/>
          </a:p>
        </p:txBody>
      </p:sp>
      <p:pic>
        <p:nvPicPr>
          <p:cNvPr id="7" name="Picture 2" descr="NCCSD"/>
          <p:cNvPicPr>
            <a:picLocks noChangeAspect="1" noChangeArrowheads="1"/>
          </p:cNvPicPr>
          <p:nvPr/>
        </p:nvPicPr>
        <p:blipFill>
          <a:blip r:embed="rId2" cstate="print">
            <a:clrChange>
              <a:clrFrom>
                <a:srgbClr val="FFFFFF"/>
              </a:clrFrom>
              <a:clrTo>
                <a:srgbClr val="FFFFFF">
                  <a:alpha val="0"/>
                </a:srgbClr>
              </a:clrTo>
            </a:clrChange>
          </a:blip>
          <a:srcRect l="5155" t="4762" r="3093" b="4762"/>
          <a:stretch>
            <a:fillRect/>
          </a:stretch>
        </p:blipFill>
        <p:spPr bwMode="auto">
          <a:xfrm>
            <a:off x="2843808" y="4509120"/>
            <a:ext cx="3240360" cy="1728192"/>
          </a:xfrm>
          <a:prstGeom prst="rect">
            <a:avLst/>
          </a:prstGeom>
          <a:noFill/>
          <a:ln w="0">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796908"/>
          </a:xfrm>
        </p:spPr>
        <p:txBody>
          <a:bodyPr/>
          <a:lstStyle/>
          <a:p>
            <a:r>
              <a:rPr lang="en-US" b="1" dirty="0" smtClean="0">
                <a:latin typeface="Calibri" pitchFamily="34" charset="0"/>
              </a:rPr>
              <a:t>Food Security</a:t>
            </a:r>
            <a:r>
              <a:rPr lang="en-US" dirty="0" smtClean="0">
                <a:latin typeface="Calibri" pitchFamily="34" charset="0"/>
              </a:rPr>
              <a:t>:</a:t>
            </a:r>
            <a:endParaRPr lang="en-IN" dirty="0"/>
          </a:p>
        </p:txBody>
      </p:sp>
      <p:sp>
        <p:nvSpPr>
          <p:cNvPr id="4" name="Slide Number Placeholder 3"/>
          <p:cNvSpPr>
            <a:spLocks noGrp="1"/>
          </p:cNvSpPr>
          <p:nvPr>
            <p:ph type="sldNum" sz="quarter" idx="12"/>
          </p:nvPr>
        </p:nvSpPr>
        <p:spPr/>
        <p:txBody>
          <a:bodyPr/>
          <a:lstStyle/>
          <a:p>
            <a:fld id="{7B0BD361-BBDE-4763-BC0A-9261A90693DF}" type="slidenum">
              <a:rPr lang="en-IN" smtClean="0"/>
              <a:pPr/>
              <a:t>10</a:t>
            </a:fld>
            <a:endParaRPr lang="en-IN"/>
          </a:p>
        </p:txBody>
      </p:sp>
      <p:sp>
        <p:nvSpPr>
          <p:cNvPr id="3" name="Content Placeholder 2"/>
          <p:cNvSpPr>
            <a:spLocks noGrp="1"/>
          </p:cNvSpPr>
          <p:nvPr>
            <p:ph sz="quarter" idx="1"/>
          </p:nvPr>
        </p:nvSpPr>
        <p:spPr>
          <a:xfrm>
            <a:off x="539552" y="1000108"/>
            <a:ext cx="8147248" cy="5019692"/>
          </a:xfrm>
        </p:spPr>
        <p:txBody>
          <a:bodyPr>
            <a:normAutofit/>
          </a:bodyPr>
          <a:lstStyle/>
          <a:p>
            <a:pPr algn="just"/>
            <a:r>
              <a:rPr lang="en-US" sz="3200" dirty="0" smtClean="0">
                <a:latin typeface="Calibri" pitchFamily="34" charset="0"/>
              </a:rPr>
              <a:t>Due to rapid increase of non-agriculture activities like urbanization, industrialization and infrastructure development, area under agriculture and food production is getting reduced. With increasing urban middle class population, demand for food, Dairy and Meat products is increasing. There will be huge gap between demand and supply position in years to come.</a:t>
            </a:r>
            <a:endParaRPr lang="en-IN" sz="3200"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1143000"/>
          </a:xfrm>
        </p:spPr>
        <p:txBody>
          <a:bodyPr/>
          <a:lstStyle/>
          <a:p>
            <a:r>
              <a:rPr lang="en-US" b="1" dirty="0" smtClean="0">
                <a:latin typeface="Calibri" pitchFamily="34" charset="0"/>
              </a:rPr>
              <a:t>Water Scarcity:</a:t>
            </a:r>
            <a:endParaRPr lang="en-IN" dirty="0"/>
          </a:p>
        </p:txBody>
      </p:sp>
      <p:sp>
        <p:nvSpPr>
          <p:cNvPr id="4" name="Slide Number Placeholder 3"/>
          <p:cNvSpPr>
            <a:spLocks noGrp="1"/>
          </p:cNvSpPr>
          <p:nvPr>
            <p:ph type="sldNum" sz="quarter" idx="12"/>
          </p:nvPr>
        </p:nvSpPr>
        <p:spPr/>
        <p:txBody>
          <a:bodyPr/>
          <a:lstStyle/>
          <a:p>
            <a:fld id="{7B0BD361-BBDE-4763-BC0A-9261A90693DF}" type="slidenum">
              <a:rPr lang="en-IN" smtClean="0"/>
              <a:pPr/>
              <a:t>11</a:t>
            </a:fld>
            <a:endParaRPr lang="en-IN"/>
          </a:p>
        </p:txBody>
      </p:sp>
      <p:sp>
        <p:nvSpPr>
          <p:cNvPr id="3" name="Content Placeholder 2"/>
          <p:cNvSpPr>
            <a:spLocks noGrp="1"/>
          </p:cNvSpPr>
          <p:nvPr>
            <p:ph sz="quarter" idx="1"/>
          </p:nvPr>
        </p:nvSpPr>
        <p:spPr>
          <a:xfrm>
            <a:off x="467544" y="1447800"/>
            <a:ext cx="8219256" cy="5053034"/>
          </a:xfrm>
        </p:spPr>
        <p:txBody>
          <a:bodyPr>
            <a:noAutofit/>
          </a:bodyPr>
          <a:lstStyle/>
          <a:p>
            <a:pPr algn="just"/>
            <a:r>
              <a:rPr lang="en-US" sz="3600" dirty="0" smtClean="0">
                <a:latin typeface="Calibri" pitchFamily="34" charset="0"/>
              </a:rPr>
              <a:t>Again due to enhanced urbanization and Industrial activity, even water meant for irrigation in Dams and Reservoirs– Lake are getting diverted to meet increased urbanities demand. Further big new Township are using huge pumps which draw out daily large quantity underground water which resource is becoming increasingly depleted. </a:t>
            </a:r>
            <a:endParaRPr lang="en-IN" sz="3600" dirty="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796908"/>
          </a:xfrm>
        </p:spPr>
        <p:txBody>
          <a:bodyPr/>
          <a:lstStyle/>
          <a:p>
            <a:r>
              <a:rPr lang="en-US" b="1" dirty="0" smtClean="0">
                <a:latin typeface="Calibri" pitchFamily="34" charset="0"/>
              </a:rPr>
              <a:t>Energy Scarcity:</a:t>
            </a:r>
            <a:endParaRPr lang="en-IN" dirty="0"/>
          </a:p>
        </p:txBody>
      </p:sp>
      <p:sp>
        <p:nvSpPr>
          <p:cNvPr id="4" name="Slide Number Placeholder 3"/>
          <p:cNvSpPr>
            <a:spLocks noGrp="1"/>
          </p:cNvSpPr>
          <p:nvPr>
            <p:ph type="sldNum" sz="quarter" idx="12"/>
          </p:nvPr>
        </p:nvSpPr>
        <p:spPr/>
        <p:txBody>
          <a:bodyPr/>
          <a:lstStyle/>
          <a:p>
            <a:fld id="{7B0BD361-BBDE-4763-BC0A-9261A90693DF}" type="slidenum">
              <a:rPr lang="en-IN" smtClean="0"/>
              <a:pPr/>
              <a:t>12</a:t>
            </a:fld>
            <a:endParaRPr lang="en-IN"/>
          </a:p>
        </p:txBody>
      </p:sp>
      <p:sp>
        <p:nvSpPr>
          <p:cNvPr id="3" name="Content Placeholder 2"/>
          <p:cNvSpPr>
            <a:spLocks noGrp="1"/>
          </p:cNvSpPr>
          <p:nvPr>
            <p:ph sz="quarter" idx="1"/>
          </p:nvPr>
        </p:nvSpPr>
        <p:spPr>
          <a:xfrm>
            <a:off x="539552" y="1000108"/>
            <a:ext cx="8147248" cy="5286412"/>
          </a:xfrm>
        </p:spPr>
        <p:txBody>
          <a:bodyPr>
            <a:normAutofit fontScale="92500" lnSpcReduction="10000"/>
          </a:bodyPr>
          <a:lstStyle/>
          <a:p>
            <a:pPr algn="just"/>
            <a:r>
              <a:rPr lang="en-US" sz="3500" dirty="0" smtClean="0">
                <a:latin typeface="Calibri" pitchFamily="34" charset="0"/>
              </a:rPr>
              <a:t>Deficient supply of Electrical energy in rural areas –There is only 30% to 40% of energy demands of rural household is met-with. The Farmers get supply from 6 to 8 hours – but there are frequent break downs. Due to delay in rain-Speed or drought- Farmers demand for energy is increasing –Further efficient energy supply (24 hours) is needed for local Processing of Agro-produce. There are huge transportation –losses and theft in electrical Supply lines.</a:t>
            </a:r>
            <a:endParaRPr lang="en-IN" sz="3500" dirty="0" smtClean="0">
              <a:latin typeface="Calibri" pitchFamily="34" charset="0"/>
            </a:endParaRPr>
          </a:p>
          <a:p>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1143000"/>
          </a:xfrm>
        </p:spPr>
        <p:txBody>
          <a:bodyPr/>
          <a:lstStyle/>
          <a:p>
            <a:r>
              <a:rPr lang="en-US" b="1" dirty="0" smtClean="0">
                <a:latin typeface="Calibri" pitchFamily="34" charset="0"/>
              </a:rPr>
              <a:t>Impact of Climate Change</a:t>
            </a:r>
            <a:r>
              <a:rPr lang="en-US" dirty="0" smtClean="0">
                <a:latin typeface="Calibri" pitchFamily="34" charset="0"/>
              </a:rPr>
              <a:t>:</a:t>
            </a:r>
            <a:endParaRPr lang="en-IN" dirty="0"/>
          </a:p>
        </p:txBody>
      </p:sp>
      <p:sp>
        <p:nvSpPr>
          <p:cNvPr id="4" name="Slide Number Placeholder 3"/>
          <p:cNvSpPr>
            <a:spLocks noGrp="1"/>
          </p:cNvSpPr>
          <p:nvPr>
            <p:ph type="sldNum" sz="quarter" idx="12"/>
          </p:nvPr>
        </p:nvSpPr>
        <p:spPr/>
        <p:txBody>
          <a:bodyPr/>
          <a:lstStyle/>
          <a:p>
            <a:fld id="{7B0BD361-BBDE-4763-BC0A-9261A90693DF}" type="slidenum">
              <a:rPr lang="en-IN" smtClean="0"/>
              <a:pPr/>
              <a:t>13</a:t>
            </a:fld>
            <a:endParaRPr lang="en-IN"/>
          </a:p>
        </p:txBody>
      </p:sp>
      <p:sp>
        <p:nvSpPr>
          <p:cNvPr id="3" name="Content Placeholder 2"/>
          <p:cNvSpPr>
            <a:spLocks noGrp="1"/>
          </p:cNvSpPr>
          <p:nvPr>
            <p:ph sz="quarter" idx="1"/>
          </p:nvPr>
        </p:nvSpPr>
        <p:spPr>
          <a:xfrm>
            <a:off x="467544" y="1556792"/>
            <a:ext cx="8229600" cy="4944042"/>
          </a:xfrm>
        </p:spPr>
        <p:txBody>
          <a:bodyPr>
            <a:noAutofit/>
          </a:bodyPr>
          <a:lstStyle/>
          <a:p>
            <a:pPr algn="just"/>
            <a:r>
              <a:rPr lang="en-US" sz="2400" dirty="0" smtClean="0">
                <a:latin typeface="Calibri" pitchFamily="34" charset="0"/>
              </a:rPr>
              <a:t>The Climate change has increased water and energy related, already existing shocks, in the arena of Climate Change, temperature is rising; monsoon is becoming more irregular with long dry spell and incidence of heavy rainfall in one day. This has adverse impact.  The Agriculture productivity is directly related with Soil Moisture and availability of timely water and same is true for livestock, the milk yield, the poultry yield goes down. Country is already seeing this impact on decline of Food productivity and production and run for drinking water, both in urban and rural areas. Hence for Food Security, the water security is must and a prerequisite. It is this context; we need to examine availability Water and Energy and its use.</a:t>
            </a:r>
            <a:endParaRPr lang="en-IN" sz="2400" dirty="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0"/>
            <a:ext cx="7772400" cy="928670"/>
          </a:xfrm>
        </p:spPr>
        <p:txBody>
          <a:bodyPr>
            <a:noAutofit/>
          </a:bodyPr>
          <a:lstStyle/>
          <a:p>
            <a:r>
              <a:rPr lang="en-US" sz="2800" b="1" u="sng" dirty="0" smtClean="0"/>
              <a:t>Some examples of other inefficiency in use of water resources are: </a:t>
            </a:r>
            <a:endParaRPr lang="en-IN" sz="2800" b="1" u="sng" dirty="0">
              <a:latin typeface="Calibri" pitchFamily="34" charset="0"/>
            </a:endParaRPr>
          </a:p>
        </p:txBody>
      </p:sp>
      <p:sp>
        <p:nvSpPr>
          <p:cNvPr id="4" name="Slide Number Placeholder 3"/>
          <p:cNvSpPr>
            <a:spLocks noGrp="1"/>
          </p:cNvSpPr>
          <p:nvPr>
            <p:ph type="sldNum" sz="quarter" idx="12"/>
          </p:nvPr>
        </p:nvSpPr>
        <p:spPr/>
        <p:txBody>
          <a:bodyPr/>
          <a:lstStyle/>
          <a:p>
            <a:fld id="{7B0BD361-BBDE-4763-BC0A-9261A90693DF}" type="slidenum">
              <a:rPr lang="en-IN" smtClean="0"/>
              <a:pPr/>
              <a:t>14</a:t>
            </a:fld>
            <a:endParaRPr lang="en-IN"/>
          </a:p>
        </p:txBody>
      </p:sp>
      <p:sp>
        <p:nvSpPr>
          <p:cNvPr id="3" name="Content Placeholder 2"/>
          <p:cNvSpPr>
            <a:spLocks noGrp="1"/>
          </p:cNvSpPr>
          <p:nvPr>
            <p:ph sz="quarter" idx="1"/>
          </p:nvPr>
        </p:nvSpPr>
        <p:spPr>
          <a:xfrm>
            <a:off x="142844" y="857232"/>
            <a:ext cx="8786874" cy="6000768"/>
          </a:xfrm>
        </p:spPr>
        <p:txBody>
          <a:bodyPr>
            <a:noAutofit/>
          </a:bodyPr>
          <a:lstStyle/>
          <a:p>
            <a:pPr lvl="0" algn="just"/>
            <a:r>
              <a:rPr lang="en-US" sz="1600" dirty="0" smtClean="0">
                <a:latin typeface="Calibri" pitchFamily="34" charset="0"/>
              </a:rPr>
              <a:t>Majority of farm irrigation is flood irrigation. Water gets wasted in soil- areas where it is not needed. Whether it is from underground tube well or canal irrigation, water gets spread through entire farm. Drip irrigation exists – but to very limited areas.</a:t>
            </a:r>
            <a:endParaRPr lang="en-IN" sz="1600" dirty="0" smtClean="0">
              <a:latin typeface="Calibri" pitchFamily="34" charset="0"/>
            </a:endParaRPr>
          </a:p>
          <a:p>
            <a:pPr lvl="0" algn="just"/>
            <a:r>
              <a:rPr lang="en-US" sz="1600" dirty="0" smtClean="0">
                <a:latin typeface="Calibri" pitchFamily="34" charset="0"/>
              </a:rPr>
              <a:t>The public irrigation system – Canals are all open subject to evaporation with increased temperature and long dry spells. Actually this reduces available water resources drastically. </a:t>
            </a:r>
            <a:endParaRPr lang="en-IN" sz="1600" dirty="0" smtClean="0">
              <a:latin typeface="Calibri" pitchFamily="34" charset="0"/>
            </a:endParaRPr>
          </a:p>
          <a:p>
            <a:pPr algn="just"/>
            <a:r>
              <a:rPr lang="en-US" sz="1600" dirty="0" smtClean="0">
                <a:latin typeface="Calibri" pitchFamily="34" charset="0"/>
              </a:rPr>
              <a:t> </a:t>
            </a:r>
            <a:endParaRPr lang="en-IN" sz="1600" dirty="0" smtClean="0">
              <a:latin typeface="Calibri" pitchFamily="34" charset="0"/>
            </a:endParaRPr>
          </a:p>
          <a:p>
            <a:pPr lvl="0" algn="just"/>
            <a:r>
              <a:rPr lang="en-US" sz="1600" dirty="0" smtClean="0">
                <a:latin typeface="Calibri" pitchFamily="34" charset="0"/>
              </a:rPr>
              <a:t>We do not have yet standardized actual need – quantum of water needed for first, second or third irrigation for   crop, plant or fruit tree or for that matter livestock (depending on its weight).  In many a cases, excess water is given then needed. There is a need to calculate this and give farmers Agro advisory.</a:t>
            </a:r>
            <a:endParaRPr lang="en-IN" sz="1600" dirty="0" smtClean="0">
              <a:latin typeface="Calibri" pitchFamily="34" charset="0"/>
            </a:endParaRPr>
          </a:p>
          <a:p>
            <a:pPr lvl="0" algn="just"/>
            <a:r>
              <a:rPr lang="en-US" sz="1600" dirty="0" smtClean="0">
                <a:latin typeface="Calibri" pitchFamily="34" charset="0"/>
              </a:rPr>
              <a:t>Another important factor is the entire canal irrigation water is almost free and energy charges for pumping water are heavily subsidized.  Hence there is tendency to waste.  The value of water as a scarce resource is unknown.  Even in urban areas, there is no control in use of water – like having water meter. </a:t>
            </a:r>
            <a:endParaRPr lang="en-IN" sz="1600" dirty="0" smtClean="0">
              <a:latin typeface="Calibri" pitchFamily="34" charset="0"/>
            </a:endParaRPr>
          </a:p>
          <a:p>
            <a:pPr lvl="0" algn="just"/>
            <a:r>
              <a:rPr lang="en-US" sz="1600" dirty="0" smtClean="0">
                <a:latin typeface="Calibri" pitchFamily="34" charset="0"/>
              </a:rPr>
              <a:t>Further there are recurrent floods now even in dry land areas. Historically, </a:t>
            </a:r>
            <a:r>
              <a:rPr lang="en-US" sz="1600" dirty="0" err="1" smtClean="0">
                <a:latin typeface="Calibri" pitchFamily="34" charset="0"/>
              </a:rPr>
              <a:t>Uttarakhand</a:t>
            </a:r>
            <a:r>
              <a:rPr lang="en-US" sz="1600" dirty="0" smtClean="0">
                <a:latin typeface="Calibri" pitchFamily="34" charset="0"/>
              </a:rPr>
              <a:t>, Uttar Pradesh, Assam and many other parts were affected by floods. This is resulting into a huge lose to both of human beings, property and erosion of infrastructure and soil Apart from affecting livelihood of people.  It also results into lose of sweet water every year. While the areas of </a:t>
            </a:r>
            <a:r>
              <a:rPr lang="en-US" sz="1600" dirty="0" err="1" smtClean="0">
                <a:latin typeface="Calibri" pitchFamily="34" charset="0"/>
              </a:rPr>
              <a:t>Saurastra</a:t>
            </a:r>
            <a:r>
              <a:rPr lang="en-US" sz="1600" dirty="0" smtClean="0">
                <a:latin typeface="Calibri" pitchFamily="34" charset="0"/>
              </a:rPr>
              <a:t>, Kutch, North Gujarat and </a:t>
            </a:r>
            <a:r>
              <a:rPr lang="en-US" sz="1600" u="sng" dirty="0" err="1" smtClean="0">
                <a:latin typeface="Calibri" pitchFamily="34" charset="0"/>
                <a:hlinkClick r:id="rId2"/>
              </a:rPr>
              <a:t>Vidarbha</a:t>
            </a:r>
            <a:r>
              <a:rPr lang="en-US" sz="1600" u="sng" dirty="0" smtClean="0">
                <a:latin typeface="Calibri" pitchFamily="34" charset="0"/>
                <a:hlinkClick r:id="rId2"/>
              </a:rPr>
              <a:t> Maharashtra</a:t>
            </a:r>
            <a:r>
              <a:rPr lang="en-US" sz="1600" dirty="0" smtClean="0">
                <a:latin typeface="Calibri" pitchFamily="34" charset="0"/>
              </a:rPr>
              <a:t>  are most often affected by water scarcity.   But due to Climate change even in these areas there are days of heavy rain in last few years causing instant flood.  Management of flood is an important policy matter. But due to lack of care, even water is wasted due to many other reasons which become the cause of flood! </a:t>
            </a:r>
            <a:endParaRPr lang="en-IN" sz="1600" dirty="0" smtClean="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B0BD361-BBDE-4763-BC0A-9261A90693DF}" type="slidenum">
              <a:rPr lang="en-IN" smtClean="0"/>
              <a:pPr/>
              <a:t>15</a:t>
            </a:fld>
            <a:endParaRPr lang="en-IN"/>
          </a:p>
        </p:txBody>
      </p:sp>
      <p:sp>
        <p:nvSpPr>
          <p:cNvPr id="3" name="Content Placeholder 2"/>
          <p:cNvSpPr>
            <a:spLocks noGrp="1"/>
          </p:cNvSpPr>
          <p:nvPr>
            <p:ph sz="quarter" idx="1"/>
          </p:nvPr>
        </p:nvSpPr>
        <p:spPr>
          <a:xfrm>
            <a:off x="214282" y="357166"/>
            <a:ext cx="8643998" cy="5857916"/>
          </a:xfrm>
        </p:spPr>
        <p:txBody>
          <a:bodyPr>
            <a:normAutofit/>
          </a:bodyPr>
          <a:lstStyle/>
          <a:p>
            <a:pPr lvl="0" algn="just"/>
            <a:r>
              <a:rPr lang="en-US" sz="2800" dirty="0" smtClean="0">
                <a:latin typeface="Calibri" pitchFamily="34" charset="0"/>
              </a:rPr>
              <a:t>Silting in check dam/Dams </a:t>
            </a:r>
            <a:endParaRPr lang="en-IN" sz="2800" dirty="0" smtClean="0">
              <a:latin typeface="Calibri" pitchFamily="34" charset="0"/>
            </a:endParaRPr>
          </a:p>
          <a:p>
            <a:pPr lvl="0" algn="just"/>
            <a:r>
              <a:rPr lang="en-US" sz="2800" dirty="0" smtClean="0">
                <a:latin typeface="Calibri" pitchFamily="34" charset="0"/>
              </a:rPr>
              <a:t>Silting in river valley</a:t>
            </a:r>
            <a:endParaRPr lang="en-IN" sz="2800" dirty="0" smtClean="0">
              <a:latin typeface="Calibri" pitchFamily="34" charset="0"/>
            </a:endParaRPr>
          </a:p>
          <a:p>
            <a:pPr lvl="0" algn="just"/>
            <a:r>
              <a:rPr lang="en-US" sz="2800" dirty="0" smtClean="0">
                <a:latin typeface="Calibri" pitchFamily="34" charset="0"/>
              </a:rPr>
              <a:t>Silting in river bed</a:t>
            </a:r>
            <a:endParaRPr lang="en-IN" sz="2800" dirty="0" smtClean="0">
              <a:latin typeface="Calibri" pitchFamily="34" charset="0"/>
            </a:endParaRPr>
          </a:p>
          <a:p>
            <a:pPr lvl="0" algn="just"/>
            <a:r>
              <a:rPr lang="en-US" sz="2800" dirty="0" smtClean="0">
                <a:latin typeface="Calibri" pitchFamily="34" charset="0"/>
              </a:rPr>
              <a:t>Growth  of bushes  and leakage in canal</a:t>
            </a:r>
            <a:endParaRPr lang="en-IN" sz="2800" dirty="0" smtClean="0">
              <a:latin typeface="Calibri" pitchFamily="34" charset="0"/>
            </a:endParaRPr>
          </a:p>
          <a:p>
            <a:pPr lvl="0" algn="just"/>
            <a:r>
              <a:rPr lang="en-US" sz="2800" dirty="0" smtClean="0">
                <a:latin typeface="Calibri" pitchFamily="34" charset="0"/>
              </a:rPr>
              <a:t>In correct data about absorbing capacity of river</a:t>
            </a:r>
            <a:endParaRPr lang="en-IN" sz="2800" dirty="0" smtClean="0">
              <a:latin typeface="Calibri" pitchFamily="34" charset="0"/>
            </a:endParaRPr>
          </a:p>
          <a:p>
            <a:pPr lvl="0" algn="just"/>
            <a:r>
              <a:rPr lang="en-US" sz="2800" dirty="0" smtClean="0">
                <a:latin typeface="Calibri" pitchFamily="34" charset="0"/>
              </a:rPr>
              <a:t>Data about sea-water-level not coordinated</a:t>
            </a:r>
            <a:endParaRPr lang="en-IN" sz="2800" dirty="0" smtClean="0">
              <a:latin typeface="Calibri" pitchFamily="34" charset="0"/>
            </a:endParaRPr>
          </a:p>
          <a:p>
            <a:pPr lvl="0" algn="just"/>
            <a:r>
              <a:rPr lang="en-US" sz="2800" dirty="0" smtClean="0">
                <a:latin typeface="Calibri" pitchFamily="34" charset="0"/>
              </a:rPr>
              <a:t>Soil erosion in river basin area </a:t>
            </a:r>
            <a:endParaRPr lang="en-IN" sz="2800" dirty="0" smtClean="0">
              <a:latin typeface="Calibri" pitchFamily="34" charset="0"/>
            </a:endParaRPr>
          </a:p>
          <a:p>
            <a:pPr lvl="0" algn="just"/>
            <a:r>
              <a:rPr lang="en-US" sz="2800" dirty="0" smtClean="0">
                <a:latin typeface="Calibri" pitchFamily="34" charset="0"/>
              </a:rPr>
              <a:t>Data about sedimentation – old </a:t>
            </a:r>
            <a:endParaRPr lang="en-IN" sz="2800" dirty="0" smtClean="0">
              <a:latin typeface="Calibri" pitchFamily="34" charset="0"/>
            </a:endParaRPr>
          </a:p>
          <a:p>
            <a:pPr lvl="0" algn="just"/>
            <a:r>
              <a:rPr lang="en-US" sz="2800" dirty="0" smtClean="0">
                <a:latin typeface="Calibri" pitchFamily="34" charset="0"/>
              </a:rPr>
              <a:t>Flood level not marked</a:t>
            </a:r>
            <a:endParaRPr lang="en-IN" sz="2800" dirty="0" smtClean="0">
              <a:latin typeface="Calibri" pitchFamily="34" charset="0"/>
            </a:endParaRPr>
          </a:p>
          <a:p>
            <a:pPr lvl="0" algn="just"/>
            <a:r>
              <a:rPr lang="en-US" sz="2800" dirty="0" smtClean="0">
                <a:latin typeface="Calibri" pitchFamily="34" charset="0"/>
              </a:rPr>
              <a:t>Encroachment on river- side.</a:t>
            </a:r>
            <a:endParaRPr lang="en-IN" sz="2800" dirty="0" smtClean="0">
              <a:latin typeface="Calibri" pitchFamily="34" charset="0"/>
            </a:endParaRPr>
          </a:p>
          <a:p>
            <a:pPr algn="just"/>
            <a:r>
              <a:rPr lang="en-US" sz="2800" dirty="0" smtClean="0">
                <a:latin typeface="Calibri" pitchFamily="34" charset="0"/>
              </a:rPr>
              <a:t>In fact all these Cause Flooding which did not exist.</a:t>
            </a:r>
            <a:endParaRPr lang="en-IN" sz="2800"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B0BD361-BBDE-4763-BC0A-9261A90693DF}" type="slidenum">
              <a:rPr lang="en-IN" smtClean="0"/>
              <a:pPr/>
              <a:t>2</a:t>
            </a:fld>
            <a:endParaRPr lang="en-IN"/>
          </a:p>
        </p:txBody>
      </p:sp>
      <p:sp>
        <p:nvSpPr>
          <p:cNvPr id="4" name="Content Placeholder 3"/>
          <p:cNvSpPr>
            <a:spLocks noGrp="1"/>
          </p:cNvSpPr>
          <p:nvPr>
            <p:ph sz="quarter" idx="1"/>
          </p:nvPr>
        </p:nvSpPr>
        <p:spPr>
          <a:xfrm>
            <a:off x="539552" y="620688"/>
            <a:ext cx="8147248" cy="5399112"/>
          </a:xfrm>
        </p:spPr>
        <p:txBody>
          <a:bodyPr/>
          <a:lstStyle/>
          <a:p>
            <a:pPr algn="just"/>
            <a:r>
              <a:rPr lang="en-US" sz="3200" dirty="0" smtClean="0">
                <a:latin typeface="Calibri" pitchFamily="34" charset="0"/>
              </a:rPr>
              <a:t>Water, energy and food are inextricably linked. </a:t>
            </a:r>
          </a:p>
          <a:p>
            <a:pPr algn="just"/>
            <a:r>
              <a:rPr lang="en-US" sz="3200" dirty="0" smtClean="0">
                <a:latin typeface="Calibri" pitchFamily="34" charset="0"/>
              </a:rPr>
              <a:t>Water is an input for producing agricultural goods in the fields and along the entire agro-food supply chain.</a:t>
            </a:r>
          </a:p>
          <a:p>
            <a:pPr algn="just"/>
            <a:r>
              <a:rPr lang="en-US" sz="3200" dirty="0" smtClean="0">
                <a:latin typeface="Calibri" pitchFamily="34" charset="0"/>
              </a:rPr>
              <a:t>Energy is required to produce and distribute water and food to pump water from ground water or surface water sources, to power tractors and irrigation machinery, and to process and transport agricultural goods.</a:t>
            </a:r>
            <a:endParaRPr lang="en-IN" sz="3200" dirty="0" smtClean="0">
              <a:latin typeface="Calibri" pitchFamily="34" charset="0"/>
            </a:endParaRPr>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B0BD361-BBDE-4763-BC0A-9261A90693DF}" type="slidenum">
              <a:rPr lang="en-IN" smtClean="0"/>
              <a:pPr/>
              <a:t>3</a:t>
            </a:fld>
            <a:endParaRPr lang="en-IN"/>
          </a:p>
        </p:txBody>
      </p:sp>
      <p:sp>
        <p:nvSpPr>
          <p:cNvPr id="7" name="Content Placeholder 2"/>
          <p:cNvSpPr>
            <a:spLocks noGrp="1"/>
          </p:cNvSpPr>
          <p:nvPr>
            <p:ph sz="quarter" idx="1"/>
          </p:nvPr>
        </p:nvSpPr>
        <p:spPr>
          <a:xfrm>
            <a:off x="539552" y="476672"/>
            <a:ext cx="8147248" cy="5543128"/>
          </a:xfrm>
        </p:spPr>
        <p:txBody>
          <a:bodyPr>
            <a:normAutofit/>
          </a:bodyPr>
          <a:lstStyle/>
          <a:p>
            <a:pPr algn="just"/>
            <a:r>
              <a:rPr lang="en-US" sz="2800" dirty="0" smtClean="0">
                <a:latin typeface="Calibri" pitchFamily="34" charset="0"/>
              </a:rPr>
              <a:t>The demand for fresh water, energy and food will increase significantly over next decades under pressure of increased urbanization, growing middle income families, increased manufacturing activities, transportation, diversified diets, so on and  so forth. </a:t>
            </a:r>
          </a:p>
          <a:p>
            <a:pPr algn="just"/>
            <a:r>
              <a:rPr lang="en-US" sz="2800" dirty="0" smtClean="0">
                <a:latin typeface="Calibri" pitchFamily="34" charset="0"/>
              </a:rPr>
              <a:t>As per FAO estimates, this situation is expected to be exacerbated in near future as 60 percent more food will be needed for the growing world population.</a:t>
            </a:r>
          </a:p>
          <a:p>
            <a:pPr algn="just"/>
            <a:r>
              <a:rPr lang="en-US" sz="2800" dirty="0" smtClean="0">
                <a:latin typeface="Calibri" pitchFamily="34" charset="0"/>
              </a:rPr>
              <a:t>The Global Energy Consumption is projected to grow up by 50% by 2035. Total Global water withdrawals for irrigation are projected to increase by 10 percent by 2050.</a:t>
            </a: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B0BD361-BBDE-4763-BC0A-9261A90693DF}" type="slidenum">
              <a:rPr lang="en-IN" smtClean="0"/>
              <a:pPr/>
              <a:t>4</a:t>
            </a:fld>
            <a:endParaRPr lang="en-IN" dirty="0"/>
          </a:p>
        </p:txBody>
      </p:sp>
      <p:sp>
        <p:nvSpPr>
          <p:cNvPr id="3" name="Content Placeholder 2"/>
          <p:cNvSpPr>
            <a:spLocks noGrp="1"/>
          </p:cNvSpPr>
          <p:nvPr>
            <p:ph sz="quarter" idx="1"/>
          </p:nvPr>
        </p:nvSpPr>
        <p:spPr>
          <a:xfrm>
            <a:off x="214282" y="692696"/>
            <a:ext cx="8410854" cy="5522386"/>
          </a:xfrm>
        </p:spPr>
        <p:txBody>
          <a:bodyPr>
            <a:noAutofit/>
          </a:bodyPr>
          <a:lstStyle/>
          <a:p>
            <a:pPr marL="0" indent="0">
              <a:buNone/>
            </a:pPr>
            <a:r>
              <a:rPr lang="en-US" sz="4400" dirty="0" smtClean="0">
                <a:latin typeface="Calibri" pitchFamily="34" charset="0"/>
              </a:rPr>
              <a:t>As demand grows, there is competition between different stakeholders particularly agriculture, the  farmers and urbanities and within the village level for drinking purpose of families and livestock and for farming.</a:t>
            </a:r>
            <a:endParaRPr lang="en-US" sz="4400"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B0BD361-BBDE-4763-BC0A-9261A90693DF}" type="slidenum">
              <a:rPr lang="en-IN" smtClean="0"/>
              <a:pPr/>
              <a:t>5</a:t>
            </a:fld>
            <a:endParaRPr lang="en-IN"/>
          </a:p>
        </p:txBody>
      </p:sp>
      <p:sp>
        <p:nvSpPr>
          <p:cNvPr id="3" name="Content Placeholder 2"/>
          <p:cNvSpPr>
            <a:spLocks noGrp="1"/>
          </p:cNvSpPr>
          <p:nvPr>
            <p:ph sz="quarter" idx="1"/>
          </p:nvPr>
        </p:nvSpPr>
        <p:spPr>
          <a:xfrm>
            <a:off x="467544" y="404664"/>
            <a:ext cx="8219256" cy="5615136"/>
          </a:xfrm>
        </p:spPr>
        <p:txBody>
          <a:bodyPr>
            <a:normAutofit fontScale="92500" lnSpcReduction="10000"/>
          </a:bodyPr>
          <a:lstStyle/>
          <a:p>
            <a:pPr algn="just"/>
            <a:r>
              <a:rPr lang="en-US" sz="2800" dirty="0" smtClean="0">
                <a:latin typeface="Calibri" pitchFamily="34" charset="0"/>
              </a:rPr>
              <a:t>As a concerned citizen, we are aware of food, energy and water challenges, but and addressed them in isolation, within sectoral boundaries.</a:t>
            </a:r>
          </a:p>
          <a:p>
            <a:pPr algn="just"/>
            <a:r>
              <a:rPr lang="en-US" sz="2800" dirty="0" smtClean="0">
                <a:latin typeface="Calibri" pitchFamily="34" charset="0"/>
              </a:rPr>
              <a:t>At district level, fragmented sectoral responsibilities, lack of coordination and inconsistencies exists.</a:t>
            </a:r>
          </a:p>
          <a:p>
            <a:pPr algn="just"/>
            <a:r>
              <a:rPr lang="en-US" sz="2800" dirty="0" smtClean="0">
                <a:latin typeface="Calibri" pitchFamily="34" charset="0"/>
              </a:rPr>
              <a:t>If water, energy and food security are to be simultaneously achieved, decision makers, need to understand. A nexus approach to sectoral management, through enhanced dialogue, collaboration and coordination, is needed to ensure that co-benefits and trade-offs are considered and that appropriate safeguards are put in place particularly in the arena of climate change is a serious threat to food, water and energy security and most important challenge in this millennium. </a:t>
            </a:r>
          </a:p>
          <a:p>
            <a:pPr algn="just">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1560" y="274638"/>
            <a:ext cx="8246720" cy="796908"/>
          </a:xfrm>
        </p:spPr>
        <p:txBody>
          <a:bodyPr>
            <a:normAutofit fontScale="90000"/>
          </a:bodyPr>
          <a:lstStyle/>
          <a:p>
            <a:r>
              <a:rPr lang="en-US" sz="2400" b="1" u="sng" dirty="0" smtClean="0">
                <a:latin typeface="Calibri" pitchFamily="34" charset="0"/>
              </a:rPr>
              <a:t>The Complementarities and co-benefits from nexus-based adaptation are as under</a:t>
            </a:r>
            <a:endParaRPr lang="en-IN" sz="2400" dirty="0">
              <a:latin typeface="Calibri" pitchFamily="34" charset="0"/>
            </a:endParaRPr>
          </a:p>
        </p:txBody>
      </p:sp>
      <p:sp>
        <p:nvSpPr>
          <p:cNvPr id="4" name="Slide Number Placeholder 3"/>
          <p:cNvSpPr>
            <a:spLocks noGrp="1"/>
          </p:cNvSpPr>
          <p:nvPr>
            <p:ph type="sldNum" sz="quarter" idx="12"/>
          </p:nvPr>
        </p:nvSpPr>
        <p:spPr/>
        <p:txBody>
          <a:bodyPr/>
          <a:lstStyle/>
          <a:p>
            <a:fld id="{7B0BD361-BBDE-4763-BC0A-9261A90693DF}" type="slidenum">
              <a:rPr lang="en-IN" smtClean="0"/>
              <a:pPr/>
              <a:t>6</a:t>
            </a:fld>
            <a:endParaRPr lang="en-IN"/>
          </a:p>
        </p:txBody>
      </p:sp>
      <p:graphicFrame>
        <p:nvGraphicFramePr>
          <p:cNvPr id="6" name="Content Placeholder 5"/>
          <p:cNvGraphicFramePr>
            <a:graphicFrameLocks noGrp="1"/>
          </p:cNvGraphicFramePr>
          <p:nvPr>
            <p:ph sz="quarter" idx="1"/>
          </p:nvPr>
        </p:nvGraphicFramePr>
        <p:xfrm>
          <a:off x="357158" y="1000108"/>
          <a:ext cx="8572560" cy="5728693"/>
        </p:xfrm>
        <a:graphic>
          <a:graphicData uri="http://schemas.openxmlformats.org/drawingml/2006/table">
            <a:tbl>
              <a:tblPr firstRow="1" bandRow="1">
                <a:tableStyleId>{5940675A-B579-460E-94D1-54222C63F5DA}</a:tableStyleId>
              </a:tblPr>
              <a:tblGrid>
                <a:gridCol w="1285884"/>
                <a:gridCol w="2714644"/>
                <a:gridCol w="2143140"/>
                <a:gridCol w="2428892"/>
              </a:tblGrid>
              <a:tr h="680018">
                <a:tc>
                  <a:txBody>
                    <a:bodyPr/>
                    <a:lstStyle/>
                    <a:p>
                      <a:r>
                        <a:rPr kumimoji="0" lang="en-US" sz="1400" b="1" kern="1200" dirty="0" smtClean="0">
                          <a:latin typeface="Calibri" pitchFamily="34" charset="0"/>
                        </a:rPr>
                        <a:t>Key</a:t>
                      </a:r>
                      <a:endParaRPr kumimoji="0" lang="en-IN" sz="1400" b="1" kern="1200" dirty="0" smtClean="0">
                        <a:latin typeface="Calibri" pitchFamily="34" charset="0"/>
                      </a:endParaRPr>
                    </a:p>
                    <a:p>
                      <a:r>
                        <a:rPr kumimoji="0" lang="en-US" sz="1400" b="1" kern="1200" dirty="0" smtClean="0">
                          <a:latin typeface="Calibri" pitchFamily="34" charset="0"/>
                        </a:rPr>
                        <a:t>Characteristic</a:t>
                      </a:r>
                      <a:endParaRPr kumimoji="0" lang="en-IN" sz="1400" b="1" kern="1200" dirty="0" smtClean="0">
                        <a:latin typeface="Calibri" pitchFamily="34" charset="0"/>
                      </a:endParaRPr>
                    </a:p>
                    <a:p>
                      <a:endParaRPr lang="en-IN" sz="1400" b="1" dirty="0">
                        <a:latin typeface="Calibri" pitchFamily="34" charset="0"/>
                      </a:endParaRPr>
                    </a:p>
                  </a:txBody>
                  <a:tcPr/>
                </a:tc>
                <a:tc>
                  <a:txBody>
                    <a:bodyPr/>
                    <a:lstStyle/>
                    <a:p>
                      <a:r>
                        <a:rPr kumimoji="0" lang="en-US" sz="1400" b="1" kern="1200" dirty="0" smtClean="0">
                          <a:latin typeface="Calibri" pitchFamily="34" charset="0"/>
                        </a:rPr>
                        <a:t>Nexus approach</a:t>
                      </a:r>
                      <a:endParaRPr lang="en-IN" sz="1400" b="1" dirty="0">
                        <a:latin typeface="Calibri" pitchFamily="34" charset="0"/>
                      </a:endParaRPr>
                    </a:p>
                  </a:txBody>
                  <a:tcPr/>
                </a:tc>
                <a:tc>
                  <a:txBody>
                    <a:bodyPr/>
                    <a:lstStyle/>
                    <a:p>
                      <a:r>
                        <a:rPr kumimoji="0" lang="en-US" sz="1400" b="1" kern="1200" dirty="0" smtClean="0">
                          <a:latin typeface="Calibri" pitchFamily="34" charset="0"/>
                        </a:rPr>
                        <a:t>Climate change adaptation</a:t>
                      </a:r>
                      <a:endParaRPr lang="en-IN" sz="1400" b="1" dirty="0">
                        <a:latin typeface="Calibri" pitchFamily="34" charset="0"/>
                      </a:endParaRPr>
                    </a:p>
                  </a:txBody>
                  <a:tcPr/>
                </a:tc>
                <a:tc>
                  <a:txBody>
                    <a:bodyPr/>
                    <a:lstStyle/>
                    <a:p>
                      <a:r>
                        <a:rPr kumimoji="0" lang="en-US" sz="1400" b="1" kern="1200" dirty="0" smtClean="0">
                          <a:latin typeface="Calibri" pitchFamily="34" charset="0"/>
                        </a:rPr>
                        <a:t>Complementarities and co-benefits from nexus-based adaptation</a:t>
                      </a:r>
                      <a:endParaRPr lang="en-IN" sz="1400" b="1" dirty="0">
                        <a:latin typeface="Calibri" pitchFamily="34" charset="0"/>
                      </a:endParaRPr>
                    </a:p>
                  </a:txBody>
                  <a:tcPr/>
                </a:tc>
              </a:tr>
              <a:tr h="1355138">
                <a:tc>
                  <a:txBody>
                    <a:bodyPr/>
                    <a:lstStyle/>
                    <a:p>
                      <a:pPr>
                        <a:lnSpc>
                          <a:spcPct val="115000"/>
                        </a:lnSpc>
                        <a:spcAft>
                          <a:spcPts val="0"/>
                        </a:spcAft>
                      </a:pPr>
                      <a:r>
                        <a:rPr lang="en-US" sz="1400" b="1" dirty="0">
                          <a:latin typeface="Calibri" pitchFamily="34" charset="0"/>
                        </a:rPr>
                        <a:t>Goal</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Achieving water, energy, and food security objectives and sustaining resources through efficient use of available resources</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Build resilience and enhance adaptive capacities against</a:t>
                      </a:r>
                      <a:endParaRPr lang="en-IN" sz="1400" b="1" dirty="0">
                        <a:latin typeface="Calibri" pitchFamily="34" charset="0"/>
                      </a:endParaRPr>
                    </a:p>
                    <a:p>
                      <a:pPr>
                        <a:lnSpc>
                          <a:spcPct val="115000"/>
                        </a:lnSpc>
                        <a:spcAft>
                          <a:spcPts val="0"/>
                        </a:spcAft>
                      </a:pPr>
                      <a:r>
                        <a:rPr lang="en-US" sz="1400" b="1" dirty="0">
                          <a:latin typeface="Calibri" pitchFamily="34" charset="0"/>
                        </a:rPr>
                        <a:t>climate and other risks</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Understanding adaptation to climate change is critical for addressing nexus challenges, and efficient use of resources is critical for effective  adaptation</a:t>
                      </a:r>
                      <a:endParaRPr lang="en-IN" sz="1400" b="1" dirty="0">
                        <a:latin typeface="Calibri" pitchFamily="34" charset="0"/>
                        <a:ea typeface="Calibri"/>
                        <a:cs typeface="Times New Roman"/>
                      </a:endParaRPr>
                    </a:p>
                  </a:txBody>
                  <a:tcPr marL="68580" marR="68580" marT="0" marB="0"/>
                </a:tc>
              </a:tr>
              <a:tr h="1412765">
                <a:tc>
                  <a:txBody>
                    <a:bodyPr/>
                    <a:lstStyle/>
                    <a:p>
                      <a:pPr>
                        <a:lnSpc>
                          <a:spcPct val="115000"/>
                        </a:lnSpc>
                        <a:spcAft>
                          <a:spcPts val="0"/>
                        </a:spcAft>
                      </a:pPr>
                      <a:r>
                        <a:rPr lang="en-US" sz="1400" b="1" dirty="0">
                          <a:latin typeface="Calibri" pitchFamily="34" charset="0"/>
                        </a:rPr>
                        <a:t>Core</a:t>
                      </a:r>
                      <a:endParaRPr lang="en-IN" sz="1400" b="1" dirty="0">
                        <a:latin typeface="Calibri" pitchFamily="34" charset="0"/>
                      </a:endParaRPr>
                    </a:p>
                    <a:p>
                      <a:pPr>
                        <a:lnSpc>
                          <a:spcPct val="115000"/>
                        </a:lnSpc>
                        <a:spcAft>
                          <a:spcPts val="0"/>
                        </a:spcAft>
                      </a:pPr>
                      <a:r>
                        <a:rPr lang="en-US" sz="1400" b="1" dirty="0">
                          <a:latin typeface="Calibri" pitchFamily="34" charset="0"/>
                        </a:rPr>
                        <a:t>principles</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Minimize resource waste and</a:t>
                      </a:r>
                      <a:endParaRPr lang="en-IN" sz="1400" b="1" dirty="0">
                        <a:latin typeface="Calibri" pitchFamily="34" charset="0"/>
                      </a:endParaRPr>
                    </a:p>
                    <a:p>
                      <a:pPr>
                        <a:lnSpc>
                          <a:spcPct val="115000"/>
                        </a:lnSpc>
                        <a:spcAft>
                          <a:spcPts val="0"/>
                        </a:spcAft>
                      </a:pPr>
                      <a:r>
                        <a:rPr lang="en-US" sz="1400" b="1" dirty="0">
                          <a:latin typeface="Calibri" pitchFamily="34" charset="0"/>
                        </a:rPr>
                        <a:t>maximize economic efficiency,</a:t>
                      </a:r>
                      <a:endParaRPr lang="en-IN" sz="1400" b="1" dirty="0">
                        <a:latin typeface="Calibri" pitchFamily="34" charset="0"/>
                      </a:endParaRPr>
                    </a:p>
                    <a:p>
                      <a:pPr>
                        <a:lnSpc>
                          <a:spcPct val="115000"/>
                        </a:lnSpc>
                        <a:spcAft>
                          <a:spcPts val="0"/>
                        </a:spcAft>
                      </a:pPr>
                      <a:r>
                        <a:rPr lang="en-US" sz="1400" b="1" dirty="0">
                          <a:latin typeface="Calibri" pitchFamily="34" charset="0"/>
                        </a:rPr>
                        <a:t>while accelerating the sustainable supply</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Reduce vulnerability by managing climate risks and building response capacity</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Since resource scarcity often increases people’s vulnerability, the nexus</a:t>
                      </a:r>
                      <a:endParaRPr lang="en-IN" sz="1400" b="1" dirty="0">
                        <a:latin typeface="Calibri" pitchFamily="34" charset="0"/>
                      </a:endParaRPr>
                    </a:p>
                    <a:p>
                      <a:pPr>
                        <a:lnSpc>
                          <a:spcPct val="115000"/>
                        </a:lnSpc>
                        <a:spcAft>
                          <a:spcPts val="0"/>
                        </a:spcAft>
                      </a:pPr>
                      <a:r>
                        <a:rPr lang="en-US" sz="1400" b="1" dirty="0">
                          <a:latin typeface="Calibri" pitchFamily="34" charset="0"/>
                        </a:rPr>
                        <a:t>approach may contribute to facilitating adaptation and vice versa</a:t>
                      </a:r>
                      <a:endParaRPr lang="en-IN" sz="1400" b="1" dirty="0">
                        <a:latin typeface="Calibri" pitchFamily="34" charset="0"/>
                        <a:ea typeface="Calibri"/>
                        <a:cs typeface="Times New Roman"/>
                      </a:endParaRPr>
                    </a:p>
                  </a:txBody>
                  <a:tcPr marL="68580" marR="68580" marT="0" marB="0"/>
                </a:tc>
              </a:tr>
              <a:tr h="2052805">
                <a:tc>
                  <a:txBody>
                    <a:bodyPr/>
                    <a:lstStyle/>
                    <a:p>
                      <a:pPr>
                        <a:lnSpc>
                          <a:spcPct val="115000"/>
                        </a:lnSpc>
                        <a:spcAft>
                          <a:spcPts val="0"/>
                        </a:spcAft>
                      </a:pPr>
                      <a:r>
                        <a:rPr lang="en-US" sz="1400" b="1" dirty="0">
                          <a:latin typeface="Calibri" pitchFamily="34" charset="0"/>
                        </a:rPr>
                        <a:t>Main focus</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Provide integrated solutions at</a:t>
                      </a:r>
                      <a:endParaRPr lang="en-IN" sz="1400" b="1" dirty="0">
                        <a:latin typeface="Calibri" pitchFamily="34" charset="0"/>
                      </a:endParaRPr>
                    </a:p>
                    <a:p>
                      <a:pPr>
                        <a:lnSpc>
                          <a:spcPct val="115000"/>
                        </a:lnSpc>
                        <a:spcAft>
                          <a:spcPts val="0"/>
                        </a:spcAft>
                      </a:pPr>
                      <a:r>
                        <a:rPr lang="en-US" sz="1400" b="1" dirty="0">
                          <a:latin typeface="Calibri" pitchFamily="34" charset="0"/>
                        </a:rPr>
                        <a:t>Implementable policy Frame work with solution at multiple stage.</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Minimize shock, risks, and vulnerability and address impacts and risks associated with climate change</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Understanding vulnerability to climate change is crucial for assessing nexus</a:t>
                      </a:r>
                      <a:endParaRPr lang="en-IN" sz="1400" b="1" dirty="0">
                        <a:latin typeface="Calibri" pitchFamily="34" charset="0"/>
                      </a:endParaRPr>
                    </a:p>
                    <a:p>
                      <a:pPr>
                        <a:lnSpc>
                          <a:spcPct val="115000"/>
                        </a:lnSpc>
                        <a:spcAft>
                          <a:spcPts val="0"/>
                        </a:spcAft>
                      </a:pPr>
                      <a:r>
                        <a:rPr lang="en-US" sz="1400" b="1" dirty="0">
                          <a:latin typeface="Calibri" pitchFamily="34" charset="0"/>
                        </a:rPr>
                        <a:t>challenges; equally, integrated nexus</a:t>
                      </a:r>
                      <a:endParaRPr lang="en-IN" sz="1400" b="1" dirty="0">
                        <a:latin typeface="Calibri" pitchFamily="34" charset="0"/>
                      </a:endParaRPr>
                    </a:p>
                    <a:p>
                      <a:pPr>
                        <a:lnSpc>
                          <a:spcPct val="115000"/>
                        </a:lnSpc>
                        <a:spcAft>
                          <a:spcPts val="0"/>
                        </a:spcAft>
                      </a:pPr>
                      <a:r>
                        <a:rPr lang="en-US" sz="1400" b="1" dirty="0">
                          <a:latin typeface="Calibri" pitchFamily="34" charset="0"/>
                        </a:rPr>
                        <a:t>solutions can contribute to reducing vulnerability and poverty</a:t>
                      </a:r>
                      <a:endParaRPr lang="en-IN" sz="1400" b="1" dirty="0">
                        <a:latin typeface="Calibri" pitchFamily="34" charset="0"/>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04856" cy="596584"/>
          </a:xfrm>
        </p:spPr>
        <p:txBody>
          <a:bodyPr>
            <a:normAutofit fontScale="90000"/>
          </a:bodyPr>
          <a:lstStyle/>
          <a:p>
            <a:r>
              <a:rPr lang="en-US" sz="4400" b="1" dirty="0" smtClean="0">
                <a:solidFill>
                  <a:schemeClr val="tx1"/>
                </a:solidFill>
              </a:rPr>
              <a:t>continue</a:t>
            </a:r>
            <a:endParaRPr lang="en-IN" sz="4400" b="1" dirty="0">
              <a:solidFill>
                <a:schemeClr val="tx1"/>
              </a:solidFill>
            </a:endParaRPr>
          </a:p>
        </p:txBody>
      </p:sp>
      <p:sp>
        <p:nvSpPr>
          <p:cNvPr id="3" name="Slide Number Placeholder 2"/>
          <p:cNvSpPr>
            <a:spLocks noGrp="1"/>
          </p:cNvSpPr>
          <p:nvPr>
            <p:ph type="sldNum" sz="quarter" idx="12"/>
          </p:nvPr>
        </p:nvSpPr>
        <p:spPr/>
        <p:txBody>
          <a:bodyPr/>
          <a:lstStyle/>
          <a:p>
            <a:fld id="{7B0BD361-BBDE-4763-BC0A-9261A90693DF}" type="slidenum">
              <a:rPr lang="en-IN" smtClean="0"/>
              <a:pPr/>
              <a:t>7</a:t>
            </a:fld>
            <a:endParaRPr lang="en-IN"/>
          </a:p>
        </p:txBody>
      </p:sp>
      <p:graphicFrame>
        <p:nvGraphicFramePr>
          <p:cNvPr id="5" name="Content Placeholder 4"/>
          <p:cNvGraphicFramePr>
            <a:graphicFrameLocks noGrp="1"/>
          </p:cNvGraphicFramePr>
          <p:nvPr>
            <p:ph sz="quarter" idx="1"/>
          </p:nvPr>
        </p:nvGraphicFramePr>
        <p:xfrm>
          <a:off x="428595" y="928670"/>
          <a:ext cx="8001056" cy="5143536"/>
        </p:xfrm>
        <a:graphic>
          <a:graphicData uri="http://schemas.openxmlformats.org/drawingml/2006/table">
            <a:tbl>
              <a:tblPr firstRow="1" bandRow="1">
                <a:tableStyleId>{5940675A-B579-460E-94D1-54222C63F5DA}</a:tableStyleId>
              </a:tblPr>
              <a:tblGrid>
                <a:gridCol w="1893107"/>
                <a:gridCol w="2035998"/>
                <a:gridCol w="2035968"/>
                <a:gridCol w="2035983"/>
              </a:tblGrid>
              <a:tr h="812137">
                <a:tc>
                  <a:txBody>
                    <a:bodyPr/>
                    <a:lstStyle/>
                    <a:p>
                      <a:pPr>
                        <a:lnSpc>
                          <a:spcPct val="115000"/>
                        </a:lnSpc>
                        <a:spcAft>
                          <a:spcPts val="0"/>
                        </a:spcAft>
                      </a:pPr>
                      <a:r>
                        <a:rPr lang="en-US" sz="1400" b="1" dirty="0">
                          <a:latin typeface="Calibri" pitchFamily="34" charset="0"/>
                        </a:rPr>
                        <a:t>Key</a:t>
                      </a:r>
                      <a:endParaRPr lang="en-IN" sz="1400" b="1" dirty="0">
                        <a:latin typeface="Calibri" pitchFamily="34" charset="0"/>
                      </a:endParaRPr>
                    </a:p>
                    <a:p>
                      <a:pPr>
                        <a:lnSpc>
                          <a:spcPct val="115000"/>
                        </a:lnSpc>
                        <a:spcAft>
                          <a:spcPts val="0"/>
                        </a:spcAft>
                      </a:pPr>
                      <a:r>
                        <a:rPr lang="en-US" sz="1400" b="1" dirty="0">
                          <a:latin typeface="Calibri" pitchFamily="34" charset="0"/>
                        </a:rPr>
                        <a:t>Characteristic</a:t>
                      </a:r>
                      <a:endParaRPr lang="en-IN" sz="1400" b="1" dirty="0">
                        <a:latin typeface="Calibri" pitchFamily="34" charset="0"/>
                        <a:ea typeface="Calibri"/>
                        <a:cs typeface="Times New Roman"/>
                      </a:endParaRPr>
                    </a:p>
                  </a:txBody>
                  <a:tcPr marL="68580" marR="68580" marT="0" marB="0"/>
                </a:tc>
                <a:tc>
                  <a:txBody>
                    <a:bodyPr/>
                    <a:lstStyle/>
                    <a:p>
                      <a:pPr algn="just">
                        <a:lnSpc>
                          <a:spcPct val="115000"/>
                        </a:lnSpc>
                        <a:spcAft>
                          <a:spcPts val="0"/>
                        </a:spcAft>
                      </a:pPr>
                      <a:r>
                        <a:rPr lang="en-US" sz="1400" b="1" dirty="0">
                          <a:latin typeface="Calibri" pitchFamily="34" charset="0"/>
                        </a:rPr>
                        <a:t>Nexus approach</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a:latin typeface="Calibri" pitchFamily="34" charset="0"/>
                        </a:rPr>
                        <a:t>Climate change adaptation</a:t>
                      </a:r>
                      <a:endParaRPr lang="en-IN" sz="1400" b="1">
                        <a:latin typeface="Calibri" pitchFamily="34" charset="0"/>
                        <a:ea typeface="Calibri"/>
                        <a:cs typeface="Times New Roman"/>
                      </a:endParaRPr>
                    </a:p>
                  </a:txBody>
                  <a:tcPr marL="68580" marR="68580" marT="0" marB="0"/>
                </a:tc>
                <a:tc>
                  <a:txBody>
                    <a:bodyPr/>
                    <a:lstStyle/>
                    <a:p>
                      <a:pPr algn="just">
                        <a:lnSpc>
                          <a:spcPct val="115000"/>
                        </a:lnSpc>
                        <a:spcAft>
                          <a:spcPts val="0"/>
                        </a:spcAft>
                      </a:pPr>
                      <a:r>
                        <a:rPr lang="en-US" sz="1400" b="1" dirty="0">
                          <a:latin typeface="Calibri" pitchFamily="34" charset="0"/>
                        </a:rPr>
                        <a:t>Complementarities and co-benefits from nexus-based adaptation</a:t>
                      </a:r>
                      <a:endParaRPr lang="en-IN" sz="1400" b="1" dirty="0">
                        <a:latin typeface="Calibri" pitchFamily="34" charset="0"/>
                        <a:ea typeface="Calibri"/>
                        <a:cs typeface="Times New Roman"/>
                      </a:endParaRPr>
                    </a:p>
                  </a:txBody>
                  <a:tcPr marL="68580" marR="68580" marT="0" marB="0"/>
                </a:tc>
              </a:tr>
              <a:tr h="4331399">
                <a:tc>
                  <a:txBody>
                    <a:bodyPr/>
                    <a:lstStyle/>
                    <a:p>
                      <a:pPr>
                        <a:lnSpc>
                          <a:spcPct val="115000"/>
                        </a:lnSpc>
                        <a:spcAft>
                          <a:spcPts val="0"/>
                        </a:spcAft>
                      </a:pPr>
                      <a:r>
                        <a:rPr lang="en-US" sz="1400" b="1" dirty="0">
                          <a:latin typeface="Calibri" pitchFamily="34" charset="0"/>
                        </a:rPr>
                        <a:t>Broad</a:t>
                      </a:r>
                      <a:endParaRPr lang="en-IN" sz="1400" b="1" dirty="0">
                        <a:latin typeface="Calibri" pitchFamily="34" charset="0"/>
                      </a:endParaRPr>
                    </a:p>
                    <a:p>
                      <a:pPr>
                        <a:lnSpc>
                          <a:spcPct val="115000"/>
                        </a:lnSpc>
                        <a:spcAft>
                          <a:spcPts val="0"/>
                        </a:spcAft>
                      </a:pPr>
                      <a:r>
                        <a:rPr lang="en-US" sz="1400" b="1" dirty="0">
                          <a:latin typeface="Calibri" pitchFamily="34" charset="0"/>
                        </a:rPr>
                        <a:t>strategies</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Policy integration, Harmonization of existing schematic  local level planning and implementing by involving public governance system with multi by and crust cutting stakeholders with community partnership harmonization, and governance to build synergies and generate co-benefits across sectors by engaging multiple stakeholders, public–private partnership</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Addressing the drivers of vulnerability to climate change </a:t>
                      </a:r>
                      <a:r>
                        <a:rPr lang="en-US" sz="1400" b="1" dirty="0" smtClean="0">
                          <a:latin typeface="Calibri" pitchFamily="34" charset="0"/>
                        </a:rPr>
                        <a:t>in</a:t>
                      </a:r>
                      <a:r>
                        <a:rPr lang="en-IN" sz="1400" b="1" baseline="0" dirty="0" smtClean="0">
                          <a:latin typeface="Calibri" pitchFamily="34" charset="0"/>
                        </a:rPr>
                        <a:t> </a:t>
                      </a:r>
                      <a:r>
                        <a:rPr lang="en-US" sz="1400" b="1" dirty="0" smtClean="0">
                          <a:latin typeface="Calibri" pitchFamily="34" charset="0"/>
                        </a:rPr>
                        <a:t>specific </a:t>
                      </a:r>
                      <a:r>
                        <a:rPr lang="en-US" sz="1400" b="1" dirty="0">
                          <a:latin typeface="Calibri" pitchFamily="34" charset="0"/>
                        </a:rPr>
                        <a:t>sectors through </a:t>
                      </a:r>
                      <a:r>
                        <a:rPr lang="en-US" sz="1400" b="1" dirty="0" smtClean="0">
                          <a:latin typeface="Calibri" pitchFamily="34" charset="0"/>
                        </a:rPr>
                        <a:t>building</a:t>
                      </a:r>
                      <a:r>
                        <a:rPr lang="en-IN" sz="1400" b="1" baseline="0" dirty="0" smtClean="0">
                          <a:latin typeface="Calibri" pitchFamily="34" charset="0"/>
                        </a:rPr>
                        <a:t> </a:t>
                      </a:r>
                      <a:r>
                        <a:rPr lang="en-US" sz="1400" b="1" dirty="0" smtClean="0">
                          <a:latin typeface="Calibri" pitchFamily="34" charset="0"/>
                        </a:rPr>
                        <a:t>adaptive </a:t>
                      </a:r>
                      <a:r>
                        <a:rPr lang="en-US" sz="1400" b="1" dirty="0">
                          <a:latin typeface="Calibri" pitchFamily="34" charset="0"/>
                        </a:rPr>
                        <a:t>capacity and resilience</a:t>
                      </a:r>
                      <a:endParaRPr lang="en-IN" sz="14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400" b="1" dirty="0">
                          <a:latin typeface="Calibri" pitchFamily="34" charset="0"/>
                        </a:rPr>
                        <a:t>Addressing the drivers of</a:t>
                      </a:r>
                      <a:endParaRPr lang="en-IN" sz="1400" b="1" dirty="0">
                        <a:latin typeface="Calibri" pitchFamily="34" charset="0"/>
                      </a:endParaRPr>
                    </a:p>
                    <a:p>
                      <a:pPr>
                        <a:lnSpc>
                          <a:spcPct val="115000"/>
                        </a:lnSpc>
                        <a:spcAft>
                          <a:spcPts val="0"/>
                        </a:spcAft>
                      </a:pPr>
                      <a:r>
                        <a:rPr lang="en-US" sz="1400" b="1" dirty="0">
                          <a:latin typeface="Calibri" pitchFamily="34" charset="0"/>
                        </a:rPr>
                        <a:t>vulnerability to climate change in specific sectors through building adaptive capacity and resilience</a:t>
                      </a:r>
                      <a:endParaRPr lang="en-IN" sz="1400" b="1" dirty="0">
                        <a:latin typeface="Calibri" pitchFamily="34" charset="0"/>
                        <a:ea typeface="Calibri"/>
                        <a:cs typeface="Times New Roman"/>
                      </a:endParaRPr>
                    </a:p>
                  </a:txBody>
                  <a:tcPr marL="68580" marR="68580" marT="0" marB="0"/>
                </a:tc>
              </a:tr>
            </a:tbl>
          </a:graphicData>
        </a:graphic>
      </p:graphicFrame>
      <p:sp>
        <p:nvSpPr>
          <p:cNvPr id="1025" name="Rectangle 1"/>
          <p:cNvSpPr>
            <a:spLocks noChangeArrowheads="1"/>
          </p:cNvSpPr>
          <p:nvPr/>
        </p:nvSpPr>
        <p:spPr bwMode="auto">
          <a:xfrm>
            <a:off x="857224" y="6286520"/>
            <a:ext cx="7531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Source: Adapted from </a:t>
            </a:r>
            <a:r>
              <a:rPr kumimoji="0" lang="en-US"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Golam</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Rasul</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&amp; </a:t>
            </a:r>
            <a:r>
              <a:rPr kumimoji="0" lang="en-US"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Bikash</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Sharma (2015)</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7704856" cy="936104"/>
          </a:xfrm>
        </p:spPr>
        <p:txBody>
          <a:bodyPr>
            <a:normAutofit/>
          </a:bodyPr>
          <a:lstStyle/>
          <a:p>
            <a:r>
              <a:rPr lang="en-US" sz="2400" b="1" u="sng" dirty="0" smtClean="0">
                <a:latin typeface="Calibri" pitchFamily="34" charset="0"/>
              </a:rPr>
              <a:t>Synergies between the climate change adaptation and nexus approaches</a:t>
            </a:r>
            <a:endParaRPr lang="en-IN" sz="2400" dirty="0">
              <a:latin typeface="Calibri" pitchFamily="34" charset="0"/>
            </a:endParaRPr>
          </a:p>
        </p:txBody>
      </p:sp>
      <p:sp>
        <p:nvSpPr>
          <p:cNvPr id="4" name="Slide Number Placeholder 3"/>
          <p:cNvSpPr>
            <a:spLocks noGrp="1"/>
          </p:cNvSpPr>
          <p:nvPr>
            <p:ph type="sldNum" sz="quarter" idx="12"/>
          </p:nvPr>
        </p:nvSpPr>
        <p:spPr/>
        <p:txBody>
          <a:bodyPr/>
          <a:lstStyle/>
          <a:p>
            <a:fld id="{7B0BD361-BBDE-4763-BC0A-9261A90693DF}" type="slidenum">
              <a:rPr lang="en-IN" smtClean="0"/>
              <a:pPr/>
              <a:t>8</a:t>
            </a:fld>
            <a:endParaRPr lang="en-IN"/>
          </a:p>
        </p:txBody>
      </p:sp>
      <p:graphicFrame>
        <p:nvGraphicFramePr>
          <p:cNvPr id="5" name="Content Placeholder 4"/>
          <p:cNvGraphicFramePr>
            <a:graphicFrameLocks noGrp="1"/>
          </p:cNvGraphicFramePr>
          <p:nvPr>
            <p:ph sz="quarter" idx="1"/>
          </p:nvPr>
        </p:nvGraphicFramePr>
        <p:xfrm>
          <a:off x="539552" y="1196753"/>
          <a:ext cx="7700392" cy="5494669"/>
        </p:xfrm>
        <a:graphic>
          <a:graphicData uri="http://schemas.openxmlformats.org/drawingml/2006/table">
            <a:tbl>
              <a:tblPr firstRow="1" bandRow="1">
                <a:tableStyleId>{5940675A-B579-460E-94D1-54222C63F5DA}</a:tableStyleId>
              </a:tblPr>
              <a:tblGrid>
                <a:gridCol w="1925098"/>
                <a:gridCol w="1925098"/>
                <a:gridCol w="1925098"/>
                <a:gridCol w="1925098"/>
              </a:tblGrid>
              <a:tr h="447181">
                <a:tc>
                  <a:txBody>
                    <a:bodyPr/>
                    <a:lstStyle/>
                    <a:p>
                      <a:endParaRPr lang="en-IN" sz="1200" b="1" dirty="0">
                        <a:latin typeface="Calibri" pitchFamily="34" charset="0"/>
                      </a:endParaRPr>
                    </a:p>
                  </a:txBody>
                  <a:tcPr/>
                </a:tc>
                <a:tc>
                  <a:txBody>
                    <a:bodyPr/>
                    <a:lstStyle/>
                    <a:p>
                      <a:pPr algn="just">
                        <a:lnSpc>
                          <a:spcPct val="115000"/>
                        </a:lnSpc>
                        <a:spcAft>
                          <a:spcPts val="0"/>
                        </a:spcAft>
                      </a:pPr>
                      <a:r>
                        <a:rPr lang="en-US" sz="1200" b="1" dirty="0" smtClean="0">
                          <a:latin typeface="Calibri" pitchFamily="34" charset="0"/>
                        </a:rPr>
                        <a:t>Sector-specific adaptation </a:t>
                      </a:r>
                      <a:r>
                        <a:rPr lang="en-US" sz="1200" b="1" dirty="0">
                          <a:latin typeface="Calibri" pitchFamily="34" charset="0"/>
                        </a:rPr>
                        <a:t>measures</a:t>
                      </a:r>
                      <a:endParaRPr lang="en-IN" sz="1200" b="1" dirty="0">
                        <a:latin typeface="Calibri" pitchFamily="34" charset="0"/>
                        <a:ea typeface="Calibri"/>
                        <a:cs typeface="Times New Roman"/>
                      </a:endParaRPr>
                    </a:p>
                  </a:txBody>
                  <a:tcPr marL="68580" marR="68580" marT="0" marB="0"/>
                </a:tc>
                <a:tc>
                  <a:txBody>
                    <a:bodyPr/>
                    <a:lstStyle/>
                    <a:p>
                      <a:pPr algn="just">
                        <a:lnSpc>
                          <a:spcPct val="115000"/>
                        </a:lnSpc>
                        <a:spcAft>
                          <a:spcPts val="0"/>
                        </a:spcAft>
                      </a:pPr>
                      <a:r>
                        <a:rPr lang="en-US" sz="1200" b="1">
                          <a:latin typeface="Calibri" pitchFamily="34" charset="0"/>
                        </a:rPr>
                        <a:t>Positive implication for the Sector</a:t>
                      </a:r>
                      <a:endParaRPr lang="en-IN" sz="1200" b="1">
                        <a:latin typeface="Calibri" pitchFamily="34" charset="0"/>
                        <a:ea typeface="Calibri"/>
                        <a:cs typeface="Times New Roman"/>
                      </a:endParaRPr>
                    </a:p>
                  </a:txBody>
                  <a:tcPr marL="68580" marR="68580" marT="0" marB="0"/>
                </a:tc>
                <a:tc>
                  <a:txBody>
                    <a:bodyPr/>
                    <a:lstStyle/>
                    <a:p>
                      <a:pPr algn="just">
                        <a:lnSpc>
                          <a:spcPct val="115000"/>
                        </a:lnSpc>
                        <a:spcAft>
                          <a:spcPts val="0"/>
                        </a:spcAft>
                      </a:pPr>
                      <a:r>
                        <a:rPr lang="en-US" sz="1200" b="1" dirty="0">
                          <a:latin typeface="Calibri" pitchFamily="34" charset="0"/>
                        </a:rPr>
                        <a:t>Potential for synergies across the nexus</a:t>
                      </a:r>
                      <a:endParaRPr lang="en-IN" sz="1200" b="1" dirty="0">
                        <a:latin typeface="Calibri" pitchFamily="34" charset="0"/>
                        <a:ea typeface="Calibri"/>
                        <a:cs typeface="Times New Roman"/>
                      </a:endParaRPr>
                    </a:p>
                  </a:txBody>
                  <a:tcPr marL="68580" marR="68580" marT="0" marB="0"/>
                </a:tc>
              </a:tr>
              <a:tr h="4953418">
                <a:tc>
                  <a:txBody>
                    <a:bodyPr/>
                    <a:lstStyle/>
                    <a:p>
                      <a:pPr algn="just">
                        <a:lnSpc>
                          <a:spcPct val="115000"/>
                        </a:lnSpc>
                        <a:spcAft>
                          <a:spcPts val="0"/>
                        </a:spcAft>
                      </a:pPr>
                      <a:r>
                        <a:rPr lang="en-US" sz="1200" b="1" dirty="0">
                          <a:latin typeface="Calibri" pitchFamily="34" charset="0"/>
                        </a:rPr>
                        <a:t>Water</a:t>
                      </a:r>
                      <a:endParaRPr lang="en-IN" sz="12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200" b="1" dirty="0">
                          <a:latin typeface="Calibri" pitchFamily="34" charset="0"/>
                        </a:rPr>
                        <a:t>Increasing water use  efficiency</a:t>
                      </a:r>
                      <a:endParaRPr lang="en-IN" sz="1200" b="1" dirty="0">
                        <a:latin typeface="Calibri" pitchFamily="34" charset="0"/>
                      </a:endParaRPr>
                    </a:p>
                    <a:p>
                      <a:pPr>
                        <a:lnSpc>
                          <a:spcPct val="115000"/>
                        </a:lnSpc>
                        <a:spcAft>
                          <a:spcPts val="0"/>
                        </a:spcAft>
                      </a:pPr>
                      <a:r>
                        <a:rPr lang="en-US" sz="1200" b="1" dirty="0">
                          <a:latin typeface="Calibri" pitchFamily="34" charset="0"/>
                        </a:rPr>
                        <a:t>E.g. Switching to drip irrigating  </a:t>
                      </a:r>
                      <a:endParaRPr lang="en-IN" sz="1200" b="1" dirty="0">
                        <a:latin typeface="Calibri" pitchFamily="34" charset="0"/>
                      </a:endParaRPr>
                    </a:p>
                    <a:p>
                      <a:pPr>
                        <a:lnSpc>
                          <a:spcPct val="115000"/>
                        </a:lnSpc>
                        <a:spcAft>
                          <a:spcPts val="0"/>
                        </a:spcAft>
                      </a:pPr>
                      <a:r>
                        <a:rPr lang="en-US" sz="1200" b="1" dirty="0">
                          <a:latin typeface="Calibri" pitchFamily="34" charset="0"/>
                        </a:rPr>
                        <a:t>Switching from use freshwater to wastewater-recycle-water-for Farm-irrigating</a:t>
                      </a:r>
                      <a:endParaRPr lang="en-IN" sz="1200" b="1" dirty="0">
                        <a:latin typeface="Calibri" pitchFamily="34" charset="0"/>
                      </a:endParaRPr>
                    </a:p>
                    <a:p>
                      <a:pPr>
                        <a:lnSpc>
                          <a:spcPct val="115000"/>
                        </a:lnSpc>
                        <a:spcAft>
                          <a:spcPts val="0"/>
                        </a:spcAft>
                      </a:pPr>
                      <a:r>
                        <a:rPr lang="en-US" sz="1200" b="1" dirty="0">
                          <a:latin typeface="Calibri" pitchFamily="34" charset="0"/>
                        </a:rPr>
                        <a:t>Switching from wet to dry cooling at thermoelectric power plants Desalinization</a:t>
                      </a:r>
                      <a:endParaRPr lang="en-IN" sz="1200" b="1" dirty="0">
                        <a:latin typeface="Calibri" pitchFamily="34" charset="0"/>
                      </a:endParaRPr>
                    </a:p>
                    <a:p>
                      <a:pPr>
                        <a:lnSpc>
                          <a:spcPct val="115000"/>
                        </a:lnSpc>
                        <a:spcAft>
                          <a:spcPts val="0"/>
                        </a:spcAft>
                      </a:pPr>
                      <a:r>
                        <a:rPr lang="en-US" sz="1200" b="1" dirty="0">
                          <a:latin typeface="Calibri" pitchFamily="34" charset="0"/>
                        </a:rPr>
                        <a:t>New storage and conveyance of</a:t>
                      </a:r>
                      <a:endParaRPr lang="en-IN" sz="1200" b="1" dirty="0">
                        <a:latin typeface="Calibri" pitchFamily="34" charset="0"/>
                      </a:endParaRPr>
                    </a:p>
                    <a:p>
                      <a:pPr>
                        <a:lnSpc>
                          <a:spcPct val="115000"/>
                        </a:lnSpc>
                        <a:spcAft>
                          <a:spcPts val="0"/>
                        </a:spcAft>
                      </a:pPr>
                      <a:r>
                        <a:rPr lang="en-US" sz="1200" b="1" dirty="0">
                          <a:latin typeface="Calibri" pitchFamily="34" charset="0"/>
                        </a:rPr>
                        <a:t>water to serve new demands</a:t>
                      </a:r>
                      <a:endParaRPr lang="en-IN" sz="1200" b="1" dirty="0">
                        <a:latin typeface="Calibri" pitchFamily="34" charset="0"/>
                      </a:endParaRPr>
                    </a:p>
                    <a:p>
                      <a:pPr algn="just">
                        <a:lnSpc>
                          <a:spcPct val="115000"/>
                        </a:lnSpc>
                        <a:spcAft>
                          <a:spcPts val="0"/>
                        </a:spcAft>
                      </a:pPr>
                      <a:r>
                        <a:rPr lang="en-US" sz="1200" b="1" dirty="0">
                          <a:latin typeface="Calibri" pitchFamily="34" charset="0"/>
                        </a:rPr>
                        <a:t>Watershed and river basin management</a:t>
                      </a:r>
                      <a:endParaRPr lang="en-IN" sz="12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200" b="1" dirty="0">
                          <a:latin typeface="Calibri" pitchFamily="34" charset="0"/>
                        </a:rPr>
                        <a:t>Reduces water use per capita</a:t>
                      </a:r>
                      <a:endParaRPr lang="en-IN" sz="1200" b="1" dirty="0">
                        <a:latin typeface="Calibri" pitchFamily="34" charset="0"/>
                      </a:endParaRPr>
                    </a:p>
                    <a:p>
                      <a:pPr>
                        <a:lnSpc>
                          <a:spcPct val="115000"/>
                        </a:lnSpc>
                        <a:spcAft>
                          <a:spcPts val="0"/>
                        </a:spcAft>
                      </a:pPr>
                      <a:r>
                        <a:rPr lang="en-US" sz="1200" b="1" dirty="0">
                          <a:latin typeface="Calibri" pitchFamily="34" charset="0"/>
                        </a:rPr>
                        <a:t>Reduces freshwater use per capita</a:t>
                      </a:r>
                      <a:endParaRPr lang="en-IN" sz="1200" b="1" dirty="0">
                        <a:latin typeface="Calibri" pitchFamily="34" charset="0"/>
                      </a:endParaRPr>
                    </a:p>
                    <a:p>
                      <a:pPr>
                        <a:lnSpc>
                          <a:spcPct val="115000"/>
                        </a:lnSpc>
                        <a:spcAft>
                          <a:spcPts val="0"/>
                        </a:spcAft>
                      </a:pPr>
                      <a:r>
                        <a:rPr lang="en-US" sz="1200" b="1" dirty="0">
                          <a:latin typeface="Calibri" pitchFamily="34" charset="0"/>
                        </a:rPr>
                        <a:t>Reduces water use and</a:t>
                      </a:r>
                      <a:endParaRPr lang="en-IN" sz="1200" b="1" dirty="0">
                        <a:latin typeface="Calibri" pitchFamily="34" charset="0"/>
                      </a:endParaRPr>
                    </a:p>
                    <a:p>
                      <a:pPr>
                        <a:lnSpc>
                          <a:spcPct val="115000"/>
                        </a:lnSpc>
                        <a:spcAft>
                          <a:spcPts val="0"/>
                        </a:spcAft>
                      </a:pPr>
                      <a:r>
                        <a:rPr lang="en-US" sz="1200" b="1" dirty="0">
                          <a:latin typeface="Calibri" pitchFamily="34" charset="0"/>
                        </a:rPr>
                        <a:t>associated thermal pollution</a:t>
                      </a:r>
                      <a:endParaRPr lang="en-IN" sz="1200" b="1" dirty="0">
                        <a:latin typeface="Calibri" pitchFamily="34" charset="0"/>
                      </a:endParaRPr>
                    </a:p>
                    <a:p>
                      <a:pPr>
                        <a:lnSpc>
                          <a:spcPct val="115000"/>
                        </a:lnSpc>
                        <a:spcAft>
                          <a:spcPts val="0"/>
                        </a:spcAft>
                      </a:pPr>
                      <a:r>
                        <a:rPr lang="en-US" sz="1200" b="1" dirty="0">
                          <a:latin typeface="Calibri" pitchFamily="34" charset="0"/>
                        </a:rPr>
                        <a:t>Increase in brackish and</a:t>
                      </a:r>
                      <a:endParaRPr lang="en-IN" sz="1200" b="1" dirty="0">
                        <a:latin typeface="Calibri" pitchFamily="34" charset="0"/>
                      </a:endParaRPr>
                    </a:p>
                    <a:p>
                      <a:pPr>
                        <a:lnSpc>
                          <a:spcPct val="115000"/>
                        </a:lnSpc>
                        <a:spcAft>
                          <a:spcPts val="0"/>
                        </a:spcAft>
                      </a:pPr>
                      <a:r>
                        <a:rPr lang="en-US" sz="1200" b="1" dirty="0">
                          <a:latin typeface="Calibri" pitchFamily="34" charset="0"/>
                        </a:rPr>
                        <a:t>freshwater supplies</a:t>
                      </a:r>
                      <a:endParaRPr lang="en-IN" sz="1200" b="1" dirty="0">
                        <a:latin typeface="Calibri" pitchFamily="34" charset="0"/>
                      </a:endParaRPr>
                    </a:p>
                    <a:p>
                      <a:pPr>
                        <a:lnSpc>
                          <a:spcPct val="115000"/>
                        </a:lnSpc>
                        <a:spcAft>
                          <a:spcPts val="0"/>
                        </a:spcAft>
                      </a:pPr>
                      <a:r>
                        <a:rPr lang="en-US" sz="1200" b="1" dirty="0">
                          <a:latin typeface="Calibri" pitchFamily="34" charset="0"/>
                        </a:rPr>
                        <a:t>Increased water supplies to</a:t>
                      </a:r>
                      <a:endParaRPr lang="en-IN" sz="1200" b="1" dirty="0">
                        <a:latin typeface="Calibri" pitchFamily="34" charset="0"/>
                      </a:endParaRPr>
                    </a:p>
                    <a:p>
                      <a:pPr>
                        <a:lnSpc>
                          <a:spcPct val="115000"/>
                        </a:lnSpc>
                        <a:spcAft>
                          <a:spcPts val="0"/>
                        </a:spcAft>
                      </a:pPr>
                      <a:r>
                        <a:rPr lang="en-US" sz="1200" b="1" dirty="0">
                          <a:latin typeface="Calibri" pitchFamily="34" charset="0"/>
                        </a:rPr>
                        <a:t>meet demand</a:t>
                      </a:r>
                      <a:endParaRPr lang="en-IN" sz="1200" b="1" dirty="0">
                        <a:latin typeface="Calibri" pitchFamily="34" charset="0"/>
                      </a:endParaRPr>
                    </a:p>
                    <a:p>
                      <a:pPr>
                        <a:lnSpc>
                          <a:spcPct val="115000"/>
                        </a:lnSpc>
                        <a:spcAft>
                          <a:spcPts val="0"/>
                        </a:spcAft>
                      </a:pPr>
                      <a:r>
                        <a:rPr lang="en-US" sz="1200" b="1" dirty="0">
                          <a:latin typeface="Calibri" pitchFamily="34" charset="0"/>
                        </a:rPr>
                        <a:t>Increased water supplies to</a:t>
                      </a:r>
                      <a:endParaRPr lang="en-IN" sz="1200" b="1" dirty="0">
                        <a:latin typeface="Calibri" pitchFamily="34" charset="0"/>
                      </a:endParaRPr>
                    </a:p>
                    <a:p>
                      <a:pPr algn="just">
                        <a:lnSpc>
                          <a:spcPct val="115000"/>
                        </a:lnSpc>
                        <a:spcAft>
                          <a:spcPts val="0"/>
                        </a:spcAft>
                      </a:pPr>
                      <a:r>
                        <a:rPr lang="en-US" sz="1200" b="1" dirty="0">
                          <a:latin typeface="Calibri" pitchFamily="34" charset="0"/>
                        </a:rPr>
                        <a:t>meet demand</a:t>
                      </a:r>
                      <a:endParaRPr lang="en-IN" sz="1200" b="1" dirty="0">
                        <a:latin typeface="Calibri" pitchFamily="34" charset="0"/>
                        <a:ea typeface="Calibri"/>
                        <a:cs typeface="Times New Roman"/>
                      </a:endParaRPr>
                    </a:p>
                  </a:txBody>
                  <a:tcPr marL="68580" marR="68580" marT="0" marB="0"/>
                </a:tc>
                <a:tc>
                  <a:txBody>
                    <a:bodyPr/>
                    <a:lstStyle/>
                    <a:p>
                      <a:pPr>
                        <a:lnSpc>
                          <a:spcPct val="115000"/>
                        </a:lnSpc>
                        <a:spcAft>
                          <a:spcPts val="0"/>
                        </a:spcAft>
                      </a:pPr>
                      <a:r>
                        <a:rPr lang="en-US" sz="1200" b="1" dirty="0">
                          <a:latin typeface="Calibri" pitchFamily="34" charset="0"/>
                        </a:rPr>
                        <a:t>Increased availability of water for energy and Agriculture</a:t>
                      </a:r>
                      <a:endParaRPr lang="en-IN" sz="1200" b="1" dirty="0">
                        <a:latin typeface="Calibri" pitchFamily="34" charset="0"/>
                      </a:endParaRPr>
                    </a:p>
                    <a:p>
                      <a:pPr>
                        <a:lnSpc>
                          <a:spcPct val="115000"/>
                        </a:lnSpc>
                        <a:spcAft>
                          <a:spcPts val="0"/>
                        </a:spcAft>
                      </a:pPr>
                      <a:r>
                        <a:rPr lang="en-US" sz="1200" b="1" dirty="0">
                          <a:latin typeface="Calibri" pitchFamily="34" charset="0"/>
                        </a:rPr>
                        <a:t>Increased availability of freshwater for food,</a:t>
                      </a:r>
                      <a:endParaRPr lang="en-IN" sz="1200" b="1" dirty="0">
                        <a:latin typeface="Calibri" pitchFamily="34" charset="0"/>
                      </a:endParaRPr>
                    </a:p>
                    <a:p>
                      <a:pPr>
                        <a:lnSpc>
                          <a:spcPct val="115000"/>
                        </a:lnSpc>
                        <a:spcAft>
                          <a:spcPts val="0"/>
                        </a:spcAft>
                      </a:pPr>
                      <a:r>
                        <a:rPr lang="en-US" sz="1200" b="1" dirty="0">
                          <a:latin typeface="Calibri" pitchFamily="34" charset="0"/>
                        </a:rPr>
                        <a:t>energy, and other uses</a:t>
                      </a:r>
                      <a:endParaRPr lang="en-IN" sz="1200" b="1" dirty="0">
                        <a:latin typeface="Calibri" pitchFamily="34" charset="0"/>
                      </a:endParaRPr>
                    </a:p>
                    <a:p>
                      <a:pPr>
                        <a:lnSpc>
                          <a:spcPct val="115000"/>
                        </a:lnSpc>
                        <a:spcAft>
                          <a:spcPts val="0"/>
                        </a:spcAft>
                      </a:pPr>
                      <a:r>
                        <a:rPr lang="en-US" sz="1200" b="1" dirty="0">
                          <a:latin typeface="Calibri" pitchFamily="34" charset="0"/>
                        </a:rPr>
                        <a:t>Increased availability of water for energy and agriculture</a:t>
                      </a:r>
                      <a:endParaRPr lang="en-IN" sz="1200" b="1" dirty="0">
                        <a:latin typeface="Calibri" pitchFamily="34" charset="0"/>
                      </a:endParaRPr>
                    </a:p>
                    <a:p>
                      <a:pPr>
                        <a:lnSpc>
                          <a:spcPct val="115000"/>
                        </a:lnSpc>
                        <a:spcAft>
                          <a:spcPts val="0"/>
                        </a:spcAft>
                      </a:pPr>
                      <a:r>
                        <a:rPr lang="en-US" sz="1200" b="1" dirty="0">
                          <a:latin typeface="Calibri" pitchFamily="34" charset="0"/>
                        </a:rPr>
                        <a:t>Increased availability of freshwater and overall</a:t>
                      </a:r>
                      <a:endParaRPr lang="en-IN" sz="1200" b="1" dirty="0">
                        <a:latin typeface="Calibri" pitchFamily="34" charset="0"/>
                      </a:endParaRPr>
                    </a:p>
                    <a:p>
                      <a:pPr>
                        <a:lnSpc>
                          <a:spcPct val="115000"/>
                        </a:lnSpc>
                        <a:spcAft>
                          <a:spcPts val="0"/>
                        </a:spcAft>
                      </a:pPr>
                      <a:r>
                        <a:rPr lang="en-US" sz="1200" b="1" dirty="0">
                          <a:latin typeface="Calibri" pitchFamily="34" charset="0"/>
                        </a:rPr>
                        <a:t>water supply for energy, agriculture, and other</a:t>
                      </a:r>
                      <a:endParaRPr lang="en-IN" sz="1200" b="1" dirty="0">
                        <a:latin typeface="Calibri" pitchFamily="34" charset="0"/>
                      </a:endParaRPr>
                    </a:p>
                    <a:p>
                      <a:pPr>
                        <a:lnSpc>
                          <a:spcPct val="115000"/>
                        </a:lnSpc>
                        <a:spcAft>
                          <a:spcPts val="0"/>
                        </a:spcAft>
                      </a:pPr>
                      <a:r>
                        <a:rPr lang="en-US" sz="1200" b="1" dirty="0">
                          <a:latin typeface="Calibri" pitchFamily="34" charset="0"/>
                        </a:rPr>
                        <a:t>uses</a:t>
                      </a:r>
                      <a:endParaRPr lang="en-IN" sz="1200" b="1" dirty="0">
                        <a:latin typeface="Calibri" pitchFamily="34" charset="0"/>
                      </a:endParaRPr>
                    </a:p>
                    <a:p>
                      <a:pPr>
                        <a:lnSpc>
                          <a:spcPct val="115000"/>
                        </a:lnSpc>
                        <a:spcAft>
                          <a:spcPts val="0"/>
                        </a:spcAft>
                      </a:pPr>
                      <a:r>
                        <a:rPr lang="en-US" sz="1200" b="1" dirty="0">
                          <a:latin typeface="Calibri" pitchFamily="34" charset="0"/>
                        </a:rPr>
                        <a:t>Increased availability of freshwater and overall</a:t>
                      </a:r>
                      <a:endParaRPr lang="en-IN" sz="1200" b="1" dirty="0">
                        <a:latin typeface="Calibri" pitchFamily="34" charset="0"/>
                      </a:endParaRPr>
                    </a:p>
                    <a:p>
                      <a:pPr>
                        <a:lnSpc>
                          <a:spcPct val="115000"/>
                        </a:lnSpc>
                        <a:spcAft>
                          <a:spcPts val="0"/>
                        </a:spcAft>
                      </a:pPr>
                      <a:r>
                        <a:rPr lang="en-US" sz="1200" b="1" dirty="0">
                          <a:latin typeface="Calibri" pitchFamily="34" charset="0"/>
                        </a:rPr>
                        <a:t>water supply for energy, agriculture, and other</a:t>
                      </a:r>
                      <a:endParaRPr lang="en-IN" sz="1200" b="1" dirty="0">
                        <a:latin typeface="Calibri" pitchFamily="34" charset="0"/>
                      </a:endParaRPr>
                    </a:p>
                    <a:p>
                      <a:pPr>
                        <a:lnSpc>
                          <a:spcPct val="115000"/>
                        </a:lnSpc>
                        <a:spcAft>
                          <a:spcPts val="0"/>
                        </a:spcAft>
                      </a:pPr>
                      <a:r>
                        <a:rPr lang="en-US" sz="1200" b="1" dirty="0">
                          <a:latin typeface="Calibri" pitchFamily="34" charset="0"/>
                        </a:rPr>
                        <a:t>uses</a:t>
                      </a:r>
                      <a:endParaRPr lang="en-IN" sz="1200" b="1" dirty="0">
                        <a:latin typeface="Calibri" pitchFamily="34" charset="0"/>
                      </a:endParaRPr>
                    </a:p>
                    <a:p>
                      <a:pPr>
                        <a:lnSpc>
                          <a:spcPct val="115000"/>
                        </a:lnSpc>
                        <a:spcAft>
                          <a:spcPts val="0"/>
                        </a:spcAft>
                      </a:pPr>
                      <a:r>
                        <a:rPr lang="en-US" sz="1200" b="1" dirty="0">
                          <a:latin typeface="Calibri" pitchFamily="34" charset="0"/>
                        </a:rPr>
                        <a:t>Increased water supply for energy and other</a:t>
                      </a:r>
                      <a:endParaRPr lang="en-IN" sz="1200" b="1" dirty="0">
                        <a:latin typeface="Calibri" pitchFamily="34" charset="0"/>
                      </a:endParaRPr>
                    </a:p>
                    <a:p>
                      <a:pPr>
                        <a:lnSpc>
                          <a:spcPct val="115000"/>
                        </a:lnSpc>
                        <a:spcAft>
                          <a:spcPts val="0"/>
                        </a:spcAft>
                      </a:pPr>
                      <a:r>
                        <a:rPr lang="en-US" sz="1200" b="1" dirty="0">
                          <a:latin typeface="Calibri" pitchFamily="34" charset="0"/>
                        </a:rPr>
                        <a:t>uses, improved water quality, reduction in flood</a:t>
                      </a:r>
                      <a:endParaRPr lang="en-IN" sz="1200" b="1" dirty="0">
                        <a:latin typeface="Calibri" pitchFamily="34" charset="0"/>
                      </a:endParaRPr>
                    </a:p>
                    <a:p>
                      <a:pPr>
                        <a:lnSpc>
                          <a:spcPct val="115000"/>
                        </a:lnSpc>
                        <a:spcAft>
                          <a:spcPts val="0"/>
                        </a:spcAft>
                      </a:pPr>
                      <a:r>
                        <a:rPr lang="en-US" sz="1200" b="1" dirty="0">
                          <a:latin typeface="Calibri" pitchFamily="34" charset="0"/>
                        </a:rPr>
                        <a:t>potential</a:t>
                      </a:r>
                      <a:endParaRPr lang="en-IN" sz="1200" b="1" dirty="0">
                        <a:latin typeface="Calibri" pitchFamily="34" charset="0"/>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25470"/>
          </a:xfrm>
        </p:spPr>
        <p:txBody>
          <a:bodyPr>
            <a:normAutofit fontScale="90000"/>
          </a:bodyPr>
          <a:lstStyle/>
          <a:p>
            <a:r>
              <a:rPr lang="en-US" b="1" dirty="0" smtClean="0">
                <a:solidFill>
                  <a:schemeClr val="tx1"/>
                </a:solidFill>
              </a:rPr>
              <a:t>Continue…</a:t>
            </a:r>
            <a:endParaRPr lang="en-IN" b="1" dirty="0">
              <a:solidFill>
                <a:schemeClr val="tx1"/>
              </a:solidFill>
            </a:endParaRPr>
          </a:p>
        </p:txBody>
      </p:sp>
      <p:sp>
        <p:nvSpPr>
          <p:cNvPr id="3" name="Slide Number Placeholder 2"/>
          <p:cNvSpPr>
            <a:spLocks noGrp="1"/>
          </p:cNvSpPr>
          <p:nvPr>
            <p:ph type="sldNum" sz="quarter" idx="12"/>
          </p:nvPr>
        </p:nvSpPr>
        <p:spPr/>
        <p:txBody>
          <a:bodyPr/>
          <a:lstStyle/>
          <a:p>
            <a:fld id="{7B0BD361-BBDE-4763-BC0A-9261A90693DF}" type="slidenum">
              <a:rPr lang="en-IN" smtClean="0"/>
              <a:pPr/>
              <a:t>9</a:t>
            </a:fld>
            <a:endParaRPr lang="en-IN"/>
          </a:p>
        </p:txBody>
      </p:sp>
      <p:graphicFrame>
        <p:nvGraphicFramePr>
          <p:cNvPr id="5" name="Content Placeholder 4"/>
          <p:cNvGraphicFramePr>
            <a:graphicFrameLocks noGrp="1"/>
          </p:cNvGraphicFramePr>
          <p:nvPr>
            <p:ph sz="quarter" idx="1"/>
          </p:nvPr>
        </p:nvGraphicFramePr>
        <p:xfrm>
          <a:off x="214280" y="1071546"/>
          <a:ext cx="8572560" cy="5096900"/>
        </p:xfrm>
        <a:graphic>
          <a:graphicData uri="http://schemas.openxmlformats.org/drawingml/2006/table">
            <a:tbl>
              <a:tblPr firstRow="1" bandRow="1">
                <a:tableStyleId>{5940675A-B579-460E-94D1-54222C63F5DA}</a:tableStyleId>
              </a:tblPr>
              <a:tblGrid>
                <a:gridCol w="2143140"/>
                <a:gridCol w="2143140"/>
                <a:gridCol w="2143140"/>
                <a:gridCol w="2143140"/>
              </a:tblGrid>
              <a:tr h="526093">
                <a:tc>
                  <a:txBody>
                    <a:bodyPr/>
                    <a:lstStyle/>
                    <a:p>
                      <a:endParaRPr lang="en-IN" sz="1200" b="1" dirty="0"/>
                    </a:p>
                  </a:txBody>
                  <a:tcPr/>
                </a:tc>
                <a:tc>
                  <a:txBody>
                    <a:bodyPr/>
                    <a:lstStyle/>
                    <a:p>
                      <a:pPr algn="just">
                        <a:lnSpc>
                          <a:spcPct val="115000"/>
                        </a:lnSpc>
                        <a:spcAft>
                          <a:spcPts val="0"/>
                        </a:spcAft>
                      </a:pPr>
                      <a:r>
                        <a:rPr lang="en-US" sz="1200" b="1" dirty="0">
                          <a:latin typeface="Book Antiqua" pitchFamily="18" charset="0"/>
                        </a:rPr>
                        <a:t>Sector-specific adaptation measures</a:t>
                      </a:r>
                      <a:endParaRPr lang="en-IN" sz="1200" b="1" dirty="0">
                        <a:latin typeface="Book Antiqua" pitchFamily="18" charset="0"/>
                        <a:ea typeface="Calibri"/>
                        <a:cs typeface="Times New Roman"/>
                      </a:endParaRPr>
                    </a:p>
                  </a:txBody>
                  <a:tcPr marL="68580" marR="68580" marT="0" marB="0"/>
                </a:tc>
                <a:tc>
                  <a:txBody>
                    <a:bodyPr/>
                    <a:lstStyle/>
                    <a:p>
                      <a:pPr algn="just">
                        <a:lnSpc>
                          <a:spcPct val="115000"/>
                        </a:lnSpc>
                        <a:spcAft>
                          <a:spcPts val="0"/>
                        </a:spcAft>
                      </a:pPr>
                      <a:r>
                        <a:rPr lang="en-US" sz="1200" b="1">
                          <a:latin typeface="Book Antiqua" pitchFamily="18" charset="0"/>
                        </a:rPr>
                        <a:t>Positive implication for the Sector</a:t>
                      </a:r>
                      <a:endParaRPr lang="en-IN" sz="1200" b="1">
                        <a:latin typeface="Book Antiqua" pitchFamily="18" charset="0"/>
                        <a:ea typeface="Calibri"/>
                        <a:cs typeface="Times New Roman"/>
                      </a:endParaRPr>
                    </a:p>
                  </a:txBody>
                  <a:tcPr marL="68580" marR="68580" marT="0" marB="0"/>
                </a:tc>
                <a:tc>
                  <a:txBody>
                    <a:bodyPr/>
                    <a:lstStyle/>
                    <a:p>
                      <a:pPr algn="just">
                        <a:lnSpc>
                          <a:spcPct val="115000"/>
                        </a:lnSpc>
                        <a:spcAft>
                          <a:spcPts val="0"/>
                        </a:spcAft>
                      </a:pPr>
                      <a:r>
                        <a:rPr lang="en-US" sz="1200" b="1" dirty="0">
                          <a:latin typeface="Book Antiqua" pitchFamily="18" charset="0"/>
                        </a:rPr>
                        <a:t>Potential for synergies across the nexus</a:t>
                      </a:r>
                      <a:endParaRPr lang="en-IN" sz="1200" b="1" dirty="0">
                        <a:latin typeface="Book Antiqua" pitchFamily="18" charset="0"/>
                        <a:ea typeface="Calibri"/>
                        <a:cs typeface="Times New Roman"/>
                      </a:endParaRPr>
                    </a:p>
                  </a:txBody>
                  <a:tcPr marL="68580" marR="68580" marT="0" marB="0"/>
                </a:tc>
              </a:tr>
              <a:tr h="2630466">
                <a:tc>
                  <a:txBody>
                    <a:bodyPr/>
                    <a:lstStyle/>
                    <a:p>
                      <a:pPr algn="just">
                        <a:lnSpc>
                          <a:spcPct val="115000"/>
                        </a:lnSpc>
                        <a:spcAft>
                          <a:spcPts val="0"/>
                        </a:spcAft>
                      </a:pPr>
                      <a:r>
                        <a:rPr lang="en-US" sz="1200" b="1" dirty="0">
                          <a:latin typeface="Book Antiqua" pitchFamily="18" charset="0"/>
                        </a:rPr>
                        <a:t>Land</a:t>
                      </a:r>
                      <a:endParaRPr lang="en-IN" sz="1200" b="1" dirty="0">
                        <a:latin typeface="Book Antiqua" pitchFamily="18" charset="0"/>
                        <a:ea typeface="Calibri"/>
                        <a:cs typeface="Times New Roman"/>
                      </a:endParaRPr>
                    </a:p>
                  </a:txBody>
                  <a:tcPr marL="68580" marR="68580" marT="0" marB="0"/>
                </a:tc>
                <a:tc>
                  <a:txBody>
                    <a:bodyPr/>
                    <a:lstStyle/>
                    <a:p>
                      <a:pPr>
                        <a:lnSpc>
                          <a:spcPct val="115000"/>
                        </a:lnSpc>
                        <a:spcAft>
                          <a:spcPts val="0"/>
                        </a:spcAft>
                      </a:pPr>
                      <a:r>
                        <a:rPr lang="en-US" sz="1200" b="1" dirty="0">
                          <a:latin typeface="Book Antiqua" pitchFamily="18" charset="0"/>
                        </a:rPr>
                        <a:t>Switching to drought-tolerant crops</a:t>
                      </a:r>
                      <a:endParaRPr lang="en-IN" sz="1200" b="1" dirty="0">
                        <a:latin typeface="Book Antiqua" pitchFamily="18" charset="0"/>
                      </a:endParaRPr>
                    </a:p>
                    <a:p>
                      <a:pPr>
                        <a:lnSpc>
                          <a:spcPct val="115000"/>
                        </a:lnSpc>
                        <a:spcAft>
                          <a:spcPts val="0"/>
                        </a:spcAft>
                      </a:pPr>
                      <a:r>
                        <a:rPr lang="en-US" sz="1200" b="1" dirty="0">
                          <a:latin typeface="Book Antiqua" pitchFamily="18" charset="0"/>
                        </a:rPr>
                        <a:t>and promote drought resistant  original  and  breeds develop Sea-weed as a marketable product.</a:t>
                      </a:r>
                      <a:endParaRPr lang="en-IN" sz="1200" b="1" dirty="0">
                        <a:latin typeface="Book Antiqua" pitchFamily="18" charset="0"/>
                      </a:endParaRPr>
                    </a:p>
                    <a:p>
                      <a:pPr>
                        <a:lnSpc>
                          <a:spcPct val="115000"/>
                        </a:lnSpc>
                        <a:spcAft>
                          <a:spcPts val="0"/>
                        </a:spcAft>
                      </a:pPr>
                      <a:r>
                        <a:rPr lang="en-US" sz="1200" b="1" dirty="0">
                          <a:latin typeface="Book Antiqua" pitchFamily="18" charset="0"/>
                        </a:rPr>
                        <a:t>Using waste or marginal land for</a:t>
                      </a:r>
                      <a:endParaRPr lang="en-IN" sz="1200" b="1" dirty="0">
                        <a:latin typeface="Book Antiqua" pitchFamily="18" charset="0"/>
                      </a:endParaRPr>
                    </a:p>
                    <a:p>
                      <a:pPr>
                        <a:lnSpc>
                          <a:spcPct val="115000"/>
                        </a:lnSpc>
                        <a:spcAft>
                          <a:spcPts val="0"/>
                        </a:spcAft>
                      </a:pPr>
                      <a:r>
                        <a:rPr lang="en-US" sz="1200" b="1" dirty="0">
                          <a:latin typeface="Book Antiqua" pitchFamily="18" charset="0"/>
                        </a:rPr>
                        <a:t>grass land development to support </a:t>
                      </a:r>
                      <a:endParaRPr lang="en-IN" sz="1200" b="1" dirty="0">
                        <a:latin typeface="Book Antiqua" pitchFamily="18" charset="0"/>
                      </a:endParaRPr>
                    </a:p>
                    <a:p>
                      <a:pPr algn="just">
                        <a:lnSpc>
                          <a:spcPct val="115000"/>
                        </a:lnSpc>
                        <a:spcAft>
                          <a:spcPts val="0"/>
                        </a:spcAft>
                      </a:pPr>
                      <a:r>
                        <a:rPr lang="en-US" sz="1200" b="1" dirty="0">
                          <a:latin typeface="Book Antiqua" pitchFamily="18" charset="0"/>
                        </a:rPr>
                        <a:t>Livestock development.</a:t>
                      </a:r>
                      <a:endParaRPr lang="en-IN" sz="1200" b="1" dirty="0">
                        <a:latin typeface="Book Antiqua" pitchFamily="18" charset="0"/>
                        <a:ea typeface="Calibri"/>
                        <a:cs typeface="Times New Roman"/>
                      </a:endParaRPr>
                    </a:p>
                  </a:txBody>
                  <a:tcPr marL="68580" marR="68580" marT="0" marB="0"/>
                </a:tc>
                <a:tc>
                  <a:txBody>
                    <a:bodyPr/>
                    <a:lstStyle/>
                    <a:p>
                      <a:pPr>
                        <a:lnSpc>
                          <a:spcPct val="115000"/>
                        </a:lnSpc>
                        <a:spcAft>
                          <a:spcPts val="0"/>
                        </a:spcAft>
                      </a:pPr>
                      <a:r>
                        <a:rPr lang="en-US" sz="1200" b="1" dirty="0">
                          <a:latin typeface="Book Antiqua" pitchFamily="18" charset="0"/>
                        </a:rPr>
                        <a:t>Increased/maintained </a:t>
                      </a:r>
                      <a:r>
                        <a:rPr lang="en-US" sz="1200" b="1" dirty="0" smtClean="0">
                          <a:latin typeface="Book Antiqua" pitchFamily="18" charset="0"/>
                        </a:rPr>
                        <a:t>crop yield </a:t>
                      </a:r>
                      <a:r>
                        <a:rPr lang="en-US" sz="1200" b="1" dirty="0">
                          <a:latin typeface="Book Antiqua" pitchFamily="18" charset="0"/>
                        </a:rPr>
                        <a:t>in drought areas</a:t>
                      </a:r>
                      <a:endParaRPr lang="en-IN" sz="1200" b="1" dirty="0">
                        <a:latin typeface="Book Antiqua" pitchFamily="18" charset="0"/>
                      </a:endParaRPr>
                    </a:p>
                    <a:p>
                      <a:pPr algn="just">
                        <a:lnSpc>
                          <a:spcPct val="115000"/>
                        </a:lnSpc>
                        <a:spcAft>
                          <a:spcPts val="0"/>
                        </a:spcAft>
                      </a:pPr>
                      <a:r>
                        <a:rPr lang="en-US" sz="1200" b="1" dirty="0">
                          <a:latin typeface="Book Antiqua" pitchFamily="18" charset="0"/>
                        </a:rPr>
                        <a:t>Increase in renewable energy</a:t>
                      </a:r>
                      <a:endParaRPr lang="en-IN" sz="1200" b="1" dirty="0">
                        <a:latin typeface="Book Antiqua" pitchFamily="18" charset="0"/>
                        <a:ea typeface="Calibri"/>
                        <a:cs typeface="Times New Roman"/>
                      </a:endParaRPr>
                    </a:p>
                  </a:txBody>
                  <a:tcPr marL="68580" marR="68580" marT="0" marB="0"/>
                </a:tc>
                <a:tc>
                  <a:txBody>
                    <a:bodyPr/>
                    <a:lstStyle/>
                    <a:p>
                      <a:pPr>
                        <a:lnSpc>
                          <a:spcPct val="115000"/>
                        </a:lnSpc>
                        <a:spcAft>
                          <a:spcPts val="0"/>
                        </a:spcAft>
                      </a:pPr>
                      <a:r>
                        <a:rPr lang="en-US" sz="1200" b="1" dirty="0">
                          <a:latin typeface="Book Antiqua" pitchFamily="18" charset="0"/>
                        </a:rPr>
                        <a:t>Reduced water demand</a:t>
                      </a:r>
                      <a:endParaRPr lang="en-IN" sz="1200" b="1" dirty="0">
                        <a:latin typeface="Book Antiqua" pitchFamily="18" charset="0"/>
                      </a:endParaRPr>
                    </a:p>
                    <a:p>
                      <a:pPr>
                        <a:lnSpc>
                          <a:spcPct val="115000"/>
                        </a:lnSpc>
                        <a:spcAft>
                          <a:spcPts val="0"/>
                        </a:spcAft>
                      </a:pPr>
                      <a:r>
                        <a:rPr lang="en-US" sz="1200" b="1" dirty="0">
                          <a:latin typeface="Book Antiqua" pitchFamily="18" charset="0"/>
                        </a:rPr>
                        <a:t>Reduced pressure on non-renewable energy as</a:t>
                      </a:r>
                      <a:endParaRPr lang="en-IN" sz="1200" b="1" dirty="0">
                        <a:latin typeface="Book Antiqua" pitchFamily="18" charset="0"/>
                      </a:endParaRPr>
                    </a:p>
                    <a:p>
                      <a:pPr algn="just">
                        <a:lnSpc>
                          <a:spcPct val="115000"/>
                        </a:lnSpc>
                        <a:spcAft>
                          <a:spcPts val="0"/>
                        </a:spcAft>
                      </a:pPr>
                      <a:r>
                        <a:rPr lang="en-US" sz="1200" b="1" dirty="0">
                          <a:latin typeface="Book Antiqua" pitchFamily="18" charset="0"/>
                        </a:rPr>
                        <a:t>some fossil fuels are replaced with </a:t>
                      </a:r>
                      <a:r>
                        <a:rPr lang="en-US" sz="1200" b="1" dirty="0" err="1">
                          <a:latin typeface="Book Antiqua" pitchFamily="18" charset="0"/>
                        </a:rPr>
                        <a:t>biofuels</a:t>
                      </a:r>
                      <a:endParaRPr lang="en-IN" sz="1200" b="1" dirty="0">
                        <a:latin typeface="Book Antiqua" pitchFamily="18" charset="0"/>
                        <a:ea typeface="Calibri"/>
                        <a:cs typeface="Times New Roman"/>
                      </a:endParaRPr>
                    </a:p>
                  </a:txBody>
                  <a:tcPr marL="68580" marR="68580" marT="0" marB="0"/>
                </a:tc>
              </a:tr>
              <a:tr h="1940341">
                <a:tc>
                  <a:txBody>
                    <a:bodyPr/>
                    <a:lstStyle/>
                    <a:p>
                      <a:pPr algn="just">
                        <a:lnSpc>
                          <a:spcPct val="115000"/>
                        </a:lnSpc>
                        <a:spcAft>
                          <a:spcPts val="0"/>
                        </a:spcAft>
                      </a:pPr>
                      <a:r>
                        <a:rPr lang="en-US" sz="1200" b="1" dirty="0">
                          <a:latin typeface="Book Antiqua" pitchFamily="18" charset="0"/>
                        </a:rPr>
                        <a:t>Energy</a:t>
                      </a:r>
                      <a:endParaRPr lang="en-IN" sz="1200" b="1" dirty="0">
                        <a:latin typeface="Book Antiqua" pitchFamily="18" charset="0"/>
                        <a:ea typeface="Calibri"/>
                        <a:cs typeface="Times New Roman"/>
                      </a:endParaRPr>
                    </a:p>
                  </a:txBody>
                  <a:tcPr marL="68580" marR="68580" marT="0" marB="0"/>
                </a:tc>
                <a:tc>
                  <a:txBody>
                    <a:bodyPr/>
                    <a:lstStyle/>
                    <a:p>
                      <a:pPr>
                        <a:lnSpc>
                          <a:spcPct val="115000"/>
                        </a:lnSpc>
                        <a:spcAft>
                          <a:spcPts val="0"/>
                        </a:spcAft>
                      </a:pPr>
                      <a:r>
                        <a:rPr lang="en-US" sz="1200" b="1" dirty="0">
                          <a:latin typeface="Book Antiqua" pitchFamily="18" charset="0"/>
                        </a:rPr>
                        <a:t>Increasing transmission capacity</a:t>
                      </a:r>
                      <a:endParaRPr lang="en-IN" sz="1200" b="1" dirty="0">
                        <a:latin typeface="Book Antiqua" pitchFamily="18" charset="0"/>
                      </a:endParaRPr>
                    </a:p>
                    <a:p>
                      <a:pPr>
                        <a:lnSpc>
                          <a:spcPct val="115000"/>
                        </a:lnSpc>
                        <a:spcAft>
                          <a:spcPts val="0"/>
                        </a:spcAft>
                      </a:pPr>
                      <a:r>
                        <a:rPr lang="en-US" sz="1200" b="1" dirty="0">
                          <a:latin typeface="Book Antiqua" pitchFamily="18" charset="0"/>
                        </a:rPr>
                        <a:t>and reduce transmission losses Enhancing efficiency of existing renewable energy, like solar, wind, biogas, and bio energy at local level and replicating them on mass-scale.</a:t>
                      </a:r>
                      <a:endParaRPr lang="en-IN" sz="1200" b="1" dirty="0">
                        <a:latin typeface="Book Antiqua" pitchFamily="18" charset="0"/>
                        <a:ea typeface="Calibri"/>
                        <a:cs typeface="Times New Roman"/>
                      </a:endParaRPr>
                    </a:p>
                  </a:txBody>
                  <a:tcPr marL="68580" marR="68580" marT="0" marB="0"/>
                </a:tc>
                <a:tc>
                  <a:txBody>
                    <a:bodyPr/>
                    <a:lstStyle/>
                    <a:p>
                      <a:pPr>
                        <a:lnSpc>
                          <a:spcPct val="115000"/>
                        </a:lnSpc>
                        <a:spcAft>
                          <a:spcPts val="0"/>
                        </a:spcAft>
                      </a:pPr>
                      <a:r>
                        <a:rPr lang="en-US" sz="1200" b="1" dirty="0">
                          <a:latin typeface="Book Antiqua" pitchFamily="18" charset="0"/>
                        </a:rPr>
                        <a:t>Reduced economic and social impacts Increased clean energy and reduced pressure on energy</a:t>
                      </a:r>
                      <a:endParaRPr lang="en-IN" sz="1200" b="1" dirty="0">
                        <a:latin typeface="Book Antiqua" pitchFamily="18" charset="0"/>
                        <a:ea typeface="Calibri"/>
                        <a:cs typeface="Times New Roman"/>
                      </a:endParaRPr>
                    </a:p>
                  </a:txBody>
                  <a:tcPr marL="68580" marR="68580" marT="0" marB="0"/>
                </a:tc>
                <a:tc>
                  <a:txBody>
                    <a:bodyPr/>
                    <a:lstStyle/>
                    <a:p>
                      <a:pPr>
                        <a:lnSpc>
                          <a:spcPct val="115000"/>
                        </a:lnSpc>
                        <a:spcAft>
                          <a:spcPts val="0"/>
                        </a:spcAft>
                      </a:pPr>
                      <a:r>
                        <a:rPr lang="en-US" sz="1200" b="1" dirty="0">
                          <a:latin typeface="Book Antiqua" pitchFamily="18" charset="0"/>
                        </a:rPr>
                        <a:t>Potential for reduced emissions if new transmission and wind/solar power supplied to the grid Reduced GHG emissions, reduced water demand for cooling, thermal power</a:t>
                      </a:r>
                      <a:endParaRPr lang="en-IN" sz="1200" b="1" dirty="0">
                        <a:latin typeface="Book Antiqua" pitchFamily="18" charset="0"/>
                        <a:ea typeface="Calibri"/>
                        <a:cs typeface="Times New Roman"/>
                      </a:endParaRPr>
                    </a:p>
                  </a:txBody>
                  <a:tcPr marL="68580" marR="68580" marT="0" marB="0"/>
                </a:tc>
              </a:tr>
            </a:tbl>
          </a:graphicData>
        </a:graphic>
      </p:graphicFrame>
      <p:sp>
        <p:nvSpPr>
          <p:cNvPr id="44033" name="Rectangle 1"/>
          <p:cNvSpPr>
            <a:spLocks noChangeArrowheads="1"/>
          </p:cNvSpPr>
          <p:nvPr/>
        </p:nvSpPr>
        <p:spPr bwMode="auto">
          <a:xfrm>
            <a:off x="1357290" y="6143644"/>
            <a:ext cx="688711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Source: adapted from Skaggs, Hibbard,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Janetos</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and Rice (2012).</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4314</TotalTime>
  <Words>1479</Words>
  <Application>Microsoft Office PowerPoint</Application>
  <PresentationFormat>On-screen Show (4:3)</PresentationFormat>
  <Paragraphs>150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“Food, Water, Energy Nexus in arena of Climate Change”</vt:lpstr>
      <vt:lpstr>Slide 2</vt:lpstr>
      <vt:lpstr>Slide 3</vt:lpstr>
      <vt:lpstr>Slide 4</vt:lpstr>
      <vt:lpstr>Slide 5</vt:lpstr>
      <vt:lpstr>The Complementarities and co-benefits from nexus-based adaptation are as under</vt:lpstr>
      <vt:lpstr>continue</vt:lpstr>
      <vt:lpstr>Synergies between the climate change adaptation and nexus approaches</vt:lpstr>
      <vt:lpstr>Continue…</vt:lpstr>
      <vt:lpstr>Food Security:</vt:lpstr>
      <vt:lpstr>Water Scarcity:</vt:lpstr>
      <vt:lpstr>Energy Scarcity:</vt:lpstr>
      <vt:lpstr>Impact of Climate Change:</vt:lpstr>
      <vt:lpstr>Some examples of other inefficiency in use of water resources are: </vt:lpstr>
      <vt:lpstr>Slide 15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Sidhu</dc:creator>
  <cp:lastModifiedBy>LISHA</cp:lastModifiedBy>
  <cp:revision>464</cp:revision>
  <dcterms:created xsi:type="dcterms:W3CDTF">2012-04-02T15:59:19Z</dcterms:created>
  <dcterms:modified xsi:type="dcterms:W3CDTF">2016-10-25T12:07:37Z</dcterms:modified>
</cp:coreProperties>
</file>