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9"/>
  </p:notesMasterIdLst>
  <p:sldIdLst>
    <p:sldId id="256" r:id="rId2"/>
    <p:sldId id="261" r:id="rId3"/>
    <p:sldId id="260" r:id="rId4"/>
    <p:sldId id="258" r:id="rId5"/>
    <p:sldId id="257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47"/>
    <p:restoredTop sz="94648"/>
  </p:normalViewPr>
  <p:slideViewPr>
    <p:cSldViewPr snapToGrid="0">
      <p:cViewPr varScale="1">
        <p:scale>
          <a:sx n="117" d="100"/>
          <a:sy n="117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758E5-B599-F347-9E8D-79C26F47A35D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84A08-C53E-9149-8435-56D0D0C6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6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84A08-C53E-9149-8435-56D0D0C64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23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7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https://yeah-net.org/wp-content/uploads/2022/07/YEAH_Logo_text1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https://media.licdn.com/dms/image/D4E03AQHV2IH71UQR1A/profile-displayphoto-shrink_400_400/0/1681790065507?e=1707350400&amp;v=beta&amp;t=yRN1-XsSAwjs7czSknszPgc1tJDRs5rgjaoCaak8hkE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yeah-net.org/wp-content/uploads/2022/07/YEAH_Logo_text1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yeah-net.org/" TargetMode="External"/><Relationship Id="rId4" Type="http://schemas.openxmlformats.org/officeDocument/2006/relationships/hyperlink" Target="https://www.nsf.gov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sec.si.edu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unsdsn.org/united-sta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sdsn.org/australia-nz-pacific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https://media.licdn.com/dms/image/D4E03AQE8YeNGmFNgfg/profile-displayphoto-shrink_800_800/0/1666518701038?e=1707350400&amp;v=beta&amp;t=eAlqenJt47XR69uSVIVGDju6BH4VYNQlDygVjQZjrBA" TargetMode="External"/><Relationship Id="rId3" Type="http://schemas.openxmlformats.org/officeDocument/2006/relationships/image" Target="https://media.licdn.com/dms/image/D5603AQH-Yk9SE-dX_g/profile-displayphoto-shrink_800_800/0/1666256109478?e=1707350400&amp;v=beta&amp;t=5XZbMgLaYXzgq7EAbbiyhNlf3JHp_63TEqB0WAT2ZFg" TargetMode="External"/><Relationship Id="rId7" Type="http://schemas.openxmlformats.org/officeDocument/2006/relationships/image" Target="file:////Users/medwh03/Library/Group%20Containers/UBF8T346G9.ms/WebArchiveCopyPasteTempFiles/com.microsoft.Word/najma@2x.png%3fw=1200&amp;ssl=1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https://i0.wp.com/thepeak.coloradocollege.edu/wp-content/uploads/2023/09/Debate-2.jpg?resize=1024%2C1024&amp;ssl=1" TargetMode="External"/><Relationship Id="rId5" Type="http://schemas.openxmlformats.org/officeDocument/2006/relationships/image" Target="https://media.licdn.com/dms/image/D5603AQFsGHWBOHgWrw/profile-displayphoto-shrink_800_800/0/1666956404907?e=1707350400&amp;v=beta&amp;t=owZwWbGTod9QUIBAk86Lg84hWvdQZsr3InVMBKw6lW4" TargetMode="External"/><Relationship Id="rId15" Type="http://schemas.openxmlformats.org/officeDocument/2006/relationships/image" Target="file:////Users/medwh03/Library/Group%20Containers/UBF8T346G9.ms/WebArchiveCopyPasteTempFiles/com.microsoft.Word/1588642790248%3fe=2147483647&amp;v=beta&amp;t=ZxbWXEUXoWcfkHgmNqFrFqakg1KD_-WzgZNSGQGh0wk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https://yeah-net.org/wp-content/uploads/2022/07/YEAH_Logo_text1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https://media.licdn.com/dms/image/D4E03AQHV2IH71UQR1A/profile-displayphoto-shrink_400_400/0/1681790065507?e=1707350400&amp;v=beta&amp;t=yRN1-XsSAwjs7czSknszPgc1tJDRs5rgjaoCaak8hkE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18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5CEA6D0-BA4F-0503-D98B-6D93AF99E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698" y="952500"/>
            <a:ext cx="9321802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F7108-CD12-C0FC-E6AE-5D1A728A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119" y="1137284"/>
            <a:ext cx="8909271" cy="34963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>
              <a:lnSpc>
                <a:spcPct val="110000"/>
              </a:lnSpc>
              <a:spcAft>
                <a:spcPts val="0"/>
              </a:spcAft>
            </a:pPr>
            <a:r>
              <a:rPr lang="en-US" sz="3600" b="1" kern="1200" cap="all" spc="500" baseline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Empowering youth engagement in climate action, solutions, and policy TO address global challenges</a:t>
            </a:r>
            <a:br>
              <a:rPr lang="en-US" sz="3100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100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1300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3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OP28 | United Nations iLibrary">
            <a:extLst>
              <a:ext uri="{FF2B5EF4-FFF2-40B4-BE49-F238E27FC236}">
                <a16:creationId xmlns:a16="http://schemas.microsoft.com/office/drawing/2014/main" id="{8B07BD23-948F-5FAD-8788-A39A14F1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30" y="184430"/>
            <a:ext cx="1536139" cy="15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7C45967-DAD3-A01F-B3D1-45C20170A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1363" y="4335778"/>
            <a:ext cx="4275707" cy="125031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br>
              <a:rPr lang="en-US" dirty="0">
                <a:effectLst/>
                <a:latin typeface="+mj-lt"/>
              </a:rPr>
            </a:br>
            <a:r>
              <a:rPr lang="en-US" dirty="0">
                <a:effectLst/>
                <a:latin typeface="+mj-lt"/>
                <a:cs typeface="Calibri" panose="020F0502020204030204" pitchFamily="34" charset="0"/>
              </a:rPr>
              <a:t>Sunday, December 10, 2023 at 16:45—18:15</a:t>
            </a:r>
            <a:br>
              <a:rPr lang="en-US" dirty="0">
                <a:effectLst/>
                <a:latin typeface="+mj-lt"/>
                <a:cs typeface="Calibri" panose="020F0502020204030204" pitchFamily="34" charset="0"/>
              </a:rPr>
            </a:br>
            <a:r>
              <a:rPr lang="en-US" dirty="0">
                <a:effectLst/>
                <a:latin typeface="+mj-lt"/>
                <a:cs typeface="Calibri" panose="020F0502020204030204" pitchFamily="34" charset="0"/>
              </a:rPr>
              <a:t>Expo 2020 Blue Zone – SE Room 2 (173 pax)</a:t>
            </a:r>
            <a:b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5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BA0985-E6E0-F4FF-A60D-75CBDC31A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64" y="4994909"/>
            <a:ext cx="2075636" cy="1789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B89BD-AA58-D4B8-0EA9-2F88E42B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324200"/>
            <a:ext cx="9601200" cy="1309687"/>
          </a:xfrm>
        </p:spPr>
        <p:txBody>
          <a:bodyPr/>
          <a:lstStyle/>
          <a:p>
            <a:pPr algn="ctr"/>
            <a:r>
              <a:rPr lang="en-US" dirty="0"/>
              <a:t>Educators/mentors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32FFC2-061D-D78A-1ECE-A2FCE329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310" y="2606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arol O'Donnell">
            <a:extLst>
              <a:ext uri="{FF2B5EF4-FFF2-40B4-BE49-F238E27FC236}">
                <a16:creationId xmlns:a16="http://schemas.microsoft.com/office/drawing/2014/main" id="{B481EAF2-1CF3-3C51-DF01-32475BC8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68" y="270690"/>
            <a:ext cx="1931670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7FA20-C176-8C5D-D8D6-131E5062E3BB}"/>
              </a:ext>
            </a:extLst>
          </p:cNvPr>
          <p:cNvSpPr txBox="1"/>
          <p:nvPr/>
        </p:nvSpPr>
        <p:spPr>
          <a:xfrm>
            <a:off x="-181206" y="2218053"/>
            <a:ext cx="419766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GUEST SPEAKER:</a:t>
            </a:r>
          </a:p>
          <a:p>
            <a:pPr algn="ctr"/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Dr. Carol O’Donnell</a:t>
            </a:r>
          </a:p>
          <a:p>
            <a:pPr algn="ctr"/>
            <a:r>
              <a:rPr lang="en-US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Smithsonian Science Education Center</a:t>
            </a:r>
          </a:p>
          <a:p>
            <a:pPr algn="ctr"/>
            <a:r>
              <a:rPr lang="en-US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Smithsonian Institution </a:t>
            </a:r>
          </a:p>
          <a:p>
            <a:pPr algn="ctr"/>
            <a:endParaRPr lang="en-US" sz="500" kern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1600" kern="0" dirty="0">
                <a:solidFill>
                  <a:srgbClr val="000000"/>
                </a:solidFill>
                <a:latin typeface="+mj-lt"/>
              </a:rPr>
              <a:t>Email: </a:t>
            </a:r>
            <a:r>
              <a:rPr lang="en-US" sz="1600" kern="0" dirty="0" err="1">
                <a:solidFill>
                  <a:srgbClr val="000000"/>
                </a:solidFill>
                <a:latin typeface="+mj-lt"/>
              </a:rPr>
              <a:t>ODonnellC@si.edu</a:t>
            </a:r>
            <a:r>
              <a:rPr lang="en-US" sz="1600" kern="0" dirty="0">
                <a:solidFill>
                  <a:srgbClr val="000000"/>
                </a:solidFill>
                <a:latin typeface="+mj-lt"/>
              </a:rPr>
              <a:t>  </a:t>
            </a:r>
            <a:endParaRPr lang="en-US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1265E-A8DC-D0D2-4A38-5CF2E2E6B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6895"/>
          <a:stretch/>
        </p:blipFill>
        <p:spPr bwMode="auto">
          <a:xfrm>
            <a:off x="9690924" y="166488"/>
            <a:ext cx="1674178" cy="189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6D81F-E078-BA47-BD01-AA0E19AB5ED7}"/>
              </a:ext>
            </a:extLst>
          </p:cNvPr>
          <p:cNvSpPr txBox="1"/>
          <p:nvPr/>
        </p:nvSpPr>
        <p:spPr>
          <a:xfrm>
            <a:off x="8664923" y="2089114"/>
            <a:ext cx="3726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</a:rPr>
              <a:t>MODERATOR</a:t>
            </a:r>
          </a:p>
          <a:p>
            <a:pPr algn="ctr"/>
            <a:r>
              <a:rPr lang="en-US" sz="1800" b="1" kern="0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</a:rPr>
              <a:t>Dr. Diane </a:t>
            </a:r>
            <a:r>
              <a:rPr lang="en-US" sz="1800" b="1" kern="0" dirty="0" err="1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</a:rPr>
              <a:t>Husic</a:t>
            </a:r>
            <a:endParaRPr lang="en-US" b="1" kern="0" dirty="0">
              <a:solidFill>
                <a:srgbClr val="212121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Dean, Center for Scholarship, Research, and Creative Endeavors </a:t>
            </a: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Environmental Programs Director</a:t>
            </a: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Moravian University</a:t>
            </a:r>
          </a:p>
          <a:p>
            <a:pPr algn="ctr"/>
            <a:endParaRPr lang="en-US" sz="500" kern="0" dirty="0">
              <a:solidFill>
                <a:srgbClr val="212121"/>
              </a:solidFill>
              <a:latin typeface="+mj-lt"/>
            </a:endParaRP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Email: </a:t>
            </a:r>
            <a:r>
              <a:rPr lang="en-US" sz="1600" kern="0" dirty="0" err="1">
                <a:solidFill>
                  <a:srgbClr val="212121"/>
                </a:solidFill>
                <a:latin typeface="+mj-lt"/>
              </a:rPr>
              <a:t>husicd@moravian.edu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A04E0-7666-F1C0-02E8-30AA4ADD2E67}"/>
              </a:ext>
            </a:extLst>
          </p:cNvPr>
          <p:cNvSpPr txBox="1"/>
          <p:nvPr/>
        </p:nvSpPr>
        <p:spPr>
          <a:xfrm>
            <a:off x="3385676" y="4240132"/>
            <a:ext cx="396913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YEAH core faculty</a:t>
            </a:r>
            <a:r>
              <a:rPr lang="en-US" sz="1400" dirty="0">
                <a:latin typeface="+mj-lt"/>
              </a:rPr>
              <a:t>:</a:t>
            </a:r>
          </a:p>
          <a:p>
            <a:endParaRPr lang="en-US" sz="500" dirty="0">
              <a:latin typeface="+mj-lt"/>
            </a:endParaRPr>
          </a:p>
          <a:p>
            <a:r>
              <a:rPr lang="en-US" sz="1400" dirty="0">
                <a:latin typeface="+mj-lt"/>
              </a:rPr>
              <a:t>Dr. Gillian Bowser, Colorado State University</a:t>
            </a:r>
          </a:p>
          <a:p>
            <a:r>
              <a:rPr lang="en-US" sz="1400" dirty="0">
                <a:latin typeface="+mj-lt"/>
              </a:rPr>
              <a:t>Dr. Sarah Green, Michigan Technological University</a:t>
            </a:r>
          </a:p>
          <a:p>
            <a:r>
              <a:rPr lang="en-US" sz="1400" dirty="0">
                <a:latin typeface="+mj-lt"/>
              </a:rPr>
              <a:t>Dr. Leah </a:t>
            </a:r>
            <a:r>
              <a:rPr lang="en-US" sz="1400" dirty="0" err="1">
                <a:latin typeface="+mj-lt"/>
              </a:rPr>
              <a:t>Dundon</a:t>
            </a:r>
            <a:r>
              <a:rPr lang="en-US" sz="1400" dirty="0">
                <a:latin typeface="+mj-lt"/>
              </a:rPr>
              <a:t>, Vanderbilt University</a:t>
            </a:r>
          </a:p>
          <a:p>
            <a:r>
              <a:rPr lang="en-US" sz="1400" dirty="0">
                <a:latin typeface="+mj-lt"/>
              </a:rPr>
              <a:t>Dr. Pamela </a:t>
            </a:r>
            <a:r>
              <a:rPr lang="en-US" sz="1400" dirty="0" err="1">
                <a:latin typeface="+mj-lt"/>
              </a:rPr>
              <a:t>Templer</a:t>
            </a:r>
            <a:r>
              <a:rPr lang="en-US" sz="1400" dirty="0">
                <a:latin typeface="+mj-lt"/>
              </a:rPr>
              <a:t>, Boston University</a:t>
            </a:r>
          </a:p>
          <a:p>
            <a:r>
              <a:rPr lang="en-US" sz="1400" dirty="0">
                <a:latin typeface="+mj-lt"/>
              </a:rPr>
              <a:t>Dr. Sarah </a:t>
            </a:r>
            <a:r>
              <a:rPr lang="en-US" sz="1400" dirty="0" err="1">
                <a:latin typeface="+mj-lt"/>
              </a:rPr>
              <a:t>Hautzinger</a:t>
            </a:r>
            <a:r>
              <a:rPr lang="en-US" sz="1400" dirty="0">
                <a:latin typeface="+mj-lt"/>
              </a:rPr>
              <a:t>, Colorado College</a:t>
            </a:r>
          </a:p>
          <a:p>
            <a:r>
              <a:rPr lang="en-US" sz="1400" dirty="0">
                <a:latin typeface="+mj-lt"/>
              </a:rPr>
              <a:t>Dr. Susie Ho, Monash University</a:t>
            </a:r>
          </a:p>
          <a:p>
            <a:r>
              <a:rPr lang="en-US" sz="1400" dirty="0">
                <a:latin typeface="+mj-lt"/>
              </a:rPr>
              <a:t>Dr. Mark Urban, University of Connecticut 	</a:t>
            </a:r>
          </a:p>
          <a:p>
            <a:r>
              <a:rPr lang="en-US" sz="1400" dirty="0">
                <a:latin typeface="+mj-lt"/>
              </a:rPr>
              <a:t>Dr. Susie Ho, Monash University		</a:t>
            </a:r>
          </a:p>
          <a:p>
            <a:r>
              <a:rPr lang="en-US" sz="1400" dirty="0">
                <a:latin typeface="+mj-lt"/>
              </a:rPr>
              <a:t>Dr. Diane </a:t>
            </a:r>
            <a:r>
              <a:rPr lang="en-US" sz="1400" dirty="0" err="1">
                <a:latin typeface="+mj-lt"/>
              </a:rPr>
              <a:t>Husic</a:t>
            </a:r>
            <a:r>
              <a:rPr lang="en-US" sz="1400" dirty="0">
                <a:latin typeface="+mj-lt"/>
              </a:rPr>
              <a:t>, Moravian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B7617-4EC6-9760-DCCD-944E3EA3F39B}"/>
              </a:ext>
            </a:extLst>
          </p:cNvPr>
          <p:cNvSpPr txBox="1"/>
          <p:nvPr/>
        </p:nvSpPr>
        <p:spPr>
          <a:xfrm>
            <a:off x="7354807" y="4226196"/>
            <a:ext cx="419766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latin typeface="+mj-lt"/>
              </a:rPr>
              <a:t>Climate Leaders Academy co-leads</a:t>
            </a:r>
            <a:r>
              <a:rPr lang="en-US" sz="1400" dirty="0">
                <a:latin typeface="+mj-lt"/>
              </a:rPr>
              <a:t>:</a:t>
            </a:r>
          </a:p>
          <a:p>
            <a:endParaRPr lang="en-US" sz="500" dirty="0">
              <a:latin typeface="+mj-lt"/>
            </a:endParaRPr>
          </a:p>
          <a:p>
            <a:r>
              <a:rPr lang="en-US" sz="1400" dirty="0">
                <a:latin typeface="+mj-lt"/>
              </a:rPr>
              <a:t>Dr. Leah </a:t>
            </a:r>
            <a:r>
              <a:rPr lang="en-US" sz="1400" dirty="0" err="1">
                <a:latin typeface="+mj-lt"/>
              </a:rPr>
              <a:t>Dundon</a:t>
            </a:r>
            <a:r>
              <a:rPr lang="en-US" sz="1400" dirty="0">
                <a:latin typeface="+mj-lt"/>
              </a:rPr>
              <a:t>, Vanderbilt University (PI)</a:t>
            </a:r>
          </a:p>
          <a:p>
            <a:r>
              <a:rPr lang="en-US" sz="1400" dirty="0">
                <a:latin typeface="+mj-lt"/>
              </a:rPr>
              <a:t>Dr. Sarah Green, Michigan Technological University</a:t>
            </a:r>
          </a:p>
          <a:p>
            <a:r>
              <a:rPr lang="en-US" sz="1400" dirty="0">
                <a:latin typeface="+mj-lt"/>
              </a:rPr>
              <a:t>Dr. Pamela </a:t>
            </a:r>
            <a:r>
              <a:rPr lang="en-US" sz="1400" dirty="0" err="1">
                <a:latin typeface="+mj-lt"/>
              </a:rPr>
              <a:t>Templer</a:t>
            </a:r>
            <a:r>
              <a:rPr lang="en-US" sz="1400" dirty="0">
                <a:latin typeface="+mj-lt"/>
              </a:rPr>
              <a:t>, Boston University</a:t>
            </a:r>
          </a:p>
          <a:p>
            <a:r>
              <a:rPr lang="en-US" sz="1400" dirty="0">
                <a:latin typeface="+mj-lt"/>
              </a:rPr>
              <a:t>Dr. </a:t>
            </a:r>
            <a:r>
              <a:rPr lang="en-US" sz="1400" dirty="0" err="1">
                <a:latin typeface="+mj-lt"/>
              </a:rPr>
              <a:t>Jianwei</a:t>
            </a:r>
            <a:r>
              <a:rPr lang="en-US" sz="1400" dirty="0">
                <a:latin typeface="+mj-lt"/>
              </a:rPr>
              <a:t> Li, Tennessee State University</a:t>
            </a:r>
          </a:p>
        </p:txBody>
      </p:sp>
      <p:pic>
        <p:nvPicPr>
          <p:cNvPr id="15" name="Picture 4" descr="A colorful circles and lines on a black background&#10;&#10;Description automatically generated">
            <a:extLst>
              <a:ext uri="{FF2B5EF4-FFF2-40B4-BE49-F238E27FC236}">
                <a16:creationId xmlns:a16="http://schemas.microsoft.com/office/drawing/2014/main" id="{DC5B7316-452A-3855-805A-4888B3EA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8" y="809313"/>
            <a:ext cx="3102043" cy="27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50FF5-FD71-7EC1-6958-4E9ED10D6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4" y="3897311"/>
            <a:ext cx="2823905" cy="1017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C563DE-6685-4D19-4E3F-6E400CCCD8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4" y="5295283"/>
            <a:ext cx="2702615" cy="13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89BD-AA58-D4B8-0EA9-2F88E42B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Key questions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B96A-AC9B-50E5-DF10-46E37F72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Amidst the ever-changing and increasingly complex challenges facing the planet and humanity, what is needed to educate the next generation of environmental stewards and leaders who are global citizens with sustainability mindsets?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How can we create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social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entrepreneurs who will innovate and put information to action to help address complex challenges like climate change and sustainable development?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2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2C879DC-6A25-1150-20D9-8B8B22EB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" descr="A colorful circles and lines on a black background&#10;&#10;Description automatically generated">
            <a:extLst>
              <a:ext uri="{FF2B5EF4-FFF2-40B4-BE49-F238E27FC236}">
                <a16:creationId xmlns:a16="http://schemas.microsoft.com/office/drawing/2014/main" id="{8234CB7C-7A77-BB52-279D-EAB96704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9600"/>
            <a:ext cx="4329476" cy="38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06940-6DC8-CEE2-5623-3E0EC15911DF}"/>
              </a:ext>
            </a:extLst>
          </p:cNvPr>
          <p:cNvSpPr txBox="1"/>
          <p:nvPr/>
        </p:nvSpPr>
        <p:spPr>
          <a:xfrm>
            <a:off x="5173254" y="6026110"/>
            <a:ext cx="6874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YEAH is supported by the National Science Foundation under Award numbers 2019049, 2130739, and 2130725. </a:t>
            </a:r>
            <a:r>
              <a:rPr lang="en-US" sz="16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https://www.nsf.gov</a:t>
            </a:r>
            <a:r>
              <a:rPr lang="en-US" sz="16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A8FE-9F86-A45F-E8DE-3EC33B75DC9A}"/>
              </a:ext>
            </a:extLst>
          </p:cNvPr>
          <p:cNvSpPr txBox="1"/>
          <p:nvPr/>
        </p:nvSpPr>
        <p:spPr>
          <a:xfrm>
            <a:off x="1634757" y="4622919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https://yeah-net.org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A3273-A0FF-A898-706F-FF77A69DC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09600"/>
            <a:ext cx="5943600" cy="4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D9EFCB-099F-961E-A09B-C9AF715F9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77" y="648830"/>
            <a:ext cx="4743542" cy="2337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BDBDA-1651-046A-FDE0-43FD47B9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37" y="4126231"/>
            <a:ext cx="5017892" cy="1808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289EE-BD15-532B-A2FF-5185D6EBD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8" y="590015"/>
            <a:ext cx="3578908" cy="3085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596BF-1671-B5E6-406A-D21F0D7C09D1}"/>
              </a:ext>
            </a:extLst>
          </p:cNvPr>
          <p:cNvSpPr txBox="1"/>
          <p:nvPr/>
        </p:nvSpPr>
        <p:spPr>
          <a:xfrm>
            <a:off x="7178040" y="3059668"/>
            <a:ext cx="4331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https://www.unsdsn.org/australia-nz-pacific</a:t>
            </a:r>
            <a:endParaRPr lang="en-US" sz="1800" u="sng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u="sng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https://www.unsdsn.org/united-states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4E881-166A-F860-1E9C-AA3BA10F99A7}"/>
              </a:ext>
            </a:extLst>
          </p:cNvPr>
          <p:cNvSpPr txBox="1"/>
          <p:nvPr/>
        </p:nvSpPr>
        <p:spPr>
          <a:xfrm>
            <a:off x="5316577" y="6016011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https://ssec.si.edu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84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89BD-AA58-D4B8-0EA9-2F88E42B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41" y="-150696"/>
            <a:ext cx="10723337" cy="1309687"/>
          </a:xfrm>
        </p:spPr>
        <p:txBody>
          <a:bodyPr/>
          <a:lstStyle/>
          <a:p>
            <a:r>
              <a:rPr lang="en-US" dirty="0"/>
              <a:t>Our student and early career panelists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F9A9D4-7A22-4991-948B-D8ABFE40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Profile photo of Hamidullah Nadeem">
            <a:extLst>
              <a:ext uri="{FF2B5EF4-FFF2-40B4-BE49-F238E27FC236}">
                <a16:creationId xmlns:a16="http://schemas.microsoft.com/office/drawing/2014/main" id="{7088F837-0750-79BF-C365-83894885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 r="9190" b="31422"/>
          <a:stretch>
            <a:fillRect/>
          </a:stretch>
        </p:blipFill>
        <p:spPr bwMode="auto">
          <a:xfrm>
            <a:off x="844776" y="1617254"/>
            <a:ext cx="12827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95DCFC-65A9-04EC-0102-2FE7890B42F2}"/>
              </a:ext>
            </a:extLst>
          </p:cNvPr>
          <p:cNvSpPr txBox="1"/>
          <p:nvPr/>
        </p:nvSpPr>
        <p:spPr>
          <a:xfrm>
            <a:off x="237716" y="2785654"/>
            <a:ext cx="2409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Nadeem </a:t>
            </a:r>
            <a:r>
              <a:rPr lang="en-US" sz="1800" b="1" kern="0" dirty="0" err="1">
                <a:effectLst/>
                <a:latin typeface="+mj-lt"/>
                <a:ea typeface="Times New Roman" panose="02020603050405020304" pitchFamily="18" charset="0"/>
              </a:rPr>
              <a:t>Hamidullah</a:t>
            </a:r>
            <a:endParaRPr lang="en-US" b="1" kern="0" dirty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1800" kern="0" dirty="0">
                <a:effectLst/>
                <a:latin typeface="+mj-lt"/>
                <a:ea typeface="Times New Roman" panose="02020603050405020304" pitchFamily="18" charset="0"/>
              </a:rPr>
              <a:t>Monash University </a:t>
            </a:r>
            <a:endParaRPr lang="en-US" dirty="0">
              <a:latin typeface="+mj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AA6E96-FBF1-3A00-18E4-E5876D41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514" y="12917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Profile photo of Kaaviyan Pathmasiri">
            <a:extLst>
              <a:ext uri="{FF2B5EF4-FFF2-40B4-BE49-F238E27FC236}">
                <a16:creationId xmlns:a16="http://schemas.microsoft.com/office/drawing/2014/main" id="{73B1E5CB-0032-FE81-7145-F3027978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3949" y="1291772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FE81A-D30E-D94B-6B5A-7D62D5CC7F1D}"/>
              </a:ext>
            </a:extLst>
          </p:cNvPr>
          <p:cNvSpPr txBox="1"/>
          <p:nvPr/>
        </p:nvSpPr>
        <p:spPr>
          <a:xfrm>
            <a:off x="3331413" y="2574472"/>
            <a:ext cx="2307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Kaaviyan</a:t>
            </a:r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Pathmasiri</a:t>
            </a:r>
            <a:r>
              <a:rPr lang="en-US" b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Monash University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72F1F1B-B9D9-6FEC-D21B-31B2D197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480" y="1630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 descr="null">
            <a:extLst>
              <a:ext uri="{FF2B5EF4-FFF2-40B4-BE49-F238E27FC236}">
                <a16:creationId xmlns:a16="http://schemas.microsoft.com/office/drawing/2014/main" id="{994F3AB0-8A63-DDA2-5D76-85C2B3DD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36" y="1614937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71F70F-F046-8C91-460D-7E068143EFD1}"/>
              </a:ext>
            </a:extLst>
          </p:cNvPr>
          <p:cNvSpPr txBox="1"/>
          <p:nvPr/>
        </p:nvSpPr>
        <p:spPr>
          <a:xfrm>
            <a:off x="6314461" y="2913518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Najma C. Thomas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kern="0" dirty="0">
                <a:solidFill>
                  <a:srgbClr val="000000"/>
                </a:solidFill>
                <a:latin typeface="+mj-lt"/>
              </a:rPr>
              <a:t>Vanderbilt University</a:t>
            </a:r>
            <a:endParaRPr lang="en-US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3F055F-6126-58B0-AA33-9F4DEF77E6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b="6616"/>
          <a:stretch/>
        </p:blipFill>
        <p:spPr bwMode="auto">
          <a:xfrm>
            <a:off x="9778797" y="1291772"/>
            <a:ext cx="1291590" cy="1525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FBF74-8D37-9683-C3FE-24E81E7B9E7A}"/>
              </a:ext>
            </a:extLst>
          </p:cNvPr>
          <p:cNvSpPr txBox="1"/>
          <p:nvPr/>
        </p:nvSpPr>
        <p:spPr>
          <a:xfrm>
            <a:off x="9403036" y="2798176"/>
            <a:ext cx="2043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 err="1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DaKennya</a:t>
            </a:r>
            <a:r>
              <a:rPr lang="en-US" sz="1800" b="1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Goines</a:t>
            </a:r>
          </a:p>
          <a:p>
            <a:pPr algn="ctr"/>
            <a:r>
              <a:rPr lang="en-US" kern="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Tennessee State University</a:t>
            </a:r>
            <a:r>
              <a:rPr lang="en-US" sz="1800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2F12BAF-D7DB-DE0F-76DF-285555CD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76" y="4480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6" descr="Zoraiz Zafar stands behind a podium.">
            <a:extLst>
              <a:ext uri="{FF2B5EF4-FFF2-40B4-BE49-F238E27FC236}">
                <a16:creationId xmlns:a16="http://schemas.microsoft.com/office/drawing/2014/main" id="{1E33DB10-F5BB-DC1C-1CF0-423C8D8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9" t="3679" r="3835" b="3513"/>
          <a:stretch>
            <a:fillRect/>
          </a:stretch>
        </p:blipFill>
        <p:spPr bwMode="auto">
          <a:xfrm>
            <a:off x="6775336" y="4471769"/>
            <a:ext cx="13081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7432AA-97A7-059E-1B54-AD2354024F8A}"/>
              </a:ext>
            </a:extLst>
          </p:cNvPr>
          <p:cNvSpPr txBox="1"/>
          <p:nvPr/>
        </p:nvSpPr>
        <p:spPr>
          <a:xfrm>
            <a:off x="6496525" y="5840341"/>
            <a:ext cx="1865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 err="1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Zoraiz</a:t>
            </a:r>
            <a:r>
              <a:rPr lang="en-US" sz="1800" b="1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Zafar</a:t>
            </a:r>
          </a:p>
          <a:p>
            <a:pPr algn="ctr"/>
            <a:r>
              <a:rPr lang="en-US" kern="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Colorado College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260F654-6BE0-1E7E-BE3E-174CF6369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3" descr="Profile photo of Sasha Gilmore">
            <a:extLst>
              <a:ext uri="{FF2B5EF4-FFF2-40B4-BE49-F238E27FC236}">
                <a16:creationId xmlns:a16="http://schemas.microsoft.com/office/drawing/2014/main" id="{794E16A1-F854-CA83-DD33-8D221DD6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4" y="4471769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BEB0A3-8A98-F13D-313C-78A2009D61C1}"/>
              </a:ext>
            </a:extLst>
          </p:cNvPr>
          <p:cNvSpPr txBox="1"/>
          <p:nvPr/>
        </p:nvSpPr>
        <p:spPr>
          <a:xfrm>
            <a:off x="464570" y="5788027"/>
            <a:ext cx="204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Sasha Gilmore</a:t>
            </a:r>
          </a:p>
          <a:p>
            <a:pPr algn="ctr"/>
            <a:r>
              <a:rPr lang="en-US" kern="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Boston University</a:t>
            </a:r>
            <a:r>
              <a:rPr lang="en-US" sz="1800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8DDCDA3-877A-B8A8-FD90-7726B711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949" y="42781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4" descr="Allison Ludlow">
            <a:extLst>
              <a:ext uri="{FF2B5EF4-FFF2-40B4-BE49-F238E27FC236}">
                <a16:creationId xmlns:a16="http://schemas.microsoft.com/office/drawing/2014/main" id="{0186A69B-9581-4AA9-38F2-8CC19826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49" y="4278154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BD58E8-01DC-59A4-8EEC-D31A1914B6F0}"/>
              </a:ext>
            </a:extLst>
          </p:cNvPr>
          <p:cNvSpPr txBox="1"/>
          <p:nvPr/>
        </p:nvSpPr>
        <p:spPr>
          <a:xfrm>
            <a:off x="3415879" y="5551476"/>
            <a:ext cx="2138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Allison Ludlow</a:t>
            </a:r>
          </a:p>
          <a:p>
            <a:pPr algn="ctr"/>
            <a:r>
              <a:rPr lang="en-US" kern="0" dirty="0">
                <a:solidFill>
                  <a:srgbClr val="222222"/>
                </a:solidFill>
                <a:latin typeface="+mj-lt"/>
              </a:rPr>
              <a:t>Moravian University</a:t>
            </a:r>
            <a:r>
              <a:rPr lang="en-US" dirty="0">
                <a:effectLst/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A32D0E-CB17-0F6D-89C2-BCB36518B7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49" y="4278154"/>
            <a:ext cx="1282065" cy="15906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3BE435-1E92-4B1E-58DB-D8B2D3FD1482}"/>
              </a:ext>
            </a:extLst>
          </p:cNvPr>
          <p:cNvSpPr txBox="1"/>
          <p:nvPr/>
        </p:nvSpPr>
        <p:spPr>
          <a:xfrm>
            <a:off x="9656580" y="5891201"/>
            <a:ext cx="1848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Lucy Kramer</a:t>
            </a:r>
            <a:r>
              <a:rPr lang="en-US" sz="1800" kern="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kern="0" dirty="0">
                <a:solidFill>
                  <a:srgbClr val="222222"/>
                </a:solidFill>
                <a:latin typeface="+mj-lt"/>
              </a:rPr>
              <a:t>Colorado College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05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498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BA0985-E6E0-F4FF-A60D-75CBDC31A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64" y="4994909"/>
            <a:ext cx="2075636" cy="1789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6B89BD-AA58-D4B8-0EA9-2F88E42B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324200"/>
            <a:ext cx="9601200" cy="1309687"/>
          </a:xfrm>
        </p:spPr>
        <p:txBody>
          <a:bodyPr/>
          <a:lstStyle/>
          <a:p>
            <a:pPr algn="ctr"/>
            <a:r>
              <a:rPr lang="en-US" dirty="0"/>
              <a:t>Educators/mentors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32FFC2-061D-D78A-1ECE-A2FCE329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310" y="2606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Carol O'Donnell">
            <a:extLst>
              <a:ext uri="{FF2B5EF4-FFF2-40B4-BE49-F238E27FC236}">
                <a16:creationId xmlns:a16="http://schemas.microsoft.com/office/drawing/2014/main" id="{B481EAF2-1CF3-3C51-DF01-32475BC8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68" y="270690"/>
            <a:ext cx="1931670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7FA20-C176-8C5D-D8D6-131E5062E3BB}"/>
              </a:ext>
            </a:extLst>
          </p:cNvPr>
          <p:cNvSpPr txBox="1"/>
          <p:nvPr/>
        </p:nvSpPr>
        <p:spPr>
          <a:xfrm>
            <a:off x="-181206" y="2218053"/>
            <a:ext cx="419766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GUEST SPEAKER:</a:t>
            </a:r>
          </a:p>
          <a:p>
            <a:pPr algn="ctr"/>
            <a:r>
              <a:rPr lang="en-US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Dr. Carol O’Donnell</a:t>
            </a:r>
          </a:p>
          <a:p>
            <a:pPr algn="ctr"/>
            <a:r>
              <a:rPr lang="en-US" sz="16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Smithsonian Science Education Center</a:t>
            </a:r>
          </a:p>
          <a:p>
            <a:pPr algn="ctr"/>
            <a:r>
              <a:rPr lang="en-US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Smithsonian Institution </a:t>
            </a:r>
          </a:p>
          <a:p>
            <a:pPr algn="ctr"/>
            <a:endParaRPr lang="en-US" sz="500" kern="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1600" kern="0" dirty="0">
                <a:solidFill>
                  <a:srgbClr val="000000"/>
                </a:solidFill>
                <a:latin typeface="+mj-lt"/>
              </a:rPr>
              <a:t>Email: </a:t>
            </a:r>
            <a:r>
              <a:rPr lang="en-US" sz="1600" kern="0" dirty="0" err="1">
                <a:solidFill>
                  <a:srgbClr val="000000"/>
                </a:solidFill>
                <a:latin typeface="+mj-lt"/>
              </a:rPr>
              <a:t>ODonnellC@si.edu</a:t>
            </a:r>
            <a:r>
              <a:rPr lang="en-US" sz="1600" kern="0" dirty="0">
                <a:solidFill>
                  <a:srgbClr val="000000"/>
                </a:solidFill>
                <a:latin typeface="+mj-lt"/>
              </a:rPr>
              <a:t>  </a:t>
            </a:r>
            <a:endParaRPr lang="en-US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1265E-A8DC-D0D2-4A38-5CF2E2E6B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6895"/>
          <a:stretch/>
        </p:blipFill>
        <p:spPr bwMode="auto">
          <a:xfrm>
            <a:off x="9690924" y="166488"/>
            <a:ext cx="1674178" cy="189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6D81F-E078-BA47-BD01-AA0E19AB5ED7}"/>
              </a:ext>
            </a:extLst>
          </p:cNvPr>
          <p:cNvSpPr txBox="1"/>
          <p:nvPr/>
        </p:nvSpPr>
        <p:spPr>
          <a:xfrm>
            <a:off x="8664923" y="2089114"/>
            <a:ext cx="3726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</a:rPr>
              <a:t>MODERATOR</a:t>
            </a:r>
          </a:p>
          <a:p>
            <a:pPr algn="ctr"/>
            <a:r>
              <a:rPr lang="en-US" sz="1800" b="1" kern="0" dirty="0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</a:rPr>
              <a:t>Dr. Diane </a:t>
            </a:r>
            <a:r>
              <a:rPr lang="en-US" sz="1800" b="1" kern="0" dirty="0" err="1">
                <a:solidFill>
                  <a:srgbClr val="212121"/>
                </a:solidFill>
                <a:effectLst/>
                <a:latin typeface="+mj-lt"/>
                <a:ea typeface="Times New Roman" panose="02020603050405020304" pitchFamily="18" charset="0"/>
              </a:rPr>
              <a:t>Husic</a:t>
            </a:r>
            <a:endParaRPr lang="en-US" b="1" kern="0" dirty="0">
              <a:solidFill>
                <a:srgbClr val="212121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Dean, Center for Scholarship, Research, and Creative Endeavors </a:t>
            </a: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Environmental Programs Director</a:t>
            </a: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Moravian University</a:t>
            </a:r>
          </a:p>
          <a:p>
            <a:pPr algn="ctr"/>
            <a:endParaRPr lang="en-US" sz="500" kern="0" dirty="0">
              <a:solidFill>
                <a:srgbClr val="212121"/>
              </a:solidFill>
              <a:latin typeface="+mj-lt"/>
            </a:endParaRPr>
          </a:p>
          <a:p>
            <a:pPr algn="ctr"/>
            <a:r>
              <a:rPr lang="en-US" sz="1600" kern="0" dirty="0">
                <a:solidFill>
                  <a:srgbClr val="212121"/>
                </a:solidFill>
                <a:latin typeface="+mj-lt"/>
              </a:rPr>
              <a:t>Email: </a:t>
            </a:r>
            <a:r>
              <a:rPr lang="en-US" sz="1600" kern="0" dirty="0" err="1">
                <a:solidFill>
                  <a:srgbClr val="212121"/>
                </a:solidFill>
                <a:latin typeface="+mj-lt"/>
              </a:rPr>
              <a:t>husicd@moravian.edu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A04E0-7666-F1C0-02E8-30AA4ADD2E67}"/>
              </a:ext>
            </a:extLst>
          </p:cNvPr>
          <p:cNvSpPr txBox="1"/>
          <p:nvPr/>
        </p:nvSpPr>
        <p:spPr>
          <a:xfrm>
            <a:off x="3385676" y="4240132"/>
            <a:ext cx="396913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+mj-lt"/>
              </a:rPr>
              <a:t>YEAH core faculty</a:t>
            </a:r>
            <a:r>
              <a:rPr lang="en-US" sz="1400" dirty="0">
                <a:latin typeface="+mj-lt"/>
              </a:rPr>
              <a:t>:</a:t>
            </a:r>
          </a:p>
          <a:p>
            <a:endParaRPr lang="en-US" sz="500" dirty="0">
              <a:latin typeface="+mj-lt"/>
            </a:endParaRPr>
          </a:p>
          <a:p>
            <a:r>
              <a:rPr lang="en-US" sz="1400" dirty="0">
                <a:latin typeface="+mj-lt"/>
              </a:rPr>
              <a:t>Dr. Gillian Bowser, Colorado State University</a:t>
            </a:r>
          </a:p>
          <a:p>
            <a:r>
              <a:rPr lang="en-US" sz="1400" dirty="0">
                <a:latin typeface="+mj-lt"/>
              </a:rPr>
              <a:t>Dr. Sarah Green, Michigan Technological University</a:t>
            </a:r>
          </a:p>
          <a:p>
            <a:r>
              <a:rPr lang="en-US" sz="1400" dirty="0">
                <a:latin typeface="+mj-lt"/>
              </a:rPr>
              <a:t>Dr. Leah </a:t>
            </a:r>
            <a:r>
              <a:rPr lang="en-US" sz="1400" dirty="0" err="1">
                <a:latin typeface="+mj-lt"/>
              </a:rPr>
              <a:t>Dundon</a:t>
            </a:r>
            <a:r>
              <a:rPr lang="en-US" sz="1400" dirty="0">
                <a:latin typeface="+mj-lt"/>
              </a:rPr>
              <a:t>, Vanderbilt University</a:t>
            </a:r>
          </a:p>
          <a:p>
            <a:r>
              <a:rPr lang="en-US" sz="1400" dirty="0">
                <a:latin typeface="+mj-lt"/>
              </a:rPr>
              <a:t>Dr. Pamela </a:t>
            </a:r>
            <a:r>
              <a:rPr lang="en-US" sz="1400" dirty="0" err="1">
                <a:latin typeface="+mj-lt"/>
              </a:rPr>
              <a:t>Templer</a:t>
            </a:r>
            <a:r>
              <a:rPr lang="en-US" sz="1400" dirty="0">
                <a:latin typeface="+mj-lt"/>
              </a:rPr>
              <a:t>, Boston University</a:t>
            </a:r>
          </a:p>
          <a:p>
            <a:r>
              <a:rPr lang="en-US" sz="1400" dirty="0">
                <a:latin typeface="+mj-lt"/>
              </a:rPr>
              <a:t>Dr. Sarah </a:t>
            </a:r>
            <a:r>
              <a:rPr lang="en-US" sz="1400" dirty="0" err="1">
                <a:latin typeface="+mj-lt"/>
              </a:rPr>
              <a:t>Hautzinger</a:t>
            </a:r>
            <a:r>
              <a:rPr lang="en-US" sz="1400" dirty="0">
                <a:latin typeface="+mj-lt"/>
              </a:rPr>
              <a:t>, Colorado College</a:t>
            </a:r>
          </a:p>
          <a:p>
            <a:r>
              <a:rPr lang="en-US" sz="1400" dirty="0">
                <a:latin typeface="+mj-lt"/>
              </a:rPr>
              <a:t>Dr. Susie Ho, Monash University</a:t>
            </a:r>
          </a:p>
          <a:p>
            <a:r>
              <a:rPr lang="en-US" sz="1400" dirty="0">
                <a:latin typeface="+mj-lt"/>
              </a:rPr>
              <a:t>Dr. Mark Urban, University of Connecticut 	</a:t>
            </a:r>
          </a:p>
          <a:p>
            <a:r>
              <a:rPr lang="en-US" sz="1400" dirty="0">
                <a:latin typeface="+mj-lt"/>
              </a:rPr>
              <a:t>Dr. Susie Ho, Monash University		</a:t>
            </a:r>
          </a:p>
          <a:p>
            <a:r>
              <a:rPr lang="en-US" sz="1400" dirty="0">
                <a:latin typeface="+mj-lt"/>
              </a:rPr>
              <a:t>Dr. Diane </a:t>
            </a:r>
            <a:r>
              <a:rPr lang="en-US" sz="1400" dirty="0" err="1">
                <a:latin typeface="+mj-lt"/>
              </a:rPr>
              <a:t>Husic</a:t>
            </a:r>
            <a:r>
              <a:rPr lang="en-US" sz="1400" dirty="0">
                <a:latin typeface="+mj-lt"/>
              </a:rPr>
              <a:t>, Moravian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B7617-4EC6-9760-DCCD-944E3EA3F39B}"/>
              </a:ext>
            </a:extLst>
          </p:cNvPr>
          <p:cNvSpPr txBox="1"/>
          <p:nvPr/>
        </p:nvSpPr>
        <p:spPr>
          <a:xfrm>
            <a:off x="7354807" y="4226196"/>
            <a:ext cx="419766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latin typeface="+mj-lt"/>
              </a:rPr>
              <a:t>Climate Leaders Academy co-leads</a:t>
            </a:r>
            <a:r>
              <a:rPr lang="en-US" sz="1400" dirty="0">
                <a:latin typeface="+mj-lt"/>
              </a:rPr>
              <a:t>:</a:t>
            </a:r>
          </a:p>
          <a:p>
            <a:endParaRPr lang="en-US" sz="500" dirty="0">
              <a:latin typeface="+mj-lt"/>
            </a:endParaRPr>
          </a:p>
          <a:p>
            <a:r>
              <a:rPr lang="en-US" sz="1400" dirty="0">
                <a:latin typeface="+mj-lt"/>
              </a:rPr>
              <a:t>Dr. Leah </a:t>
            </a:r>
            <a:r>
              <a:rPr lang="en-US" sz="1400" dirty="0" err="1">
                <a:latin typeface="+mj-lt"/>
              </a:rPr>
              <a:t>Dundon</a:t>
            </a:r>
            <a:r>
              <a:rPr lang="en-US" sz="1400" dirty="0">
                <a:latin typeface="+mj-lt"/>
              </a:rPr>
              <a:t>, Vanderbilt University (PI)</a:t>
            </a:r>
          </a:p>
          <a:p>
            <a:r>
              <a:rPr lang="en-US" sz="1400" dirty="0">
                <a:latin typeface="+mj-lt"/>
              </a:rPr>
              <a:t>Dr. Sarah Green, Michigan Technological University</a:t>
            </a:r>
          </a:p>
          <a:p>
            <a:r>
              <a:rPr lang="en-US" sz="1400" dirty="0">
                <a:latin typeface="+mj-lt"/>
              </a:rPr>
              <a:t>Dr. Pamela </a:t>
            </a:r>
            <a:r>
              <a:rPr lang="en-US" sz="1400" dirty="0" err="1">
                <a:latin typeface="+mj-lt"/>
              </a:rPr>
              <a:t>Templer</a:t>
            </a:r>
            <a:r>
              <a:rPr lang="en-US" sz="1400" dirty="0">
                <a:latin typeface="+mj-lt"/>
              </a:rPr>
              <a:t>, Boston University</a:t>
            </a:r>
          </a:p>
          <a:p>
            <a:r>
              <a:rPr lang="en-US" sz="1400" dirty="0">
                <a:latin typeface="+mj-lt"/>
              </a:rPr>
              <a:t>Dr. </a:t>
            </a:r>
            <a:r>
              <a:rPr lang="en-US" sz="1400" dirty="0" err="1">
                <a:latin typeface="+mj-lt"/>
              </a:rPr>
              <a:t>Jianwei</a:t>
            </a:r>
            <a:r>
              <a:rPr lang="en-US" sz="1400" dirty="0">
                <a:latin typeface="+mj-lt"/>
              </a:rPr>
              <a:t> Li, Tennessee State University</a:t>
            </a:r>
          </a:p>
        </p:txBody>
      </p:sp>
      <p:pic>
        <p:nvPicPr>
          <p:cNvPr id="15" name="Picture 4" descr="A colorful circles and lines on a black background&#10;&#10;Description automatically generated">
            <a:extLst>
              <a:ext uri="{FF2B5EF4-FFF2-40B4-BE49-F238E27FC236}">
                <a16:creationId xmlns:a16="http://schemas.microsoft.com/office/drawing/2014/main" id="{DC5B7316-452A-3855-805A-4888B3EA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8" y="809313"/>
            <a:ext cx="3102043" cy="27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50FF5-FD71-7EC1-6958-4E9ED10D6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4" y="3897311"/>
            <a:ext cx="2823905" cy="1017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C563DE-6685-4D19-4E3F-6E400CCCD8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4" y="5295283"/>
            <a:ext cx="2702615" cy="13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1526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527</Words>
  <Application>Microsoft Macintosh PowerPoint</Application>
  <PresentationFormat>Widescreen</PresentationFormat>
  <Paragraphs>92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Goudy Old Style</vt:lpstr>
      <vt:lpstr>Times New Roman</vt:lpstr>
      <vt:lpstr>Univers Light</vt:lpstr>
      <vt:lpstr>PoiseVTI</vt:lpstr>
      <vt:lpstr>Empowering youth engagement in climate action, solutions, and policy TO address global challenges   </vt:lpstr>
      <vt:lpstr>Educators/mentors</vt:lpstr>
      <vt:lpstr>Key questions:</vt:lpstr>
      <vt:lpstr>PowerPoint Presentation</vt:lpstr>
      <vt:lpstr>PowerPoint Presentation</vt:lpstr>
      <vt:lpstr>Our student and early career panelists</vt:lpstr>
      <vt:lpstr>Educators/mentors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youth engagement in climate action, solutions, and policy addressing global challenges   </dc:title>
  <dc:creator>Husic, Diane</dc:creator>
  <cp:lastModifiedBy>Husic, Diane</cp:lastModifiedBy>
  <cp:revision>11</cp:revision>
  <dcterms:created xsi:type="dcterms:W3CDTF">2023-12-07T12:43:52Z</dcterms:created>
  <dcterms:modified xsi:type="dcterms:W3CDTF">2023-12-09T11:34:12Z</dcterms:modified>
</cp:coreProperties>
</file>