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97" r:id="rId2"/>
    <p:sldId id="340" r:id="rId3"/>
    <p:sldId id="299" r:id="rId4"/>
    <p:sldId id="336" r:id="rId5"/>
    <p:sldId id="334" r:id="rId6"/>
    <p:sldId id="302" r:id="rId7"/>
    <p:sldId id="303" r:id="rId8"/>
    <p:sldId id="304" r:id="rId9"/>
    <p:sldId id="305" r:id="rId10"/>
    <p:sldId id="306" r:id="rId11"/>
    <p:sldId id="307" r:id="rId12"/>
    <p:sldId id="308" r:id="rId13"/>
    <p:sldId id="309" r:id="rId14"/>
    <p:sldId id="310" r:id="rId15"/>
    <p:sldId id="311" r:id="rId16"/>
    <p:sldId id="312" r:id="rId17"/>
    <p:sldId id="314" r:id="rId18"/>
    <p:sldId id="315" r:id="rId19"/>
    <p:sldId id="317" r:id="rId20"/>
    <p:sldId id="319" r:id="rId21"/>
    <p:sldId id="320" r:id="rId22"/>
    <p:sldId id="324" r:id="rId23"/>
    <p:sldId id="335" r:id="rId24"/>
    <p:sldId id="326" r:id="rId25"/>
    <p:sldId id="337" r:id="rId26"/>
    <p:sldId id="338" r:id="rId27"/>
    <p:sldId id="339" r:id="rId28"/>
    <p:sldId id="328" r:id="rId29"/>
    <p:sldId id="329" r:id="rId30"/>
    <p:sldId id="330" r:id="rId31"/>
    <p:sldId id="333" r:id="rId32"/>
    <p:sldId id="257"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A533"/>
    <a:srgbClr val="ED8606"/>
    <a:srgbClr val="FFF1E2"/>
    <a:srgbClr val="FFFFFF"/>
    <a:srgbClr val="472C17"/>
    <a:srgbClr val="528D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90" d="100"/>
          <a:sy n="90" d="100"/>
        </p:scale>
        <p:origin x="6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144BE-D634-4591-AB48-FFE56638985F}" type="datetimeFigureOut">
              <a:rPr lang="es-ES" smtClean="0"/>
              <a:t>16/11/2024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FCB44-FDE3-439E-A06D-BD91DFD6D19F}" type="slidenum">
              <a:rPr lang="es-ES" smtClean="0"/>
              <a:t>‹Nº›</a:t>
            </a:fld>
            <a:endParaRPr lang="es-ES"/>
          </a:p>
        </p:txBody>
      </p:sp>
    </p:spTree>
    <p:extLst>
      <p:ext uri="{BB962C8B-B14F-4D97-AF65-F5344CB8AC3E}">
        <p14:creationId xmlns:p14="http://schemas.microsoft.com/office/powerpoint/2010/main" val="325392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81B4D49-32F2-4E8D-B981-189453592B04}" type="slidenum">
              <a:rPr lang="es-ES" smtClean="0"/>
              <a:t>1</a:t>
            </a:fld>
            <a:endParaRPr lang="es-ES"/>
          </a:p>
        </p:txBody>
      </p:sp>
    </p:spTree>
    <p:extLst>
      <p:ext uri="{BB962C8B-B14F-4D97-AF65-F5344CB8AC3E}">
        <p14:creationId xmlns:p14="http://schemas.microsoft.com/office/powerpoint/2010/main" val="3305183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CEFFF66-BD1B-42A8-9A58-E8424A7C39C5}" type="datetimeFigureOut">
              <a:rPr lang="es-ES" smtClean="0"/>
              <a:t>16/11/2024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19C042B-6BC4-4F95-95B4-9335DC0071B4}" type="slidenum">
              <a:rPr lang="es-ES" smtClean="0"/>
              <a:t>‹Nº›</a:t>
            </a:fld>
            <a:endParaRPr lang="es-ES"/>
          </a:p>
        </p:txBody>
      </p:sp>
    </p:spTree>
    <p:extLst>
      <p:ext uri="{BB962C8B-B14F-4D97-AF65-F5344CB8AC3E}">
        <p14:creationId xmlns:p14="http://schemas.microsoft.com/office/powerpoint/2010/main" val="68512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EFFF66-BD1B-42A8-9A58-E8424A7C39C5}" type="datetimeFigureOut">
              <a:rPr lang="es-ES" smtClean="0"/>
              <a:t>16/11/2024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19C042B-6BC4-4F95-95B4-9335DC0071B4}" type="slidenum">
              <a:rPr lang="es-ES" smtClean="0"/>
              <a:t>‹Nº›</a:t>
            </a:fld>
            <a:endParaRPr lang="es-ES"/>
          </a:p>
        </p:txBody>
      </p:sp>
    </p:spTree>
    <p:extLst>
      <p:ext uri="{BB962C8B-B14F-4D97-AF65-F5344CB8AC3E}">
        <p14:creationId xmlns:p14="http://schemas.microsoft.com/office/powerpoint/2010/main" val="963307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EFFF66-BD1B-42A8-9A58-E8424A7C39C5}" type="datetimeFigureOut">
              <a:rPr lang="es-ES" smtClean="0"/>
              <a:t>16/11/2024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19C042B-6BC4-4F95-95B4-9335DC0071B4}" type="slidenum">
              <a:rPr lang="es-ES" smtClean="0"/>
              <a:t>‹Nº›</a:t>
            </a:fld>
            <a:endParaRPr lang="es-ES"/>
          </a:p>
        </p:txBody>
      </p:sp>
    </p:spTree>
    <p:extLst>
      <p:ext uri="{BB962C8B-B14F-4D97-AF65-F5344CB8AC3E}">
        <p14:creationId xmlns:p14="http://schemas.microsoft.com/office/powerpoint/2010/main" val="2962118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parador amarillo">
    <p:bg>
      <p:bgPr>
        <a:solidFill>
          <a:srgbClr val="FBB900"/>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B8A09B-AA99-F949-AA30-4BC728921326}"/>
              </a:ext>
            </a:extLst>
          </p:cNvPr>
          <p:cNvSpPr>
            <a:spLocks noGrp="1"/>
          </p:cNvSpPr>
          <p:nvPr>
            <p:ph type="title" hasCustomPrompt="1"/>
          </p:nvPr>
        </p:nvSpPr>
        <p:spPr>
          <a:xfrm>
            <a:off x="791766" y="681038"/>
            <a:ext cx="3780234" cy="3781425"/>
          </a:xfrm>
        </p:spPr>
        <p:txBody>
          <a:bodyPr anchor="ctr"/>
          <a:lstStyle>
            <a:lvl1pPr>
              <a:defRPr sz="4500">
                <a:solidFill>
                  <a:schemeClr val="tx1"/>
                </a:solidFill>
                <a:latin typeface="Oxfam TSTAR PRO" panose="02000806030000020004" pitchFamily="50" charset="0"/>
              </a:defRPr>
            </a:lvl1pPr>
          </a:lstStyle>
          <a:p>
            <a:r>
              <a:rPr lang="es-ES" dirty="0"/>
              <a:t>¡Tu separador </a:t>
            </a:r>
            <a:br>
              <a:rPr lang="es-ES" dirty="0"/>
            </a:br>
            <a:r>
              <a:rPr lang="es-ES" dirty="0"/>
              <a:t>de páginas!</a:t>
            </a:r>
            <a:endParaRPr lang="en-US" dirty="0"/>
          </a:p>
        </p:txBody>
      </p:sp>
      <p:sp>
        <p:nvSpPr>
          <p:cNvPr id="8" name="Slide Number Placeholder 5">
            <a:extLst>
              <a:ext uri="{FF2B5EF4-FFF2-40B4-BE49-F238E27FC236}">
                <a16:creationId xmlns:a16="http://schemas.microsoft.com/office/drawing/2014/main" id="{6A1E7BE0-9F17-174E-8D56-62D36F7CE4CC}"/>
              </a:ext>
            </a:extLst>
          </p:cNvPr>
          <p:cNvSpPr>
            <a:spLocks noGrp="1"/>
          </p:cNvSpPr>
          <p:nvPr>
            <p:ph type="sldNum" sz="quarter" idx="12"/>
          </p:nvPr>
        </p:nvSpPr>
        <p:spPr>
          <a:xfrm>
            <a:off x="467544" y="4731992"/>
            <a:ext cx="1894285" cy="215521"/>
          </a:xfrm>
          <a:prstGeom prst="rect">
            <a:avLst/>
          </a:prstGeom>
        </p:spPr>
        <p:txBody>
          <a:bodyPr/>
          <a:lstStyle>
            <a:lvl1pPr algn="l">
              <a:defRPr>
                <a:solidFill>
                  <a:schemeClr val="tx1"/>
                </a:solidFill>
                <a:latin typeface="Oxfam TSTAR PRO" panose="02000806030000020004" pitchFamily="50" charset="0"/>
                <a:ea typeface="Roboto" panose="02000000000000000000" pitchFamily="2" charset="0"/>
              </a:defRPr>
            </a:lvl1pPr>
          </a:lstStyle>
          <a:p>
            <a:fld id="{F47AA31B-6E6F-A246-9840-C6D6E26CE378}" type="slidenum">
              <a:rPr lang="en-US" smtClean="0"/>
              <a:pPr/>
              <a:t>‹Nº›</a:t>
            </a:fld>
            <a:endParaRPr lang="en-US"/>
          </a:p>
        </p:txBody>
      </p:sp>
      <p:pic>
        <p:nvPicPr>
          <p:cNvPr id="10" name="5 Imagen" descr="OX_INM_VL_B_RGB.png">
            <a:extLst>
              <a:ext uri="{FF2B5EF4-FFF2-40B4-BE49-F238E27FC236}">
                <a16:creationId xmlns:a16="http://schemas.microsoft.com/office/drawing/2014/main" id="{7C7A6838-4C79-CA4E-A35C-8364B6D50463}"/>
              </a:ext>
            </a:extLst>
          </p:cNvPr>
          <p:cNvPicPr>
            <a:picLocks noChangeAspect="1"/>
          </p:cNvPicPr>
          <p:nvPr userDrawn="1"/>
        </p:nvPicPr>
        <p:blipFill>
          <a:blip r:embed="rId2" cstate="print"/>
          <a:srcRect/>
          <a:stretch>
            <a:fillRect/>
          </a:stretch>
        </p:blipFill>
        <p:spPr bwMode="auto">
          <a:xfrm>
            <a:off x="8049785" y="4195859"/>
            <a:ext cx="604901" cy="695709"/>
          </a:xfrm>
          <a:prstGeom prst="rect">
            <a:avLst/>
          </a:prstGeom>
          <a:noFill/>
          <a:ln w="9525">
            <a:noFill/>
            <a:miter lim="800000"/>
            <a:headEnd/>
            <a:tailEnd/>
          </a:ln>
        </p:spPr>
      </p:pic>
    </p:spTree>
    <p:extLst>
      <p:ext uri="{BB962C8B-B14F-4D97-AF65-F5344CB8AC3E}">
        <p14:creationId xmlns:p14="http://schemas.microsoft.com/office/powerpoint/2010/main" val="1367922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ítulo y contenid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5E0D26-F16C-FC49-BA81-13B077CD1AE6}"/>
              </a:ext>
            </a:extLst>
          </p:cNvPr>
          <p:cNvSpPr>
            <a:spLocks noGrp="1"/>
          </p:cNvSpPr>
          <p:nvPr>
            <p:ph idx="1" hasCustomPrompt="1"/>
          </p:nvPr>
        </p:nvSpPr>
        <p:spPr>
          <a:xfrm>
            <a:off x="495738" y="1383618"/>
            <a:ext cx="7856498" cy="3078845"/>
          </a:xfrm>
        </p:spPr>
        <p:txBody>
          <a:bodyPr/>
          <a:lstStyle>
            <a:lvl1pPr>
              <a:lnSpc>
                <a:spcPct val="100000"/>
              </a:lnSpc>
              <a:defRPr>
                <a:latin typeface="Oxfam TSTAR PRO" panose="02000806030000020004" pitchFamily="50" charset="0"/>
              </a:defRPr>
            </a:lvl1pPr>
            <a:lvl2pPr>
              <a:lnSpc>
                <a:spcPct val="100000"/>
              </a:lnSpc>
              <a:defRPr>
                <a:latin typeface="Oxfam TSTAR PRO" panose="02000806030000020004" pitchFamily="50" charset="0"/>
              </a:defRPr>
            </a:lvl2pPr>
            <a:lvl3pPr>
              <a:lnSpc>
                <a:spcPct val="100000"/>
              </a:lnSpc>
              <a:defRPr sz="1200">
                <a:latin typeface="Oxfam TSTAR PRO" panose="02000806030000020004" pitchFamily="50" charset="0"/>
              </a:defRPr>
            </a:lvl3pPr>
            <a:lvl4pPr>
              <a:lnSpc>
                <a:spcPct val="100000"/>
              </a:lnSpc>
              <a:defRPr sz="1200">
                <a:latin typeface="Oxfam TSTAR PRO" panose="02000806030000020004" pitchFamily="50" charset="0"/>
              </a:defRPr>
            </a:lvl4pPr>
            <a:lvl5pPr>
              <a:lnSpc>
                <a:spcPct val="100000"/>
              </a:lnSpc>
              <a:defRPr sz="1200">
                <a:latin typeface="Oxfam TSTAR PRO" panose="02000806030000020004" pitchFamily="50" charset="0"/>
              </a:defRPr>
            </a:lvl5pPr>
          </a:lstStyle>
          <a:p>
            <a:pPr lvl="0"/>
            <a:r>
              <a:rPr lang="es-ES" dirty="0"/>
              <a:t>Haga clic para editar estilos de texto</a:t>
            </a:r>
            <a:endParaRPr lang="en-US" dirty="0"/>
          </a:p>
          <a:p>
            <a:pPr lvl="1"/>
            <a:r>
              <a:rPr lang="en-US" dirty="0"/>
              <a:t>Segundo </a:t>
            </a:r>
            <a:r>
              <a:rPr lang="en-US" dirty="0" err="1"/>
              <a:t>nivel</a:t>
            </a:r>
            <a:endParaRPr lang="en-US" dirty="0"/>
          </a:p>
          <a:p>
            <a:pPr lvl="2"/>
            <a:r>
              <a:rPr lang="en-US" dirty="0" err="1"/>
              <a:t>Tercer</a:t>
            </a:r>
            <a:r>
              <a:rPr lang="en-US" dirty="0"/>
              <a:t> </a:t>
            </a:r>
            <a:r>
              <a:rPr lang="en-US" dirty="0" err="1"/>
              <a:t>nivel</a:t>
            </a:r>
            <a:endParaRPr lang="en-US" dirty="0"/>
          </a:p>
          <a:p>
            <a:pPr lvl="3"/>
            <a:r>
              <a:rPr lang="en-US" dirty="0"/>
              <a:t>Cuarto </a:t>
            </a:r>
            <a:r>
              <a:rPr lang="en-US" dirty="0" err="1"/>
              <a:t>nivel</a:t>
            </a:r>
            <a:endParaRPr lang="en-US" dirty="0"/>
          </a:p>
          <a:p>
            <a:pPr lvl="4"/>
            <a:r>
              <a:rPr lang="en-US" dirty="0"/>
              <a:t>Quinto </a:t>
            </a:r>
            <a:r>
              <a:rPr lang="en-US" dirty="0" err="1"/>
              <a:t>nivel</a:t>
            </a:r>
            <a:endParaRPr lang="en-US" dirty="0"/>
          </a:p>
        </p:txBody>
      </p:sp>
      <p:sp>
        <p:nvSpPr>
          <p:cNvPr id="11" name="Slide Number Placeholder 5">
            <a:extLst>
              <a:ext uri="{FF2B5EF4-FFF2-40B4-BE49-F238E27FC236}">
                <a16:creationId xmlns:a16="http://schemas.microsoft.com/office/drawing/2014/main" id="{19E1911C-90D9-964C-9A06-C830B9286532}"/>
              </a:ext>
            </a:extLst>
          </p:cNvPr>
          <p:cNvSpPr>
            <a:spLocks noGrp="1"/>
          </p:cNvSpPr>
          <p:nvPr>
            <p:ph type="sldNum" sz="quarter" idx="12"/>
          </p:nvPr>
        </p:nvSpPr>
        <p:spPr>
          <a:xfrm>
            <a:off x="467544" y="4731992"/>
            <a:ext cx="1894285" cy="215521"/>
          </a:xfrm>
          <a:prstGeom prst="rect">
            <a:avLst/>
          </a:prstGeom>
        </p:spPr>
        <p:txBody>
          <a:bodyPr/>
          <a:lstStyle>
            <a:lvl1pPr algn="l">
              <a:defRPr>
                <a:solidFill>
                  <a:schemeClr val="tx1"/>
                </a:solidFill>
                <a:latin typeface="Oxfam TSTAR PRO" panose="02000806030000020004" pitchFamily="50" charset="0"/>
                <a:ea typeface="Roboto" panose="02000000000000000000" pitchFamily="2" charset="0"/>
              </a:defRPr>
            </a:lvl1pPr>
          </a:lstStyle>
          <a:p>
            <a:fld id="{F47AA31B-6E6F-A246-9840-C6D6E26CE378}" type="slidenum">
              <a:rPr lang="en-US" smtClean="0"/>
              <a:pPr/>
              <a:t>‹Nº›</a:t>
            </a:fld>
            <a:endParaRPr lang="en-US" dirty="0"/>
          </a:p>
        </p:txBody>
      </p:sp>
      <p:pic>
        <p:nvPicPr>
          <p:cNvPr id="28" name="5 Imagen" descr="OX_INM_VL_B_RGB.png">
            <a:extLst>
              <a:ext uri="{FF2B5EF4-FFF2-40B4-BE49-F238E27FC236}">
                <a16:creationId xmlns:a16="http://schemas.microsoft.com/office/drawing/2014/main" id="{7EB753EA-FD99-9E4C-8BBB-A0935AC90A5F}"/>
              </a:ext>
            </a:extLst>
          </p:cNvPr>
          <p:cNvPicPr>
            <a:picLocks noChangeAspect="1"/>
          </p:cNvPicPr>
          <p:nvPr userDrawn="1"/>
        </p:nvPicPr>
        <p:blipFill>
          <a:blip r:embed="rId2" cstate="print"/>
          <a:srcRect/>
          <a:stretch>
            <a:fillRect/>
          </a:stretch>
        </p:blipFill>
        <p:spPr bwMode="auto">
          <a:xfrm>
            <a:off x="8049785" y="4195859"/>
            <a:ext cx="604901" cy="695709"/>
          </a:xfrm>
          <a:prstGeom prst="rect">
            <a:avLst/>
          </a:prstGeom>
          <a:noFill/>
          <a:ln w="9525">
            <a:noFill/>
            <a:miter lim="800000"/>
            <a:headEnd/>
            <a:tailEnd/>
          </a:ln>
        </p:spPr>
      </p:pic>
      <p:cxnSp>
        <p:nvCxnSpPr>
          <p:cNvPr id="17" name="Straight Connector 6">
            <a:extLst>
              <a:ext uri="{FF2B5EF4-FFF2-40B4-BE49-F238E27FC236}">
                <a16:creationId xmlns:a16="http://schemas.microsoft.com/office/drawing/2014/main" id="{18C6EC19-A531-F246-9057-2B4D557B2E97}"/>
              </a:ext>
            </a:extLst>
          </p:cNvPr>
          <p:cNvCxnSpPr/>
          <p:nvPr userDrawn="1"/>
        </p:nvCxnSpPr>
        <p:spPr>
          <a:xfrm>
            <a:off x="622302" y="561975"/>
            <a:ext cx="434975" cy="0"/>
          </a:xfrm>
          <a:prstGeom prst="line">
            <a:avLst/>
          </a:prstGeom>
          <a:ln w="76200">
            <a:solidFill>
              <a:srgbClr val="FBB900"/>
            </a:solidFill>
          </a:ln>
        </p:spPr>
        <p:style>
          <a:lnRef idx="1">
            <a:schemeClr val="accent1"/>
          </a:lnRef>
          <a:fillRef idx="0">
            <a:schemeClr val="accent1"/>
          </a:fillRef>
          <a:effectRef idx="0">
            <a:schemeClr val="accent1"/>
          </a:effectRef>
          <a:fontRef idx="minor">
            <a:schemeClr val="tx1"/>
          </a:fontRef>
        </p:style>
      </p:cxnSp>
      <p:sp>
        <p:nvSpPr>
          <p:cNvPr id="15" name="Title 23">
            <a:extLst>
              <a:ext uri="{FF2B5EF4-FFF2-40B4-BE49-F238E27FC236}">
                <a16:creationId xmlns:a16="http://schemas.microsoft.com/office/drawing/2014/main" id="{1A0D0D8B-29CD-CA46-9A6E-2D8B1F9B0349}"/>
              </a:ext>
            </a:extLst>
          </p:cNvPr>
          <p:cNvSpPr>
            <a:spLocks noGrp="1"/>
          </p:cNvSpPr>
          <p:nvPr>
            <p:ph type="title"/>
          </p:nvPr>
        </p:nvSpPr>
        <p:spPr>
          <a:xfrm>
            <a:off x="495737" y="681540"/>
            <a:ext cx="7856498" cy="695707"/>
          </a:xfrm>
        </p:spPr>
        <p:txBody>
          <a:bodyPr/>
          <a:lstStyle>
            <a:lvl1pPr>
              <a:defRPr>
                <a:latin typeface="Oxfam TSTAR PRO" panose="02000806030000020004" pitchFamily="50" charset="0"/>
              </a:defRPr>
            </a:lvl1pPr>
          </a:lstStyle>
          <a:p>
            <a:r>
              <a:rPr lang="es-ES" dirty="0"/>
              <a:t>Haga clic para modificar el estilo de título del patrón</a:t>
            </a:r>
            <a:endParaRPr lang="en-US" dirty="0"/>
          </a:p>
        </p:txBody>
      </p:sp>
      <p:grpSp>
        <p:nvGrpSpPr>
          <p:cNvPr id="20" name="Group 11">
            <a:extLst>
              <a:ext uri="{FF2B5EF4-FFF2-40B4-BE49-F238E27FC236}">
                <a16:creationId xmlns:a16="http://schemas.microsoft.com/office/drawing/2014/main" id="{40A928DA-A5F1-E449-996F-B19DC9E4D061}"/>
              </a:ext>
            </a:extLst>
          </p:cNvPr>
          <p:cNvGrpSpPr/>
          <p:nvPr userDrawn="1"/>
        </p:nvGrpSpPr>
        <p:grpSpPr>
          <a:xfrm>
            <a:off x="0" y="-9798"/>
            <a:ext cx="9144000" cy="135000"/>
            <a:chOff x="0" y="-13064"/>
            <a:chExt cx="12192000" cy="180000"/>
          </a:xfrm>
        </p:grpSpPr>
        <p:sp>
          <p:nvSpPr>
            <p:cNvPr id="21" name="Rectangle 13">
              <a:extLst>
                <a:ext uri="{FF2B5EF4-FFF2-40B4-BE49-F238E27FC236}">
                  <a16:creationId xmlns:a16="http://schemas.microsoft.com/office/drawing/2014/main" id="{423F1A44-6D00-9C44-B851-5544A0CF8F8D}"/>
                </a:ext>
              </a:extLst>
            </p:cNvPr>
            <p:cNvSpPr>
              <a:spLocks noChangeAspect="1"/>
            </p:cNvSpPr>
            <p:nvPr/>
          </p:nvSpPr>
          <p:spPr>
            <a:xfrm>
              <a:off x="10392000" y="-13064"/>
              <a:ext cx="1800000" cy="180000"/>
            </a:xfrm>
            <a:prstGeom prst="rect">
              <a:avLst/>
            </a:prstGeom>
            <a:solidFill>
              <a:srgbClr val="E84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Oxfam TSTAR PRO" panose="02000806030000020004" pitchFamily="50" charset="0"/>
              </a:endParaRPr>
            </a:p>
          </p:txBody>
        </p:sp>
        <p:sp>
          <p:nvSpPr>
            <p:cNvPr id="22" name="Parallelogram 14">
              <a:extLst>
                <a:ext uri="{FF2B5EF4-FFF2-40B4-BE49-F238E27FC236}">
                  <a16:creationId xmlns:a16="http://schemas.microsoft.com/office/drawing/2014/main" id="{6FC94C00-6C71-8845-BB5E-38E1658D3043}"/>
                </a:ext>
              </a:extLst>
            </p:cNvPr>
            <p:cNvSpPr>
              <a:spLocks noChangeAspect="1"/>
            </p:cNvSpPr>
            <p:nvPr/>
          </p:nvSpPr>
          <p:spPr>
            <a:xfrm flipH="1">
              <a:off x="3791744" y="-13064"/>
              <a:ext cx="7200000" cy="180000"/>
            </a:xfrm>
            <a:prstGeom prst="parallelogram">
              <a:avLst>
                <a:gd name="adj" fmla="val 167002"/>
              </a:avLst>
            </a:prstGeom>
            <a:solidFill>
              <a:srgbClr val="AF1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Oxfam TSTAR PRO" panose="02000806030000020004" pitchFamily="50" charset="0"/>
              </a:endParaRPr>
            </a:p>
          </p:txBody>
        </p:sp>
        <p:sp>
          <p:nvSpPr>
            <p:cNvPr id="23" name="Freeform 15">
              <a:extLst>
                <a:ext uri="{FF2B5EF4-FFF2-40B4-BE49-F238E27FC236}">
                  <a16:creationId xmlns:a16="http://schemas.microsoft.com/office/drawing/2014/main" id="{096E4994-F6DB-504D-AF02-70A3DF1999BD}"/>
                </a:ext>
              </a:extLst>
            </p:cNvPr>
            <p:cNvSpPr>
              <a:spLocks noChangeAspect="1"/>
            </p:cNvSpPr>
            <p:nvPr/>
          </p:nvSpPr>
          <p:spPr>
            <a:xfrm rot="10800000" flipV="1">
              <a:off x="2855640" y="-13064"/>
              <a:ext cx="2224016" cy="180000"/>
            </a:xfrm>
            <a:custGeom>
              <a:avLst/>
              <a:gdLst>
                <a:gd name="connsiteX0" fmla="*/ 2224016 w 2224016"/>
                <a:gd name="connsiteY0" fmla="*/ 0 h 180000"/>
                <a:gd name="connsiteX1" fmla="*/ 426847 w 2224016"/>
                <a:gd name="connsiteY1" fmla="*/ 0 h 180000"/>
                <a:gd name="connsiteX2" fmla="*/ 0 w 2224016"/>
                <a:gd name="connsiteY2" fmla="*/ 180000 h 180000"/>
                <a:gd name="connsiteX3" fmla="*/ 2224016 w 2224016"/>
                <a:gd name="connsiteY3" fmla="*/ 180000 h 180000"/>
              </a:gdLst>
              <a:ahLst/>
              <a:cxnLst>
                <a:cxn ang="0">
                  <a:pos x="connsiteX0" y="connsiteY0"/>
                </a:cxn>
                <a:cxn ang="0">
                  <a:pos x="connsiteX1" y="connsiteY1"/>
                </a:cxn>
                <a:cxn ang="0">
                  <a:pos x="connsiteX2" y="connsiteY2"/>
                </a:cxn>
                <a:cxn ang="0">
                  <a:pos x="connsiteX3" y="connsiteY3"/>
                </a:cxn>
              </a:cxnLst>
              <a:rect l="l" t="t" r="r" b="b"/>
              <a:pathLst>
                <a:path w="2224016" h="180000">
                  <a:moveTo>
                    <a:pt x="2224016" y="0"/>
                  </a:moveTo>
                  <a:lnTo>
                    <a:pt x="426847" y="0"/>
                  </a:lnTo>
                  <a:lnTo>
                    <a:pt x="0" y="180000"/>
                  </a:lnTo>
                  <a:lnTo>
                    <a:pt x="2224016" y="180000"/>
                  </a:lnTo>
                  <a:close/>
                </a:path>
              </a:pathLst>
            </a:custGeom>
            <a:solidFill>
              <a:srgbClr val="ED6D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Oxfam TSTAR PRO" panose="02000806030000020004" pitchFamily="50" charset="0"/>
              </a:endParaRPr>
            </a:p>
          </p:txBody>
        </p:sp>
        <p:sp>
          <p:nvSpPr>
            <p:cNvPr id="30" name="Freeform 16">
              <a:extLst>
                <a:ext uri="{FF2B5EF4-FFF2-40B4-BE49-F238E27FC236}">
                  <a16:creationId xmlns:a16="http://schemas.microsoft.com/office/drawing/2014/main" id="{A022DE80-8384-3F4D-9CA1-B8DCEB9D585E}"/>
                </a:ext>
              </a:extLst>
            </p:cNvPr>
            <p:cNvSpPr>
              <a:spLocks noChangeAspect="1"/>
            </p:cNvSpPr>
            <p:nvPr/>
          </p:nvSpPr>
          <p:spPr>
            <a:xfrm>
              <a:off x="0" y="-13064"/>
              <a:ext cx="3063432" cy="180000"/>
            </a:xfrm>
            <a:custGeom>
              <a:avLst/>
              <a:gdLst>
                <a:gd name="connsiteX0" fmla="*/ 0 w 3063432"/>
                <a:gd name="connsiteY0" fmla="*/ 0 h 180000"/>
                <a:gd name="connsiteX1" fmla="*/ 3063432 w 3063432"/>
                <a:gd name="connsiteY1" fmla="*/ 0 h 180000"/>
                <a:gd name="connsiteX2" fmla="*/ 2963185 w 3063432"/>
                <a:gd name="connsiteY2" fmla="*/ 180000 h 180000"/>
                <a:gd name="connsiteX3" fmla="*/ 0 w 3063432"/>
                <a:gd name="connsiteY3" fmla="*/ 180000 h 180000"/>
              </a:gdLst>
              <a:ahLst/>
              <a:cxnLst>
                <a:cxn ang="0">
                  <a:pos x="connsiteX0" y="connsiteY0"/>
                </a:cxn>
                <a:cxn ang="0">
                  <a:pos x="connsiteX1" y="connsiteY1"/>
                </a:cxn>
                <a:cxn ang="0">
                  <a:pos x="connsiteX2" y="connsiteY2"/>
                </a:cxn>
                <a:cxn ang="0">
                  <a:pos x="connsiteX3" y="connsiteY3"/>
                </a:cxn>
              </a:cxnLst>
              <a:rect l="l" t="t" r="r" b="b"/>
              <a:pathLst>
                <a:path w="3063432" h="180000">
                  <a:moveTo>
                    <a:pt x="0" y="0"/>
                  </a:moveTo>
                  <a:lnTo>
                    <a:pt x="3063432" y="0"/>
                  </a:lnTo>
                  <a:lnTo>
                    <a:pt x="2963185" y="180000"/>
                  </a:lnTo>
                  <a:lnTo>
                    <a:pt x="0" y="18000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Oxfam TSTAR PRO" panose="02000806030000020004" pitchFamily="50" charset="0"/>
              </a:endParaRPr>
            </a:p>
          </p:txBody>
        </p:sp>
      </p:grpSp>
    </p:spTree>
    <p:extLst>
      <p:ext uri="{BB962C8B-B14F-4D97-AF65-F5344CB8AC3E}">
        <p14:creationId xmlns:p14="http://schemas.microsoft.com/office/powerpoint/2010/main" val="4129389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parador naranja">
    <p:bg>
      <p:bgPr>
        <a:solidFill>
          <a:srgbClr val="ED6D05"/>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7FE19B-0346-E649-A477-6F455D21EA79}"/>
              </a:ext>
            </a:extLst>
          </p:cNvPr>
          <p:cNvSpPr>
            <a:spLocks noGrp="1"/>
          </p:cNvSpPr>
          <p:nvPr>
            <p:ph type="title" hasCustomPrompt="1"/>
          </p:nvPr>
        </p:nvSpPr>
        <p:spPr>
          <a:xfrm>
            <a:off x="791766" y="681038"/>
            <a:ext cx="3780234" cy="3781425"/>
          </a:xfrm>
        </p:spPr>
        <p:txBody>
          <a:bodyPr anchor="ctr"/>
          <a:lstStyle>
            <a:lvl1pPr>
              <a:defRPr sz="4500">
                <a:solidFill>
                  <a:schemeClr val="bg1"/>
                </a:solidFill>
                <a:latin typeface="Oxfam TSTAR PRO" panose="02000806030000020004" pitchFamily="50" charset="0"/>
              </a:defRPr>
            </a:lvl1pPr>
          </a:lstStyle>
          <a:p>
            <a:r>
              <a:rPr lang="es-ES" dirty="0"/>
              <a:t>¡Tu separador </a:t>
            </a:r>
            <a:br>
              <a:rPr lang="es-ES" dirty="0"/>
            </a:br>
            <a:r>
              <a:rPr lang="es-ES" dirty="0"/>
              <a:t>de páginas!</a:t>
            </a:r>
            <a:endParaRPr lang="en-US" dirty="0"/>
          </a:p>
        </p:txBody>
      </p:sp>
      <p:sp>
        <p:nvSpPr>
          <p:cNvPr id="12" name="Slide Number Placeholder 5">
            <a:extLst>
              <a:ext uri="{FF2B5EF4-FFF2-40B4-BE49-F238E27FC236}">
                <a16:creationId xmlns:a16="http://schemas.microsoft.com/office/drawing/2014/main" id="{AE52F7E8-A2FF-F446-AB47-F1BB672477A2}"/>
              </a:ext>
            </a:extLst>
          </p:cNvPr>
          <p:cNvSpPr>
            <a:spLocks noGrp="1"/>
          </p:cNvSpPr>
          <p:nvPr>
            <p:ph type="sldNum" sz="quarter" idx="12"/>
          </p:nvPr>
        </p:nvSpPr>
        <p:spPr>
          <a:xfrm>
            <a:off x="467544" y="4731992"/>
            <a:ext cx="1894285" cy="215521"/>
          </a:xfrm>
          <a:prstGeom prst="rect">
            <a:avLst/>
          </a:prstGeom>
        </p:spPr>
        <p:txBody>
          <a:bodyPr/>
          <a:lstStyle>
            <a:lvl1pPr algn="l">
              <a:defRPr>
                <a:solidFill>
                  <a:schemeClr val="bg1"/>
                </a:solidFill>
                <a:latin typeface="Oxfam TSTAR PRO" panose="02000806030000020004" pitchFamily="50" charset="0"/>
                <a:ea typeface="Roboto" panose="02000000000000000000" pitchFamily="2" charset="0"/>
              </a:defRPr>
            </a:lvl1pPr>
          </a:lstStyle>
          <a:p>
            <a:fld id="{F47AA31B-6E6F-A246-9840-C6D6E26CE378}" type="slidenum">
              <a:rPr lang="en-US" smtClean="0"/>
              <a:pPr/>
              <a:t>‹Nº›</a:t>
            </a:fld>
            <a:endParaRPr lang="en-US" dirty="0"/>
          </a:p>
        </p:txBody>
      </p:sp>
      <p:pic>
        <p:nvPicPr>
          <p:cNvPr id="6" name="6 Imagen" descr="OX_INM_VL_W_RGB.png">
            <a:extLst>
              <a:ext uri="{FF2B5EF4-FFF2-40B4-BE49-F238E27FC236}">
                <a16:creationId xmlns:a16="http://schemas.microsoft.com/office/drawing/2014/main" id="{CE7AE74F-8240-FA4D-9536-5AD24C1CC94A}"/>
              </a:ext>
            </a:extLst>
          </p:cNvPr>
          <p:cNvPicPr>
            <a:picLocks noChangeAspect="1"/>
          </p:cNvPicPr>
          <p:nvPr userDrawn="1"/>
        </p:nvPicPr>
        <p:blipFill>
          <a:blip r:embed="rId2" cstate="print"/>
          <a:srcRect/>
          <a:stretch>
            <a:fillRect/>
          </a:stretch>
        </p:blipFill>
        <p:spPr bwMode="auto">
          <a:xfrm>
            <a:off x="8046683" y="4195859"/>
            <a:ext cx="608003" cy="699396"/>
          </a:xfrm>
          <a:prstGeom prst="rect">
            <a:avLst/>
          </a:prstGeom>
          <a:noFill/>
          <a:ln w="9525">
            <a:noFill/>
            <a:miter lim="800000"/>
            <a:headEnd/>
            <a:tailEnd/>
          </a:ln>
        </p:spPr>
      </p:pic>
    </p:spTree>
    <p:extLst>
      <p:ext uri="{BB962C8B-B14F-4D97-AF65-F5344CB8AC3E}">
        <p14:creationId xmlns:p14="http://schemas.microsoft.com/office/powerpoint/2010/main" val="3681932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parador granate">
    <p:bg>
      <p:bgPr>
        <a:solidFill>
          <a:srgbClr val="AF183B"/>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8B75266-CA9E-B04D-B668-68104B97921C}"/>
              </a:ext>
            </a:extLst>
          </p:cNvPr>
          <p:cNvSpPr>
            <a:spLocks noGrp="1"/>
          </p:cNvSpPr>
          <p:nvPr>
            <p:ph type="title" hasCustomPrompt="1"/>
          </p:nvPr>
        </p:nvSpPr>
        <p:spPr>
          <a:xfrm>
            <a:off x="791766" y="681038"/>
            <a:ext cx="3780234" cy="3781425"/>
          </a:xfrm>
        </p:spPr>
        <p:txBody>
          <a:bodyPr anchor="ctr"/>
          <a:lstStyle>
            <a:lvl1pPr>
              <a:defRPr sz="4500">
                <a:solidFill>
                  <a:schemeClr val="bg1"/>
                </a:solidFill>
                <a:latin typeface="Oxfam TSTAR PRO" panose="02000806030000020004" pitchFamily="50" charset="0"/>
              </a:defRPr>
            </a:lvl1pPr>
          </a:lstStyle>
          <a:p>
            <a:r>
              <a:rPr lang="es-ES" dirty="0"/>
              <a:t>¡Tu separador </a:t>
            </a:r>
            <a:br>
              <a:rPr lang="es-ES" dirty="0"/>
            </a:br>
            <a:r>
              <a:rPr lang="es-ES" dirty="0"/>
              <a:t>de páginas!</a:t>
            </a:r>
            <a:endParaRPr lang="en-US" dirty="0"/>
          </a:p>
        </p:txBody>
      </p:sp>
      <p:sp>
        <p:nvSpPr>
          <p:cNvPr id="9" name="Slide Number Placeholder 5">
            <a:extLst>
              <a:ext uri="{FF2B5EF4-FFF2-40B4-BE49-F238E27FC236}">
                <a16:creationId xmlns:a16="http://schemas.microsoft.com/office/drawing/2014/main" id="{E5EDC27F-1ACC-1143-9E69-2FC80EBDBDA6}"/>
              </a:ext>
            </a:extLst>
          </p:cNvPr>
          <p:cNvSpPr>
            <a:spLocks noGrp="1"/>
          </p:cNvSpPr>
          <p:nvPr>
            <p:ph type="sldNum" sz="quarter" idx="12"/>
          </p:nvPr>
        </p:nvSpPr>
        <p:spPr>
          <a:xfrm>
            <a:off x="467544" y="4731992"/>
            <a:ext cx="1894285" cy="215521"/>
          </a:xfrm>
          <a:prstGeom prst="rect">
            <a:avLst/>
          </a:prstGeom>
        </p:spPr>
        <p:txBody>
          <a:bodyPr/>
          <a:lstStyle>
            <a:lvl1pPr algn="l">
              <a:defRPr>
                <a:solidFill>
                  <a:schemeClr val="bg1"/>
                </a:solidFill>
                <a:latin typeface="Oxfam TSTAR PRO" panose="02000806030000020004" pitchFamily="50" charset="0"/>
                <a:ea typeface="Roboto" panose="02000000000000000000" pitchFamily="2" charset="0"/>
              </a:defRPr>
            </a:lvl1pPr>
          </a:lstStyle>
          <a:p>
            <a:fld id="{F47AA31B-6E6F-A246-9840-C6D6E26CE378}" type="slidenum">
              <a:rPr lang="en-US" smtClean="0"/>
              <a:pPr/>
              <a:t>‹Nº›</a:t>
            </a:fld>
            <a:endParaRPr lang="en-US"/>
          </a:p>
        </p:txBody>
      </p:sp>
      <p:pic>
        <p:nvPicPr>
          <p:cNvPr id="14" name="6 Imagen" descr="OX_INM_VL_W_RGB.png">
            <a:extLst>
              <a:ext uri="{FF2B5EF4-FFF2-40B4-BE49-F238E27FC236}">
                <a16:creationId xmlns:a16="http://schemas.microsoft.com/office/drawing/2014/main" id="{CE7AE74F-8240-FA4D-9536-5AD24C1CC94A}"/>
              </a:ext>
            </a:extLst>
          </p:cNvPr>
          <p:cNvPicPr>
            <a:picLocks noChangeAspect="1"/>
          </p:cNvPicPr>
          <p:nvPr userDrawn="1"/>
        </p:nvPicPr>
        <p:blipFill>
          <a:blip r:embed="rId2" cstate="print"/>
          <a:srcRect/>
          <a:stretch>
            <a:fillRect/>
          </a:stretch>
        </p:blipFill>
        <p:spPr bwMode="auto">
          <a:xfrm>
            <a:off x="8046683" y="4195859"/>
            <a:ext cx="608003" cy="699396"/>
          </a:xfrm>
          <a:prstGeom prst="rect">
            <a:avLst/>
          </a:prstGeom>
          <a:noFill/>
          <a:ln w="9525">
            <a:noFill/>
            <a:miter lim="800000"/>
            <a:headEnd/>
            <a:tailEnd/>
          </a:ln>
        </p:spPr>
      </p:pic>
    </p:spTree>
    <p:extLst>
      <p:ext uri="{BB962C8B-B14F-4D97-AF65-F5344CB8AC3E}">
        <p14:creationId xmlns:p14="http://schemas.microsoft.com/office/powerpoint/2010/main" val="85751016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6688430" cy="994172"/>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628650" y="1369219"/>
            <a:ext cx="6689461"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EFFF66-BD1B-42A8-9A58-E8424A7C39C5}" type="datetimeFigureOut">
              <a:rPr lang="es-ES" smtClean="0"/>
              <a:t>16/11/2024</a:t>
            </a:fld>
            <a:endParaRPr lang="es-ES"/>
          </a:p>
        </p:txBody>
      </p:sp>
      <p:sp>
        <p:nvSpPr>
          <p:cNvPr id="5" name="Footer Placeholder 4"/>
          <p:cNvSpPr>
            <a:spLocks noGrp="1"/>
          </p:cNvSpPr>
          <p:nvPr>
            <p:ph type="ftr" sz="quarter" idx="11"/>
          </p:nvPr>
        </p:nvSpPr>
        <p:spPr>
          <a:xfrm>
            <a:off x="3028950" y="4767263"/>
            <a:ext cx="1985502" cy="273844"/>
          </a:xfrm>
        </p:spPr>
        <p:txBody>
          <a:bodyPr/>
          <a:lstStyle/>
          <a:p>
            <a:endParaRPr lang="es-ES" dirty="0"/>
          </a:p>
        </p:txBody>
      </p:sp>
      <p:sp>
        <p:nvSpPr>
          <p:cNvPr id="6" name="Slide Number Placeholder 5"/>
          <p:cNvSpPr>
            <a:spLocks noGrp="1"/>
          </p:cNvSpPr>
          <p:nvPr>
            <p:ph type="sldNum" sz="quarter" idx="12"/>
          </p:nvPr>
        </p:nvSpPr>
        <p:spPr>
          <a:xfrm>
            <a:off x="5259680" y="4747176"/>
            <a:ext cx="2057400" cy="273844"/>
          </a:xfrm>
        </p:spPr>
        <p:txBody>
          <a:bodyPr/>
          <a:lstStyle/>
          <a:p>
            <a:fld id="{719C042B-6BC4-4F95-95B4-9335DC0071B4}" type="slidenum">
              <a:rPr lang="es-ES" smtClean="0"/>
              <a:t>‹Nº›</a:t>
            </a:fld>
            <a:endParaRPr lang="es-ES"/>
          </a:p>
        </p:txBody>
      </p:sp>
      <p:sp>
        <p:nvSpPr>
          <p:cNvPr id="7" name="Rectángulo 6">
            <a:extLst>
              <a:ext uri="{FF2B5EF4-FFF2-40B4-BE49-F238E27FC236}">
                <a16:creationId xmlns:a16="http://schemas.microsoft.com/office/drawing/2014/main" id="{14D93EB3-9570-676D-3AA8-F480AFCD54A7}"/>
              </a:ext>
            </a:extLst>
          </p:cNvPr>
          <p:cNvSpPr/>
          <p:nvPr userDrawn="1"/>
        </p:nvSpPr>
        <p:spPr>
          <a:xfrm>
            <a:off x="7437199" y="0"/>
            <a:ext cx="1723014" cy="5143500"/>
          </a:xfrm>
          <a:prstGeom prst="rect">
            <a:avLst/>
          </a:prstGeom>
          <a:solidFill>
            <a:srgbClr val="EC8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7F60BCA5-0800-0989-65FD-95C11F5C0BC0}"/>
              </a:ext>
            </a:extLst>
          </p:cNvPr>
          <p:cNvPicPr>
            <a:picLocks noChangeAspect="1"/>
          </p:cNvPicPr>
          <p:nvPr userDrawn="1"/>
        </p:nvPicPr>
        <p:blipFill>
          <a:blip r:embed="rId2"/>
          <a:srcRect r="23265" b="14527"/>
          <a:stretch/>
        </p:blipFill>
        <p:spPr>
          <a:xfrm>
            <a:off x="8177798" y="2772557"/>
            <a:ext cx="982416" cy="2370943"/>
          </a:xfrm>
          <a:prstGeom prst="rect">
            <a:avLst/>
          </a:prstGeom>
        </p:spPr>
      </p:pic>
      <p:pic>
        <p:nvPicPr>
          <p:cNvPr id="9" name="Gráfico 8">
            <a:extLst>
              <a:ext uri="{FF2B5EF4-FFF2-40B4-BE49-F238E27FC236}">
                <a16:creationId xmlns:a16="http://schemas.microsoft.com/office/drawing/2014/main" id="{A1D7CD7E-98E1-6EEF-D8B4-8492DDA0B99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91860" y="2893737"/>
            <a:ext cx="542597" cy="602886"/>
          </a:xfrm>
          <a:prstGeom prst="rect">
            <a:avLst/>
          </a:prstGeom>
        </p:spPr>
      </p:pic>
      <p:pic>
        <p:nvPicPr>
          <p:cNvPr id="10" name="Imagen 9">
            <a:extLst>
              <a:ext uri="{FF2B5EF4-FFF2-40B4-BE49-F238E27FC236}">
                <a16:creationId xmlns:a16="http://schemas.microsoft.com/office/drawing/2014/main" id="{2BB74BF9-95BE-7D41-333B-5C1FF51FD0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276959" y="4203223"/>
            <a:ext cx="723410" cy="869032"/>
          </a:xfrm>
          <a:prstGeom prst="rect">
            <a:avLst/>
          </a:prstGeom>
        </p:spPr>
      </p:pic>
      <p:pic>
        <p:nvPicPr>
          <p:cNvPr id="11" name="Imagen 10">
            <a:extLst>
              <a:ext uri="{FF2B5EF4-FFF2-40B4-BE49-F238E27FC236}">
                <a16:creationId xmlns:a16="http://schemas.microsoft.com/office/drawing/2014/main" id="{79A840A0-8C69-6734-3079-D976A02CB5F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8236202" y="3685507"/>
            <a:ext cx="804923" cy="474010"/>
          </a:xfrm>
          <a:prstGeom prst="rect">
            <a:avLst/>
          </a:prstGeom>
        </p:spPr>
      </p:pic>
      <p:grpSp>
        <p:nvGrpSpPr>
          <p:cNvPr id="12" name="Grupo 11">
            <a:extLst>
              <a:ext uri="{FF2B5EF4-FFF2-40B4-BE49-F238E27FC236}">
                <a16:creationId xmlns:a16="http://schemas.microsoft.com/office/drawing/2014/main" id="{627AB772-413C-783B-BE5E-B10C24FC78B1}"/>
              </a:ext>
            </a:extLst>
          </p:cNvPr>
          <p:cNvGrpSpPr/>
          <p:nvPr userDrawn="1"/>
        </p:nvGrpSpPr>
        <p:grpSpPr>
          <a:xfrm rot="16200000">
            <a:off x="7956977" y="-99363"/>
            <a:ext cx="1134778" cy="1239267"/>
            <a:chOff x="10095729" y="5586447"/>
            <a:chExt cx="3985152" cy="4284466"/>
          </a:xfrm>
        </p:grpSpPr>
        <p:pic>
          <p:nvPicPr>
            <p:cNvPr id="13" name="object 4">
              <a:extLst>
                <a:ext uri="{FF2B5EF4-FFF2-40B4-BE49-F238E27FC236}">
                  <a16:creationId xmlns:a16="http://schemas.microsoft.com/office/drawing/2014/main" id="{8F79D7FB-B6EB-724D-1ADF-5A5F2A1283C5}"/>
                </a:ext>
              </a:extLst>
            </p:cNvPr>
            <p:cNvPicPr/>
            <p:nvPr/>
          </p:nvPicPr>
          <p:blipFill>
            <a:blip r:embed="rId7" cstate="print"/>
            <a:stretch>
              <a:fillRect/>
            </a:stretch>
          </p:blipFill>
          <p:spPr>
            <a:xfrm>
              <a:off x="11307002" y="7115220"/>
              <a:ext cx="812377" cy="1205343"/>
            </a:xfrm>
            <a:prstGeom prst="rect">
              <a:avLst/>
            </a:prstGeom>
          </p:spPr>
        </p:pic>
        <p:pic>
          <p:nvPicPr>
            <p:cNvPr id="14" name="object 5">
              <a:extLst>
                <a:ext uri="{FF2B5EF4-FFF2-40B4-BE49-F238E27FC236}">
                  <a16:creationId xmlns:a16="http://schemas.microsoft.com/office/drawing/2014/main" id="{DA726D0E-3571-E2A6-A49F-9DA752F5D3BE}"/>
                </a:ext>
              </a:extLst>
            </p:cNvPr>
            <p:cNvPicPr/>
            <p:nvPr/>
          </p:nvPicPr>
          <p:blipFill>
            <a:blip r:embed="rId8" cstate="print"/>
            <a:stretch>
              <a:fillRect/>
            </a:stretch>
          </p:blipFill>
          <p:spPr>
            <a:xfrm>
              <a:off x="11683116" y="6587482"/>
              <a:ext cx="656049" cy="749957"/>
            </a:xfrm>
            <a:prstGeom prst="rect">
              <a:avLst/>
            </a:prstGeom>
          </p:spPr>
        </p:pic>
        <p:pic>
          <p:nvPicPr>
            <p:cNvPr id="15" name="object 6">
              <a:extLst>
                <a:ext uri="{FF2B5EF4-FFF2-40B4-BE49-F238E27FC236}">
                  <a16:creationId xmlns:a16="http://schemas.microsoft.com/office/drawing/2014/main" id="{76C0438A-340D-80DA-797F-96CFC428765E}"/>
                </a:ext>
              </a:extLst>
            </p:cNvPr>
            <p:cNvPicPr/>
            <p:nvPr/>
          </p:nvPicPr>
          <p:blipFill>
            <a:blip r:embed="rId9" cstate="print"/>
            <a:stretch>
              <a:fillRect/>
            </a:stretch>
          </p:blipFill>
          <p:spPr>
            <a:xfrm>
              <a:off x="12281663" y="7969605"/>
              <a:ext cx="381755" cy="723077"/>
            </a:xfrm>
            <a:prstGeom prst="rect">
              <a:avLst/>
            </a:prstGeom>
          </p:spPr>
        </p:pic>
        <p:pic>
          <p:nvPicPr>
            <p:cNvPr id="16" name="object 7">
              <a:extLst>
                <a:ext uri="{FF2B5EF4-FFF2-40B4-BE49-F238E27FC236}">
                  <a16:creationId xmlns:a16="http://schemas.microsoft.com/office/drawing/2014/main" id="{D1D0AF57-6ED9-5D96-E2BD-C5F25E8AF84F}"/>
                </a:ext>
              </a:extLst>
            </p:cNvPr>
            <p:cNvPicPr/>
            <p:nvPr/>
          </p:nvPicPr>
          <p:blipFill>
            <a:blip r:embed="rId10" cstate="print"/>
            <a:stretch>
              <a:fillRect/>
            </a:stretch>
          </p:blipFill>
          <p:spPr>
            <a:xfrm>
              <a:off x="12378075" y="7229118"/>
              <a:ext cx="1159636" cy="1113488"/>
            </a:xfrm>
            <a:prstGeom prst="rect">
              <a:avLst/>
            </a:prstGeom>
          </p:spPr>
        </p:pic>
        <p:pic>
          <p:nvPicPr>
            <p:cNvPr id="17" name="object 8">
              <a:extLst>
                <a:ext uri="{FF2B5EF4-FFF2-40B4-BE49-F238E27FC236}">
                  <a16:creationId xmlns:a16="http://schemas.microsoft.com/office/drawing/2014/main" id="{431C9877-37FF-8B93-2F37-270D285B889D}"/>
                </a:ext>
              </a:extLst>
            </p:cNvPr>
            <p:cNvPicPr/>
            <p:nvPr/>
          </p:nvPicPr>
          <p:blipFill>
            <a:blip r:embed="rId11" cstate="print"/>
            <a:stretch>
              <a:fillRect/>
            </a:stretch>
          </p:blipFill>
          <p:spPr>
            <a:xfrm>
              <a:off x="12706646" y="6635235"/>
              <a:ext cx="763070" cy="572923"/>
            </a:xfrm>
            <a:prstGeom prst="rect">
              <a:avLst/>
            </a:prstGeom>
          </p:spPr>
        </p:pic>
        <p:pic>
          <p:nvPicPr>
            <p:cNvPr id="18" name="object 9">
              <a:extLst>
                <a:ext uri="{FF2B5EF4-FFF2-40B4-BE49-F238E27FC236}">
                  <a16:creationId xmlns:a16="http://schemas.microsoft.com/office/drawing/2014/main" id="{81F52E1F-59C5-369F-EB41-BC66B3EC1776}"/>
                </a:ext>
              </a:extLst>
            </p:cNvPr>
            <p:cNvPicPr/>
            <p:nvPr/>
          </p:nvPicPr>
          <p:blipFill>
            <a:blip r:embed="rId12" cstate="print"/>
            <a:stretch>
              <a:fillRect/>
            </a:stretch>
          </p:blipFill>
          <p:spPr>
            <a:xfrm>
              <a:off x="11442079" y="8425857"/>
              <a:ext cx="665585" cy="746201"/>
            </a:xfrm>
            <a:prstGeom prst="rect">
              <a:avLst/>
            </a:prstGeom>
          </p:spPr>
        </p:pic>
        <p:pic>
          <p:nvPicPr>
            <p:cNvPr id="19" name="object 10">
              <a:extLst>
                <a:ext uri="{FF2B5EF4-FFF2-40B4-BE49-F238E27FC236}">
                  <a16:creationId xmlns:a16="http://schemas.microsoft.com/office/drawing/2014/main" id="{C5A1E278-F861-2AED-48BC-57CBCAFEE630}"/>
                </a:ext>
              </a:extLst>
            </p:cNvPr>
            <p:cNvPicPr/>
            <p:nvPr/>
          </p:nvPicPr>
          <p:blipFill>
            <a:blip r:embed="rId9" cstate="print"/>
            <a:stretch>
              <a:fillRect/>
            </a:stretch>
          </p:blipFill>
          <p:spPr>
            <a:xfrm>
              <a:off x="12895583" y="8424890"/>
              <a:ext cx="381755" cy="723077"/>
            </a:xfrm>
            <a:prstGeom prst="rect">
              <a:avLst/>
            </a:prstGeom>
          </p:spPr>
        </p:pic>
        <p:pic>
          <p:nvPicPr>
            <p:cNvPr id="20" name="object 11">
              <a:extLst>
                <a:ext uri="{FF2B5EF4-FFF2-40B4-BE49-F238E27FC236}">
                  <a16:creationId xmlns:a16="http://schemas.microsoft.com/office/drawing/2014/main" id="{0A3C49CC-3BFF-344B-224B-E38501BF23F9}"/>
                </a:ext>
              </a:extLst>
            </p:cNvPr>
            <p:cNvPicPr/>
            <p:nvPr/>
          </p:nvPicPr>
          <p:blipFill>
            <a:blip r:embed="rId10" cstate="print"/>
            <a:stretch>
              <a:fillRect/>
            </a:stretch>
          </p:blipFill>
          <p:spPr>
            <a:xfrm>
              <a:off x="11744213" y="5586447"/>
              <a:ext cx="1159636" cy="1113488"/>
            </a:xfrm>
            <a:prstGeom prst="rect">
              <a:avLst/>
            </a:prstGeom>
          </p:spPr>
        </p:pic>
        <p:pic>
          <p:nvPicPr>
            <p:cNvPr id="21" name="object 12">
              <a:extLst>
                <a:ext uri="{FF2B5EF4-FFF2-40B4-BE49-F238E27FC236}">
                  <a16:creationId xmlns:a16="http://schemas.microsoft.com/office/drawing/2014/main" id="{80031189-73C8-2398-CE69-C34CDC686132}"/>
                </a:ext>
              </a:extLst>
            </p:cNvPr>
            <p:cNvPicPr/>
            <p:nvPr/>
          </p:nvPicPr>
          <p:blipFill>
            <a:blip r:embed="rId13" cstate="print"/>
            <a:stretch>
              <a:fillRect/>
            </a:stretch>
          </p:blipFill>
          <p:spPr>
            <a:xfrm>
              <a:off x="10674893" y="6875596"/>
              <a:ext cx="695470" cy="729533"/>
            </a:xfrm>
            <a:prstGeom prst="rect">
              <a:avLst/>
            </a:prstGeom>
          </p:spPr>
        </p:pic>
        <p:pic>
          <p:nvPicPr>
            <p:cNvPr id="22" name="object 13">
              <a:extLst>
                <a:ext uri="{FF2B5EF4-FFF2-40B4-BE49-F238E27FC236}">
                  <a16:creationId xmlns:a16="http://schemas.microsoft.com/office/drawing/2014/main" id="{92E2FA52-9DDC-ECD0-7ABB-19854C2D75E4}"/>
                </a:ext>
              </a:extLst>
            </p:cNvPr>
            <p:cNvPicPr/>
            <p:nvPr/>
          </p:nvPicPr>
          <p:blipFill>
            <a:blip r:embed="rId14" cstate="print"/>
            <a:stretch>
              <a:fillRect/>
            </a:stretch>
          </p:blipFill>
          <p:spPr>
            <a:xfrm>
              <a:off x="13187624" y="5902692"/>
              <a:ext cx="803971" cy="1021384"/>
            </a:xfrm>
            <a:prstGeom prst="rect">
              <a:avLst/>
            </a:prstGeom>
          </p:spPr>
        </p:pic>
        <p:pic>
          <p:nvPicPr>
            <p:cNvPr id="23" name="object 14">
              <a:extLst>
                <a:ext uri="{FF2B5EF4-FFF2-40B4-BE49-F238E27FC236}">
                  <a16:creationId xmlns:a16="http://schemas.microsoft.com/office/drawing/2014/main" id="{D87D7222-8170-298E-EAC7-3C1CB21D730B}"/>
                </a:ext>
              </a:extLst>
            </p:cNvPr>
            <p:cNvPicPr/>
            <p:nvPr/>
          </p:nvPicPr>
          <p:blipFill>
            <a:blip r:embed="rId15" cstate="print"/>
            <a:stretch>
              <a:fillRect/>
            </a:stretch>
          </p:blipFill>
          <p:spPr>
            <a:xfrm>
              <a:off x="10818592" y="8859019"/>
              <a:ext cx="713345" cy="714510"/>
            </a:xfrm>
            <a:prstGeom prst="rect">
              <a:avLst/>
            </a:prstGeom>
          </p:spPr>
        </p:pic>
        <p:pic>
          <p:nvPicPr>
            <p:cNvPr id="24" name="object 15">
              <a:extLst>
                <a:ext uri="{FF2B5EF4-FFF2-40B4-BE49-F238E27FC236}">
                  <a16:creationId xmlns:a16="http://schemas.microsoft.com/office/drawing/2014/main" id="{48812669-2B44-BD10-EB64-9F1A9916663B}"/>
                </a:ext>
              </a:extLst>
            </p:cNvPr>
            <p:cNvPicPr/>
            <p:nvPr/>
          </p:nvPicPr>
          <p:blipFill>
            <a:blip r:embed="rId16" cstate="print"/>
            <a:stretch>
              <a:fillRect/>
            </a:stretch>
          </p:blipFill>
          <p:spPr>
            <a:xfrm>
              <a:off x="13506791" y="8318334"/>
              <a:ext cx="484554" cy="753189"/>
            </a:xfrm>
            <a:prstGeom prst="rect">
              <a:avLst/>
            </a:prstGeom>
          </p:spPr>
        </p:pic>
        <p:pic>
          <p:nvPicPr>
            <p:cNvPr id="25" name="object 16">
              <a:extLst>
                <a:ext uri="{FF2B5EF4-FFF2-40B4-BE49-F238E27FC236}">
                  <a16:creationId xmlns:a16="http://schemas.microsoft.com/office/drawing/2014/main" id="{9E67CACA-FF2D-E146-5CF4-104C04D6EE3B}"/>
                </a:ext>
              </a:extLst>
            </p:cNvPr>
            <p:cNvPicPr/>
            <p:nvPr/>
          </p:nvPicPr>
          <p:blipFill>
            <a:blip r:embed="rId17" cstate="print"/>
            <a:stretch>
              <a:fillRect/>
            </a:stretch>
          </p:blipFill>
          <p:spPr>
            <a:xfrm>
              <a:off x="12323830" y="8971998"/>
              <a:ext cx="475023" cy="751125"/>
            </a:xfrm>
            <a:prstGeom prst="rect">
              <a:avLst/>
            </a:prstGeom>
          </p:spPr>
        </p:pic>
        <p:pic>
          <p:nvPicPr>
            <p:cNvPr id="26" name="object 17">
              <a:extLst>
                <a:ext uri="{FF2B5EF4-FFF2-40B4-BE49-F238E27FC236}">
                  <a16:creationId xmlns:a16="http://schemas.microsoft.com/office/drawing/2014/main" id="{AF04CEF5-B9CE-BC35-2804-FF440AC3856B}"/>
                </a:ext>
              </a:extLst>
            </p:cNvPr>
            <p:cNvPicPr/>
            <p:nvPr/>
          </p:nvPicPr>
          <p:blipFill>
            <a:blip r:embed="rId15" cstate="print"/>
            <a:stretch>
              <a:fillRect/>
            </a:stretch>
          </p:blipFill>
          <p:spPr>
            <a:xfrm>
              <a:off x="10780329" y="8095659"/>
              <a:ext cx="713346" cy="714510"/>
            </a:xfrm>
            <a:prstGeom prst="rect">
              <a:avLst/>
            </a:prstGeom>
          </p:spPr>
        </p:pic>
        <p:pic>
          <p:nvPicPr>
            <p:cNvPr id="27" name="object 18">
              <a:extLst>
                <a:ext uri="{FF2B5EF4-FFF2-40B4-BE49-F238E27FC236}">
                  <a16:creationId xmlns:a16="http://schemas.microsoft.com/office/drawing/2014/main" id="{ABEB6F39-F108-8138-FD8E-308D10918151}"/>
                </a:ext>
              </a:extLst>
            </p:cNvPr>
            <p:cNvPicPr/>
            <p:nvPr/>
          </p:nvPicPr>
          <p:blipFill>
            <a:blip r:embed="rId15" cstate="print"/>
            <a:stretch>
              <a:fillRect/>
            </a:stretch>
          </p:blipFill>
          <p:spPr>
            <a:xfrm>
              <a:off x="13034358" y="9072833"/>
              <a:ext cx="713346" cy="714510"/>
            </a:xfrm>
            <a:prstGeom prst="rect">
              <a:avLst/>
            </a:prstGeom>
          </p:spPr>
        </p:pic>
        <p:pic>
          <p:nvPicPr>
            <p:cNvPr id="28" name="object 19">
              <a:extLst>
                <a:ext uri="{FF2B5EF4-FFF2-40B4-BE49-F238E27FC236}">
                  <a16:creationId xmlns:a16="http://schemas.microsoft.com/office/drawing/2014/main" id="{D83D4FF7-6B88-1AA0-2A3C-EA246712A9C6}"/>
                </a:ext>
              </a:extLst>
            </p:cNvPr>
            <p:cNvPicPr/>
            <p:nvPr/>
          </p:nvPicPr>
          <p:blipFill>
            <a:blip r:embed="rId18" cstate="print"/>
            <a:stretch>
              <a:fillRect/>
            </a:stretch>
          </p:blipFill>
          <p:spPr>
            <a:xfrm>
              <a:off x="10095729" y="8696721"/>
              <a:ext cx="683872" cy="1174192"/>
            </a:xfrm>
            <a:prstGeom prst="rect">
              <a:avLst/>
            </a:prstGeom>
          </p:spPr>
        </p:pic>
        <p:pic>
          <p:nvPicPr>
            <p:cNvPr id="29" name="object 20">
              <a:extLst>
                <a:ext uri="{FF2B5EF4-FFF2-40B4-BE49-F238E27FC236}">
                  <a16:creationId xmlns:a16="http://schemas.microsoft.com/office/drawing/2014/main" id="{E938FBDC-E1A3-1848-5A32-62EAE4D35F77}"/>
                </a:ext>
              </a:extLst>
            </p:cNvPr>
            <p:cNvPicPr/>
            <p:nvPr/>
          </p:nvPicPr>
          <p:blipFill>
            <a:blip r:embed="rId19" cstate="print"/>
            <a:stretch>
              <a:fillRect/>
            </a:stretch>
          </p:blipFill>
          <p:spPr>
            <a:xfrm>
              <a:off x="10294016" y="7690080"/>
              <a:ext cx="762757" cy="558176"/>
            </a:xfrm>
            <a:prstGeom prst="rect">
              <a:avLst/>
            </a:prstGeom>
          </p:spPr>
        </p:pic>
        <p:pic>
          <p:nvPicPr>
            <p:cNvPr id="30" name="object 21">
              <a:extLst>
                <a:ext uri="{FF2B5EF4-FFF2-40B4-BE49-F238E27FC236}">
                  <a16:creationId xmlns:a16="http://schemas.microsoft.com/office/drawing/2014/main" id="{9EFE2018-584E-68A8-2D4D-E6CEA61642BF}"/>
                </a:ext>
              </a:extLst>
            </p:cNvPr>
            <p:cNvPicPr/>
            <p:nvPr/>
          </p:nvPicPr>
          <p:blipFill>
            <a:blip r:embed="rId20" cstate="print"/>
            <a:stretch>
              <a:fillRect/>
            </a:stretch>
          </p:blipFill>
          <p:spPr>
            <a:xfrm>
              <a:off x="11418211" y="9197592"/>
              <a:ext cx="743159" cy="672297"/>
            </a:xfrm>
            <a:prstGeom prst="rect">
              <a:avLst/>
            </a:prstGeom>
          </p:spPr>
        </p:pic>
        <p:pic>
          <p:nvPicPr>
            <p:cNvPr id="31" name="object 22">
              <a:extLst>
                <a:ext uri="{FF2B5EF4-FFF2-40B4-BE49-F238E27FC236}">
                  <a16:creationId xmlns:a16="http://schemas.microsoft.com/office/drawing/2014/main" id="{00F28656-E16C-D4CB-7B27-2EC1A4662159}"/>
                </a:ext>
              </a:extLst>
            </p:cNvPr>
            <p:cNvPicPr/>
            <p:nvPr/>
          </p:nvPicPr>
          <p:blipFill>
            <a:blip r:embed="rId19" cstate="print"/>
            <a:stretch>
              <a:fillRect/>
            </a:stretch>
          </p:blipFill>
          <p:spPr>
            <a:xfrm>
              <a:off x="13318124" y="7161239"/>
              <a:ext cx="762757" cy="558176"/>
            </a:xfrm>
            <a:prstGeom prst="rect">
              <a:avLst/>
            </a:prstGeom>
          </p:spPr>
        </p:pic>
      </p:grpSp>
      <p:sp>
        <p:nvSpPr>
          <p:cNvPr id="32" name="CuadroTexto 31">
            <a:extLst>
              <a:ext uri="{FF2B5EF4-FFF2-40B4-BE49-F238E27FC236}">
                <a16:creationId xmlns:a16="http://schemas.microsoft.com/office/drawing/2014/main" id="{6977D22B-D054-3D89-7E12-CCE56AA6ABA2}"/>
              </a:ext>
            </a:extLst>
          </p:cNvPr>
          <p:cNvSpPr txBox="1"/>
          <p:nvPr userDrawn="1"/>
        </p:nvSpPr>
        <p:spPr>
          <a:xfrm>
            <a:off x="7543612" y="1313763"/>
            <a:ext cx="1582330" cy="619721"/>
          </a:xfrm>
          <a:prstGeom prst="rect">
            <a:avLst/>
          </a:prstGeom>
          <a:noFill/>
        </p:spPr>
        <p:txBody>
          <a:bodyPr wrap="square" rtlCol="0">
            <a:spAutoFit/>
          </a:bodyPr>
          <a:lstStyle/>
          <a:p>
            <a:pPr algn="r">
              <a:lnSpc>
                <a:spcPct val="107000"/>
              </a:lnSpc>
              <a:spcAft>
                <a:spcPts val="800"/>
              </a:spcAft>
            </a:pPr>
            <a:r>
              <a:rPr lang="en-US" sz="1100" b="1" kern="100" spc="-70" dirty="0">
                <a:solidFill>
                  <a:srgbClr val="FFF1E2"/>
                </a:solidFill>
                <a:latin typeface="Verdana" panose="020B0604030504040204" pitchFamily="34" charset="0"/>
                <a:ea typeface="Verdana" panose="020B0604030504040204" pitchFamily="34" charset="0"/>
              </a:rPr>
              <a:t>UNLOCKING ACCESS TO CLIMATE FINANCE: </a:t>
            </a:r>
          </a:p>
        </p:txBody>
      </p:sp>
      <p:sp>
        <p:nvSpPr>
          <p:cNvPr id="33" name="CuadroTexto 32">
            <a:extLst>
              <a:ext uri="{FF2B5EF4-FFF2-40B4-BE49-F238E27FC236}">
                <a16:creationId xmlns:a16="http://schemas.microsoft.com/office/drawing/2014/main" id="{A4992873-3F58-B580-0D14-88DFAD20BA6B}"/>
              </a:ext>
            </a:extLst>
          </p:cNvPr>
          <p:cNvSpPr txBox="1"/>
          <p:nvPr userDrawn="1"/>
        </p:nvSpPr>
        <p:spPr>
          <a:xfrm>
            <a:off x="7471470" y="1873617"/>
            <a:ext cx="1642112" cy="865365"/>
          </a:xfrm>
          <a:prstGeom prst="rect">
            <a:avLst/>
          </a:prstGeom>
          <a:noFill/>
        </p:spPr>
        <p:txBody>
          <a:bodyPr wrap="square" rtlCol="0">
            <a:spAutoFit/>
          </a:bodyPr>
          <a:lstStyle/>
          <a:p>
            <a:pPr algn="r">
              <a:lnSpc>
                <a:spcPct val="107000"/>
              </a:lnSpc>
              <a:spcAft>
                <a:spcPts val="800"/>
              </a:spcAft>
            </a:pPr>
            <a:r>
              <a:rPr lang="en-US" sz="1200" b="1" kern="100" spc="-70" dirty="0">
                <a:solidFill>
                  <a:srgbClr val="FFF1E2"/>
                </a:solidFill>
                <a:latin typeface="Verdana" panose="020B0604030504040204" pitchFamily="34" charset="0"/>
                <a:ea typeface="Verdana" panose="020B0604030504040204" pitchFamily="34" charset="0"/>
              </a:rPr>
              <a:t>Evidence from research and family farmers' experience</a:t>
            </a:r>
          </a:p>
        </p:txBody>
      </p:sp>
      <p:sp>
        <p:nvSpPr>
          <p:cNvPr id="34" name="CuadroTexto 33">
            <a:extLst>
              <a:ext uri="{FF2B5EF4-FFF2-40B4-BE49-F238E27FC236}">
                <a16:creationId xmlns:a16="http://schemas.microsoft.com/office/drawing/2014/main" id="{B9F05553-8ACE-02E3-A9B3-D2E10FFF7D6C}"/>
              </a:ext>
            </a:extLst>
          </p:cNvPr>
          <p:cNvSpPr txBox="1"/>
          <p:nvPr userDrawn="1"/>
        </p:nvSpPr>
        <p:spPr>
          <a:xfrm>
            <a:off x="8177797" y="1121235"/>
            <a:ext cx="943089" cy="272510"/>
          </a:xfrm>
          <a:prstGeom prst="rect">
            <a:avLst/>
          </a:prstGeom>
          <a:noFill/>
        </p:spPr>
        <p:txBody>
          <a:bodyPr wrap="square" rtlCol="0">
            <a:spAutoFit/>
          </a:bodyPr>
          <a:lstStyle/>
          <a:p>
            <a:pPr algn="r">
              <a:lnSpc>
                <a:spcPct val="107000"/>
              </a:lnSpc>
              <a:spcAft>
                <a:spcPts val="800"/>
              </a:spcAft>
            </a:pPr>
            <a:r>
              <a:rPr lang="en-US" sz="1200" u="sng" kern="100" spc="-70" dirty="0">
                <a:solidFill>
                  <a:srgbClr val="FFF1E2"/>
                </a:solidFill>
                <a:latin typeface="Verdana" panose="020B0604030504040204" pitchFamily="34" charset="0"/>
                <a:ea typeface="Verdana" panose="020B0604030504040204" pitchFamily="34" charset="0"/>
              </a:rPr>
              <a:t>NOV 16</a:t>
            </a:r>
            <a:r>
              <a:rPr lang="en-US" sz="1200" u="sng" kern="100" spc="-70" baseline="30000" dirty="0">
                <a:solidFill>
                  <a:srgbClr val="FFF1E2"/>
                </a:solidFill>
                <a:latin typeface="Verdana" panose="020B0604030504040204" pitchFamily="34" charset="0"/>
                <a:ea typeface="Verdana" panose="020B0604030504040204" pitchFamily="34" charset="0"/>
              </a:rPr>
              <a:t>th</a:t>
            </a:r>
          </a:p>
        </p:txBody>
      </p:sp>
    </p:spTree>
    <p:extLst>
      <p:ext uri="{BB962C8B-B14F-4D97-AF65-F5344CB8AC3E}">
        <p14:creationId xmlns:p14="http://schemas.microsoft.com/office/powerpoint/2010/main" val="266635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CEFFF66-BD1B-42A8-9A58-E8424A7C39C5}" type="datetimeFigureOut">
              <a:rPr lang="es-ES" smtClean="0"/>
              <a:t>16/11/2024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19C042B-6BC4-4F95-95B4-9335DC0071B4}" type="slidenum">
              <a:rPr lang="es-ES" smtClean="0"/>
              <a:t>‹Nº›</a:t>
            </a:fld>
            <a:endParaRPr lang="es-ES"/>
          </a:p>
        </p:txBody>
      </p:sp>
    </p:spTree>
    <p:extLst>
      <p:ext uri="{BB962C8B-B14F-4D97-AF65-F5344CB8AC3E}">
        <p14:creationId xmlns:p14="http://schemas.microsoft.com/office/powerpoint/2010/main" val="417991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CEFFF66-BD1B-42A8-9A58-E8424A7C39C5}" type="datetimeFigureOut">
              <a:rPr lang="es-ES" smtClean="0"/>
              <a:t>16/11/2024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19C042B-6BC4-4F95-95B4-9335DC0071B4}" type="slidenum">
              <a:rPr lang="es-ES" smtClean="0"/>
              <a:t>‹Nº›</a:t>
            </a:fld>
            <a:endParaRPr lang="es-ES"/>
          </a:p>
        </p:txBody>
      </p:sp>
    </p:spTree>
    <p:extLst>
      <p:ext uri="{BB962C8B-B14F-4D97-AF65-F5344CB8AC3E}">
        <p14:creationId xmlns:p14="http://schemas.microsoft.com/office/powerpoint/2010/main" val="2205261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CEFFF66-BD1B-42A8-9A58-E8424A7C39C5}" type="datetimeFigureOut">
              <a:rPr lang="es-ES" smtClean="0"/>
              <a:t>16/11/2024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19C042B-6BC4-4F95-95B4-9335DC0071B4}" type="slidenum">
              <a:rPr lang="es-ES" smtClean="0"/>
              <a:t>‹Nº›</a:t>
            </a:fld>
            <a:endParaRPr lang="es-ES"/>
          </a:p>
        </p:txBody>
      </p:sp>
    </p:spTree>
    <p:extLst>
      <p:ext uri="{BB962C8B-B14F-4D97-AF65-F5344CB8AC3E}">
        <p14:creationId xmlns:p14="http://schemas.microsoft.com/office/powerpoint/2010/main" val="379046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CEFFF66-BD1B-42A8-9A58-E8424A7C39C5}" type="datetimeFigureOut">
              <a:rPr lang="es-ES" smtClean="0"/>
              <a:t>16/11/2024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19C042B-6BC4-4F95-95B4-9335DC0071B4}" type="slidenum">
              <a:rPr lang="es-ES" smtClean="0"/>
              <a:t>‹Nº›</a:t>
            </a:fld>
            <a:endParaRPr lang="es-ES"/>
          </a:p>
        </p:txBody>
      </p:sp>
    </p:spTree>
    <p:extLst>
      <p:ext uri="{BB962C8B-B14F-4D97-AF65-F5344CB8AC3E}">
        <p14:creationId xmlns:p14="http://schemas.microsoft.com/office/powerpoint/2010/main" val="1198995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FFF66-BD1B-42A8-9A58-E8424A7C39C5}" type="datetimeFigureOut">
              <a:rPr lang="es-ES" smtClean="0"/>
              <a:t>16/11/2024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19C042B-6BC4-4F95-95B4-9335DC0071B4}" type="slidenum">
              <a:rPr lang="es-ES" smtClean="0"/>
              <a:t>‹Nº›</a:t>
            </a:fld>
            <a:endParaRPr lang="es-ES"/>
          </a:p>
        </p:txBody>
      </p:sp>
    </p:spTree>
    <p:extLst>
      <p:ext uri="{BB962C8B-B14F-4D97-AF65-F5344CB8AC3E}">
        <p14:creationId xmlns:p14="http://schemas.microsoft.com/office/powerpoint/2010/main" val="337681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CEFFF66-BD1B-42A8-9A58-E8424A7C39C5}" type="datetimeFigureOut">
              <a:rPr lang="es-ES" smtClean="0"/>
              <a:t>16/11/2024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19C042B-6BC4-4F95-95B4-9335DC0071B4}" type="slidenum">
              <a:rPr lang="es-ES" smtClean="0"/>
              <a:t>‹Nº›</a:t>
            </a:fld>
            <a:endParaRPr lang="es-ES"/>
          </a:p>
        </p:txBody>
      </p:sp>
    </p:spTree>
    <p:extLst>
      <p:ext uri="{BB962C8B-B14F-4D97-AF65-F5344CB8AC3E}">
        <p14:creationId xmlns:p14="http://schemas.microsoft.com/office/powerpoint/2010/main" val="143949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CEFFF66-BD1B-42A8-9A58-E8424A7C39C5}" type="datetimeFigureOut">
              <a:rPr lang="es-ES" smtClean="0"/>
              <a:t>16/11/2024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19C042B-6BC4-4F95-95B4-9335DC0071B4}" type="slidenum">
              <a:rPr lang="es-ES" smtClean="0"/>
              <a:t>‹Nº›</a:t>
            </a:fld>
            <a:endParaRPr lang="es-ES"/>
          </a:p>
        </p:txBody>
      </p:sp>
    </p:spTree>
    <p:extLst>
      <p:ext uri="{BB962C8B-B14F-4D97-AF65-F5344CB8AC3E}">
        <p14:creationId xmlns:p14="http://schemas.microsoft.com/office/powerpoint/2010/main" val="1425640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CEFFF66-BD1B-42A8-9A58-E8424A7C39C5}" type="datetimeFigureOut">
              <a:rPr lang="es-ES" smtClean="0"/>
              <a:t>16/11/2024</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19C042B-6BC4-4F95-95B4-9335DC0071B4}" type="slidenum">
              <a:rPr lang="es-ES" smtClean="0"/>
              <a:t>‹Nº›</a:t>
            </a:fld>
            <a:endParaRPr lang="es-ES"/>
          </a:p>
        </p:txBody>
      </p:sp>
    </p:spTree>
    <p:extLst>
      <p:ext uri="{BB962C8B-B14F-4D97-AF65-F5344CB8AC3E}">
        <p14:creationId xmlns:p14="http://schemas.microsoft.com/office/powerpoint/2010/main" val="2904750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png"/><Relationship Id="rId3" Type="http://schemas.openxmlformats.org/officeDocument/2006/relationships/hyperlink" Target="https://seors.unfccc.int/applications/seors/reports/events_list.html" TargetMode="External"/><Relationship Id="rId21" Type="http://schemas.openxmlformats.org/officeDocument/2006/relationships/image" Target="../media/image22.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4.sv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3.png"/><Relationship Id="rId10" Type="http://schemas.openxmlformats.org/officeDocument/2006/relationships/image" Target="../media/image12.png"/><Relationship Id="rId19" Type="http://schemas.openxmlformats.org/officeDocument/2006/relationships/image" Target="../media/image3.sv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hyperlink" Target="https://cop29platform.unfccc.int/login?url=home&amp;Eid=66fcfa0aac285553ce711211"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31.png"/><Relationship Id="rId3" Type="http://schemas.openxmlformats.org/officeDocument/2006/relationships/image" Target="../media/image3.svg"/><Relationship Id="rId21" Type="http://schemas.openxmlformats.org/officeDocument/2006/relationships/image" Target="../media/image26.jpe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30.jpe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hyperlink" Target="https://seors.unfccc.int/applications/seors/reports/events_list.html" TargetMode="External"/><Relationship Id="rId29"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9.png"/><Relationship Id="rId5" Type="http://schemas.openxmlformats.org/officeDocument/2006/relationships/image" Target="../media/image22.png"/><Relationship Id="rId15" Type="http://schemas.openxmlformats.org/officeDocument/2006/relationships/image" Target="../media/image15.png"/><Relationship Id="rId23" Type="http://schemas.openxmlformats.org/officeDocument/2006/relationships/image" Target="../media/image28.jpeg"/><Relationship Id="rId28" Type="http://schemas.openxmlformats.org/officeDocument/2006/relationships/image" Target="../media/image32.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jp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7.png"/><Relationship Id="rId27" Type="http://schemas.openxmlformats.org/officeDocument/2006/relationships/hyperlink" Target="https://cop29platform.unfccc.int/login?url=home&amp;Eid=66fcfa0aac285553ce711211" TargetMode="External"/><Relationship Id="rId30" Type="http://schemas.openxmlformats.org/officeDocument/2006/relationships/image" Target="../media/image34.jpe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31.png"/><Relationship Id="rId3" Type="http://schemas.openxmlformats.org/officeDocument/2006/relationships/image" Target="../media/image3.svg"/><Relationship Id="rId21" Type="http://schemas.openxmlformats.org/officeDocument/2006/relationships/image" Target="../media/image26.jpe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30.jpe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hyperlink" Target="https://seors.unfccc.int/applications/seors/reports/events_list.html" TargetMode="External"/><Relationship Id="rId29"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9.png"/><Relationship Id="rId5" Type="http://schemas.openxmlformats.org/officeDocument/2006/relationships/image" Target="../media/image22.png"/><Relationship Id="rId15" Type="http://schemas.openxmlformats.org/officeDocument/2006/relationships/image" Target="../media/image15.png"/><Relationship Id="rId23" Type="http://schemas.openxmlformats.org/officeDocument/2006/relationships/image" Target="../media/image28.jpeg"/><Relationship Id="rId28" Type="http://schemas.openxmlformats.org/officeDocument/2006/relationships/image" Target="../media/image32.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jp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7.png"/><Relationship Id="rId27" Type="http://schemas.openxmlformats.org/officeDocument/2006/relationships/hyperlink" Target="https://cop29platform.unfccc.int/login?url=home&amp;Eid=66fcfa0aac285553ce711211" TargetMode="External"/><Relationship Id="rId30"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1786F57E-AE83-85B3-388B-1CAF5272A600}"/>
              </a:ext>
            </a:extLst>
          </p:cNvPr>
          <p:cNvSpPr/>
          <p:nvPr/>
        </p:nvSpPr>
        <p:spPr>
          <a:xfrm>
            <a:off x="6767185" y="-1"/>
            <a:ext cx="2372121" cy="5143500"/>
          </a:xfrm>
          <a:prstGeom prst="rect">
            <a:avLst/>
          </a:prstGeom>
          <a:solidFill>
            <a:srgbClr val="EC8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680C470E-63B1-0190-3725-775CB353BEB9}"/>
              </a:ext>
            </a:extLst>
          </p:cNvPr>
          <p:cNvSpPr txBox="1"/>
          <p:nvPr/>
        </p:nvSpPr>
        <p:spPr>
          <a:xfrm>
            <a:off x="594516" y="645946"/>
            <a:ext cx="5953423" cy="1225464"/>
          </a:xfrm>
          <a:prstGeom prst="rect">
            <a:avLst/>
          </a:prstGeom>
          <a:noFill/>
        </p:spPr>
        <p:txBody>
          <a:bodyPr wrap="square" rtlCol="0">
            <a:spAutoFit/>
          </a:bodyPr>
          <a:lstStyle/>
          <a:p>
            <a:pPr algn="r">
              <a:lnSpc>
                <a:spcPct val="107000"/>
              </a:lnSpc>
              <a:spcAft>
                <a:spcPts val="800"/>
              </a:spcAft>
            </a:pPr>
            <a:r>
              <a:rPr lang="en-US" sz="3600" b="1" kern="100" spc="-70" dirty="0">
                <a:solidFill>
                  <a:srgbClr val="472C17"/>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UNLOCKING ACCESS TO CLIMATE FINANCE: </a:t>
            </a:r>
            <a:endParaRPr lang="en-US" sz="3600" b="1" kern="100" spc="-70" dirty="0">
              <a:solidFill>
                <a:srgbClr val="472C17"/>
              </a:solidFill>
              <a:latin typeface="Verdana" panose="020B0604030504040204" pitchFamily="34" charset="0"/>
              <a:ea typeface="Verdana" panose="020B0604030504040204" pitchFamily="34" charset="0"/>
            </a:endParaRPr>
          </a:p>
        </p:txBody>
      </p:sp>
      <p:sp>
        <p:nvSpPr>
          <p:cNvPr id="6" name="CuadroTexto 5">
            <a:extLst>
              <a:ext uri="{FF2B5EF4-FFF2-40B4-BE49-F238E27FC236}">
                <a16:creationId xmlns:a16="http://schemas.microsoft.com/office/drawing/2014/main" id="{194A1CE7-6E8F-3E80-F7AA-2215A522779E}"/>
              </a:ext>
            </a:extLst>
          </p:cNvPr>
          <p:cNvSpPr txBox="1"/>
          <p:nvPr/>
        </p:nvSpPr>
        <p:spPr>
          <a:xfrm>
            <a:off x="146760" y="1768502"/>
            <a:ext cx="6425704" cy="1099596"/>
          </a:xfrm>
          <a:prstGeom prst="rect">
            <a:avLst/>
          </a:prstGeom>
          <a:noFill/>
        </p:spPr>
        <p:txBody>
          <a:bodyPr wrap="square" rtlCol="0">
            <a:spAutoFit/>
          </a:bodyPr>
          <a:lstStyle/>
          <a:p>
            <a:pPr algn="r">
              <a:lnSpc>
                <a:spcPct val="107000"/>
              </a:lnSpc>
              <a:spcAft>
                <a:spcPts val="800"/>
              </a:spcAft>
            </a:pPr>
            <a:r>
              <a:rPr lang="en-US" sz="3200" b="1" kern="100" spc="-70" dirty="0">
                <a:solidFill>
                  <a:srgbClr val="472C17"/>
                </a:solidFill>
                <a:latin typeface="Verdana" panose="020B0604030504040204" pitchFamily="34" charset="0"/>
                <a:ea typeface="Verdana" panose="020B0604030504040204" pitchFamily="34" charset="0"/>
              </a:rPr>
              <a:t>Evidence from research and family farmers' experience</a:t>
            </a:r>
          </a:p>
        </p:txBody>
      </p:sp>
      <p:sp>
        <p:nvSpPr>
          <p:cNvPr id="8" name="CuadroTexto 7">
            <a:extLst>
              <a:ext uri="{FF2B5EF4-FFF2-40B4-BE49-F238E27FC236}">
                <a16:creationId xmlns:a16="http://schemas.microsoft.com/office/drawing/2014/main" id="{31B4E81D-67AA-9477-A91E-B3A69DE85E45}"/>
              </a:ext>
            </a:extLst>
          </p:cNvPr>
          <p:cNvSpPr txBox="1"/>
          <p:nvPr/>
        </p:nvSpPr>
        <p:spPr>
          <a:xfrm>
            <a:off x="7687339" y="661458"/>
            <a:ext cx="1435395" cy="632674"/>
          </a:xfrm>
          <a:prstGeom prst="rect">
            <a:avLst/>
          </a:prstGeom>
          <a:noFill/>
        </p:spPr>
        <p:txBody>
          <a:bodyPr wrap="square" rtlCol="0">
            <a:spAutoFit/>
          </a:bodyPr>
          <a:lstStyle/>
          <a:p>
            <a:pPr algn="r">
              <a:lnSpc>
                <a:spcPct val="107000"/>
              </a:lnSpc>
              <a:spcAft>
                <a:spcPts val="800"/>
              </a:spcAft>
            </a:pPr>
            <a:r>
              <a:rPr lang="en-US" sz="3600" b="1" kern="100" spc="-70" dirty="0">
                <a:solidFill>
                  <a:srgbClr val="FFFFFF"/>
                </a:solidFill>
                <a:latin typeface="Verdana" panose="020B0604030504040204" pitchFamily="34" charset="0"/>
                <a:ea typeface="Verdana" panose="020B0604030504040204" pitchFamily="34" charset="0"/>
              </a:rPr>
              <a:t>16</a:t>
            </a:r>
            <a:r>
              <a:rPr lang="en-US" sz="3200" kern="100" spc="-70" baseline="40000" dirty="0">
                <a:solidFill>
                  <a:srgbClr val="FFFFFF"/>
                </a:solidFill>
                <a:latin typeface="Verdana" panose="020B0604030504040204" pitchFamily="34" charset="0"/>
                <a:ea typeface="Verdana" panose="020B0604030504040204" pitchFamily="34" charset="0"/>
              </a:rPr>
              <a:t>th</a:t>
            </a:r>
            <a:endParaRPr lang="en-US" sz="2800" kern="100" spc="-70" baseline="40000" dirty="0">
              <a:solidFill>
                <a:srgbClr val="FFFFFF"/>
              </a:solidFill>
              <a:latin typeface="Verdana" panose="020B0604030504040204" pitchFamily="34" charset="0"/>
              <a:ea typeface="Verdana" panose="020B0604030504040204" pitchFamily="34" charset="0"/>
            </a:endParaRPr>
          </a:p>
        </p:txBody>
      </p:sp>
      <p:sp>
        <p:nvSpPr>
          <p:cNvPr id="9" name="CuadroTexto 8">
            <a:extLst>
              <a:ext uri="{FF2B5EF4-FFF2-40B4-BE49-F238E27FC236}">
                <a16:creationId xmlns:a16="http://schemas.microsoft.com/office/drawing/2014/main" id="{80882E5A-7461-DB7A-084C-05AA02931B6E}"/>
              </a:ext>
            </a:extLst>
          </p:cNvPr>
          <p:cNvSpPr txBox="1"/>
          <p:nvPr/>
        </p:nvSpPr>
        <p:spPr>
          <a:xfrm>
            <a:off x="6630751" y="661458"/>
            <a:ext cx="1435395" cy="632674"/>
          </a:xfrm>
          <a:prstGeom prst="rect">
            <a:avLst/>
          </a:prstGeom>
          <a:noFill/>
        </p:spPr>
        <p:txBody>
          <a:bodyPr wrap="square" rtlCol="0">
            <a:spAutoFit/>
          </a:bodyPr>
          <a:lstStyle/>
          <a:p>
            <a:pPr algn="r">
              <a:lnSpc>
                <a:spcPct val="107000"/>
              </a:lnSpc>
              <a:spcAft>
                <a:spcPts val="800"/>
              </a:spcAft>
            </a:pPr>
            <a:r>
              <a:rPr lang="en-US" sz="3600" b="1" kern="100" spc="-70" dirty="0">
                <a:solidFill>
                  <a:srgbClr val="FFFFFF"/>
                </a:solidFill>
                <a:latin typeface="Verdana" panose="020B0604030504040204" pitchFamily="34" charset="0"/>
                <a:ea typeface="Verdana" panose="020B0604030504040204" pitchFamily="34" charset="0"/>
              </a:rPr>
              <a:t>NOV</a:t>
            </a:r>
            <a:endParaRPr lang="en-US" sz="3600" b="1" kern="100" spc="-70" baseline="40000" dirty="0">
              <a:solidFill>
                <a:srgbClr val="FFFFFF"/>
              </a:solidFill>
              <a:latin typeface="Verdana" panose="020B0604030504040204" pitchFamily="34" charset="0"/>
              <a:ea typeface="Verdana" panose="020B0604030504040204" pitchFamily="34" charset="0"/>
            </a:endParaRPr>
          </a:p>
        </p:txBody>
      </p:sp>
      <p:grpSp>
        <p:nvGrpSpPr>
          <p:cNvPr id="10" name="Grupo 9">
            <a:extLst>
              <a:ext uri="{FF2B5EF4-FFF2-40B4-BE49-F238E27FC236}">
                <a16:creationId xmlns:a16="http://schemas.microsoft.com/office/drawing/2014/main" id="{1943B571-2DA2-2C06-8D78-4D19B1699020}"/>
              </a:ext>
            </a:extLst>
          </p:cNvPr>
          <p:cNvGrpSpPr/>
          <p:nvPr/>
        </p:nvGrpSpPr>
        <p:grpSpPr>
          <a:xfrm rot="10800000">
            <a:off x="-32999" y="-1"/>
            <a:ext cx="1318874" cy="1362075"/>
            <a:chOff x="10095729" y="5586447"/>
            <a:chExt cx="3985152" cy="4284466"/>
          </a:xfrm>
        </p:grpSpPr>
        <p:pic>
          <p:nvPicPr>
            <p:cNvPr id="11" name="object 4">
              <a:extLst>
                <a:ext uri="{FF2B5EF4-FFF2-40B4-BE49-F238E27FC236}">
                  <a16:creationId xmlns:a16="http://schemas.microsoft.com/office/drawing/2014/main" id="{1BC27ED6-615F-0041-D7D2-35D9AE171C72}"/>
                </a:ext>
              </a:extLst>
            </p:cNvPr>
            <p:cNvPicPr/>
            <p:nvPr/>
          </p:nvPicPr>
          <p:blipFill>
            <a:blip r:embed="rId4" cstate="print">
              <a:duotone>
                <a:prstClr val="black"/>
                <a:schemeClr val="accent4">
                  <a:tint val="45000"/>
                  <a:satMod val="400000"/>
                </a:schemeClr>
              </a:duotone>
            </a:blip>
            <a:stretch>
              <a:fillRect/>
            </a:stretch>
          </p:blipFill>
          <p:spPr>
            <a:xfrm>
              <a:off x="11307002" y="7115220"/>
              <a:ext cx="812377" cy="1205343"/>
            </a:xfrm>
            <a:prstGeom prst="rect">
              <a:avLst/>
            </a:prstGeom>
          </p:spPr>
        </p:pic>
        <p:pic>
          <p:nvPicPr>
            <p:cNvPr id="12" name="object 5">
              <a:extLst>
                <a:ext uri="{FF2B5EF4-FFF2-40B4-BE49-F238E27FC236}">
                  <a16:creationId xmlns:a16="http://schemas.microsoft.com/office/drawing/2014/main" id="{46A66736-5348-50D5-2878-A05E76189235}"/>
                </a:ext>
              </a:extLst>
            </p:cNvPr>
            <p:cNvPicPr/>
            <p:nvPr/>
          </p:nvPicPr>
          <p:blipFill>
            <a:blip r:embed="rId5" cstate="print">
              <a:duotone>
                <a:prstClr val="black"/>
                <a:schemeClr val="accent4">
                  <a:tint val="45000"/>
                  <a:satMod val="400000"/>
                </a:schemeClr>
              </a:duotone>
            </a:blip>
            <a:stretch>
              <a:fillRect/>
            </a:stretch>
          </p:blipFill>
          <p:spPr>
            <a:xfrm>
              <a:off x="11683116" y="6587482"/>
              <a:ext cx="656049" cy="749957"/>
            </a:xfrm>
            <a:prstGeom prst="rect">
              <a:avLst/>
            </a:prstGeom>
          </p:spPr>
        </p:pic>
        <p:pic>
          <p:nvPicPr>
            <p:cNvPr id="13" name="object 6">
              <a:extLst>
                <a:ext uri="{FF2B5EF4-FFF2-40B4-BE49-F238E27FC236}">
                  <a16:creationId xmlns:a16="http://schemas.microsoft.com/office/drawing/2014/main" id="{878B0613-7991-FD56-27AF-E81D2387692A}"/>
                </a:ext>
              </a:extLst>
            </p:cNvPr>
            <p:cNvPicPr/>
            <p:nvPr/>
          </p:nvPicPr>
          <p:blipFill>
            <a:blip r:embed="rId6" cstate="print">
              <a:duotone>
                <a:prstClr val="black"/>
                <a:schemeClr val="accent4">
                  <a:tint val="45000"/>
                  <a:satMod val="400000"/>
                </a:schemeClr>
              </a:duotone>
            </a:blip>
            <a:stretch>
              <a:fillRect/>
            </a:stretch>
          </p:blipFill>
          <p:spPr>
            <a:xfrm>
              <a:off x="12281663" y="7969605"/>
              <a:ext cx="381755" cy="723077"/>
            </a:xfrm>
            <a:prstGeom prst="rect">
              <a:avLst/>
            </a:prstGeom>
          </p:spPr>
        </p:pic>
        <p:pic>
          <p:nvPicPr>
            <p:cNvPr id="14" name="object 7">
              <a:extLst>
                <a:ext uri="{FF2B5EF4-FFF2-40B4-BE49-F238E27FC236}">
                  <a16:creationId xmlns:a16="http://schemas.microsoft.com/office/drawing/2014/main" id="{529452DD-23C5-5C5A-0A0B-C6567BD200C4}"/>
                </a:ext>
              </a:extLst>
            </p:cNvPr>
            <p:cNvPicPr/>
            <p:nvPr/>
          </p:nvPicPr>
          <p:blipFill>
            <a:blip r:embed="rId7" cstate="print">
              <a:duotone>
                <a:prstClr val="black"/>
                <a:schemeClr val="accent4">
                  <a:tint val="45000"/>
                  <a:satMod val="400000"/>
                </a:schemeClr>
              </a:duotone>
            </a:blip>
            <a:stretch>
              <a:fillRect/>
            </a:stretch>
          </p:blipFill>
          <p:spPr>
            <a:xfrm>
              <a:off x="12378075" y="7229118"/>
              <a:ext cx="1159636" cy="1113488"/>
            </a:xfrm>
            <a:prstGeom prst="rect">
              <a:avLst/>
            </a:prstGeom>
          </p:spPr>
        </p:pic>
        <p:pic>
          <p:nvPicPr>
            <p:cNvPr id="15" name="object 8">
              <a:extLst>
                <a:ext uri="{FF2B5EF4-FFF2-40B4-BE49-F238E27FC236}">
                  <a16:creationId xmlns:a16="http://schemas.microsoft.com/office/drawing/2014/main" id="{29760F1F-2067-1F13-5B31-2EDEB7166289}"/>
                </a:ext>
              </a:extLst>
            </p:cNvPr>
            <p:cNvPicPr/>
            <p:nvPr/>
          </p:nvPicPr>
          <p:blipFill>
            <a:blip r:embed="rId8" cstate="print">
              <a:duotone>
                <a:prstClr val="black"/>
                <a:schemeClr val="accent4">
                  <a:tint val="45000"/>
                  <a:satMod val="400000"/>
                </a:schemeClr>
              </a:duotone>
            </a:blip>
            <a:stretch>
              <a:fillRect/>
            </a:stretch>
          </p:blipFill>
          <p:spPr>
            <a:xfrm>
              <a:off x="12706646" y="6635235"/>
              <a:ext cx="763070" cy="572923"/>
            </a:xfrm>
            <a:prstGeom prst="rect">
              <a:avLst/>
            </a:prstGeom>
          </p:spPr>
        </p:pic>
        <p:pic>
          <p:nvPicPr>
            <p:cNvPr id="16" name="object 9">
              <a:extLst>
                <a:ext uri="{FF2B5EF4-FFF2-40B4-BE49-F238E27FC236}">
                  <a16:creationId xmlns:a16="http://schemas.microsoft.com/office/drawing/2014/main" id="{44E1316E-13F5-5D3F-AF2F-37E7180EE033}"/>
                </a:ext>
              </a:extLst>
            </p:cNvPr>
            <p:cNvPicPr/>
            <p:nvPr/>
          </p:nvPicPr>
          <p:blipFill>
            <a:blip r:embed="rId9" cstate="print">
              <a:duotone>
                <a:prstClr val="black"/>
                <a:schemeClr val="accent4">
                  <a:tint val="45000"/>
                  <a:satMod val="400000"/>
                </a:schemeClr>
              </a:duotone>
            </a:blip>
            <a:stretch>
              <a:fillRect/>
            </a:stretch>
          </p:blipFill>
          <p:spPr>
            <a:xfrm>
              <a:off x="11442079" y="8425857"/>
              <a:ext cx="665585" cy="746201"/>
            </a:xfrm>
            <a:prstGeom prst="rect">
              <a:avLst/>
            </a:prstGeom>
          </p:spPr>
        </p:pic>
        <p:pic>
          <p:nvPicPr>
            <p:cNvPr id="17" name="object 10">
              <a:extLst>
                <a:ext uri="{FF2B5EF4-FFF2-40B4-BE49-F238E27FC236}">
                  <a16:creationId xmlns:a16="http://schemas.microsoft.com/office/drawing/2014/main" id="{F2088AE3-6518-D2A7-7AB4-D66EF50F21F1}"/>
                </a:ext>
              </a:extLst>
            </p:cNvPr>
            <p:cNvPicPr/>
            <p:nvPr/>
          </p:nvPicPr>
          <p:blipFill>
            <a:blip r:embed="rId6" cstate="print">
              <a:duotone>
                <a:prstClr val="black"/>
                <a:schemeClr val="accent4">
                  <a:tint val="45000"/>
                  <a:satMod val="400000"/>
                </a:schemeClr>
              </a:duotone>
            </a:blip>
            <a:stretch>
              <a:fillRect/>
            </a:stretch>
          </p:blipFill>
          <p:spPr>
            <a:xfrm>
              <a:off x="12895583" y="8424890"/>
              <a:ext cx="381755" cy="723077"/>
            </a:xfrm>
            <a:prstGeom prst="rect">
              <a:avLst/>
            </a:prstGeom>
          </p:spPr>
        </p:pic>
        <p:pic>
          <p:nvPicPr>
            <p:cNvPr id="18" name="object 11">
              <a:extLst>
                <a:ext uri="{FF2B5EF4-FFF2-40B4-BE49-F238E27FC236}">
                  <a16:creationId xmlns:a16="http://schemas.microsoft.com/office/drawing/2014/main" id="{2EE8A8B7-A538-B983-EC7A-112C72CD5F08}"/>
                </a:ext>
              </a:extLst>
            </p:cNvPr>
            <p:cNvPicPr/>
            <p:nvPr/>
          </p:nvPicPr>
          <p:blipFill>
            <a:blip r:embed="rId7" cstate="print">
              <a:duotone>
                <a:prstClr val="black"/>
                <a:schemeClr val="accent4">
                  <a:tint val="45000"/>
                  <a:satMod val="400000"/>
                </a:schemeClr>
              </a:duotone>
            </a:blip>
            <a:stretch>
              <a:fillRect/>
            </a:stretch>
          </p:blipFill>
          <p:spPr>
            <a:xfrm>
              <a:off x="11744213" y="5586447"/>
              <a:ext cx="1159636" cy="1113488"/>
            </a:xfrm>
            <a:prstGeom prst="rect">
              <a:avLst/>
            </a:prstGeom>
          </p:spPr>
        </p:pic>
        <p:pic>
          <p:nvPicPr>
            <p:cNvPr id="19" name="object 12">
              <a:extLst>
                <a:ext uri="{FF2B5EF4-FFF2-40B4-BE49-F238E27FC236}">
                  <a16:creationId xmlns:a16="http://schemas.microsoft.com/office/drawing/2014/main" id="{9451AD5D-6111-23AE-8D0F-52DB5C09400F}"/>
                </a:ext>
              </a:extLst>
            </p:cNvPr>
            <p:cNvPicPr/>
            <p:nvPr/>
          </p:nvPicPr>
          <p:blipFill>
            <a:blip r:embed="rId10" cstate="print">
              <a:duotone>
                <a:prstClr val="black"/>
                <a:schemeClr val="accent4">
                  <a:tint val="45000"/>
                  <a:satMod val="400000"/>
                </a:schemeClr>
              </a:duotone>
            </a:blip>
            <a:stretch>
              <a:fillRect/>
            </a:stretch>
          </p:blipFill>
          <p:spPr>
            <a:xfrm>
              <a:off x="10674893" y="6875596"/>
              <a:ext cx="695470" cy="729533"/>
            </a:xfrm>
            <a:prstGeom prst="rect">
              <a:avLst/>
            </a:prstGeom>
          </p:spPr>
        </p:pic>
        <p:pic>
          <p:nvPicPr>
            <p:cNvPr id="20" name="object 13">
              <a:extLst>
                <a:ext uri="{FF2B5EF4-FFF2-40B4-BE49-F238E27FC236}">
                  <a16:creationId xmlns:a16="http://schemas.microsoft.com/office/drawing/2014/main" id="{F2BB70A2-C7BC-C3D2-D3F5-1333CE8CCA99}"/>
                </a:ext>
              </a:extLst>
            </p:cNvPr>
            <p:cNvPicPr/>
            <p:nvPr/>
          </p:nvPicPr>
          <p:blipFill>
            <a:blip r:embed="rId11" cstate="print">
              <a:duotone>
                <a:prstClr val="black"/>
                <a:schemeClr val="accent4">
                  <a:tint val="45000"/>
                  <a:satMod val="400000"/>
                </a:schemeClr>
              </a:duotone>
            </a:blip>
            <a:stretch>
              <a:fillRect/>
            </a:stretch>
          </p:blipFill>
          <p:spPr>
            <a:xfrm>
              <a:off x="13187624" y="5902692"/>
              <a:ext cx="803971" cy="1021384"/>
            </a:xfrm>
            <a:prstGeom prst="rect">
              <a:avLst/>
            </a:prstGeom>
          </p:spPr>
        </p:pic>
        <p:pic>
          <p:nvPicPr>
            <p:cNvPr id="21" name="object 14">
              <a:extLst>
                <a:ext uri="{FF2B5EF4-FFF2-40B4-BE49-F238E27FC236}">
                  <a16:creationId xmlns:a16="http://schemas.microsoft.com/office/drawing/2014/main" id="{3CDB4BF9-FE9D-9CAC-66F9-3000A6ADBA54}"/>
                </a:ext>
              </a:extLst>
            </p:cNvPr>
            <p:cNvPicPr/>
            <p:nvPr/>
          </p:nvPicPr>
          <p:blipFill>
            <a:blip r:embed="rId12" cstate="print">
              <a:duotone>
                <a:prstClr val="black"/>
                <a:schemeClr val="accent4">
                  <a:tint val="45000"/>
                  <a:satMod val="400000"/>
                </a:schemeClr>
              </a:duotone>
            </a:blip>
            <a:stretch>
              <a:fillRect/>
            </a:stretch>
          </p:blipFill>
          <p:spPr>
            <a:xfrm>
              <a:off x="10818592" y="8859019"/>
              <a:ext cx="713345" cy="714510"/>
            </a:xfrm>
            <a:prstGeom prst="rect">
              <a:avLst/>
            </a:prstGeom>
          </p:spPr>
        </p:pic>
        <p:pic>
          <p:nvPicPr>
            <p:cNvPr id="22" name="object 15">
              <a:extLst>
                <a:ext uri="{FF2B5EF4-FFF2-40B4-BE49-F238E27FC236}">
                  <a16:creationId xmlns:a16="http://schemas.microsoft.com/office/drawing/2014/main" id="{2F28C647-8F49-C84B-12B1-E3FC64DF490B}"/>
                </a:ext>
              </a:extLst>
            </p:cNvPr>
            <p:cNvPicPr/>
            <p:nvPr/>
          </p:nvPicPr>
          <p:blipFill>
            <a:blip r:embed="rId13" cstate="print">
              <a:duotone>
                <a:prstClr val="black"/>
                <a:schemeClr val="accent4">
                  <a:tint val="45000"/>
                  <a:satMod val="400000"/>
                </a:schemeClr>
              </a:duotone>
            </a:blip>
            <a:stretch>
              <a:fillRect/>
            </a:stretch>
          </p:blipFill>
          <p:spPr>
            <a:xfrm>
              <a:off x="13506791" y="8318334"/>
              <a:ext cx="484554" cy="753189"/>
            </a:xfrm>
            <a:prstGeom prst="rect">
              <a:avLst/>
            </a:prstGeom>
          </p:spPr>
        </p:pic>
        <p:pic>
          <p:nvPicPr>
            <p:cNvPr id="23" name="object 16">
              <a:extLst>
                <a:ext uri="{FF2B5EF4-FFF2-40B4-BE49-F238E27FC236}">
                  <a16:creationId xmlns:a16="http://schemas.microsoft.com/office/drawing/2014/main" id="{6303082B-B4FA-C8EE-E671-2F3D4B3CA6C5}"/>
                </a:ext>
              </a:extLst>
            </p:cNvPr>
            <p:cNvPicPr/>
            <p:nvPr/>
          </p:nvPicPr>
          <p:blipFill>
            <a:blip r:embed="rId14" cstate="print">
              <a:duotone>
                <a:prstClr val="black"/>
                <a:schemeClr val="accent4">
                  <a:tint val="45000"/>
                  <a:satMod val="400000"/>
                </a:schemeClr>
              </a:duotone>
            </a:blip>
            <a:stretch>
              <a:fillRect/>
            </a:stretch>
          </p:blipFill>
          <p:spPr>
            <a:xfrm>
              <a:off x="12323830" y="8971998"/>
              <a:ext cx="475023" cy="751125"/>
            </a:xfrm>
            <a:prstGeom prst="rect">
              <a:avLst/>
            </a:prstGeom>
          </p:spPr>
        </p:pic>
        <p:pic>
          <p:nvPicPr>
            <p:cNvPr id="24" name="object 17">
              <a:extLst>
                <a:ext uri="{FF2B5EF4-FFF2-40B4-BE49-F238E27FC236}">
                  <a16:creationId xmlns:a16="http://schemas.microsoft.com/office/drawing/2014/main" id="{EAB339CF-2EDA-4885-D25E-23EF6C5B4B5C}"/>
                </a:ext>
              </a:extLst>
            </p:cNvPr>
            <p:cNvPicPr/>
            <p:nvPr/>
          </p:nvPicPr>
          <p:blipFill>
            <a:blip r:embed="rId12" cstate="print">
              <a:duotone>
                <a:prstClr val="black"/>
                <a:schemeClr val="accent4">
                  <a:tint val="45000"/>
                  <a:satMod val="400000"/>
                </a:schemeClr>
              </a:duotone>
            </a:blip>
            <a:stretch>
              <a:fillRect/>
            </a:stretch>
          </p:blipFill>
          <p:spPr>
            <a:xfrm>
              <a:off x="10780329" y="8095659"/>
              <a:ext cx="713346" cy="714510"/>
            </a:xfrm>
            <a:prstGeom prst="rect">
              <a:avLst/>
            </a:prstGeom>
          </p:spPr>
        </p:pic>
        <p:pic>
          <p:nvPicPr>
            <p:cNvPr id="25" name="object 18">
              <a:extLst>
                <a:ext uri="{FF2B5EF4-FFF2-40B4-BE49-F238E27FC236}">
                  <a16:creationId xmlns:a16="http://schemas.microsoft.com/office/drawing/2014/main" id="{064D121A-9194-1AAF-7763-E6A374DAA9BB}"/>
                </a:ext>
              </a:extLst>
            </p:cNvPr>
            <p:cNvPicPr/>
            <p:nvPr/>
          </p:nvPicPr>
          <p:blipFill>
            <a:blip r:embed="rId12" cstate="print">
              <a:duotone>
                <a:prstClr val="black"/>
                <a:schemeClr val="accent4">
                  <a:tint val="45000"/>
                  <a:satMod val="400000"/>
                </a:schemeClr>
              </a:duotone>
            </a:blip>
            <a:stretch>
              <a:fillRect/>
            </a:stretch>
          </p:blipFill>
          <p:spPr>
            <a:xfrm>
              <a:off x="13034358" y="9072833"/>
              <a:ext cx="713346" cy="714510"/>
            </a:xfrm>
            <a:prstGeom prst="rect">
              <a:avLst/>
            </a:prstGeom>
          </p:spPr>
        </p:pic>
        <p:pic>
          <p:nvPicPr>
            <p:cNvPr id="26" name="object 19">
              <a:extLst>
                <a:ext uri="{FF2B5EF4-FFF2-40B4-BE49-F238E27FC236}">
                  <a16:creationId xmlns:a16="http://schemas.microsoft.com/office/drawing/2014/main" id="{F8A45275-B2BB-93C0-CFD1-0CB3027C9ADA}"/>
                </a:ext>
              </a:extLst>
            </p:cNvPr>
            <p:cNvPicPr/>
            <p:nvPr/>
          </p:nvPicPr>
          <p:blipFill>
            <a:blip r:embed="rId15" cstate="print">
              <a:duotone>
                <a:prstClr val="black"/>
                <a:schemeClr val="accent4">
                  <a:tint val="45000"/>
                  <a:satMod val="400000"/>
                </a:schemeClr>
              </a:duotone>
            </a:blip>
            <a:stretch>
              <a:fillRect/>
            </a:stretch>
          </p:blipFill>
          <p:spPr>
            <a:xfrm>
              <a:off x="10095729" y="8696721"/>
              <a:ext cx="683872" cy="1174192"/>
            </a:xfrm>
            <a:prstGeom prst="rect">
              <a:avLst/>
            </a:prstGeom>
          </p:spPr>
        </p:pic>
        <p:pic>
          <p:nvPicPr>
            <p:cNvPr id="27" name="object 20">
              <a:extLst>
                <a:ext uri="{FF2B5EF4-FFF2-40B4-BE49-F238E27FC236}">
                  <a16:creationId xmlns:a16="http://schemas.microsoft.com/office/drawing/2014/main" id="{F7B5A667-3A8E-48F5-00C2-424454612349}"/>
                </a:ext>
              </a:extLst>
            </p:cNvPr>
            <p:cNvPicPr/>
            <p:nvPr/>
          </p:nvPicPr>
          <p:blipFill>
            <a:blip r:embed="rId16" cstate="print">
              <a:duotone>
                <a:prstClr val="black"/>
                <a:schemeClr val="accent4">
                  <a:tint val="45000"/>
                  <a:satMod val="400000"/>
                </a:schemeClr>
              </a:duotone>
            </a:blip>
            <a:stretch>
              <a:fillRect/>
            </a:stretch>
          </p:blipFill>
          <p:spPr>
            <a:xfrm>
              <a:off x="10294016" y="7690080"/>
              <a:ext cx="762757" cy="558176"/>
            </a:xfrm>
            <a:prstGeom prst="rect">
              <a:avLst/>
            </a:prstGeom>
          </p:spPr>
        </p:pic>
        <p:pic>
          <p:nvPicPr>
            <p:cNvPr id="28" name="object 21">
              <a:extLst>
                <a:ext uri="{FF2B5EF4-FFF2-40B4-BE49-F238E27FC236}">
                  <a16:creationId xmlns:a16="http://schemas.microsoft.com/office/drawing/2014/main" id="{087D0B12-078F-02FF-9B38-85BFB4CBC05B}"/>
                </a:ext>
              </a:extLst>
            </p:cNvPr>
            <p:cNvPicPr/>
            <p:nvPr/>
          </p:nvPicPr>
          <p:blipFill>
            <a:blip r:embed="rId17" cstate="print">
              <a:duotone>
                <a:prstClr val="black"/>
                <a:schemeClr val="accent4">
                  <a:tint val="45000"/>
                  <a:satMod val="400000"/>
                </a:schemeClr>
              </a:duotone>
            </a:blip>
            <a:stretch>
              <a:fillRect/>
            </a:stretch>
          </p:blipFill>
          <p:spPr>
            <a:xfrm>
              <a:off x="11418211" y="9197592"/>
              <a:ext cx="743159" cy="672297"/>
            </a:xfrm>
            <a:prstGeom prst="rect">
              <a:avLst/>
            </a:prstGeom>
          </p:spPr>
        </p:pic>
        <p:pic>
          <p:nvPicPr>
            <p:cNvPr id="29" name="object 22">
              <a:extLst>
                <a:ext uri="{FF2B5EF4-FFF2-40B4-BE49-F238E27FC236}">
                  <a16:creationId xmlns:a16="http://schemas.microsoft.com/office/drawing/2014/main" id="{6D241D8C-D0A4-7805-A89B-F9B495F21A0F}"/>
                </a:ext>
              </a:extLst>
            </p:cNvPr>
            <p:cNvPicPr/>
            <p:nvPr/>
          </p:nvPicPr>
          <p:blipFill>
            <a:blip r:embed="rId16" cstate="print">
              <a:duotone>
                <a:prstClr val="black"/>
                <a:schemeClr val="accent4">
                  <a:tint val="45000"/>
                  <a:satMod val="400000"/>
                </a:schemeClr>
              </a:duotone>
            </a:blip>
            <a:stretch>
              <a:fillRect/>
            </a:stretch>
          </p:blipFill>
          <p:spPr>
            <a:xfrm>
              <a:off x="13318124" y="7161239"/>
              <a:ext cx="762757" cy="558176"/>
            </a:xfrm>
            <a:prstGeom prst="rect">
              <a:avLst/>
            </a:prstGeom>
          </p:spPr>
        </p:pic>
      </p:grpSp>
      <p:sp>
        <p:nvSpPr>
          <p:cNvPr id="30" name="CuadroTexto 29">
            <a:extLst>
              <a:ext uri="{FF2B5EF4-FFF2-40B4-BE49-F238E27FC236}">
                <a16:creationId xmlns:a16="http://schemas.microsoft.com/office/drawing/2014/main" id="{230546E4-9023-56B6-4FA3-82A25F5CA982}"/>
              </a:ext>
            </a:extLst>
          </p:cNvPr>
          <p:cNvSpPr txBox="1"/>
          <p:nvPr/>
        </p:nvSpPr>
        <p:spPr>
          <a:xfrm>
            <a:off x="6771879" y="1221168"/>
            <a:ext cx="2634678" cy="452560"/>
          </a:xfrm>
          <a:prstGeom prst="rect">
            <a:avLst/>
          </a:prstGeom>
          <a:noFill/>
        </p:spPr>
        <p:txBody>
          <a:bodyPr wrap="square" rtlCol="0">
            <a:spAutoFit/>
          </a:bodyPr>
          <a:lstStyle/>
          <a:p>
            <a:pPr>
              <a:lnSpc>
                <a:spcPct val="107000"/>
              </a:lnSpc>
              <a:spcAft>
                <a:spcPts val="800"/>
              </a:spcAft>
            </a:pPr>
            <a:r>
              <a:rPr lang="en-US" sz="2400" b="1" kern="100" spc="-70" dirty="0">
                <a:solidFill>
                  <a:srgbClr val="FFFFFF"/>
                </a:solidFill>
                <a:latin typeface="Verdana" panose="020B0604030504040204" pitchFamily="34" charset="0"/>
                <a:ea typeface="Verdana" panose="020B0604030504040204" pitchFamily="34" charset="0"/>
              </a:rPr>
              <a:t>13:15-14:15</a:t>
            </a:r>
            <a:endParaRPr lang="en-US" sz="2400" b="1" kern="100" spc="-70" baseline="40000" dirty="0">
              <a:solidFill>
                <a:srgbClr val="FFFFFF"/>
              </a:solidFill>
              <a:latin typeface="Verdana" panose="020B0604030504040204" pitchFamily="34" charset="0"/>
              <a:ea typeface="Verdana" panose="020B0604030504040204" pitchFamily="34" charset="0"/>
            </a:endParaRPr>
          </a:p>
        </p:txBody>
      </p:sp>
      <p:sp>
        <p:nvSpPr>
          <p:cNvPr id="31" name="CuadroTexto 30">
            <a:extLst>
              <a:ext uri="{FF2B5EF4-FFF2-40B4-BE49-F238E27FC236}">
                <a16:creationId xmlns:a16="http://schemas.microsoft.com/office/drawing/2014/main" id="{32A78205-7C73-FC0A-3705-AB92D27B29F2}"/>
              </a:ext>
            </a:extLst>
          </p:cNvPr>
          <p:cNvSpPr txBox="1"/>
          <p:nvPr/>
        </p:nvSpPr>
        <p:spPr>
          <a:xfrm>
            <a:off x="6794275" y="1883659"/>
            <a:ext cx="2357961" cy="1153714"/>
          </a:xfrm>
          <a:prstGeom prst="rect">
            <a:avLst/>
          </a:prstGeom>
          <a:noFill/>
        </p:spPr>
        <p:txBody>
          <a:bodyPr wrap="square" rtlCol="0">
            <a:spAutoFit/>
          </a:bodyPr>
          <a:lstStyle>
            <a:defPPr>
              <a:defRPr lang="en-US"/>
            </a:defPPr>
            <a:lvl1pPr algn="r">
              <a:lnSpc>
                <a:spcPct val="107000"/>
              </a:lnSpc>
              <a:spcAft>
                <a:spcPts val="800"/>
              </a:spcAft>
              <a:defRPr sz="2800" b="1" kern="100" spc="-70">
                <a:solidFill>
                  <a:srgbClr val="472C17"/>
                </a:solidFill>
                <a:latin typeface="Verdana" panose="020B0604030504040204" pitchFamily="34" charset="0"/>
                <a:ea typeface="Verdana" panose="020B0604030504040204" pitchFamily="34" charset="0"/>
              </a:defRPr>
            </a:lvl1pPr>
          </a:lstStyle>
          <a:p>
            <a:pPr algn="l"/>
            <a:r>
              <a:rPr lang="en-US" sz="2000" dirty="0">
                <a:solidFill>
                  <a:srgbClr val="FFFFFF"/>
                </a:solidFill>
              </a:rPr>
              <a:t>Official Side Event Room 3</a:t>
            </a:r>
          </a:p>
          <a:p>
            <a:pPr algn="l"/>
            <a:r>
              <a:rPr lang="en-US" sz="1800" b="0" dirty="0">
                <a:solidFill>
                  <a:srgbClr val="FFFFFF"/>
                </a:solidFill>
              </a:rPr>
              <a:t>(Blue Zone)</a:t>
            </a:r>
          </a:p>
        </p:txBody>
      </p:sp>
      <p:pic>
        <p:nvPicPr>
          <p:cNvPr id="4" name="Gráfico 3">
            <a:extLst>
              <a:ext uri="{FF2B5EF4-FFF2-40B4-BE49-F238E27FC236}">
                <a16:creationId xmlns:a16="http://schemas.microsoft.com/office/drawing/2014/main" id="{381F1DC1-77A4-2454-A23F-7B7023F3852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49639" y="3604699"/>
            <a:ext cx="1141225" cy="1268028"/>
          </a:xfrm>
          <a:prstGeom prst="rect">
            <a:avLst/>
          </a:prstGeom>
        </p:spPr>
      </p:pic>
      <p:pic>
        <p:nvPicPr>
          <p:cNvPr id="32" name="Imagen 31">
            <a:extLst>
              <a:ext uri="{FF2B5EF4-FFF2-40B4-BE49-F238E27FC236}">
                <a16:creationId xmlns:a16="http://schemas.microsoft.com/office/drawing/2014/main" id="{0D2DC480-1A6F-CC15-6897-5DBF426CCBA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774020" y="3394603"/>
            <a:ext cx="1260192" cy="1513868"/>
          </a:xfrm>
          <a:prstGeom prst="rect">
            <a:avLst/>
          </a:prstGeom>
        </p:spPr>
      </p:pic>
      <p:pic>
        <p:nvPicPr>
          <p:cNvPr id="34" name="Imagen 33">
            <a:extLst>
              <a:ext uri="{FF2B5EF4-FFF2-40B4-BE49-F238E27FC236}">
                <a16:creationId xmlns:a16="http://schemas.microsoft.com/office/drawing/2014/main" id="{F1EBE806-AC73-41AB-4364-036188FBDCD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85345" y="3703101"/>
            <a:ext cx="1765670" cy="1039783"/>
          </a:xfrm>
          <a:prstGeom prst="rect">
            <a:avLst/>
          </a:prstGeom>
        </p:spPr>
      </p:pic>
      <p:grpSp>
        <p:nvGrpSpPr>
          <p:cNvPr id="36" name="Grupo 35">
            <a:extLst>
              <a:ext uri="{FF2B5EF4-FFF2-40B4-BE49-F238E27FC236}">
                <a16:creationId xmlns:a16="http://schemas.microsoft.com/office/drawing/2014/main" id="{9B1F07FE-A570-4383-8C35-C4EED8CBA4BF}"/>
              </a:ext>
            </a:extLst>
          </p:cNvPr>
          <p:cNvGrpSpPr/>
          <p:nvPr/>
        </p:nvGrpSpPr>
        <p:grpSpPr>
          <a:xfrm>
            <a:off x="7198191" y="3051545"/>
            <a:ext cx="1945810" cy="2091956"/>
            <a:chOff x="10095729" y="5586447"/>
            <a:chExt cx="3985152" cy="4284466"/>
          </a:xfrm>
        </p:grpSpPr>
        <p:pic>
          <p:nvPicPr>
            <p:cNvPr id="37" name="object 4">
              <a:extLst>
                <a:ext uri="{FF2B5EF4-FFF2-40B4-BE49-F238E27FC236}">
                  <a16:creationId xmlns:a16="http://schemas.microsoft.com/office/drawing/2014/main" id="{95698526-E509-E009-3083-41F5197C8D84}"/>
                </a:ext>
              </a:extLst>
            </p:cNvPr>
            <p:cNvPicPr/>
            <p:nvPr/>
          </p:nvPicPr>
          <p:blipFill>
            <a:blip r:embed="rId4" cstate="print"/>
            <a:stretch>
              <a:fillRect/>
            </a:stretch>
          </p:blipFill>
          <p:spPr>
            <a:xfrm>
              <a:off x="11307002" y="7115220"/>
              <a:ext cx="812377" cy="1205343"/>
            </a:xfrm>
            <a:prstGeom prst="rect">
              <a:avLst/>
            </a:prstGeom>
          </p:spPr>
        </p:pic>
        <p:pic>
          <p:nvPicPr>
            <p:cNvPr id="38" name="object 5">
              <a:extLst>
                <a:ext uri="{FF2B5EF4-FFF2-40B4-BE49-F238E27FC236}">
                  <a16:creationId xmlns:a16="http://schemas.microsoft.com/office/drawing/2014/main" id="{79965F48-CDD5-F715-B4C5-4DB0AB6B47D8}"/>
                </a:ext>
              </a:extLst>
            </p:cNvPr>
            <p:cNvPicPr/>
            <p:nvPr/>
          </p:nvPicPr>
          <p:blipFill>
            <a:blip r:embed="rId5" cstate="print"/>
            <a:stretch>
              <a:fillRect/>
            </a:stretch>
          </p:blipFill>
          <p:spPr>
            <a:xfrm>
              <a:off x="11683116" y="6587482"/>
              <a:ext cx="656049" cy="749957"/>
            </a:xfrm>
            <a:prstGeom prst="rect">
              <a:avLst/>
            </a:prstGeom>
          </p:spPr>
        </p:pic>
        <p:pic>
          <p:nvPicPr>
            <p:cNvPr id="39" name="object 6">
              <a:extLst>
                <a:ext uri="{FF2B5EF4-FFF2-40B4-BE49-F238E27FC236}">
                  <a16:creationId xmlns:a16="http://schemas.microsoft.com/office/drawing/2014/main" id="{9B17ACC1-37EB-BDB9-7570-12DF139C1BCC}"/>
                </a:ext>
              </a:extLst>
            </p:cNvPr>
            <p:cNvPicPr/>
            <p:nvPr/>
          </p:nvPicPr>
          <p:blipFill>
            <a:blip r:embed="rId6" cstate="print"/>
            <a:stretch>
              <a:fillRect/>
            </a:stretch>
          </p:blipFill>
          <p:spPr>
            <a:xfrm>
              <a:off x="12281663" y="7969605"/>
              <a:ext cx="381755" cy="723077"/>
            </a:xfrm>
            <a:prstGeom prst="rect">
              <a:avLst/>
            </a:prstGeom>
          </p:spPr>
        </p:pic>
        <p:pic>
          <p:nvPicPr>
            <p:cNvPr id="40" name="object 7">
              <a:extLst>
                <a:ext uri="{FF2B5EF4-FFF2-40B4-BE49-F238E27FC236}">
                  <a16:creationId xmlns:a16="http://schemas.microsoft.com/office/drawing/2014/main" id="{74ACD2D9-EE03-4B53-656C-D0ABD4B0DC12}"/>
                </a:ext>
              </a:extLst>
            </p:cNvPr>
            <p:cNvPicPr/>
            <p:nvPr/>
          </p:nvPicPr>
          <p:blipFill>
            <a:blip r:embed="rId7" cstate="print"/>
            <a:stretch>
              <a:fillRect/>
            </a:stretch>
          </p:blipFill>
          <p:spPr>
            <a:xfrm>
              <a:off x="12378075" y="7229118"/>
              <a:ext cx="1159636" cy="1113488"/>
            </a:xfrm>
            <a:prstGeom prst="rect">
              <a:avLst/>
            </a:prstGeom>
          </p:spPr>
        </p:pic>
        <p:pic>
          <p:nvPicPr>
            <p:cNvPr id="41" name="object 8">
              <a:extLst>
                <a:ext uri="{FF2B5EF4-FFF2-40B4-BE49-F238E27FC236}">
                  <a16:creationId xmlns:a16="http://schemas.microsoft.com/office/drawing/2014/main" id="{11C39331-F610-701A-0F7E-9BE9C824940E}"/>
                </a:ext>
              </a:extLst>
            </p:cNvPr>
            <p:cNvPicPr/>
            <p:nvPr/>
          </p:nvPicPr>
          <p:blipFill>
            <a:blip r:embed="rId8" cstate="print"/>
            <a:stretch>
              <a:fillRect/>
            </a:stretch>
          </p:blipFill>
          <p:spPr>
            <a:xfrm>
              <a:off x="12706646" y="6635235"/>
              <a:ext cx="763070" cy="572923"/>
            </a:xfrm>
            <a:prstGeom prst="rect">
              <a:avLst/>
            </a:prstGeom>
          </p:spPr>
        </p:pic>
        <p:pic>
          <p:nvPicPr>
            <p:cNvPr id="42" name="object 9">
              <a:extLst>
                <a:ext uri="{FF2B5EF4-FFF2-40B4-BE49-F238E27FC236}">
                  <a16:creationId xmlns:a16="http://schemas.microsoft.com/office/drawing/2014/main" id="{D3C744A6-F0C3-DD88-A44C-DD0EFFE9835E}"/>
                </a:ext>
              </a:extLst>
            </p:cNvPr>
            <p:cNvPicPr/>
            <p:nvPr/>
          </p:nvPicPr>
          <p:blipFill>
            <a:blip r:embed="rId9" cstate="print"/>
            <a:stretch>
              <a:fillRect/>
            </a:stretch>
          </p:blipFill>
          <p:spPr>
            <a:xfrm>
              <a:off x="11442079" y="8425857"/>
              <a:ext cx="665585" cy="746201"/>
            </a:xfrm>
            <a:prstGeom prst="rect">
              <a:avLst/>
            </a:prstGeom>
          </p:spPr>
        </p:pic>
        <p:pic>
          <p:nvPicPr>
            <p:cNvPr id="43" name="object 10">
              <a:extLst>
                <a:ext uri="{FF2B5EF4-FFF2-40B4-BE49-F238E27FC236}">
                  <a16:creationId xmlns:a16="http://schemas.microsoft.com/office/drawing/2014/main" id="{48AD25A1-982C-0205-062A-D18E1B309A5C}"/>
                </a:ext>
              </a:extLst>
            </p:cNvPr>
            <p:cNvPicPr/>
            <p:nvPr/>
          </p:nvPicPr>
          <p:blipFill>
            <a:blip r:embed="rId6" cstate="print"/>
            <a:stretch>
              <a:fillRect/>
            </a:stretch>
          </p:blipFill>
          <p:spPr>
            <a:xfrm>
              <a:off x="12895583" y="8424890"/>
              <a:ext cx="381755" cy="723077"/>
            </a:xfrm>
            <a:prstGeom prst="rect">
              <a:avLst/>
            </a:prstGeom>
          </p:spPr>
        </p:pic>
        <p:pic>
          <p:nvPicPr>
            <p:cNvPr id="44" name="object 11">
              <a:extLst>
                <a:ext uri="{FF2B5EF4-FFF2-40B4-BE49-F238E27FC236}">
                  <a16:creationId xmlns:a16="http://schemas.microsoft.com/office/drawing/2014/main" id="{2C7CC4D1-1A94-9D84-EB11-B4EA39BD907D}"/>
                </a:ext>
              </a:extLst>
            </p:cNvPr>
            <p:cNvPicPr/>
            <p:nvPr/>
          </p:nvPicPr>
          <p:blipFill>
            <a:blip r:embed="rId7" cstate="print"/>
            <a:stretch>
              <a:fillRect/>
            </a:stretch>
          </p:blipFill>
          <p:spPr>
            <a:xfrm>
              <a:off x="11744213" y="5586447"/>
              <a:ext cx="1159636" cy="1113488"/>
            </a:xfrm>
            <a:prstGeom prst="rect">
              <a:avLst/>
            </a:prstGeom>
          </p:spPr>
        </p:pic>
        <p:pic>
          <p:nvPicPr>
            <p:cNvPr id="45" name="object 12">
              <a:extLst>
                <a:ext uri="{FF2B5EF4-FFF2-40B4-BE49-F238E27FC236}">
                  <a16:creationId xmlns:a16="http://schemas.microsoft.com/office/drawing/2014/main" id="{41E7F758-C927-A668-7D1C-42F9CC46CD5B}"/>
                </a:ext>
              </a:extLst>
            </p:cNvPr>
            <p:cNvPicPr/>
            <p:nvPr/>
          </p:nvPicPr>
          <p:blipFill>
            <a:blip r:embed="rId10" cstate="print"/>
            <a:stretch>
              <a:fillRect/>
            </a:stretch>
          </p:blipFill>
          <p:spPr>
            <a:xfrm>
              <a:off x="10674893" y="6875596"/>
              <a:ext cx="695470" cy="729533"/>
            </a:xfrm>
            <a:prstGeom prst="rect">
              <a:avLst/>
            </a:prstGeom>
          </p:spPr>
        </p:pic>
        <p:pic>
          <p:nvPicPr>
            <p:cNvPr id="46" name="object 13">
              <a:extLst>
                <a:ext uri="{FF2B5EF4-FFF2-40B4-BE49-F238E27FC236}">
                  <a16:creationId xmlns:a16="http://schemas.microsoft.com/office/drawing/2014/main" id="{2B50D7F0-7C75-742C-F8F0-9074310BC22F}"/>
                </a:ext>
              </a:extLst>
            </p:cNvPr>
            <p:cNvPicPr/>
            <p:nvPr/>
          </p:nvPicPr>
          <p:blipFill>
            <a:blip r:embed="rId11" cstate="print"/>
            <a:stretch>
              <a:fillRect/>
            </a:stretch>
          </p:blipFill>
          <p:spPr>
            <a:xfrm>
              <a:off x="13187624" y="5902692"/>
              <a:ext cx="803971" cy="1021384"/>
            </a:xfrm>
            <a:prstGeom prst="rect">
              <a:avLst/>
            </a:prstGeom>
          </p:spPr>
        </p:pic>
        <p:pic>
          <p:nvPicPr>
            <p:cNvPr id="47" name="object 14">
              <a:extLst>
                <a:ext uri="{FF2B5EF4-FFF2-40B4-BE49-F238E27FC236}">
                  <a16:creationId xmlns:a16="http://schemas.microsoft.com/office/drawing/2014/main" id="{4498D222-A007-3D41-72C2-A7787CE4B3E6}"/>
                </a:ext>
              </a:extLst>
            </p:cNvPr>
            <p:cNvPicPr/>
            <p:nvPr/>
          </p:nvPicPr>
          <p:blipFill>
            <a:blip r:embed="rId12" cstate="print"/>
            <a:stretch>
              <a:fillRect/>
            </a:stretch>
          </p:blipFill>
          <p:spPr>
            <a:xfrm>
              <a:off x="10818592" y="8859019"/>
              <a:ext cx="713345" cy="714510"/>
            </a:xfrm>
            <a:prstGeom prst="rect">
              <a:avLst/>
            </a:prstGeom>
          </p:spPr>
        </p:pic>
        <p:pic>
          <p:nvPicPr>
            <p:cNvPr id="48" name="object 15">
              <a:extLst>
                <a:ext uri="{FF2B5EF4-FFF2-40B4-BE49-F238E27FC236}">
                  <a16:creationId xmlns:a16="http://schemas.microsoft.com/office/drawing/2014/main" id="{A0BBF049-16DA-B497-BC1E-5E582D55F3D9}"/>
                </a:ext>
              </a:extLst>
            </p:cNvPr>
            <p:cNvPicPr/>
            <p:nvPr/>
          </p:nvPicPr>
          <p:blipFill>
            <a:blip r:embed="rId13" cstate="print"/>
            <a:stretch>
              <a:fillRect/>
            </a:stretch>
          </p:blipFill>
          <p:spPr>
            <a:xfrm>
              <a:off x="13506791" y="8318334"/>
              <a:ext cx="484554" cy="753189"/>
            </a:xfrm>
            <a:prstGeom prst="rect">
              <a:avLst/>
            </a:prstGeom>
          </p:spPr>
        </p:pic>
        <p:pic>
          <p:nvPicPr>
            <p:cNvPr id="49" name="object 16">
              <a:extLst>
                <a:ext uri="{FF2B5EF4-FFF2-40B4-BE49-F238E27FC236}">
                  <a16:creationId xmlns:a16="http://schemas.microsoft.com/office/drawing/2014/main" id="{C70A367A-D941-B156-1163-B102727BAC42}"/>
                </a:ext>
              </a:extLst>
            </p:cNvPr>
            <p:cNvPicPr/>
            <p:nvPr/>
          </p:nvPicPr>
          <p:blipFill>
            <a:blip r:embed="rId14" cstate="print"/>
            <a:stretch>
              <a:fillRect/>
            </a:stretch>
          </p:blipFill>
          <p:spPr>
            <a:xfrm>
              <a:off x="12323830" y="8971998"/>
              <a:ext cx="475023" cy="751125"/>
            </a:xfrm>
            <a:prstGeom prst="rect">
              <a:avLst/>
            </a:prstGeom>
          </p:spPr>
        </p:pic>
        <p:pic>
          <p:nvPicPr>
            <p:cNvPr id="50" name="object 17">
              <a:extLst>
                <a:ext uri="{FF2B5EF4-FFF2-40B4-BE49-F238E27FC236}">
                  <a16:creationId xmlns:a16="http://schemas.microsoft.com/office/drawing/2014/main" id="{09E4B42E-7F0D-BFAF-27EF-83A3BAB24EC8}"/>
                </a:ext>
              </a:extLst>
            </p:cNvPr>
            <p:cNvPicPr/>
            <p:nvPr/>
          </p:nvPicPr>
          <p:blipFill>
            <a:blip r:embed="rId12" cstate="print"/>
            <a:stretch>
              <a:fillRect/>
            </a:stretch>
          </p:blipFill>
          <p:spPr>
            <a:xfrm>
              <a:off x="10780329" y="8095659"/>
              <a:ext cx="713346" cy="714510"/>
            </a:xfrm>
            <a:prstGeom prst="rect">
              <a:avLst/>
            </a:prstGeom>
          </p:spPr>
        </p:pic>
        <p:pic>
          <p:nvPicPr>
            <p:cNvPr id="51" name="object 18">
              <a:extLst>
                <a:ext uri="{FF2B5EF4-FFF2-40B4-BE49-F238E27FC236}">
                  <a16:creationId xmlns:a16="http://schemas.microsoft.com/office/drawing/2014/main" id="{A70E93A4-2336-CFCD-7CAD-BF4746CFE23B}"/>
                </a:ext>
              </a:extLst>
            </p:cNvPr>
            <p:cNvPicPr/>
            <p:nvPr/>
          </p:nvPicPr>
          <p:blipFill>
            <a:blip r:embed="rId12" cstate="print"/>
            <a:stretch>
              <a:fillRect/>
            </a:stretch>
          </p:blipFill>
          <p:spPr>
            <a:xfrm>
              <a:off x="13034358" y="9072833"/>
              <a:ext cx="713346" cy="714510"/>
            </a:xfrm>
            <a:prstGeom prst="rect">
              <a:avLst/>
            </a:prstGeom>
          </p:spPr>
        </p:pic>
        <p:pic>
          <p:nvPicPr>
            <p:cNvPr id="52" name="object 19">
              <a:extLst>
                <a:ext uri="{FF2B5EF4-FFF2-40B4-BE49-F238E27FC236}">
                  <a16:creationId xmlns:a16="http://schemas.microsoft.com/office/drawing/2014/main" id="{CCA11493-5A0E-58F4-4BE4-82C890644811}"/>
                </a:ext>
              </a:extLst>
            </p:cNvPr>
            <p:cNvPicPr/>
            <p:nvPr/>
          </p:nvPicPr>
          <p:blipFill>
            <a:blip r:embed="rId15" cstate="print"/>
            <a:stretch>
              <a:fillRect/>
            </a:stretch>
          </p:blipFill>
          <p:spPr>
            <a:xfrm>
              <a:off x="10095729" y="8696721"/>
              <a:ext cx="683872" cy="1174192"/>
            </a:xfrm>
            <a:prstGeom prst="rect">
              <a:avLst/>
            </a:prstGeom>
          </p:spPr>
        </p:pic>
        <p:pic>
          <p:nvPicPr>
            <p:cNvPr id="53" name="object 20">
              <a:extLst>
                <a:ext uri="{FF2B5EF4-FFF2-40B4-BE49-F238E27FC236}">
                  <a16:creationId xmlns:a16="http://schemas.microsoft.com/office/drawing/2014/main" id="{7AB1D6AD-BE8F-A27B-98CE-28F4A27E273B}"/>
                </a:ext>
              </a:extLst>
            </p:cNvPr>
            <p:cNvPicPr/>
            <p:nvPr/>
          </p:nvPicPr>
          <p:blipFill>
            <a:blip r:embed="rId16" cstate="print"/>
            <a:stretch>
              <a:fillRect/>
            </a:stretch>
          </p:blipFill>
          <p:spPr>
            <a:xfrm>
              <a:off x="10294016" y="7690080"/>
              <a:ext cx="762757" cy="558176"/>
            </a:xfrm>
            <a:prstGeom prst="rect">
              <a:avLst/>
            </a:prstGeom>
          </p:spPr>
        </p:pic>
        <p:pic>
          <p:nvPicPr>
            <p:cNvPr id="54" name="object 21">
              <a:extLst>
                <a:ext uri="{FF2B5EF4-FFF2-40B4-BE49-F238E27FC236}">
                  <a16:creationId xmlns:a16="http://schemas.microsoft.com/office/drawing/2014/main" id="{C131570F-8860-2DFF-3A2F-FA544E95D643}"/>
                </a:ext>
              </a:extLst>
            </p:cNvPr>
            <p:cNvPicPr/>
            <p:nvPr/>
          </p:nvPicPr>
          <p:blipFill>
            <a:blip r:embed="rId17" cstate="print"/>
            <a:stretch>
              <a:fillRect/>
            </a:stretch>
          </p:blipFill>
          <p:spPr>
            <a:xfrm>
              <a:off x="11418211" y="9197592"/>
              <a:ext cx="743159" cy="672297"/>
            </a:xfrm>
            <a:prstGeom prst="rect">
              <a:avLst/>
            </a:prstGeom>
          </p:spPr>
        </p:pic>
        <p:pic>
          <p:nvPicPr>
            <p:cNvPr id="55" name="object 22">
              <a:extLst>
                <a:ext uri="{FF2B5EF4-FFF2-40B4-BE49-F238E27FC236}">
                  <a16:creationId xmlns:a16="http://schemas.microsoft.com/office/drawing/2014/main" id="{BE0DE49A-F80B-E351-FEF5-D3A4619B6EF0}"/>
                </a:ext>
              </a:extLst>
            </p:cNvPr>
            <p:cNvPicPr/>
            <p:nvPr/>
          </p:nvPicPr>
          <p:blipFill>
            <a:blip r:embed="rId16" cstate="print"/>
            <a:stretch>
              <a:fillRect/>
            </a:stretch>
          </p:blipFill>
          <p:spPr>
            <a:xfrm>
              <a:off x="13318124" y="7161239"/>
              <a:ext cx="762757" cy="558176"/>
            </a:xfrm>
            <a:prstGeom prst="rect">
              <a:avLst/>
            </a:prstGeom>
          </p:spPr>
        </p:pic>
      </p:grpSp>
      <p:pic>
        <p:nvPicPr>
          <p:cNvPr id="3" name="Gráfico 2" descr="Ojo">
            <a:hlinkClick r:id="rId22"/>
            <a:extLst>
              <a:ext uri="{FF2B5EF4-FFF2-40B4-BE49-F238E27FC236}">
                <a16:creationId xmlns:a16="http://schemas.microsoft.com/office/drawing/2014/main" id="{27AFFEF9-47B6-11B6-C99F-737FC810D1F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011405" y="178591"/>
            <a:ext cx="583313" cy="583313"/>
          </a:xfrm>
          <a:prstGeom prst="rect">
            <a:avLst/>
          </a:prstGeom>
        </p:spPr>
      </p:pic>
      <p:sp>
        <p:nvSpPr>
          <p:cNvPr id="7" name="CuadroTexto 6">
            <a:extLst>
              <a:ext uri="{FF2B5EF4-FFF2-40B4-BE49-F238E27FC236}">
                <a16:creationId xmlns:a16="http://schemas.microsoft.com/office/drawing/2014/main" id="{FF26C7BB-FEE2-DCC2-AF21-5291201919B2}"/>
              </a:ext>
            </a:extLst>
          </p:cNvPr>
          <p:cNvSpPr txBox="1"/>
          <p:nvPr/>
        </p:nvSpPr>
        <p:spPr>
          <a:xfrm>
            <a:off x="5638306" y="250724"/>
            <a:ext cx="1181163" cy="452560"/>
          </a:xfrm>
          <a:prstGeom prst="rect">
            <a:avLst/>
          </a:prstGeom>
          <a:noFill/>
        </p:spPr>
        <p:txBody>
          <a:bodyPr wrap="square">
            <a:spAutoFit/>
          </a:bodyPr>
          <a:lstStyle>
            <a:defPPr>
              <a:defRPr lang="en-US"/>
            </a:defPPr>
            <a:lvl1pPr algn="ctr">
              <a:lnSpc>
                <a:spcPct val="107000"/>
              </a:lnSpc>
              <a:spcAft>
                <a:spcPts val="800"/>
              </a:spcAft>
              <a:defRPr sz="1400" kern="100">
                <a:solidFill>
                  <a:srgbClr val="496269"/>
                </a:solidFill>
                <a:effectLst/>
                <a:latin typeface="Nunito Sans" pitchFamily="2" charset="0"/>
              </a:defRPr>
            </a:lvl1pPr>
          </a:lstStyle>
          <a:p>
            <a:pPr algn="l"/>
            <a:r>
              <a:rPr lang="es-ES" sz="2400" dirty="0">
                <a:solidFill>
                  <a:srgbClr val="528D33"/>
                </a:solidFill>
                <a:latin typeface="Verdana" panose="020B0604030504040204" pitchFamily="34" charset="0"/>
                <a:ea typeface="Verdana" panose="020B0604030504040204" pitchFamily="34" charset="0"/>
                <a:hlinkClick r:id="rId22">
                  <a:extLst>
                    <a:ext uri="{A12FA001-AC4F-418D-AE19-62706E023703}">
                      <ahyp:hlinkClr xmlns:ahyp="http://schemas.microsoft.com/office/drawing/2018/hyperlinkcolor" val="tx"/>
                    </a:ext>
                  </a:extLst>
                </a:hlinkClick>
              </a:rPr>
              <a:t>LIVE</a:t>
            </a:r>
            <a:endParaRPr lang="es-ES" sz="2400" dirty="0">
              <a:solidFill>
                <a:srgbClr val="528D33"/>
              </a:solidFill>
              <a:latin typeface="Verdana" panose="020B0604030504040204" pitchFamily="34" charset="0"/>
              <a:ea typeface="Verdana" panose="020B0604030504040204" pitchFamily="34" charset="0"/>
            </a:endParaRPr>
          </a:p>
        </p:txBody>
      </p:sp>
      <p:sp>
        <p:nvSpPr>
          <p:cNvPr id="33" name="CuadroTexto 32">
            <a:extLst>
              <a:ext uri="{FF2B5EF4-FFF2-40B4-BE49-F238E27FC236}">
                <a16:creationId xmlns:a16="http://schemas.microsoft.com/office/drawing/2014/main" id="{D4EDD5F2-2B63-DE77-7897-47386DE8ED72}"/>
              </a:ext>
            </a:extLst>
          </p:cNvPr>
          <p:cNvSpPr txBox="1"/>
          <p:nvPr/>
        </p:nvSpPr>
        <p:spPr>
          <a:xfrm>
            <a:off x="1268440" y="415048"/>
            <a:ext cx="1181163" cy="272510"/>
          </a:xfrm>
          <a:prstGeom prst="rect">
            <a:avLst/>
          </a:prstGeom>
          <a:noFill/>
        </p:spPr>
        <p:txBody>
          <a:bodyPr wrap="square">
            <a:spAutoFit/>
          </a:bodyPr>
          <a:lstStyle>
            <a:defPPr>
              <a:defRPr lang="en-US"/>
            </a:defPPr>
            <a:lvl1pPr algn="ctr">
              <a:lnSpc>
                <a:spcPct val="107000"/>
              </a:lnSpc>
              <a:spcAft>
                <a:spcPts val="800"/>
              </a:spcAft>
              <a:defRPr sz="1400" kern="100">
                <a:solidFill>
                  <a:srgbClr val="496269"/>
                </a:solidFill>
                <a:effectLst/>
                <a:latin typeface="Nunito Sans" pitchFamily="2" charset="0"/>
              </a:defRPr>
            </a:lvl1pPr>
          </a:lstStyle>
          <a:p>
            <a:pPr algn="l"/>
            <a:r>
              <a:rPr lang="es-ES" sz="1200" spc="-80" dirty="0">
                <a:solidFill>
                  <a:srgbClr val="528D33"/>
                </a:solidFill>
                <a:latin typeface="Verdana" panose="020B0604030504040204" pitchFamily="34" charset="0"/>
                <a:ea typeface="Verdana" panose="020B0604030504040204" pitchFamily="34" charset="0"/>
              </a:rPr>
              <a:t>EN | ESP |</a:t>
            </a:r>
            <a:r>
              <a:rPr lang="es-ES" sz="1200" spc="-130" dirty="0">
                <a:solidFill>
                  <a:srgbClr val="528D33"/>
                </a:solidFill>
                <a:latin typeface="Verdana" panose="020B0604030504040204" pitchFamily="34" charset="0"/>
                <a:ea typeface="Verdana" panose="020B0604030504040204" pitchFamily="34" charset="0"/>
              </a:rPr>
              <a:t> </a:t>
            </a:r>
            <a:r>
              <a:rPr lang="es-ES" sz="1200" spc="-80" dirty="0">
                <a:solidFill>
                  <a:srgbClr val="528D33"/>
                </a:solidFill>
                <a:latin typeface="Verdana" panose="020B0604030504040204" pitchFamily="34" charset="0"/>
                <a:ea typeface="Verdana" panose="020B0604030504040204" pitchFamily="34" charset="0"/>
              </a:rPr>
              <a:t>FR</a:t>
            </a:r>
          </a:p>
        </p:txBody>
      </p:sp>
      <p:pic>
        <p:nvPicPr>
          <p:cNvPr id="56" name="Imagen 55">
            <a:extLst>
              <a:ext uri="{FF2B5EF4-FFF2-40B4-BE49-F238E27FC236}">
                <a16:creationId xmlns:a16="http://schemas.microsoft.com/office/drawing/2014/main" id="{74F8B3B4-F5BC-3B60-A618-50C5E1722C4F}"/>
              </a:ext>
            </a:extLst>
          </p:cNvPr>
          <p:cNvPicPr>
            <a:picLocks noChangeAspect="1"/>
          </p:cNvPicPr>
          <p:nvPr/>
        </p:nvPicPr>
        <p:blipFill>
          <a:blip r:embed="rId25"/>
          <a:srcRect l="9150" b="26866"/>
          <a:stretch/>
        </p:blipFill>
        <p:spPr>
          <a:xfrm>
            <a:off x="-32999" y="3101449"/>
            <a:ext cx="6519076" cy="2042051"/>
          </a:xfrm>
          <a:prstGeom prst="rect">
            <a:avLst/>
          </a:prstGeom>
        </p:spPr>
      </p:pic>
    </p:spTree>
    <p:extLst>
      <p:ext uri="{BB962C8B-B14F-4D97-AF65-F5344CB8AC3E}">
        <p14:creationId xmlns:p14="http://schemas.microsoft.com/office/powerpoint/2010/main" val="93405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1D6923-526D-1164-A617-3D5333F4F753}"/>
              </a:ext>
            </a:extLst>
          </p:cNvPr>
          <p:cNvSpPr>
            <a:spLocks noGrp="1"/>
          </p:cNvSpPr>
          <p:nvPr>
            <p:ph idx="1"/>
          </p:nvPr>
        </p:nvSpPr>
        <p:spPr>
          <a:xfrm>
            <a:off x="467544" y="971089"/>
            <a:ext cx="6959168" cy="4035875"/>
          </a:xfrm>
        </p:spPr>
        <p:txBody>
          <a:bodyPr>
            <a:normAutofit lnSpcReduction="10000"/>
          </a:bodyPr>
          <a:lstStyle/>
          <a:p>
            <a:pPr marL="0" indent="0">
              <a:buNone/>
            </a:pPr>
            <a:r>
              <a:rPr lang="fr-FR" sz="1600" b="1" dirty="0">
                <a:solidFill>
                  <a:srgbClr val="000000"/>
                </a:solidFill>
                <a:ea typeface="Times New Roman" panose="02020603050405020304" pitchFamily="18" charset="0"/>
                <a:cs typeface="Arial" panose="020B0604020202020204" pitchFamily="34" charset="0"/>
              </a:rPr>
              <a:t>Le recours à des intermédiaires, plutôt qu’à l’accès direct, réduit le montant des fonds disponibles pour les acteurs locaux </a:t>
            </a:r>
            <a:endParaRPr lang="fr-FR" sz="1600" dirty="0">
              <a:solidFill>
                <a:srgbClr val="000000"/>
              </a:solidFill>
              <a:ea typeface="Times New Roman" panose="02020603050405020304" pitchFamily="18" charset="0"/>
              <a:cs typeface="Arial" panose="020B0604020202020204" pitchFamily="34" charset="0"/>
            </a:endParaRPr>
          </a:p>
          <a:p>
            <a:pPr marL="0" indent="0">
              <a:buNone/>
            </a:pPr>
            <a:r>
              <a:rPr lang="fr-FR" sz="1600" dirty="0">
                <a:solidFill>
                  <a:srgbClr val="000000"/>
                </a:solidFill>
                <a:ea typeface="Times New Roman" panose="02020603050405020304" pitchFamily="18" charset="0"/>
                <a:cs typeface="Arial" panose="020B0604020202020204" pitchFamily="34" charset="0"/>
              </a:rPr>
              <a:t>Les projets mis en œuvre par des intermédiaires agissant en tant qu’entités principales – grandes ONG ou organisations internationales – engrangent souvent des coûts de transaction et de coordination élevés ; le montant total destiné </a:t>
            </a:r>
            <a:r>
              <a:rPr lang="fr-FR" sz="1600" i="1" dirty="0">
                <a:solidFill>
                  <a:srgbClr val="FF0000"/>
                </a:solidFill>
                <a:ea typeface="Times New Roman" panose="02020603050405020304" pitchFamily="18" charset="0"/>
                <a:cs typeface="Arial" panose="020B0604020202020204" pitchFamily="34" charset="0"/>
              </a:rPr>
              <a:t>in fine</a:t>
            </a:r>
            <a:r>
              <a:rPr lang="fr-FR" sz="1600" dirty="0">
                <a:solidFill>
                  <a:srgbClr val="FF0000"/>
                </a:solidFill>
                <a:ea typeface="Times New Roman" panose="02020603050405020304" pitchFamily="18" charset="0"/>
                <a:cs typeface="Arial" panose="020B0604020202020204" pitchFamily="34" charset="0"/>
              </a:rPr>
              <a:t> aux bénéficiaires en est diminué. </a:t>
            </a:r>
            <a:endParaRPr lang="es-ES" sz="1600" dirty="0">
              <a:solidFill>
                <a:srgbClr val="FF0000"/>
              </a:solidFill>
              <a:ea typeface="Times New Roman" panose="02020603050405020304" pitchFamily="18" charset="0"/>
              <a:cs typeface="Arial" panose="020B0604020202020204" pitchFamily="34" charset="0"/>
            </a:endParaRPr>
          </a:p>
          <a:p>
            <a:endParaRPr lang="en-US" sz="1600" dirty="0">
              <a:solidFill>
                <a:srgbClr val="FF0000"/>
              </a:solidFill>
            </a:endParaRPr>
          </a:p>
          <a:p>
            <a:pPr marL="0" indent="0">
              <a:spcAft>
                <a:spcPts val="450"/>
              </a:spcAft>
              <a:buNone/>
            </a:pPr>
            <a:r>
              <a:rPr lang="fr-FR" sz="1600" b="1" dirty="0">
                <a:solidFill>
                  <a:srgbClr val="000000"/>
                </a:solidFill>
                <a:cs typeface="Arial" panose="020B0604020202020204" pitchFamily="34" charset="0"/>
              </a:rPr>
              <a:t>La disponibilité limitée des possibilités de financement national et les défis de la décentralisation </a:t>
            </a:r>
          </a:p>
          <a:p>
            <a:pPr>
              <a:spcAft>
                <a:spcPts val="450"/>
              </a:spcAft>
            </a:pPr>
            <a:r>
              <a:rPr lang="fr-FR" sz="1600" dirty="0">
                <a:solidFill>
                  <a:srgbClr val="000000"/>
                </a:solidFill>
                <a:cs typeface="Arial" panose="020B0604020202020204" pitchFamily="34" charset="0"/>
              </a:rPr>
              <a:t>les guichets de financement nationaux restent généralement insuffisants </a:t>
            </a:r>
          </a:p>
          <a:p>
            <a:pPr>
              <a:spcAft>
                <a:spcPts val="450"/>
              </a:spcAft>
            </a:pPr>
            <a:r>
              <a:rPr lang="fr-FR" sz="1600" dirty="0">
                <a:solidFill>
                  <a:srgbClr val="000000"/>
                </a:solidFill>
                <a:cs typeface="Arial" panose="020B0604020202020204" pitchFamily="34" charset="0"/>
              </a:rPr>
              <a:t>Dans la plupart des pays, l’accès aux fonds pour le climat et le développement à l’échelle nationale peut également devenir difficile au niveau local, à cause de la décentralisation inefficace ou incomplète de l’administration publique et des budgets</a:t>
            </a:r>
            <a:endParaRPr lang="es-ES" sz="1600" dirty="0">
              <a:solidFill>
                <a:srgbClr val="000000"/>
              </a:solidFill>
              <a:cs typeface="Arial" panose="020B0604020202020204" pitchFamily="34" charset="0"/>
            </a:endParaRPr>
          </a:p>
          <a:p>
            <a:endParaRPr lang="en-US" sz="1350" b="1" dirty="0">
              <a:solidFill>
                <a:srgbClr val="000000"/>
              </a:solidFill>
              <a:cs typeface="Arial" panose="020B0604020202020204" pitchFamily="34" charset="0"/>
            </a:endParaRPr>
          </a:p>
        </p:txBody>
      </p:sp>
      <p:sp>
        <p:nvSpPr>
          <p:cNvPr id="3" name="Slide Number Placeholder 2">
            <a:extLst>
              <a:ext uri="{FF2B5EF4-FFF2-40B4-BE49-F238E27FC236}">
                <a16:creationId xmlns:a16="http://schemas.microsoft.com/office/drawing/2014/main" id="{00EA48AA-D5E7-4EB9-4CAE-D186E36BF7DD}"/>
              </a:ext>
            </a:extLst>
          </p:cNvPr>
          <p:cNvSpPr>
            <a:spLocks noGrp="1"/>
          </p:cNvSpPr>
          <p:nvPr>
            <p:ph type="sldNum" sz="quarter" idx="12"/>
          </p:nvPr>
        </p:nvSpPr>
        <p:spPr/>
        <p:txBody>
          <a:bodyPr/>
          <a:lstStyle/>
          <a:p>
            <a:fld id="{F47AA31B-6E6F-A246-9840-C6D6E26CE378}" type="slidenum">
              <a:rPr lang="en-US" smtClean="0"/>
              <a:pPr/>
              <a:t>10</a:t>
            </a:fld>
            <a:endParaRPr lang="en-US" dirty="0"/>
          </a:p>
        </p:txBody>
      </p:sp>
      <p:sp>
        <p:nvSpPr>
          <p:cNvPr id="4" name="Title 3">
            <a:extLst>
              <a:ext uri="{FF2B5EF4-FFF2-40B4-BE49-F238E27FC236}">
                <a16:creationId xmlns:a16="http://schemas.microsoft.com/office/drawing/2014/main" id="{90C4FAA4-BE8D-E044-C40C-CADFEFCDDB96}"/>
              </a:ext>
            </a:extLst>
          </p:cNvPr>
          <p:cNvSpPr>
            <a:spLocks noGrp="1"/>
          </p:cNvSpPr>
          <p:nvPr>
            <p:ph type="title"/>
          </p:nvPr>
        </p:nvSpPr>
        <p:spPr>
          <a:xfrm>
            <a:off x="966022" y="138847"/>
            <a:ext cx="7856498" cy="695707"/>
          </a:xfrm>
        </p:spPr>
        <p:txBody>
          <a:bodyPr/>
          <a:lstStyle/>
          <a:p>
            <a:r>
              <a:rPr lang="en-US" dirty="0" err="1"/>
              <a:t>Autres</a:t>
            </a:r>
            <a:r>
              <a:rPr lang="en-US" dirty="0"/>
              <a:t> </a:t>
            </a:r>
            <a:r>
              <a:rPr lang="en-US" dirty="0" err="1"/>
              <a:t>facteurs</a:t>
            </a:r>
            <a:endParaRPr lang="en-US" dirty="0"/>
          </a:p>
        </p:txBody>
      </p:sp>
      <p:pic>
        <p:nvPicPr>
          <p:cNvPr id="5" name="Image 4"/>
          <p:cNvPicPr>
            <a:picLocks noChangeAspect="1"/>
          </p:cNvPicPr>
          <p:nvPr/>
        </p:nvPicPr>
        <p:blipFill>
          <a:blip r:embed="rId2"/>
          <a:stretch>
            <a:fillRect/>
          </a:stretch>
        </p:blipFill>
        <p:spPr>
          <a:xfrm>
            <a:off x="7426712" y="0"/>
            <a:ext cx="1788260" cy="5143500"/>
          </a:xfrm>
          <a:prstGeom prst="rect">
            <a:avLst/>
          </a:prstGeom>
        </p:spPr>
      </p:pic>
    </p:spTree>
    <p:extLst>
      <p:ext uri="{BB962C8B-B14F-4D97-AF65-F5344CB8AC3E}">
        <p14:creationId xmlns:p14="http://schemas.microsoft.com/office/powerpoint/2010/main" val="129460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221F57-0A84-EA1C-A32A-6AA629BF8A86}"/>
              </a:ext>
            </a:extLst>
          </p:cNvPr>
          <p:cNvSpPr>
            <a:spLocks noGrp="1"/>
          </p:cNvSpPr>
          <p:nvPr>
            <p:ph type="sldNum" sz="quarter" idx="12"/>
          </p:nvPr>
        </p:nvSpPr>
        <p:spPr/>
        <p:txBody>
          <a:bodyPr/>
          <a:lstStyle/>
          <a:p>
            <a:fld id="{F47AA31B-6E6F-A246-9840-C6D6E26CE378}" type="slidenum">
              <a:rPr lang="en-US" smtClean="0"/>
              <a:pPr/>
              <a:t>11</a:t>
            </a:fld>
            <a:endParaRPr lang="en-US" dirty="0"/>
          </a:p>
        </p:txBody>
      </p:sp>
      <p:sp>
        <p:nvSpPr>
          <p:cNvPr id="4" name="Title 3">
            <a:extLst>
              <a:ext uri="{FF2B5EF4-FFF2-40B4-BE49-F238E27FC236}">
                <a16:creationId xmlns:a16="http://schemas.microsoft.com/office/drawing/2014/main" id="{6EB1E2C2-7816-17AB-B6B8-21670869430F}"/>
              </a:ext>
            </a:extLst>
          </p:cNvPr>
          <p:cNvSpPr>
            <a:spLocks noGrp="1"/>
          </p:cNvSpPr>
          <p:nvPr>
            <p:ph type="title"/>
          </p:nvPr>
        </p:nvSpPr>
        <p:spPr>
          <a:xfrm>
            <a:off x="361922" y="72177"/>
            <a:ext cx="7856498" cy="455648"/>
          </a:xfrm>
        </p:spPr>
        <p:txBody>
          <a:bodyPr>
            <a:normAutofit/>
          </a:bodyPr>
          <a:lstStyle/>
          <a:p>
            <a:r>
              <a:rPr lang="fr-FR" sz="1800" b="1" spc="-4" dirty="0">
                <a:latin typeface="Oxfam TSTAR PRO Headline" panose="02000806030000020004" pitchFamily="50" charset="0"/>
                <a:ea typeface="Times New Roman" panose="02020603050405020304" pitchFamily="18" charset="0"/>
                <a:cs typeface="Arial" panose="020B0604020202020204" pitchFamily="34" charset="0"/>
              </a:rPr>
              <a:t>L’accessibilité varie selon l’instrument financier</a:t>
            </a:r>
            <a:endParaRPr lang="en-US" sz="2700" dirty="0"/>
          </a:p>
        </p:txBody>
      </p:sp>
      <p:pic>
        <p:nvPicPr>
          <p:cNvPr id="2" name="Image 1"/>
          <p:cNvPicPr>
            <a:picLocks noChangeAspect="1"/>
          </p:cNvPicPr>
          <p:nvPr/>
        </p:nvPicPr>
        <p:blipFill>
          <a:blip r:embed="rId2"/>
          <a:stretch>
            <a:fillRect/>
          </a:stretch>
        </p:blipFill>
        <p:spPr>
          <a:xfrm>
            <a:off x="52039" y="527825"/>
            <a:ext cx="9091961" cy="274320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407" y="3682533"/>
            <a:ext cx="1457593" cy="1460967"/>
          </a:xfrm>
          <a:prstGeom prst="rect">
            <a:avLst/>
          </a:prstGeom>
        </p:spPr>
      </p:pic>
      <p:sp>
        <p:nvSpPr>
          <p:cNvPr id="7" name="Content Placeholder 1">
            <a:extLst>
              <a:ext uri="{FF2B5EF4-FFF2-40B4-BE49-F238E27FC236}">
                <a16:creationId xmlns:a16="http://schemas.microsoft.com/office/drawing/2014/main" id="{1A1D6923-526D-1164-A617-3D5333F4F753}"/>
              </a:ext>
            </a:extLst>
          </p:cNvPr>
          <p:cNvSpPr>
            <a:spLocks noGrp="1"/>
          </p:cNvSpPr>
          <p:nvPr>
            <p:ph idx="1"/>
          </p:nvPr>
        </p:nvSpPr>
        <p:spPr>
          <a:xfrm>
            <a:off x="361922" y="3486546"/>
            <a:ext cx="7240800" cy="1460967"/>
          </a:xfrm>
        </p:spPr>
        <p:txBody>
          <a:bodyPr>
            <a:normAutofit fontScale="77500" lnSpcReduction="20000"/>
          </a:bodyPr>
          <a:lstStyle/>
          <a:p>
            <a:r>
              <a:rPr lang="fr-FR" dirty="0">
                <a:solidFill>
                  <a:srgbClr val="FF0000"/>
                </a:solidFill>
              </a:rPr>
              <a:t>La majorité des acteurs consultés n’ont accédé à aucun des instruments cités</a:t>
            </a:r>
          </a:p>
          <a:p>
            <a:r>
              <a:rPr lang="fr-FR" dirty="0">
                <a:solidFill>
                  <a:srgbClr val="61A533"/>
                </a:solidFill>
              </a:rPr>
              <a:t>Les instruments financiers les plus accessibles ont été les fournisseurs bilatéraux traditionnels, suivis par les fonds des Nations Unies </a:t>
            </a:r>
          </a:p>
          <a:p>
            <a:r>
              <a:rPr lang="fr-FR" dirty="0">
                <a:solidFill>
                  <a:srgbClr val="FF0000"/>
                </a:solidFill>
              </a:rPr>
              <a:t>Les fonds multilatéraux (GCF; Fonds d’adaptation) pour le climat comptent parmi les fonds les plus inaccessibles </a:t>
            </a:r>
            <a:endParaRPr lang="en-US" dirty="0">
              <a:solidFill>
                <a:srgbClr val="FF0000"/>
              </a:solidFill>
            </a:endParaRPr>
          </a:p>
        </p:txBody>
      </p:sp>
    </p:spTree>
    <p:extLst>
      <p:ext uri="{BB962C8B-B14F-4D97-AF65-F5344CB8AC3E}">
        <p14:creationId xmlns:p14="http://schemas.microsoft.com/office/powerpoint/2010/main" val="311594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492BFD-52DD-EB48-A381-CA9539008373}"/>
              </a:ext>
            </a:extLst>
          </p:cNvPr>
          <p:cNvSpPr>
            <a:spLocks noGrp="1"/>
          </p:cNvSpPr>
          <p:nvPr>
            <p:ph type="title"/>
          </p:nvPr>
        </p:nvSpPr>
        <p:spPr>
          <a:xfrm>
            <a:off x="96644" y="681038"/>
            <a:ext cx="6259551" cy="3781425"/>
          </a:xfrm>
        </p:spPr>
        <p:txBody>
          <a:bodyPr>
            <a:normAutofit/>
          </a:bodyPr>
          <a:lstStyle/>
          <a:p>
            <a:r>
              <a:rPr lang="es-ES_tradnl" dirty="0">
                <a:latin typeface="Oxfam TSTAR PRO"/>
              </a:rPr>
              <a:t>2) </a:t>
            </a:r>
            <a:r>
              <a:rPr lang="fr-FR" dirty="0">
                <a:latin typeface="Oxfam TSTAR PRO"/>
              </a:rPr>
              <a:t>LES PRINCIPALES CONTRAINTES EN MATIÈRE DE CAPACITÉ</a:t>
            </a:r>
            <a:br>
              <a:rPr lang="es-ES_tradnl" dirty="0">
                <a:latin typeface="Oxfam TSTAR PRO"/>
              </a:rPr>
            </a:br>
            <a:br>
              <a:rPr lang="es-ES_tradnl" sz="5400" dirty="0">
                <a:latin typeface="Oxfam TSTAR PRO"/>
              </a:rPr>
            </a:br>
            <a:r>
              <a:rPr lang="fr-FR" sz="1800" i="1" dirty="0">
                <a:cs typeface="Arial" panose="020B0604020202020204" pitchFamily="34" charset="0"/>
              </a:rPr>
              <a:t>Dans quelle mesure les capacités sur place sont valorisées et facilitent ou pas l’accès par les organisations, institutions et acteurs qui interviennent dans l’action climatique au niveau local ?</a:t>
            </a:r>
            <a:endParaRPr lang="es-ES_tradnl" sz="1650" i="1" dirty="0">
              <a:cs typeface="Arial" panose="020B0604020202020204" pitchFamily="34" charset="0"/>
            </a:endParaRPr>
          </a:p>
        </p:txBody>
      </p:sp>
      <p:sp>
        <p:nvSpPr>
          <p:cNvPr id="3" name="Marcador de número de diapositiva 2">
            <a:extLst>
              <a:ext uri="{FF2B5EF4-FFF2-40B4-BE49-F238E27FC236}">
                <a16:creationId xmlns:a16="http://schemas.microsoft.com/office/drawing/2014/main" id="{9A26312D-0382-0C49-936E-65E46578E2FA}"/>
              </a:ext>
            </a:extLst>
          </p:cNvPr>
          <p:cNvSpPr>
            <a:spLocks noGrp="1"/>
          </p:cNvSpPr>
          <p:nvPr>
            <p:ph type="sldNum" sz="quarter" idx="12"/>
          </p:nvPr>
        </p:nvSpPr>
        <p:spPr>
          <a:xfrm>
            <a:off x="791767" y="4731992"/>
            <a:ext cx="1894285" cy="215521"/>
          </a:xfrm>
        </p:spPr>
        <p:txBody>
          <a:bodyPr/>
          <a:lstStyle/>
          <a:p>
            <a:fld id="{F47AA31B-6E6F-A246-9840-C6D6E26CE378}" type="slidenum">
              <a:rPr lang="en-US" smtClean="0"/>
              <a:pPr/>
              <a:t>12</a:t>
            </a:fld>
            <a:endParaRPr lang="en-US"/>
          </a:p>
        </p:txBody>
      </p:sp>
      <p:pic>
        <p:nvPicPr>
          <p:cNvPr id="4" name="Image 3"/>
          <p:cNvPicPr>
            <a:picLocks noChangeAspect="1"/>
          </p:cNvPicPr>
          <p:nvPr/>
        </p:nvPicPr>
        <p:blipFill>
          <a:blip r:embed="rId2"/>
          <a:stretch>
            <a:fillRect/>
          </a:stretch>
        </p:blipFill>
        <p:spPr>
          <a:xfrm>
            <a:off x="7426712" y="0"/>
            <a:ext cx="1788260" cy="5143500"/>
          </a:xfrm>
          <a:prstGeom prst="rect">
            <a:avLst/>
          </a:prstGeom>
        </p:spPr>
      </p:pic>
    </p:spTree>
    <p:extLst>
      <p:ext uri="{BB962C8B-B14F-4D97-AF65-F5344CB8AC3E}">
        <p14:creationId xmlns:p14="http://schemas.microsoft.com/office/powerpoint/2010/main" val="2311424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439B872F-8E29-1DC3-C895-E076F1A4603B}"/>
              </a:ext>
            </a:extLst>
          </p:cNvPr>
          <p:cNvSpPr>
            <a:spLocks noGrp="1"/>
          </p:cNvSpPr>
          <p:nvPr>
            <p:ph idx="1"/>
          </p:nvPr>
        </p:nvSpPr>
        <p:spPr>
          <a:xfrm>
            <a:off x="356839" y="1436622"/>
            <a:ext cx="6564351" cy="2950489"/>
          </a:xfrm>
        </p:spPr>
        <p:txBody>
          <a:bodyPr>
            <a:normAutofit fontScale="92500" lnSpcReduction="20000"/>
          </a:bodyPr>
          <a:lstStyle/>
          <a:p>
            <a:pPr marL="0" indent="0">
              <a:buNone/>
            </a:pPr>
            <a:r>
              <a:rPr lang="fr-FR" dirty="0"/>
              <a:t>Les fournisseurs de financements climat fixent des normes et des exigences de capacité organisationnelle très élevées pour l'attribution de fonds aux organisations potentiellement bénéficiaires. Il s’agit : </a:t>
            </a:r>
            <a:endParaRPr lang="es-ES" dirty="0"/>
          </a:p>
          <a:p>
            <a:pPr marL="342900" indent="-342900">
              <a:buAutoNum type="arabicParenR"/>
            </a:pPr>
            <a:r>
              <a:rPr lang="es-ES" dirty="0" err="1"/>
              <a:t>Capacités</a:t>
            </a:r>
            <a:r>
              <a:rPr lang="es-ES" dirty="0"/>
              <a:t> </a:t>
            </a:r>
            <a:r>
              <a:rPr lang="es-ES" dirty="0" err="1"/>
              <a:t>institutionnelles</a:t>
            </a:r>
            <a:r>
              <a:rPr lang="es-ES" dirty="0"/>
              <a:t> (</a:t>
            </a:r>
            <a:r>
              <a:rPr lang="es-ES" dirty="0" err="1"/>
              <a:t>enregistrement</a:t>
            </a:r>
            <a:r>
              <a:rPr lang="es-ES" dirty="0"/>
              <a:t> </a:t>
            </a:r>
            <a:r>
              <a:rPr lang="es-ES" dirty="0" err="1"/>
              <a:t>formel</a:t>
            </a:r>
            <a:r>
              <a:rPr lang="es-ES" dirty="0"/>
              <a:t> / </a:t>
            </a:r>
            <a:r>
              <a:rPr lang="es-ES" dirty="0" err="1"/>
              <a:t>statut</a:t>
            </a:r>
            <a:r>
              <a:rPr lang="es-ES" dirty="0"/>
              <a:t> </a:t>
            </a:r>
            <a:r>
              <a:rPr lang="es-ES" dirty="0" err="1"/>
              <a:t>juridique</a:t>
            </a:r>
            <a:r>
              <a:rPr lang="es-ES" dirty="0"/>
              <a:t>) </a:t>
            </a:r>
          </a:p>
          <a:p>
            <a:pPr marL="342900" indent="-342900">
              <a:buAutoNum type="arabicParenR"/>
            </a:pPr>
            <a:endParaRPr lang="es-ES" dirty="0"/>
          </a:p>
          <a:p>
            <a:pPr marL="342900" indent="-342900">
              <a:buAutoNum type="arabicParenR"/>
            </a:pPr>
            <a:r>
              <a:rPr lang="es-ES" dirty="0" err="1"/>
              <a:t>Capacités</a:t>
            </a:r>
            <a:r>
              <a:rPr lang="es-ES" dirty="0"/>
              <a:t> </a:t>
            </a:r>
            <a:r>
              <a:rPr lang="es-ES" dirty="0" err="1"/>
              <a:t>financières</a:t>
            </a:r>
            <a:r>
              <a:rPr lang="es-ES" dirty="0"/>
              <a:t> </a:t>
            </a:r>
          </a:p>
          <a:p>
            <a:pPr marL="342900" indent="-342900">
              <a:buAutoNum type="arabicParenR"/>
            </a:pPr>
            <a:endParaRPr lang="es-ES" dirty="0"/>
          </a:p>
          <a:p>
            <a:pPr marL="342900" indent="-342900">
              <a:buAutoNum type="arabicParenR"/>
            </a:pPr>
            <a:r>
              <a:rPr lang="es-ES" dirty="0" err="1"/>
              <a:t>Capacités</a:t>
            </a:r>
            <a:r>
              <a:rPr lang="es-ES" dirty="0"/>
              <a:t> </a:t>
            </a:r>
            <a:r>
              <a:rPr lang="es-ES" dirty="0" err="1"/>
              <a:t>organisationnelles</a:t>
            </a:r>
            <a:r>
              <a:rPr lang="es-ES" dirty="0"/>
              <a:t> </a:t>
            </a:r>
          </a:p>
        </p:txBody>
      </p:sp>
      <p:sp>
        <p:nvSpPr>
          <p:cNvPr id="6" name="Marcador de número de diapositiva 5">
            <a:extLst>
              <a:ext uri="{FF2B5EF4-FFF2-40B4-BE49-F238E27FC236}">
                <a16:creationId xmlns:a16="http://schemas.microsoft.com/office/drawing/2014/main" id="{8A332269-2726-9B47-9236-5F40870E4552}"/>
              </a:ext>
            </a:extLst>
          </p:cNvPr>
          <p:cNvSpPr>
            <a:spLocks noGrp="1"/>
          </p:cNvSpPr>
          <p:nvPr>
            <p:ph type="sldNum" sz="quarter" idx="12"/>
          </p:nvPr>
        </p:nvSpPr>
        <p:spPr/>
        <p:txBody>
          <a:bodyPr/>
          <a:lstStyle/>
          <a:p>
            <a:fld id="{F47AA31B-6E6F-A246-9840-C6D6E26CE378}" type="slidenum">
              <a:rPr lang="en-US" smtClean="0"/>
              <a:pPr/>
              <a:t>13</a:t>
            </a:fld>
            <a:endParaRPr lang="en-US"/>
          </a:p>
        </p:txBody>
      </p:sp>
      <p:sp>
        <p:nvSpPr>
          <p:cNvPr id="8" name="Título 7">
            <a:extLst>
              <a:ext uri="{FF2B5EF4-FFF2-40B4-BE49-F238E27FC236}">
                <a16:creationId xmlns:a16="http://schemas.microsoft.com/office/drawing/2014/main" id="{3BEB64AD-7AC0-3B8D-911A-794214D94FF7}"/>
              </a:ext>
            </a:extLst>
          </p:cNvPr>
          <p:cNvSpPr>
            <a:spLocks noGrp="1"/>
          </p:cNvSpPr>
          <p:nvPr>
            <p:ph type="title"/>
          </p:nvPr>
        </p:nvSpPr>
        <p:spPr>
          <a:xfrm>
            <a:off x="1241502" y="396034"/>
            <a:ext cx="6608956" cy="695707"/>
          </a:xfrm>
        </p:spPr>
        <p:txBody>
          <a:bodyPr>
            <a:normAutofit fontScale="90000"/>
          </a:bodyPr>
          <a:lstStyle/>
          <a:p>
            <a:r>
              <a:rPr lang="fr-FR" dirty="0"/>
              <a:t>Facteurs sous-jacents affectant l’accessibilité aux possibilités de financement climat</a:t>
            </a:r>
            <a:endParaRPr lang="es-ES" dirty="0"/>
          </a:p>
        </p:txBody>
      </p:sp>
      <p:pic>
        <p:nvPicPr>
          <p:cNvPr id="5" name="Image 4"/>
          <p:cNvPicPr>
            <a:picLocks noChangeAspect="1"/>
          </p:cNvPicPr>
          <p:nvPr/>
        </p:nvPicPr>
        <p:blipFill>
          <a:blip r:embed="rId2"/>
          <a:stretch>
            <a:fillRect/>
          </a:stretch>
        </p:blipFill>
        <p:spPr>
          <a:xfrm>
            <a:off x="7426712" y="0"/>
            <a:ext cx="1788260" cy="5143500"/>
          </a:xfrm>
          <a:prstGeom prst="rect">
            <a:avLst/>
          </a:prstGeom>
        </p:spPr>
      </p:pic>
    </p:spTree>
    <p:extLst>
      <p:ext uri="{BB962C8B-B14F-4D97-AF65-F5344CB8AC3E}">
        <p14:creationId xmlns:p14="http://schemas.microsoft.com/office/powerpoint/2010/main" val="766924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439B872F-8E29-1DC3-C895-E076F1A4603B}"/>
              </a:ext>
            </a:extLst>
          </p:cNvPr>
          <p:cNvSpPr>
            <a:spLocks noGrp="1"/>
          </p:cNvSpPr>
          <p:nvPr>
            <p:ph idx="1"/>
          </p:nvPr>
        </p:nvSpPr>
        <p:spPr>
          <a:xfrm>
            <a:off x="89210" y="688623"/>
            <a:ext cx="7337502" cy="3766253"/>
          </a:xfrm>
        </p:spPr>
        <p:txBody>
          <a:bodyPr>
            <a:noAutofit/>
          </a:bodyPr>
          <a:lstStyle/>
          <a:p>
            <a:pPr marL="342900" indent="-342900">
              <a:buAutoNum type="arabicParenR"/>
            </a:pPr>
            <a:r>
              <a:rPr lang="fr-FR" sz="1600" b="1" dirty="0"/>
              <a:t>Capacités de levée des fonds qui sont limités</a:t>
            </a:r>
          </a:p>
          <a:p>
            <a:r>
              <a:rPr lang="fr-FR" sz="1600" dirty="0"/>
              <a:t>Les acteurs locaux et nationaux manquent souvent de capacités de collecte de fonds, </a:t>
            </a:r>
            <a:r>
              <a:rPr lang="fr-FR" sz="1600" b="1" dirty="0"/>
              <a:t>en grande partie parce que leur budget et leur structure organisationnelle sont limités</a:t>
            </a:r>
            <a:r>
              <a:rPr lang="fr-FR" sz="1600" dirty="0"/>
              <a:t>. Capacité limitée à recruter personnel qualifié / consultants pour la formulation es fonds. </a:t>
            </a:r>
          </a:p>
          <a:p>
            <a:r>
              <a:rPr lang="fr-FR" sz="1600" b="1" dirty="0"/>
              <a:t>Connaissance insuffisante des documents et des stratégies politiques </a:t>
            </a:r>
            <a:r>
              <a:rPr lang="fr-FR" sz="1600" dirty="0"/>
              <a:t>(politiques climatiques nationales, </a:t>
            </a:r>
            <a:r>
              <a:rPr lang="fr-FR" sz="1600" b="1" dirty="0"/>
              <a:t>CDN et PAN</a:t>
            </a:r>
            <a:r>
              <a:rPr lang="fr-FR" sz="1600" dirty="0"/>
              <a:t>), accès insuffisant aux données scientifiques locales sur les risques et les impacts climatiques.</a:t>
            </a:r>
          </a:p>
          <a:p>
            <a:r>
              <a:rPr lang="fr-FR" sz="1600" b="1" dirty="0"/>
              <a:t>L’intégration insuffisante des priorités du financement climat et des stratégies de mobilisation au sein des plans de développement locaux et municipaux </a:t>
            </a:r>
            <a:r>
              <a:rPr lang="fr-FR" sz="1600" dirty="0"/>
              <a:t>limite encore plus la mobilisation des fonds au niveau local.</a:t>
            </a:r>
            <a:endParaRPr lang="es-ES" sz="1600" dirty="0"/>
          </a:p>
        </p:txBody>
      </p:sp>
      <p:sp>
        <p:nvSpPr>
          <p:cNvPr id="6" name="Marcador de número de diapositiva 5">
            <a:extLst>
              <a:ext uri="{FF2B5EF4-FFF2-40B4-BE49-F238E27FC236}">
                <a16:creationId xmlns:a16="http://schemas.microsoft.com/office/drawing/2014/main" id="{8A332269-2726-9B47-9236-5F40870E4552}"/>
              </a:ext>
            </a:extLst>
          </p:cNvPr>
          <p:cNvSpPr>
            <a:spLocks noGrp="1"/>
          </p:cNvSpPr>
          <p:nvPr>
            <p:ph type="sldNum" sz="quarter" idx="12"/>
          </p:nvPr>
        </p:nvSpPr>
        <p:spPr/>
        <p:txBody>
          <a:bodyPr/>
          <a:lstStyle/>
          <a:p>
            <a:fld id="{F47AA31B-6E6F-A246-9840-C6D6E26CE378}" type="slidenum">
              <a:rPr lang="en-US" smtClean="0"/>
              <a:pPr/>
              <a:t>14</a:t>
            </a:fld>
            <a:endParaRPr lang="en-US"/>
          </a:p>
        </p:txBody>
      </p:sp>
      <p:sp>
        <p:nvSpPr>
          <p:cNvPr id="8" name="Título 7">
            <a:extLst>
              <a:ext uri="{FF2B5EF4-FFF2-40B4-BE49-F238E27FC236}">
                <a16:creationId xmlns:a16="http://schemas.microsoft.com/office/drawing/2014/main" id="{3BEB64AD-7AC0-3B8D-911A-794214D94FF7}"/>
              </a:ext>
            </a:extLst>
          </p:cNvPr>
          <p:cNvSpPr>
            <a:spLocks noGrp="1"/>
          </p:cNvSpPr>
          <p:nvPr>
            <p:ph type="title"/>
          </p:nvPr>
        </p:nvSpPr>
        <p:spPr>
          <a:xfrm>
            <a:off x="1187113" y="138848"/>
            <a:ext cx="5525922" cy="695707"/>
          </a:xfrm>
        </p:spPr>
        <p:txBody>
          <a:bodyPr>
            <a:normAutofit/>
          </a:bodyPr>
          <a:lstStyle/>
          <a:p>
            <a:r>
              <a:rPr lang="es-ES" sz="2100" dirty="0"/>
              <a:t>PRINCIPAUX PROBLÈMES LIÉS AUX CAPACITÉS POUR ACCÉDER AUX FONDS</a:t>
            </a:r>
          </a:p>
        </p:txBody>
      </p:sp>
      <p:pic>
        <p:nvPicPr>
          <p:cNvPr id="5" name="Image 4"/>
          <p:cNvPicPr>
            <a:picLocks noChangeAspect="1"/>
          </p:cNvPicPr>
          <p:nvPr/>
        </p:nvPicPr>
        <p:blipFill>
          <a:blip r:embed="rId2"/>
          <a:stretch>
            <a:fillRect/>
          </a:stretch>
        </p:blipFill>
        <p:spPr>
          <a:xfrm>
            <a:off x="7426712" y="0"/>
            <a:ext cx="1788260" cy="5143500"/>
          </a:xfrm>
          <a:prstGeom prst="rect">
            <a:avLst/>
          </a:prstGeom>
        </p:spPr>
      </p:pic>
    </p:spTree>
    <p:extLst>
      <p:ext uri="{BB962C8B-B14F-4D97-AF65-F5344CB8AC3E}">
        <p14:creationId xmlns:p14="http://schemas.microsoft.com/office/powerpoint/2010/main" val="1187075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439B872F-8E29-1DC3-C895-E076F1A4603B}"/>
              </a:ext>
            </a:extLst>
          </p:cNvPr>
          <p:cNvSpPr>
            <a:spLocks noGrp="1"/>
          </p:cNvSpPr>
          <p:nvPr>
            <p:ph idx="1"/>
          </p:nvPr>
        </p:nvSpPr>
        <p:spPr>
          <a:xfrm>
            <a:off x="495738" y="1377247"/>
            <a:ext cx="6217296" cy="3085216"/>
          </a:xfrm>
        </p:spPr>
        <p:txBody>
          <a:bodyPr>
            <a:normAutofit fontScale="85000" lnSpcReduction="20000"/>
          </a:bodyPr>
          <a:lstStyle/>
          <a:p>
            <a:pPr marL="0" indent="0">
              <a:buNone/>
            </a:pPr>
            <a:r>
              <a:rPr lang="fr-FR" b="1" dirty="0"/>
              <a:t>2) Gestion financière et fiduciaire</a:t>
            </a:r>
          </a:p>
          <a:p>
            <a:r>
              <a:rPr lang="fr-FR" dirty="0"/>
              <a:t>Les difficultés à élaborer et à fournir les documents financiers requis (bilan financier pluriannuel incluant des audits et des états financiers) – lors de la soumission du projet – peuvent entraîner l’inéligibilité du projet ou son rejet. </a:t>
            </a:r>
          </a:p>
          <a:p>
            <a:r>
              <a:rPr lang="fr-FR" dirty="0"/>
              <a:t>Faible capacité à absorber et à gérer des financements et des budgets substantiels</a:t>
            </a:r>
          </a:p>
          <a:p>
            <a:r>
              <a:rPr lang="fr-FR" dirty="0"/>
              <a:t>Une mauvaise gestion financière des fonds du projet, y compris une faible capacité à élaborer des rapports financiers et à justifier efficacement les dépenses, peut nuire à leur réputation et à la durabilité de leur financement futur</a:t>
            </a:r>
          </a:p>
          <a:p>
            <a:endParaRPr lang="fr-FR" dirty="0"/>
          </a:p>
          <a:p>
            <a:pPr marL="0" indent="0">
              <a:buNone/>
            </a:pPr>
            <a:endParaRPr lang="fr-FR" dirty="0"/>
          </a:p>
        </p:txBody>
      </p:sp>
      <p:sp>
        <p:nvSpPr>
          <p:cNvPr id="6" name="Marcador de número de diapositiva 5">
            <a:extLst>
              <a:ext uri="{FF2B5EF4-FFF2-40B4-BE49-F238E27FC236}">
                <a16:creationId xmlns:a16="http://schemas.microsoft.com/office/drawing/2014/main" id="{8A332269-2726-9B47-9236-5F40870E4552}"/>
              </a:ext>
            </a:extLst>
          </p:cNvPr>
          <p:cNvSpPr>
            <a:spLocks noGrp="1"/>
          </p:cNvSpPr>
          <p:nvPr>
            <p:ph type="sldNum" sz="quarter" idx="12"/>
          </p:nvPr>
        </p:nvSpPr>
        <p:spPr/>
        <p:txBody>
          <a:bodyPr/>
          <a:lstStyle/>
          <a:p>
            <a:fld id="{F47AA31B-6E6F-A246-9840-C6D6E26CE378}" type="slidenum">
              <a:rPr lang="en-US" smtClean="0"/>
              <a:pPr/>
              <a:t>15</a:t>
            </a:fld>
            <a:endParaRPr lang="en-US"/>
          </a:p>
        </p:txBody>
      </p:sp>
      <p:sp>
        <p:nvSpPr>
          <p:cNvPr id="8" name="Título 7">
            <a:extLst>
              <a:ext uri="{FF2B5EF4-FFF2-40B4-BE49-F238E27FC236}">
                <a16:creationId xmlns:a16="http://schemas.microsoft.com/office/drawing/2014/main" id="{3BEB64AD-7AC0-3B8D-911A-794214D94FF7}"/>
              </a:ext>
            </a:extLst>
          </p:cNvPr>
          <p:cNvSpPr>
            <a:spLocks noGrp="1"/>
          </p:cNvSpPr>
          <p:nvPr>
            <p:ph type="title"/>
          </p:nvPr>
        </p:nvSpPr>
        <p:spPr>
          <a:xfrm>
            <a:off x="1164809" y="198922"/>
            <a:ext cx="6380850" cy="695707"/>
          </a:xfrm>
        </p:spPr>
        <p:txBody>
          <a:bodyPr>
            <a:normAutofit/>
          </a:bodyPr>
          <a:lstStyle/>
          <a:p>
            <a:r>
              <a:rPr lang="es-ES" sz="2100" dirty="0"/>
              <a:t>PRINCIPAUX PROBLÈMES LIÉS AUX CAPACITÉS POUR ACCÉDER AUX FONDS</a:t>
            </a:r>
          </a:p>
        </p:txBody>
      </p:sp>
      <p:pic>
        <p:nvPicPr>
          <p:cNvPr id="5" name="Image 4"/>
          <p:cNvPicPr>
            <a:picLocks noChangeAspect="1"/>
          </p:cNvPicPr>
          <p:nvPr/>
        </p:nvPicPr>
        <p:blipFill>
          <a:blip r:embed="rId2"/>
          <a:stretch>
            <a:fillRect/>
          </a:stretch>
        </p:blipFill>
        <p:spPr>
          <a:xfrm>
            <a:off x="7426712" y="0"/>
            <a:ext cx="1788260" cy="5143500"/>
          </a:xfrm>
          <a:prstGeom prst="rect">
            <a:avLst/>
          </a:prstGeom>
        </p:spPr>
      </p:pic>
    </p:spTree>
    <p:extLst>
      <p:ext uri="{BB962C8B-B14F-4D97-AF65-F5344CB8AC3E}">
        <p14:creationId xmlns:p14="http://schemas.microsoft.com/office/powerpoint/2010/main" val="1114590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439B872F-8E29-1DC3-C895-E076F1A4603B}"/>
              </a:ext>
            </a:extLst>
          </p:cNvPr>
          <p:cNvSpPr>
            <a:spLocks noGrp="1"/>
          </p:cNvSpPr>
          <p:nvPr>
            <p:ph idx="1"/>
          </p:nvPr>
        </p:nvSpPr>
        <p:spPr>
          <a:xfrm>
            <a:off x="193288" y="1275607"/>
            <a:ext cx="7136780" cy="3671905"/>
          </a:xfrm>
        </p:spPr>
        <p:txBody>
          <a:bodyPr>
            <a:normAutofit/>
          </a:bodyPr>
          <a:lstStyle/>
          <a:p>
            <a:pPr marL="0" indent="0">
              <a:buNone/>
            </a:pPr>
            <a:r>
              <a:rPr lang="es-ES" b="1" dirty="0"/>
              <a:t>3. </a:t>
            </a:r>
            <a:r>
              <a:rPr lang="fr-FR" b="1" dirty="0"/>
              <a:t>Capacités techniques et de mise en œuvre des projets</a:t>
            </a:r>
          </a:p>
          <a:p>
            <a:r>
              <a:rPr lang="fr-FR" dirty="0"/>
              <a:t>Les petites organisations ont du mal à satisfaire les exigences de mise en œuvre émanant des bailleurs (délai; performance; coordination…)</a:t>
            </a:r>
          </a:p>
          <a:p>
            <a:r>
              <a:rPr lang="fr-FR" dirty="0"/>
              <a:t>Spécialisation technique dans le domaine du climat et de l’environnement</a:t>
            </a:r>
          </a:p>
        </p:txBody>
      </p:sp>
      <p:sp>
        <p:nvSpPr>
          <p:cNvPr id="6" name="Marcador de número de diapositiva 5">
            <a:extLst>
              <a:ext uri="{FF2B5EF4-FFF2-40B4-BE49-F238E27FC236}">
                <a16:creationId xmlns:a16="http://schemas.microsoft.com/office/drawing/2014/main" id="{8A332269-2726-9B47-9236-5F40870E4552}"/>
              </a:ext>
            </a:extLst>
          </p:cNvPr>
          <p:cNvSpPr>
            <a:spLocks noGrp="1"/>
          </p:cNvSpPr>
          <p:nvPr>
            <p:ph type="sldNum" sz="quarter" idx="12"/>
          </p:nvPr>
        </p:nvSpPr>
        <p:spPr/>
        <p:txBody>
          <a:bodyPr/>
          <a:lstStyle/>
          <a:p>
            <a:fld id="{F47AA31B-6E6F-A246-9840-C6D6E26CE378}" type="slidenum">
              <a:rPr lang="en-US" smtClean="0"/>
              <a:pPr/>
              <a:t>16</a:t>
            </a:fld>
            <a:endParaRPr lang="en-US"/>
          </a:p>
        </p:txBody>
      </p:sp>
      <p:sp>
        <p:nvSpPr>
          <p:cNvPr id="2" name="Título 7">
            <a:extLst>
              <a:ext uri="{FF2B5EF4-FFF2-40B4-BE49-F238E27FC236}">
                <a16:creationId xmlns:a16="http://schemas.microsoft.com/office/drawing/2014/main" id="{63073108-15F8-7554-DA67-4FCCAFDD3244}"/>
              </a:ext>
            </a:extLst>
          </p:cNvPr>
          <p:cNvSpPr txBox="1">
            <a:spLocks/>
          </p:cNvSpPr>
          <p:nvPr/>
        </p:nvSpPr>
        <p:spPr>
          <a:xfrm>
            <a:off x="1112770" y="309833"/>
            <a:ext cx="6380849" cy="695707"/>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3000" b="1" i="0" kern="1200">
                <a:solidFill>
                  <a:schemeClr val="tx1">
                    <a:lumMod val="85000"/>
                    <a:lumOff val="15000"/>
                  </a:schemeClr>
                </a:solidFill>
                <a:latin typeface="Oxfam TSTAR PRO" panose="02000806030000020004" pitchFamily="50" charset="0"/>
                <a:ea typeface="Oxfam TSTAR PRO" panose="02000806030000020004" pitchFamily="50" charset="0"/>
                <a:cs typeface="+mj-cs"/>
              </a:defRPr>
            </a:lvl1pPr>
          </a:lstStyle>
          <a:p>
            <a:r>
              <a:rPr lang="es-ES" sz="2100" dirty="0"/>
              <a:t>PRINCIPAUX PROBLÈMES LIÉS AUX CAPACITÉS POUR ACCÉDER AUX FONDS</a:t>
            </a:r>
          </a:p>
        </p:txBody>
      </p:sp>
      <p:pic>
        <p:nvPicPr>
          <p:cNvPr id="5" name="Image 4"/>
          <p:cNvPicPr>
            <a:picLocks noChangeAspect="1"/>
          </p:cNvPicPr>
          <p:nvPr/>
        </p:nvPicPr>
        <p:blipFill>
          <a:blip r:embed="rId2"/>
          <a:stretch>
            <a:fillRect/>
          </a:stretch>
        </p:blipFill>
        <p:spPr>
          <a:xfrm>
            <a:off x="7426712" y="0"/>
            <a:ext cx="1788260" cy="5143500"/>
          </a:xfrm>
          <a:prstGeom prst="rect">
            <a:avLst/>
          </a:prstGeom>
        </p:spPr>
      </p:pic>
    </p:spTree>
    <p:extLst>
      <p:ext uri="{BB962C8B-B14F-4D97-AF65-F5344CB8AC3E}">
        <p14:creationId xmlns:p14="http://schemas.microsoft.com/office/powerpoint/2010/main" val="3406340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439B872F-8E29-1DC3-C895-E076F1A4603B}"/>
              </a:ext>
            </a:extLst>
          </p:cNvPr>
          <p:cNvSpPr>
            <a:spLocks noGrp="1"/>
          </p:cNvSpPr>
          <p:nvPr>
            <p:ph idx="1"/>
          </p:nvPr>
        </p:nvSpPr>
        <p:spPr>
          <a:xfrm>
            <a:off x="275063" y="1170645"/>
            <a:ext cx="7025269" cy="3669357"/>
          </a:xfrm>
        </p:spPr>
        <p:txBody>
          <a:bodyPr>
            <a:noAutofit/>
          </a:bodyPr>
          <a:lstStyle/>
          <a:p>
            <a:pPr marL="0" indent="0">
              <a:buNone/>
            </a:pPr>
            <a:r>
              <a:rPr lang="fr-FR" sz="1400" dirty="0"/>
              <a:t>Les acteurs nationaux, locaux et communautaires </a:t>
            </a:r>
            <a:r>
              <a:rPr lang="fr-FR" sz="1400" b="1" dirty="0"/>
              <a:t>possèdent des compétences et des domaines de spécialisation divers qui créent une importante valeur ajoutée </a:t>
            </a:r>
            <a:r>
              <a:rPr lang="fr-FR" sz="1400" dirty="0"/>
              <a:t>au moment de déployer des actions et des stratégies efficaces pour renforcer la résilience face au climat au niveau local. </a:t>
            </a:r>
          </a:p>
          <a:p>
            <a:pPr marL="228600" indent="-228600">
              <a:buFont typeface="+mj-lt"/>
              <a:buAutoNum type="arabicPeriod"/>
            </a:pPr>
            <a:r>
              <a:rPr lang="fr-FR" sz="1400" b="1" dirty="0"/>
              <a:t>Les connaissances et expertise liées au climat, de base traditionnelle et </a:t>
            </a:r>
            <a:r>
              <a:rPr lang="fr-FR" sz="1400" b="1" dirty="0" err="1"/>
              <a:t>locallement</a:t>
            </a:r>
            <a:r>
              <a:rPr lang="fr-FR" sz="1400" b="1" dirty="0"/>
              <a:t> adaptées: </a:t>
            </a:r>
            <a:r>
              <a:rPr lang="fr-FR" sz="1400" dirty="0"/>
              <a:t>Par exemple, les organisations paysannes disposent d'une expertise dans la mise en œuvre de mécanismes locaux d'adaptation et d'atténuation, les populations locales adoptent une gestion durable des terres, des pratiques traditionnelles de restauration des sols et disposent de connaissances et de techniques liées à la préservation de la biodiversité. </a:t>
            </a:r>
            <a:endParaRPr lang="fr-FR" sz="1400" b="1" dirty="0"/>
          </a:p>
          <a:p>
            <a:pPr marL="228600" indent="-228600">
              <a:buFont typeface="+mj-lt"/>
              <a:buAutoNum type="arabicPeriod"/>
            </a:pPr>
            <a:r>
              <a:rPr lang="fr-FR" sz="1400" b="1" dirty="0"/>
              <a:t>Leur capacité à superviser directement la mise en œuvre des projets </a:t>
            </a:r>
            <a:r>
              <a:rPr lang="fr-FR" sz="1400" dirty="0"/>
              <a:t>au niveau local et à renseigner les indicateurs de progrès, à donner des preuves et des témoignages étayés par une meilleure compréhension des réalités des communautés de base</a:t>
            </a:r>
          </a:p>
        </p:txBody>
      </p:sp>
      <p:sp>
        <p:nvSpPr>
          <p:cNvPr id="6" name="Marcador de número de diapositiva 5">
            <a:extLst>
              <a:ext uri="{FF2B5EF4-FFF2-40B4-BE49-F238E27FC236}">
                <a16:creationId xmlns:a16="http://schemas.microsoft.com/office/drawing/2014/main" id="{8A332269-2726-9B47-9236-5F40870E4552}"/>
              </a:ext>
            </a:extLst>
          </p:cNvPr>
          <p:cNvSpPr>
            <a:spLocks noGrp="1"/>
          </p:cNvSpPr>
          <p:nvPr>
            <p:ph type="sldNum" sz="quarter" idx="12"/>
          </p:nvPr>
        </p:nvSpPr>
        <p:spPr/>
        <p:txBody>
          <a:bodyPr/>
          <a:lstStyle/>
          <a:p>
            <a:fld id="{F47AA31B-6E6F-A246-9840-C6D6E26CE378}" type="slidenum">
              <a:rPr lang="en-US" smtClean="0"/>
              <a:pPr/>
              <a:t>17</a:t>
            </a:fld>
            <a:endParaRPr lang="en-US"/>
          </a:p>
        </p:txBody>
      </p:sp>
      <p:sp>
        <p:nvSpPr>
          <p:cNvPr id="2" name="Título 7">
            <a:extLst>
              <a:ext uri="{FF2B5EF4-FFF2-40B4-BE49-F238E27FC236}">
                <a16:creationId xmlns:a16="http://schemas.microsoft.com/office/drawing/2014/main" id="{150D2BCF-7D82-8329-FBF5-D465DB9C78FA}"/>
              </a:ext>
            </a:extLst>
          </p:cNvPr>
          <p:cNvSpPr txBox="1">
            <a:spLocks/>
          </p:cNvSpPr>
          <p:nvPr/>
        </p:nvSpPr>
        <p:spPr>
          <a:xfrm>
            <a:off x="495736" y="681540"/>
            <a:ext cx="8234726" cy="695707"/>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3000" b="1" i="0" kern="1200">
                <a:solidFill>
                  <a:schemeClr val="tx1">
                    <a:lumMod val="85000"/>
                    <a:lumOff val="15000"/>
                  </a:schemeClr>
                </a:solidFill>
                <a:latin typeface="Oxfam TSTAR PRO" panose="02000806030000020004" pitchFamily="50" charset="0"/>
                <a:ea typeface="Oxfam TSTAR PRO" panose="02000806030000020004" pitchFamily="50" charset="0"/>
                <a:cs typeface="+mj-cs"/>
              </a:defRPr>
            </a:lvl1pPr>
          </a:lstStyle>
          <a:p>
            <a:r>
              <a:rPr lang="es-ES" sz="2100" dirty="0"/>
              <a:t>CAPACITÉS NON VALORISEES </a:t>
            </a:r>
          </a:p>
        </p:txBody>
      </p:sp>
      <p:pic>
        <p:nvPicPr>
          <p:cNvPr id="5" name="Image 4"/>
          <p:cNvPicPr>
            <a:picLocks noChangeAspect="1"/>
          </p:cNvPicPr>
          <p:nvPr/>
        </p:nvPicPr>
        <p:blipFill>
          <a:blip r:embed="rId2"/>
          <a:stretch>
            <a:fillRect/>
          </a:stretch>
        </p:blipFill>
        <p:spPr>
          <a:xfrm>
            <a:off x="7426712" y="0"/>
            <a:ext cx="1788260" cy="5143500"/>
          </a:xfrm>
          <a:prstGeom prst="rect">
            <a:avLst/>
          </a:prstGeom>
        </p:spPr>
      </p:pic>
    </p:spTree>
    <p:extLst>
      <p:ext uri="{BB962C8B-B14F-4D97-AF65-F5344CB8AC3E}">
        <p14:creationId xmlns:p14="http://schemas.microsoft.com/office/powerpoint/2010/main" val="2413540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77EC0-503D-E14D-94E3-CE5A35FDFED9}"/>
              </a:ext>
            </a:extLst>
          </p:cNvPr>
          <p:cNvSpPr>
            <a:spLocks noGrp="1"/>
          </p:cNvSpPr>
          <p:nvPr>
            <p:ph type="title"/>
          </p:nvPr>
        </p:nvSpPr>
        <p:spPr>
          <a:xfrm>
            <a:off x="319668" y="681038"/>
            <a:ext cx="7032703" cy="3781425"/>
          </a:xfrm>
        </p:spPr>
        <p:txBody>
          <a:bodyPr>
            <a:normAutofit fontScale="90000"/>
          </a:bodyPr>
          <a:lstStyle/>
          <a:p>
            <a:r>
              <a:rPr lang="es-ES_tradnl" dirty="0">
                <a:latin typeface="Oxfam TSTAR PRO"/>
              </a:rPr>
              <a:t>3) </a:t>
            </a:r>
            <a:r>
              <a:rPr lang="fr-FR" dirty="0">
                <a:latin typeface="Oxfam TSTAR PRO"/>
              </a:rPr>
              <a:t>GOUVERNANCE CLIMATIQUE : PARTICIPATION ET INCLUSION DANS LES PROCESSUS DE PRISE DE DÉCISION</a:t>
            </a:r>
            <a:br>
              <a:rPr lang="es-ES_tradnl" dirty="0">
                <a:latin typeface="Oxfam TSTAR PRO"/>
              </a:rPr>
            </a:br>
            <a:br>
              <a:rPr lang="es-ES_tradnl" dirty="0">
                <a:latin typeface="Oxfam TSTAR PRO"/>
              </a:rPr>
            </a:br>
            <a:r>
              <a:rPr lang="fr-FR" sz="1500" i="1" dirty="0">
                <a:ea typeface="Times New Roman" panose="02020603050405020304" pitchFamily="18" charset="0"/>
                <a:cs typeface="Arial" panose="020B0604020202020204" pitchFamily="34" charset="0"/>
              </a:rPr>
              <a:t>Dans quelle mesure les organisations, institutions et acteurs qui interviennent dans l’action climatique au niveau local</a:t>
            </a:r>
            <a:r>
              <a:rPr lang="fr-FR" sz="1500" i="1" dirty="0">
                <a:latin typeface="Calibri" panose="020F0502020204030204" pitchFamily="34" charset="0"/>
                <a:ea typeface="Times New Roman" panose="02020603050405020304" pitchFamily="18" charset="0"/>
                <a:cs typeface="Arial" panose="020B0604020202020204" pitchFamily="34" charset="0"/>
              </a:rPr>
              <a:t> </a:t>
            </a:r>
            <a:r>
              <a:rPr lang="fr-FR" sz="1500" i="1" dirty="0">
                <a:ea typeface="Times New Roman" panose="02020603050405020304" pitchFamily="18" charset="0"/>
                <a:cs typeface="Arial" panose="020B0604020202020204" pitchFamily="34" charset="0"/>
              </a:rPr>
              <a:t>sont inclus et participent activement dans les espaces de prise de d</a:t>
            </a:r>
            <a:r>
              <a:rPr lang="fr-FR" sz="1500" i="1" dirty="0">
                <a:ea typeface="Times New Roman" panose="02020603050405020304" pitchFamily="18" charset="0"/>
                <a:cs typeface="Oxfam TSTAR PRO" panose="02000806030000020004" pitchFamily="50" charset="0"/>
              </a:rPr>
              <a:t>é</a:t>
            </a:r>
            <a:r>
              <a:rPr lang="fr-FR" sz="1500" i="1" dirty="0">
                <a:ea typeface="Times New Roman" panose="02020603050405020304" pitchFamily="18" charset="0"/>
                <a:cs typeface="Arial" panose="020B0604020202020204" pitchFamily="34" charset="0"/>
              </a:rPr>
              <a:t>cisions li</a:t>
            </a:r>
            <a:r>
              <a:rPr lang="fr-FR" sz="1500" i="1" dirty="0">
                <a:ea typeface="Times New Roman" panose="02020603050405020304" pitchFamily="18" charset="0"/>
                <a:cs typeface="Oxfam TSTAR PRO" panose="02000806030000020004" pitchFamily="50" charset="0"/>
              </a:rPr>
              <a:t>é</a:t>
            </a:r>
            <a:r>
              <a:rPr lang="fr-FR" sz="1500" i="1" dirty="0">
                <a:ea typeface="Times New Roman" panose="02020603050405020304" pitchFamily="18" charset="0"/>
                <a:cs typeface="Arial" panose="020B0604020202020204" pitchFamily="34" charset="0"/>
              </a:rPr>
              <a:t>s aux politiques climatiques et aux projets climatiques</a:t>
            </a:r>
            <a:r>
              <a:rPr lang="fr-FR" sz="1500" i="1" dirty="0">
                <a:latin typeface="Calibri" panose="020F0502020204030204" pitchFamily="34" charset="0"/>
                <a:ea typeface="Times New Roman" panose="02020603050405020304" pitchFamily="18" charset="0"/>
                <a:cs typeface="Arial" panose="020B0604020202020204" pitchFamily="34" charset="0"/>
              </a:rPr>
              <a:t> </a:t>
            </a:r>
            <a:r>
              <a:rPr lang="fr-FR" sz="1500" i="1" dirty="0">
                <a:ea typeface="Times New Roman" panose="02020603050405020304" pitchFamily="18" charset="0"/>
                <a:cs typeface="Arial" panose="020B0604020202020204" pitchFamily="34" charset="0"/>
              </a:rPr>
              <a:t>?</a:t>
            </a:r>
            <a:br>
              <a:rPr lang="es-ES" sz="1350" dirty="0">
                <a:solidFill>
                  <a:srgbClr val="000000"/>
                </a:solidFill>
                <a:ea typeface="Times New Roman" panose="02020603050405020304" pitchFamily="18" charset="0"/>
                <a:cs typeface="Arial" panose="020B0604020202020204" pitchFamily="34" charset="0"/>
              </a:rPr>
            </a:br>
            <a:endParaRPr lang="es-ES_tradnl" dirty="0"/>
          </a:p>
        </p:txBody>
      </p:sp>
      <p:sp>
        <p:nvSpPr>
          <p:cNvPr id="3" name="Marcador de número de diapositiva 2">
            <a:extLst>
              <a:ext uri="{FF2B5EF4-FFF2-40B4-BE49-F238E27FC236}">
                <a16:creationId xmlns:a16="http://schemas.microsoft.com/office/drawing/2014/main" id="{6B2B9DF3-4492-CD4C-A4C1-80A310C5A3D1}"/>
              </a:ext>
            </a:extLst>
          </p:cNvPr>
          <p:cNvSpPr>
            <a:spLocks noGrp="1"/>
          </p:cNvSpPr>
          <p:nvPr>
            <p:ph type="sldNum" sz="quarter" idx="12"/>
          </p:nvPr>
        </p:nvSpPr>
        <p:spPr>
          <a:xfrm>
            <a:off x="791767" y="4731992"/>
            <a:ext cx="1894285" cy="215521"/>
          </a:xfrm>
        </p:spPr>
        <p:txBody>
          <a:bodyPr/>
          <a:lstStyle/>
          <a:p>
            <a:fld id="{F47AA31B-6E6F-A246-9840-C6D6E26CE378}" type="slidenum">
              <a:rPr lang="en-US" smtClean="0"/>
              <a:pPr/>
              <a:t>18</a:t>
            </a:fld>
            <a:endParaRPr lang="en-US"/>
          </a:p>
        </p:txBody>
      </p:sp>
      <p:pic>
        <p:nvPicPr>
          <p:cNvPr id="4" name="Image 3"/>
          <p:cNvPicPr>
            <a:picLocks noChangeAspect="1"/>
          </p:cNvPicPr>
          <p:nvPr/>
        </p:nvPicPr>
        <p:blipFill>
          <a:blip r:embed="rId2"/>
          <a:stretch>
            <a:fillRect/>
          </a:stretch>
        </p:blipFill>
        <p:spPr>
          <a:xfrm>
            <a:off x="7426712" y="0"/>
            <a:ext cx="1788260" cy="5143500"/>
          </a:xfrm>
          <a:prstGeom prst="rect">
            <a:avLst/>
          </a:prstGeom>
        </p:spPr>
      </p:pic>
    </p:spTree>
    <p:extLst>
      <p:ext uri="{BB962C8B-B14F-4D97-AF65-F5344CB8AC3E}">
        <p14:creationId xmlns:p14="http://schemas.microsoft.com/office/powerpoint/2010/main" val="428924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93E5EE-7241-4DFF-EA98-992DE1D7B6C2}"/>
              </a:ext>
            </a:extLst>
          </p:cNvPr>
          <p:cNvSpPr/>
          <p:nvPr/>
        </p:nvSpPr>
        <p:spPr>
          <a:xfrm>
            <a:off x="7920372" y="3975906"/>
            <a:ext cx="864096" cy="10801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Marcador de contenido 8">
            <a:extLst>
              <a:ext uri="{FF2B5EF4-FFF2-40B4-BE49-F238E27FC236}">
                <a16:creationId xmlns:a16="http://schemas.microsoft.com/office/drawing/2014/main" id="{439B872F-8E29-1DC3-C895-E076F1A4603B}"/>
              </a:ext>
            </a:extLst>
          </p:cNvPr>
          <p:cNvSpPr>
            <a:spLocks noGrp="1"/>
          </p:cNvSpPr>
          <p:nvPr>
            <p:ph idx="1"/>
          </p:nvPr>
        </p:nvSpPr>
        <p:spPr>
          <a:xfrm>
            <a:off x="495736" y="1058408"/>
            <a:ext cx="6834332" cy="3796089"/>
          </a:xfrm>
        </p:spPr>
        <p:txBody>
          <a:bodyPr>
            <a:normAutofit fontScale="70000" lnSpcReduction="20000"/>
          </a:bodyPr>
          <a:lstStyle/>
          <a:p>
            <a:pPr marL="0" indent="0">
              <a:buNone/>
            </a:pPr>
            <a:r>
              <a:rPr lang="fr-FR" dirty="0"/>
              <a:t>Contrairement aux acteurs étatiques et les grandes structures de la société civile ou les structures faîtières, </a:t>
            </a:r>
            <a:r>
              <a:rPr lang="fr-FR" b="1" dirty="0"/>
              <a:t>les organisations de base et celles qui représentent les groupes marginalisés (femmes, jeunes et personnes en situation de handicap) ont exprimé qu’elles se sentaient exclues ou insuffisamment impliquées dans ces processus.</a:t>
            </a:r>
          </a:p>
          <a:p>
            <a:pPr>
              <a:buFontTx/>
              <a:buChar char="-"/>
            </a:pPr>
            <a:r>
              <a:rPr lang="fr-FR" dirty="0"/>
              <a:t>Participation souvent tardive et de mauvaise qualité – ce qui limite la capacité de ces organisations à influencer les décisions </a:t>
            </a:r>
          </a:p>
          <a:p>
            <a:pPr>
              <a:buFontTx/>
              <a:buChar char="-"/>
            </a:pPr>
            <a:r>
              <a:rPr lang="fr-FR" b="1" dirty="0"/>
              <a:t>Plus symbolique que substantielle</a:t>
            </a:r>
            <a:r>
              <a:rPr lang="fr-FR" dirty="0"/>
              <a:t>, les consultations étant souvent organisées pour soutenir et étoffer les agendas préétablis des bailleurs plutôt que pour intégrer véritablement des perspectives locales</a:t>
            </a:r>
          </a:p>
          <a:p>
            <a:pPr>
              <a:buFontTx/>
              <a:buChar char="-"/>
            </a:pPr>
            <a:r>
              <a:rPr lang="fr-FR" dirty="0"/>
              <a:t>Dans certains pays (dont le Sénégal, le Burkina Faso et le Tchad) les fonds multilatéraux comme le FVC, jouent un rôle dans l’organisation des consultations visant à élaborer des stratégies et des feuilles de route nationales. </a:t>
            </a:r>
          </a:p>
          <a:p>
            <a:pPr>
              <a:buFontTx/>
              <a:buChar char="-"/>
            </a:pPr>
            <a:r>
              <a:rPr lang="fr-FR" b="1" dirty="0"/>
              <a:t>L’influence des structures étatiques </a:t>
            </a:r>
            <a:r>
              <a:rPr lang="fr-FR" dirty="0"/>
              <a:t>sur le choix des zones géographiques et des milieux (ruraux ou urbains) à privilégier joue également un rôle dans l’implication des acteurs dans ce processus</a:t>
            </a:r>
            <a:endParaRPr lang="es-ES" dirty="0"/>
          </a:p>
          <a:p>
            <a:pPr>
              <a:buFontTx/>
              <a:buChar char="-"/>
            </a:pPr>
            <a:endParaRPr lang="es-ES" dirty="0"/>
          </a:p>
        </p:txBody>
      </p:sp>
      <p:sp>
        <p:nvSpPr>
          <p:cNvPr id="6" name="Marcador de número de diapositiva 5">
            <a:extLst>
              <a:ext uri="{FF2B5EF4-FFF2-40B4-BE49-F238E27FC236}">
                <a16:creationId xmlns:a16="http://schemas.microsoft.com/office/drawing/2014/main" id="{8A332269-2726-9B47-9236-5F40870E4552}"/>
              </a:ext>
            </a:extLst>
          </p:cNvPr>
          <p:cNvSpPr>
            <a:spLocks noGrp="1"/>
          </p:cNvSpPr>
          <p:nvPr>
            <p:ph type="sldNum" sz="quarter" idx="12"/>
          </p:nvPr>
        </p:nvSpPr>
        <p:spPr/>
        <p:txBody>
          <a:bodyPr/>
          <a:lstStyle/>
          <a:p>
            <a:fld id="{F47AA31B-6E6F-A246-9840-C6D6E26CE378}" type="slidenum">
              <a:rPr lang="en-US" smtClean="0"/>
              <a:pPr/>
              <a:t>19</a:t>
            </a:fld>
            <a:endParaRPr lang="en-US"/>
          </a:p>
        </p:txBody>
      </p:sp>
      <p:sp>
        <p:nvSpPr>
          <p:cNvPr id="8" name="Título 7">
            <a:extLst>
              <a:ext uri="{FF2B5EF4-FFF2-40B4-BE49-F238E27FC236}">
                <a16:creationId xmlns:a16="http://schemas.microsoft.com/office/drawing/2014/main" id="{3BEB64AD-7AC0-3B8D-911A-794214D94FF7}"/>
              </a:ext>
            </a:extLst>
          </p:cNvPr>
          <p:cNvSpPr>
            <a:spLocks noGrp="1"/>
          </p:cNvSpPr>
          <p:nvPr>
            <p:ph type="title"/>
          </p:nvPr>
        </p:nvSpPr>
        <p:spPr>
          <a:xfrm>
            <a:off x="1105337" y="280096"/>
            <a:ext cx="6574136" cy="695707"/>
          </a:xfrm>
        </p:spPr>
        <p:txBody>
          <a:bodyPr>
            <a:normAutofit fontScale="90000"/>
          </a:bodyPr>
          <a:lstStyle/>
          <a:p>
            <a:r>
              <a:rPr lang="fr-FR" sz="1800" dirty="0">
                <a:ea typeface="+mn-ea"/>
                <a:cs typeface="+mn-cs"/>
              </a:rPr>
              <a:t>1. LORS DU DÉVELOPPEMENT DES PROPOSITIONS DE FINANCEMENT DE GRANDS PROJETS, STRATEGIES ET POLITIQUES AXÉS SUR LE CLIMAT </a:t>
            </a:r>
            <a:endParaRPr lang="es-ES" sz="1800" dirty="0">
              <a:ea typeface="+mn-ea"/>
              <a:cs typeface="+mn-cs"/>
            </a:endParaRPr>
          </a:p>
        </p:txBody>
      </p:sp>
      <p:pic>
        <p:nvPicPr>
          <p:cNvPr id="7" name="Image 6"/>
          <p:cNvPicPr>
            <a:picLocks noChangeAspect="1"/>
          </p:cNvPicPr>
          <p:nvPr/>
        </p:nvPicPr>
        <p:blipFill>
          <a:blip r:embed="rId2"/>
          <a:stretch>
            <a:fillRect/>
          </a:stretch>
        </p:blipFill>
        <p:spPr>
          <a:xfrm>
            <a:off x="7426712" y="0"/>
            <a:ext cx="1788260" cy="5143500"/>
          </a:xfrm>
          <a:prstGeom prst="rect">
            <a:avLst/>
          </a:prstGeom>
        </p:spPr>
      </p:pic>
    </p:spTree>
    <p:extLst>
      <p:ext uri="{BB962C8B-B14F-4D97-AF65-F5344CB8AC3E}">
        <p14:creationId xmlns:p14="http://schemas.microsoft.com/office/powerpoint/2010/main" val="42849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D1C69110-8FDB-C410-84A4-79895C1DA9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7248" y="192846"/>
            <a:ext cx="542597" cy="602886"/>
          </a:xfrm>
          <a:prstGeom prst="rect">
            <a:avLst/>
          </a:prstGeom>
        </p:spPr>
      </p:pic>
      <p:pic>
        <p:nvPicPr>
          <p:cNvPr id="6" name="Imagen 5">
            <a:extLst>
              <a:ext uri="{FF2B5EF4-FFF2-40B4-BE49-F238E27FC236}">
                <a16:creationId xmlns:a16="http://schemas.microsoft.com/office/drawing/2014/main" id="{A2AF6C89-FF30-982D-3ACE-DA34E8F79C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666" y="1606319"/>
            <a:ext cx="723410" cy="869032"/>
          </a:xfrm>
          <a:prstGeom prst="rect">
            <a:avLst/>
          </a:prstGeom>
        </p:spPr>
      </p:pic>
      <p:pic>
        <p:nvPicPr>
          <p:cNvPr id="7" name="Imagen 6">
            <a:extLst>
              <a:ext uri="{FF2B5EF4-FFF2-40B4-BE49-F238E27FC236}">
                <a16:creationId xmlns:a16="http://schemas.microsoft.com/office/drawing/2014/main" id="{A5E243F9-0842-99D5-6451-D029465B2C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01" y="1067391"/>
            <a:ext cx="804923" cy="474010"/>
          </a:xfrm>
          <a:prstGeom prst="rect">
            <a:avLst/>
          </a:prstGeom>
        </p:spPr>
      </p:pic>
      <p:sp>
        <p:nvSpPr>
          <p:cNvPr id="8" name="Rectángulo 7">
            <a:extLst>
              <a:ext uri="{FF2B5EF4-FFF2-40B4-BE49-F238E27FC236}">
                <a16:creationId xmlns:a16="http://schemas.microsoft.com/office/drawing/2014/main" id="{154188BB-0C09-0140-0775-6BC5A4FF20B3}"/>
              </a:ext>
            </a:extLst>
          </p:cNvPr>
          <p:cNvSpPr/>
          <p:nvPr/>
        </p:nvSpPr>
        <p:spPr>
          <a:xfrm>
            <a:off x="7386321" y="-1"/>
            <a:ext cx="1774251" cy="5143500"/>
          </a:xfrm>
          <a:prstGeom prst="rect">
            <a:avLst/>
          </a:prstGeom>
          <a:solidFill>
            <a:srgbClr val="EC8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 name="Grupo 8">
            <a:extLst>
              <a:ext uri="{FF2B5EF4-FFF2-40B4-BE49-F238E27FC236}">
                <a16:creationId xmlns:a16="http://schemas.microsoft.com/office/drawing/2014/main" id="{FED5411D-59BD-53C8-F214-95623B3C9E9B}"/>
              </a:ext>
            </a:extLst>
          </p:cNvPr>
          <p:cNvGrpSpPr/>
          <p:nvPr/>
        </p:nvGrpSpPr>
        <p:grpSpPr>
          <a:xfrm rot="16200000">
            <a:off x="7652237" y="-68135"/>
            <a:ext cx="1453693" cy="1562877"/>
            <a:chOff x="10095729" y="5586447"/>
            <a:chExt cx="3985152" cy="4284466"/>
          </a:xfrm>
        </p:grpSpPr>
        <p:pic>
          <p:nvPicPr>
            <p:cNvPr id="10" name="object 4">
              <a:extLst>
                <a:ext uri="{FF2B5EF4-FFF2-40B4-BE49-F238E27FC236}">
                  <a16:creationId xmlns:a16="http://schemas.microsoft.com/office/drawing/2014/main" id="{5DBF1921-16E1-3211-0647-1B5C83F3CA7A}"/>
                </a:ext>
              </a:extLst>
            </p:cNvPr>
            <p:cNvPicPr/>
            <p:nvPr/>
          </p:nvPicPr>
          <p:blipFill>
            <a:blip r:embed="rId6" cstate="print"/>
            <a:stretch>
              <a:fillRect/>
            </a:stretch>
          </p:blipFill>
          <p:spPr>
            <a:xfrm>
              <a:off x="11307002" y="7115220"/>
              <a:ext cx="812377" cy="1205343"/>
            </a:xfrm>
            <a:prstGeom prst="rect">
              <a:avLst/>
            </a:prstGeom>
          </p:spPr>
        </p:pic>
        <p:pic>
          <p:nvPicPr>
            <p:cNvPr id="11" name="object 5">
              <a:extLst>
                <a:ext uri="{FF2B5EF4-FFF2-40B4-BE49-F238E27FC236}">
                  <a16:creationId xmlns:a16="http://schemas.microsoft.com/office/drawing/2014/main" id="{B0527F51-F887-CAD3-7FD4-37F87E181007}"/>
                </a:ext>
              </a:extLst>
            </p:cNvPr>
            <p:cNvPicPr/>
            <p:nvPr/>
          </p:nvPicPr>
          <p:blipFill>
            <a:blip r:embed="rId7" cstate="print"/>
            <a:stretch>
              <a:fillRect/>
            </a:stretch>
          </p:blipFill>
          <p:spPr>
            <a:xfrm>
              <a:off x="11683116" y="6587482"/>
              <a:ext cx="656049" cy="749957"/>
            </a:xfrm>
            <a:prstGeom prst="rect">
              <a:avLst/>
            </a:prstGeom>
          </p:spPr>
        </p:pic>
        <p:pic>
          <p:nvPicPr>
            <p:cNvPr id="15" name="object 6">
              <a:extLst>
                <a:ext uri="{FF2B5EF4-FFF2-40B4-BE49-F238E27FC236}">
                  <a16:creationId xmlns:a16="http://schemas.microsoft.com/office/drawing/2014/main" id="{3FDB3C80-EFE1-F6CE-4684-9063F64568A6}"/>
                </a:ext>
              </a:extLst>
            </p:cNvPr>
            <p:cNvPicPr/>
            <p:nvPr/>
          </p:nvPicPr>
          <p:blipFill>
            <a:blip r:embed="rId8" cstate="print"/>
            <a:stretch>
              <a:fillRect/>
            </a:stretch>
          </p:blipFill>
          <p:spPr>
            <a:xfrm>
              <a:off x="12281663" y="7969605"/>
              <a:ext cx="381755" cy="723077"/>
            </a:xfrm>
            <a:prstGeom prst="rect">
              <a:avLst/>
            </a:prstGeom>
          </p:spPr>
        </p:pic>
        <p:pic>
          <p:nvPicPr>
            <p:cNvPr id="16" name="object 7">
              <a:extLst>
                <a:ext uri="{FF2B5EF4-FFF2-40B4-BE49-F238E27FC236}">
                  <a16:creationId xmlns:a16="http://schemas.microsoft.com/office/drawing/2014/main" id="{24ACD46C-A2EF-DE57-1F5B-FB5A2DE83995}"/>
                </a:ext>
              </a:extLst>
            </p:cNvPr>
            <p:cNvPicPr/>
            <p:nvPr/>
          </p:nvPicPr>
          <p:blipFill>
            <a:blip r:embed="rId9" cstate="print"/>
            <a:stretch>
              <a:fillRect/>
            </a:stretch>
          </p:blipFill>
          <p:spPr>
            <a:xfrm>
              <a:off x="12378075" y="7229118"/>
              <a:ext cx="1159636" cy="1113488"/>
            </a:xfrm>
            <a:prstGeom prst="rect">
              <a:avLst/>
            </a:prstGeom>
          </p:spPr>
        </p:pic>
        <p:pic>
          <p:nvPicPr>
            <p:cNvPr id="17" name="object 8">
              <a:extLst>
                <a:ext uri="{FF2B5EF4-FFF2-40B4-BE49-F238E27FC236}">
                  <a16:creationId xmlns:a16="http://schemas.microsoft.com/office/drawing/2014/main" id="{FE42F681-A8FA-2B2D-9658-FF6361F067A1}"/>
                </a:ext>
              </a:extLst>
            </p:cNvPr>
            <p:cNvPicPr/>
            <p:nvPr/>
          </p:nvPicPr>
          <p:blipFill>
            <a:blip r:embed="rId10" cstate="print"/>
            <a:stretch>
              <a:fillRect/>
            </a:stretch>
          </p:blipFill>
          <p:spPr>
            <a:xfrm>
              <a:off x="12706646" y="6635235"/>
              <a:ext cx="763070" cy="572923"/>
            </a:xfrm>
            <a:prstGeom prst="rect">
              <a:avLst/>
            </a:prstGeom>
          </p:spPr>
        </p:pic>
        <p:pic>
          <p:nvPicPr>
            <p:cNvPr id="18" name="object 9">
              <a:extLst>
                <a:ext uri="{FF2B5EF4-FFF2-40B4-BE49-F238E27FC236}">
                  <a16:creationId xmlns:a16="http://schemas.microsoft.com/office/drawing/2014/main" id="{BD3D0B02-4D9C-3C9D-5B51-287BA6BB8712}"/>
                </a:ext>
              </a:extLst>
            </p:cNvPr>
            <p:cNvPicPr/>
            <p:nvPr/>
          </p:nvPicPr>
          <p:blipFill>
            <a:blip r:embed="rId11" cstate="print"/>
            <a:stretch>
              <a:fillRect/>
            </a:stretch>
          </p:blipFill>
          <p:spPr>
            <a:xfrm>
              <a:off x="11442079" y="8425857"/>
              <a:ext cx="665585" cy="746201"/>
            </a:xfrm>
            <a:prstGeom prst="rect">
              <a:avLst/>
            </a:prstGeom>
          </p:spPr>
        </p:pic>
        <p:pic>
          <p:nvPicPr>
            <p:cNvPr id="19" name="object 10">
              <a:extLst>
                <a:ext uri="{FF2B5EF4-FFF2-40B4-BE49-F238E27FC236}">
                  <a16:creationId xmlns:a16="http://schemas.microsoft.com/office/drawing/2014/main" id="{8CFF4AA1-A3D1-6FEF-390B-15A8625ADDBB}"/>
                </a:ext>
              </a:extLst>
            </p:cNvPr>
            <p:cNvPicPr/>
            <p:nvPr/>
          </p:nvPicPr>
          <p:blipFill>
            <a:blip r:embed="rId8" cstate="print"/>
            <a:stretch>
              <a:fillRect/>
            </a:stretch>
          </p:blipFill>
          <p:spPr>
            <a:xfrm>
              <a:off x="12895583" y="8424890"/>
              <a:ext cx="381755" cy="723077"/>
            </a:xfrm>
            <a:prstGeom prst="rect">
              <a:avLst/>
            </a:prstGeom>
          </p:spPr>
        </p:pic>
        <p:pic>
          <p:nvPicPr>
            <p:cNvPr id="20" name="object 11">
              <a:extLst>
                <a:ext uri="{FF2B5EF4-FFF2-40B4-BE49-F238E27FC236}">
                  <a16:creationId xmlns:a16="http://schemas.microsoft.com/office/drawing/2014/main" id="{FCA3E820-7AD6-2CE7-3691-4D42913E31F4}"/>
                </a:ext>
              </a:extLst>
            </p:cNvPr>
            <p:cNvPicPr/>
            <p:nvPr/>
          </p:nvPicPr>
          <p:blipFill>
            <a:blip r:embed="rId9" cstate="print"/>
            <a:stretch>
              <a:fillRect/>
            </a:stretch>
          </p:blipFill>
          <p:spPr>
            <a:xfrm>
              <a:off x="11744213" y="5586447"/>
              <a:ext cx="1159636" cy="1113488"/>
            </a:xfrm>
            <a:prstGeom prst="rect">
              <a:avLst/>
            </a:prstGeom>
          </p:spPr>
        </p:pic>
        <p:pic>
          <p:nvPicPr>
            <p:cNvPr id="21" name="object 12">
              <a:extLst>
                <a:ext uri="{FF2B5EF4-FFF2-40B4-BE49-F238E27FC236}">
                  <a16:creationId xmlns:a16="http://schemas.microsoft.com/office/drawing/2014/main" id="{3EAA6B73-21C3-FFA1-3FDD-E357E76F907D}"/>
                </a:ext>
              </a:extLst>
            </p:cNvPr>
            <p:cNvPicPr/>
            <p:nvPr/>
          </p:nvPicPr>
          <p:blipFill>
            <a:blip r:embed="rId12" cstate="print"/>
            <a:stretch>
              <a:fillRect/>
            </a:stretch>
          </p:blipFill>
          <p:spPr>
            <a:xfrm>
              <a:off x="10674893" y="6875596"/>
              <a:ext cx="695470" cy="729533"/>
            </a:xfrm>
            <a:prstGeom prst="rect">
              <a:avLst/>
            </a:prstGeom>
          </p:spPr>
        </p:pic>
        <p:pic>
          <p:nvPicPr>
            <p:cNvPr id="22" name="object 13">
              <a:extLst>
                <a:ext uri="{FF2B5EF4-FFF2-40B4-BE49-F238E27FC236}">
                  <a16:creationId xmlns:a16="http://schemas.microsoft.com/office/drawing/2014/main" id="{95DB1487-C1CA-B006-AAC2-029DC93373D2}"/>
                </a:ext>
              </a:extLst>
            </p:cNvPr>
            <p:cNvPicPr/>
            <p:nvPr/>
          </p:nvPicPr>
          <p:blipFill>
            <a:blip r:embed="rId13" cstate="print"/>
            <a:stretch>
              <a:fillRect/>
            </a:stretch>
          </p:blipFill>
          <p:spPr>
            <a:xfrm>
              <a:off x="13187624" y="5902692"/>
              <a:ext cx="803971" cy="1021384"/>
            </a:xfrm>
            <a:prstGeom prst="rect">
              <a:avLst/>
            </a:prstGeom>
          </p:spPr>
        </p:pic>
        <p:pic>
          <p:nvPicPr>
            <p:cNvPr id="23" name="object 14">
              <a:extLst>
                <a:ext uri="{FF2B5EF4-FFF2-40B4-BE49-F238E27FC236}">
                  <a16:creationId xmlns:a16="http://schemas.microsoft.com/office/drawing/2014/main" id="{5DBE13F0-6454-F75F-4B29-2C01DC19CBD8}"/>
                </a:ext>
              </a:extLst>
            </p:cNvPr>
            <p:cNvPicPr/>
            <p:nvPr/>
          </p:nvPicPr>
          <p:blipFill>
            <a:blip r:embed="rId14" cstate="print"/>
            <a:stretch>
              <a:fillRect/>
            </a:stretch>
          </p:blipFill>
          <p:spPr>
            <a:xfrm>
              <a:off x="10818592" y="8859019"/>
              <a:ext cx="713345" cy="714510"/>
            </a:xfrm>
            <a:prstGeom prst="rect">
              <a:avLst/>
            </a:prstGeom>
          </p:spPr>
        </p:pic>
        <p:pic>
          <p:nvPicPr>
            <p:cNvPr id="24" name="object 15">
              <a:extLst>
                <a:ext uri="{FF2B5EF4-FFF2-40B4-BE49-F238E27FC236}">
                  <a16:creationId xmlns:a16="http://schemas.microsoft.com/office/drawing/2014/main" id="{28A1A2BC-9B4D-820B-A83A-293FC69CC6B1}"/>
                </a:ext>
              </a:extLst>
            </p:cNvPr>
            <p:cNvPicPr/>
            <p:nvPr/>
          </p:nvPicPr>
          <p:blipFill>
            <a:blip r:embed="rId15" cstate="print"/>
            <a:stretch>
              <a:fillRect/>
            </a:stretch>
          </p:blipFill>
          <p:spPr>
            <a:xfrm>
              <a:off x="13506791" y="8318334"/>
              <a:ext cx="484554" cy="753189"/>
            </a:xfrm>
            <a:prstGeom prst="rect">
              <a:avLst/>
            </a:prstGeom>
          </p:spPr>
        </p:pic>
        <p:pic>
          <p:nvPicPr>
            <p:cNvPr id="25" name="object 16">
              <a:extLst>
                <a:ext uri="{FF2B5EF4-FFF2-40B4-BE49-F238E27FC236}">
                  <a16:creationId xmlns:a16="http://schemas.microsoft.com/office/drawing/2014/main" id="{0315A3E4-ACD4-27BA-33EC-28B7248C9331}"/>
                </a:ext>
              </a:extLst>
            </p:cNvPr>
            <p:cNvPicPr/>
            <p:nvPr/>
          </p:nvPicPr>
          <p:blipFill>
            <a:blip r:embed="rId16" cstate="print"/>
            <a:stretch>
              <a:fillRect/>
            </a:stretch>
          </p:blipFill>
          <p:spPr>
            <a:xfrm>
              <a:off x="12323830" y="8971998"/>
              <a:ext cx="475023" cy="751125"/>
            </a:xfrm>
            <a:prstGeom prst="rect">
              <a:avLst/>
            </a:prstGeom>
          </p:spPr>
        </p:pic>
        <p:pic>
          <p:nvPicPr>
            <p:cNvPr id="26" name="object 17">
              <a:extLst>
                <a:ext uri="{FF2B5EF4-FFF2-40B4-BE49-F238E27FC236}">
                  <a16:creationId xmlns:a16="http://schemas.microsoft.com/office/drawing/2014/main" id="{AF6A37CE-9604-F0BC-E59B-33097D2C37EE}"/>
                </a:ext>
              </a:extLst>
            </p:cNvPr>
            <p:cNvPicPr/>
            <p:nvPr/>
          </p:nvPicPr>
          <p:blipFill>
            <a:blip r:embed="rId14" cstate="print"/>
            <a:stretch>
              <a:fillRect/>
            </a:stretch>
          </p:blipFill>
          <p:spPr>
            <a:xfrm>
              <a:off x="10780329" y="8095659"/>
              <a:ext cx="713346" cy="714510"/>
            </a:xfrm>
            <a:prstGeom prst="rect">
              <a:avLst/>
            </a:prstGeom>
          </p:spPr>
        </p:pic>
        <p:pic>
          <p:nvPicPr>
            <p:cNvPr id="27" name="object 18">
              <a:extLst>
                <a:ext uri="{FF2B5EF4-FFF2-40B4-BE49-F238E27FC236}">
                  <a16:creationId xmlns:a16="http://schemas.microsoft.com/office/drawing/2014/main" id="{A477D7AB-63DF-5BFB-6AA1-4886FD904EEA}"/>
                </a:ext>
              </a:extLst>
            </p:cNvPr>
            <p:cNvPicPr/>
            <p:nvPr/>
          </p:nvPicPr>
          <p:blipFill>
            <a:blip r:embed="rId14" cstate="print"/>
            <a:stretch>
              <a:fillRect/>
            </a:stretch>
          </p:blipFill>
          <p:spPr>
            <a:xfrm>
              <a:off x="13034358" y="9072833"/>
              <a:ext cx="713346" cy="714510"/>
            </a:xfrm>
            <a:prstGeom prst="rect">
              <a:avLst/>
            </a:prstGeom>
          </p:spPr>
        </p:pic>
        <p:pic>
          <p:nvPicPr>
            <p:cNvPr id="28" name="object 19">
              <a:extLst>
                <a:ext uri="{FF2B5EF4-FFF2-40B4-BE49-F238E27FC236}">
                  <a16:creationId xmlns:a16="http://schemas.microsoft.com/office/drawing/2014/main" id="{9E78A08C-DA3E-6FF7-E31D-113EECC8BDD0}"/>
                </a:ext>
              </a:extLst>
            </p:cNvPr>
            <p:cNvPicPr/>
            <p:nvPr/>
          </p:nvPicPr>
          <p:blipFill>
            <a:blip r:embed="rId17" cstate="print"/>
            <a:stretch>
              <a:fillRect/>
            </a:stretch>
          </p:blipFill>
          <p:spPr>
            <a:xfrm>
              <a:off x="10095729" y="8696721"/>
              <a:ext cx="683872" cy="1174192"/>
            </a:xfrm>
            <a:prstGeom prst="rect">
              <a:avLst/>
            </a:prstGeom>
          </p:spPr>
        </p:pic>
        <p:pic>
          <p:nvPicPr>
            <p:cNvPr id="29" name="object 20">
              <a:extLst>
                <a:ext uri="{FF2B5EF4-FFF2-40B4-BE49-F238E27FC236}">
                  <a16:creationId xmlns:a16="http://schemas.microsoft.com/office/drawing/2014/main" id="{D78641DF-101D-40C1-3DE1-A0D11051D1CF}"/>
                </a:ext>
              </a:extLst>
            </p:cNvPr>
            <p:cNvPicPr/>
            <p:nvPr/>
          </p:nvPicPr>
          <p:blipFill>
            <a:blip r:embed="rId18" cstate="print"/>
            <a:stretch>
              <a:fillRect/>
            </a:stretch>
          </p:blipFill>
          <p:spPr>
            <a:xfrm>
              <a:off x="10294016" y="7690080"/>
              <a:ext cx="762757" cy="558176"/>
            </a:xfrm>
            <a:prstGeom prst="rect">
              <a:avLst/>
            </a:prstGeom>
          </p:spPr>
        </p:pic>
        <p:pic>
          <p:nvPicPr>
            <p:cNvPr id="30" name="object 21">
              <a:extLst>
                <a:ext uri="{FF2B5EF4-FFF2-40B4-BE49-F238E27FC236}">
                  <a16:creationId xmlns:a16="http://schemas.microsoft.com/office/drawing/2014/main" id="{69037EE0-E3E4-8227-F2B0-9A2811A6A5C6}"/>
                </a:ext>
              </a:extLst>
            </p:cNvPr>
            <p:cNvPicPr/>
            <p:nvPr/>
          </p:nvPicPr>
          <p:blipFill>
            <a:blip r:embed="rId19" cstate="print"/>
            <a:stretch>
              <a:fillRect/>
            </a:stretch>
          </p:blipFill>
          <p:spPr>
            <a:xfrm>
              <a:off x="11418211" y="9197592"/>
              <a:ext cx="743159" cy="672297"/>
            </a:xfrm>
            <a:prstGeom prst="rect">
              <a:avLst/>
            </a:prstGeom>
          </p:spPr>
        </p:pic>
        <p:pic>
          <p:nvPicPr>
            <p:cNvPr id="31" name="object 22">
              <a:extLst>
                <a:ext uri="{FF2B5EF4-FFF2-40B4-BE49-F238E27FC236}">
                  <a16:creationId xmlns:a16="http://schemas.microsoft.com/office/drawing/2014/main" id="{E17AB3C7-986B-B68A-4C9F-4662C02A5979}"/>
                </a:ext>
              </a:extLst>
            </p:cNvPr>
            <p:cNvPicPr/>
            <p:nvPr/>
          </p:nvPicPr>
          <p:blipFill>
            <a:blip r:embed="rId18" cstate="print"/>
            <a:stretch>
              <a:fillRect/>
            </a:stretch>
          </p:blipFill>
          <p:spPr>
            <a:xfrm>
              <a:off x="13318124" y="7161239"/>
              <a:ext cx="762757" cy="558176"/>
            </a:xfrm>
            <a:prstGeom prst="rect">
              <a:avLst/>
            </a:prstGeom>
          </p:spPr>
        </p:pic>
      </p:grpSp>
      <p:sp>
        <p:nvSpPr>
          <p:cNvPr id="32" name="CuadroTexto 31">
            <a:extLst>
              <a:ext uri="{FF2B5EF4-FFF2-40B4-BE49-F238E27FC236}">
                <a16:creationId xmlns:a16="http://schemas.microsoft.com/office/drawing/2014/main" id="{5D5A9D4C-5E5D-4061-5358-25237C382FEA}"/>
              </a:ext>
            </a:extLst>
          </p:cNvPr>
          <p:cNvSpPr txBox="1"/>
          <p:nvPr/>
        </p:nvSpPr>
        <p:spPr>
          <a:xfrm>
            <a:off x="859815" y="637403"/>
            <a:ext cx="6358164" cy="973600"/>
          </a:xfrm>
          <a:prstGeom prst="rect">
            <a:avLst/>
          </a:prstGeom>
          <a:noFill/>
        </p:spPr>
        <p:txBody>
          <a:bodyPr wrap="square" rtlCol="0">
            <a:spAutoFit/>
          </a:bodyPr>
          <a:lstStyle/>
          <a:p>
            <a:pPr algn="r">
              <a:lnSpc>
                <a:spcPct val="107000"/>
              </a:lnSpc>
              <a:spcAft>
                <a:spcPts val="800"/>
              </a:spcAft>
            </a:pPr>
            <a:r>
              <a:rPr lang="en-US" sz="2800" b="1" kern="100" spc="-70" dirty="0">
                <a:solidFill>
                  <a:srgbClr val="472C17"/>
                </a:solidFill>
                <a:latin typeface="Verdana" panose="020B0604030504040204" pitchFamily="34" charset="0"/>
                <a:ea typeface="Verdana" panose="020B0604030504040204" pitchFamily="34" charset="0"/>
                <a:hlinkClick r:id="rId20">
                  <a:extLst>
                    <a:ext uri="{A12FA001-AC4F-418D-AE19-62706E023703}">
                      <ahyp:hlinkClr xmlns:ahyp="http://schemas.microsoft.com/office/drawing/2018/hyperlinkcolor" val="tx"/>
                    </a:ext>
                  </a:extLst>
                </a:hlinkClick>
              </a:rPr>
              <a:t>UNLOCKING ACCESS TO CLIMATE FINANCE: </a:t>
            </a:r>
            <a:endParaRPr lang="en-US" sz="2800" b="1" kern="100" spc="-70" dirty="0">
              <a:solidFill>
                <a:srgbClr val="472C17"/>
              </a:solidFill>
              <a:latin typeface="Verdana" panose="020B0604030504040204" pitchFamily="34" charset="0"/>
              <a:ea typeface="Verdana" panose="020B0604030504040204" pitchFamily="34" charset="0"/>
            </a:endParaRPr>
          </a:p>
        </p:txBody>
      </p:sp>
      <p:sp>
        <p:nvSpPr>
          <p:cNvPr id="33" name="CuadroTexto 32">
            <a:extLst>
              <a:ext uri="{FF2B5EF4-FFF2-40B4-BE49-F238E27FC236}">
                <a16:creationId xmlns:a16="http://schemas.microsoft.com/office/drawing/2014/main" id="{CB21C272-395F-4765-CCF1-E0B4B8EA9A12}"/>
              </a:ext>
            </a:extLst>
          </p:cNvPr>
          <p:cNvSpPr txBox="1"/>
          <p:nvPr/>
        </p:nvSpPr>
        <p:spPr>
          <a:xfrm>
            <a:off x="1521764" y="1447269"/>
            <a:ext cx="5663898" cy="847733"/>
          </a:xfrm>
          <a:prstGeom prst="rect">
            <a:avLst/>
          </a:prstGeom>
          <a:noFill/>
        </p:spPr>
        <p:txBody>
          <a:bodyPr wrap="square" rtlCol="0">
            <a:spAutoFit/>
          </a:bodyPr>
          <a:lstStyle/>
          <a:p>
            <a:pPr algn="r">
              <a:lnSpc>
                <a:spcPct val="107000"/>
              </a:lnSpc>
              <a:spcAft>
                <a:spcPts val="800"/>
              </a:spcAft>
            </a:pPr>
            <a:r>
              <a:rPr lang="en-US" sz="2400" b="1" kern="100" spc="-70" dirty="0">
                <a:solidFill>
                  <a:srgbClr val="472C17"/>
                </a:solidFill>
                <a:latin typeface="Verdana" panose="020B0604030504040204" pitchFamily="34" charset="0"/>
                <a:ea typeface="Verdana" panose="020B0604030504040204" pitchFamily="34" charset="0"/>
              </a:rPr>
              <a:t>Evidence from research and family farmers' experiences</a:t>
            </a:r>
          </a:p>
        </p:txBody>
      </p:sp>
      <p:grpSp>
        <p:nvGrpSpPr>
          <p:cNvPr id="1047" name="Grupo 1046">
            <a:extLst>
              <a:ext uri="{FF2B5EF4-FFF2-40B4-BE49-F238E27FC236}">
                <a16:creationId xmlns:a16="http://schemas.microsoft.com/office/drawing/2014/main" id="{6E70EF68-C48B-542E-D1A5-6B51D959A37E}"/>
              </a:ext>
            </a:extLst>
          </p:cNvPr>
          <p:cNvGrpSpPr/>
          <p:nvPr/>
        </p:nvGrpSpPr>
        <p:grpSpPr>
          <a:xfrm>
            <a:off x="2347365" y="80120"/>
            <a:ext cx="2390491" cy="632674"/>
            <a:chOff x="4833060" y="217599"/>
            <a:chExt cx="2390491" cy="632674"/>
          </a:xfrm>
        </p:grpSpPr>
        <p:sp>
          <p:nvSpPr>
            <p:cNvPr id="34" name="CuadroTexto 33">
              <a:extLst>
                <a:ext uri="{FF2B5EF4-FFF2-40B4-BE49-F238E27FC236}">
                  <a16:creationId xmlns:a16="http://schemas.microsoft.com/office/drawing/2014/main" id="{56DA62C3-4474-D699-8825-B12B47EA8E9A}"/>
                </a:ext>
              </a:extLst>
            </p:cNvPr>
            <p:cNvSpPr txBox="1"/>
            <p:nvPr/>
          </p:nvSpPr>
          <p:spPr>
            <a:xfrm>
              <a:off x="5788156" y="217599"/>
              <a:ext cx="1435395" cy="632674"/>
            </a:xfrm>
            <a:prstGeom prst="rect">
              <a:avLst/>
            </a:prstGeom>
            <a:noFill/>
          </p:spPr>
          <p:txBody>
            <a:bodyPr wrap="square" rtlCol="0">
              <a:spAutoFit/>
            </a:bodyPr>
            <a:lstStyle/>
            <a:p>
              <a:pPr algn="r">
                <a:lnSpc>
                  <a:spcPct val="107000"/>
                </a:lnSpc>
                <a:spcAft>
                  <a:spcPts val="800"/>
                </a:spcAft>
              </a:pPr>
              <a:r>
                <a:rPr lang="en-US" sz="3600" b="1" kern="100" spc="-70" dirty="0">
                  <a:solidFill>
                    <a:srgbClr val="ED8606"/>
                  </a:solidFill>
                  <a:latin typeface="Verdana" panose="020B0604030504040204" pitchFamily="34" charset="0"/>
                  <a:ea typeface="Verdana" panose="020B0604030504040204" pitchFamily="34" charset="0"/>
                </a:rPr>
                <a:t>16</a:t>
              </a:r>
              <a:r>
                <a:rPr lang="en-US" sz="3200" kern="100" spc="-70" baseline="40000" dirty="0">
                  <a:solidFill>
                    <a:srgbClr val="ED8606"/>
                  </a:solidFill>
                  <a:latin typeface="Verdana" panose="020B0604030504040204" pitchFamily="34" charset="0"/>
                  <a:ea typeface="Verdana" panose="020B0604030504040204" pitchFamily="34" charset="0"/>
                </a:rPr>
                <a:t>th</a:t>
              </a:r>
              <a:endParaRPr lang="en-US" sz="2800" kern="100" spc="-70" baseline="40000" dirty="0">
                <a:solidFill>
                  <a:srgbClr val="ED8606"/>
                </a:solidFill>
                <a:latin typeface="Verdana" panose="020B0604030504040204" pitchFamily="34" charset="0"/>
                <a:ea typeface="Verdana" panose="020B0604030504040204" pitchFamily="34" charset="0"/>
              </a:endParaRPr>
            </a:p>
          </p:txBody>
        </p:sp>
        <p:sp>
          <p:nvSpPr>
            <p:cNvPr id="35" name="CuadroTexto 34">
              <a:extLst>
                <a:ext uri="{FF2B5EF4-FFF2-40B4-BE49-F238E27FC236}">
                  <a16:creationId xmlns:a16="http://schemas.microsoft.com/office/drawing/2014/main" id="{7253FAFD-9C97-1505-82E0-9CB8FB99376A}"/>
                </a:ext>
              </a:extLst>
            </p:cNvPr>
            <p:cNvSpPr txBox="1"/>
            <p:nvPr/>
          </p:nvSpPr>
          <p:spPr>
            <a:xfrm>
              <a:off x="4833060" y="217599"/>
              <a:ext cx="1435395" cy="632674"/>
            </a:xfrm>
            <a:prstGeom prst="rect">
              <a:avLst/>
            </a:prstGeom>
            <a:noFill/>
          </p:spPr>
          <p:txBody>
            <a:bodyPr wrap="square" rtlCol="0">
              <a:spAutoFit/>
            </a:bodyPr>
            <a:lstStyle/>
            <a:p>
              <a:pPr algn="r">
                <a:lnSpc>
                  <a:spcPct val="107000"/>
                </a:lnSpc>
                <a:spcAft>
                  <a:spcPts val="800"/>
                </a:spcAft>
              </a:pPr>
              <a:r>
                <a:rPr lang="en-US" sz="3600" b="1" kern="100" spc="-70" dirty="0">
                  <a:solidFill>
                    <a:srgbClr val="ED8606"/>
                  </a:solidFill>
                  <a:latin typeface="Verdana" panose="020B0604030504040204" pitchFamily="34" charset="0"/>
                  <a:ea typeface="Verdana" panose="020B0604030504040204" pitchFamily="34" charset="0"/>
                </a:rPr>
                <a:t>NOV</a:t>
              </a:r>
              <a:endParaRPr lang="en-US" sz="3600" b="1" kern="100" spc="-70" baseline="40000" dirty="0">
                <a:solidFill>
                  <a:srgbClr val="ED8606"/>
                </a:solidFill>
                <a:latin typeface="Verdana" panose="020B0604030504040204" pitchFamily="34" charset="0"/>
                <a:ea typeface="Verdana" panose="020B0604030504040204" pitchFamily="34" charset="0"/>
              </a:endParaRPr>
            </a:p>
          </p:txBody>
        </p:sp>
      </p:grpSp>
      <p:sp>
        <p:nvSpPr>
          <p:cNvPr id="36" name="CuadroTexto 35">
            <a:extLst>
              <a:ext uri="{FF2B5EF4-FFF2-40B4-BE49-F238E27FC236}">
                <a16:creationId xmlns:a16="http://schemas.microsoft.com/office/drawing/2014/main" id="{EB8AA89A-8762-4D51-8BF9-FFF9929EDCC2}"/>
              </a:ext>
            </a:extLst>
          </p:cNvPr>
          <p:cNvSpPr txBox="1"/>
          <p:nvPr/>
        </p:nvSpPr>
        <p:spPr>
          <a:xfrm>
            <a:off x="4906418" y="199563"/>
            <a:ext cx="2316162" cy="452560"/>
          </a:xfrm>
          <a:prstGeom prst="rect">
            <a:avLst/>
          </a:prstGeom>
          <a:noFill/>
        </p:spPr>
        <p:txBody>
          <a:bodyPr wrap="square" rtlCol="0">
            <a:spAutoFit/>
          </a:bodyPr>
          <a:lstStyle/>
          <a:p>
            <a:pPr algn="r">
              <a:lnSpc>
                <a:spcPct val="107000"/>
              </a:lnSpc>
              <a:spcAft>
                <a:spcPts val="800"/>
              </a:spcAft>
            </a:pPr>
            <a:r>
              <a:rPr lang="en-US" sz="2400" b="1" kern="100" spc="-70" dirty="0">
                <a:solidFill>
                  <a:srgbClr val="ED8606"/>
                </a:solidFill>
                <a:latin typeface="Verdana" panose="020B0604030504040204" pitchFamily="34" charset="0"/>
                <a:ea typeface="Verdana" panose="020B0604030504040204" pitchFamily="34" charset="0"/>
              </a:rPr>
              <a:t>13:15-14:15</a:t>
            </a:r>
            <a:endParaRPr lang="en-US" sz="2400" b="1" kern="100" spc="-70" baseline="40000" dirty="0">
              <a:solidFill>
                <a:srgbClr val="ED8606"/>
              </a:solidFill>
              <a:latin typeface="Verdana" panose="020B0604030504040204" pitchFamily="34" charset="0"/>
              <a:ea typeface="Verdana" panose="020B0604030504040204" pitchFamily="34" charset="0"/>
            </a:endParaRPr>
          </a:p>
        </p:txBody>
      </p:sp>
      <p:sp>
        <p:nvSpPr>
          <p:cNvPr id="40" name="Rectángulo: esquinas redondeadas 39">
            <a:extLst>
              <a:ext uri="{FF2B5EF4-FFF2-40B4-BE49-F238E27FC236}">
                <a16:creationId xmlns:a16="http://schemas.microsoft.com/office/drawing/2014/main" id="{F0FA18D2-F98B-5BD3-DD7B-09B43EA4DC07}"/>
              </a:ext>
            </a:extLst>
          </p:cNvPr>
          <p:cNvSpPr/>
          <p:nvPr/>
        </p:nvSpPr>
        <p:spPr>
          <a:xfrm>
            <a:off x="1636846" y="3571446"/>
            <a:ext cx="1440000" cy="1440000"/>
          </a:xfrm>
          <a:prstGeom prst="roundRect">
            <a:avLst/>
          </a:prstGeom>
          <a:blipFill>
            <a:blip r:embed="rId21"/>
            <a:stretch>
              <a:fillRect/>
            </a:stretch>
          </a:blipFill>
          <a:ln w="19050">
            <a:solidFill>
              <a:srgbClr val="ED8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ángulo: esquinas redondeadas 41">
            <a:extLst>
              <a:ext uri="{FF2B5EF4-FFF2-40B4-BE49-F238E27FC236}">
                <a16:creationId xmlns:a16="http://schemas.microsoft.com/office/drawing/2014/main" id="{A60B2427-48B5-05FF-FA79-3B57DC638517}"/>
              </a:ext>
            </a:extLst>
          </p:cNvPr>
          <p:cNvSpPr/>
          <p:nvPr/>
        </p:nvSpPr>
        <p:spPr>
          <a:xfrm>
            <a:off x="3180515" y="3571446"/>
            <a:ext cx="1440000" cy="1440000"/>
          </a:xfrm>
          <a:prstGeom prst="roundRect">
            <a:avLst/>
          </a:prstGeom>
          <a:blipFill>
            <a:blip r:embed="rId22"/>
            <a:stretch>
              <a:fillRect/>
            </a:stretch>
          </a:blipFill>
          <a:ln w="19050">
            <a:solidFill>
              <a:srgbClr val="ED8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Rectángulo: esquinas redondeadas 44">
            <a:extLst>
              <a:ext uri="{FF2B5EF4-FFF2-40B4-BE49-F238E27FC236}">
                <a16:creationId xmlns:a16="http://schemas.microsoft.com/office/drawing/2014/main" id="{256F2416-1F86-8624-36AA-A40527886D42}"/>
              </a:ext>
            </a:extLst>
          </p:cNvPr>
          <p:cNvSpPr/>
          <p:nvPr/>
        </p:nvSpPr>
        <p:spPr>
          <a:xfrm>
            <a:off x="6274713" y="3565566"/>
            <a:ext cx="1440000" cy="1440000"/>
          </a:xfrm>
          <a:prstGeom prst="roundRect">
            <a:avLst/>
          </a:prstGeom>
          <a:blipFill>
            <a:blip r:embed="rId23"/>
            <a:stretch>
              <a:fillRect/>
            </a:stretch>
          </a:blipFill>
          <a:ln w="19050">
            <a:solidFill>
              <a:srgbClr val="ED8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ángulo: esquinas redondeadas 45">
            <a:extLst>
              <a:ext uri="{FF2B5EF4-FFF2-40B4-BE49-F238E27FC236}">
                <a16:creationId xmlns:a16="http://schemas.microsoft.com/office/drawing/2014/main" id="{CA32AB48-5269-55C2-D5EF-DD3B86056020}"/>
              </a:ext>
            </a:extLst>
          </p:cNvPr>
          <p:cNvSpPr/>
          <p:nvPr/>
        </p:nvSpPr>
        <p:spPr>
          <a:xfrm>
            <a:off x="4724184" y="3579082"/>
            <a:ext cx="1440000" cy="1440000"/>
          </a:xfrm>
          <a:prstGeom prst="roundRect">
            <a:avLst/>
          </a:prstGeom>
          <a:blipFill>
            <a:blip r:embed="rId24"/>
            <a:stretch>
              <a:fillRect/>
            </a:stretch>
          </a:blipFill>
          <a:ln w="19050">
            <a:solidFill>
              <a:srgbClr val="ED8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Rectángulo: esquinas redondeadas 46">
            <a:extLst>
              <a:ext uri="{FF2B5EF4-FFF2-40B4-BE49-F238E27FC236}">
                <a16:creationId xmlns:a16="http://schemas.microsoft.com/office/drawing/2014/main" id="{D57351DF-6E53-6CF0-248C-6D7B5B31D53C}"/>
              </a:ext>
            </a:extLst>
          </p:cNvPr>
          <p:cNvSpPr/>
          <p:nvPr/>
        </p:nvSpPr>
        <p:spPr>
          <a:xfrm>
            <a:off x="86391" y="3574590"/>
            <a:ext cx="1440000" cy="1440000"/>
          </a:xfrm>
          <a:prstGeom prst="roundRect">
            <a:avLst/>
          </a:prstGeom>
          <a:blipFill>
            <a:blip r:embed="rId25"/>
            <a:stretch>
              <a:fillRect/>
            </a:stretch>
          </a:blipFill>
          <a:ln w="19050">
            <a:solidFill>
              <a:srgbClr val="ED8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CuadroTexto 48">
            <a:extLst>
              <a:ext uri="{FF2B5EF4-FFF2-40B4-BE49-F238E27FC236}">
                <a16:creationId xmlns:a16="http://schemas.microsoft.com/office/drawing/2014/main" id="{FCE7952D-425E-70F1-38B1-738973ECD0E0}"/>
              </a:ext>
            </a:extLst>
          </p:cNvPr>
          <p:cNvSpPr txBox="1"/>
          <p:nvPr/>
        </p:nvSpPr>
        <p:spPr>
          <a:xfrm>
            <a:off x="3260706" y="2845203"/>
            <a:ext cx="1311377" cy="738664"/>
          </a:xfrm>
          <a:prstGeom prst="rect">
            <a:avLst/>
          </a:prstGeom>
          <a:noFill/>
        </p:spPr>
        <p:txBody>
          <a:bodyPr wrap="square">
            <a:spAutoFit/>
          </a:bodyPr>
          <a:lstStyle/>
          <a:p>
            <a:pPr algn="ctr"/>
            <a:r>
              <a:rPr lang="es-ES" sz="1400" dirty="0">
                <a:solidFill>
                  <a:srgbClr val="472C17"/>
                </a:solidFill>
                <a:latin typeface="Verdana" panose="020B0604030504040204" pitchFamily="34" charset="0"/>
                <a:ea typeface="Verdana" panose="020B0604030504040204" pitchFamily="34" charset="0"/>
              </a:rPr>
              <a:t>Alberto </a:t>
            </a:r>
            <a:r>
              <a:rPr lang="es-ES" sz="1400" dirty="0" err="1">
                <a:solidFill>
                  <a:srgbClr val="472C17"/>
                </a:solidFill>
                <a:latin typeface="Verdana" panose="020B0604030504040204" pitchFamily="34" charset="0"/>
                <a:ea typeface="Verdana" panose="020B0604030504040204" pitchFamily="34" charset="0"/>
              </a:rPr>
              <a:t>Broch</a:t>
            </a:r>
            <a:r>
              <a:rPr lang="es-ES" sz="1400" dirty="0">
                <a:solidFill>
                  <a:srgbClr val="472C17"/>
                </a:solidFill>
                <a:latin typeface="Verdana" panose="020B0604030504040204" pitchFamily="34" charset="0"/>
                <a:ea typeface="Verdana" panose="020B0604030504040204" pitchFamily="34" charset="0"/>
              </a:rPr>
              <a:t> </a:t>
            </a:r>
            <a:r>
              <a:rPr lang="es-ES" sz="1400" b="1" dirty="0">
                <a:solidFill>
                  <a:srgbClr val="472C17"/>
                </a:solidFill>
                <a:latin typeface="Verdana" panose="020B0604030504040204" pitchFamily="34" charset="0"/>
                <a:ea typeface="Verdana" panose="020B0604030504040204" pitchFamily="34" charset="0"/>
              </a:rPr>
              <a:t>COPROFAM</a:t>
            </a:r>
          </a:p>
        </p:txBody>
      </p:sp>
      <p:sp>
        <p:nvSpPr>
          <p:cNvPr id="51" name="CuadroTexto 50">
            <a:extLst>
              <a:ext uri="{FF2B5EF4-FFF2-40B4-BE49-F238E27FC236}">
                <a16:creationId xmlns:a16="http://schemas.microsoft.com/office/drawing/2014/main" id="{94E17139-F3B0-78F0-E4B7-CABF07CC09E6}"/>
              </a:ext>
            </a:extLst>
          </p:cNvPr>
          <p:cNvSpPr txBox="1"/>
          <p:nvPr/>
        </p:nvSpPr>
        <p:spPr>
          <a:xfrm>
            <a:off x="6361842" y="2841399"/>
            <a:ext cx="1233371" cy="738664"/>
          </a:xfrm>
          <a:prstGeom prst="rect">
            <a:avLst/>
          </a:prstGeom>
          <a:noFill/>
        </p:spPr>
        <p:txBody>
          <a:bodyPr wrap="square">
            <a:spAutoFit/>
          </a:bodyPr>
          <a:lstStyle/>
          <a:p>
            <a:pPr algn="ctr" rtl="0">
              <a:spcAft>
                <a:spcPts val="800"/>
              </a:spcAft>
            </a:pPr>
            <a:r>
              <a:rPr lang="es-ES" sz="1400" b="0" i="0" u="none" strike="noStrike" dirty="0">
                <a:solidFill>
                  <a:srgbClr val="472C17"/>
                </a:solidFill>
                <a:effectLst/>
                <a:latin typeface="Verdana" panose="020B0604030504040204" pitchFamily="34" charset="0"/>
                <a:ea typeface="Verdana" panose="020B0604030504040204" pitchFamily="34" charset="0"/>
              </a:rPr>
              <a:t>Belén </a:t>
            </a:r>
            <a:r>
              <a:rPr lang="es-ES" sz="1400" b="0" i="0" u="none" strike="noStrike" dirty="0" err="1">
                <a:solidFill>
                  <a:srgbClr val="472C17"/>
                </a:solidFill>
                <a:effectLst/>
                <a:latin typeface="Verdana" panose="020B0604030504040204" pitchFamily="34" charset="0"/>
                <a:ea typeface="Verdana" panose="020B0604030504040204" pitchFamily="34" charset="0"/>
              </a:rPr>
              <a:t>Citoler</a:t>
            </a:r>
            <a:r>
              <a:rPr lang="es-ES" sz="1400" b="0" i="0" u="none" strike="noStrike" dirty="0">
                <a:solidFill>
                  <a:srgbClr val="472C17"/>
                </a:solidFill>
                <a:effectLst/>
                <a:latin typeface="Verdana" panose="020B0604030504040204" pitchFamily="34" charset="0"/>
                <a:ea typeface="Verdana" panose="020B0604030504040204" pitchFamily="34" charset="0"/>
              </a:rPr>
              <a:t> </a:t>
            </a:r>
            <a:r>
              <a:rPr lang="es-ES" sz="1400" b="1" i="0" u="none" strike="noStrike" dirty="0">
                <a:solidFill>
                  <a:srgbClr val="472C17"/>
                </a:solidFill>
                <a:effectLst/>
                <a:latin typeface="Verdana" panose="020B0604030504040204" pitchFamily="34" charset="0"/>
                <a:ea typeface="Verdana" panose="020B0604030504040204" pitchFamily="34" charset="0"/>
              </a:rPr>
              <a:t>WRF</a:t>
            </a:r>
            <a:endParaRPr lang="es-ES" sz="1400" b="1" dirty="0">
              <a:solidFill>
                <a:srgbClr val="472C17"/>
              </a:solidFill>
              <a:effectLst/>
              <a:latin typeface="Verdana" panose="020B0604030504040204" pitchFamily="34" charset="0"/>
              <a:ea typeface="Verdana" panose="020B0604030504040204" pitchFamily="34" charset="0"/>
            </a:endParaRPr>
          </a:p>
        </p:txBody>
      </p:sp>
      <p:sp>
        <p:nvSpPr>
          <p:cNvPr id="53" name="CuadroTexto 52">
            <a:extLst>
              <a:ext uri="{FF2B5EF4-FFF2-40B4-BE49-F238E27FC236}">
                <a16:creationId xmlns:a16="http://schemas.microsoft.com/office/drawing/2014/main" id="{C59D32A8-6F57-D12A-B677-2CB368F2EFFB}"/>
              </a:ext>
            </a:extLst>
          </p:cNvPr>
          <p:cNvSpPr txBox="1"/>
          <p:nvPr/>
        </p:nvSpPr>
        <p:spPr>
          <a:xfrm>
            <a:off x="1701157" y="2807738"/>
            <a:ext cx="1311377" cy="738664"/>
          </a:xfrm>
          <a:prstGeom prst="rect">
            <a:avLst/>
          </a:prstGeom>
          <a:noFill/>
        </p:spPr>
        <p:txBody>
          <a:bodyPr wrap="square">
            <a:spAutoFit/>
          </a:bodyPr>
          <a:lstStyle/>
          <a:p>
            <a:pPr algn="ctr" rtl="0">
              <a:spcAft>
                <a:spcPts val="800"/>
              </a:spcAft>
            </a:pPr>
            <a:r>
              <a:rPr lang="es-ES" sz="1400" b="0" i="0" u="none" strike="noStrike" dirty="0">
                <a:solidFill>
                  <a:srgbClr val="472C17"/>
                </a:solidFill>
                <a:effectLst/>
                <a:latin typeface="Verdana" panose="020B0604030504040204" pitchFamily="34" charset="0"/>
                <a:ea typeface="Verdana" panose="020B0604030504040204" pitchFamily="34" charset="0"/>
              </a:rPr>
              <a:t>Esther </a:t>
            </a:r>
            <a:r>
              <a:rPr lang="es-ES" sz="1400" b="0" i="0" u="none" strike="noStrike" dirty="0" err="1">
                <a:solidFill>
                  <a:srgbClr val="472C17"/>
                </a:solidFill>
                <a:effectLst/>
                <a:latin typeface="Verdana" panose="020B0604030504040204" pitchFamily="34" charset="0"/>
                <a:ea typeface="Verdana" panose="020B0604030504040204" pitchFamily="34" charset="0"/>
              </a:rPr>
              <a:t>Penunia</a:t>
            </a:r>
            <a:r>
              <a:rPr lang="es-ES" sz="1400" b="0" i="0" u="none" strike="noStrike" dirty="0">
                <a:solidFill>
                  <a:srgbClr val="472C17"/>
                </a:solidFill>
                <a:effectLst/>
                <a:latin typeface="Verdana" panose="020B0604030504040204" pitchFamily="34" charset="0"/>
                <a:ea typeface="Verdana" panose="020B0604030504040204" pitchFamily="34" charset="0"/>
              </a:rPr>
              <a:t> </a:t>
            </a:r>
            <a:r>
              <a:rPr lang="es-ES" sz="1400" b="1" i="0" u="none" strike="noStrike" dirty="0">
                <a:solidFill>
                  <a:srgbClr val="472C17"/>
                </a:solidFill>
                <a:effectLst/>
                <a:latin typeface="Verdana" panose="020B0604030504040204" pitchFamily="34" charset="0"/>
                <a:ea typeface="Verdana" panose="020B0604030504040204" pitchFamily="34" charset="0"/>
              </a:rPr>
              <a:t>AFA</a:t>
            </a:r>
            <a:endParaRPr lang="es-ES" sz="1400" b="1" dirty="0">
              <a:solidFill>
                <a:srgbClr val="472C17"/>
              </a:solidFill>
              <a:effectLst/>
              <a:latin typeface="Verdana" panose="020B0604030504040204" pitchFamily="34" charset="0"/>
              <a:ea typeface="Verdana" panose="020B0604030504040204" pitchFamily="34" charset="0"/>
            </a:endParaRPr>
          </a:p>
        </p:txBody>
      </p:sp>
      <p:sp>
        <p:nvSpPr>
          <p:cNvPr id="55" name="CuadroTexto 54">
            <a:extLst>
              <a:ext uri="{FF2B5EF4-FFF2-40B4-BE49-F238E27FC236}">
                <a16:creationId xmlns:a16="http://schemas.microsoft.com/office/drawing/2014/main" id="{28C6C040-20FF-C168-8847-3844BC87E3FB}"/>
              </a:ext>
            </a:extLst>
          </p:cNvPr>
          <p:cNvSpPr txBox="1"/>
          <p:nvPr/>
        </p:nvSpPr>
        <p:spPr>
          <a:xfrm>
            <a:off x="4694261" y="2856692"/>
            <a:ext cx="1525188" cy="738664"/>
          </a:xfrm>
          <a:prstGeom prst="rect">
            <a:avLst/>
          </a:prstGeom>
          <a:noFill/>
        </p:spPr>
        <p:txBody>
          <a:bodyPr wrap="square">
            <a:spAutoFit/>
          </a:bodyPr>
          <a:lstStyle/>
          <a:p>
            <a:pPr algn="ctr" rtl="0">
              <a:spcAft>
                <a:spcPts val="800"/>
              </a:spcAft>
            </a:pPr>
            <a:r>
              <a:rPr lang="es-ES" sz="1400" b="0" i="0" u="none" strike="noStrike" dirty="0" err="1">
                <a:solidFill>
                  <a:srgbClr val="472C17"/>
                </a:solidFill>
                <a:effectLst/>
                <a:latin typeface="Verdana" panose="020B0604030504040204" pitchFamily="34" charset="0"/>
                <a:ea typeface="Verdana" panose="020B0604030504040204" pitchFamily="34" charset="0"/>
              </a:rPr>
              <a:t>Hakim</a:t>
            </a:r>
            <a:r>
              <a:rPr lang="es-ES" sz="1400" b="0" i="0" u="none" strike="noStrike" dirty="0">
                <a:solidFill>
                  <a:srgbClr val="472C17"/>
                </a:solidFill>
                <a:effectLst/>
                <a:latin typeface="Verdana" panose="020B0604030504040204" pitchFamily="34" charset="0"/>
                <a:ea typeface="Verdana" panose="020B0604030504040204" pitchFamily="34" charset="0"/>
              </a:rPr>
              <a:t> </a:t>
            </a:r>
            <a:r>
              <a:rPr lang="es-ES" sz="1400" b="0" i="0" u="none" strike="noStrike" dirty="0" err="1">
                <a:solidFill>
                  <a:srgbClr val="472C17"/>
                </a:solidFill>
                <a:effectLst/>
                <a:latin typeface="Verdana" panose="020B0604030504040204" pitchFamily="34" charset="0"/>
                <a:ea typeface="Verdana" panose="020B0604030504040204" pitchFamily="34" charset="0"/>
              </a:rPr>
              <a:t>Baliraine</a:t>
            </a:r>
            <a:r>
              <a:rPr lang="es-ES" sz="1400" b="0" i="0" u="none" strike="noStrike" dirty="0">
                <a:solidFill>
                  <a:srgbClr val="472C17"/>
                </a:solidFill>
                <a:effectLst/>
                <a:latin typeface="Verdana" panose="020B0604030504040204" pitchFamily="34" charset="0"/>
                <a:ea typeface="Verdana" panose="020B0604030504040204" pitchFamily="34" charset="0"/>
              </a:rPr>
              <a:t> </a:t>
            </a:r>
            <a:r>
              <a:rPr lang="es-ES" sz="1400" b="1" i="0" u="none" strike="noStrike" dirty="0">
                <a:solidFill>
                  <a:srgbClr val="472C17"/>
                </a:solidFill>
                <a:effectLst/>
                <a:latin typeface="Verdana" panose="020B0604030504040204" pitchFamily="34" charset="0"/>
                <a:ea typeface="Verdana" panose="020B0604030504040204" pitchFamily="34" charset="0"/>
              </a:rPr>
              <a:t>ESAFF</a:t>
            </a:r>
            <a:endParaRPr lang="es-ES" sz="1400" b="1" dirty="0">
              <a:solidFill>
                <a:srgbClr val="472C17"/>
              </a:solidFill>
              <a:effectLst/>
              <a:latin typeface="Verdana" panose="020B0604030504040204" pitchFamily="34" charset="0"/>
              <a:ea typeface="Verdana" panose="020B0604030504040204" pitchFamily="34" charset="0"/>
            </a:endParaRPr>
          </a:p>
        </p:txBody>
      </p:sp>
      <p:sp>
        <p:nvSpPr>
          <p:cNvPr id="59" name="CuadroTexto 58">
            <a:extLst>
              <a:ext uri="{FF2B5EF4-FFF2-40B4-BE49-F238E27FC236}">
                <a16:creationId xmlns:a16="http://schemas.microsoft.com/office/drawing/2014/main" id="{D46F8BB7-A7A7-B138-7E17-0C8B26BFDB23}"/>
              </a:ext>
            </a:extLst>
          </p:cNvPr>
          <p:cNvSpPr txBox="1"/>
          <p:nvPr/>
        </p:nvSpPr>
        <p:spPr>
          <a:xfrm>
            <a:off x="-3476" y="2794986"/>
            <a:ext cx="1743436" cy="738664"/>
          </a:xfrm>
          <a:prstGeom prst="rect">
            <a:avLst/>
          </a:prstGeom>
          <a:noFill/>
        </p:spPr>
        <p:txBody>
          <a:bodyPr wrap="square">
            <a:spAutoFit/>
          </a:bodyPr>
          <a:lstStyle/>
          <a:p>
            <a:pPr algn="ctr" rtl="0">
              <a:spcAft>
                <a:spcPts val="800"/>
              </a:spcAft>
            </a:pPr>
            <a:r>
              <a:rPr lang="es-ES" sz="1400" b="0" i="0" u="none" strike="noStrike" dirty="0" err="1">
                <a:solidFill>
                  <a:srgbClr val="472C17"/>
                </a:solidFill>
                <a:effectLst/>
                <a:latin typeface="Verdana" panose="020B0604030504040204" pitchFamily="34" charset="0"/>
                <a:ea typeface="Verdana" panose="020B0604030504040204" pitchFamily="34" charset="0"/>
              </a:rPr>
              <a:t>Momouni</a:t>
            </a:r>
            <a:r>
              <a:rPr lang="es-ES" sz="1400" b="0" i="0" u="none" strike="noStrike" dirty="0">
                <a:solidFill>
                  <a:srgbClr val="472C17"/>
                </a:solidFill>
                <a:effectLst/>
                <a:latin typeface="Verdana" panose="020B0604030504040204" pitchFamily="34" charset="0"/>
                <a:ea typeface="Verdana" panose="020B0604030504040204" pitchFamily="34" charset="0"/>
              </a:rPr>
              <a:t> </a:t>
            </a:r>
            <a:r>
              <a:rPr lang="es-ES" sz="1400" b="0" i="0" u="none" strike="noStrike" dirty="0" err="1">
                <a:solidFill>
                  <a:srgbClr val="472C17"/>
                </a:solidFill>
                <a:effectLst/>
                <a:latin typeface="Verdana" panose="020B0604030504040204" pitchFamily="34" charset="0"/>
                <a:ea typeface="Verdana" panose="020B0604030504040204" pitchFamily="34" charset="0"/>
              </a:rPr>
              <a:t>Compaore</a:t>
            </a:r>
            <a:r>
              <a:rPr lang="es-ES" sz="1400" b="0" i="0" u="none" strike="noStrike" dirty="0">
                <a:solidFill>
                  <a:srgbClr val="472C17"/>
                </a:solidFill>
                <a:effectLst/>
                <a:latin typeface="Verdana" panose="020B0604030504040204" pitchFamily="34" charset="0"/>
                <a:ea typeface="Verdana" panose="020B0604030504040204" pitchFamily="34" charset="0"/>
              </a:rPr>
              <a:t> </a:t>
            </a:r>
            <a:r>
              <a:rPr lang="es-ES" sz="1400" b="1" i="0" u="none" strike="noStrike" dirty="0">
                <a:solidFill>
                  <a:srgbClr val="472C17"/>
                </a:solidFill>
                <a:effectLst/>
                <a:latin typeface="Verdana" panose="020B0604030504040204" pitchFamily="34" charset="0"/>
                <a:ea typeface="Verdana" panose="020B0604030504040204" pitchFamily="34" charset="0"/>
              </a:rPr>
              <a:t>OXFAM</a:t>
            </a:r>
            <a:r>
              <a:rPr lang="es-ES" sz="1400" b="0" i="0" u="none" strike="noStrike" dirty="0">
                <a:solidFill>
                  <a:srgbClr val="472C17"/>
                </a:solidFill>
                <a:effectLst/>
                <a:latin typeface="Verdana" panose="020B0604030504040204" pitchFamily="34" charset="0"/>
                <a:ea typeface="Verdana" panose="020B0604030504040204" pitchFamily="34" charset="0"/>
              </a:rPr>
              <a:t> </a:t>
            </a:r>
          </a:p>
        </p:txBody>
      </p:sp>
      <p:sp>
        <p:nvSpPr>
          <p:cNvPr id="60" name="CuadroTexto 59">
            <a:extLst>
              <a:ext uri="{FF2B5EF4-FFF2-40B4-BE49-F238E27FC236}">
                <a16:creationId xmlns:a16="http://schemas.microsoft.com/office/drawing/2014/main" id="{F087EA1E-7B40-C53C-A40C-56ACF0CE875B}"/>
              </a:ext>
            </a:extLst>
          </p:cNvPr>
          <p:cNvSpPr txBox="1"/>
          <p:nvPr/>
        </p:nvSpPr>
        <p:spPr>
          <a:xfrm>
            <a:off x="7547636" y="1365030"/>
            <a:ext cx="1349172" cy="738664"/>
          </a:xfrm>
          <a:prstGeom prst="rect">
            <a:avLst/>
          </a:prstGeom>
          <a:noFill/>
        </p:spPr>
        <p:txBody>
          <a:bodyPr wrap="square">
            <a:spAutoFit/>
          </a:bodyPr>
          <a:lstStyle/>
          <a:p>
            <a:pPr algn="ctr" rtl="0">
              <a:spcAft>
                <a:spcPts val="800"/>
              </a:spcAft>
            </a:pPr>
            <a:r>
              <a:rPr lang="es-ES" sz="1400" b="0" i="0" u="none" strike="noStrike" dirty="0">
                <a:solidFill>
                  <a:srgbClr val="FFFFFF"/>
                </a:solidFill>
                <a:effectLst/>
                <a:latin typeface="Verdana" panose="020B0604030504040204" pitchFamily="34" charset="0"/>
                <a:ea typeface="Verdana" panose="020B0604030504040204" pitchFamily="34" charset="0"/>
              </a:rPr>
              <a:t>Norman Casas </a:t>
            </a:r>
            <a:r>
              <a:rPr lang="es-ES" sz="1400" b="1" i="0" u="none" strike="noStrike" dirty="0">
                <a:solidFill>
                  <a:srgbClr val="FFFFFF"/>
                </a:solidFill>
                <a:effectLst/>
                <a:latin typeface="Verdana" panose="020B0604030504040204" pitchFamily="34" charset="0"/>
                <a:ea typeface="Verdana" panose="020B0604030504040204" pitchFamily="34" charset="0"/>
              </a:rPr>
              <a:t>OXFAM</a:t>
            </a:r>
            <a:endParaRPr lang="es-ES" sz="1400" b="1" dirty="0">
              <a:solidFill>
                <a:srgbClr val="FFFFFF"/>
              </a:solidFill>
              <a:effectLst/>
              <a:latin typeface="Verdana" panose="020B0604030504040204" pitchFamily="34" charset="0"/>
              <a:ea typeface="Verdana" panose="020B0604030504040204" pitchFamily="34" charset="0"/>
            </a:endParaRPr>
          </a:p>
        </p:txBody>
      </p:sp>
      <p:sp>
        <p:nvSpPr>
          <p:cNvPr id="1048" name="CuadroTexto 1047">
            <a:extLst>
              <a:ext uri="{FF2B5EF4-FFF2-40B4-BE49-F238E27FC236}">
                <a16:creationId xmlns:a16="http://schemas.microsoft.com/office/drawing/2014/main" id="{A6A6AFFC-5A21-721B-C8DF-EAE426A1CC93}"/>
              </a:ext>
            </a:extLst>
          </p:cNvPr>
          <p:cNvSpPr txBox="1"/>
          <p:nvPr/>
        </p:nvSpPr>
        <p:spPr>
          <a:xfrm>
            <a:off x="7566961" y="3466904"/>
            <a:ext cx="1349172" cy="307777"/>
          </a:xfrm>
          <a:prstGeom prst="rect">
            <a:avLst/>
          </a:prstGeom>
          <a:noFill/>
        </p:spPr>
        <p:txBody>
          <a:bodyPr wrap="square">
            <a:spAutoFit/>
          </a:bodyPr>
          <a:lstStyle/>
          <a:p>
            <a:pPr algn="ctr" rtl="0">
              <a:spcAft>
                <a:spcPts val="800"/>
              </a:spcAft>
            </a:pPr>
            <a:r>
              <a:rPr lang="es-ES" sz="1400" b="0" i="0" u="none" strike="noStrike" dirty="0" err="1">
                <a:solidFill>
                  <a:srgbClr val="FFFFFF"/>
                </a:solidFill>
                <a:effectLst/>
                <a:latin typeface="Verdana" panose="020B0604030504040204" pitchFamily="34" charset="0"/>
                <a:ea typeface="Verdana" panose="020B0604030504040204" pitchFamily="34" charset="0"/>
              </a:rPr>
              <a:t>Moderator</a:t>
            </a:r>
            <a:endParaRPr lang="es-ES" sz="1400" b="1" dirty="0">
              <a:solidFill>
                <a:srgbClr val="FFFFFF"/>
              </a:solidFill>
              <a:effectLst/>
              <a:latin typeface="Verdana" panose="020B0604030504040204" pitchFamily="34" charset="0"/>
              <a:ea typeface="Verdana" panose="020B0604030504040204" pitchFamily="34" charset="0"/>
            </a:endParaRPr>
          </a:p>
        </p:txBody>
      </p:sp>
      <p:pic>
        <p:nvPicPr>
          <p:cNvPr id="1049" name="Imagen 1048">
            <a:extLst>
              <a:ext uri="{FF2B5EF4-FFF2-40B4-BE49-F238E27FC236}">
                <a16:creationId xmlns:a16="http://schemas.microsoft.com/office/drawing/2014/main" id="{C0B4C4F4-DFF1-FD30-8DAE-F0001716C717}"/>
              </a:ext>
            </a:extLst>
          </p:cNvPr>
          <p:cNvPicPr>
            <a:picLocks noChangeAspect="1"/>
          </p:cNvPicPr>
          <p:nvPr/>
        </p:nvPicPr>
        <p:blipFill>
          <a:blip r:embed="rId26"/>
          <a:srcRect l="14586" t="5705"/>
          <a:stretch/>
        </p:blipFill>
        <p:spPr>
          <a:xfrm>
            <a:off x="0" y="-1"/>
            <a:ext cx="1088326" cy="2615661"/>
          </a:xfrm>
          <a:prstGeom prst="rect">
            <a:avLst/>
          </a:prstGeom>
        </p:spPr>
      </p:pic>
      <p:sp>
        <p:nvSpPr>
          <p:cNvPr id="3" name="CuadroTexto 2">
            <a:extLst>
              <a:ext uri="{FF2B5EF4-FFF2-40B4-BE49-F238E27FC236}">
                <a16:creationId xmlns:a16="http://schemas.microsoft.com/office/drawing/2014/main" id="{20E0F9DE-9A27-593C-BF67-526DC617C3A5}"/>
              </a:ext>
            </a:extLst>
          </p:cNvPr>
          <p:cNvSpPr txBox="1"/>
          <p:nvPr/>
        </p:nvSpPr>
        <p:spPr>
          <a:xfrm>
            <a:off x="2601709" y="2116241"/>
            <a:ext cx="4582632" cy="615553"/>
          </a:xfrm>
          <a:prstGeom prst="rect">
            <a:avLst/>
          </a:prstGeom>
          <a:noFill/>
        </p:spPr>
        <p:txBody>
          <a:bodyPr wrap="square">
            <a:spAutoFit/>
          </a:bodyPr>
          <a:lstStyle/>
          <a:p>
            <a:pPr algn="r"/>
            <a:r>
              <a:rPr lang="en-US" sz="1800" dirty="0">
                <a:solidFill>
                  <a:srgbClr val="ED8606"/>
                </a:solidFill>
              </a:rPr>
              <a:t>Official Side Event Room 3</a:t>
            </a:r>
          </a:p>
          <a:p>
            <a:pPr algn="r"/>
            <a:r>
              <a:rPr lang="en-US" sz="1600" b="0" dirty="0">
                <a:solidFill>
                  <a:srgbClr val="ED8606"/>
                </a:solidFill>
              </a:rPr>
              <a:t>(Blue Zone)</a:t>
            </a:r>
          </a:p>
        </p:txBody>
      </p:sp>
      <p:pic>
        <p:nvPicPr>
          <p:cNvPr id="4" name="Gráfico 3" descr="Ojo">
            <a:hlinkClick r:id="rId27"/>
            <a:extLst>
              <a:ext uri="{FF2B5EF4-FFF2-40B4-BE49-F238E27FC236}">
                <a16:creationId xmlns:a16="http://schemas.microsoft.com/office/drawing/2014/main" id="{B86D97BE-5F30-1B1C-C61E-8866C84E251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999806" y="3797099"/>
            <a:ext cx="583313" cy="583313"/>
          </a:xfrm>
          <a:prstGeom prst="rect">
            <a:avLst/>
          </a:prstGeom>
        </p:spPr>
      </p:pic>
      <p:sp>
        <p:nvSpPr>
          <p:cNvPr id="12" name="CuadroTexto 11">
            <a:extLst>
              <a:ext uri="{FF2B5EF4-FFF2-40B4-BE49-F238E27FC236}">
                <a16:creationId xmlns:a16="http://schemas.microsoft.com/office/drawing/2014/main" id="{5406404A-F83C-EB76-7D17-D73AB4ABD9EE}"/>
              </a:ext>
            </a:extLst>
          </p:cNvPr>
          <p:cNvSpPr txBox="1"/>
          <p:nvPr/>
        </p:nvSpPr>
        <p:spPr>
          <a:xfrm>
            <a:off x="7715645" y="4198137"/>
            <a:ext cx="1181163" cy="452560"/>
          </a:xfrm>
          <a:prstGeom prst="rect">
            <a:avLst/>
          </a:prstGeom>
          <a:noFill/>
        </p:spPr>
        <p:txBody>
          <a:bodyPr wrap="square">
            <a:spAutoFit/>
          </a:bodyPr>
          <a:lstStyle>
            <a:defPPr>
              <a:defRPr lang="en-US"/>
            </a:defPPr>
            <a:lvl1pPr algn="ctr">
              <a:lnSpc>
                <a:spcPct val="107000"/>
              </a:lnSpc>
              <a:spcAft>
                <a:spcPts val="800"/>
              </a:spcAft>
              <a:defRPr sz="1400" kern="100">
                <a:solidFill>
                  <a:srgbClr val="496269"/>
                </a:solidFill>
                <a:effectLst/>
                <a:latin typeface="Nunito Sans" pitchFamily="2" charset="0"/>
              </a:defRPr>
            </a:lvl1pPr>
          </a:lstStyle>
          <a:p>
            <a:r>
              <a:rPr lang="es-ES" sz="2400" dirty="0">
                <a:solidFill>
                  <a:schemeClr val="bg1"/>
                </a:solidFill>
                <a:latin typeface="Verdana" panose="020B0604030504040204" pitchFamily="34" charset="0"/>
                <a:ea typeface="Verdana" panose="020B0604030504040204" pitchFamily="34" charset="0"/>
                <a:hlinkClick r:id="rId27">
                  <a:extLst>
                    <a:ext uri="{A12FA001-AC4F-418D-AE19-62706E023703}">
                      <ahyp:hlinkClr xmlns:ahyp="http://schemas.microsoft.com/office/drawing/2018/hyperlinkcolor" val="tx"/>
                    </a:ext>
                  </a:extLst>
                </a:hlinkClick>
              </a:rPr>
              <a:t>LIVE</a:t>
            </a:r>
            <a:endParaRPr lang="es-ES" sz="2400" dirty="0">
              <a:solidFill>
                <a:schemeClr val="bg1"/>
              </a:solidFill>
              <a:latin typeface="Verdana" panose="020B0604030504040204" pitchFamily="34" charset="0"/>
              <a:ea typeface="Verdana" panose="020B0604030504040204" pitchFamily="34" charset="0"/>
            </a:endParaRPr>
          </a:p>
        </p:txBody>
      </p:sp>
      <p:sp>
        <p:nvSpPr>
          <p:cNvPr id="13" name="CuadroTexto 12">
            <a:extLst>
              <a:ext uri="{FF2B5EF4-FFF2-40B4-BE49-F238E27FC236}">
                <a16:creationId xmlns:a16="http://schemas.microsoft.com/office/drawing/2014/main" id="{A1652A35-1CB4-8C8D-FA1D-BF850043BD5F}"/>
              </a:ext>
            </a:extLst>
          </p:cNvPr>
          <p:cNvSpPr txBox="1"/>
          <p:nvPr/>
        </p:nvSpPr>
        <p:spPr>
          <a:xfrm>
            <a:off x="7743433" y="4764093"/>
            <a:ext cx="1181163" cy="272510"/>
          </a:xfrm>
          <a:prstGeom prst="rect">
            <a:avLst/>
          </a:prstGeom>
          <a:noFill/>
        </p:spPr>
        <p:txBody>
          <a:bodyPr wrap="square">
            <a:spAutoFit/>
          </a:bodyPr>
          <a:lstStyle>
            <a:defPPr>
              <a:defRPr lang="en-US"/>
            </a:defPPr>
            <a:lvl1pPr algn="ctr">
              <a:lnSpc>
                <a:spcPct val="107000"/>
              </a:lnSpc>
              <a:spcAft>
                <a:spcPts val="800"/>
              </a:spcAft>
              <a:defRPr sz="1400" kern="100">
                <a:solidFill>
                  <a:srgbClr val="496269"/>
                </a:solidFill>
                <a:effectLst/>
                <a:latin typeface="Nunito Sans" pitchFamily="2" charset="0"/>
              </a:defRPr>
            </a:lvl1pPr>
          </a:lstStyle>
          <a:p>
            <a:pPr algn="l"/>
            <a:r>
              <a:rPr lang="es-ES" sz="1200" spc="-80" dirty="0">
                <a:solidFill>
                  <a:schemeClr val="bg1"/>
                </a:solidFill>
                <a:latin typeface="Verdana" panose="020B0604030504040204" pitchFamily="34" charset="0"/>
                <a:ea typeface="Verdana" panose="020B0604030504040204" pitchFamily="34" charset="0"/>
              </a:rPr>
              <a:t>EN | ESP |</a:t>
            </a:r>
            <a:r>
              <a:rPr lang="es-ES" sz="1200" spc="-130" dirty="0">
                <a:solidFill>
                  <a:schemeClr val="bg1"/>
                </a:solidFill>
                <a:latin typeface="Verdana" panose="020B0604030504040204" pitchFamily="34" charset="0"/>
                <a:ea typeface="Verdana" panose="020B0604030504040204" pitchFamily="34" charset="0"/>
              </a:rPr>
              <a:t> </a:t>
            </a:r>
            <a:r>
              <a:rPr lang="es-ES" sz="1200" spc="-80" dirty="0">
                <a:solidFill>
                  <a:schemeClr val="bg1"/>
                </a:solidFill>
                <a:latin typeface="Verdana" panose="020B0604030504040204" pitchFamily="34" charset="0"/>
                <a:ea typeface="Verdana" panose="020B0604030504040204" pitchFamily="34" charset="0"/>
              </a:rPr>
              <a:t>FR</a:t>
            </a:r>
          </a:p>
        </p:txBody>
      </p:sp>
      <p:sp>
        <p:nvSpPr>
          <p:cNvPr id="37" name="Rectángulo: esquinas redondeadas 36">
            <a:extLst>
              <a:ext uri="{FF2B5EF4-FFF2-40B4-BE49-F238E27FC236}">
                <a16:creationId xmlns:a16="http://schemas.microsoft.com/office/drawing/2014/main" id="{D6BD0748-18CE-58E7-C744-D9189F519F2D}"/>
              </a:ext>
            </a:extLst>
          </p:cNvPr>
          <p:cNvSpPr/>
          <p:nvPr/>
        </p:nvSpPr>
        <p:spPr>
          <a:xfrm>
            <a:off x="7535673" y="2086435"/>
            <a:ext cx="1440000" cy="1440000"/>
          </a:xfrm>
          <a:prstGeom prst="roundRect">
            <a:avLst/>
          </a:prstGeom>
          <a:blipFill>
            <a:blip r:embed="rId30"/>
            <a:stretch>
              <a:fillRect/>
            </a:stretch>
          </a:blipFill>
          <a:ln w="19050">
            <a:solidFill>
              <a:srgbClr val="ED8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3387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E71C3-A538-6B30-3F0C-FAE6FEEF5EE7}"/>
              </a:ext>
            </a:extLst>
          </p:cNvPr>
          <p:cNvSpPr>
            <a:spLocks noGrp="1"/>
          </p:cNvSpPr>
          <p:nvPr>
            <p:ph type="title"/>
          </p:nvPr>
        </p:nvSpPr>
        <p:spPr>
          <a:xfrm>
            <a:off x="656658" y="-236562"/>
            <a:ext cx="6688279" cy="3781425"/>
          </a:xfrm>
        </p:spPr>
        <p:txBody>
          <a:bodyPr>
            <a:normAutofit/>
          </a:bodyPr>
          <a:lstStyle/>
          <a:p>
            <a:r>
              <a:rPr lang="en-US" sz="4050" b="1" dirty="0"/>
              <a:t>4) </a:t>
            </a:r>
            <a:r>
              <a:rPr lang="fr-FR" sz="4050" b="1" dirty="0"/>
              <a:t>COMMENT LES FACTEURS LIÉS AU GENRE AFFECTENT L’ACCESSIBILITÉ AU FINANCEMENT CLIMAT</a:t>
            </a:r>
            <a:r>
              <a:rPr lang="en-US" sz="4050" b="1" dirty="0"/>
              <a:t> </a:t>
            </a:r>
          </a:p>
        </p:txBody>
      </p:sp>
      <p:sp>
        <p:nvSpPr>
          <p:cNvPr id="3" name="Slide Number Placeholder 2">
            <a:extLst>
              <a:ext uri="{FF2B5EF4-FFF2-40B4-BE49-F238E27FC236}">
                <a16:creationId xmlns:a16="http://schemas.microsoft.com/office/drawing/2014/main" id="{050E3CE4-4B8C-EC3D-6FDD-FD9D6B05F3E4}"/>
              </a:ext>
            </a:extLst>
          </p:cNvPr>
          <p:cNvSpPr>
            <a:spLocks noGrp="1"/>
          </p:cNvSpPr>
          <p:nvPr>
            <p:ph type="sldNum" sz="quarter" idx="12"/>
          </p:nvPr>
        </p:nvSpPr>
        <p:spPr/>
        <p:txBody>
          <a:bodyPr/>
          <a:lstStyle/>
          <a:p>
            <a:fld id="{F47AA31B-6E6F-A246-9840-C6D6E26CE378}" type="slidenum">
              <a:rPr lang="en-US" smtClean="0"/>
              <a:pPr/>
              <a:t>20</a:t>
            </a:fld>
            <a:endParaRPr lang="en-US"/>
          </a:p>
        </p:txBody>
      </p:sp>
      <p:sp>
        <p:nvSpPr>
          <p:cNvPr id="6" name="TextBox 5">
            <a:extLst>
              <a:ext uri="{FF2B5EF4-FFF2-40B4-BE49-F238E27FC236}">
                <a16:creationId xmlns:a16="http://schemas.microsoft.com/office/drawing/2014/main" id="{8A7682A0-38DC-486B-5EBC-6722ECC99B11}"/>
              </a:ext>
            </a:extLst>
          </p:cNvPr>
          <p:cNvSpPr txBox="1"/>
          <p:nvPr/>
        </p:nvSpPr>
        <p:spPr>
          <a:xfrm>
            <a:off x="697023" y="3115565"/>
            <a:ext cx="6647914" cy="1131079"/>
          </a:xfrm>
          <a:prstGeom prst="rect">
            <a:avLst/>
          </a:prstGeom>
          <a:noFill/>
        </p:spPr>
        <p:txBody>
          <a:bodyPr wrap="square" rtlCol="0">
            <a:spAutoFit/>
          </a:bodyPr>
          <a:lstStyle/>
          <a:p>
            <a:r>
              <a:rPr lang="fr-FR" i="1" dirty="0">
                <a:solidFill>
                  <a:srgbClr val="000000"/>
                </a:solidFill>
                <a:latin typeface="Oxfam TSTAR PRO" panose="02000806030000020004" pitchFamily="50" charset="0"/>
                <a:ea typeface="Times New Roman" panose="02020603050405020304" pitchFamily="18" charset="0"/>
                <a:cs typeface="Arial" panose="020B0604020202020204" pitchFamily="34" charset="0"/>
              </a:rPr>
              <a:t>Comment les barrières d’accessibilité aux financements climat sont conditionnées par les inégalités de genre et entravent leur accès aux fonds?</a:t>
            </a:r>
            <a:endParaRPr lang="es-ES" dirty="0">
              <a:solidFill>
                <a:srgbClr val="000000"/>
              </a:solidFill>
              <a:latin typeface="Oxfam TSTAR PRO" panose="02000806030000020004" pitchFamily="50" charset="0"/>
              <a:ea typeface="Times New Roman" panose="02020603050405020304" pitchFamily="18" charset="0"/>
              <a:cs typeface="Arial" panose="020B0604020202020204" pitchFamily="34" charset="0"/>
            </a:endParaRPr>
          </a:p>
          <a:p>
            <a:endParaRPr lang="en-US" sz="1350" dirty="0"/>
          </a:p>
        </p:txBody>
      </p:sp>
      <p:pic>
        <p:nvPicPr>
          <p:cNvPr id="5" name="Image 4"/>
          <p:cNvPicPr>
            <a:picLocks noChangeAspect="1"/>
          </p:cNvPicPr>
          <p:nvPr/>
        </p:nvPicPr>
        <p:blipFill>
          <a:blip r:embed="rId2"/>
          <a:stretch>
            <a:fillRect/>
          </a:stretch>
        </p:blipFill>
        <p:spPr>
          <a:xfrm>
            <a:off x="7426712" y="0"/>
            <a:ext cx="1788260" cy="5143500"/>
          </a:xfrm>
          <a:prstGeom prst="rect">
            <a:avLst/>
          </a:prstGeom>
        </p:spPr>
      </p:pic>
    </p:spTree>
    <p:extLst>
      <p:ext uri="{BB962C8B-B14F-4D97-AF65-F5344CB8AC3E}">
        <p14:creationId xmlns:p14="http://schemas.microsoft.com/office/powerpoint/2010/main" val="3494468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07AB52-D42B-15DF-DEDA-97BDE55091F8}"/>
              </a:ext>
            </a:extLst>
          </p:cNvPr>
          <p:cNvSpPr>
            <a:spLocks noGrp="1"/>
          </p:cNvSpPr>
          <p:nvPr>
            <p:ph idx="1"/>
          </p:nvPr>
        </p:nvSpPr>
        <p:spPr>
          <a:xfrm>
            <a:off x="215590" y="1383618"/>
            <a:ext cx="7211122" cy="3078845"/>
          </a:xfrm>
        </p:spPr>
        <p:txBody>
          <a:bodyPr>
            <a:normAutofit/>
          </a:bodyPr>
          <a:lstStyle/>
          <a:p>
            <a:pPr marL="342900" indent="-342900">
              <a:buAutoNum type="arabicParenR"/>
            </a:pPr>
            <a:r>
              <a:rPr lang="fr-FR" sz="1400" b="1" dirty="0"/>
              <a:t>Les stéréotypes, normes et pratiques socioculturels</a:t>
            </a:r>
            <a:r>
              <a:rPr lang="fr-FR" sz="1400" dirty="0"/>
              <a:t> qui affectent la manière dont la vie et les opportunités socio-économiques des femmes, des filles et d’autres collectifs marginalisés sont façonnées, en particulier en milieu rural;</a:t>
            </a:r>
          </a:p>
          <a:p>
            <a:pPr marL="342900" indent="-342900">
              <a:buFont typeface="Arial" panose="020B0604020202020204" pitchFamily="34" charset="0"/>
              <a:buAutoNum type="arabicParenR"/>
            </a:pPr>
            <a:r>
              <a:rPr lang="fr-FR" sz="1400" dirty="0"/>
              <a:t>Inégalité d’accès à la terre et aux ressources naturelles/productives affectent les capacités d’adaptation des femmes, des filles et d’autres collectifs marginalisés </a:t>
            </a:r>
          </a:p>
          <a:p>
            <a:pPr marL="342900" indent="-342900">
              <a:buFont typeface="Arial" panose="020B0604020202020204" pitchFamily="34" charset="0"/>
              <a:buAutoNum type="arabicParenR"/>
            </a:pPr>
            <a:r>
              <a:rPr lang="fr-FR" sz="1400" dirty="0"/>
              <a:t>Accès insuffisant aux services financiers et aux prêts : Les mêmes difficultés peuvent se présenter pour accéder au financement climat</a:t>
            </a:r>
          </a:p>
          <a:p>
            <a:pPr marL="342900" indent="-342900">
              <a:buFont typeface="Arial" panose="020B0604020202020204" pitchFamily="34" charset="0"/>
              <a:buAutoNum type="arabicParenR"/>
            </a:pPr>
            <a:r>
              <a:rPr lang="fr-FR" sz="1400" dirty="0"/>
              <a:t>Accès limité à l’information et la formation (sur le climat) dû à la faible alphabétisation des femmes..</a:t>
            </a:r>
          </a:p>
          <a:p>
            <a:pPr marL="342900" indent="-342900">
              <a:buFont typeface="Arial" panose="020B0604020202020204" pitchFamily="34" charset="0"/>
              <a:buAutoNum type="arabicParenR"/>
            </a:pPr>
            <a:r>
              <a:rPr lang="fr-FR" sz="1400" dirty="0"/>
              <a:t>mise en œuvre insuffisante de politiques et stratégies en matière de genre</a:t>
            </a:r>
          </a:p>
          <a:p>
            <a:pPr marL="342900" indent="-342900">
              <a:buFont typeface="Arial" panose="020B0604020202020204" pitchFamily="34" charset="0"/>
              <a:buAutoNum type="arabicParenR"/>
            </a:pPr>
            <a:r>
              <a:rPr lang="fr-FR" sz="1400" dirty="0"/>
              <a:t>Représentation et participation inégale dans les lieux de prises de décision </a:t>
            </a:r>
          </a:p>
          <a:p>
            <a:pPr marL="342900" indent="-342900">
              <a:buFont typeface="Arial" panose="020B0604020202020204" pitchFamily="34" charset="0"/>
              <a:buAutoNum type="arabicParenR"/>
            </a:pPr>
            <a:endParaRPr lang="fr-FR" sz="1600" b="1"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AutoNum type="arabicParenR"/>
            </a:pPr>
            <a:endParaRPr lang="fr-FR" sz="1600" b="1"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AutoNum type="arabicParenR"/>
            </a:pPr>
            <a:endParaRPr lang="fr-FR" sz="1400" b="1"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buAutoNum type="arabicParenR"/>
            </a:pPr>
            <a:endParaRPr lang="fr-FR" sz="1400" dirty="0"/>
          </a:p>
          <a:p>
            <a:pPr marL="0" indent="0">
              <a:buNone/>
            </a:pPr>
            <a:endParaRPr lang="fr-FR" sz="1400" dirty="0"/>
          </a:p>
          <a:p>
            <a:endParaRPr lang="fr-FR" sz="1350" b="1"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DC28D58-4BDD-AB15-6E9B-A8E13EA83AB6}"/>
              </a:ext>
            </a:extLst>
          </p:cNvPr>
          <p:cNvSpPr>
            <a:spLocks noGrp="1"/>
          </p:cNvSpPr>
          <p:nvPr>
            <p:ph type="sldNum" sz="quarter" idx="12"/>
          </p:nvPr>
        </p:nvSpPr>
        <p:spPr/>
        <p:txBody>
          <a:bodyPr/>
          <a:lstStyle/>
          <a:p>
            <a:fld id="{F47AA31B-6E6F-A246-9840-C6D6E26CE378}" type="slidenum">
              <a:rPr lang="en-US" smtClean="0"/>
              <a:pPr/>
              <a:t>21</a:t>
            </a:fld>
            <a:endParaRPr lang="en-US" dirty="0"/>
          </a:p>
        </p:txBody>
      </p:sp>
      <p:sp>
        <p:nvSpPr>
          <p:cNvPr id="4" name="Title 3">
            <a:extLst>
              <a:ext uri="{FF2B5EF4-FFF2-40B4-BE49-F238E27FC236}">
                <a16:creationId xmlns:a16="http://schemas.microsoft.com/office/drawing/2014/main" id="{D112E23B-8ED2-7CE0-0866-FA6450E4C423}"/>
              </a:ext>
            </a:extLst>
          </p:cNvPr>
          <p:cNvSpPr>
            <a:spLocks noGrp="1"/>
          </p:cNvSpPr>
          <p:nvPr>
            <p:ph type="title"/>
          </p:nvPr>
        </p:nvSpPr>
        <p:spPr/>
        <p:txBody>
          <a:bodyPr/>
          <a:lstStyle/>
          <a:p>
            <a:r>
              <a:rPr lang="en-US" dirty="0" err="1"/>
              <a:t>Barrières</a:t>
            </a:r>
            <a:r>
              <a:rPr lang="en-US" dirty="0"/>
              <a:t> </a:t>
            </a:r>
            <a:r>
              <a:rPr lang="en-US" dirty="0" err="1"/>
              <a:t>liées</a:t>
            </a:r>
            <a:r>
              <a:rPr lang="en-US" dirty="0"/>
              <a:t> au genre</a:t>
            </a:r>
          </a:p>
        </p:txBody>
      </p:sp>
      <p:pic>
        <p:nvPicPr>
          <p:cNvPr id="5" name="Image 4"/>
          <p:cNvPicPr>
            <a:picLocks noChangeAspect="1"/>
          </p:cNvPicPr>
          <p:nvPr/>
        </p:nvPicPr>
        <p:blipFill>
          <a:blip r:embed="rId2"/>
          <a:stretch>
            <a:fillRect/>
          </a:stretch>
        </p:blipFill>
        <p:spPr>
          <a:xfrm>
            <a:off x="7426712" y="0"/>
            <a:ext cx="1788260" cy="5143500"/>
          </a:xfrm>
          <a:prstGeom prst="rect">
            <a:avLst/>
          </a:prstGeom>
        </p:spPr>
      </p:pic>
    </p:spTree>
    <p:extLst>
      <p:ext uri="{BB962C8B-B14F-4D97-AF65-F5344CB8AC3E}">
        <p14:creationId xmlns:p14="http://schemas.microsoft.com/office/powerpoint/2010/main" val="2108545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E71C3-A538-6B30-3F0C-FAE6FEEF5EE7}"/>
              </a:ext>
            </a:extLst>
          </p:cNvPr>
          <p:cNvSpPr>
            <a:spLocks noGrp="1"/>
          </p:cNvSpPr>
          <p:nvPr>
            <p:ph type="title"/>
          </p:nvPr>
        </p:nvSpPr>
        <p:spPr>
          <a:xfrm>
            <a:off x="75936" y="793284"/>
            <a:ext cx="7373078" cy="1332882"/>
          </a:xfrm>
        </p:spPr>
        <p:txBody>
          <a:bodyPr>
            <a:normAutofit fontScale="90000"/>
          </a:bodyPr>
          <a:lstStyle/>
          <a:p>
            <a:r>
              <a:rPr lang="en-US" dirty="0"/>
              <a:t>5) </a:t>
            </a:r>
            <a:r>
              <a:rPr lang="fr-FR" b="1" dirty="0"/>
              <a:t>LES CONTEXTES FRAGILES ET MARQUÉS PAR LES CONFLITS </a:t>
            </a:r>
            <a:endParaRPr lang="en-US" dirty="0"/>
          </a:p>
        </p:txBody>
      </p:sp>
      <p:sp>
        <p:nvSpPr>
          <p:cNvPr id="3" name="Slide Number Placeholder 2">
            <a:extLst>
              <a:ext uri="{FF2B5EF4-FFF2-40B4-BE49-F238E27FC236}">
                <a16:creationId xmlns:a16="http://schemas.microsoft.com/office/drawing/2014/main" id="{050E3CE4-4B8C-EC3D-6FDD-FD9D6B05F3E4}"/>
              </a:ext>
            </a:extLst>
          </p:cNvPr>
          <p:cNvSpPr>
            <a:spLocks noGrp="1"/>
          </p:cNvSpPr>
          <p:nvPr>
            <p:ph type="sldNum" sz="quarter" idx="12"/>
          </p:nvPr>
        </p:nvSpPr>
        <p:spPr/>
        <p:txBody>
          <a:bodyPr/>
          <a:lstStyle/>
          <a:p>
            <a:fld id="{F47AA31B-6E6F-A246-9840-C6D6E26CE378}" type="slidenum">
              <a:rPr lang="en-US" smtClean="0"/>
              <a:pPr/>
              <a:t>22</a:t>
            </a:fld>
            <a:endParaRPr lang="en-US"/>
          </a:p>
        </p:txBody>
      </p:sp>
      <p:sp>
        <p:nvSpPr>
          <p:cNvPr id="5" name="TextBox 4">
            <a:extLst>
              <a:ext uri="{FF2B5EF4-FFF2-40B4-BE49-F238E27FC236}">
                <a16:creationId xmlns:a16="http://schemas.microsoft.com/office/drawing/2014/main" id="{2CDF1716-2AAD-5926-39C2-38AE734C53A2}"/>
              </a:ext>
            </a:extLst>
          </p:cNvPr>
          <p:cNvSpPr txBox="1"/>
          <p:nvPr/>
        </p:nvSpPr>
        <p:spPr>
          <a:xfrm>
            <a:off x="1040780" y="2763928"/>
            <a:ext cx="6309190" cy="1015663"/>
          </a:xfrm>
          <a:prstGeom prst="rect">
            <a:avLst/>
          </a:prstGeom>
          <a:noFill/>
        </p:spPr>
        <p:txBody>
          <a:bodyPr wrap="square">
            <a:spAutoFit/>
          </a:bodyPr>
          <a:lstStyle/>
          <a:p>
            <a:r>
              <a:rPr lang="fr-FR" sz="2000" b="1" dirty="0">
                <a:latin typeface="Oxfam TSTAR PRO" panose="02000806030000020004" pitchFamily="50" charset="0"/>
                <a:ea typeface="+mj-ea"/>
                <a:cs typeface="+mj-cs"/>
              </a:rPr>
              <a:t>Quelles sont les principales barrières empêchant l’accès aux financements climat dans les zones fragiles (affectées par des conflits)?</a:t>
            </a:r>
            <a:endParaRPr lang="en-US" sz="2000" b="1" dirty="0">
              <a:latin typeface="Oxfam TSTAR PRO" panose="02000806030000020004" pitchFamily="50" charset="0"/>
              <a:ea typeface="+mj-ea"/>
              <a:cs typeface="+mj-cs"/>
            </a:endParaRPr>
          </a:p>
        </p:txBody>
      </p:sp>
      <p:pic>
        <p:nvPicPr>
          <p:cNvPr id="6" name="Image 5"/>
          <p:cNvPicPr>
            <a:picLocks noChangeAspect="1"/>
          </p:cNvPicPr>
          <p:nvPr/>
        </p:nvPicPr>
        <p:blipFill>
          <a:blip r:embed="rId2"/>
          <a:stretch>
            <a:fillRect/>
          </a:stretch>
        </p:blipFill>
        <p:spPr>
          <a:xfrm>
            <a:off x="7449014" y="0"/>
            <a:ext cx="1788260" cy="5143500"/>
          </a:xfrm>
          <a:prstGeom prst="rect">
            <a:avLst/>
          </a:prstGeom>
        </p:spPr>
      </p:pic>
    </p:spTree>
    <p:extLst>
      <p:ext uri="{BB962C8B-B14F-4D97-AF65-F5344CB8AC3E}">
        <p14:creationId xmlns:p14="http://schemas.microsoft.com/office/powerpoint/2010/main" val="1288082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07AB52-D42B-15DF-DEDA-97BDE55091F8}"/>
              </a:ext>
            </a:extLst>
          </p:cNvPr>
          <p:cNvSpPr>
            <a:spLocks noGrp="1"/>
          </p:cNvSpPr>
          <p:nvPr>
            <p:ph idx="1"/>
          </p:nvPr>
        </p:nvSpPr>
        <p:spPr>
          <a:xfrm>
            <a:off x="275063" y="992959"/>
            <a:ext cx="6802244" cy="4044175"/>
          </a:xfrm>
        </p:spPr>
        <p:txBody>
          <a:bodyPr>
            <a:normAutofit fontScale="40000" lnSpcReduction="20000"/>
          </a:bodyPr>
          <a:lstStyle/>
          <a:p>
            <a:pPr>
              <a:lnSpc>
                <a:spcPct val="110000"/>
              </a:lnSpc>
              <a:spcBef>
                <a:spcPct val="0"/>
              </a:spcBef>
            </a:pPr>
            <a:r>
              <a:rPr lang="fr-FR" sz="3600" dirty="0">
                <a:ea typeface="+mj-ea"/>
                <a:cs typeface="+mj-cs"/>
              </a:rPr>
              <a:t>Les contextes marqués par les conflits armés, l’insécurité chronique et la fragilité multifactorielle (dont l’insécurité alimentaire et nutritionnelle et la vulnérabilité au changement climatique) </a:t>
            </a:r>
            <a:r>
              <a:rPr lang="fr-FR" sz="3600" b="1" dirty="0">
                <a:ea typeface="+mj-ea"/>
                <a:cs typeface="+mj-cs"/>
              </a:rPr>
              <a:t>entravent la mise en œuvre des projets de développement et de lutte contre le changement climatique</a:t>
            </a:r>
            <a:r>
              <a:rPr lang="fr-FR" sz="3600" dirty="0">
                <a:ea typeface="+mj-ea"/>
                <a:cs typeface="+mj-cs"/>
              </a:rPr>
              <a:t>. </a:t>
            </a:r>
          </a:p>
          <a:p>
            <a:pPr>
              <a:lnSpc>
                <a:spcPct val="110000"/>
              </a:lnSpc>
              <a:spcBef>
                <a:spcPct val="0"/>
              </a:spcBef>
            </a:pPr>
            <a:endParaRPr lang="fr-FR" sz="3600" dirty="0">
              <a:ea typeface="+mj-ea"/>
              <a:cs typeface="+mj-cs"/>
            </a:endParaRPr>
          </a:p>
          <a:p>
            <a:pPr>
              <a:lnSpc>
                <a:spcPct val="110000"/>
              </a:lnSpc>
              <a:spcBef>
                <a:spcPct val="0"/>
              </a:spcBef>
            </a:pPr>
            <a:r>
              <a:rPr lang="fr-FR" sz="3600" b="1" dirty="0">
                <a:ea typeface="+mj-ea"/>
                <a:cs typeface="+mj-cs"/>
              </a:rPr>
              <a:t>Zones géographiques sont désormais fermées et inaccessibles </a:t>
            </a:r>
            <a:r>
              <a:rPr lang="fr-FR" sz="3600" dirty="0">
                <a:ea typeface="+mj-ea"/>
                <a:cs typeface="+mj-cs"/>
              </a:rPr>
              <a:t>aux entités qui opèrent et mettent en œuvre des projets dans ces régions à cause de l’insécurité. </a:t>
            </a:r>
          </a:p>
          <a:p>
            <a:pPr>
              <a:lnSpc>
                <a:spcPct val="110000"/>
              </a:lnSpc>
              <a:spcBef>
                <a:spcPct val="0"/>
              </a:spcBef>
            </a:pPr>
            <a:endParaRPr lang="fr-FR" sz="3600" dirty="0">
              <a:ea typeface="+mj-ea"/>
              <a:cs typeface="+mj-cs"/>
            </a:endParaRPr>
          </a:p>
          <a:p>
            <a:pPr>
              <a:lnSpc>
                <a:spcPct val="110000"/>
              </a:lnSpc>
              <a:spcBef>
                <a:spcPct val="0"/>
              </a:spcBef>
            </a:pPr>
            <a:r>
              <a:rPr lang="fr-FR" sz="3600" dirty="0">
                <a:ea typeface="+mj-ea"/>
                <a:cs typeface="+mj-cs"/>
              </a:rPr>
              <a:t>Même si elles sont accessibles, </a:t>
            </a:r>
            <a:r>
              <a:rPr lang="fr-FR" sz="3600" b="1" dirty="0">
                <a:ea typeface="+mj-ea"/>
                <a:cs typeface="+mj-cs"/>
              </a:rPr>
              <a:t>les risques de sécurité </a:t>
            </a:r>
            <a:r>
              <a:rPr lang="fr-FR" sz="3600" dirty="0">
                <a:ea typeface="+mj-ea"/>
                <a:cs typeface="+mj-cs"/>
              </a:rPr>
              <a:t>limitent également les activités. </a:t>
            </a:r>
          </a:p>
          <a:p>
            <a:pPr>
              <a:lnSpc>
                <a:spcPct val="110000"/>
              </a:lnSpc>
              <a:spcBef>
                <a:spcPct val="0"/>
              </a:spcBef>
            </a:pPr>
            <a:endParaRPr lang="fr-FR" sz="3600" dirty="0">
              <a:ea typeface="+mj-ea"/>
              <a:cs typeface="+mj-cs"/>
            </a:endParaRPr>
          </a:p>
          <a:p>
            <a:pPr>
              <a:lnSpc>
                <a:spcPct val="110000"/>
              </a:lnSpc>
              <a:spcBef>
                <a:spcPct val="0"/>
              </a:spcBef>
            </a:pPr>
            <a:r>
              <a:rPr lang="fr-FR" sz="3600" b="1" dirty="0">
                <a:ea typeface="+mj-ea"/>
                <a:cs typeface="+mj-cs"/>
              </a:rPr>
              <a:t>Les femmes et leurs organisations connaissent </a:t>
            </a:r>
            <a:r>
              <a:rPr lang="fr-FR" sz="3600" dirty="0">
                <a:ea typeface="+mj-ea"/>
                <a:cs typeface="+mj-cs"/>
              </a:rPr>
              <a:t>de plus en plus de difficultés à mettre en œuvre nombre de leurs activités en raison de leur plus grande exposition aux risques de sécurité. </a:t>
            </a:r>
          </a:p>
          <a:p>
            <a:pPr>
              <a:lnSpc>
                <a:spcPct val="110000"/>
              </a:lnSpc>
              <a:spcBef>
                <a:spcPct val="0"/>
              </a:spcBef>
            </a:pPr>
            <a:endParaRPr lang="fr-FR" sz="3600" dirty="0">
              <a:ea typeface="+mj-ea"/>
              <a:cs typeface="+mj-cs"/>
            </a:endParaRPr>
          </a:p>
          <a:p>
            <a:pPr>
              <a:lnSpc>
                <a:spcPct val="110000"/>
              </a:lnSpc>
              <a:spcBef>
                <a:spcPct val="0"/>
              </a:spcBef>
            </a:pPr>
            <a:r>
              <a:rPr lang="fr-FR" sz="3600" b="1" dirty="0">
                <a:ea typeface="+mj-ea"/>
                <a:cs typeface="+mj-cs"/>
              </a:rPr>
              <a:t>Menace à la durabilité des projets </a:t>
            </a:r>
            <a:r>
              <a:rPr lang="fr-FR" sz="3600" dirty="0">
                <a:ea typeface="+mj-ea"/>
                <a:cs typeface="+mj-cs"/>
              </a:rPr>
              <a:t>(risque de déplacement des populations, </a:t>
            </a:r>
            <a:r>
              <a:rPr lang="fr-FR" sz="3600" dirty="0" err="1">
                <a:ea typeface="+mj-ea"/>
                <a:cs typeface="+mj-cs"/>
              </a:rPr>
              <a:t>etc</a:t>
            </a:r>
            <a:r>
              <a:rPr lang="fr-FR" sz="3600" dirty="0">
                <a:ea typeface="+mj-ea"/>
                <a:cs typeface="+mj-cs"/>
              </a:rPr>
              <a:t>) </a:t>
            </a:r>
          </a:p>
          <a:p>
            <a:pPr marL="342900" indent="-342900">
              <a:buFont typeface="Arial" panose="020B0604020202020204" pitchFamily="34" charset="0"/>
              <a:buAutoNum type="arabicParenR"/>
            </a:pPr>
            <a:endParaRPr lang="fr-FR" sz="1600" b="1"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AutoNum type="arabicParenR"/>
            </a:pPr>
            <a:endParaRPr lang="fr-FR" sz="1400" b="1"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buAutoNum type="arabicParenR"/>
            </a:pPr>
            <a:endParaRPr lang="fr-FR" sz="1400" dirty="0"/>
          </a:p>
          <a:p>
            <a:pPr marL="0" indent="0">
              <a:buNone/>
            </a:pPr>
            <a:endParaRPr lang="fr-FR" sz="1400" dirty="0"/>
          </a:p>
          <a:p>
            <a:endParaRPr lang="fr-FR" sz="1350" b="1"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DC28D58-4BDD-AB15-6E9B-A8E13EA83AB6}"/>
              </a:ext>
            </a:extLst>
          </p:cNvPr>
          <p:cNvSpPr>
            <a:spLocks noGrp="1"/>
          </p:cNvSpPr>
          <p:nvPr>
            <p:ph type="sldNum" sz="quarter" idx="12"/>
          </p:nvPr>
        </p:nvSpPr>
        <p:spPr/>
        <p:txBody>
          <a:bodyPr/>
          <a:lstStyle/>
          <a:p>
            <a:fld id="{F47AA31B-6E6F-A246-9840-C6D6E26CE378}" type="slidenum">
              <a:rPr lang="en-US" smtClean="0"/>
              <a:pPr/>
              <a:t>23</a:t>
            </a:fld>
            <a:endParaRPr lang="en-US" dirty="0"/>
          </a:p>
        </p:txBody>
      </p:sp>
      <p:sp>
        <p:nvSpPr>
          <p:cNvPr id="4" name="Title 3">
            <a:extLst>
              <a:ext uri="{FF2B5EF4-FFF2-40B4-BE49-F238E27FC236}">
                <a16:creationId xmlns:a16="http://schemas.microsoft.com/office/drawing/2014/main" id="{D112E23B-8ED2-7CE0-0866-FA6450E4C423}"/>
              </a:ext>
            </a:extLst>
          </p:cNvPr>
          <p:cNvSpPr>
            <a:spLocks noGrp="1"/>
          </p:cNvSpPr>
          <p:nvPr>
            <p:ph type="title"/>
          </p:nvPr>
        </p:nvSpPr>
        <p:spPr>
          <a:xfrm>
            <a:off x="1075600" y="190886"/>
            <a:ext cx="7856498" cy="695707"/>
          </a:xfrm>
        </p:spPr>
        <p:txBody>
          <a:bodyPr/>
          <a:lstStyle/>
          <a:p>
            <a:r>
              <a:rPr lang="en-US" dirty="0"/>
              <a:t>LES DEFIS</a:t>
            </a:r>
          </a:p>
        </p:txBody>
      </p:sp>
      <p:pic>
        <p:nvPicPr>
          <p:cNvPr id="5" name="Image 4"/>
          <p:cNvPicPr>
            <a:picLocks noChangeAspect="1"/>
          </p:cNvPicPr>
          <p:nvPr/>
        </p:nvPicPr>
        <p:blipFill>
          <a:blip r:embed="rId2"/>
          <a:stretch>
            <a:fillRect/>
          </a:stretch>
        </p:blipFill>
        <p:spPr>
          <a:xfrm>
            <a:off x="7426712" y="0"/>
            <a:ext cx="1788260" cy="5143500"/>
          </a:xfrm>
          <a:prstGeom prst="rect">
            <a:avLst/>
          </a:prstGeom>
        </p:spPr>
      </p:pic>
    </p:spTree>
    <p:extLst>
      <p:ext uri="{BB962C8B-B14F-4D97-AF65-F5344CB8AC3E}">
        <p14:creationId xmlns:p14="http://schemas.microsoft.com/office/powerpoint/2010/main" val="1167189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11EF40D-60FA-4EA9-C643-C3DEE7645064}"/>
              </a:ext>
            </a:extLst>
          </p:cNvPr>
          <p:cNvSpPr/>
          <p:nvPr/>
        </p:nvSpPr>
        <p:spPr>
          <a:xfrm>
            <a:off x="7920372" y="3975906"/>
            <a:ext cx="864096" cy="10801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re 3"/>
          <p:cNvSpPr>
            <a:spLocks noGrp="1"/>
          </p:cNvSpPr>
          <p:nvPr>
            <p:ph type="title"/>
          </p:nvPr>
        </p:nvSpPr>
        <p:spPr/>
        <p:txBody>
          <a:bodyPr/>
          <a:lstStyle/>
          <a:p>
            <a:r>
              <a:rPr lang="fr-FR" sz="3600" b="1" dirty="0">
                <a:latin typeface="Oxfam TSTAR PRO" panose="020B0604020202020204" charset="0"/>
                <a:ea typeface="Times New Roman" panose="02020603050405020304" pitchFamily="18" charset="0"/>
                <a:cs typeface="Times New Roman" panose="02020603050405020304" pitchFamily="18" charset="0"/>
              </a:rPr>
              <a:t>FACE À CES DÉFIS</a:t>
            </a:r>
            <a:endParaRPr lang="fr-FR" dirty="0"/>
          </a:p>
        </p:txBody>
      </p:sp>
      <p:sp>
        <p:nvSpPr>
          <p:cNvPr id="2" name="Content Placeholder 1">
            <a:extLst>
              <a:ext uri="{FF2B5EF4-FFF2-40B4-BE49-F238E27FC236}">
                <a16:creationId xmlns:a16="http://schemas.microsoft.com/office/drawing/2014/main" id="{1651E06A-4639-2BB2-AAFE-9D33A7D4A88D}"/>
              </a:ext>
            </a:extLst>
          </p:cNvPr>
          <p:cNvSpPr>
            <a:spLocks noGrp="1"/>
          </p:cNvSpPr>
          <p:nvPr>
            <p:ph idx="1"/>
          </p:nvPr>
        </p:nvSpPr>
        <p:spPr>
          <a:xfrm>
            <a:off x="104078" y="1369219"/>
            <a:ext cx="7214033" cy="3263504"/>
          </a:xfrm>
        </p:spPr>
        <p:txBody>
          <a:bodyPr>
            <a:normAutofit/>
          </a:bodyPr>
          <a:lstStyle/>
          <a:p>
            <a:r>
              <a:rPr lang="fr-FR" sz="1800" dirty="0">
                <a:latin typeface="Oxfam TSTAR PRO" panose="020B0604020202020204" charset="0"/>
                <a:ea typeface="Times New Roman" panose="02020603050405020304" pitchFamily="18" charset="0"/>
                <a:cs typeface="Times New Roman" panose="02020603050405020304" pitchFamily="18" charset="0"/>
              </a:rPr>
              <a:t>Les PTF  </a:t>
            </a:r>
            <a:r>
              <a:rPr lang="fr-FR" sz="1800" b="1" dirty="0">
                <a:latin typeface="Oxfam TSTAR PRO" panose="020B0604020202020204" charset="0"/>
                <a:ea typeface="Times New Roman" panose="02020603050405020304" pitchFamily="18" charset="0"/>
                <a:cs typeface="Times New Roman" panose="02020603050405020304" pitchFamily="18" charset="0"/>
              </a:rPr>
              <a:t>sont de plus en plus réticents à financer des projets axés sur le climat </a:t>
            </a:r>
            <a:r>
              <a:rPr lang="fr-FR" sz="1800" dirty="0">
                <a:latin typeface="Oxfam TSTAR PRO" panose="020B0604020202020204" charset="0"/>
                <a:ea typeface="Times New Roman" panose="02020603050405020304" pitchFamily="18" charset="0"/>
                <a:cs typeface="Times New Roman" panose="02020603050405020304" pitchFamily="18" charset="0"/>
              </a:rPr>
              <a:t>et le développement dans des contextes fragiles et marqués par des conflits (que ce soit dans une région spécifique ou dans un pays tout entier). </a:t>
            </a:r>
          </a:p>
          <a:p>
            <a:endParaRPr lang="fr-FR" sz="1800" dirty="0">
              <a:latin typeface="Oxfam TSTAR PRO" panose="020B0604020202020204" charset="0"/>
              <a:cs typeface="Times New Roman" panose="02020603050405020304" pitchFamily="18" charset="0"/>
            </a:endParaRPr>
          </a:p>
          <a:p>
            <a:r>
              <a:rPr lang="fr-FR" sz="1800" dirty="0">
                <a:latin typeface="Oxfam TSTAR PRO" panose="020B0604020202020204" charset="0"/>
                <a:cs typeface="Times New Roman" panose="02020603050405020304" pitchFamily="18" charset="0"/>
              </a:rPr>
              <a:t>Risque perçu par les bailleurs que les activités financées peuvent contribuer à alimenter des nouveaux conflits, ou l’impossibilité d’effectuer un suivi adéquat sur le terrain</a:t>
            </a:r>
          </a:p>
          <a:p>
            <a:endParaRPr lang="fr-FR" sz="1800" dirty="0">
              <a:latin typeface="Oxfam TSTAR PRO" panose="020B0604020202020204" charset="0"/>
              <a:cs typeface="Times New Roman" panose="02020603050405020304" pitchFamily="18" charset="0"/>
            </a:endParaRPr>
          </a:p>
          <a:p>
            <a:r>
              <a:rPr lang="fr-FR" sz="1800" b="1" dirty="0">
                <a:latin typeface="Oxfam TSTAR PRO" panose="020B0604020202020204" charset="0"/>
                <a:cs typeface="Times New Roman" panose="02020603050405020304" pitchFamily="18" charset="0"/>
              </a:rPr>
              <a:t>Les restrictions nationales </a:t>
            </a:r>
            <a:r>
              <a:rPr lang="fr-FR" sz="1800" dirty="0">
                <a:latin typeface="Oxfam TSTAR PRO" panose="020B0604020202020204" charset="0"/>
                <a:cs typeface="Times New Roman" panose="02020603050405020304" pitchFamily="18" charset="0"/>
              </a:rPr>
              <a:t>peuvent entraver davantage encore la mise en œuvre des projets (surveillance des flux financiers, </a:t>
            </a:r>
            <a:r>
              <a:rPr lang="fr-FR" sz="1800" dirty="0" err="1">
                <a:latin typeface="Oxfam TSTAR PRO" panose="020B0604020202020204" charset="0"/>
                <a:cs typeface="Times New Roman" panose="02020603050405020304" pitchFamily="18" charset="0"/>
              </a:rPr>
              <a:t>etc</a:t>
            </a:r>
            <a:r>
              <a:rPr lang="fr-FR" sz="1800" dirty="0">
                <a:latin typeface="Oxfam TSTAR PRO" panose="020B0604020202020204" charset="0"/>
                <a:cs typeface="Times New Roman" panose="02020603050405020304" pitchFamily="18" charset="0"/>
              </a:rPr>
              <a:t>) </a:t>
            </a:r>
            <a:endParaRPr lang="en-US" sz="1800" dirty="0">
              <a:latin typeface="Oxfam TSTAR PRO" panose="020B060402020202020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B698A60-8824-3A7E-0284-2F7AA04ACD98}"/>
              </a:ext>
            </a:extLst>
          </p:cNvPr>
          <p:cNvSpPr>
            <a:spLocks noGrp="1"/>
          </p:cNvSpPr>
          <p:nvPr>
            <p:ph type="sldNum" sz="quarter" idx="12"/>
          </p:nvPr>
        </p:nvSpPr>
        <p:spPr/>
        <p:txBody>
          <a:bodyPr/>
          <a:lstStyle/>
          <a:p>
            <a:fld id="{F47AA31B-6E6F-A246-9840-C6D6E26CE378}" type="slidenum">
              <a:rPr lang="en-US" smtClean="0"/>
              <a:pPr/>
              <a:t>24</a:t>
            </a:fld>
            <a:endParaRPr lang="en-US" dirty="0"/>
          </a:p>
        </p:txBody>
      </p:sp>
      <p:pic>
        <p:nvPicPr>
          <p:cNvPr id="6" name="Image 5"/>
          <p:cNvPicPr>
            <a:picLocks noChangeAspect="1"/>
          </p:cNvPicPr>
          <p:nvPr/>
        </p:nvPicPr>
        <p:blipFill>
          <a:blip r:embed="rId2"/>
          <a:stretch>
            <a:fillRect/>
          </a:stretch>
        </p:blipFill>
        <p:spPr>
          <a:xfrm>
            <a:off x="7426712" y="0"/>
            <a:ext cx="1788260" cy="5143500"/>
          </a:xfrm>
          <a:prstGeom prst="rect">
            <a:avLst/>
          </a:prstGeom>
        </p:spPr>
      </p:pic>
    </p:spTree>
    <p:extLst>
      <p:ext uri="{BB962C8B-B14F-4D97-AF65-F5344CB8AC3E}">
        <p14:creationId xmlns:p14="http://schemas.microsoft.com/office/powerpoint/2010/main" val="1442492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19668" y="0"/>
            <a:ext cx="4341542" cy="3160732"/>
          </a:xfrm>
        </p:spPr>
        <p:txBody>
          <a:bodyPr>
            <a:normAutofit fontScale="90000"/>
          </a:bodyPr>
          <a:lstStyle/>
          <a:p>
            <a:r>
              <a:rPr lang="fr-FR" sz="3600" b="1" dirty="0">
                <a:solidFill>
                  <a:srgbClr val="000000"/>
                </a:solidFill>
                <a:latin typeface="Oxfam TSTAR PRO Headline"/>
              </a:rPr>
              <a:t>COMMUNITIES IN CHARGE  </a:t>
            </a:r>
            <a:br>
              <a:rPr lang="fr-FR" b="1" dirty="0"/>
            </a:br>
            <a:br>
              <a:rPr lang="fr-FR" b="1" dirty="0"/>
            </a:br>
            <a:r>
              <a:rPr lang="fr-FR" sz="3100" b="1" dirty="0">
                <a:latin typeface="Oxfam TSTAR PRO"/>
              </a:rPr>
              <a:t>Les enseignements d'un projet mené localement au Kenya pour le Fonds mondial de réponse aux pertes et dommages</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556" y="0"/>
            <a:ext cx="2895600" cy="4083050"/>
          </a:xfrm>
          <a:prstGeom prst="rect">
            <a:avLst/>
          </a:prstGeom>
        </p:spPr>
      </p:pic>
      <p:pic>
        <p:nvPicPr>
          <p:cNvPr id="7" name="Imag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38172" y="3160732"/>
            <a:ext cx="2129027" cy="2842878"/>
          </a:xfrm>
          <a:prstGeom prst="rect">
            <a:avLst/>
          </a:prstGeom>
        </p:spPr>
      </p:pic>
    </p:spTree>
    <p:extLst>
      <p:ext uri="{BB962C8B-B14F-4D97-AF65-F5344CB8AC3E}">
        <p14:creationId xmlns:p14="http://schemas.microsoft.com/office/powerpoint/2010/main" val="1107241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11EF40D-60FA-4EA9-C643-C3DEE7645064}"/>
              </a:ext>
            </a:extLst>
          </p:cNvPr>
          <p:cNvSpPr/>
          <p:nvPr/>
        </p:nvSpPr>
        <p:spPr>
          <a:xfrm>
            <a:off x="7920372" y="3975906"/>
            <a:ext cx="864096" cy="10801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re 3"/>
          <p:cNvSpPr>
            <a:spLocks noGrp="1"/>
          </p:cNvSpPr>
          <p:nvPr>
            <p:ph type="title"/>
          </p:nvPr>
        </p:nvSpPr>
        <p:spPr>
          <a:xfrm>
            <a:off x="569177" y="-112733"/>
            <a:ext cx="6656813" cy="796673"/>
          </a:xfrm>
        </p:spPr>
        <p:txBody>
          <a:bodyPr>
            <a:normAutofit/>
          </a:bodyPr>
          <a:lstStyle/>
          <a:p>
            <a:r>
              <a:rPr lang="fr-FR" sz="2800" b="1" dirty="0">
                <a:latin typeface="Oxfam TSTAR PRO" panose="02000806030000020004"/>
              </a:rPr>
              <a:t>APERÇU DE LA NOTE/CONTEXTE</a:t>
            </a:r>
          </a:p>
        </p:txBody>
      </p:sp>
      <p:sp>
        <p:nvSpPr>
          <p:cNvPr id="2" name="Content Placeholder 1">
            <a:extLst>
              <a:ext uri="{FF2B5EF4-FFF2-40B4-BE49-F238E27FC236}">
                <a16:creationId xmlns:a16="http://schemas.microsoft.com/office/drawing/2014/main" id="{1651E06A-4639-2BB2-AAFE-9D33A7D4A88D}"/>
              </a:ext>
            </a:extLst>
          </p:cNvPr>
          <p:cNvSpPr>
            <a:spLocks noGrp="1"/>
          </p:cNvSpPr>
          <p:nvPr>
            <p:ph idx="1"/>
          </p:nvPr>
        </p:nvSpPr>
        <p:spPr>
          <a:xfrm>
            <a:off x="-34151" y="522486"/>
            <a:ext cx="7260141" cy="4726021"/>
          </a:xfrm>
        </p:spPr>
        <p:txBody>
          <a:bodyPr>
            <a:normAutofit fontScale="92500" lnSpcReduction="10000"/>
          </a:bodyPr>
          <a:lstStyle/>
          <a:p>
            <a:pPr marL="457200" lvl="0" indent="-457200">
              <a:buFont typeface="+mj-lt"/>
              <a:buAutoNum type="arabicPeriod"/>
            </a:pPr>
            <a:r>
              <a:rPr lang="fr-FR" dirty="0">
                <a:latin typeface="Oxfam TSTAR PRO" panose="02000806030000020004"/>
              </a:rPr>
              <a:t>Les populations du nord du Kenya ont subi de nombreuses L &amp; D graves, tant économiques que non économiques (sécheresses et inondations répétées)</a:t>
            </a:r>
          </a:p>
          <a:p>
            <a:pPr marL="457200" lvl="0" indent="-457200">
              <a:buFont typeface="+mj-lt"/>
              <a:buAutoNum type="arabicPeriod"/>
            </a:pPr>
            <a:r>
              <a:rPr lang="fr-FR" dirty="0">
                <a:latin typeface="Oxfam TSTAR PRO" panose="02000806030000020004"/>
              </a:rPr>
              <a:t>Cette note d’information présente les leçons tirées d’un projet piloté localement, financé par </a:t>
            </a:r>
            <a:r>
              <a:rPr lang="fr-FR" b="1" dirty="0">
                <a:latin typeface="Oxfam TSTAR PRO" panose="02000806030000020004"/>
              </a:rPr>
              <a:t>le gouvernement écossais</a:t>
            </a:r>
            <a:r>
              <a:rPr lang="fr-FR" dirty="0">
                <a:latin typeface="Oxfam TSTAR PRO" panose="02000806030000020004"/>
              </a:rPr>
              <a:t> </a:t>
            </a:r>
          </a:p>
          <a:p>
            <a:pPr marL="457200" lvl="0" indent="-457200">
              <a:buFont typeface="+mj-lt"/>
              <a:buAutoNum type="arabicPeriod"/>
            </a:pPr>
            <a:r>
              <a:rPr lang="fr-FR" b="1" dirty="0">
                <a:latin typeface="Oxfam TSTAR PRO" panose="02000806030000020004"/>
              </a:rPr>
              <a:t>Lors de la phase de conception, </a:t>
            </a:r>
            <a:r>
              <a:rPr lang="fr-FR" dirty="0">
                <a:latin typeface="Oxfam TSTAR PRO" panose="02000806030000020004"/>
              </a:rPr>
              <a:t>les partenaires ont collaboré directement avec les communautés, en mobilisant des agents de santé communautaires, des organisations locales de défense des droits des femmes et des leaders communautaires pour identifier les L &amp; D que ces communautés avaient subis</a:t>
            </a:r>
          </a:p>
          <a:p>
            <a:pPr marL="457200" indent="-457200">
              <a:buFont typeface="+mj-lt"/>
              <a:buAutoNum type="arabicPeriod"/>
            </a:pPr>
            <a:r>
              <a:rPr lang="fr-FR" dirty="0">
                <a:latin typeface="Oxfam TSTAR PRO" panose="02000806030000020004"/>
              </a:rPr>
              <a:t>Les communautés ont ensuite reçu des </a:t>
            </a:r>
            <a:r>
              <a:rPr lang="fr-FR" b="1" dirty="0">
                <a:latin typeface="Oxfam TSTAR PRO" panose="02000806030000020004"/>
              </a:rPr>
              <a:t>subventions en espèces </a:t>
            </a:r>
            <a:r>
              <a:rPr lang="fr-FR" dirty="0">
                <a:latin typeface="Oxfam TSTAR PRO" panose="02000806030000020004"/>
              </a:rPr>
              <a:t>et avaient la </a:t>
            </a:r>
            <a:r>
              <a:rPr lang="fr-FR" b="1" dirty="0">
                <a:latin typeface="Oxfam TSTAR PRO" panose="02000806030000020004"/>
              </a:rPr>
              <a:t>liberté</a:t>
            </a:r>
            <a:r>
              <a:rPr lang="fr-FR" dirty="0">
                <a:latin typeface="Oxfam TSTAR PRO" panose="02000806030000020004"/>
              </a:rPr>
              <a:t> de choisir comment utiliser cet argent.</a:t>
            </a:r>
          </a:p>
          <a:p>
            <a:pPr marL="457200" indent="-457200">
              <a:buFont typeface="+mj-lt"/>
              <a:buAutoNum type="arabicPeriod"/>
            </a:pPr>
            <a:r>
              <a:rPr lang="fr-FR" dirty="0">
                <a:latin typeface="Oxfam TSTAR PRO" panose="02000806030000020004"/>
              </a:rPr>
              <a:t>Elles ont décidé de l’investir dans diverses initiatives communautaires qui bénéficiaient à l’ensemble de la communauté: </a:t>
            </a:r>
            <a:r>
              <a:rPr lang="fr-FR" b="1" dirty="0">
                <a:latin typeface="Oxfam TSTAR PRO" panose="02000806030000020004"/>
              </a:rPr>
              <a:t>réapprovisionnement en chèvres pour restaurer les moyens de subsistance,</a:t>
            </a:r>
            <a:r>
              <a:rPr lang="fr-FR" dirty="0">
                <a:latin typeface="Oxfam TSTAR PRO" panose="02000806030000020004"/>
              </a:rPr>
              <a:t> </a:t>
            </a:r>
            <a:r>
              <a:rPr lang="fr-FR" b="1" dirty="0">
                <a:latin typeface="Oxfam TSTAR PRO" panose="02000806030000020004"/>
              </a:rPr>
              <a:t>la reconstruction d’une école </a:t>
            </a:r>
            <a:r>
              <a:rPr lang="fr-FR" dirty="0">
                <a:latin typeface="Oxfam TSTAR PRO" panose="02000806030000020004"/>
              </a:rPr>
              <a:t>ou </a:t>
            </a:r>
            <a:r>
              <a:rPr lang="fr-FR" b="1" dirty="0">
                <a:latin typeface="Oxfam TSTAR PRO" panose="02000806030000020004"/>
              </a:rPr>
              <a:t>la construction d’un abri pour les personnes déplacées</a:t>
            </a:r>
            <a:r>
              <a:rPr lang="fr-FR" dirty="0">
                <a:latin typeface="Oxfam TSTAR PRO"/>
              </a:rPr>
              <a:t>.</a:t>
            </a:r>
          </a:p>
          <a:p>
            <a:pPr marL="457200" lvl="0" indent="-457200">
              <a:buFont typeface="+mj-lt"/>
              <a:buAutoNum type="arabicPeriod"/>
            </a:pPr>
            <a:endParaRPr lang="fr-FR" dirty="0">
              <a:latin typeface="Oxfam TSTAR PRO"/>
            </a:endParaRPr>
          </a:p>
        </p:txBody>
      </p:sp>
      <p:sp>
        <p:nvSpPr>
          <p:cNvPr id="3" name="Slide Number Placeholder 2">
            <a:extLst>
              <a:ext uri="{FF2B5EF4-FFF2-40B4-BE49-F238E27FC236}">
                <a16:creationId xmlns:a16="http://schemas.microsoft.com/office/drawing/2014/main" id="{EB698A60-8824-3A7E-0284-2F7AA04ACD98}"/>
              </a:ext>
            </a:extLst>
          </p:cNvPr>
          <p:cNvSpPr>
            <a:spLocks noGrp="1"/>
          </p:cNvSpPr>
          <p:nvPr>
            <p:ph type="sldNum" sz="quarter" idx="12"/>
          </p:nvPr>
        </p:nvSpPr>
        <p:spPr/>
        <p:txBody>
          <a:bodyPr/>
          <a:lstStyle/>
          <a:p>
            <a:fld id="{F47AA31B-6E6F-A246-9840-C6D6E26CE378}" type="slidenum">
              <a:rPr lang="en-US" smtClean="0"/>
              <a:pPr/>
              <a:t>26</a:t>
            </a:fld>
            <a:endParaRPr lang="en-US" dirty="0"/>
          </a:p>
        </p:txBody>
      </p:sp>
      <p:pic>
        <p:nvPicPr>
          <p:cNvPr id="6" name="Image 5"/>
          <p:cNvPicPr>
            <a:picLocks noChangeAspect="1"/>
          </p:cNvPicPr>
          <p:nvPr/>
        </p:nvPicPr>
        <p:blipFill>
          <a:blip r:embed="rId2"/>
          <a:stretch>
            <a:fillRect/>
          </a:stretch>
        </p:blipFill>
        <p:spPr>
          <a:xfrm>
            <a:off x="7426712" y="0"/>
            <a:ext cx="1788260" cy="5143500"/>
          </a:xfrm>
          <a:prstGeom prst="rect">
            <a:avLst/>
          </a:prstGeom>
        </p:spPr>
      </p:pic>
    </p:spTree>
    <p:extLst>
      <p:ext uri="{BB962C8B-B14F-4D97-AF65-F5344CB8AC3E}">
        <p14:creationId xmlns:p14="http://schemas.microsoft.com/office/powerpoint/2010/main" val="1904033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11EF40D-60FA-4EA9-C643-C3DEE7645064}"/>
              </a:ext>
            </a:extLst>
          </p:cNvPr>
          <p:cNvSpPr/>
          <p:nvPr/>
        </p:nvSpPr>
        <p:spPr>
          <a:xfrm>
            <a:off x="7920372" y="3975906"/>
            <a:ext cx="864096" cy="10801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re 3"/>
          <p:cNvSpPr>
            <a:spLocks noGrp="1"/>
          </p:cNvSpPr>
          <p:nvPr>
            <p:ph type="title"/>
          </p:nvPr>
        </p:nvSpPr>
        <p:spPr>
          <a:xfrm>
            <a:off x="539440" y="65687"/>
            <a:ext cx="7080560" cy="506741"/>
          </a:xfrm>
        </p:spPr>
        <p:txBody>
          <a:bodyPr>
            <a:normAutofit/>
          </a:bodyPr>
          <a:lstStyle/>
          <a:p>
            <a:r>
              <a:rPr lang="fr-FR" sz="2800" b="1" dirty="0">
                <a:latin typeface="Oxfam TSTAR PRO" panose="02000806030000020004"/>
              </a:rPr>
              <a:t>PRINCIPALES </a:t>
            </a:r>
            <a:r>
              <a:rPr lang="fr-FR" sz="2800" b="1" dirty="0" err="1">
                <a:latin typeface="Oxfam TSTAR PRO" panose="02000806030000020004"/>
              </a:rPr>
              <a:t>LEÇONs</a:t>
            </a:r>
            <a:r>
              <a:rPr lang="fr-FR" sz="2800" b="1" dirty="0">
                <a:latin typeface="Oxfam TSTAR PRO" panose="02000806030000020004"/>
              </a:rPr>
              <a:t> </a:t>
            </a:r>
            <a:r>
              <a:rPr lang="fr-FR" sz="2800" b="1" dirty="0" err="1">
                <a:latin typeface="Oxfam TSTAR PRO" panose="02000806030000020004"/>
              </a:rPr>
              <a:t>TIRÉEs</a:t>
            </a:r>
            <a:endParaRPr lang="fr-FR" sz="2800" b="1" dirty="0">
              <a:latin typeface="Oxfam TSTAR PRO" panose="02000806030000020004"/>
            </a:endParaRPr>
          </a:p>
        </p:txBody>
      </p:sp>
      <p:sp>
        <p:nvSpPr>
          <p:cNvPr id="2" name="Content Placeholder 1">
            <a:extLst>
              <a:ext uri="{FF2B5EF4-FFF2-40B4-BE49-F238E27FC236}">
                <a16:creationId xmlns:a16="http://schemas.microsoft.com/office/drawing/2014/main" id="{1651E06A-4639-2BB2-AAFE-9D33A7D4A88D}"/>
              </a:ext>
            </a:extLst>
          </p:cNvPr>
          <p:cNvSpPr>
            <a:spLocks noGrp="1"/>
          </p:cNvSpPr>
          <p:nvPr>
            <p:ph idx="1"/>
          </p:nvPr>
        </p:nvSpPr>
        <p:spPr>
          <a:xfrm>
            <a:off x="103047" y="773354"/>
            <a:ext cx="7214033" cy="4103446"/>
          </a:xfrm>
        </p:spPr>
        <p:txBody>
          <a:bodyPr>
            <a:normAutofit fontScale="92500" lnSpcReduction="10000"/>
          </a:bodyPr>
          <a:lstStyle/>
          <a:p>
            <a:pPr marL="457200" lvl="0" indent="-457200">
              <a:buFont typeface="+mj-lt"/>
              <a:buAutoNum type="arabicPeriod"/>
            </a:pPr>
            <a:r>
              <a:rPr lang="fr-FR" b="1" dirty="0">
                <a:latin typeface="Oxfam TSTAR PRO"/>
              </a:rPr>
              <a:t>Fournir un accès direct au financement </a:t>
            </a:r>
            <a:r>
              <a:rPr lang="fr-FR" dirty="0">
                <a:latin typeface="Oxfam TSTAR PRO"/>
              </a:rPr>
              <a:t>a permis aux membres des communautés de travailler ensemble pour définir leurs priorités et convenir des meilleures façons de dépenser les subventions.</a:t>
            </a:r>
          </a:p>
          <a:p>
            <a:pPr marL="457200" lvl="0" indent="-457200">
              <a:buFont typeface="+mj-lt"/>
              <a:buAutoNum type="arabicPeriod"/>
            </a:pPr>
            <a:r>
              <a:rPr lang="fr-FR" b="1" dirty="0">
                <a:latin typeface="Oxfam TSTAR PRO"/>
              </a:rPr>
              <a:t>Cette approche favorise l’appropriation communautaire</a:t>
            </a:r>
            <a:r>
              <a:rPr lang="fr-FR" dirty="0">
                <a:latin typeface="Oxfam TSTAR PRO"/>
              </a:rPr>
              <a:t>, </a:t>
            </a:r>
            <a:r>
              <a:rPr lang="fr-FR" b="1" dirty="0">
                <a:latin typeface="Oxfam TSTAR PRO"/>
              </a:rPr>
              <a:t>la cohésion et la légitimité</a:t>
            </a:r>
            <a:r>
              <a:rPr lang="fr-FR" dirty="0">
                <a:latin typeface="Oxfam TSTAR PRO"/>
              </a:rPr>
              <a:t>, avec des communautés qui se réunissent pour décider de leurs priorités. </a:t>
            </a:r>
          </a:p>
          <a:p>
            <a:pPr marL="457200" lvl="0" indent="-457200">
              <a:buFont typeface="+mj-lt"/>
              <a:buAutoNum type="arabicPeriod"/>
            </a:pPr>
            <a:r>
              <a:rPr lang="fr-FR" dirty="0">
                <a:latin typeface="Oxfam TSTAR PRO"/>
              </a:rPr>
              <a:t>Elle a également permis de </a:t>
            </a:r>
            <a:r>
              <a:rPr lang="fr-FR" b="1" dirty="0">
                <a:latin typeface="Oxfam TSTAR PRO"/>
              </a:rPr>
              <a:t>tirer parti de leur expertise </a:t>
            </a:r>
            <a:r>
              <a:rPr lang="fr-FR" dirty="0">
                <a:latin typeface="Oxfam TSTAR PRO"/>
              </a:rPr>
              <a:t>et de </a:t>
            </a:r>
            <a:r>
              <a:rPr lang="fr-FR" b="1" dirty="0">
                <a:latin typeface="Oxfam TSTAR PRO"/>
              </a:rPr>
              <a:t>renforcer leurs compétences en résolution de problèmes, </a:t>
            </a:r>
            <a:r>
              <a:rPr lang="fr-FR" dirty="0">
                <a:latin typeface="Oxfam TSTAR PRO"/>
              </a:rPr>
              <a:t>tout en leur donnant confiance pour entreprendre des projets indépendants d’une ampleur et d’une importance financières significatives.</a:t>
            </a:r>
          </a:p>
          <a:p>
            <a:pPr marL="457200" lvl="0" indent="-457200">
              <a:buFont typeface="+mj-lt"/>
              <a:buAutoNum type="arabicPeriod"/>
            </a:pPr>
            <a:r>
              <a:rPr lang="fr-FR" dirty="0"/>
              <a:t>La note </a:t>
            </a:r>
            <a:r>
              <a:rPr lang="fr-FR" b="1" dirty="0"/>
              <a:t>d’information souligne l’importance de garantir aux communautés et aux organisations locales un accès aux financements et aux processus décisionnels.</a:t>
            </a:r>
            <a:r>
              <a:rPr lang="fr-FR" dirty="0"/>
              <a:t> </a:t>
            </a:r>
            <a:endParaRPr lang="fr-FR" dirty="0">
              <a:latin typeface="Oxfam TSTAR PRO"/>
            </a:endParaRPr>
          </a:p>
        </p:txBody>
      </p:sp>
      <p:sp>
        <p:nvSpPr>
          <p:cNvPr id="3" name="Slide Number Placeholder 2">
            <a:extLst>
              <a:ext uri="{FF2B5EF4-FFF2-40B4-BE49-F238E27FC236}">
                <a16:creationId xmlns:a16="http://schemas.microsoft.com/office/drawing/2014/main" id="{EB698A60-8824-3A7E-0284-2F7AA04ACD98}"/>
              </a:ext>
            </a:extLst>
          </p:cNvPr>
          <p:cNvSpPr>
            <a:spLocks noGrp="1"/>
          </p:cNvSpPr>
          <p:nvPr>
            <p:ph type="sldNum" sz="quarter" idx="12"/>
          </p:nvPr>
        </p:nvSpPr>
        <p:spPr/>
        <p:txBody>
          <a:bodyPr/>
          <a:lstStyle/>
          <a:p>
            <a:fld id="{F47AA31B-6E6F-A246-9840-C6D6E26CE378}" type="slidenum">
              <a:rPr lang="en-US" smtClean="0"/>
              <a:pPr/>
              <a:t>27</a:t>
            </a:fld>
            <a:endParaRPr lang="en-US" dirty="0"/>
          </a:p>
        </p:txBody>
      </p:sp>
      <p:pic>
        <p:nvPicPr>
          <p:cNvPr id="6" name="Image 5"/>
          <p:cNvPicPr>
            <a:picLocks noChangeAspect="1"/>
          </p:cNvPicPr>
          <p:nvPr/>
        </p:nvPicPr>
        <p:blipFill>
          <a:blip r:embed="rId2"/>
          <a:stretch>
            <a:fillRect/>
          </a:stretch>
        </p:blipFill>
        <p:spPr>
          <a:xfrm>
            <a:off x="7426712" y="0"/>
            <a:ext cx="1788260" cy="5143500"/>
          </a:xfrm>
          <a:prstGeom prst="rect">
            <a:avLst/>
          </a:prstGeom>
        </p:spPr>
      </p:pic>
    </p:spTree>
    <p:extLst>
      <p:ext uri="{BB962C8B-B14F-4D97-AF65-F5344CB8AC3E}">
        <p14:creationId xmlns:p14="http://schemas.microsoft.com/office/powerpoint/2010/main" val="1694288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25042E-EB76-C6E7-9762-6E1956EB86F3}"/>
              </a:ext>
            </a:extLst>
          </p:cNvPr>
          <p:cNvSpPr>
            <a:spLocks noGrp="1"/>
          </p:cNvSpPr>
          <p:nvPr>
            <p:ph type="title"/>
          </p:nvPr>
        </p:nvSpPr>
        <p:spPr>
          <a:xfrm>
            <a:off x="791766" y="681038"/>
            <a:ext cx="6372522" cy="3781425"/>
          </a:xfrm>
        </p:spPr>
        <p:txBody>
          <a:bodyPr/>
          <a:lstStyle/>
          <a:p>
            <a:r>
              <a:rPr lang="en-US" b="1" dirty="0"/>
              <a:t>RECOMMANDATIONS</a:t>
            </a:r>
            <a:br>
              <a:rPr lang="en-US" b="1" dirty="0"/>
            </a:br>
            <a:r>
              <a:rPr lang="en-US" sz="3200" b="1" dirty="0"/>
              <a:t>-NCQG</a:t>
            </a:r>
            <a:br>
              <a:rPr lang="en-US" sz="3200" b="1" dirty="0"/>
            </a:br>
            <a:r>
              <a:rPr lang="en-US" sz="3200" b="1" dirty="0"/>
              <a:t>-L &amp; D</a:t>
            </a:r>
          </a:p>
        </p:txBody>
      </p:sp>
      <p:sp>
        <p:nvSpPr>
          <p:cNvPr id="3" name="Slide Number Placeholder 2">
            <a:extLst>
              <a:ext uri="{FF2B5EF4-FFF2-40B4-BE49-F238E27FC236}">
                <a16:creationId xmlns:a16="http://schemas.microsoft.com/office/drawing/2014/main" id="{4E1EF81C-630F-8F5E-D78B-AA0605963E07}"/>
              </a:ext>
            </a:extLst>
          </p:cNvPr>
          <p:cNvSpPr>
            <a:spLocks noGrp="1"/>
          </p:cNvSpPr>
          <p:nvPr>
            <p:ph type="sldNum" sz="quarter" idx="12"/>
          </p:nvPr>
        </p:nvSpPr>
        <p:spPr/>
        <p:txBody>
          <a:bodyPr/>
          <a:lstStyle/>
          <a:p>
            <a:fld id="{F47AA31B-6E6F-A246-9840-C6D6E26CE378}" type="slidenum">
              <a:rPr lang="en-US" smtClean="0"/>
              <a:pPr/>
              <a:t>28</a:t>
            </a:fld>
            <a:endParaRPr lang="en-US" dirty="0"/>
          </a:p>
        </p:txBody>
      </p:sp>
      <p:pic>
        <p:nvPicPr>
          <p:cNvPr id="6" name="Image 5"/>
          <p:cNvPicPr>
            <a:picLocks noChangeAspect="1"/>
          </p:cNvPicPr>
          <p:nvPr/>
        </p:nvPicPr>
        <p:blipFill>
          <a:blip r:embed="rId2"/>
          <a:stretch>
            <a:fillRect/>
          </a:stretch>
        </p:blipFill>
        <p:spPr>
          <a:xfrm>
            <a:off x="7426712" y="0"/>
            <a:ext cx="1788260" cy="5143500"/>
          </a:xfrm>
          <a:prstGeom prst="rect">
            <a:avLst/>
          </a:prstGeom>
        </p:spPr>
      </p:pic>
    </p:spTree>
    <p:extLst>
      <p:ext uri="{BB962C8B-B14F-4D97-AF65-F5344CB8AC3E}">
        <p14:creationId xmlns:p14="http://schemas.microsoft.com/office/powerpoint/2010/main" val="2133756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E8C6B303-0668-3380-E2B5-C5D063544ABA}"/>
              </a:ext>
            </a:extLst>
          </p:cNvPr>
          <p:cNvSpPr/>
          <p:nvPr/>
        </p:nvSpPr>
        <p:spPr>
          <a:xfrm>
            <a:off x="7920372" y="3975906"/>
            <a:ext cx="864096" cy="10801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Content Placeholder 1">
            <a:extLst>
              <a:ext uri="{FF2B5EF4-FFF2-40B4-BE49-F238E27FC236}">
                <a16:creationId xmlns:a16="http://schemas.microsoft.com/office/drawing/2014/main" id="{9C1F40D3-E123-C8E4-EDCA-D6885B2ED187}"/>
              </a:ext>
            </a:extLst>
          </p:cNvPr>
          <p:cNvSpPr>
            <a:spLocks noGrp="1"/>
          </p:cNvSpPr>
          <p:nvPr>
            <p:ph idx="1"/>
          </p:nvPr>
        </p:nvSpPr>
        <p:spPr>
          <a:xfrm>
            <a:off x="0" y="973873"/>
            <a:ext cx="7489868" cy="4169627"/>
          </a:xfrm>
        </p:spPr>
        <p:txBody>
          <a:bodyPr>
            <a:normAutofit fontScale="40000" lnSpcReduction="20000"/>
          </a:bodyPr>
          <a:lstStyle/>
          <a:p>
            <a:pPr marL="0" indent="0">
              <a:buNone/>
            </a:pPr>
            <a:r>
              <a:rPr lang="fr-FR" sz="3800" dirty="0"/>
              <a:t>Le nouvel objectif collectif quantifié (NCQG) après 2025 pour le financement international de la lutte contre le changement climatique sera adopté à la COP29 et devrait : </a:t>
            </a:r>
          </a:p>
          <a:p>
            <a:pPr marL="0" indent="0">
              <a:buNone/>
            </a:pPr>
            <a:r>
              <a:rPr lang="fr-FR" sz="3800" b="1" dirty="0"/>
              <a:t>1) intégrer toutes les dispositions nécessaires afin de créer les conditions d’une meilleure accessibilité au financement climat international pour les organisations nationales, locales et communautaires </a:t>
            </a:r>
            <a:r>
              <a:rPr lang="fr-FR" sz="3800" dirty="0"/>
              <a:t>dans les pays vulnérables au changement climatique, y compris dans ceux en situation de conflit et institutionnellement fragilisés, </a:t>
            </a:r>
          </a:p>
          <a:p>
            <a:pPr marL="0" indent="0">
              <a:buNone/>
            </a:pPr>
            <a:r>
              <a:rPr lang="fr-FR" sz="3800" dirty="0"/>
              <a:t>2) </a:t>
            </a:r>
            <a:r>
              <a:rPr lang="fr-FR" sz="3800" b="1" dirty="0"/>
              <a:t>garantir que les sommes répondent aux besoins et qu’elles atteignent les milliers de milliards </a:t>
            </a:r>
            <a:r>
              <a:rPr lang="fr-FR" sz="3800" dirty="0"/>
              <a:t>afin de garantir entre autres que les besoins des PMA, des PEID ou des communautés les plus touchées sont </a:t>
            </a:r>
          </a:p>
          <a:p>
            <a:pPr marL="0" indent="0">
              <a:buNone/>
            </a:pPr>
            <a:r>
              <a:rPr lang="fr-FR" sz="3800" dirty="0"/>
              <a:t>3) </a:t>
            </a:r>
            <a:r>
              <a:rPr lang="fr-FR" sz="3800" b="1" dirty="0"/>
              <a:t>respecter les principes de subsidiarité et viser la mise en </a:t>
            </a:r>
            <a:r>
              <a:rPr lang="fr-FR" sz="3800" b="1" dirty="0" err="1"/>
              <a:t>oeuvre</a:t>
            </a:r>
            <a:r>
              <a:rPr lang="fr-FR" sz="3800" b="1" dirty="0"/>
              <a:t> </a:t>
            </a:r>
            <a:r>
              <a:rPr lang="fr-FR" sz="3800" b="1" dirty="0">
                <a:solidFill>
                  <a:srgbClr val="ED8606"/>
                </a:solidFill>
              </a:rPr>
              <a:t>la plus locale </a:t>
            </a:r>
            <a:r>
              <a:rPr lang="fr-FR" sz="3800" b="1" dirty="0"/>
              <a:t>possible du financement climat </a:t>
            </a:r>
            <a:r>
              <a:rPr lang="fr-FR" sz="3800" dirty="0"/>
              <a:t>en fixant des tranches de financement, par exemple sous forme de mécanismes de petites subventions,; </a:t>
            </a:r>
          </a:p>
          <a:p>
            <a:pPr marL="0" indent="0">
              <a:buNone/>
            </a:pPr>
            <a:r>
              <a:rPr lang="fr-FR" sz="3800" dirty="0"/>
              <a:t>4) </a:t>
            </a:r>
            <a:r>
              <a:rPr lang="fr-FR" sz="3800" b="1" dirty="0"/>
              <a:t>privilégier la concession de financements sous forme de subventions plutôt que de prêts</a:t>
            </a:r>
            <a:r>
              <a:rPr lang="fr-FR" sz="3800" dirty="0"/>
              <a:t>, </a:t>
            </a:r>
          </a:p>
          <a:p>
            <a:pPr marL="0" indent="0">
              <a:buNone/>
            </a:pPr>
            <a:r>
              <a:rPr lang="fr-FR" sz="3800" dirty="0"/>
              <a:t>5) </a:t>
            </a:r>
            <a:r>
              <a:rPr lang="fr-FR" sz="3800" b="1" dirty="0"/>
              <a:t>inclure les pertes et préjudices dans l’objectif</a:t>
            </a:r>
            <a:r>
              <a:rPr lang="fr-FR" sz="3800" dirty="0"/>
              <a:t>, dans l’idéal sous la forme d’un sous-objectif (régulièrement revu et ajusté) exprimé exclusivement sous forme de subventions. </a:t>
            </a:r>
          </a:p>
          <a:p>
            <a:pPr marL="0" indent="0">
              <a:buNone/>
            </a:pPr>
            <a:endParaRPr lang="fr-FR" dirty="0"/>
          </a:p>
        </p:txBody>
      </p:sp>
      <p:sp>
        <p:nvSpPr>
          <p:cNvPr id="3" name="Slide Number Placeholder 2">
            <a:extLst>
              <a:ext uri="{FF2B5EF4-FFF2-40B4-BE49-F238E27FC236}">
                <a16:creationId xmlns:a16="http://schemas.microsoft.com/office/drawing/2014/main" id="{807FD6B7-3F9E-D5EA-6E43-611899D0F59D}"/>
              </a:ext>
            </a:extLst>
          </p:cNvPr>
          <p:cNvSpPr>
            <a:spLocks noGrp="1"/>
          </p:cNvSpPr>
          <p:nvPr>
            <p:ph type="sldNum" sz="quarter" idx="12"/>
          </p:nvPr>
        </p:nvSpPr>
        <p:spPr/>
        <p:txBody>
          <a:bodyPr/>
          <a:lstStyle/>
          <a:p>
            <a:fld id="{F47AA31B-6E6F-A246-9840-C6D6E26CE378}" type="slidenum">
              <a:rPr lang="en-US" smtClean="0"/>
              <a:pPr/>
              <a:t>29</a:t>
            </a:fld>
            <a:endParaRPr lang="en-US" dirty="0"/>
          </a:p>
        </p:txBody>
      </p:sp>
      <p:sp>
        <p:nvSpPr>
          <p:cNvPr id="4" name="Title 3">
            <a:extLst>
              <a:ext uri="{FF2B5EF4-FFF2-40B4-BE49-F238E27FC236}">
                <a16:creationId xmlns:a16="http://schemas.microsoft.com/office/drawing/2014/main" id="{2DF16FBF-F9B0-3E06-AB22-2F52ED5BD1F2}"/>
              </a:ext>
            </a:extLst>
          </p:cNvPr>
          <p:cNvSpPr>
            <a:spLocks noGrp="1"/>
          </p:cNvSpPr>
          <p:nvPr>
            <p:ph type="title"/>
          </p:nvPr>
        </p:nvSpPr>
        <p:spPr>
          <a:xfrm>
            <a:off x="1068351" y="161150"/>
            <a:ext cx="6031258" cy="695707"/>
          </a:xfrm>
        </p:spPr>
        <p:txBody>
          <a:bodyPr>
            <a:normAutofit fontScale="90000"/>
          </a:bodyPr>
          <a:lstStyle/>
          <a:p>
            <a:r>
              <a:rPr lang="fr-FR" b="1" dirty="0"/>
              <a:t>Recommandations spécifiques pour le NCQG </a:t>
            </a:r>
            <a:endParaRPr lang="fr-FR" dirty="0"/>
          </a:p>
        </p:txBody>
      </p:sp>
      <p:pic>
        <p:nvPicPr>
          <p:cNvPr id="6" name="Image 5"/>
          <p:cNvPicPr>
            <a:picLocks noChangeAspect="1"/>
          </p:cNvPicPr>
          <p:nvPr/>
        </p:nvPicPr>
        <p:blipFill>
          <a:blip r:embed="rId2"/>
          <a:stretch>
            <a:fillRect/>
          </a:stretch>
        </p:blipFill>
        <p:spPr>
          <a:xfrm>
            <a:off x="7426712" y="0"/>
            <a:ext cx="1788260" cy="5143500"/>
          </a:xfrm>
          <a:prstGeom prst="rect">
            <a:avLst/>
          </a:prstGeom>
        </p:spPr>
      </p:pic>
    </p:spTree>
    <p:extLst>
      <p:ext uri="{BB962C8B-B14F-4D97-AF65-F5344CB8AC3E}">
        <p14:creationId xmlns:p14="http://schemas.microsoft.com/office/powerpoint/2010/main" val="671286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3"/>
          <p:cNvSpPr txBox="1">
            <a:spLocks/>
          </p:cNvSpPr>
          <p:nvPr/>
        </p:nvSpPr>
        <p:spPr>
          <a:xfrm>
            <a:off x="74342" y="3809097"/>
            <a:ext cx="4363844" cy="75083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fr-FR" dirty="0"/>
          </a:p>
        </p:txBody>
      </p:sp>
      <p:pic>
        <p:nvPicPr>
          <p:cNvPr id="6" name="Image 5"/>
          <p:cNvPicPr>
            <a:picLocks noChangeAspect="1"/>
          </p:cNvPicPr>
          <p:nvPr/>
        </p:nvPicPr>
        <p:blipFill>
          <a:blip r:embed="rId2"/>
          <a:stretch>
            <a:fillRect/>
          </a:stretch>
        </p:blipFill>
        <p:spPr>
          <a:xfrm>
            <a:off x="74342" y="0"/>
            <a:ext cx="3382454" cy="478004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870" y="-1"/>
            <a:ext cx="3273984" cy="4616605"/>
          </a:xfrm>
          <a:prstGeom prst="rect">
            <a:avLst/>
          </a:prstGeom>
        </p:spPr>
      </p:pic>
    </p:spTree>
    <p:extLst>
      <p:ext uri="{BB962C8B-B14F-4D97-AF65-F5344CB8AC3E}">
        <p14:creationId xmlns:p14="http://schemas.microsoft.com/office/powerpoint/2010/main" val="2133941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E8C6B303-0668-3380-E2B5-C5D063544ABA}"/>
              </a:ext>
            </a:extLst>
          </p:cNvPr>
          <p:cNvSpPr/>
          <p:nvPr/>
        </p:nvSpPr>
        <p:spPr>
          <a:xfrm>
            <a:off x="7920372" y="3975906"/>
            <a:ext cx="864096" cy="10801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Content Placeholder 1">
            <a:extLst>
              <a:ext uri="{FF2B5EF4-FFF2-40B4-BE49-F238E27FC236}">
                <a16:creationId xmlns:a16="http://schemas.microsoft.com/office/drawing/2014/main" id="{9C1F40D3-E123-C8E4-EDCA-D6885B2ED187}"/>
              </a:ext>
            </a:extLst>
          </p:cNvPr>
          <p:cNvSpPr>
            <a:spLocks noGrp="1"/>
          </p:cNvSpPr>
          <p:nvPr>
            <p:ph idx="1"/>
          </p:nvPr>
        </p:nvSpPr>
        <p:spPr>
          <a:xfrm>
            <a:off x="0" y="1189464"/>
            <a:ext cx="7426711" cy="4169627"/>
          </a:xfrm>
        </p:spPr>
        <p:txBody>
          <a:bodyPr>
            <a:normAutofit fontScale="77500" lnSpcReduction="20000"/>
          </a:bodyPr>
          <a:lstStyle/>
          <a:p>
            <a:pPr marL="0" indent="0">
              <a:buNone/>
            </a:pPr>
            <a:r>
              <a:rPr lang="fr-FR" dirty="0"/>
              <a:t>Créé officiellement en 2023 après la décision de la COP28 de Dubaï, le Fonds pertes et préjudices (FRLD) pourrait devenir un exemple mondial de </a:t>
            </a:r>
            <a:r>
              <a:rPr lang="fr-FR" b="1" dirty="0" err="1">
                <a:solidFill>
                  <a:srgbClr val="ED8606"/>
                </a:solidFill>
              </a:rPr>
              <a:t>renfor-cement</a:t>
            </a:r>
            <a:r>
              <a:rPr lang="fr-FR" b="1" dirty="0">
                <a:solidFill>
                  <a:srgbClr val="ED8606"/>
                </a:solidFill>
              </a:rPr>
              <a:t> du leadership local en facilitant l’accès</a:t>
            </a:r>
            <a:r>
              <a:rPr lang="fr-FR" dirty="0"/>
              <a:t> et en transférant le pouvoir de décision aux acteurs locaux. </a:t>
            </a:r>
          </a:p>
          <a:p>
            <a:pPr marL="0" indent="0">
              <a:buNone/>
            </a:pPr>
            <a:r>
              <a:rPr lang="fr-FR" dirty="0"/>
              <a:t>1) </a:t>
            </a:r>
            <a:r>
              <a:rPr lang="fr-FR" b="1" dirty="0"/>
              <a:t>établir des modalités d’accès qui facilitent l’accès direct </a:t>
            </a:r>
            <a:r>
              <a:rPr lang="fr-FR" dirty="0"/>
              <a:t>au </a:t>
            </a:r>
            <a:r>
              <a:rPr lang="fr-FR" dirty="0" err="1"/>
              <a:t>finance-ment</a:t>
            </a:r>
            <a:r>
              <a:rPr lang="fr-FR" dirty="0"/>
              <a:t> des communautés en première ligne, OSC locales et groupes </a:t>
            </a:r>
            <a:r>
              <a:rPr lang="fr-FR" dirty="0" err="1"/>
              <a:t>mar-ginalisés</a:t>
            </a:r>
            <a:r>
              <a:rPr lang="fr-FR" dirty="0"/>
              <a:t>, en prévoyant également au niveau du Fonds un guichet d’</a:t>
            </a:r>
            <a:r>
              <a:rPr lang="fr-FR" dirty="0" err="1"/>
              <a:t>ac-cès</a:t>
            </a:r>
            <a:r>
              <a:rPr lang="fr-FR" dirty="0"/>
              <a:t> aux petites subventions à l’intention des communautés ; </a:t>
            </a:r>
          </a:p>
          <a:p>
            <a:pPr marL="0" indent="0">
              <a:buNone/>
            </a:pPr>
            <a:r>
              <a:rPr lang="fr-FR" dirty="0"/>
              <a:t>2) </a:t>
            </a:r>
            <a:r>
              <a:rPr lang="fr-FR" b="1" dirty="0"/>
              <a:t>mettre en place des processus de demande de financement simplifiés ainsi que des mécanismes de déboursement de fonds, rapides et axés sur les besoins</a:t>
            </a:r>
            <a:r>
              <a:rPr lang="fr-FR" dirty="0"/>
              <a:t>, notamment : en s’appuyant sur des formulaires de </a:t>
            </a:r>
            <a:r>
              <a:rPr lang="fr-FR" dirty="0" err="1"/>
              <a:t>de-mande</a:t>
            </a:r>
            <a:r>
              <a:rPr lang="fr-FR" dirty="0"/>
              <a:t> simplifiés et traduits dans les langues locales ; en encourageant le déboursement rapide des fonds après une catastrophe climatique, sur la base d’une action anticipée, ascendante, coordonnée </a:t>
            </a:r>
            <a:r>
              <a:rPr lang="fr-FR" dirty="0" err="1"/>
              <a:t>locale-ment</a:t>
            </a:r>
            <a:r>
              <a:rPr lang="fr-FR" dirty="0"/>
              <a:t>,; </a:t>
            </a:r>
          </a:p>
          <a:p>
            <a:pPr marL="0" indent="0">
              <a:buNone/>
            </a:pPr>
            <a:r>
              <a:rPr lang="fr-FR" dirty="0"/>
              <a:t>3) </a:t>
            </a:r>
            <a:r>
              <a:rPr lang="fr-FR" b="1" dirty="0"/>
              <a:t>apporter un financement flexible et pluriannuel fondé sur l’évolution des besoins</a:t>
            </a:r>
            <a:r>
              <a:rPr lang="fr-FR" dirty="0"/>
              <a:t>, y compris en recourant à des approches programmatiques contextuelles qui aideront à atteindre des objectifs de développement à plus long terme après des événements climatiques ; </a:t>
            </a:r>
          </a:p>
          <a:p>
            <a:pPr marL="0" indent="0">
              <a:buNone/>
            </a:pPr>
            <a:endParaRPr lang="fr-FR" dirty="0"/>
          </a:p>
        </p:txBody>
      </p:sp>
      <p:sp>
        <p:nvSpPr>
          <p:cNvPr id="3" name="Slide Number Placeholder 2">
            <a:extLst>
              <a:ext uri="{FF2B5EF4-FFF2-40B4-BE49-F238E27FC236}">
                <a16:creationId xmlns:a16="http://schemas.microsoft.com/office/drawing/2014/main" id="{807FD6B7-3F9E-D5EA-6E43-611899D0F59D}"/>
              </a:ext>
            </a:extLst>
          </p:cNvPr>
          <p:cNvSpPr>
            <a:spLocks noGrp="1"/>
          </p:cNvSpPr>
          <p:nvPr>
            <p:ph type="sldNum" sz="quarter" idx="12"/>
          </p:nvPr>
        </p:nvSpPr>
        <p:spPr/>
        <p:txBody>
          <a:bodyPr/>
          <a:lstStyle/>
          <a:p>
            <a:fld id="{F47AA31B-6E6F-A246-9840-C6D6E26CE378}" type="slidenum">
              <a:rPr lang="en-US" smtClean="0"/>
              <a:pPr/>
              <a:t>30</a:t>
            </a:fld>
            <a:endParaRPr lang="en-US" dirty="0"/>
          </a:p>
        </p:txBody>
      </p:sp>
      <p:sp>
        <p:nvSpPr>
          <p:cNvPr id="4" name="Title 3">
            <a:extLst>
              <a:ext uri="{FF2B5EF4-FFF2-40B4-BE49-F238E27FC236}">
                <a16:creationId xmlns:a16="http://schemas.microsoft.com/office/drawing/2014/main" id="{2DF16FBF-F9B0-3E06-AB22-2F52ED5BD1F2}"/>
              </a:ext>
            </a:extLst>
          </p:cNvPr>
          <p:cNvSpPr>
            <a:spLocks noGrp="1"/>
          </p:cNvSpPr>
          <p:nvPr>
            <p:ph type="title"/>
          </p:nvPr>
        </p:nvSpPr>
        <p:spPr>
          <a:xfrm>
            <a:off x="1068350" y="161150"/>
            <a:ext cx="6960527" cy="695707"/>
          </a:xfrm>
        </p:spPr>
        <p:txBody>
          <a:bodyPr>
            <a:normAutofit fontScale="90000"/>
          </a:bodyPr>
          <a:lstStyle/>
          <a:p>
            <a:r>
              <a:rPr lang="fr-FR" b="1" dirty="0"/>
              <a:t>Recommandations pour le Fonds pertes et préjudices (FRLD) </a:t>
            </a:r>
            <a:endParaRPr lang="fr-FR" dirty="0"/>
          </a:p>
        </p:txBody>
      </p:sp>
      <p:pic>
        <p:nvPicPr>
          <p:cNvPr id="6" name="Image 5"/>
          <p:cNvPicPr>
            <a:picLocks noChangeAspect="1"/>
          </p:cNvPicPr>
          <p:nvPr/>
        </p:nvPicPr>
        <p:blipFill>
          <a:blip r:embed="rId2"/>
          <a:stretch>
            <a:fillRect/>
          </a:stretch>
        </p:blipFill>
        <p:spPr>
          <a:xfrm>
            <a:off x="7426712" y="0"/>
            <a:ext cx="1788260" cy="5143500"/>
          </a:xfrm>
          <a:prstGeom prst="rect">
            <a:avLst/>
          </a:prstGeom>
        </p:spPr>
      </p:pic>
    </p:spTree>
    <p:extLst>
      <p:ext uri="{BB962C8B-B14F-4D97-AF65-F5344CB8AC3E}">
        <p14:creationId xmlns:p14="http://schemas.microsoft.com/office/powerpoint/2010/main" val="3780216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a:xfrm>
            <a:off x="280437" y="164190"/>
            <a:ext cx="3250782" cy="617934"/>
          </a:xfrm>
        </p:spPr>
        <p:txBody>
          <a:bodyPr>
            <a:normAutofit/>
          </a:bodyPr>
          <a:lstStyle/>
          <a:p>
            <a:r>
              <a:rPr lang="fr-FR" dirty="0">
                <a:latin typeface="Oxfam TSTAR PRO"/>
              </a:rPr>
              <a:t>NEITHER ENOUGH, NOR ADEQUATE </a:t>
            </a:r>
          </a:p>
        </p:txBody>
      </p:sp>
      <p:pic>
        <p:nvPicPr>
          <p:cNvPr id="12" name="Espace réservé du contenu 11"/>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133815" y="956179"/>
            <a:ext cx="3523785" cy="4284894"/>
          </a:xfrm>
        </p:spPr>
      </p:pic>
      <p:sp>
        <p:nvSpPr>
          <p:cNvPr id="8" name="Espace réservé du texte 7"/>
          <p:cNvSpPr>
            <a:spLocks noGrp="1"/>
          </p:cNvSpPr>
          <p:nvPr>
            <p:ph type="body" sz="quarter" idx="3"/>
          </p:nvPr>
        </p:nvSpPr>
        <p:spPr>
          <a:xfrm>
            <a:off x="4257441" y="164190"/>
            <a:ext cx="2581973" cy="617934"/>
          </a:xfrm>
        </p:spPr>
        <p:txBody>
          <a:bodyPr>
            <a:normAutofit fontScale="85000" lnSpcReduction="20000"/>
          </a:bodyPr>
          <a:lstStyle/>
          <a:p>
            <a:r>
              <a:rPr lang="fr-FR" sz="2600" dirty="0">
                <a:latin typeface="Oxfam TSTAR PRO"/>
              </a:rPr>
              <a:t>COMMUNITIES IN CHARGE </a:t>
            </a:r>
          </a:p>
        </p:txBody>
      </p:sp>
      <p:pic>
        <p:nvPicPr>
          <p:cNvPr id="13" name="Espace réservé du contenu 12"/>
          <p:cNvPicPr>
            <a:picLocks noGrp="1" noChangeAspect="1"/>
          </p:cNvPicPr>
          <p:nvPr>
            <p:ph sz="quarter" idx="4"/>
          </p:nvPr>
        </p:nvPicPr>
        <p:blipFill>
          <a:blip r:embed="rId3" cstate="hqprint">
            <a:extLst>
              <a:ext uri="{28A0092B-C50C-407E-A947-70E740481C1C}">
                <a14:useLocalDpi xmlns:a14="http://schemas.microsoft.com/office/drawing/2010/main" val="0"/>
              </a:ext>
            </a:extLst>
          </a:blip>
          <a:stretch>
            <a:fillRect/>
          </a:stretch>
        </p:blipFill>
        <p:spPr>
          <a:xfrm>
            <a:off x="3972388" y="933218"/>
            <a:ext cx="3404838" cy="4210282"/>
          </a:xfrm>
        </p:spPr>
      </p:pic>
      <p:pic>
        <p:nvPicPr>
          <p:cNvPr id="11" name="Image 10"/>
          <p:cNvPicPr>
            <a:picLocks noChangeAspect="1"/>
          </p:cNvPicPr>
          <p:nvPr/>
        </p:nvPicPr>
        <p:blipFill>
          <a:blip r:embed="rId4"/>
          <a:stretch>
            <a:fillRect/>
          </a:stretch>
        </p:blipFill>
        <p:spPr>
          <a:xfrm>
            <a:off x="7426712" y="0"/>
            <a:ext cx="1788260" cy="5143500"/>
          </a:xfrm>
          <a:prstGeom prst="rect">
            <a:avLst/>
          </a:prstGeom>
        </p:spPr>
      </p:pic>
    </p:spTree>
    <p:extLst>
      <p:ext uri="{BB962C8B-B14F-4D97-AF65-F5344CB8AC3E}">
        <p14:creationId xmlns:p14="http://schemas.microsoft.com/office/powerpoint/2010/main" val="618192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D1C69110-8FDB-C410-84A4-79895C1DA9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7248" y="192846"/>
            <a:ext cx="542597" cy="602886"/>
          </a:xfrm>
          <a:prstGeom prst="rect">
            <a:avLst/>
          </a:prstGeom>
        </p:spPr>
      </p:pic>
      <p:pic>
        <p:nvPicPr>
          <p:cNvPr id="6" name="Imagen 5">
            <a:extLst>
              <a:ext uri="{FF2B5EF4-FFF2-40B4-BE49-F238E27FC236}">
                <a16:creationId xmlns:a16="http://schemas.microsoft.com/office/drawing/2014/main" id="{A2AF6C89-FF30-982D-3ACE-DA34E8F79C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666" y="1606319"/>
            <a:ext cx="723410" cy="869032"/>
          </a:xfrm>
          <a:prstGeom prst="rect">
            <a:avLst/>
          </a:prstGeom>
        </p:spPr>
      </p:pic>
      <p:pic>
        <p:nvPicPr>
          <p:cNvPr id="7" name="Imagen 6">
            <a:extLst>
              <a:ext uri="{FF2B5EF4-FFF2-40B4-BE49-F238E27FC236}">
                <a16:creationId xmlns:a16="http://schemas.microsoft.com/office/drawing/2014/main" id="{A5E243F9-0842-99D5-6451-D029465B2C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01" y="1067391"/>
            <a:ext cx="804923" cy="474010"/>
          </a:xfrm>
          <a:prstGeom prst="rect">
            <a:avLst/>
          </a:prstGeom>
        </p:spPr>
      </p:pic>
      <p:sp>
        <p:nvSpPr>
          <p:cNvPr id="8" name="Rectángulo 7">
            <a:extLst>
              <a:ext uri="{FF2B5EF4-FFF2-40B4-BE49-F238E27FC236}">
                <a16:creationId xmlns:a16="http://schemas.microsoft.com/office/drawing/2014/main" id="{154188BB-0C09-0140-0775-6BC5A4FF20B3}"/>
              </a:ext>
            </a:extLst>
          </p:cNvPr>
          <p:cNvSpPr/>
          <p:nvPr/>
        </p:nvSpPr>
        <p:spPr>
          <a:xfrm>
            <a:off x="7386321" y="-1"/>
            <a:ext cx="1774251" cy="5143500"/>
          </a:xfrm>
          <a:prstGeom prst="rect">
            <a:avLst/>
          </a:prstGeom>
          <a:solidFill>
            <a:srgbClr val="EC8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 name="Grupo 8">
            <a:extLst>
              <a:ext uri="{FF2B5EF4-FFF2-40B4-BE49-F238E27FC236}">
                <a16:creationId xmlns:a16="http://schemas.microsoft.com/office/drawing/2014/main" id="{FED5411D-59BD-53C8-F214-95623B3C9E9B}"/>
              </a:ext>
            </a:extLst>
          </p:cNvPr>
          <p:cNvGrpSpPr/>
          <p:nvPr/>
        </p:nvGrpSpPr>
        <p:grpSpPr>
          <a:xfrm rot="16200000">
            <a:off x="7652237" y="-68135"/>
            <a:ext cx="1453693" cy="1562877"/>
            <a:chOff x="10095729" y="5586447"/>
            <a:chExt cx="3985152" cy="4284466"/>
          </a:xfrm>
        </p:grpSpPr>
        <p:pic>
          <p:nvPicPr>
            <p:cNvPr id="10" name="object 4">
              <a:extLst>
                <a:ext uri="{FF2B5EF4-FFF2-40B4-BE49-F238E27FC236}">
                  <a16:creationId xmlns:a16="http://schemas.microsoft.com/office/drawing/2014/main" id="{5DBF1921-16E1-3211-0647-1B5C83F3CA7A}"/>
                </a:ext>
              </a:extLst>
            </p:cNvPr>
            <p:cNvPicPr/>
            <p:nvPr/>
          </p:nvPicPr>
          <p:blipFill>
            <a:blip r:embed="rId6" cstate="print"/>
            <a:stretch>
              <a:fillRect/>
            </a:stretch>
          </p:blipFill>
          <p:spPr>
            <a:xfrm>
              <a:off x="11307002" y="7115220"/>
              <a:ext cx="812377" cy="1205343"/>
            </a:xfrm>
            <a:prstGeom prst="rect">
              <a:avLst/>
            </a:prstGeom>
          </p:spPr>
        </p:pic>
        <p:pic>
          <p:nvPicPr>
            <p:cNvPr id="11" name="object 5">
              <a:extLst>
                <a:ext uri="{FF2B5EF4-FFF2-40B4-BE49-F238E27FC236}">
                  <a16:creationId xmlns:a16="http://schemas.microsoft.com/office/drawing/2014/main" id="{B0527F51-F887-CAD3-7FD4-37F87E181007}"/>
                </a:ext>
              </a:extLst>
            </p:cNvPr>
            <p:cNvPicPr/>
            <p:nvPr/>
          </p:nvPicPr>
          <p:blipFill>
            <a:blip r:embed="rId7" cstate="print"/>
            <a:stretch>
              <a:fillRect/>
            </a:stretch>
          </p:blipFill>
          <p:spPr>
            <a:xfrm>
              <a:off x="11683116" y="6587482"/>
              <a:ext cx="656049" cy="749957"/>
            </a:xfrm>
            <a:prstGeom prst="rect">
              <a:avLst/>
            </a:prstGeom>
          </p:spPr>
        </p:pic>
        <p:pic>
          <p:nvPicPr>
            <p:cNvPr id="15" name="object 6">
              <a:extLst>
                <a:ext uri="{FF2B5EF4-FFF2-40B4-BE49-F238E27FC236}">
                  <a16:creationId xmlns:a16="http://schemas.microsoft.com/office/drawing/2014/main" id="{3FDB3C80-EFE1-F6CE-4684-9063F64568A6}"/>
                </a:ext>
              </a:extLst>
            </p:cNvPr>
            <p:cNvPicPr/>
            <p:nvPr/>
          </p:nvPicPr>
          <p:blipFill>
            <a:blip r:embed="rId8" cstate="print"/>
            <a:stretch>
              <a:fillRect/>
            </a:stretch>
          </p:blipFill>
          <p:spPr>
            <a:xfrm>
              <a:off x="12281663" y="7969605"/>
              <a:ext cx="381755" cy="723077"/>
            </a:xfrm>
            <a:prstGeom prst="rect">
              <a:avLst/>
            </a:prstGeom>
          </p:spPr>
        </p:pic>
        <p:pic>
          <p:nvPicPr>
            <p:cNvPr id="16" name="object 7">
              <a:extLst>
                <a:ext uri="{FF2B5EF4-FFF2-40B4-BE49-F238E27FC236}">
                  <a16:creationId xmlns:a16="http://schemas.microsoft.com/office/drawing/2014/main" id="{24ACD46C-A2EF-DE57-1F5B-FB5A2DE83995}"/>
                </a:ext>
              </a:extLst>
            </p:cNvPr>
            <p:cNvPicPr/>
            <p:nvPr/>
          </p:nvPicPr>
          <p:blipFill>
            <a:blip r:embed="rId9" cstate="print"/>
            <a:stretch>
              <a:fillRect/>
            </a:stretch>
          </p:blipFill>
          <p:spPr>
            <a:xfrm>
              <a:off x="12378075" y="7229118"/>
              <a:ext cx="1159636" cy="1113488"/>
            </a:xfrm>
            <a:prstGeom prst="rect">
              <a:avLst/>
            </a:prstGeom>
          </p:spPr>
        </p:pic>
        <p:pic>
          <p:nvPicPr>
            <p:cNvPr id="17" name="object 8">
              <a:extLst>
                <a:ext uri="{FF2B5EF4-FFF2-40B4-BE49-F238E27FC236}">
                  <a16:creationId xmlns:a16="http://schemas.microsoft.com/office/drawing/2014/main" id="{FE42F681-A8FA-2B2D-9658-FF6361F067A1}"/>
                </a:ext>
              </a:extLst>
            </p:cNvPr>
            <p:cNvPicPr/>
            <p:nvPr/>
          </p:nvPicPr>
          <p:blipFill>
            <a:blip r:embed="rId10" cstate="print"/>
            <a:stretch>
              <a:fillRect/>
            </a:stretch>
          </p:blipFill>
          <p:spPr>
            <a:xfrm>
              <a:off x="12706646" y="6635235"/>
              <a:ext cx="763070" cy="572923"/>
            </a:xfrm>
            <a:prstGeom prst="rect">
              <a:avLst/>
            </a:prstGeom>
          </p:spPr>
        </p:pic>
        <p:pic>
          <p:nvPicPr>
            <p:cNvPr id="18" name="object 9">
              <a:extLst>
                <a:ext uri="{FF2B5EF4-FFF2-40B4-BE49-F238E27FC236}">
                  <a16:creationId xmlns:a16="http://schemas.microsoft.com/office/drawing/2014/main" id="{BD3D0B02-4D9C-3C9D-5B51-287BA6BB8712}"/>
                </a:ext>
              </a:extLst>
            </p:cNvPr>
            <p:cNvPicPr/>
            <p:nvPr/>
          </p:nvPicPr>
          <p:blipFill>
            <a:blip r:embed="rId11" cstate="print"/>
            <a:stretch>
              <a:fillRect/>
            </a:stretch>
          </p:blipFill>
          <p:spPr>
            <a:xfrm>
              <a:off x="11442079" y="8425857"/>
              <a:ext cx="665585" cy="746201"/>
            </a:xfrm>
            <a:prstGeom prst="rect">
              <a:avLst/>
            </a:prstGeom>
          </p:spPr>
        </p:pic>
        <p:pic>
          <p:nvPicPr>
            <p:cNvPr id="19" name="object 10">
              <a:extLst>
                <a:ext uri="{FF2B5EF4-FFF2-40B4-BE49-F238E27FC236}">
                  <a16:creationId xmlns:a16="http://schemas.microsoft.com/office/drawing/2014/main" id="{8CFF4AA1-A3D1-6FEF-390B-15A8625ADDBB}"/>
                </a:ext>
              </a:extLst>
            </p:cNvPr>
            <p:cNvPicPr/>
            <p:nvPr/>
          </p:nvPicPr>
          <p:blipFill>
            <a:blip r:embed="rId8" cstate="print"/>
            <a:stretch>
              <a:fillRect/>
            </a:stretch>
          </p:blipFill>
          <p:spPr>
            <a:xfrm>
              <a:off x="12895583" y="8424890"/>
              <a:ext cx="381755" cy="723077"/>
            </a:xfrm>
            <a:prstGeom prst="rect">
              <a:avLst/>
            </a:prstGeom>
          </p:spPr>
        </p:pic>
        <p:pic>
          <p:nvPicPr>
            <p:cNvPr id="20" name="object 11">
              <a:extLst>
                <a:ext uri="{FF2B5EF4-FFF2-40B4-BE49-F238E27FC236}">
                  <a16:creationId xmlns:a16="http://schemas.microsoft.com/office/drawing/2014/main" id="{FCA3E820-7AD6-2CE7-3691-4D42913E31F4}"/>
                </a:ext>
              </a:extLst>
            </p:cNvPr>
            <p:cNvPicPr/>
            <p:nvPr/>
          </p:nvPicPr>
          <p:blipFill>
            <a:blip r:embed="rId9" cstate="print"/>
            <a:stretch>
              <a:fillRect/>
            </a:stretch>
          </p:blipFill>
          <p:spPr>
            <a:xfrm>
              <a:off x="11744213" y="5586447"/>
              <a:ext cx="1159636" cy="1113488"/>
            </a:xfrm>
            <a:prstGeom prst="rect">
              <a:avLst/>
            </a:prstGeom>
          </p:spPr>
        </p:pic>
        <p:pic>
          <p:nvPicPr>
            <p:cNvPr id="21" name="object 12">
              <a:extLst>
                <a:ext uri="{FF2B5EF4-FFF2-40B4-BE49-F238E27FC236}">
                  <a16:creationId xmlns:a16="http://schemas.microsoft.com/office/drawing/2014/main" id="{3EAA6B73-21C3-FFA1-3FDD-E357E76F907D}"/>
                </a:ext>
              </a:extLst>
            </p:cNvPr>
            <p:cNvPicPr/>
            <p:nvPr/>
          </p:nvPicPr>
          <p:blipFill>
            <a:blip r:embed="rId12" cstate="print"/>
            <a:stretch>
              <a:fillRect/>
            </a:stretch>
          </p:blipFill>
          <p:spPr>
            <a:xfrm>
              <a:off x="10674893" y="6875596"/>
              <a:ext cx="695470" cy="729533"/>
            </a:xfrm>
            <a:prstGeom prst="rect">
              <a:avLst/>
            </a:prstGeom>
          </p:spPr>
        </p:pic>
        <p:pic>
          <p:nvPicPr>
            <p:cNvPr id="22" name="object 13">
              <a:extLst>
                <a:ext uri="{FF2B5EF4-FFF2-40B4-BE49-F238E27FC236}">
                  <a16:creationId xmlns:a16="http://schemas.microsoft.com/office/drawing/2014/main" id="{95DB1487-C1CA-B006-AAC2-029DC93373D2}"/>
                </a:ext>
              </a:extLst>
            </p:cNvPr>
            <p:cNvPicPr/>
            <p:nvPr/>
          </p:nvPicPr>
          <p:blipFill>
            <a:blip r:embed="rId13" cstate="print"/>
            <a:stretch>
              <a:fillRect/>
            </a:stretch>
          </p:blipFill>
          <p:spPr>
            <a:xfrm>
              <a:off x="13187624" y="5902692"/>
              <a:ext cx="803971" cy="1021384"/>
            </a:xfrm>
            <a:prstGeom prst="rect">
              <a:avLst/>
            </a:prstGeom>
          </p:spPr>
        </p:pic>
        <p:pic>
          <p:nvPicPr>
            <p:cNvPr id="23" name="object 14">
              <a:extLst>
                <a:ext uri="{FF2B5EF4-FFF2-40B4-BE49-F238E27FC236}">
                  <a16:creationId xmlns:a16="http://schemas.microsoft.com/office/drawing/2014/main" id="{5DBE13F0-6454-F75F-4B29-2C01DC19CBD8}"/>
                </a:ext>
              </a:extLst>
            </p:cNvPr>
            <p:cNvPicPr/>
            <p:nvPr/>
          </p:nvPicPr>
          <p:blipFill>
            <a:blip r:embed="rId14" cstate="print"/>
            <a:stretch>
              <a:fillRect/>
            </a:stretch>
          </p:blipFill>
          <p:spPr>
            <a:xfrm>
              <a:off x="10818592" y="8859019"/>
              <a:ext cx="713345" cy="714510"/>
            </a:xfrm>
            <a:prstGeom prst="rect">
              <a:avLst/>
            </a:prstGeom>
          </p:spPr>
        </p:pic>
        <p:pic>
          <p:nvPicPr>
            <p:cNvPr id="24" name="object 15">
              <a:extLst>
                <a:ext uri="{FF2B5EF4-FFF2-40B4-BE49-F238E27FC236}">
                  <a16:creationId xmlns:a16="http://schemas.microsoft.com/office/drawing/2014/main" id="{28A1A2BC-9B4D-820B-A83A-293FC69CC6B1}"/>
                </a:ext>
              </a:extLst>
            </p:cNvPr>
            <p:cNvPicPr/>
            <p:nvPr/>
          </p:nvPicPr>
          <p:blipFill>
            <a:blip r:embed="rId15" cstate="print"/>
            <a:stretch>
              <a:fillRect/>
            </a:stretch>
          </p:blipFill>
          <p:spPr>
            <a:xfrm>
              <a:off x="13506791" y="8318334"/>
              <a:ext cx="484554" cy="753189"/>
            </a:xfrm>
            <a:prstGeom prst="rect">
              <a:avLst/>
            </a:prstGeom>
          </p:spPr>
        </p:pic>
        <p:pic>
          <p:nvPicPr>
            <p:cNvPr id="25" name="object 16">
              <a:extLst>
                <a:ext uri="{FF2B5EF4-FFF2-40B4-BE49-F238E27FC236}">
                  <a16:creationId xmlns:a16="http://schemas.microsoft.com/office/drawing/2014/main" id="{0315A3E4-ACD4-27BA-33EC-28B7248C9331}"/>
                </a:ext>
              </a:extLst>
            </p:cNvPr>
            <p:cNvPicPr/>
            <p:nvPr/>
          </p:nvPicPr>
          <p:blipFill>
            <a:blip r:embed="rId16" cstate="print"/>
            <a:stretch>
              <a:fillRect/>
            </a:stretch>
          </p:blipFill>
          <p:spPr>
            <a:xfrm>
              <a:off x="12323830" y="8971998"/>
              <a:ext cx="475023" cy="751125"/>
            </a:xfrm>
            <a:prstGeom prst="rect">
              <a:avLst/>
            </a:prstGeom>
          </p:spPr>
        </p:pic>
        <p:pic>
          <p:nvPicPr>
            <p:cNvPr id="26" name="object 17">
              <a:extLst>
                <a:ext uri="{FF2B5EF4-FFF2-40B4-BE49-F238E27FC236}">
                  <a16:creationId xmlns:a16="http://schemas.microsoft.com/office/drawing/2014/main" id="{AF6A37CE-9604-F0BC-E59B-33097D2C37EE}"/>
                </a:ext>
              </a:extLst>
            </p:cNvPr>
            <p:cNvPicPr/>
            <p:nvPr/>
          </p:nvPicPr>
          <p:blipFill>
            <a:blip r:embed="rId14" cstate="print"/>
            <a:stretch>
              <a:fillRect/>
            </a:stretch>
          </p:blipFill>
          <p:spPr>
            <a:xfrm>
              <a:off x="10780329" y="8095659"/>
              <a:ext cx="713346" cy="714510"/>
            </a:xfrm>
            <a:prstGeom prst="rect">
              <a:avLst/>
            </a:prstGeom>
          </p:spPr>
        </p:pic>
        <p:pic>
          <p:nvPicPr>
            <p:cNvPr id="27" name="object 18">
              <a:extLst>
                <a:ext uri="{FF2B5EF4-FFF2-40B4-BE49-F238E27FC236}">
                  <a16:creationId xmlns:a16="http://schemas.microsoft.com/office/drawing/2014/main" id="{A477D7AB-63DF-5BFB-6AA1-4886FD904EEA}"/>
                </a:ext>
              </a:extLst>
            </p:cNvPr>
            <p:cNvPicPr/>
            <p:nvPr/>
          </p:nvPicPr>
          <p:blipFill>
            <a:blip r:embed="rId14" cstate="print"/>
            <a:stretch>
              <a:fillRect/>
            </a:stretch>
          </p:blipFill>
          <p:spPr>
            <a:xfrm>
              <a:off x="13034358" y="9072833"/>
              <a:ext cx="713346" cy="714510"/>
            </a:xfrm>
            <a:prstGeom prst="rect">
              <a:avLst/>
            </a:prstGeom>
          </p:spPr>
        </p:pic>
        <p:pic>
          <p:nvPicPr>
            <p:cNvPr id="28" name="object 19">
              <a:extLst>
                <a:ext uri="{FF2B5EF4-FFF2-40B4-BE49-F238E27FC236}">
                  <a16:creationId xmlns:a16="http://schemas.microsoft.com/office/drawing/2014/main" id="{9E78A08C-DA3E-6FF7-E31D-113EECC8BDD0}"/>
                </a:ext>
              </a:extLst>
            </p:cNvPr>
            <p:cNvPicPr/>
            <p:nvPr/>
          </p:nvPicPr>
          <p:blipFill>
            <a:blip r:embed="rId17" cstate="print"/>
            <a:stretch>
              <a:fillRect/>
            </a:stretch>
          </p:blipFill>
          <p:spPr>
            <a:xfrm>
              <a:off x="10095729" y="8696721"/>
              <a:ext cx="683872" cy="1174192"/>
            </a:xfrm>
            <a:prstGeom prst="rect">
              <a:avLst/>
            </a:prstGeom>
          </p:spPr>
        </p:pic>
        <p:pic>
          <p:nvPicPr>
            <p:cNvPr id="29" name="object 20">
              <a:extLst>
                <a:ext uri="{FF2B5EF4-FFF2-40B4-BE49-F238E27FC236}">
                  <a16:creationId xmlns:a16="http://schemas.microsoft.com/office/drawing/2014/main" id="{D78641DF-101D-40C1-3DE1-A0D11051D1CF}"/>
                </a:ext>
              </a:extLst>
            </p:cNvPr>
            <p:cNvPicPr/>
            <p:nvPr/>
          </p:nvPicPr>
          <p:blipFill>
            <a:blip r:embed="rId18" cstate="print"/>
            <a:stretch>
              <a:fillRect/>
            </a:stretch>
          </p:blipFill>
          <p:spPr>
            <a:xfrm>
              <a:off x="10294016" y="7690080"/>
              <a:ext cx="762757" cy="558176"/>
            </a:xfrm>
            <a:prstGeom prst="rect">
              <a:avLst/>
            </a:prstGeom>
          </p:spPr>
        </p:pic>
        <p:pic>
          <p:nvPicPr>
            <p:cNvPr id="30" name="object 21">
              <a:extLst>
                <a:ext uri="{FF2B5EF4-FFF2-40B4-BE49-F238E27FC236}">
                  <a16:creationId xmlns:a16="http://schemas.microsoft.com/office/drawing/2014/main" id="{69037EE0-E3E4-8227-F2B0-9A2811A6A5C6}"/>
                </a:ext>
              </a:extLst>
            </p:cNvPr>
            <p:cNvPicPr/>
            <p:nvPr/>
          </p:nvPicPr>
          <p:blipFill>
            <a:blip r:embed="rId19" cstate="print"/>
            <a:stretch>
              <a:fillRect/>
            </a:stretch>
          </p:blipFill>
          <p:spPr>
            <a:xfrm>
              <a:off x="11418211" y="9197592"/>
              <a:ext cx="743159" cy="672297"/>
            </a:xfrm>
            <a:prstGeom prst="rect">
              <a:avLst/>
            </a:prstGeom>
          </p:spPr>
        </p:pic>
        <p:pic>
          <p:nvPicPr>
            <p:cNvPr id="31" name="object 22">
              <a:extLst>
                <a:ext uri="{FF2B5EF4-FFF2-40B4-BE49-F238E27FC236}">
                  <a16:creationId xmlns:a16="http://schemas.microsoft.com/office/drawing/2014/main" id="{E17AB3C7-986B-B68A-4C9F-4662C02A5979}"/>
                </a:ext>
              </a:extLst>
            </p:cNvPr>
            <p:cNvPicPr/>
            <p:nvPr/>
          </p:nvPicPr>
          <p:blipFill>
            <a:blip r:embed="rId18" cstate="print"/>
            <a:stretch>
              <a:fillRect/>
            </a:stretch>
          </p:blipFill>
          <p:spPr>
            <a:xfrm>
              <a:off x="13318124" y="7161239"/>
              <a:ext cx="762757" cy="558176"/>
            </a:xfrm>
            <a:prstGeom prst="rect">
              <a:avLst/>
            </a:prstGeom>
          </p:spPr>
        </p:pic>
      </p:grpSp>
      <p:sp>
        <p:nvSpPr>
          <p:cNvPr id="32" name="CuadroTexto 31">
            <a:extLst>
              <a:ext uri="{FF2B5EF4-FFF2-40B4-BE49-F238E27FC236}">
                <a16:creationId xmlns:a16="http://schemas.microsoft.com/office/drawing/2014/main" id="{5D5A9D4C-5E5D-4061-5358-25237C382FEA}"/>
              </a:ext>
            </a:extLst>
          </p:cNvPr>
          <p:cNvSpPr txBox="1"/>
          <p:nvPr/>
        </p:nvSpPr>
        <p:spPr>
          <a:xfrm>
            <a:off x="859815" y="637403"/>
            <a:ext cx="6358164" cy="973600"/>
          </a:xfrm>
          <a:prstGeom prst="rect">
            <a:avLst/>
          </a:prstGeom>
          <a:noFill/>
        </p:spPr>
        <p:txBody>
          <a:bodyPr wrap="square" rtlCol="0">
            <a:spAutoFit/>
          </a:bodyPr>
          <a:lstStyle/>
          <a:p>
            <a:pPr algn="r">
              <a:lnSpc>
                <a:spcPct val="107000"/>
              </a:lnSpc>
              <a:spcAft>
                <a:spcPts val="800"/>
              </a:spcAft>
            </a:pPr>
            <a:r>
              <a:rPr lang="en-US" sz="2800" b="1" kern="100" spc="-70" dirty="0">
                <a:solidFill>
                  <a:srgbClr val="472C17"/>
                </a:solidFill>
                <a:latin typeface="Verdana" panose="020B0604030504040204" pitchFamily="34" charset="0"/>
                <a:ea typeface="Verdana" panose="020B0604030504040204" pitchFamily="34" charset="0"/>
                <a:hlinkClick r:id="rId20">
                  <a:extLst>
                    <a:ext uri="{A12FA001-AC4F-418D-AE19-62706E023703}">
                      <ahyp:hlinkClr xmlns:ahyp="http://schemas.microsoft.com/office/drawing/2018/hyperlinkcolor" val="tx"/>
                    </a:ext>
                  </a:extLst>
                </a:hlinkClick>
              </a:rPr>
              <a:t>UNLOCKING ACCESS TO CLIMATE FINANCE: </a:t>
            </a:r>
            <a:endParaRPr lang="en-US" sz="2800" b="1" kern="100" spc="-70" dirty="0">
              <a:solidFill>
                <a:srgbClr val="472C17"/>
              </a:solidFill>
              <a:latin typeface="Verdana" panose="020B0604030504040204" pitchFamily="34" charset="0"/>
              <a:ea typeface="Verdana" panose="020B0604030504040204" pitchFamily="34" charset="0"/>
            </a:endParaRPr>
          </a:p>
        </p:txBody>
      </p:sp>
      <p:sp>
        <p:nvSpPr>
          <p:cNvPr id="33" name="CuadroTexto 32">
            <a:extLst>
              <a:ext uri="{FF2B5EF4-FFF2-40B4-BE49-F238E27FC236}">
                <a16:creationId xmlns:a16="http://schemas.microsoft.com/office/drawing/2014/main" id="{CB21C272-395F-4765-CCF1-E0B4B8EA9A12}"/>
              </a:ext>
            </a:extLst>
          </p:cNvPr>
          <p:cNvSpPr txBox="1"/>
          <p:nvPr/>
        </p:nvSpPr>
        <p:spPr>
          <a:xfrm>
            <a:off x="1521764" y="1447269"/>
            <a:ext cx="5663898" cy="847733"/>
          </a:xfrm>
          <a:prstGeom prst="rect">
            <a:avLst/>
          </a:prstGeom>
          <a:noFill/>
        </p:spPr>
        <p:txBody>
          <a:bodyPr wrap="square" rtlCol="0">
            <a:spAutoFit/>
          </a:bodyPr>
          <a:lstStyle/>
          <a:p>
            <a:pPr algn="r">
              <a:lnSpc>
                <a:spcPct val="107000"/>
              </a:lnSpc>
              <a:spcAft>
                <a:spcPts val="800"/>
              </a:spcAft>
            </a:pPr>
            <a:r>
              <a:rPr lang="en-US" sz="2400" b="1" kern="100" spc="-70" dirty="0">
                <a:solidFill>
                  <a:srgbClr val="472C17"/>
                </a:solidFill>
                <a:latin typeface="Verdana" panose="020B0604030504040204" pitchFamily="34" charset="0"/>
                <a:ea typeface="Verdana" panose="020B0604030504040204" pitchFamily="34" charset="0"/>
              </a:rPr>
              <a:t>Evidence from research and family farmers' experiences</a:t>
            </a:r>
          </a:p>
        </p:txBody>
      </p:sp>
      <p:grpSp>
        <p:nvGrpSpPr>
          <p:cNvPr id="1047" name="Grupo 1046">
            <a:extLst>
              <a:ext uri="{FF2B5EF4-FFF2-40B4-BE49-F238E27FC236}">
                <a16:creationId xmlns:a16="http://schemas.microsoft.com/office/drawing/2014/main" id="{6E70EF68-C48B-542E-D1A5-6B51D959A37E}"/>
              </a:ext>
            </a:extLst>
          </p:cNvPr>
          <p:cNvGrpSpPr/>
          <p:nvPr/>
        </p:nvGrpSpPr>
        <p:grpSpPr>
          <a:xfrm>
            <a:off x="2347365" y="80120"/>
            <a:ext cx="2390491" cy="632674"/>
            <a:chOff x="4833060" y="217599"/>
            <a:chExt cx="2390491" cy="632674"/>
          </a:xfrm>
        </p:grpSpPr>
        <p:sp>
          <p:nvSpPr>
            <p:cNvPr id="34" name="CuadroTexto 33">
              <a:extLst>
                <a:ext uri="{FF2B5EF4-FFF2-40B4-BE49-F238E27FC236}">
                  <a16:creationId xmlns:a16="http://schemas.microsoft.com/office/drawing/2014/main" id="{56DA62C3-4474-D699-8825-B12B47EA8E9A}"/>
                </a:ext>
              </a:extLst>
            </p:cNvPr>
            <p:cNvSpPr txBox="1"/>
            <p:nvPr/>
          </p:nvSpPr>
          <p:spPr>
            <a:xfrm>
              <a:off x="5788156" y="217599"/>
              <a:ext cx="1435395" cy="632674"/>
            </a:xfrm>
            <a:prstGeom prst="rect">
              <a:avLst/>
            </a:prstGeom>
            <a:noFill/>
          </p:spPr>
          <p:txBody>
            <a:bodyPr wrap="square" rtlCol="0">
              <a:spAutoFit/>
            </a:bodyPr>
            <a:lstStyle/>
            <a:p>
              <a:pPr algn="r">
                <a:lnSpc>
                  <a:spcPct val="107000"/>
                </a:lnSpc>
                <a:spcAft>
                  <a:spcPts val="800"/>
                </a:spcAft>
              </a:pPr>
              <a:r>
                <a:rPr lang="en-US" sz="3600" b="1" kern="100" spc="-70" dirty="0">
                  <a:solidFill>
                    <a:srgbClr val="ED8606"/>
                  </a:solidFill>
                  <a:latin typeface="Verdana" panose="020B0604030504040204" pitchFamily="34" charset="0"/>
                  <a:ea typeface="Verdana" panose="020B0604030504040204" pitchFamily="34" charset="0"/>
                </a:rPr>
                <a:t>16</a:t>
              </a:r>
              <a:r>
                <a:rPr lang="en-US" sz="3200" kern="100" spc="-70" baseline="40000" dirty="0">
                  <a:solidFill>
                    <a:srgbClr val="ED8606"/>
                  </a:solidFill>
                  <a:latin typeface="Verdana" panose="020B0604030504040204" pitchFamily="34" charset="0"/>
                  <a:ea typeface="Verdana" panose="020B0604030504040204" pitchFamily="34" charset="0"/>
                </a:rPr>
                <a:t>th</a:t>
              </a:r>
              <a:endParaRPr lang="en-US" sz="2800" kern="100" spc="-70" baseline="40000" dirty="0">
                <a:solidFill>
                  <a:srgbClr val="ED8606"/>
                </a:solidFill>
                <a:latin typeface="Verdana" panose="020B0604030504040204" pitchFamily="34" charset="0"/>
                <a:ea typeface="Verdana" panose="020B0604030504040204" pitchFamily="34" charset="0"/>
              </a:endParaRPr>
            </a:p>
          </p:txBody>
        </p:sp>
        <p:sp>
          <p:nvSpPr>
            <p:cNvPr id="35" name="CuadroTexto 34">
              <a:extLst>
                <a:ext uri="{FF2B5EF4-FFF2-40B4-BE49-F238E27FC236}">
                  <a16:creationId xmlns:a16="http://schemas.microsoft.com/office/drawing/2014/main" id="{7253FAFD-9C97-1505-82E0-9CB8FB99376A}"/>
                </a:ext>
              </a:extLst>
            </p:cNvPr>
            <p:cNvSpPr txBox="1"/>
            <p:nvPr/>
          </p:nvSpPr>
          <p:spPr>
            <a:xfrm>
              <a:off x="4833060" y="217599"/>
              <a:ext cx="1435395" cy="632674"/>
            </a:xfrm>
            <a:prstGeom prst="rect">
              <a:avLst/>
            </a:prstGeom>
            <a:noFill/>
          </p:spPr>
          <p:txBody>
            <a:bodyPr wrap="square" rtlCol="0">
              <a:spAutoFit/>
            </a:bodyPr>
            <a:lstStyle/>
            <a:p>
              <a:pPr algn="r">
                <a:lnSpc>
                  <a:spcPct val="107000"/>
                </a:lnSpc>
                <a:spcAft>
                  <a:spcPts val="800"/>
                </a:spcAft>
              </a:pPr>
              <a:r>
                <a:rPr lang="en-US" sz="3600" b="1" kern="100" spc="-70" dirty="0">
                  <a:solidFill>
                    <a:srgbClr val="ED8606"/>
                  </a:solidFill>
                  <a:latin typeface="Verdana" panose="020B0604030504040204" pitchFamily="34" charset="0"/>
                  <a:ea typeface="Verdana" panose="020B0604030504040204" pitchFamily="34" charset="0"/>
                </a:rPr>
                <a:t>NOV</a:t>
              </a:r>
              <a:endParaRPr lang="en-US" sz="3600" b="1" kern="100" spc="-70" baseline="40000" dirty="0">
                <a:solidFill>
                  <a:srgbClr val="ED8606"/>
                </a:solidFill>
                <a:latin typeface="Verdana" panose="020B0604030504040204" pitchFamily="34" charset="0"/>
                <a:ea typeface="Verdana" panose="020B0604030504040204" pitchFamily="34" charset="0"/>
              </a:endParaRPr>
            </a:p>
          </p:txBody>
        </p:sp>
      </p:grpSp>
      <p:sp>
        <p:nvSpPr>
          <p:cNvPr id="36" name="CuadroTexto 35">
            <a:extLst>
              <a:ext uri="{FF2B5EF4-FFF2-40B4-BE49-F238E27FC236}">
                <a16:creationId xmlns:a16="http://schemas.microsoft.com/office/drawing/2014/main" id="{EB8AA89A-8762-4D51-8BF9-FFF9929EDCC2}"/>
              </a:ext>
            </a:extLst>
          </p:cNvPr>
          <p:cNvSpPr txBox="1"/>
          <p:nvPr/>
        </p:nvSpPr>
        <p:spPr>
          <a:xfrm>
            <a:off x="4906418" y="199563"/>
            <a:ext cx="2316162" cy="452560"/>
          </a:xfrm>
          <a:prstGeom prst="rect">
            <a:avLst/>
          </a:prstGeom>
          <a:noFill/>
        </p:spPr>
        <p:txBody>
          <a:bodyPr wrap="square" rtlCol="0">
            <a:spAutoFit/>
          </a:bodyPr>
          <a:lstStyle/>
          <a:p>
            <a:pPr algn="r">
              <a:lnSpc>
                <a:spcPct val="107000"/>
              </a:lnSpc>
              <a:spcAft>
                <a:spcPts val="800"/>
              </a:spcAft>
            </a:pPr>
            <a:r>
              <a:rPr lang="en-US" sz="2400" b="1" kern="100" spc="-70" dirty="0">
                <a:solidFill>
                  <a:srgbClr val="ED8606"/>
                </a:solidFill>
                <a:latin typeface="Verdana" panose="020B0604030504040204" pitchFamily="34" charset="0"/>
                <a:ea typeface="Verdana" panose="020B0604030504040204" pitchFamily="34" charset="0"/>
              </a:rPr>
              <a:t>13:15-14:15</a:t>
            </a:r>
            <a:endParaRPr lang="en-US" sz="2400" b="1" kern="100" spc="-70" baseline="40000" dirty="0">
              <a:solidFill>
                <a:srgbClr val="ED8606"/>
              </a:solidFill>
              <a:latin typeface="Verdana" panose="020B0604030504040204" pitchFamily="34" charset="0"/>
              <a:ea typeface="Verdana" panose="020B0604030504040204" pitchFamily="34" charset="0"/>
            </a:endParaRPr>
          </a:p>
        </p:txBody>
      </p:sp>
      <p:sp>
        <p:nvSpPr>
          <p:cNvPr id="40" name="Rectángulo: esquinas redondeadas 39">
            <a:extLst>
              <a:ext uri="{FF2B5EF4-FFF2-40B4-BE49-F238E27FC236}">
                <a16:creationId xmlns:a16="http://schemas.microsoft.com/office/drawing/2014/main" id="{F0FA18D2-F98B-5BD3-DD7B-09B43EA4DC07}"/>
              </a:ext>
            </a:extLst>
          </p:cNvPr>
          <p:cNvSpPr/>
          <p:nvPr/>
        </p:nvSpPr>
        <p:spPr>
          <a:xfrm>
            <a:off x="1636846" y="3571446"/>
            <a:ext cx="1440000" cy="1440000"/>
          </a:xfrm>
          <a:prstGeom prst="roundRect">
            <a:avLst/>
          </a:prstGeom>
          <a:blipFill>
            <a:blip r:embed="rId21"/>
            <a:stretch>
              <a:fillRect/>
            </a:stretch>
          </a:blipFill>
          <a:ln w="19050">
            <a:solidFill>
              <a:srgbClr val="ED8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ángulo: esquinas redondeadas 41">
            <a:extLst>
              <a:ext uri="{FF2B5EF4-FFF2-40B4-BE49-F238E27FC236}">
                <a16:creationId xmlns:a16="http://schemas.microsoft.com/office/drawing/2014/main" id="{A60B2427-48B5-05FF-FA79-3B57DC638517}"/>
              </a:ext>
            </a:extLst>
          </p:cNvPr>
          <p:cNvSpPr/>
          <p:nvPr/>
        </p:nvSpPr>
        <p:spPr>
          <a:xfrm>
            <a:off x="3180515" y="3571446"/>
            <a:ext cx="1440000" cy="1440000"/>
          </a:xfrm>
          <a:prstGeom prst="roundRect">
            <a:avLst/>
          </a:prstGeom>
          <a:blipFill>
            <a:blip r:embed="rId22"/>
            <a:stretch>
              <a:fillRect/>
            </a:stretch>
          </a:blipFill>
          <a:ln w="19050">
            <a:solidFill>
              <a:srgbClr val="ED8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Rectángulo: esquinas redondeadas 44">
            <a:extLst>
              <a:ext uri="{FF2B5EF4-FFF2-40B4-BE49-F238E27FC236}">
                <a16:creationId xmlns:a16="http://schemas.microsoft.com/office/drawing/2014/main" id="{256F2416-1F86-8624-36AA-A40527886D42}"/>
              </a:ext>
            </a:extLst>
          </p:cNvPr>
          <p:cNvSpPr/>
          <p:nvPr/>
        </p:nvSpPr>
        <p:spPr>
          <a:xfrm>
            <a:off x="6274713" y="3565566"/>
            <a:ext cx="1440000" cy="1440000"/>
          </a:xfrm>
          <a:prstGeom prst="roundRect">
            <a:avLst/>
          </a:prstGeom>
          <a:blipFill>
            <a:blip r:embed="rId23"/>
            <a:stretch>
              <a:fillRect/>
            </a:stretch>
          </a:blipFill>
          <a:ln w="19050">
            <a:solidFill>
              <a:srgbClr val="ED8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ángulo: esquinas redondeadas 45">
            <a:extLst>
              <a:ext uri="{FF2B5EF4-FFF2-40B4-BE49-F238E27FC236}">
                <a16:creationId xmlns:a16="http://schemas.microsoft.com/office/drawing/2014/main" id="{CA32AB48-5269-55C2-D5EF-DD3B86056020}"/>
              </a:ext>
            </a:extLst>
          </p:cNvPr>
          <p:cNvSpPr/>
          <p:nvPr/>
        </p:nvSpPr>
        <p:spPr>
          <a:xfrm>
            <a:off x="4724184" y="3579082"/>
            <a:ext cx="1440000" cy="1440000"/>
          </a:xfrm>
          <a:prstGeom prst="roundRect">
            <a:avLst/>
          </a:prstGeom>
          <a:blipFill>
            <a:blip r:embed="rId24"/>
            <a:stretch>
              <a:fillRect/>
            </a:stretch>
          </a:blipFill>
          <a:ln w="19050">
            <a:solidFill>
              <a:srgbClr val="ED8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Rectángulo: esquinas redondeadas 46">
            <a:extLst>
              <a:ext uri="{FF2B5EF4-FFF2-40B4-BE49-F238E27FC236}">
                <a16:creationId xmlns:a16="http://schemas.microsoft.com/office/drawing/2014/main" id="{D57351DF-6E53-6CF0-248C-6D7B5B31D53C}"/>
              </a:ext>
            </a:extLst>
          </p:cNvPr>
          <p:cNvSpPr/>
          <p:nvPr/>
        </p:nvSpPr>
        <p:spPr>
          <a:xfrm>
            <a:off x="86391" y="3574590"/>
            <a:ext cx="1440000" cy="1440000"/>
          </a:xfrm>
          <a:prstGeom prst="roundRect">
            <a:avLst/>
          </a:prstGeom>
          <a:blipFill>
            <a:blip r:embed="rId25"/>
            <a:stretch>
              <a:fillRect/>
            </a:stretch>
          </a:blipFill>
          <a:ln w="19050">
            <a:solidFill>
              <a:srgbClr val="ED8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CuadroTexto 48">
            <a:extLst>
              <a:ext uri="{FF2B5EF4-FFF2-40B4-BE49-F238E27FC236}">
                <a16:creationId xmlns:a16="http://schemas.microsoft.com/office/drawing/2014/main" id="{FCE7952D-425E-70F1-38B1-738973ECD0E0}"/>
              </a:ext>
            </a:extLst>
          </p:cNvPr>
          <p:cNvSpPr txBox="1"/>
          <p:nvPr/>
        </p:nvSpPr>
        <p:spPr>
          <a:xfrm>
            <a:off x="3260706" y="2845203"/>
            <a:ext cx="1311377" cy="738664"/>
          </a:xfrm>
          <a:prstGeom prst="rect">
            <a:avLst/>
          </a:prstGeom>
          <a:noFill/>
        </p:spPr>
        <p:txBody>
          <a:bodyPr wrap="square">
            <a:spAutoFit/>
          </a:bodyPr>
          <a:lstStyle/>
          <a:p>
            <a:pPr algn="ctr"/>
            <a:r>
              <a:rPr lang="es-ES" sz="1400" dirty="0">
                <a:solidFill>
                  <a:srgbClr val="472C17"/>
                </a:solidFill>
                <a:latin typeface="Verdana" panose="020B0604030504040204" pitchFamily="34" charset="0"/>
                <a:ea typeface="Verdana" panose="020B0604030504040204" pitchFamily="34" charset="0"/>
              </a:rPr>
              <a:t>Alberto </a:t>
            </a:r>
            <a:r>
              <a:rPr lang="es-ES" sz="1400" dirty="0" err="1">
                <a:solidFill>
                  <a:srgbClr val="472C17"/>
                </a:solidFill>
                <a:latin typeface="Verdana" panose="020B0604030504040204" pitchFamily="34" charset="0"/>
                <a:ea typeface="Verdana" panose="020B0604030504040204" pitchFamily="34" charset="0"/>
              </a:rPr>
              <a:t>Broch</a:t>
            </a:r>
            <a:r>
              <a:rPr lang="es-ES" sz="1400" dirty="0">
                <a:solidFill>
                  <a:srgbClr val="472C17"/>
                </a:solidFill>
                <a:latin typeface="Verdana" panose="020B0604030504040204" pitchFamily="34" charset="0"/>
                <a:ea typeface="Verdana" panose="020B0604030504040204" pitchFamily="34" charset="0"/>
              </a:rPr>
              <a:t> </a:t>
            </a:r>
            <a:r>
              <a:rPr lang="es-ES" sz="1400" b="1" dirty="0">
                <a:solidFill>
                  <a:srgbClr val="472C17"/>
                </a:solidFill>
                <a:latin typeface="Verdana" panose="020B0604030504040204" pitchFamily="34" charset="0"/>
                <a:ea typeface="Verdana" panose="020B0604030504040204" pitchFamily="34" charset="0"/>
              </a:rPr>
              <a:t>COPROFAM</a:t>
            </a:r>
          </a:p>
        </p:txBody>
      </p:sp>
      <p:sp>
        <p:nvSpPr>
          <p:cNvPr id="51" name="CuadroTexto 50">
            <a:extLst>
              <a:ext uri="{FF2B5EF4-FFF2-40B4-BE49-F238E27FC236}">
                <a16:creationId xmlns:a16="http://schemas.microsoft.com/office/drawing/2014/main" id="{94E17139-F3B0-78F0-E4B7-CABF07CC09E6}"/>
              </a:ext>
            </a:extLst>
          </p:cNvPr>
          <p:cNvSpPr txBox="1"/>
          <p:nvPr/>
        </p:nvSpPr>
        <p:spPr>
          <a:xfrm>
            <a:off x="6361842" y="2841399"/>
            <a:ext cx="1233371" cy="738664"/>
          </a:xfrm>
          <a:prstGeom prst="rect">
            <a:avLst/>
          </a:prstGeom>
          <a:noFill/>
        </p:spPr>
        <p:txBody>
          <a:bodyPr wrap="square">
            <a:spAutoFit/>
          </a:bodyPr>
          <a:lstStyle/>
          <a:p>
            <a:pPr algn="ctr" rtl="0">
              <a:spcAft>
                <a:spcPts val="800"/>
              </a:spcAft>
            </a:pPr>
            <a:r>
              <a:rPr lang="es-ES" sz="1400" b="0" i="0" u="none" strike="noStrike" dirty="0">
                <a:solidFill>
                  <a:srgbClr val="472C17"/>
                </a:solidFill>
                <a:effectLst/>
                <a:latin typeface="Verdana" panose="020B0604030504040204" pitchFamily="34" charset="0"/>
                <a:ea typeface="Verdana" panose="020B0604030504040204" pitchFamily="34" charset="0"/>
              </a:rPr>
              <a:t>Belén </a:t>
            </a:r>
            <a:r>
              <a:rPr lang="es-ES" sz="1400" b="0" i="0" u="none" strike="noStrike" dirty="0" err="1">
                <a:solidFill>
                  <a:srgbClr val="472C17"/>
                </a:solidFill>
                <a:effectLst/>
                <a:latin typeface="Verdana" panose="020B0604030504040204" pitchFamily="34" charset="0"/>
                <a:ea typeface="Verdana" panose="020B0604030504040204" pitchFamily="34" charset="0"/>
              </a:rPr>
              <a:t>Citoler</a:t>
            </a:r>
            <a:r>
              <a:rPr lang="es-ES" sz="1400" b="0" i="0" u="none" strike="noStrike" dirty="0">
                <a:solidFill>
                  <a:srgbClr val="472C17"/>
                </a:solidFill>
                <a:effectLst/>
                <a:latin typeface="Verdana" panose="020B0604030504040204" pitchFamily="34" charset="0"/>
                <a:ea typeface="Verdana" panose="020B0604030504040204" pitchFamily="34" charset="0"/>
              </a:rPr>
              <a:t> </a:t>
            </a:r>
            <a:r>
              <a:rPr lang="es-ES" sz="1400" b="1" i="0" u="none" strike="noStrike" dirty="0">
                <a:solidFill>
                  <a:srgbClr val="472C17"/>
                </a:solidFill>
                <a:effectLst/>
                <a:latin typeface="Verdana" panose="020B0604030504040204" pitchFamily="34" charset="0"/>
                <a:ea typeface="Verdana" panose="020B0604030504040204" pitchFamily="34" charset="0"/>
              </a:rPr>
              <a:t>WRF</a:t>
            </a:r>
            <a:endParaRPr lang="es-ES" sz="1400" b="1" dirty="0">
              <a:solidFill>
                <a:srgbClr val="472C17"/>
              </a:solidFill>
              <a:effectLst/>
              <a:latin typeface="Verdana" panose="020B0604030504040204" pitchFamily="34" charset="0"/>
              <a:ea typeface="Verdana" panose="020B0604030504040204" pitchFamily="34" charset="0"/>
            </a:endParaRPr>
          </a:p>
        </p:txBody>
      </p:sp>
      <p:sp>
        <p:nvSpPr>
          <p:cNvPr id="53" name="CuadroTexto 52">
            <a:extLst>
              <a:ext uri="{FF2B5EF4-FFF2-40B4-BE49-F238E27FC236}">
                <a16:creationId xmlns:a16="http://schemas.microsoft.com/office/drawing/2014/main" id="{C59D32A8-6F57-D12A-B677-2CB368F2EFFB}"/>
              </a:ext>
            </a:extLst>
          </p:cNvPr>
          <p:cNvSpPr txBox="1"/>
          <p:nvPr/>
        </p:nvSpPr>
        <p:spPr>
          <a:xfrm>
            <a:off x="1701157" y="2807738"/>
            <a:ext cx="1311377" cy="738664"/>
          </a:xfrm>
          <a:prstGeom prst="rect">
            <a:avLst/>
          </a:prstGeom>
          <a:noFill/>
        </p:spPr>
        <p:txBody>
          <a:bodyPr wrap="square">
            <a:spAutoFit/>
          </a:bodyPr>
          <a:lstStyle/>
          <a:p>
            <a:pPr algn="ctr" rtl="0">
              <a:spcAft>
                <a:spcPts val="800"/>
              </a:spcAft>
            </a:pPr>
            <a:r>
              <a:rPr lang="es-ES" sz="1400" b="0" i="0" u="none" strike="noStrike" dirty="0">
                <a:solidFill>
                  <a:srgbClr val="472C17"/>
                </a:solidFill>
                <a:effectLst/>
                <a:latin typeface="Verdana" panose="020B0604030504040204" pitchFamily="34" charset="0"/>
                <a:ea typeface="Verdana" panose="020B0604030504040204" pitchFamily="34" charset="0"/>
              </a:rPr>
              <a:t>Esther </a:t>
            </a:r>
            <a:r>
              <a:rPr lang="es-ES" sz="1400" b="0" i="0" u="none" strike="noStrike" dirty="0" err="1">
                <a:solidFill>
                  <a:srgbClr val="472C17"/>
                </a:solidFill>
                <a:effectLst/>
                <a:latin typeface="Verdana" panose="020B0604030504040204" pitchFamily="34" charset="0"/>
                <a:ea typeface="Verdana" panose="020B0604030504040204" pitchFamily="34" charset="0"/>
              </a:rPr>
              <a:t>Penunia</a:t>
            </a:r>
            <a:r>
              <a:rPr lang="es-ES" sz="1400" b="0" i="0" u="none" strike="noStrike" dirty="0">
                <a:solidFill>
                  <a:srgbClr val="472C17"/>
                </a:solidFill>
                <a:effectLst/>
                <a:latin typeface="Verdana" panose="020B0604030504040204" pitchFamily="34" charset="0"/>
                <a:ea typeface="Verdana" panose="020B0604030504040204" pitchFamily="34" charset="0"/>
              </a:rPr>
              <a:t> </a:t>
            </a:r>
            <a:r>
              <a:rPr lang="es-ES" sz="1400" b="1" i="0" u="none" strike="noStrike" dirty="0">
                <a:solidFill>
                  <a:srgbClr val="472C17"/>
                </a:solidFill>
                <a:effectLst/>
                <a:latin typeface="Verdana" panose="020B0604030504040204" pitchFamily="34" charset="0"/>
                <a:ea typeface="Verdana" panose="020B0604030504040204" pitchFamily="34" charset="0"/>
              </a:rPr>
              <a:t>AFA</a:t>
            </a:r>
            <a:endParaRPr lang="es-ES" sz="1400" b="1" dirty="0">
              <a:solidFill>
                <a:srgbClr val="472C17"/>
              </a:solidFill>
              <a:effectLst/>
              <a:latin typeface="Verdana" panose="020B0604030504040204" pitchFamily="34" charset="0"/>
              <a:ea typeface="Verdana" panose="020B0604030504040204" pitchFamily="34" charset="0"/>
            </a:endParaRPr>
          </a:p>
        </p:txBody>
      </p:sp>
      <p:sp>
        <p:nvSpPr>
          <p:cNvPr id="55" name="CuadroTexto 54">
            <a:extLst>
              <a:ext uri="{FF2B5EF4-FFF2-40B4-BE49-F238E27FC236}">
                <a16:creationId xmlns:a16="http://schemas.microsoft.com/office/drawing/2014/main" id="{28C6C040-20FF-C168-8847-3844BC87E3FB}"/>
              </a:ext>
            </a:extLst>
          </p:cNvPr>
          <p:cNvSpPr txBox="1"/>
          <p:nvPr/>
        </p:nvSpPr>
        <p:spPr>
          <a:xfrm>
            <a:off x="4694261" y="2856692"/>
            <a:ext cx="1525188" cy="738664"/>
          </a:xfrm>
          <a:prstGeom prst="rect">
            <a:avLst/>
          </a:prstGeom>
          <a:noFill/>
        </p:spPr>
        <p:txBody>
          <a:bodyPr wrap="square">
            <a:spAutoFit/>
          </a:bodyPr>
          <a:lstStyle/>
          <a:p>
            <a:pPr algn="ctr" rtl="0">
              <a:spcAft>
                <a:spcPts val="800"/>
              </a:spcAft>
            </a:pPr>
            <a:r>
              <a:rPr lang="es-ES" sz="1400" b="0" i="0" u="none" strike="noStrike" dirty="0" err="1">
                <a:solidFill>
                  <a:srgbClr val="472C17"/>
                </a:solidFill>
                <a:effectLst/>
                <a:latin typeface="Verdana" panose="020B0604030504040204" pitchFamily="34" charset="0"/>
                <a:ea typeface="Verdana" panose="020B0604030504040204" pitchFamily="34" charset="0"/>
              </a:rPr>
              <a:t>Hakim</a:t>
            </a:r>
            <a:r>
              <a:rPr lang="es-ES" sz="1400" b="0" i="0" u="none" strike="noStrike" dirty="0">
                <a:solidFill>
                  <a:srgbClr val="472C17"/>
                </a:solidFill>
                <a:effectLst/>
                <a:latin typeface="Verdana" panose="020B0604030504040204" pitchFamily="34" charset="0"/>
                <a:ea typeface="Verdana" panose="020B0604030504040204" pitchFamily="34" charset="0"/>
              </a:rPr>
              <a:t> </a:t>
            </a:r>
            <a:r>
              <a:rPr lang="es-ES" sz="1400" b="0" i="0" u="none" strike="noStrike" dirty="0" err="1">
                <a:solidFill>
                  <a:srgbClr val="472C17"/>
                </a:solidFill>
                <a:effectLst/>
                <a:latin typeface="Verdana" panose="020B0604030504040204" pitchFamily="34" charset="0"/>
                <a:ea typeface="Verdana" panose="020B0604030504040204" pitchFamily="34" charset="0"/>
              </a:rPr>
              <a:t>Baliraine</a:t>
            </a:r>
            <a:r>
              <a:rPr lang="es-ES" sz="1400" b="0" i="0" u="none" strike="noStrike" dirty="0">
                <a:solidFill>
                  <a:srgbClr val="472C17"/>
                </a:solidFill>
                <a:effectLst/>
                <a:latin typeface="Verdana" panose="020B0604030504040204" pitchFamily="34" charset="0"/>
                <a:ea typeface="Verdana" panose="020B0604030504040204" pitchFamily="34" charset="0"/>
              </a:rPr>
              <a:t> </a:t>
            </a:r>
            <a:r>
              <a:rPr lang="es-ES" sz="1400" b="1" i="0" u="none" strike="noStrike" dirty="0">
                <a:solidFill>
                  <a:srgbClr val="472C17"/>
                </a:solidFill>
                <a:effectLst/>
                <a:latin typeface="Verdana" panose="020B0604030504040204" pitchFamily="34" charset="0"/>
                <a:ea typeface="Verdana" panose="020B0604030504040204" pitchFamily="34" charset="0"/>
              </a:rPr>
              <a:t>ESAFF</a:t>
            </a:r>
            <a:endParaRPr lang="es-ES" sz="1400" b="1" dirty="0">
              <a:solidFill>
                <a:srgbClr val="472C17"/>
              </a:solidFill>
              <a:effectLst/>
              <a:latin typeface="Verdana" panose="020B0604030504040204" pitchFamily="34" charset="0"/>
              <a:ea typeface="Verdana" panose="020B0604030504040204" pitchFamily="34" charset="0"/>
            </a:endParaRPr>
          </a:p>
        </p:txBody>
      </p:sp>
      <p:sp>
        <p:nvSpPr>
          <p:cNvPr id="59" name="CuadroTexto 58">
            <a:extLst>
              <a:ext uri="{FF2B5EF4-FFF2-40B4-BE49-F238E27FC236}">
                <a16:creationId xmlns:a16="http://schemas.microsoft.com/office/drawing/2014/main" id="{D46F8BB7-A7A7-B138-7E17-0C8B26BFDB23}"/>
              </a:ext>
            </a:extLst>
          </p:cNvPr>
          <p:cNvSpPr txBox="1"/>
          <p:nvPr/>
        </p:nvSpPr>
        <p:spPr>
          <a:xfrm>
            <a:off x="-3476" y="2794986"/>
            <a:ext cx="1743436" cy="738664"/>
          </a:xfrm>
          <a:prstGeom prst="rect">
            <a:avLst/>
          </a:prstGeom>
          <a:noFill/>
        </p:spPr>
        <p:txBody>
          <a:bodyPr wrap="square">
            <a:spAutoFit/>
          </a:bodyPr>
          <a:lstStyle/>
          <a:p>
            <a:pPr algn="ctr" rtl="0">
              <a:spcAft>
                <a:spcPts val="800"/>
              </a:spcAft>
            </a:pPr>
            <a:r>
              <a:rPr lang="es-ES" sz="1400" b="0" i="0" u="none" strike="noStrike" dirty="0" err="1">
                <a:solidFill>
                  <a:srgbClr val="472C17"/>
                </a:solidFill>
                <a:effectLst/>
                <a:latin typeface="Verdana" panose="020B0604030504040204" pitchFamily="34" charset="0"/>
                <a:ea typeface="Verdana" panose="020B0604030504040204" pitchFamily="34" charset="0"/>
              </a:rPr>
              <a:t>Momouni</a:t>
            </a:r>
            <a:r>
              <a:rPr lang="es-ES" sz="1400" b="0" i="0" u="none" strike="noStrike" dirty="0">
                <a:solidFill>
                  <a:srgbClr val="472C17"/>
                </a:solidFill>
                <a:effectLst/>
                <a:latin typeface="Verdana" panose="020B0604030504040204" pitchFamily="34" charset="0"/>
                <a:ea typeface="Verdana" panose="020B0604030504040204" pitchFamily="34" charset="0"/>
              </a:rPr>
              <a:t> </a:t>
            </a:r>
            <a:r>
              <a:rPr lang="es-ES" sz="1400" b="0" i="0" u="none" strike="noStrike" dirty="0" err="1">
                <a:solidFill>
                  <a:srgbClr val="472C17"/>
                </a:solidFill>
                <a:effectLst/>
                <a:latin typeface="Verdana" panose="020B0604030504040204" pitchFamily="34" charset="0"/>
                <a:ea typeface="Verdana" panose="020B0604030504040204" pitchFamily="34" charset="0"/>
              </a:rPr>
              <a:t>Compaore</a:t>
            </a:r>
            <a:r>
              <a:rPr lang="es-ES" sz="1400" b="0" i="0" u="none" strike="noStrike" dirty="0">
                <a:solidFill>
                  <a:srgbClr val="472C17"/>
                </a:solidFill>
                <a:effectLst/>
                <a:latin typeface="Verdana" panose="020B0604030504040204" pitchFamily="34" charset="0"/>
                <a:ea typeface="Verdana" panose="020B0604030504040204" pitchFamily="34" charset="0"/>
              </a:rPr>
              <a:t> </a:t>
            </a:r>
            <a:r>
              <a:rPr lang="es-ES" sz="1400" b="1" i="0" u="none" strike="noStrike" dirty="0">
                <a:solidFill>
                  <a:srgbClr val="472C17"/>
                </a:solidFill>
                <a:effectLst/>
                <a:latin typeface="Verdana" panose="020B0604030504040204" pitchFamily="34" charset="0"/>
                <a:ea typeface="Verdana" panose="020B0604030504040204" pitchFamily="34" charset="0"/>
              </a:rPr>
              <a:t>OXFAM</a:t>
            </a:r>
            <a:r>
              <a:rPr lang="es-ES" sz="1400" b="0" i="0" u="none" strike="noStrike" dirty="0">
                <a:solidFill>
                  <a:srgbClr val="472C17"/>
                </a:solidFill>
                <a:effectLst/>
                <a:latin typeface="Verdana" panose="020B0604030504040204" pitchFamily="34" charset="0"/>
                <a:ea typeface="Verdana" panose="020B0604030504040204" pitchFamily="34" charset="0"/>
              </a:rPr>
              <a:t> </a:t>
            </a:r>
          </a:p>
        </p:txBody>
      </p:sp>
      <p:sp>
        <p:nvSpPr>
          <p:cNvPr id="60" name="CuadroTexto 59">
            <a:extLst>
              <a:ext uri="{FF2B5EF4-FFF2-40B4-BE49-F238E27FC236}">
                <a16:creationId xmlns:a16="http://schemas.microsoft.com/office/drawing/2014/main" id="{F087EA1E-7B40-C53C-A40C-56ACF0CE875B}"/>
              </a:ext>
            </a:extLst>
          </p:cNvPr>
          <p:cNvSpPr txBox="1"/>
          <p:nvPr/>
        </p:nvSpPr>
        <p:spPr>
          <a:xfrm>
            <a:off x="7547636" y="1365030"/>
            <a:ext cx="1349172" cy="738664"/>
          </a:xfrm>
          <a:prstGeom prst="rect">
            <a:avLst/>
          </a:prstGeom>
          <a:noFill/>
        </p:spPr>
        <p:txBody>
          <a:bodyPr wrap="square">
            <a:spAutoFit/>
          </a:bodyPr>
          <a:lstStyle/>
          <a:p>
            <a:pPr algn="ctr" rtl="0">
              <a:spcAft>
                <a:spcPts val="800"/>
              </a:spcAft>
            </a:pPr>
            <a:r>
              <a:rPr lang="es-ES" sz="1400" b="0" i="0" u="none" strike="noStrike" dirty="0">
                <a:solidFill>
                  <a:srgbClr val="FFFFFF"/>
                </a:solidFill>
                <a:effectLst/>
                <a:latin typeface="Verdana" panose="020B0604030504040204" pitchFamily="34" charset="0"/>
                <a:ea typeface="Verdana" panose="020B0604030504040204" pitchFamily="34" charset="0"/>
              </a:rPr>
              <a:t>Norman Casas </a:t>
            </a:r>
            <a:r>
              <a:rPr lang="es-ES" sz="1400" b="1" i="0" u="none" strike="noStrike" dirty="0">
                <a:solidFill>
                  <a:srgbClr val="FFFFFF"/>
                </a:solidFill>
                <a:effectLst/>
                <a:latin typeface="Verdana" panose="020B0604030504040204" pitchFamily="34" charset="0"/>
                <a:ea typeface="Verdana" panose="020B0604030504040204" pitchFamily="34" charset="0"/>
              </a:rPr>
              <a:t>OXFAM</a:t>
            </a:r>
            <a:endParaRPr lang="es-ES" sz="1400" b="1" dirty="0">
              <a:solidFill>
                <a:srgbClr val="FFFFFF"/>
              </a:solidFill>
              <a:effectLst/>
              <a:latin typeface="Verdana" panose="020B0604030504040204" pitchFamily="34" charset="0"/>
              <a:ea typeface="Verdana" panose="020B0604030504040204" pitchFamily="34" charset="0"/>
            </a:endParaRPr>
          </a:p>
        </p:txBody>
      </p:sp>
      <p:sp>
        <p:nvSpPr>
          <p:cNvPr id="1048" name="CuadroTexto 1047">
            <a:extLst>
              <a:ext uri="{FF2B5EF4-FFF2-40B4-BE49-F238E27FC236}">
                <a16:creationId xmlns:a16="http://schemas.microsoft.com/office/drawing/2014/main" id="{A6A6AFFC-5A21-721B-C8DF-EAE426A1CC93}"/>
              </a:ext>
            </a:extLst>
          </p:cNvPr>
          <p:cNvSpPr txBox="1"/>
          <p:nvPr/>
        </p:nvSpPr>
        <p:spPr>
          <a:xfrm>
            <a:off x="7566961" y="3466904"/>
            <a:ext cx="1349172" cy="307777"/>
          </a:xfrm>
          <a:prstGeom prst="rect">
            <a:avLst/>
          </a:prstGeom>
          <a:noFill/>
        </p:spPr>
        <p:txBody>
          <a:bodyPr wrap="square">
            <a:spAutoFit/>
          </a:bodyPr>
          <a:lstStyle/>
          <a:p>
            <a:pPr algn="ctr" rtl="0">
              <a:spcAft>
                <a:spcPts val="800"/>
              </a:spcAft>
            </a:pPr>
            <a:r>
              <a:rPr lang="es-ES" sz="1400" b="0" i="0" u="none" strike="noStrike" dirty="0" err="1">
                <a:solidFill>
                  <a:srgbClr val="FFFFFF"/>
                </a:solidFill>
                <a:effectLst/>
                <a:latin typeface="Verdana" panose="020B0604030504040204" pitchFamily="34" charset="0"/>
                <a:ea typeface="Verdana" panose="020B0604030504040204" pitchFamily="34" charset="0"/>
              </a:rPr>
              <a:t>Moderator</a:t>
            </a:r>
            <a:endParaRPr lang="es-ES" sz="1400" b="1" dirty="0">
              <a:solidFill>
                <a:srgbClr val="FFFFFF"/>
              </a:solidFill>
              <a:effectLst/>
              <a:latin typeface="Verdana" panose="020B0604030504040204" pitchFamily="34" charset="0"/>
              <a:ea typeface="Verdana" panose="020B0604030504040204" pitchFamily="34" charset="0"/>
            </a:endParaRPr>
          </a:p>
        </p:txBody>
      </p:sp>
      <p:pic>
        <p:nvPicPr>
          <p:cNvPr id="1049" name="Imagen 1048">
            <a:extLst>
              <a:ext uri="{FF2B5EF4-FFF2-40B4-BE49-F238E27FC236}">
                <a16:creationId xmlns:a16="http://schemas.microsoft.com/office/drawing/2014/main" id="{C0B4C4F4-DFF1-FD30-8DAE-F0001716C717}"/>
              </a:ext>
            </a:extLst>
          </p:cNvPr>
          <p:cNvPicPr>
            <a:picLocks noChangeAspect="1"/>
          </p:cNvPicPr>
          <p:nvPr/>
        </p:nvPicPr>
        <p:blipFill>
          <a:blip r:embed="rId26"/>
          <a:srcRect l="14586" t="5705"/>
          <a:stretch/>
        </p:blipFill>
        <p:spPr>
          <a:xfrm>
            <a:off x="0" y="-1"/>
            <a:ext cx="1088326" cy="2615661"/>
          </a:xfrm>
          <a:prstGeom prst="rect">
            <a:avLst/>
          </a:prstGeom>
        </p:spPr>
      </p:pic>
      <p:sp>
        <p:nvSpPr>
          <p:cNvPr id="3" name="CuadroTexto 2">
            <a:extLst>
              <a:ext uri="{FF2B5EF4-FFF2-40B4-BE49-F238E27FC236}">
                <a16:creationId xmlns:a16="http://schemas.microsoft.com/office/drawing/2014/main" id="{20E0F9DE-9A27-593C-BF67-526DC617C3A5}"/>
              </a:ext>
            </a:extLst>
          </p:cNvPr>
          <p:cNvSpPr txBox="1"/>
          <p:nvPr/>
        </p:nvSpPr>
        <p:spPr>
          <a:xfrm>
            <a:off x="2601709" y="2116241"/>
            <a:ext cx="4582632" cy="615553"/>
          </a:xfrm>
          <a:prstGeom prst="rect">
            <a:avLst/>
          </a:prstGeom>
          <a:noFill/>
        </p:spPr>
        <p:txBody>
          <a:bodyPr wrap="square">
            <a:spAutoFit/>
          </a:bodyPr>
          <a:lstStyle/>
          <a:p>
            <a:pPr algn="r"/>
            <a:r>
              <a:rPr lang="en-US" sz="1800" dirty="0">
                <a:solidFill>
                  <a:srgbClr val="ED8606"/>
                </a:solidFill>
              </a:rPr>
              <a:t>Official Side Event Room 3</a:t>
            </a:r>
          </a:p>
          <a:p>
            <a:pPr algn="r"/>
            <a:r>
              <a:rPr lang="en-US" sz="1600" b="0" dirty="0">
                <a:solidFill>
                  <a:srgbClr val="ED8606"/>
                </a:solidFill>
              </a:rPr>
              <a:t>(Blue Zone)</a:t>
            </a:r>
          </a:p>
        </p:txBody>
      </p:sp>
      <p:pic>
        <p:nvPicPr>
          <p:cNvPr id="4" name="Gráfico 3" descr="Ojo">
            <a:hlinkClick r:id="rId27"/>
            <a:extLst>
              <a:ext uri="{FF2B5EF4-FFF2-40B4-BE49-F238E27FC236}">
                <a16:creationId xmlns:a16="http://schemas.microsoft.com/office/drawing/2014/main" id="{B86D97BE-5F30-1B1C-C61E-8866C84E251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999806" y="3797099"/>
            <a:ext cx="583313" cy="583313"/>
          </a:xfrm>
          <a:prstGeom prst="rect">
            <a:avLst/>
          </a:prstGeom>
        </p:spPr>
      </p:pic>
      <p:sp>
        <p:nvSpPr>
          <p:cNvPr id="12" name="CuadroTexto 11">
            <a:extLst>
              <a:ext uri="{FF2B5EF4-FFF2-40B4-BE49-F238E27FC236}">
                <a16:creationId xmlns:a16="http://schemas.microsoft.com/office/drawing/2014/main" id="{5406404A-F83C-EB76-7D17-D73AB4ABD9EE}"/>
              </a:ext>
            </a:extLst>
          </p:cNvPr>
          <p:cNvSpPr txBox="1"/>
          <p:nvPr/>
        </p:nvSpPr>
        <p:spPr>
          <a:xfrm>
            <a:off x="7715645" y="4198137"/>
            <a:ext cx="1181163" cy="452560"/>
          </a:xfrm>
          <a:prstGeom prst="rect">
            <a:avLst/>
          </a:prstGeom>
          <a:noFill/>
        </p:spPr>
        <p:txBody>
          <a:bodyPr wrap="square">
            <a:spAutoFit/>
          </a:bodyPr>
          <a:lstStyle>
            <a:defPPr>
              <a:defRPr lang="en-US"/>
            </a:defPPr>
            <a:lvl1pPr algn="ctr">
              <a:lnSpc>
                <a:spcPct val="107000"/>
              </a:lnSpc>
              <a:spcAft>
                <a:spcPts val="800"/>
              </a:spcAft>
              <a:defRPr sz="1400" kern="100">
                <a:solidFill>
                  <a:srgbClr val="496269"/>
                </a:solidFill>
                <a:effectLst/>
                <a:latin typeface="Nunito Sans" pitchFamily="2" charset="0"/>
              </a:defRPr>
            </a:lvl1pPr>
          </a:lstStyle>
          <a:p>
            <a:r>
              <a:rPr lang="es-ES" sz="2400" dirty="0">
                <a:solidFill>
                  <a:schemeClr val="bg1"/>
                </a:solidFill>
                <a:latin typeface="Verdana" panose="020B0604030504040204" pitchFamily="34" charset="0"/>
                <a:ea typeface="Verdana" panose="020B0604030504040204" pitchFamily="34" charset="0"/>
                <a:hlinkClick r:id="rId27">
                  <a:extLst>
                    <a:ext uri="{A12FA001-AC4F-418D-AE19-62706E023703}">
                      <ahyp:hlinkClr xmlns:ahyp="http://schemas.microsoft.com/office/drawing/2018/hyperlinkcolor" val="tx"/>
                    </a:ext>
                  </a:extLst>
                </a:hlinkClick>
              </a:rPr>
              <a:t>LIVE</a:t>
            </a:r>
            <a:endParaRPr lang="es-ES" sz="2400" dirty="0">
              <a:solidFill>
                <a:schemeClr val="bg1"/>
              </a:solidFill>
              <a:latin typeface="Verdana" panose="020B0604030504040204" pitchFamily="34" charset="0"/>
              <a:ea typeface="Verdana" panose="020B0604030504040204" pitchFamily="34" charset="0"/>
            </a:endParaRPr>
          </a:p>
        </p:txBody>
      </p:sp>
      <p:sp>
        <p:nvSpPr>
          <p:cNvPr id="13" name="CuadroTexto 12">
            <a:extLst>
              <a:ext uri="{FF2B5EF4-FFF2-40B4-BE49-F238E27FC236}">
                <a16:creationId xmlns:a16="http://schemas.microsoft.com/office/drawing/2014/main" id="{A1652A35-1CB4-8C8D-FA1D-BF850043BD5F}"/>
              </a:ext>
            </a:extLst>
          </p:cNvPr>
          <p:cNvSpPr txBox="1"/>
          <p:nvPr/>
        </p:nvSpPr>
        <p:spPr>
          <a:xfrm>
            <a:off x="7743433" y="4764093"/>
            <a:ext cx="1181163" cy="272510"/>
          </a:xfrm>
          <a:prstGeom prst="rect">
            <a:avLst/>
          </a:prstGeom>
          <a:noFill/>
        </p:spPr>
        <p:txBody>
          <a:bodyPr wrap="square">
            <a:spAutoFit/>
          </a:bodyPr>
          <a:lstStyle>
            <a:defPPr>
              <a:defRPr lang="en-US"/>
            </a:defPPr>
            <a:lvl1pPr algn="ctr">
              <a:lnSpc>
                <a:spcPct val="107000"/>
              </a:lnSpc>
              <a:spcAft>
                <a:spcPts val="800"/>
              </a:spcAft>
              <a:defRPr sz="1400" kern="100">
                <a:solidFill>
                  <a:srgbClr val="496269"/>
                </a:solidFill>
                <a:effectLst/>
                <a:latin typeface="Nunito Sans" pitchFamily="2" charset="0"/>
              </a:defRPr>
            </a:lvl1pPr>
          </a:lstStyle>
          <a:p>
            <a:pPr algn="l"/>
            <a:r>
              <a:rPr lang="es-ES" sz="1200" spc="-80" dirty="0">
                <a:solidFill>
                  <a:schemeClr val="bg1"/>
                </a:solidFill>
                <a:latin typeface="Verdana" panose="020B0604030504040204" pitchFamily="34" charset="0"/>
                <a:ea typeface="Verdana" panose="020B0604030504040204" pitchFamily="34" charset="0"/>
              </a:rPr>
              <a:t>EN | ESP |</a:t>
            </a:r>
            <a:r>
              <a:rPr lang="es-ES" sz="1200" spc="-130" dirty="0">
                <a:solidFill>
                  <a:schemeClr val="bg1"/>
                </a:solidFill>
                <a:latin typeface="Verdana" panose="020B0604030504040204" pitchFamily="34" charset="0"/>
                <a:ea typeface="Verdana" panose="020B0604030504040204" pitchFamily="34" charset="0"/>
              </a:rPr>
              <a:t> </a:t>
            </a:r>
            <a:r>
              <a:rPr lang="es-ES" sz="1200" spc="-80" dirty="0">
                <a:solidFill>
                  <a:schemeClr val="bg1"/>
                </a:solidFill>
                <a:latin typeface="Verdana" panose="020B0604030504040204" pitchFamily="34" charset="0"/>
                <a:ea typeface="Verdana" panose="020B0604030504040204" pitchFamily="34" charset="0"/>
              </a:rPr>
              <a:t>FR</a:t>
            </a:r>
          </a:p>
        </p:txBody>
      </p:sp>
      <p:sp>
        <p:nvSpPr>
          <p:cNvPr id="37" name="Rectángulo: esquinas redondeadas 36">
            <a:extLst>
              <a:ext uri="{FF2B5EF4-FFF2-40B4-BE49-F238E27FC236}">
                <a16:creationId xmlns:a16="http://schemas.microsoft.com/office/drawing/2014/main" id="{D6BD0748-18CE-58E7-C744-D9189F519F2D}"/>
              </a:ext>
            </a:extLst>
          </p:cNvPr>
          <p:cNvSpPr/>
          <p:nvPr/>
        </p:nvSpPr>
        <p:spPr>
          <a:xfrm>
            <a:off x="7535673" y="2086435"/>
            <a:ext cx="1440000" cy="1440000"/>
          </a:xfrm>
          <a:prstGeom prst="roundRect">
            <a:avLst/>
          </a:prstGeom>
          <a:blipFill>
            <a:blip r:embed="rId30"/>
            <a:stretch>
              <a:fillRect/>
            </a:stretch>
          </a:blipFill>
          <a:ln w="19050">
            <a:solidFill>
              <a:srgbClr val="ED86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8496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4893" y="0"/>
            <a:ext cx="3259253" cy="5143500"/>
          </a:xfrm>
          <a:prstGeom prst="rect">
            <a:avLst/>
          </a:prstGeom>
        </p:spPr>
      </p:pic>
      <p:sp>
        <p:nvSpPr>
          <p:cNvPr id="5" name="Titre 4"/>
          <p:cNvSpPr>
            <a:spLocks noGrp="1"/>
          </p:cNvSpPr>
          <p:nvPr>
            <p:ph type="title"/>
          </p:nvPr>
        </p:nvSpPr>
        <p:spPr>
          <a:xfrm>
            <a:off x="275063" y="0"/>
            <a:ext cx="3174381" cy="3160732"/>
          </a:xfrm>
        </p:spPr>
        <p:txBody>
          <a:bodyPr>
            <a:normAutofit fontScale="90000"/>
          </a:bodyPr>
          <a:lstStyle/>
          <a:p>
            <a:br>
              <a:rPr lang="fr-FR" b="1" dirty="0"/>
            </a:br>
            <a:br>
              <a:rPr lang="fr-FR" sz="800" dirty="0">
                <a:solidFill>
                  <a:srgbClr val="000000"/>
                </a:solidFill>
                <a:latin typeface="Oxfam TSTAR PRO Headline"/>
              </a:rPr>
            </a:br>
            <a:r>
              <a:rPr lang="fr-FR" sz="800" dirty="0">
                <a:solidFill>
                  <a:srgbClr val="000000"/>
                </a:solidFill>
                <a:latin typeface="Oxfam TSTAR PRO Headline"/>
              </a:rPr>
              <a:t> </a:t>
            </a:r>
            <a:r>
              <a:rPr lang="fr-FR" sz="3600" b="1" dirty="0">
                <a:solidFill>
                  <a:srgbClr val="000000"/>
                </a:solidFill>
                <a:latin typeface="Oxfam TSTAR PRO Headline"/>
              </a:rPr>
              <a:t>NI SUFFISANT, NI ADÉQUAT </a:t>
            </a:r>
            <a:br>
              <a:rPr lang="fr-FR" b="1" dirty="0"/>
            </a:br>
            <a:br>
              <a:rPr lang="fr-FR" b="1" dirty="0"/>
            </a:br>
            <a:r>
              <a:rPr lang="fr-FR" b="1" dirty="0"/>
              <a:t>Une évaluation participative sur les obstacles à l’accès local aux financement climat dans le Sahel</a:t>
            </a:r>
          </a:p>
        </p:txBody>
      </p:sp>
      <p:pic>
        <p:nvPicPr>
          <p:cNvPr id="6" name="Espace réservé du contenu 4"/>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2295805" y="3679904"/>
            <a:ext cx="1879088" cy="1918008"/>
          </a:xfrm>
        </p:spPr>
      </p:pic>
    </p:spTree>
    <p:extLst>
      <p:ext uri="{BB962C8B-B14F-4D97-AF65-F5344CB8AC3E}">
        <p14:creationId xmlns:p14="http://schemas.microsoft.com/office/powerpoint/2010/main" val="387664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PRINCIPAUX OBSTACLES À L'ACCÈS AUX FINANCEMENTS CLIMAT </a:t>
            </a:r>
            <a:endParaRPr lang="fr-FR" dirty="0"/>
          </a:p>
        </p:txBody>
      </p:sp>
      <p:sp>
        <p:nvSpPr>
          <p:cNvPr id="3" name="Espace réservé du contenu 2"/>
          <p:cNvSpPr>
            <a:spLocks noGrp="1"/>
          </p:cNvSpPr>
          <p:nvPr>
            <p:ph idx="1"/>
          </p:nvPr>
        </p:nvSpPr>
        <p:spPr>
          <a:xfrm>
            <a:off x="4638907" y="1369219"/>
            <a:ext cx="2679204" cy="3263504"/>
          </a:xfrm>
        </p:spPr>
        <p:txBody>
          <a:bodyPr/>
          <a:lstStyle/>
          <a:p>
            <a:r>
              <a:rPr lang="fr-FR" b="1" dirty="0"/>
              <a:t>Cinq blocs </a:t>
            </a:r>
            <a:r>
              <a:rPr lang="fr-FR" dirty="0"/>
              <a:t>d'analyse, qui représentent les </a:t>
            </a:r>
            <a:r>
              <a:rPr lang="fr-FR" b="1" dirty="0"/>
              <a:t>dimensions clés </a:t>
            </a:r>
            <a:r>
              <a:rPr lang="fr-FR" dirty="0"/>
              <a:t>affectant et façonnant l'accès aux financements climat pour les pays et les communautés du Sud Global </a:t>
            </a:r>
          </a:p>
        </p:txBody>
      </p:sp>
      <p:pic>
        <p:nvPicPr>
          <p:cNvPr id="4" name="Espace réservé du conten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80" y="1369219"/>
            <a:ext cx="4142827" cy="2999978"/>
          </a:xfrm>
          <a:prstGeom prst="rect">
            <a:avLst/>
          </a:prstGeom>
        </p:spPr>
      </p:pic>
    </p:spTree>
    <p:extLst>
      <p:ext uri="{BB962C8B-B14F-4D97-AF65-F5344CB8AC3E}">
        <p14:creationId xmlns:p14="http://schemas.microsoft.com/office/powerpoint/2010/main" val="155538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1984B-E991-954E-BEC8-3D8CBC218145}"/>
              </a:ext>
            </a:extLst>
          </p:cNvPr>
          <p:cNvSpPr>
            <a:spLocks noGrp="1"/>
          </p:cNvSpPr>
          <p:nvPr>
            <p:ph type="title"/>
          </p:nvPr>
        </p:nvSpPr>
        <p:spPr>
          <a:xfrm>
            <a:off x="791767" y="681038"/>
            <a:ext cx="6144292" cy="3781425"/>
          </a:xfrm>
        </p:spPr>
        <p:txBody>
          <a:bodyPr>
            <a:normAutofit fontScale="90000"/>
          </a:bodyPr>
          <a:lstStyle/>
          <a:p>
            <a:r>
              <a:rPr lang="en-US" dirty="0">
                <a:solidFill>
                  <a:schemeClr val="bg1"/>
                </a:solidFill>
                <a:latin typeface="Oxfam TSTAR PRO"/>
              </a:rPr>
              <a:t>1) ACCÉSSIBILITÉ DES MÉCANISMES DE FINANCEMENT CLIMAT</a:t>
            </a:r>
            <a:br>
              <a:rPr lang="en-US" dirty="0">
                <a:latin typeface="Oxfam TSTAR PRO"/>
              </a:rPr>
            </a:br>
            <a:br>
              <a:rPr lang="en-US" dirty="0">
                <a:latin typeface="Oxfam TSTAR PRO"/>
              </a:rPr>
            </a:br>
            <a:r>
              <a:rPr lang="fr-FR" sz="1800" i="1" dirty="0">
                <a:solidFill>
                  <a:srgbClr val="000000"/>
                </a:solidFill>
                <a:ea typeface="Times New Roman" panose="02020603050405020304" pitchFamily="18" charset="0"/>
                <a:cs typeface="Arial" panose="020B0604020202020204" pitchFamily="34" charset="0"/>
              </a:rPr>
              <a:t>Comment les mécanismes et procédures des bailleurs de fonds climatiques facilitent ou pas l’accès par les organisations, institutions et acteurs qui interviennent dans l’action climatique au niveau local</a:t>
            </a:r>
            <a:r>
              <a:rPr lang="fr-FR" sz="1800" i="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fr-FR" sz="1800" i="1" dirty="0">
                <a:solidFill>
                  <a:srgbClr val="000000"/>
                </a:solidFill>
                <a:ea typeface="Times New Roman" panose="02020603050405020304" pitchFamily="18" charset="0"/>
                <a:cs typeface="Arial" panose="020B0604020202020204" pitchFamily="34" charset="0"/>
              </a:rPr>
              <a:t>?</a:t>
            </a:r>
            <a:br>
              <a:rPr lang="es-ES" sz="1350" dirty="0">
                <a:solidFill>
                  <a:srgbClr val="000000"/>
                </a:solidFill>
                <a:ea typeface="Times New Roman" panose="02020603050405020304" pitchFamily="18" charset="0"/>
                <a:cs typeface="Arial" panose="020B0604020202020204" pitchFamily="34" charset="0"/>
              </a:rPr>
            </a:br>
            <a:endParaRPr lang="en-US" dirty="0" err="1">
              <a:latin typeface="Oxfam TSTAR PRO"/>
            </a:endParaRPr>
          </a:p>
        </p:txBody>
      </p:sp>
      <p:sp>
        <p:nvSpPr>
          <p:cNvPr id="3" name="Marcador de número de diapositiva 2">
            <a:extLst>
              <a:ext uri="{FF2B5EF4-FFF2-40B4-BE49-F238E27FC236}">
                <a16:creationId xmlns:a16="http://schemas.microsoft.com/office/drawing/2014/main" id="{EE0E6895-FE0C-2840-859C-FD4276B8F474}"/>
              </a:ext>
            </a:extLst>
          </p:cNvPr>
          <p:cNvSpPr>
            <a:spLocks noGrp="1"/>
          </p:cNvSpPr>
          <p:nvPr>
            <p:ph type="sldNum" sz="quarter" idx="12"/>
          </p:nvPr>
        </p:nvSpPr>
        <p:spPr/>
        <p:txBody>
          <a:bodyPr/>
          <a:lstStyle/>
          <a:p>
            <a:fld id="{F47AA31B-6E6F-A246-9840-C6D6E26CE378}" type="slidenum">
              <a:rPr lang="en-US" smtClean="0"/>
              <a:pPr/>
              <a:t>6</a:t>
            </a:fld>
            <a:endParaRPr lang="en-US"/>
          </a:p>
        </p:txBody>
      </p:sp>
      <p:pic>
        <p:nvPicPr>
          <p:cNvPr id="5" name="Image 4"/>
          <p:cNvPicPr>
            <a:picLocks noChangeAspect="1"/>
          </p:cNvPicPr>
          <p:nvPr/>
        </p:nvPicPr>
        <p:blipFill>
          <a:blip r:embed="rId2"/>
          <a:stretch>
            <a:fillRect/>
          </a:stretch>
        </p:blipFill>
        <p:spPr>
          <a:xfrm>
            <a:off x="7426712" y="0"/>
            <a:ext cx="1788260" cy="5143500"/>
          </a:xfrm>
          <a:prstGeom prst="rect">
            <a:avLst/>
          </a:prstGeom>
        </p:spPr>
      </p:pic>
    </p:spTree>
    <p:extLst>
      <p:ext uri="{BB962C8B-B14F-4D97-AF65-F5344CB8AC3E}">
        <p14:creationId xmlns:p14="http://schemas.microsoft.com/office/powerpoint/2010/main" val="2279489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212776B5-0F8C-D045-832E-80F0F84AF6EB}"/>
              </a:ext>
            </a:extLst>
          </p:cNvPr>
          <p:cNvSpPr>
            <a:spLocks noGrp="1"/>
          </p:cNvSpPr>
          <p:nvPr>
            <p:ph idx="1"/>
          </p:nvPr>
        </p:nvSpPr>
        <p:spPr>
          <a:xfrm>
            <a:off x="215590" y="924566"/>
            <a:ext cx="7211122" cy="4218934"/>
          </a:xfrm>
        </p:spPr>
        <p:txBody>
          <a:bodyPr>
            <a:normAutofit/>
          </a:bodyPr>
          <a:lstStyle/>
          <a:p>
            <a:pPr marL="0" indent="0">
              <a:lnSpc>
                <a:spcPct val="90000"/>
              </a:lnSpc>
              <a:buNone/>
            </a:pPr>
            <a:r>
              <a:rPr lang="es-ES_tradnl" sz="1600" b="1" dirty="0"/>
              <a:t>1. </a:t>
            </a:r>
            <a:r>
              <a:rPr lang="fr-FR" sz="1600" b="1" dirty="0"/>
              <a:t>Complexité des procédures de demande et des exigences de mise en œuvre </a:t>
            </a:r>
          </a:p>
          <a:p>
            <a:pPr>
              <a:lnSpc>
                <a:spcPct val="90000"/>
              </a:lnSpc>
            </a:pPr>
            <a:r>
              <a:rPr lang="fr-FR" sz="1600" dirty="0"/>
              <a:t>La complexité et la </a:t>
            </a:r>
            <a:r>
              <a:rPr lang="fr-FR" sz="1600" b="1" dirty="0"/>
              <a:t>longueur</a:t>
            </a:r>
            <a:r>
              <a:rPr lang="fr-FR" sz="1600" dirty="0"/>
              <a:t> des procédures de soumission de demandes des fonds sont très restrictifs pour les structures locales et limitent leur capacité à soumettre des projets. </a:t>
            </a:r>
          </a:p>
          <a:p>
            <a:pPr>
              <a:lnSpc>
                <a:spcPct val="90000"/>
              </a:lnSpc>
            </a:pPr>
            <a:r>
              <a:rPr lang="fr-FR" sz="1600" dirty="0"/>
              <a:t>En conséquence, </a:t>
            </a:r>
            <a:r>
              <a:rPr lang="fr-FR" sz="1600" b="1" dirty="0"/>
              <a:t>l'allocation des fonds est plus sélective en faveur des grandes organisations. </a:t>
            </a:r>
          </a:p>
          <a:p>
            <a:pPr>
              <a:lnSpc>
                <a:spcPct val="90000"/>
              </a:lnSpc>
            </a:pPr>
            <a:r>
              <a:rPr lang="fr-FR" sz="1600" dirty="0"/>
              <a:t>Même si les fonds sont alloués, les petites organisations font également face à des exigences administratives complexes – limitant leur capacité d’implémentation.</a:t>
            </a:r>
          </a:p>
          <a:p>
            <a:pPr>
              <a:lnSpc>
                <a:spcPct val="90000"/>
              </a:lnSpc>
            </a:pPr>
            <a:endParaRPr lang="fr-FR" sz="1600" dirty="0"/>
          </a:p>
          <a:p>
            <a:pPr marL="0" indent="0">
              <a:lnSpc>
                <a:spcPct val="90000"/>
              </a:lnSpc>
              <a:buNone/>
            </a:pPr>
            <a:r>
              <a:rPr lang="fr-FR" sz="1600" b="1" dirty="0"/>
              <a:t>2. Degré d’expérience requis pour la mise en </a:t>
            </a:r>
            <a:r>
              <a:rPr lang="fr-FR" sz="1600" b="1" dirty="0" err="1"/>
              <a:t>oeuvre</a:t>
            </a:r>
            <a:r>
              <a:rPr lang="fr-FR" sz="1600" b="1" dirty="0"/>
              <a:t> de projets</a:t>
            </a:r>
          </a:p>
          <a:p>
            <a:pPr>
              <a:lnSpc>
                <a:spcPct val="90000"/>
              </a:lnSpc>
            </a:pPr>
            <a:r>
              <a:rPr lang="fr-FR" sz="1600" dirty="0"/>
              <a:t>Les appels à propositions exigent un certain nombre d'années d'expérience (+ expérience spécifique au climat) que les petites organisations ne possèdent pas (ou parfois ne peuvent pas justifier par manque de consolidation des apprentissages)</a:t>
            </a:r>
          </a:p>
          <a:p>
            <a:r>
              <a:rPr lang="fr-FR" sz="1600" dirty="0"/>
              <a:t>Dans certains cas, il est même demandé d’avoir géré des montants beaucoup plus grands que ceux demandés.</a:t>
            </a:r>
          </a:p>
          <a:p>
            <a:pPr marL="0" indent="0">
              <a:lnSpc>
                <a:spcPct val="90000"/>
              </a:lnSpc>
              <a:buNone/>
            </a:pPr>
            <a:endParaRPr lang="es-ES_tradnl" sz="1425" dirty="0"/>
          </a:p>
        </p:txBody>
      </p:sp>
      <p:sp>
        <p:nvSpPr>
          <p:cNvPr id="3" name="Marcador de número de diapositiva 2">
            <a:extLst>
              <a:ext uri="{FF2B5EF4-FFF2-40B4-BE49-F238E27FC236}">
                <a16:creationId xmlns:a16="http://schemas.microsoft.com/office/drawing/2014/main" id="{C1D2DF9E-12AD-F84B-84B0-E9B037AAE6E4}"/>
              </a:ext>
            </a:extLst>
          </p:cNvPr>
          <p:cNvSpPr>
            <a:spLocks noGrp="1"/>
          </p:cNvSpPr>
          <p:nvPr>
            <p:ph type="sldNum" sz="quarter" idx="12"/>
          </p:nvPr>
        </p:nvSpPr>
        <p:spPr/>
        <p:txBody>
          <a:bodyPr/>
          <a:lstStyle/>
          <a:p>
            <a:fld id="{F47AA31B-6E6F-A246-9840-C6D6E26CE378}" type="slidenum">
              <a:rPr lang="en-US" smtClean="0"/>
              <a:pPr/>
              <a:t>7</a:t>
            </a:fld>
            <a:endParaRPr lang="en-US" dirty="0"/>
          </a:p>
        </p:txBody>
      </p:sp>
      <p:sp>
        <p:nvSpPr>
          <p:cNvPr id="4" name="Título 3">
            <a:extLst>
              <a:ext uri="{FF2B5EF4-FFF2-40B4-BE49-F238E27FC236}">
                <a16:creationId xmlns:a16="http://schemas.microsoft.com/office/drawing/2014/main" id="{C0DF924F-B591-DA41-BC4C-215741FEB3BF}"/>
              </a:ext>
            </a:extLst>
          </p:cNvPr>
          <p:cNvSpPr>
            <a:spLocks noGrp="1"/>
          </p:cNvSpPr>
          <p:nvPr>
            <p:ph type="title"/>
          </p:nvPr>
        </p:nvSpPr>
        <p:spPr>
          <a:xfrm>
            <a:off x="1008694" y="254294"/>
            <a:ext cx="6247033" cy="695707"/>
          </a:xfrm>
        </p:spPr>
        <p:txBody>
          <a:bodyPr>
            <a:normAutofit/>
          </a:bodyPr>
          <a:lstStyle/>
          <a:p>
            <a:r>
              <a:rPr lang="es-ES_tradnl" sz="1800" dirty="0"/>
              <a:t>PRINCIPAUX OBSTACLES RENCONTRÉS PAR LES ACTEURS LOCAUX ET NATIONAUX</a:t>
            </a:r>
          </a:p>
        </p:txBody>
      </p:sp>
      <p:pic>
        <p:nvPicPr>
          <p:cNvPr id="5" name="Image 4"/>
          <p:cNvPicPr>
            <a:picLocks noChangeAspect="1"/>
          </p:cNvPicPr>
          <p:nvPr/>
        </p:nvPicPr>
        <p:blipFill>
          <a:blip r:embed="rId2"/>
          <a:stretch>
            <a:fillRect/>
          </a:stretch>
        </p:blipFill>
        <p:spPr>
          <a:xfrm>
            <a:off x="7426712" y="0"/>
            <a:ext cx="1788260" cy="5143500"/>
          </a:xfrm>
          <a:prstGeom prst="rect">
            <a:avLst/>
          </a:prstGeom>
        </p:spPr>
      </p:pic>
    </p:spTree>
    <p:extLst>
      <p:ext uri="{BB962C8B-B14F-4D97-AF65-F5344CB8AC3E}">
        <p14:creationId xmlns:p14="http://schemas.microsoft.com/office/powerpoint/2010/main" val="359592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C1D2DF9E-12AD-F84B-84B0-E9B037AAE6E4}"/>
              </a:ext>
            </a:extLst>
          </p:cNvPr>
          <p:cNvSpPr>
            <a:spLocks noGrp="1"/>
          </p:cNvSpPr>
          <p:nvPr>
            <p:ph type="sldNum" sz="quarter" idx="12"/>
          </p:nvPr>
        </p:nvSpPr>
        <p:spPr/>
        <p:txBody>
          <a:bodyPr/>
          <a:lstStyle/>
          <a:p>
            <a:fld id="{F47AA31B-6E6F-A246-9840-C6D6E26CE378}" type="slidenum">
              <a:rPr lang="en-US" smtClean="0"/>
              <a:pPr/>
              <a:t>8</a:t>
            </a:fld>
            <a:endParaRPr lang="en-US" dirty="0"/>
          </a:p>
        </p:txBody>
      </p:sp>
      <p:sp>
        <p:nvSpPr>
          <p:cNvPr id="8" name="Marcador de contenido 8">
            <a:extLst>
              <a:ext uri="{FF2B5EF4-FFF2-40B4-BE49-F238E27FC236}">
                <a16:creationId xmlns:a16="http://schemas.microsoft.com/office/drawing/2014/main" id="{0E29CBAB-1064-6035-5E3E-A4EEEDD44C3E}"/>
              </a:ext>
            </a:extLst>
          </p:cNvPr>
          <p:cNvSpPr>
            <a:spLocks noGrp="1"/>
          </p:cNvSpPr>
          <p:nvPr>
            <p:ph idx="1"/>
          </p:nvPr>
        </p:nvSpPr>
        <p:spPr>
          <a:xfrm>
            <a:off x="214783" y="925890"/>
            <a:ext cx="7107043" cy="4195260"/>
          </a:xfrm>
        </p:spPr>
        <p:txBody>
          <a:bodyPr>
            <a:normAutofit fontScale="70000" lnSpcReduction="20000"/>
          </a:bodyPr>
          <a:lstStyle/>
          <a:p>
            <a:pPr marL="0" indent="0">
              <a:buNone/>
            </a:pPr>
            <a:r>
              <a:rPr lang="es-ES" sz="2250" b="1" dirty="0">
                <a:solidFill>
                  <a:srgbClr val="000000">
                    <a:lumMod val="85000"/>
                    <a:lumOff val="15000"/>
                  </a:srgbClr>
                </a:solidFill>
                <a:cs typeface="+mj-cs"/>
              </a:rPr>
              <a:t>3. </a:t>
            </a:r>
            <a:r>
              <a:rPr lang="es-ES" sz="2250" b="1" dirty="0" err="1">
                <a:solidFill>
                  <a:srgbClr val="000000">
                    <a:lumMod val="85000"/>
                    <a:lumOff val="15000"/>
                  </a:srgbClr>
                </a:solidFill>
                <a:cs typeface="+mj-cs"/>
              </a:rPr>
              <a:t>Accès</a:t>
            </a:r>
            <a:r>
              <a:rPr lang="es-ES" sz="2250" b="1" dirty="0">
                <a:solidFill>
                  <a:srgbClr val="000000">
                    <a:lumMod val="85000"/>
                    <a:lumOff val="15000"/>
                  </a:srgbClr>
                </a:solidFill>
                <a:cs typeface="+mj-cs"/>
              </a:rPr>
              <a:t> limité à </a:t>
            </a:r>
            <a:r>
              <a:rPr lang="es-ES" sz="2250" b="1" dirty="0" err="1">
                <a:solidFill>
                  <a:srgbClr val="000000">
                    <a:lumMod val="85000"/>
                    <a:lumOff val="15000"/>
                  </a:srgbClr>
                </a:solidFill>
                <a:cs typeface="+mj-cs"/>
              </a:rPr>
              <a:t>l’information</a:t>
            </a:r>
            <a:r>
              <a:rPr lang="es-ES" sz="2250" b="1" dirty="0">
                <a:solidFill>
                  <a:srgbClr val="000000">
                    <a:lumMod val="85000"/>
                    <a:lumOff val="15000"/>
                  </a:srgbClr>
                </a:solidFill>
                <a:cs typeface="+mj-cs"/>
              </a:rPr>
              <a:t> </a:t>
            </a:r>
            <a:endParaRPr lang="fr-FR" dirty="0"/>
          </a:p>
          <a:p>
            <a:r>
              <a:rPr lang="fr-FR" dirty="0"/>
              <a:t>Le manque de canaux de diffusion adéquats au niveau local …</a:t>
            </a:r>
          </a:p>
          <a:p>
            <a:r>
              <a:rPr lang="fr-FR" dirty="0"/>
              <a:t>Dans les </a:t>
            </a:r>
            <a:r>
              <a:rPr lang="fr-FR" b="1" dirty="0"/>
              <a:t>zones rurales</a:t>
            </a:r>
            <a:r>
              <a:rPr lang="fr-FR" dirty="0"/>
              <a:t>: l'accès limité et coûteux à Internet et le manque d'accès à l'électricité sont des facteurs limitants. L'information est dispersée et n'est pas toujours facilement accessible sur l'internet.</a:t>
            </a:r>
          </a:p>
          <a:p>
            <a:r>
              <a:rPr lang="fr-FR" dirty="0"/>
              <a:t>Dans l'esprit de la compétitivité, l'information est retenue par un nombre réduit d'acteurs et n'est pas partagée.</a:t>
            </a:r>
          </a:p>
          <a:p>
            <a:pPr marL="0" indent="0">
              <a:buNone/>
            </a:pPr>
            <a:endParaRPr lang="fr-FR" dirty="0"/>
          </a:p>
          <a:p>
            <a:pPr marL="0" indent="0">
              <a:buNone/>
            </a:pPr>
            <a:r>
              <a:rPr lang="es-ES_tradnl" sz="2250" b="1" dirty="0">
                <a:solidFill>
                  <a:srgbClr val="000000">
                    <a:lumMod val="85000"/>
                    <a:lumOff val="15000"/>
                  </a:srgbClr>
                </a:solidFill>
                <a:cs typeface="+mj-cs"/>
              </a:rPr>
              <a:t>4. B</a:t>
            </a:r>
            <a:r>
              <a:rPr lang="es-ES" sz="2250" b="1" dirty="0" err="1">
                <a:solidFill>
                  <a:srgbClr val="000000">
                    <a:lumMod val="85000"/>
                    <a:lumOff val="15000"/>
                  </a:srgbClr>
                </a:solidFill>
                <a:cs typeface="+mj-cs"/>
              </a:rPr>
              <a:t>arrières</a:t>
            </a:r>
            <a:r>
              <a:rPr lang="es-ES" sz="2250" b="1" dirty="0">
                <a:solidFill>
                  <a:srgbClr val="000000">
                    <a:lumMod val="85000"/>
                    <a:lumOff val="15000"/>
                  </a:srgbClr>
                </a:solidFill>
                <a:cs typeface="+mj-cs"/>
              </a:rPr>
              <a:t> </a:t>
            </a:r>
            <a:r>
              <a:rPr lang="es-ES" sz="2250" b="1" dirty="0" err="1">
                <a:solidFill>
                  <a:srgbClr val="000000">
                    <a:lumMod val="85000"/>
                    <a:lumOff val="15000"/>
                  </a:srgbClr>
                </a:solidFill>
                <a:cs typeface="+mj-cs"/>
              </a:rPr>
              <a:t>linguistiques</a:t>
            </a:r>
            <a:endParaRPr lang="fr-FR" dirty="0"/>
          </a:p>
          <a:p>
            <a:r>
              <a:rPr lang="fr-FR" dirty="0"/>
              <a:t>De nombreux informations sont principalement disponibles en anglais, de sorte que les non-anglophones ont des difficultés à comprendre les instructions …., d’où </a:t>
            </a:r>
            <a:r>
              <a:rPr lang="fr-FR" b="1" dirty="0"/>
              <a:t>s’ensuit souvent un manque de cohérence entre les propositions formulées et les attentes des bailleurs</a:t>
            </a:r>
            <a:r>
              <a:rPr lang="fr-FR" dirty="0"/>
              <a:t>. </a:t>
            </a:r>
          </a:p>
          <a:p>
            <a:r>
              <a:rPr lang="fr-FR" dirty="0"/>
              <a:t>Le temps pris pour les traductions joue contre le temps disponible pour formuler des projets compétitifs (en particulier s’il y a besoin de double traduction)</a:t>
            </a:r>
          </a:p>
          <a:p>
            <a:r>
              <a:rPr lang="fr-FR" dirty="0"/>
              <a:t>Les espaces dans lesquels l’information est partagée sont principalement en anglais</a:t>
            </a:r>
          </a:p>
        </p:txBody>
      </p:sp>
      <p:pic>
        <p:nvPicPr>
          <p:cNvPr id="4" name="Image 3"/>
          <p:cNvPicPr>
            <a:picLocks noChangeAspect="1"/>
          </p:cNvPicPr>
          <p:nvPr/>
        </p:nvPicPr>
        <p:blipFill>
          <a:blip r:embed="rId2"/>
          <a:stretch>
            <a:fillRect/>
          </a:stretch>
        </p:blipFill>
        <p:spPr>
          <a:xfrm>
            <a:off x="7426712" y="0"/>
            <a:ext cx="1788260" cy="5143500"/>
          </a:xfrm>
          <a:prstGeom prst="rect">
            <a:avLst/>
          </a:prstGeom>
        </p:spPr>
      </p:pic>
      <p:sp>
        <p:nvSpPr>
          <p:cNvPr id="5" name="Título 3">
            <a:extLst>
              <a:ext uri="{FF2B5EF4-FFF2-40B4-BE49-F238E27FC236}">
                <a16:creationId xmlns:a16="http://schemas.microsoft.com/office/drawing/2014/main" id="{C0DF924F-B591-DA41-BC4C-215741FEB3BF}"/>
              </a:ext>
            </a:extLst>
          </p:cNvPr>
          <p:cNvSpPr>
            <a:spLocks noGrp="1"/>
          </p:cNvSpPr>
          <p:nvPr>
            <p:ph type="title"/>
          </p:nvPr>
        </p:nvSpPr>
        <p:spPr>
          <a:xfrm>
            <a:off x="1090469" y="61006"/>
            <a:ext cx="6247033" cy="695707"/>
          </a:xfrm>
        </p:spPr>
        <p:txBody>
          <a:bodyPr>
            <a:normAutofit/>
          </a:bodyPr>
          <a:lstStyle/>
          <a:p>
            <a:r>
              <a:rPr lang="es-ES_tradnl" sz="1800" dirty="0"/>
              <a:t>PRINCIPAUX OBSTACLES RENCONTRÉS PAR LES ACTEURS LOCAUX ET NATIONAUX</a:t>
            </a:r>
          </a:p>
        </p:txBody>
      </p:sp>
    </p:spTree>
    <p:extLst>
      <p:ext uri="{BB962C8B-B14F-4D97-AF65-F5344CB8AC3E}">
        <p14:creationId xmlns:p14="http://schemas.microsoft.com/office/powerpoint/2010/main" val="664951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57D3698-8F0F-A374-CC3D-939A29023727}"/>
              </a:ext>
            </a:extLst>
          </p:cNvPr>
          <p:cNvSpPr/>
          <p:nvPr/>
        </p:nvSpPr>
        <p:spPr>
          <a:xfrm>
            <a:off x="7920372" y="3975906"/>
            <a:ext cx="864096" cy="108012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Marcador de contenido 8">
            <a:extLst>
              <a:ext uri="{FF2B5EF4-FFF2-40B4-BE49-F238E27FC236}">
                <a16:creationId xmlns:a16="http://schemas.microsoft.com/office/drawing/2014/main" id="{439B872F-8E29-1DC3-C895-E076F1A4603B}"/>
              </a:ext>
            </a:extLst>
          </p:cNvPr>
          <p:cNvSpPr>
            <a:spLocks noGrp="1"/>
          </p:cNvSpPr>
          <p:nvPr>
            <p:ph idx="1"/>
          </p:nvPr>
        </p:nvSpPr>
        <p:spPr>
          <a:xfrm>
            <a:off x="133815" y="787585"/>
            <a:ext cx="7434146" cy="4438620"/>
          </a:xfrm>
        </p:spPr>
        <p:txBody>
          <a:bodyPr>
            <a:normAutofit fontScale="85000" lnSpcReduction="10000"/>
          </a:bodyPr>
          <a:lstStyle/>
          <a:p>
            <a:pPr marL="0" indent="0">
              <a:buNone/>
            </a:pPr>
            <a:r>
              <a:rPr lang="es-ES" sz="1700" b="1" dirty="0">
                <a:solidFill>
                  <a:srgbClr val="000000">
                    <a:lumMod val="85000"/>
                    <a:lumOff val="15000"/>
                  </a:srgbClr>
                </a:solidFill>
                <a:cs typeface="+mj-cs"/>
              </a:rPr>
              <a:t>5. </a:t>
            </a:r>
            <a:r>
              <a:rPr lang="fr-FR" sz="1700" b="1" dirty="0">
                <a:solidFill>
                  <a:srgbClr val="000000">
                    <a:lumMod val="85000"/>
                    <a:lumOff val="15000"/>
                  </a:srgbClr>
                </a:solidFill>
                <a:cs typeface="+mj-cs"/>
              </a:rPr>
              <a:t>Défis liés aux exigences de cofinancement et de garantie</a:t>
            </a:r>
          </a:p>
          <a:p>
            <a:r>
              <a:rPr lang="fr-FR" sz="1700" dirty="0"/>
              <a:t>De nombreuses organisations ont du mal à répondre aux exigences de cofinancement, ce qui entraîne un désengagement</a:t>
            </a:r>
          </a:p>
          <a:p>
            <a:r>
              <a:rPr lang="fr-FR" sz="1700" dirty="0"/>
              <a:t>Absence de garanties financières, foncières et matérielles pour les prêts (en particulier pour les femmes et les petites organisations) </a:t>
            </a:r>
          </a:p>
          <a:p>
            <a:pPr marL="0" indent="0">
              <a:buNone/>
            </a:pPr>
            <a:endParaRPr lang="fr-FR" sz="1700" dirty="0"/>
          </a:p>
          <a:p>
            <a:pPr marL="0" indent="0">
              <a:buNone/>
            </a:pPr>
            <a:r>
              <a:rPr lang="es-ES" sz="1700" b="1" dirty="0">
                <a:solidFill>
                  <a:srgbClr val="000000">
                    <a:lumMod val="85000"/>
                    <a:lumOff val="15000"/>
                  </a:srgbClr>
                </a:solidFill>
                <a:cs typeface="+mj-cs"/>
              </a:rPr>
              <a:t>6. </a:t>
            </a:r>
            <a:r>
              <a:rPr lang="fr-FR" sz="1700" b="1" dirty="0">
                <a:solidFill>
                  <a:srgbClr val="000000">
                    <a:lumMod val="85000"/>
                    <a:lumOff val="15000"/>
                  </a:srgbClr>
                </a:solidFill>
                <a:cs typeface="+mj-cs"/>
              </a:rPr>
              <a:t>Dates butoirs trop serrées pour élaborer les propositions </a:t>
            </a:r>
          </a:p>
          <a:p>
            <a:r>
              <a:rPr lang="fr-FR" sz="1700" dirty="0"/>
              <a:t>Les bailleurs de fonds imposent souvent des délais courts pour la soumission des projets et des documents nécessaires, ce qui empêche les acteurs locaux de répondre efficacement.</a:t>
            </a:r>
          </a:p>
          <a:p>
            <a:r>
              <a:rPr lang="fr-FR" sz="1700" dirty="0"/>
              <a:t>Les informations arrivent souvent trop tard, ce qui rend les délais encore moins faisables. </a:t>
            </a:r>
          </a:p>
          <a:p>
            <a:endParaRPr lang="fr-FR" sz="1700" dirty="0"/>
          </a:p>
          <a:p>
            <a:pPr marL="0" indent="0">
              <a:buNone/>
            </a:pPr>
            <a:r>
              <a:rPr lang="es-ES" sz="1700" b="1" dirty="0">
                <a:solidFill>
                  <a:srgbClr val="000000">
                    <a:lumMod val="85000"/>
                    <a:lumOff val="15000"/>
                  </a:srgbClr>
                </a:solidFill>
                <a:cs typeface="+mj-cs"/>
              </a:rPr>
              <a:t>7. </a:t>
            </a:r>
            <a:r>
              <a:rPr lang="fr-FR" sz="1700" b="1" dirty="0">
                <a:solidFill>
                  <a:srgbClr val="000000">
                    <a:lumMod val="85000"/>
                    <a:lumOff val="15000"/>
                  </a:srgbClr>
                </a:solidFill>
                <a:cs typeface="+mj-cs"/>
              </a:rPr>
              <a:t>Manque d'alignement entre les priorités des bailleurs et le contexte local</a:t>
            </a:r>
          </a:p>
          <a:p>
            <a:r>
              <a:rPr lang="fr-FR" sz="1700" dirty="0"/>
              <a:t>Les bailleurs imposent souvent leurs propres objectifs sans tenir compte des besoins réels des communautés cibles. </a:t>
            </a:r>
          </a:p>
          <a:p>
            <a:r>
              <a:rPr lang="fr-FR" sz="1700" dirty="0"/>
              <a:t>Certains bailleurs de fonds ne tiennent pas compte des analyses de contexte (p.ex. impacts climatiques) alignées sur celles effectuées par les communautés locales.</a:t>
            </a:r>
          </a:p>
          <a:p>
            <a:pPr marL="0" indent="0">
              <a:buNone/>
            </a:pPr>
            <a:endParaRPr lang="fr-FR" sz="1200" dirty="0"/>
          </a:p>
        </p:txBody>
      </p:sp>
      <p:sp>
        <p:nvSpPr>
          <p:cNvPr id="6" name="Marcador de número de diapositiva 5">
            <a:extLst>
              <a:ext uri="{FF2B5EF4-FFF2-40B4-BE49-F238E27FC236}">
                <a16:creationId xmlns:a16="http://schemas.microsoft.com/office/drawing/2014/main" id="{8A332269-2726-9B47-9236-5F40870E4552}"/>
              </a:ext>
            </a:extLst>
          </p:cNvPr>
          <p:cNvSpPr>
            <a:spLocks noGrp="1"/>
          </p:cNvSpPr>
          <p:nvPr>
            <p:ph type="sldNum" sz="quarter" idx="12"/>
          </p:nvPr>
        </p:nvSpPr>
        <p:spPr/>
        <p:txBody>
          <a:bodyPr/>
          <a:lstStyle/>
          <a:p>
            <a:fld id="{F47AA31B-6E6F-A246-9840-C6D6E26CE378}" type="slidenum">
              <a:rPr lang="en-US" smtClean="0"/>
              <a:pPr/>
              <a:t>9</a:t>
            </a:fld>
            <a:endParaRPr lang="en-US" dirty="0"/>
          </a:p>
        </p:txBody>
      </p:sp>
      <p:pic>
        <p:nvPicPr>
          <p:cNvPr id="5" name="Image 4"/>
          <p:cNvPicPr>
            <a:picLocks noChangeAspect="1"/>
          </p:cNvPicPr>
          <p:nvPr/>
        </p:nvPicPr>
        <p:blipFill>
          <a:blip r:embed="rId2"/>
          <a:stretch>
            <a:fillRect/>
          </a:stretch>
        </p:blipFill>
        <p:spPr>
          <a:xfrm>
            <a:off x="7426712" y="0"/>
            <a:ext cx="1788260" cy="5143500"/>
          </a:xfrm>
          <a:prstGeom prst="rect">
            <a:avLst/>
          </a:prstGeom>
        </p:spPr>
      </p:pic>
      <p:sp>
        <p:nvSpPr>
          <p:cNvPr id="7" name="Título 3">
            <a:extLst>
              <a:ext uri="{FF2B5EF4-FFF2-40B4-BE49-F238E27FC236}">
                <a16:creationId xmlns:a16="http://schemas.microsoft.com/office/drawing/2014/main" id="{C0DF924F-B591-DA41-BC4C-215741FEB3BF}"/>
              </a:ext>
            </a:extLst>
          </p:cNvPr>
          <p:cNvSpPr>
            <a:spLocks noGrp="1"/>
          </p:cNvSpPr>
          <p:nvPr>
            <p:ph type="title"/>
          </p:nvPr>
        </p:nvSpPr>
        <p:spPr>
          <a:xfrm>
            <a:off x="1090469" y="61006"/>
            <a:ext cx="6247033" cy="695707"/>
          </a:xfrm>
        </p:spPr>
        <p:txBody>
          <a:bodyPr>
            <a:normAutofit/>
          </a:bodyPr>
          <a:lstStyle/>
          <a:p>
            <a:r>
              <a:rPr lang="es-ES_tradnl" sz="1800" dirty="0"/>
              <a:t>PRINCIPAUX OBSTACLES RENCONTRÉS PAR LES ACTEURS LOCAUX ET NATIONAUX</a:t>
            </a:r>
          </a:p>
        </p:txBody>
      </p:sp>
    </p:spTree>
    <p:extLst>
      <p:ext uri="{BB962C8B-B14F-4D97-AF65-F5344CB8AC3E}">
        <p14:creationId xmlns:p14="http://schemas.microsoft.com/office/powerpoint/2010/main" val="307619492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799</TotalTime>
  <Words>2848</Words>
  <Application>Microsoft Office PowerPoint</Application>
  <PresentationFormat>Presentación en pantalla (16:9)</PresentationFormat>
  <Paragraphs>206</Paragraphs>
  <Slides>32</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32</vt:i4>
      </vt:variant>
    </vt:vector>
  </HeadingPairs>
  <TitlesOfParts>
    <vt:vector size="40" baseType="lpstr">
      <vt:lpstr>Arial</vt:lpstr>
      <vt:lpstr>Calibri</vt:lpstr>
      <vt:lpstr>Calibri Light</vt:lpstr>
      <vt:lpstr>Oxfam TSTAR PRO</vt:lpstr>
      <vt:lpstr>Oxfam TSTAR PRO Headline</vt:lpstr>
      <vt:lpstr>Times New Roman</vt:lpstr>
      <vt:lpstr>Verdana</vt:lpstr>
      <vt:lpstr>Tema de Office</vt:lpstr>
      <vt:lpstr>Presentación de PowerPoint</vt:lpstr>
      <vt:lpstr>Presentación de PowerPoint</vt:lpstr>
      <vt:lpstr>Presentación de PowerPoint</vt:lpstr>
      <vt:lpstr>   NI SUFFISANT, NI ADÉQUAT   Une évaluation participative sur les obstacles à l’accès local aux financement climat dans le Sahel</vt:lpstr>
      <vt:lpstr>PRINCIPAUX OBSTACLES À L'ACCÈS AUX FINANCEMENTS CLIMAT </vt:lpstr>
      <vt:lpstr>1) ACCÉSSIBILITÉ DES MÉCANISMES DE FINANCEMENT CLIMAT  Comment les mécanismes et procédures des bailleurs de fonds climatiques facilitent ou pas l’accès par les organisations, institutions et acteurs qui interviennent dans l’action climatique au niveau local ? </vt:lpstr>
      <vt:lpstr>PRINCIPAUX OBSTACLES RENCONTRÉS PAR LES ACTEURS LOCAUX ET NATIONAUX</vt:lpstr>
      <vt:lpstr>PRINCIPAUX OBSTACLES RENCONTRÉS PAR LES ACTEURS LOCAUX ET NATIONAUX</vt:lpstr>
      <vt:lpstr>PRINCIPAUX OBSTACLES RENCONTRÉS PAR LES ACTEURS LOCAUX ET NATIONAUX</vt:lpstr>
      <vt:lpstr>Autres facteurs</vt:lpstr>
      <vt:lpstr>L’accessibilité varie selon l’instrument financier</vt:lpstr>
      <vt:lpstr>2) LES PRINCIPALES CONTRAINTES EN MATIÈRE DE CAPACITÉ  Dans quelle mesure les capacités sur place sont valorisées et facilitent ou pas l’accès par les organisations, institutions et acteurs qui interviennent dans l’action climatique au niveau local ?</vt:lpstr>
      <vt:lpstr>Facteurs sous-jacents affectant l’accessibilité aux possibilités de financement climat</vt:lpstr>
      <vt:lpstr>PRINCIPAUX PROBLÈMES LIÉS AUX CAPACITÉS POUR ACCÉDER AUX FONDS</vt:lpstr>
      <vt:lpstr>PRINCIPAUX PROBLÈMES LIÉS AUX CAPACITÉS POUR ACCÉDER AUX FONDS</vt:lpstr>
      <vt:lpstr>Presentación de PowerPoint</vt:lpstr>
      <vt:lpstr>Presentación de PowerPoint</vt:lpstr>
      <vt:lpstr>3) GOUVERNANCE CLIMATIQUE : PARTICIPATION ET INCLUSION DANS LES PROCESSUS DE PRISE DE DÉCISION  Dans quelle mesure les organisations, institutions et acteurs qui interviennent dans l’action climatique au niveau local sont inclus et participent activement dans les espaces de prise de décisions liés aux politiques climatiques et aux projets climatiques ? </vt:lpstr>
      <vt:lpstr>1. LORS DU DÉVELOPPEMENT DES PROPOSITIONS DE FINANCEMENT DE GRANDS PROJETS, STRATEGIES ET POLITIQUES AXÉS SUR LE CLIMAT </vt:lpstr>
      <vt:lpstr>4) COMMENT LES FACTEURS LIÉS AU GENRE AFFECTENT L’ACCESSIBILITÉ AU FINANCEMENT CLIMAT </vt:lpstr>
      <vt:lpstr>Barrières liées au genre</vt:lpstr>
      <vt:lpstr>5) LES CONTEXTES FRAGILES ET MARQUÉS PAR LES CONFLITS </vt:lpstr>
      <vt:lpstr>LES DEFIS</vt:lpstr>
      <vt:lpstr>FACE À CES DÉFIS</vt:lpstr>
      <vt:lpstr>COMMUNITIES IN CHARGE    Les enseignements d'un projet mené localement au Kenya pour le Fonds mondial de réponse aux pertes et dommages</vt:lpstr>
      <vt:lpstr>APERÇU DE LA NOTE/CONTEXTE</vt:lpstr>
      <vt:lpstr>PRINCIPALES LEÇONs TIRÉEs</vt:lpstr>
      <vt:lpstr>RECOMMANDATIONS -NCQG -L &amp; D</vt:lpstr>
      <vt:lpstr>Recommandations spécifiques pour le NCQG </vt:lpstr>
      <vt:lpstr>Recommandations pour le Fonds pertes et préjudices (FRLD)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Goizargi</dc:creator>
  <cp:lastModifiedBy>Goizargi</cp:lastModifiedBy>
  <cp:revision>48</cp:revision>
  <dcterms:created xsi:type="dcterms:W3CDTF">2024-11-05T12:42:24Z</dcterms:created>
  <dcterms:modified xsi:type="dcterms:W3CDTF">2024-11-16T08:27:09Z</dcterms:modified>
</cp:coreProperties>
</file>