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B30C06"/>
    <a:srgbClr val="453D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0565" autoAdjust="0"/>
    <p:restoredTop sz="90929"/>
  </p:normalViewPr>
  <p:slideViewPr>
    <p:cSldViewPr snapToGrid="0">
      <p:cViewPr>
        <p:scale>
          <a:sx n="80" d="100"/>
          <a:sy n="80" d="100"/>
        </p:scale>
        <p:origin x="-1326" y="48"/>
      </p:cViewPr>
      <p:guideLst>
        <p:guide orient="horz" pos="2160"/>
        <p:guide pos="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1B0856-77C3-4A1D-AD35-9D446B65D6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DF4E50-60E2-4C94-BF95-DB7EB672D65E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2D7FB7-82D7-40EC-A85E-6D9083FD0137}" type="slidenum">
              <a:rPr lang="en-US"/>
              <a:pPr/>
              <a:t>2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4B8AE-92C0-40F8-84DA-4DC5F5BE2691}" type="slidenum">
              <a:rPr lang="en-US"/>
              <a:pPr/>
              <a:t>3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4B8AE-92C0-40F8-84DA-4DC5F5BE2691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4B8AE-92C0-40F8-84DA-4DC5F5BE2691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609600"/>
            <a:ext cx="2044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800" y="609600"/>
            <a:ext cx="5981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4200" y="1981200"/>
            <a:ext cx="39941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0" y="1981200"/>
            <a:ext cx="39941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8800" y="609600"/>
            <a:ext cx="817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4200" y="1981200"/>
            <a:ext cx="8140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625454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B30C06"/>
        </a:buClr>
        <a:buSzPct val="90000"/>
        <a:buFont typeface="Times" pitchFamily="1" charset="0"/>
        <a:buChar char="•"/>
        <a:defRPr sz="3000">
          <a:solidFill>
            <a:srgbClr val="62545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B30C06"/>
        </a:buClr>
        <a:buSzPct val="80000"/>
        <a:buFont typeface="Times" pitchFamily="1" charset="0"/>
        <a:buChar char="•"/>
        <a:defRPr sz="2600">
          <a:solidFill>
            <a:srgbClr val="625454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Font typeface="Times" pitchFamily="1" charset="0"/>
        <a:buChar char="•"/>
        <a:defRPr sz="2400">
          <a:solidFill>
            <a:srgbClr val="625454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Char char="–"/>
        <a:defRPr sz="2000">
          <a:solidFill>
            <a:srgbClr val="625454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Char char="»"/>
        <a:defRPr sz="2000">
          <a:solidFill>
            <a:srgbClr val="625454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Char char="»"/>
        <a:defRPr sz="2000">
          <a:solidFill>
            <a:srgbClr val="625454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Char char="»"/>
        <a:defRPr sz="2000">
          <a:solidFill>
            <a:srgbClr val="625454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Char char="»"/>
        <a:defRPr sz="2000">
          <a:solidFill>
            <a:srgbClr val="625454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30C06"/>
        </a:buClr>
        <a:buChar char="»"/>
        <a:defRPr sz="2000">
          <a:solidFill>
            <a:srgbClr val="62545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7688" y="2286000"/>
            <a:ext cx="7772400" cy="1143000"/>
          </a:xfrm>
        </p:spPr>
        <p:txBody>
          <a:bodyPr/>
          <a:lstStyle/>
          <a:p>
            <a:r>
              <a:rPr lang="en-US" sz="4800" b="0" dirty="0" smtClean="0"/>
              <a:t>Context Setting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1025" y="3619500"/>
            <a:ext cx="6400800" cy="1752600"/>
          </a:xfrm>
        </p:spPr>
        <p:txBody>
          <a:bodyPr/>
          <a:lstStyle/>
          <a:p>
            <a:pPr algn="l"/>
            <a:r>
              <a:rPr lang="en-US" sz="2400" b="0" dirty="0" smtClean="0"/>
              <a:t>From Knowledge to Action </a:t>
            </a:r>
            <a:endParaRPr lang="en-US" sz="2100" dirty="0" smtClean="0"/>
          </a:p>
          <a:p>
            <a:pPr algn="l"/>
            <a:r>
              <a:rPr lang="en-US" sz="2100" dirty="0" smtClean="0"/>
              <a:t>Blane </a:t>
            </a:r>
            <a:r>
              <a:rPr lang="en-US" sz="2100" dirty="0" smtClean="0"/>
              <a:t>Harvey</a:t>
            </a:r>
            <a:endParaRPr lang="en-US" sz="2100" dirty="0"/>
          </a:p>
          <a:p>
            <a:pPr algn="l"/>
            <a:r>
              <a:rPr lang="en-US" sz="2100" dirty="0" smtClean="0"/>
              <a:t>Institute of Development Studies</a:t>
            </a:r>
          </a:p>
          <a:p>
            <a:pPr algn="l"/>
            <a:r>
              <a:rPr lang="en-US" sz="2100" dirty="0" smtClean="0"/>
              <a:t>December 11, 2009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definitions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8000"/>
              </a:buClr>
              <a:buNone/>
            </a:pPr>
            <a:r>
              <a:rPr lang="en-US" sz="2800" dirty="0" smtClean="0"/>
              <a:t>Knowledge Sharing</a:t>
            </a:r>
          </a:p>
          <a:p>
            <a:pPr lvl="1">
              <a:buClr>
                <a:srgbClr val="FF8000"/>
              </a:buClr>
            </a:pPr>
            <a:r>
              <a:rPr lang="en-US" sz="2400" dirty="0" smtClean="0"/>
              <a:t>The exchange of ideas and experiences through networks and relationships.</a:t>
            </a:r>
          </a:p>
          <a:p>
            <a:pPr lvl="1">
              <a:buClr>
                <a:srgbClr val="FF8000"/>
              </a:buClr>
            </a:pPr>
            <a:r>
              <a:rPr lang="en-US" sz="2400" dirty="0" smtClean="0"/>
              <a:t>It is about creating learning processes</a:t>
            </a:r>
          </a:p>
          <a:p>
            <a:pPr>
              <a:buClr>
                <a:srgbClr val="FF8000"/>
              </a:buClr>
              <a:buNone/>
            </a:pPr>
            <a:r>
              <a:rPr lang="en-US" sz="2800" dirty="0" smtClean="0"/>
              <a:t>Knowledge Intermediaries</a:t>
            </a:r>
          </a:p>
          <a:p>
            <a:pPr lvl="1">
              <a:buClr>
                <a:srgbClr val="FF8000"/>
              </a:buClr>
            </a:pPr>
            <a:r>
              <a:rPr lang="en-US" sz="2400" dirty="0" smtClean="0"/>
              <a:t>Capture and interpret information, adapting it to the context, adding to it, packaging it, communicating it, and facilitating multi-directional exchanges between groups. (Fisher and Vogel, 2008)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NWP Knowledge sharing and learning</a:t>
            </a:r>
            <a:endParaRPr lang="en-US" sz="32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708067"/>
            <a:ext cx="8140700" cy="1712027"/>
          </a:xfrm>
        </p:spPr>
        <p:txBody>
          <a:bodyPr/>
          <a:lstStyle/>
          <a:p>
            <a:pPr>
              <a:buClr>
                <a:srgbClr val="FF8000"/>
              </a:buClr>
            </a:pPr>
            <a:r>
              <a:rPr lang="en-GB" sz="2800" dirty="0" smtClean="0"/>
              <a:t>Outcome: “Enhanced development, dissemination and use of knowledge from practical adaptation activities”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50" y="3223659"/>
            <a:ext cx="2819489" cy="352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56149" y="3097489"/>
            <a:ext cx="5602844" cy="171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FF8000"/>
              </a:buClr>
              <a:buSzPct val="90000"/>
              <a:buFont typeface="Times" pitchFamily="1" charset="0"/>
              <a:buChar char="•"/>
            </a:pPr>
            <a:r>
              <a:rPr lang="en-GB" sz="2800" kern="0" dirty="0" smtClean="0">
                <a:solidFill>
                  <a:srgbClr val="625454"/>
                </a:solidFill>
                <a:latin typeface="Arial"/>
                <a:ea typeface="ヒラギノ角ゴ Pro W3"/>
              </a:rPr>
              <a:t>Lessons: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FF8000"/>
              </a:buClr>
              <a:buSzPct val="80000"/>
              <a:buFont typeface="Times" pitchFamily="1" charset="0"/>
              <a:buChar char="•"/>
            </a:pPr>
            <a:r>
              <a:rPr lang="en-GB" sz="2600" kern="0" dirty="0" smtClean="0">
                <a:solidFill>
                  <a:srgbClr val="625454"/>
                </a:solidFill>
                <a:latin typeface="Arial"/>
                <a:ea typeface="ヒラギノ角ゴ Pro W3"/>
              </a:rPr>
              <a:t>Understanding knowledge needs and gaps: tailoring information accordingly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FF8000"/>
              </a:buClr>
              <a:buSzPct val="80000"/>
              <a:buFont typeface="Times" pitchFamily="1" charset="0"/>
              <a:buChar char="•"/>
            </a:pPr>
            <a:r>
              <a:rPr lang="en-GB" sz="2600" kern="0" dirty="0" smtClean="0">
                <a:solidFill>
                  <a:srgbClr val="625454"/>
                </a:solidFill>
                <a:latin typeface="Arial"/>
                <a:ea typeface="ヒラギノ角ゴ Pro W3"/>
              </a:rPr>
              <a:t>Multi-institutional approach promotes success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FF8000"/>
              </a:buClr>
              <a:buSzPct val="80000"/>
              <a:buFont typeface="Times" pitchFamily="1" charset="0"/>
              <a:buChar char="•"/>
            </a:pPr>
            <a:r>
              <a:rPr lang="en-GB" sz="2600" kern="0" dirty="0" smtClean="0">
                <a:solidFill>
                  <a:srgbClr val="625454"/>
                </a:solidFill>
                <a:latin typeface="Arial"/>
                <a:ea typeface="ヒラギノ角ゴ Pro W3"/>
              </a:rPr>
              <a:t>Design of tailored web interfaces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FF8000"/>
              </a:buClr>
              <a:buSzPct val="80000"/>
              <a:buFont typeface="Times" pitchFamily="1" charset="0"/>
              <a:buChar char="•"/>
            </a:pPr>
            <a:endParaRPr lang="en-GB" sz="2600" kern="0" dirty="0" smtClean="0">
              <a:solidFill>
                <a:srgbClr val="625454"/>
              </a:solidFill>
              <a:latin typeface="Arial"/>
              <a:ea typeface="ヒラギノ角ゴ Pro W3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FF8000"/>
              </a:buClr>
              <a:buSzPct val="80000"/>
              <a:buFont typeface="Times" pitchFamily="1" charset="0"/>
              <a:buChar char="•"/>
            </a:pPr>
            <a:endParaRPr lang="en-GB" sz="2600" kern="0" dirty="0">
              <a:solidFill>
                <a:srgbClr val="625454"/>
              </a:solidFill>
              <a:latin typeface="Arial"/>
              <a:ea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“Let many portals bloom”?</a:t>
            </a:r>
            <a:endParaRPr lang="en-US" sz="32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275" y="1684317"/>
            <a:ext cx="7810500" cy="1427018"/>
          </a:xfrm>
        </p:spPr>
        <p:txBody>
          <a:bodyPr/>
          <a:lstStyle/>
          <a:p>
            <a:pPr>
              <a:buClr>
                <a:srgbClr val="FF8000"/>
              </a:buClr>
            </a:pPr>
            <a:r>
              <a:rPr lang="en-GB" sz="2800" dirty="0" smtClean="0"/>
              <a:t>Multiple </a:t>
            </a:r>
            <a:r>
              <a:rPr lang="en-GB" sz="2800" i="1" dirty="0" smtClean="0"/>
              <a:t>portals, networks, hubs, platforms, communities</a:t>
            </a:r>
            <a:endParaRPr lang="en-GB" sz="2800" dirty="0" smtClean="0"/>
          </a:p>
          <a:p>
            <a:pPr>
              <a:buClr>
                <a:srgbClr val="FF8000"/>
              </a:buClr>
            </a:pPr>
            <a:endParaRPr lang="en-GB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79419" y="2881677"/>
            <a:ext cx="632954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8000"/>
              </a:buClr>
            </a:pPr>
            <a:r>
              <a:rPr lang="en-GB" dirty="0" smtClean="0"/>
              <a:t>Adaptation Atlas, </a:t>
            </a:r>
            <a:r>
              <a:rPr lang="en-GB" dirty="0" err="1" smtClean="0"/>
              <a:t>AfricaAdapt</a:t>
            </a:r>
            <a:r>
              <a:rPr lang="en-GB" dirty="0" smtClean="0"/>
              <a:t>, CBA-X, Climate Wizard, Climate1Stop, </a:t>
            </a:r>
            <a:r>
              <a:rPr lang="en-GB" dirty="0" err="1" smtClean="0"/>
              <a:t>Eldis</a:t>
            </a:r>
            <a:r>
              <a:rPr lang="en-GB" dirty="0" smtClean="0"/>
              <a:t>, UNEP-GAN, </a:t>
            </a:r>
            <a:r>
              <a:rPr lang="en-GB" dirty="0" err="1" smtClean="0"/>
              <a:t>WeAdapt</a:t>
            </a:r>
            <a:r>
              <a:rPr lang="en-GB" dirty="0" smtClean="0"/>
              <a:t>, World Bank CC Portal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63782" y="4344390"/>
            <a:ext cx="7810500" cy="142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FF8000"/>
              </a:buClr>
              <a:buSzPct val="90000"/>
              <a:buFont typeface="Times" pitchFamily="1" charset="0"/>
              <a:buChar char="•"/>
            </a:pPr>
            <a:r>
              <a:rPr lang="en-GB" sz="2800" dirty="0" smtClean="0">
                <a:solidFill>
                  <a:schemeClr val="bg2">
                    <a:lumMod val="75000"/>
                  </a:schemeClr>
                </a:solidFill>
              </a:rPr>
              <a:t>One size or multiple?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FF8000"/>
              </a:buClr>
              <a:buSzPct val="90000"/>
              <a:buFont typeface="Times" pitchFamily="1" charset="0"/>
              <a:buChar char="•"/>
            </a:pPr>
            <a:r>
              <a:rPr lang="en-GB" sz="2800" dirty="0" smtClean="0">
                <a:solidFill>
                  <a:schemeClr val="bg2">
                    <a:lumMod val="75000"/>
                  </a:schemeClr>
                </a:solidFill>
              </a:rPr>
              <a:t>How do people access information?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FF8000"/>
              </a:buClr>
              <a:buSzPct val="90000"/>
              <a:buFont typeface="Times" pitchFamily="1" charset="0"/>
              <a:buChar char="•"/>
            </a:pPr>
            <a:r>
              <a:rPr lang="en-GB" sz="2800" dirty="0" smtClean="0">
                <a:solidFill>
                  <a:schemeClr val="bg2">
                    <a:lumMod val="75000"/>
                  </a:schemeClr>
                </a:solidFill>
              </a:rPr>
              <a:t>Linked to networks and learning? 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questions remain?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8000"/>
              </a:buClr>
            </a:pPr>
            <a:r>
              <a:rPr lang="en-US" dirty="0" smtClean="0"/>
              <a:t>How well do existing initiatives understand/ meet user needs? </a:t>
            </a:r>
          </a:p>
          <a:p>
            <a:pPr>
              <a:buClr>
                <a:srgbClr val="FF8000"/>
              </a:buClr>
            </a:pPr>
            <a:r>
              <a:rPr lang="en-US" dirty="0" smtClean="0"/>
              <a:t>Whose voices are represented in current initiatives?  Whose aren’t?</a:t>
            </a:r>
          </a:p>
          <a:p>
            <a:pPr>
              <a:buClr>
                <a:srgbClr val="FF8000"/>
              </a:buClr>
            </a:pPr>
            <a:r>
              <a:rPr lang="en-US" dirty="0" smtClean="0"/>
              <a:t>Are current efforts sufficiently coordinated and complementary</a:t>
            </a:r>
            <a:r>
              <a:rPr lang="en-US" dirty="0" smtClean="0"/>
              <a:t>?</a:t>
            </a:r>
          </a:p>
          <a:p>
            <a:pPr>
              <a:buClr>
                <a:srgbClr val="FF8000"/>
              </a:buClr>
            </a:pPr>
            <a:r>
              <a:rPr lang="en-US" dirty="0" smtClean="0"/>
              <a:t>How do we move from “online” to “offline”?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222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Context Setting</vt:lpstr>
      <vt:lpstr>A few definitions</vt:lpstr>
      <vt:lpstr>NWP Knowledge sharing and learning</vt:lpstr>
      <vt:lpstr>“Let many portals bloom”?</vt:lpstr>
      <vt:lpstr>What questions remain?</vt:lpstr>
    </vt:vector>
  </TitlesOfParts>
  <Manager/>
  <Company>Pogo Creative Marketing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Jason</dc:creator>
  <cp:keywords/>
  <dc:description/>
  <cp:lastModifiedBy>Blane</cp:lastModifiedBy>
  <cp:revision>27</cp:revision>
  <dcterms:created xsi:type="dcterms:W3CDTF">2009-10-29T16:48:20Z</dcterms:created>
  <dcterms:modified xsi:type="dcterms:W3CDTF">2009-12-11T09:08:52Z</dcterms:modified>
  <cp:category/>
</cp:coreProperties>
</file>