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1" r:id="rId4"/>
    <p:sldId id="273" r:id="rId5"/>
    <p:sldId id="275" r:id="rId6"/>
    <p:sldId id="277" r:id="rId7"/>
    <p:sldId id="278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3B12-99AC-8842-835B-330CA34A6A60}" type="datetimeFigureOut">
              <a:rPr lang="es-ES_tradnl" smtClean="0"/>
              <a:t>10/11/16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76BB-B8EC-2842-91A2-0F1BB6BA67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744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Projects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 IIN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women’s</a:t>
            </a:r>
            <a:r>
              <a:rPr lang="es-ES_tradnl" dirty="0" smtClean="0"/>
              <a:t> </a:t>
            </a:r>
            <a:r>
              <a:rPr lang="es-ES_tradnl" dirty="0" err="1" smtClean="0"/>
              <a:t>groups</a:t>
            </a:r>
            <a:r>
              <a:rPr lang="es-ES_tradnl" dirty="0" smtClean="0"/>
              <a:t>, and </a:t>
            </a:r>
            <a:r>
              <a:rPr lang="es-ES_tradnl" dirty="0" err="1" smtClean="0"/>
              <a:t>Chaski</a:t>
            </a:r>
            <a:r>
              <a:rPr lang="es-ES_tradnl" dirty="0" smtClean="0"/>
              <a:t> </a:t>
            </a:r>
            <a:r>
              <a:rPr lang="es-ES_tradnl" dirty="0" err="1" smtClean="0"/>
              <a:t>Warmi</a:t>
            </a:r>
            <a:r>
              <a:rPr lang="es-ES_tradnl" dirty="0" smtClean="0"/>
              <a:t>, are </a:t>
            </a:r>
            <a:r>
              <a:rPr lang="es-ES_tradnl" dirty="0" err="1" smtClean="0"/>
              <a:t>holistic</a:t>
            </a:r>
            <a:r>
              <a:rPr lang="es-ES_tradnl" dirty="0" smtClean="0"/>
              <a:t>,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contribute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llivelihoods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resilience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mitigation</a:t>
            </a:r>
            <a:r>
              <a:rPr lang="es-ES_tradnl" baseline="0" smtClean="0"/>
              <a:t>. 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876BB-B8EC-2842-91A2-0F1BB6BA679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248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8F2E-C06E-B34E-A319-F0693AD4808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D36A-C684-E144-B80D-0010700B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06" y="559829"/>
            <a:ext cx="7772400" cy="1470025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b="1" dirty="0" smtClean="0"/>
              <a:t>Time to Choose: Corporations or Communities?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880" y="2219075"/>
            <a:ext cx="5703032" cy="37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2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Where does climate finance for forest and other land use projects go, </a:t>
            </a:r>
            <a:br>
              <a:rPr lang="en-US" b="1" dirty="0" smtClean="0"/>
            </a:br>
            <a:r>
              <a:rPr lang="en-US" b="1" dirty="0" smtClean="0"/>
              <a:t>and why?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99" y="2813008"/>
            <a:ext cx="3495717" cy="3495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516" y="1848235"/>
            <a:ext cx="4373480" cy="29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9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Forest Investment Program (FIP)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129"/>
            <a:ext cx="8229600" cy="49554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sz="1600" dirty="0"/>
          </a:p>
          <a:p>
            <a:pPr marL="342900" lvl="1" indent="-342900">
              <a:buFont typeface="Arial"/>
              <a:buChar char="•"/>
            </a:pPr>
            <a:r>
              <a:rPr lang="es-ES" dirty="0" err="1" smtClean="0"/>
              <a:t>Aims</a:t>
            </a:r>
            <a:r>
              <a:rPr lang="es-ES" dirty="0" smtClean="0"/>
              <a:t> </a:t>
            </a:r>
            <a:r>
              <a:rPr lang="es-ES" dirty="0"/>
              <a:t>to </a:t>
            </a:r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dirty="0" err="1"/>
              <a:t>direct</a:t>
            </a:r>
            <a:r>
              <a:rPr lang="es-ES" dirty="0"/>
              <a:t> </a:t>
            </a:r>
            <a:r>
              <a:rPr lang="es-ES" dirty="0" err="1"/>
              <a:t>investments</a:t>
            </a:r>
            <a:r>
              <a:rPr lang="es-ES" dirty="0"/>
              <a:t> to </a:t>
            </a:r>
            <a:r>
              <a:rPr lang="es-ES" dirty="0" err="1"/>
              <a:t>developing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 to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and REDD+ </a:t>
            </a:r>
            <a:r>
              <a:rPr lang="es-ES" dirty="0" err="1"/>
              <a:t>objectives</a:t>
            </a:r>
            <a:endParaRPr lang="es-ES" dirty="0"/>
          </a:p>
          <a:p>
            <a:r>
              <a:rPr lang="es-ES" sz="3100" dirty="0" smtClean="0"/>
              <a:t>23 </a:t>
            </a:r>
            <a:r>
              <a:rPr lang="es-ES" sz="3100" dirty="0"/>
              <a:t>FIP </a:t>
            </a:r>
            <a:r>
              <a:rPr lang="es-ES" sz="3100" dirty="0" err="1"/>
              <a:t>countries</a:t>
            </a:r>
            <a:r>
              <a:rPr lang="es-ES" sz="3100" dirty="0"/>
              <a:t>: </a:t>
            </a:r>
          </a:p>
          <a:p>
            <a:pPr lvl="1"/>
            <a:r>
              <a:rPr lang="es-ES" sz="3100" dirty="0"/>
              <a:t>14 of </a:t>
            </a:r>
            <a:r>
              <a:rPr lang="es-ES" sz="3100" dirty="0" err="1"/>
              <a:t>them</a:t>
            </a:r>
            <a:r>
              <a:rPr lang="es-ES" sz="3100" dirty="0"/>
              <a:t> </a:t>
            </a:r>
            <a:r>
              <a:rPr lang="es-ES" sz="3100" dirty="0" err="1"/>
              <a:t>already</a:t>
            </a:r>
            <a:r>
              <a:rPr lang="es-ES" sz="3100" dirty="0"/>
              <a:t> </a:t>
            </a:r>
            <a:r>
              <a:rPr lang="es-ES" sz="3100" dirty="0" err="1"/>
              <a:t>approved</a:t>
            </a:r>
            <a:r>
              <a:rPr lang="es-ES" sz="3100" dirty="0"/>
              <a:t> as </a:t>
            </a:r>
            <a:r>
              <a:rPr lang="es-ES" sz="3100" dirty="0" err="1"/>
              <a:t>pilot</a:t>
            </a:r>
            <a:r>
              <a:rPr lang="es-ES" sz="3100" dirty="0"/>
              <a:t> </a:t>
            </a:r>
            <a:r>
              <a:rPr lang="es-ES" sz="3100" dirty="0" err="1"/>
              <a:t>countries</a:t>
            </a:r>
            <a:r>
              <a:rPr lang="es-ES" sz="3100" dirty="0"/>
              <a:t> </a:t>
            </a:r>
          </a:p>
          <a:p>
            <a:pPr lvl="1"/>
            <a:r>
              <a:rPr lang="es-ES" sz="3100" dirty="0"/>
              <a:t>9 </a:t>
            </a:r>
            <a:r>
              <a:rPr lang="es-ES" sz="3100" dirty="0" err="1"/>
              <a:t>elaborating</a:t>
            </a:r>
            <a:r>
              <a:rPr lang="es-ES" sz="3100" dirty="0"/>
              <a:t> </a:t>
            </a:r>
            <a:r>
              <a:rPr lang="es-ES" sz="3100" dirty="0" err="1"/>
              <a:t>their</a:t>
            </a:r>
            <a:r>
              <a:rPr lang="es-ES" sz="3100" dirty="0"/>
              <a:t> </a:t>
            </a:r>
            <a:r>
              <a:rPr lang="es-ES" sz="3100" dirty="0" err="1"/>
              <a:t>Investment</a:t>
            </a:r>
            <a:r>
              <a:rPr lang="es-ES" sz="3100" dirty="0"/>
              <a:t> </a:t>
            </a:r>
            <a:r>
              <a:rPr lang="es-ES" sz="3100" dirty="0" err="1"/>
              <a:t>Plans</a:t>
            </a:r>
            <a:r>
              <a:rPr lang="es-ES" sz="3100" dirty="0"/>
              <a:t> (</a:t>
            </a:r>
            <a:r>
              <a:rPr lang="es-ES" sz="3100" dirty="0" err="1"/>
              <a:t>IPs</a:t>
            </a:r>
            <a:r>
              <a:rPr lang="es-ES" sz="3100" dirty="0"/>
              <a:t>)</a:t>
            </a:r>
          </a:p>
          <a:p>
            <a:r>
              <a:rPr lang="es-ES" sz="3100" dirty="0" err="1" smtClean="0"/>
              <a:t>Dedicated</a:t>
            </a:r>
            <a:r>
              <a:rPr lang="es-ES" sz="3100" dirty="0" smtClean="0"/>
              <a:t> </a:t>
            </a:r>
            <a:r>
              <a:rPr lang="es-ES" sz="3100" dirty="0" err="1"/>
              <a:t>Grant</a:t>
            </a:r>
            <a:r>
              <a:rPr lang="es-ES" sz="3100" dirty="0"/>
              <a:t> </a:t>
            </a:r>
            <a:r>
              <a:rPr lang="es-ES" sz="3100" dirty="0" err="1" smtClean="0"/>
              <a:t>Mechanism</a:t>
            </a:r>
            <a:r>
              <a:rPr lang="es-ES" sz="3100" dirty="0" smtClean="0"/>
              <a:t> </a:t>
            </a:r>
            <a:r>
              <a:rPr lang="es-ES" sz="3100" dirty="0" err="1"/>
              <a:t>for</a:t>
            </a:r>
            <a:r>
              <a:rPr lang="es-ES" sz="3100" dirty="0"/>
              <a:t> </a:t>
            </a:r>
            <a:r>
              <a:rPr lang="es-ES" sz="3100" dirty="0" err="1"/>
              <a:t>Indigenous</a:t>
            </a:r>
            <a:r>
              <a:rPr lang="es-ES" sz="3100" dirty="0"/>
              <a:t>  </a:t>
            </a:r>
            <a:r>
              <a:rPr lang="es-ES" sz="3100" dirty="0" err="1"/>
              <a:t>Peoples</a:t>
            </a:r>
            <a:r>
              <a:rPr lang="es-ES" sz="3100" dirty="0"/>
              <a:t> and Local </a:t>
            </a:r>
            <a:r>
              <a:rPr lang="es-ES" sz="3100" dirty="0" err="1"/>
              <a:t>Communities</a:t>
            </a:r>
            <a:r>
              <a:rPr lang="es-ES" sz="3100" dirty="0"/>
              <a:t> (DGM) and </a:t>
            </a:r>
            <a:r>
              <a:rPr lang="es-ES" sz="3100" dirty="0" err="1" smtClean="0"/>
              <a:t>Private</a:t>
            </a:r>
            <a:r>
              <a:rPr lang="es-ES" sz="3100" dirty="0" smtClean="0"/>
              <a:t> </a:t>
            </a:r>
            <a:r>
              <a:rPr lang="es-ES" sz="3100" dirty="0"/>
              <a:t>Sector Set-</a:t>
            </a:r>
            <a:r>
              <a:rPr lang="es-ES" sz="3100" dirty="0" err="1"/>
              <a:t>Aside</a:t>
            </a:r>
            <a:r>
              <a:rPr lang="es-ES" sz="3100" dirty="0"/>
              <a:t> </a:t>
            </a:r>
            <a:r>
              <a:rPr lang="es-ES" sz="3100" dirty="0" err="1"/>
              <a:t>Program</a:t>
            </a:r>
            <a:r>
              <a:rPr lang="es-ES" sz="3100" dirty="0"/>
              <a:t> (PSSA</a:t>
            </a:r>
            <a:r>
              <a:rPr lang="es-ES" sz="3100" dirty="0" smtClean="0"/>
              <a:t>)</a:t>
            </a:r>
          </a:p>
          <a:p>
            <a:r>
              <a:rPr lang="es-ES" sz="3100" dirty="0" err="1"/>
              <a:t>By</a:t>
            </a:r>
            <a:r>
              <a:rPr lang="es-ES" sz="3100" dirty="0"/>
              <a:t>  </a:t>
            </a:r>
            <a:r>
              <a:rPr lang="es-ES" sz="3100" dirty="0" err="1"/>
              <a:t>December</a:t>
            </a:r>
            <a:r>
              <a:rPr lang="es-ES" sz="3100" dirty="0"/>
              <a:t> 2015, USD 775.2 </a:t>
            </a:r>
            <a:r>
              <a:rPr lang="es-ES" sz="3100" dirty="0" err="1"/>
              <a:t>million</a:t>
            </a:r>
            <a:r>
              <a:rPr lang="es-ES" sz="3100" dirty="0"/>
              <a:t> </a:t>
            </a:r>
            <a:r>
              <a:rPr lang="es-ES" sz="3100" dirty="0" err="1"/>
              <a:t>pledged</a:t>
            </a:r>
            <a:r>
              <a:rPr lang="es-ES" sz="3100" dirty="0"/>
              <a:t> </a:t>
            </a:r>
            <a:r>
              <a:rPr lang="es-ES" sz="3100" dirty="0" err="1"/>
              <a:t>from</a:t>
            </a:r>
            <a:r>
              <a:rPr lang="es-ES" sz="3100" dirty="0"/>
              <a:t> </a:t>
            </a:r>
            <a:r>
              <a:rPr lang="es-ES" sz="3100" dirty="0" err="1"/>
              <a:t>which</a:t>
            </a:r>
            <a:r>
              <a:rPr lang="es-ES" sz="3100" dirty="0"/>
              <a:t> USD 555.3 are </a:t>
            </a:r>
            <a:r>
              <a:rPr lang="es-ES" sz="3100" dirty="0" err="1" smtClean="0"/>
              <a:t>endorsed</a:t>
            </a:r>
            <a:r>
              <a:rPr lang="es-ES" sz="3100" dirty="0" smtClean="0"/>
              <a:t> and </a:t>
            </a:r>
            <a:r>
              <a:rPr lang="es-ES" sz="3100" dirty="0" err="1" smtClean="0"/>
              <a:t>only</a:t>
            </a:r>
            <a:r>
              <a:rPr lang="es-ES" sz="3100" dirty="0" smtClean="0"/>
              <a:t> 36.1 </a:t>
            </a:r>
            <a:r>
              <a:rPr lang="es-ES" sz="3100" dirty="0" err="1" smtClean="0"/>
              <a:t>million</a:t>
            </a:r>
            <a:r>
              <a:rPr lang="es-ES" sz="3100" dirty="0" smtClean="0"/>
              <a:t> </a:t>
            </a:r>
            <a:r>
              <a:rPr lang="es-ES" sz="3100" dirty="0" err="1" smtClean="0"/>
              <a:t>was</a:t>
            </a:r>
            <a:r>
              <a:rPr lang="es-ES" sz="3100" dirty="0" smtClean="0"/>
              <a:t> </a:t>
            </a:r>
            <a:r>
              <a:rPr lang="es-ES" sz="3100" dirty="0" err="1" smtClean="0"/>
              <a:t>disbursed</a:t>
            </a:r>
            <a:r>
              <a:rPr lang="es-ES" sz="3100" dirty="0" smtClean="0"/>
              <a:t> </a:t>
            </a:r>
            <a:r>
              <a:rPr lang="es-ES" sz="3100" dirty="0" err="1" smtClean="0"/>
              <a:t>by</a:t>
            </a:r>
            <a:r>
              <a:rPr lang="es-ES" sz="3100" dirty="0" smtClean="0"/>
              <a:t> </a:t>
            </a:r>
            <a:r>
              <a:rPr lang="es-ES" sz="3100" dirty="0" err="1" smtClean="0"/>
              <a:t>the</a:t>
            </a:r>
            <a:r>
              <a:rPr lang="es-ES" sz="3100" dirty="0" smtClean="0"/>
              <a:t> </a:t>
            </a:r>
            <a:r>
              <a:rPr lang="es-ES" sz="3100" dirty="0" err="1" smtClean="0"/>
              <a:t>beginning</a:t>
            </a:r>
            <a:r>
              <a:rPr lang="es-ES" sz="3100" dirty="0" smtClean="0"/>
              <a:t> of 2016</a:t>
            </a:r>
          </a:p>
          <a:p>
            <a:r>
              <a:rPr lang="es-ES" sz="3100" dirty="0" err="1" smtClean="0"/>
              <a:t>It</a:t>
            </a:r>
            <a:r>
              <a:rPr lang="es-ES" sz="3100" dirty="0" smtClean="0"/>
              <a:t> </a:t>
            </a:r>
            <a:r>
              <a:rPr lang="es-ES" sz="3100" dirty="0" err="1" smtClean="0"/>
              <a:t>mainly</a:t>
            </a:r>
            <a:r>
              <a:rPr lang="es-ES" sz="3100" dirty="0" smtClean="0"/>
              <a:t> </a:t>
            </a:r>
            <a:r>
              <a:rPr lang="es-ES" sz="3100" dirty="0" err="1" smtClean="0"/>
              <a:t>provides</a:t>
            </a:r>
            <a:r>
              <a:rPr lang="es-ES" sz="3100" dirty="0" smtClean="0"/>
              <a:t> </a:t>
            </a:r>
            <a:r>
              <a:rPr lang="es-ES" sz="3100" dirty="0" err="1" smtClean="0"/>
              <a:t>loans</a:t>
            </a:r>
            <a:r>
              <a:rPr lang="es-ES" sz="3100" dirty="0" smtClean="0"/>
              <a:t> </a:t>
            </a:r>
            <a:r>
              <a:rPr lang="es-ES" sz="3100" dirty="0" err="1" smtClean="0"/>
              <a:t>instead</a:t>
            </a:r>
            <a:r>
              <a:rPr lang="es-ES" sz="3100" dirty="0" smtClean="0"/>
              <a:t> of </a:t>
            </a:r>
            <a:r>
              <a:rPr lang="es-ES" sz="3100" dirty="0" err="1" smtClean="0"/>
              <a:t>grants</a:t>
            </a:r>
            <a:r>
              <a:rPr lang="es-ES" sz="3100" dirty="0" smtClean="0"/>
              <a:t>, and/</a:t>
            </a:r>
            <a:r>
              <a:rPr lang="es-ES" sz="3100" dirty="0" err="1" smtClean="0"/>
              <a:t>or</a:t>
            </a:r>
            <a:r>
              <a:rPr lang="es-ES" sz="3100" dirty="0" smtClean="0"/>
              <a:t> </a:t>
            </a:r>
            <a:r>
              <a:rPr lang="es-ES" sz="3100" dirty="0" err="1" smtClean="0"/>
              <a:t>blended</a:t>
            </a:r>
            <a:r>
              <a:rPr lang="es-ES" sz="3100" dirty="0" smtClean="0"/>
              <a:t> </a:t>
            </a:r>
            <a:r>
              <a:rPr lang="es-ES" sz="3100" dirty="0" err="1" smtClean="0"/>
              <a:t>finance</a:t>
            </a:r>
            <a:r>
              <a:rPr lang="es-ES" sz="3100" dirty="0" smtClean="0"/>
              <a:t> (</a:t>
            </a:r>
            <a:r>
              <a:rPr lang="es-ES" sz="3100" dirty="0" err="1" smtClean="0"/>
              <a:t>public</a:t>
            </a:r>
            <a:r>
              <a:rPr lang="es-ES" sz="3100" dirty="0" smtClean="0"/>
              <a:t> </a:t>
            </a:r>
            <a:r>
              <a:rPr lang="es-ES" sz="3100" dirty="0" err="1" smtClean="0"/>
              <a:t>funds</a:t>
            </a:r>
            <a:r>
              <a:rPr lang="es-ES" sz="3100" dirty="0" smtClean="0"/>
              <a:t> to </a:t>
            </a:r>
            <a:r>
              <a:rPr lang="es-ES" sz="3100" dirty="0" err="1" smtClean="0"/>
              <a:t>attract</a:t>
            </a:r>
            <a:r>
              <a:rPr lang="es-ES" sz="3100" dirty="0" smtClean="0"/>
              <a:t> </a:t>
            </a:r>
            <a:r>
              <a:rPr lang="es-ES" sz="3100" dirty="0" err="1" smtClean="0"/>
              <a:t>private</a:t>
            </a:r>
            <a:r>
              <a:rPr lang="es-ES" sz="3100" dirty="0" smtClean="0"/>
              <a:t> </a:t>
            </a:r>
            <a:r>
              <a:rPr lang="es-ES" sz="3100" dirty="0" err="1" smtClean="0"/>
              <a:t>investments</a:t>
            </a:r>
            <a:r>
              <a:rPr lang="es-ES" sz="3100" dirty="0" smtClean="0"/>
              <a:t>) </a:t>
            </a:r>
            <a:r>
              <a:rPr lang="es-ES" sz="3100" dirty="0" err="1" smtClean="0"/>
              <a:t>which</a:t>
            </a:r>
            <a:r>
              <a:rPr lang="es-ES" sz="3100" dirty="0" smtClean="0"/>
              <a:t> </a:t>
            </a:r>
            <a:r>
              <a:rPr lang="es-ES" sz="3100" dirty="0" err="1" smtClean="0"/>
              <a:t>means</a:t>
            </a:r>
            <a:r>
              <a:rPr lang="es-ES" sz="3100" dirty="0" smtClean="0"/>
              <a:t> </a:t>
            </a:r>
            <a:r>
              <a:rPr lang="es-ES" sz="3100" dirty="0" err="1" smtClean="0"/>
              <a:t>projects</a:t>
            </a:r>
            <a:r>
              <a:rPr lang="es-ES" sz="3100" dirty="0" smtClean="0"/>
              <a:t> </a:t>
            </a:r>
            <a:r>
              <a:rPr lang="es-ES" sz="3100" dirty="0" err="1" smtClean="0"/>
              <a:t>have</a:t>
            </a:r>
            <a:r>
              <a:rPr lang="es-ES" sz="3100" dirty="0" smtClean="0"/>
              <a:t> to be </a:t>
            </a:r>
            <a:r>
              <a:rPr lang="es-ES" sz="3100" dirty="0" err="1" smtClean="0"/>
              <a:t>commercially</a:t>
            </a:r>
            <a:r>
              <a:rPr lang="es-ES" sz="3100" dirty="0" smtClean="0"/>
              <a:t> </a:t>
            </a:r>
            <a:r>
              <a:rPr lang="es-ES" sz="3100" dirty="0" err="1" smtClean="0"/>
              <a:t>profitable</a:t>
            </a:r>
            <a:r>
              <a:rPr lang="es-ES" sz="3100" dirty="0" smtClean="0"/>
              <a:t>. </a:t>
            </a:r>
            <a:r>
              <a:rPr lang="es-ES" sz="3100" dirty="0" err="1" smtClean="0"/>
              <a:t>Monoculture</a:t>
            </a:r>
            <a:r>
              <a:rPr lang="es-ES" sz="3100" dirty="0" smtClean="0"/>
              <a:t> </a:t>
            </a:r>
            <a:r>
              <a:rPr lang="es-ES" sz="3100" dirty="0" err="1" smtClean="0"/>
              <a:t>tree</a:t>
            </a:r>
            <a:r>
              <a:rPr lang="es-ES" sz="3100" dirty="0" smtClean="0"/>
              <a:t> </a:t>
            </a:r>
            <a:r>
              <a:rPr lang="es-ES" sz="3100" dirty="0" err="1" smtClean="0"/>
              <a:t>plantations</a:t>
            </a:r>
            <a:r>
              <a:rPr lang="es-ES" sz="3100" dirty="0" smtClean="0"/>
              <a:t> are more </a:t>
            </a:r>
            <a:r>
              <a:rPr lang="es-ES" sz="3100" dirty="0" err="1" smtClean="0"/>
              <a:t>profitable</a:t>
            </a:r>
            <a:r>
              <a:rPr lang="es-ES" sz="3100" dirty="0" smtClean="0"/>
              <a:t> </a:t>
            </a:r>
            <a:r>
              <a:rPr lang="es-ES" sz="3100" dirty="0" err="1" smtClean="0"/>
              <a:t>than</a:t>
            </a:r>
            <a:r>
              <a:rPr lang="es-ES" sz="3100" dirty="0" smtClean="0"/>
              <a:t> </a:t>
            </a:r>
            <a:r>
              <a:rPr lang="es-ES" sz="3100" dirty="0" err="1" smtClean="0"/>
              <a:t>conservation</a:t>
            </a:r>
            <a:r>
              <a:rPr lang="es-ES" sz="3100" dirty="0" smtClean="0"/>
              <a:t> and </a:t>
            </a:r>
            <a:r>
              <a:rPr lang="es-ES" sz="3100" dirty="0" err="1" smtClean="0"/>
              <a:t>restoration</a:t>
            </a:r>
            <a:r>
              <a:rPr lang="es-ES" sz="3100" dirty="0" smtClean="0"/>
              <a:t> </a:t>
            </a:r>
            <a:r>
              <a:rPr lang="es-ES" sz="3100" dirty="0" err="1" smtClean="0"/>
              <a:t>initiatives</a:t>
            </a:r>
            <a:r>
              <a:rPr lang="es-ES" sz="3100" dirty="0" smtClean="0"/>
              <a:t> </a:t>
            </a:r>
            <a:r>
              <a:rPr lang="es-ES" sz="3100" dirty="0" err="1" smtClean="0"/>
              <a:t>by</a:t>
            </a:r>
            <a:r>
              <a:rPr lang="es-ES" sz="3100" dirty="0" smtClean="0"/>
              <a:t> </a:t>
            </a:r>
            <a:r>
              <a:rPr lang="es-ES" sz="3100" dirty="0" err="1" smtClean="0"/>
              <a:t>women</a:t>
            </a:r>
            <a:r>
              <a:rPr lang="es-ES" sz="3100" dirty="0" smtClean="0"/>
              <a:t>, </a:t>
            </a:r>
            <a:r>
              <a:rPr lang="es-ES" sz="3100" dirty="0" err="1" smtClean="0"/>
              <a:t>Indigenous</a:t>
            </a:r>
            <a:r>
              <a:rPr lang="es-ES" sz="3100" dirty="0" smtClean="0"/>
              <a:t> </a:t>
            </a:r>
            <a:r>
              <a:rPr lang="es-ES" sz="3100" dirty="0" err="1" smtClean="0"/>
              <a:t>Peoples</a:t>
            </a:r>
            <a:r>
              <a:rPr lang="es-ES" sz="3100" dirty="0" smtClean="0"/>
              <a:t> and </a:t>
            </a:r>
            <a:r>
              <a:rPr lang="es-ES" sz="3100" dirty="0" err="1" smtClean="0"/>
              <a:t>smallholders</a:t>
            </a:r>
            <a:endParaRPr lang="es-ES" sz="3100" dirty="0" smtClean="0"/>
          </a:p>
        </p:txBody>
      </p:sp>
    </p:spTree>
    <p:extLst>
      <p:ext uri="{BB962C8B-B14F-4D97-AF65-F5344CB8AC3E}">
        <p14:creationId xmlns:p14="http://schemas.microsoft.com/office/powerpoint/2010/main" val="155625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FIP </a:t>
            </a:r>
            <a:r>
              <a:rPr lang="es-ES" b="1" dirty="0" smtClean="0"/>
              <a:t>and </a:t>
            </a:r>
            <a:r>
              <a:rPr lang="es-ES" b="1" dirty="0" err="1"/>
              <a:t>Monoculture</a:t>
            </a:r>
            <a:r>
              <a:rPr lang="es-ES" b="1" dirty="0"/>
              <a:t> </a:t>
            </a:r>
            <a:r>
              <a:rPr lang="es-ES" b="1" dirty="0" err="1"/>
              <a:t>Tree</a:t>
            </a:r>
            <a:r>
              <a:rPr lang="es-ES" b="1" dirty="0"/>
              <a:t> </a:t>
            </a:r>
            <a:r>
              <a:rPr lang="es-ES" b="1" dirty="0" err="1"/>
              <a:t>Plantations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 err="1"/>
              <a:t>Tree</a:t>
            </a:r>
            <a:r>
              <a:rPr lang="es-ES" b="1" dirty="0"/>
              <a:t> </a:t>
            </a:r>
            <a:r>
              <a:rPr lang="es-ES" b="1" dirty="0" err="1"/>
              <a:t>plantations</a:t>
            </a:r>
            <a:r>
              <a:rPr lang="es-ES" b="1" dirty="0"/>
              <a:t> </a:t>
            </a:r>
            <a:r>
              <a:rPr lang="es-ES" dirty="0"/>
              <a:t>are </a:t>
            </a:r>
            <a:r>
              <a:rPr lang="es-ES" dirty="0" err="1" smtClean="0"/>
              <a:t>aknowledges</a:t>
            </a:r>
            <a:r>
              <a:rPr lang="es-ES" dirty="0" smtClean="0"/>
              <a:t> </a:t>
            </a:r>
            <a:r>
              <a:rPr lang="es-ES" dirty="0"/>
              <a:t>as a </a:t>
            </a:r>
            <a:r>
              <a:rPr lang="es-ES" b="1" dirty="0" err="1"/>
              <a:t>key</a:t>
            </a:r>
            <a:r>
              <a:rPr lang="es-ES" b="1" dirty="0"/>
              <a:t> driver of </a:t>
            </a:r>
            <a:r>
              <a:rPr lang="es-ES" b="1" dirty="0" err="1"/>
              <a:t>deforestation</a:t>
            </a:r>
            <a:r>
              <a:rPr lang="es-ES" b="1" dirty="0"/>
              <a:t> </a:t>
            </a:r>
            <a:r>
              <a:rPr lang="es-ES" dirty="0"/>
              <a:t>in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 smtClean="0"/>
              <a:t>national</a:t>
            </a:r>
            <a:r>
              <a:rPr lang="es-ES" dirty="0" smtClean="0"/>
              <a:t> FIP </a:t>
            </a:r>
            <a:r>
              <a:rPr lang="es-ES" dirty="0" err="1" smtClean="0"/>
              <a:t>Investment</a:t>
            </a:r>
            <a:r>
              <a:rPr lang="es-ES" dirty="0" smtClean="0"/>
              <a:t> </a:t>
            </a:r>
            <a:r>
              <a:rPr lang="es-ES" dirty="0" err="1" smtClean="0"/>
              <a:t>Plans</a:t>
            </a:r>
            <a:endParaRPr lang="es-ES" dirty="0"/>
          </a:p>
          <a:p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definition</a:t>
            </a:r>
            <a:r>
              <a:rPr lang="es-ES" dirty="0"/>
              <a:t> of </a:t>
            </a:r>
            <a:r>
              <a:rPr lang="es-ES" dirty="0" smtClean="0"/>
              <a:t>“</a:t>
            </a:r>
            <a:r>
              <a:rPr lang="es-ES" dirty="0" err="1" smtClean="0"/>
              <a:t>forests</a:t>
            </a:r>
            <a:r>
              <a:rPr lang="es-ES" dirty="0" smtClean="0"/>
              <a:t>” </a:t>
            </a:r>
            <a:r>
              <a:rPr lang="es-ES" dirty="0" err="1"/>
              <a:t>leaves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plantations</a:t>
            </a:r>
            <a:endParaRPr lang="es-ES" dirty="0"/>
          </a:p>
          <a:p>
            <a:r>
              <a:rPr lang="es-ES" dirty="0" err="1" smtClean="0"/>
              <a:t>However</a:t>
            </a:r>
            <a:r>
              <a:rPr lang="es-ES" dirty="0"/>
              <a:t>,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 smtClean="0"/>
              <a:t>Investment</a:t>
            </a:r>
            <a:r>
              <a:rPr lang="es-ES" dirty="0" smtClean="0"/>
              <a:t> </a:t>
            </a:r>
            <a:r>
              <a:rPr lang="es-ES" dirty="0" err="1" smtClean="0"/>
              <a:t>Plans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/>
              <a:t>plantations</a:t>
            </a:r>
            <a:r>
              <a:rPr lang="es-ES" dirty="0"/>
              <a:t> as </a:t>
            </a:r>
            <a:r>
              <a:rPr lang="es-ES" dirty="0" smtClean="0"/>
              <a:t>“a </a:t>
            </a:r>
            <a:r>
              <a:rPr lang="es-ES" dirty="0" err="1" smtClean="0"/>
              <a:t>means</a:t>
            </a:r>
            <a:r>
              <a:rPr lang="es-ES" dirty="0" smtClean="0"/>
              <a:t> </a:t>
            </a:r>
            <a:r>
              <a:rPr lang="es-ES" dirty="0"/>
              <a:t>to reduce </a:t>
            </a:r>
            <a:r>
              <a:rPr lang="es-ES" dirty="0" err="1" smtClean="0"/>
              <a:t>pressure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forests</a:t>
            </a:r>
            <a:r>
              <a:rPr lang="es-ES" dirty="0" smtClean="0"/>
              <a:t>” </a:t>
            </a:r>
            <a:endParaRPr lang="es-ES" dirty="0"/>
          </a:p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/>
              <a:t>instance</a:t>
            </a:r>
            <a:r>
              <a:rPr lang="es-ES" dirty="0"/>
              <a:t>:</a:t>
            </a:r>
          </a:p>
          <a:p>
            <a:pPr lvl="1"/>
            <a:r>
              <a:rPr lang="es-ES" b="1" dirty="0"/>
              <a:t>Ghana:</a:t>
            </a:r>
            <a:r>
              <a:rPr lang="en-US" b="1" dirty="0"/>
              <a:t> states the need for  further research…”on crops and </a:t>
            </a:r>
            <a:r>
              <a:rPr lang="en-US" b="1" dirty="0" err="1"/>
              <a:t>trees..biofuels</a:t>
            </a:r>
            <a:r>
              <a:rPr lang="en-US" b="1" dirty="0"/>
              <a:t> such as oil palm and </a:t>
            </a:r>
            <a:r>
              <a:rPr lang="en-US" b="1" dirty="0" err="1"/>
              <a:t>jatropha</a:t>
            </a:r>
            <a:r>
              <a:rPr lang="en-US" b="1" dirty="0"/>
              <a:t>, and trees such as rubber...to reduce the carbon footprints …”</a:t>
            </a:r>
          </a:p>
          <a:p>
            <a:pPr lvl="1"/>
            <a:r>
              <a:rPr lang="es-ES" dirty="0"/>
              <a:t>Indonesia</a:t>
            </a:r>
            <a:r>
              <a:rPr lang="es-ES" i="1" dirty="0"/>
              <a:t>:</a:t>
            </a:r>
            <a:r>
              <a:rPr lang="en-US" dirty="0"/>
              <a:t> assistance to meet the increasing wood volumes for local and export demand . The </a:t>
            </a:r>
            <a:r>
              <a:rPr lang="en-US" b="1" dirty="0"/>
              <a:t>private sector goal in FIP </a:t>
            </a:r>
            <a:r>
              <a:rPr lang="en-US" dirty="0"/>
              <a:t>is to support the business of sustainable </a:t>
            </a:r>
            <a:r>
              <a:rPr lang="en-US" dirty="0" smtClean="0"/>
              <a:t>forestry, </a:t>
            </a:r>
            <a:r>
              <a:rPr lang="en-US" dirty="0"/>
              <a:t>both natural and </a:t>
            </a:r>
            <a:r>
              <a:rPr lang="en-US" b="1" dirty="0" smtClean="0"/>
              <a:t>plantation,</a:t>
            </a:r>
            <a:r>
              <a:rPr lang="en-US" dirty="0" smtClean="0"/>
              <a:t> </a:t>
            </a:r>
            <a:r>
              <a:rPr lang="en-US" dirty="0"/>
              <a:t>to be more efficient</a:t>
            </a:r>
            <a:endParaRPr lang="es-ES" dirty="0"/>
          </a:p>
          <a:p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13" y="1692276"/>
            <a:ext cx="4173794" cy="41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UN-REDD and </a:t>
            </a:r>
            <a:r>
              <a:rPr lang="es-ES" b="1" dirty="0" err="1"/>
              <a:t>Forest</a:t>
            </a:r>
            <a:r>
              <a:rPr lang="es-ES" b="1" dirty="0"/>
              <a:t> </a:t>
            </a:r>
            <a:r>
              <a:rPr lang="es-ES" b="1" dirty="0" err="1"/>
              <a:t>Carbon</a:t>
            </a:r>
            <a:r>
              <a:rPr lang="es-ES" b="1" dirty="0"/>
              <a:t> </a:t>
            </a:r>
            <a:r>
              <a:rPr lang="es-ES" b="1" dirty="0" err="1"/>
              <a:t>Partnership</a:t>
            </a:r>
            <a:r>
              <a:rPr lang="es-ES" b="1" dirty="0"/>
              <a:t> </a:t>
            </a:r>
            <a:r>
              <a:rPr lang="es-ES" b="1" dirty="0" err="1"/>
              <a:t>Facility</a:t>
            </a:r>
            <a:r>
              <a:rPr lang="es-ES" b="1" dirty="0"/>
              <a:t> (FCPC)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87" y="1600200"/>
            <a:ext cx="4530213" cy="49775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Support nationally-led </a:t>
            </a:r>
            <a:r>
              <a:rPr lang="en-US" sz="2600" dirty="0"/>
              <a:t>REDD+ </a:t>
            </a:r>
            <a:r>
              <a:rPr lang="en-US" sz="2600" dirty="0" smtClean="0"/>
              <a:t>readiness processes</a:t>
            </a:r>
            <a:r>
              <a:rPr lang="en-US" sz="2600" dirty="0"/>
              <a:t> </a:t>
            </a:r>
            <a:r>
              <a:rPr lang="en-US" sz="2600" dirty="0" smtClean="0"/>
              <a:t>including those that </a:t>
            </a:r>
            <a:r>
              <a:rPr lang="es-ES" sz="2600" dirty="0" err="1" smtClean="0"/>
              <a:t>support</a:t>
            </a:r>
            <a:r>
              <a:rPr lang="es-ES" sz="2600" dirty="0" smtClean="0"/>
              <a:t> </a:t>
            </a:r>
            <a:r>
              <a:rPr lang="es-ES" sz="2600" dirty="0" err="1"/>
              <a:t>tree</a:t>
            </a:r>
            <a:r>
              <a:rPr lang="es-ES" sz="2600" dirty="0"/>
              <a:t> </a:t>
            </a:r>
            <a:r>
              <a:rPr lang="es-ES" sz="2600" dirty="0" err="1" smtClean="0"/>
              <a:t>plantations</a:t>
            </a:r>
            <a:r>
              <a:rPr lang="es-ES" sz="2600" dirty="0" smtClean="0"/>
              <a:t>:</a:t>
            </a:r>
            <a:endParaRPr lang="en-US" sz="2600" dirty="0"/>
          </a:p>
          <a:p>
            <a:pPr lvl="1">
              <a:buFont typeface="Arial" charset="0"/>
              <a:buChar char="•"/>
            </a:pPr>
            <a:r>
              <a:rPr lang="nl-NL" dirty="0" smtClean="0"/>
              <a:t>Jari </a:t>
            </a:r>
            <a:r>
              <a:rPr lang="nl-NL" dirty="0" err="1"/>
              <a:t>Amapá</a:t>
            </a:r>
            <a:r>
              <a:rPr lang="nl-NL" dirty="0"/>
              <a:t> REDD project, Brazil: 65,980 ha. Project run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logging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pulp companies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Kikonda</a:t>
            </a:r>
            <a:r>
              <a:rPr lang="en-US" dirty="0"/>
              <a:t> carbon tree plantation project, Uganda: 8000 ha of pine plantations.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s-ES" dirty="0"/>
              <a:t>Burkina Faso: </a:t>
            </a:r>
            <a:r>
              <a:rPr lang="en-US" b="1" dirty="0"/>
              <a:t>different types of plantations, including commercial reforestation plantations</a:t>
            </a:r>
            <a:r>
              <a:rPr lang="en-US" dirty="0"/>
              <a:t>, interesting private companies or communities is a measure to achieve REDD+ goals </a:t>
            </a:r>
          </a:p>
          <a:p>
            <a:pPr lvl="1">
              <a:buFont typeface="Arial" charset="0"/>
              <a:buChar char="•"/>
            </a:pPr>
            <a:r>
              <a:rPr lang="es-ES" dirty="0"/>
              <a:t>Indonesia:</a:t>
            </a:r>
            <a:r>
              <a:rPr lang="en-US" dirty="0"/>
              <a:t> “Establishment of additional </a:t>
            </a:r>
            <a:r>
              <a:rPr lang="en-US" b="1" dirty="0"/>
              <a:t>fast growing pulp and timber plantations </a:t>
            </a:r>
            <a:r>
              <a:rPr lang="en-US" dirty="0"/>
              <a:t>on non- forest and non -peat lands can create an alternative source of timber and reduce pressure on rain forests and will allow for a </a:t>
            </a:r>
            <a:r>
              <a:rPr lang="en-US" b="1" dirty="0"/>
              <a:t>doubling in size of pulp and oil palm production and to a major increase in export revenues</a:t>
            </a:r>
            <a:r>
              <a:rPr lang="en-US" dirty="0"/>
              <a:t>”. </a:t>
            </a:r>
            <a:endParaRPr lang="es-ES" dirty="0"/>
          </a:p>
          <a:p>
            <a:pPr lvl="1"/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86978" y="2098985"/>
            <a:ext cx="9819861" cy="32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9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Global Environment Facility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471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Established in 1991, original financial mechanism of UNFCCC</a:t>
            </a:r>
          </a:p>
          <a:p>
            <a:pPr>
              <a:buFontTx/>
              <a:buChar char="-"/>
            </a:pPr>
            <a:r>
              <a:rPr lang="en-US" dirty="0" smtClean="0"/>
              <a:t>Supports forest conservation under its climate, biodiversity and forest themes</a:t>
            </a:r>
          </a:p>
          <a:p>
            <a:pPr>
              <a:buFontTx/>
              <a:buChar char="-"/>
            </a:pPr>
            <a:r>
              <a:rPr lang="en-US" dirty="0" smtClean="0"/>
              <a:t>UNDP Small Grants Program: Provides public support to conservation initiatives by Indigenous Peoples, local communities and women, but amount of funding has stabilized</a:t>
            </a:r>
          </a:p>
          <a:p>
            <a:pPr>
              <a:buFontTx/>
              <a:buChar char="-"/>
            </a:pPr>
            <a:r>
              <a:rPr lang="en-US" dirty="0" smtClean="0"/>
              <a:t>Market-based and private sector-driven approaches: Pilot programs on on-grants instruments and integrated approaches. Working with large corporations to create markets for coffee, “deforestation-free” soy: no limits to growth agenda, which triggers land grabbing and herbicide contamination amongst communities</a:t>
            </a:r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86978" y="2098985"/>
            <a:ext cx="9819861" cy="32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9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016" y="4083971"/>
            <a:ext cx="4115594" cy="226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Content Placeholder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016" y="1502275"/>
            <a:ext cx="4038600" cy="25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Public Private Partnerships like the Global Alliance on Climate Smart Agriculture:</a:t>
            </a:r>
            <a:br>
              <a:rPr lang="en-US" sz="3600" b="1" dirty="0" smtClean="0"/>
            </a:br>
            <a:r>
              <a:rPr lang="en-US" sz="3600" b="1" dirty="0" smtClean="0"/>
              <a:t>Conflicts of interests and no limits to growth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86978" y="2098985"/>
            <a:ext cx="9819861" cy="32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900" dirty="0"/>
          </a:p>
        </p:txBody>
      </p:sp>
      <p:pic>
        <p:nvPicPr>
          <p:cNvPr id="7" name="Content Placeholder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59" y="2098985"/>
            <a:ext cx="6592529" cy="432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79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86978" y="2098985"/>
            <a:ext cx="9819861" cy="32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34" y="1417638"/>
            <a:ext cx="6031130" cy="42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424</Words>
  <Application>Microsoft Macintosh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 Time to Choose: Corporations or Communities?</vt:lpstr>
      <vt:lpstr>Where does climate finance for forest and other land use projects go,  and why?</vt:lpstr>
      <vt:lpstr>Forest Investment Program (FIP)</vt:lpstr>
      <vt:lpstr>FIP and Monoculture Tree Plantations</vt:lpstr>
      <vt:lpstr>UN-REDD and Forest Carbon Partnership Facility (FCPC) </vt:lpstr>
      <vt:lpstr>Global Environment Facility</vt:lpstr>
      <vt:lpstr>Public Private Partnerships like the Global Alliance on Climate Smart Agriculture: Conflicts of interests and no limits to growth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Louise Malig</dc:creator>
  <cp:lastModifiedBy>Simone Lovera</cp:lastModifiedBy>
  <cp:revision>48</cp:revision>
  <dcterms:created xsi:type="dcterms:W3CDTF">2016-10-10T21:11:20Z</dcterms:created>
  <dcterms:modified xsi:type="dcterms:W3CDTF">2016-11-10T11:58:58Z</dcterms:modified>
</cp:coreProperties>
</file>