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76" r:id="rId1"/>
  </p:sldMasterIdLst>
  <p:notesMasterIdLst>
    <p:notesMasterId r:id="rId14"/>
  </p:notesMasterIdLst>
  <p:handoutMasterIdLst>
    <p:handoutMasterId r:id="rId15"/>
  </p:handoutMasterIdLst>
  <p:sldIdLst>
    <p:sldId id="540" r:id="rId2"/>
    <p:sldId id="542" r:id="rId3"/>
    <p:sldId id="541" r:id="rId4"/>
    <p:sldId id="421" r:id="rId5"/>
    <p:sldId id="448" r:id="rId6"/>
    <p:sldId id="386" r:id="rId7"/>
    <p:sldId id="543" r:id="rId8"/>
    <p:sldId id="521" r:id="rId9"/>
    <p:sldId id="544" r:id="rId10"/>
    <p:sldId id="522" r:id="rId11"/>
    <p:sldId id="545" r:id="rId12"/>
    <p:sldId id="54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99"/>
    <a:srgbClr val="0000CC"/>
    <a:srgbClr val="FF0000"/>
    <a:srgbClr val="00FFCC"/>
    <a:srgbClr val="0000FF"/>
    <a:srgbClr val="FF9900"/>
    <a:srgbClr val="FF0066"/>
    <a:srgbClr val="00FF00"/>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911" autoAdjust="0"/>
    <p:restoredTop sz="94660"/>
  </p:normalViewPr>
  <p:slideViewPr>
    <p:cSldViewPr>
      <p:cViewPr varScale="1">
        <p:scale>
          <a:sx n="69" d="100"/>
          <a:sy n="69" d="100"/>
        </p:scale>
        <p:origin x="-160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8E1C18-4018-4541-BD6C-D074D1C1EEB1}" type="datetimeFigureOut">
              <a:rPr lang="en-US" smtClean="0"/>
              <a:pPr/>
              <a:t>10/26/2016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BA8E6E-E9CA-47BD-A173-B582DFBF3D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B430C-83FE-4D60-9663-871399C1F402}" type="datetimeFigureOut">
              <a:rPr lang="en-US" smtClean="0"/>
              <a:pPr/>
              <a:t>10/26/2016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40DB7-3C6D-44FC-93AE-A4030128EF9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AA3BEA9-1EE2-44BF-A4F9-A7E4C6536F8C}" type="datetime1">
              <a:rPr lang="en-US" smtClean="0"/>
              <a:pPr/>
              <a:t>10/26/2016</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B0BD361-BBDE-4763-BC0A-9261A90693DF}"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D0ECF8-7D54-4F9A-A788-6863432685F3}" type="datetime1">
              <a:rPr lang="en-US" smtClean="0"/>
              <a:pPr/>
              <a:t>10/26/2016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50A5C0-2009-44D9-9E4F-FBF9598649EC}" type="datetime1">
              <a:rPr lang="en-US" smtClean="0"/>
              <a:pPr/>
              <a:t>10/26/2016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07C4C8-4011-4C81-A097-6EB4731A0E0B}" type="datetime1">
              <a:rPr lang="en-US" smtClean="0"/>
              <a:pPr/>
              <a:t>10/26/2016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16488D-949A-49AC-8B4A-AA27A71A83F6}" type="datetime1">
              <a:rPr lang="en-US" smtClean="0"/>
              <a:pPr/>
              <a:t>10/26/2016</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B0BD361-BBDE-4763-BC0A-9261A90693D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C1013F-90D5-45D3-8228-9577E564FA74}" type="datetime1">
              <a:rPr lang="en-US" smtClean="0"/>
              <a:pPr/>
              <a:t>10/26/2016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0BD361-BBDE-4763-BC0A-9261A90693DF}"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AC89618-176E-4831-A7BF-4977FF90FE6E}" type="datetime1">
              <a:rPr lang="en-US" smtClean="0"/>
              <a:pPr/>
              <a:t>10/26/2016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0BD361-BBDE-4763-BC0A-9261A90693DF}"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864DA0-CB6D-4EF6-8DEA-FF2057B10150}" type="datetime1">
              <a:rPr lang="en-US" smtClean="0"/>
              <a:pPr/>
              <a:t>10/26/2016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802E6-1B8F-4BE5-B2A8-7EB8FA730553}" type="datetime1">
              <a:rPr lang="en-US" smtClean="0"/>
              <a:pPr/>
              <a:t>10/26/2016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B9FCC5-7D74-4832-9CD5-503D0851A831}" type="datetime1">
              <a:rPr lang="en-US" smtClean="0"/>
              <a:pPr/>
              <a:t>10/26/2016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0BD361-BBDE-4763-BC0A-9261A90693DF}"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D67371-2055-45BB-ACFC-01AA5B5EE7E9}" type="datetime1">
              <a:rPr lang="en-US" smtClean="0"/>
              <a:pPr/>
              <a:t>10/26/2016</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7B0BD361-BBDE-4763-BC0A-9261A90693DF}"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29E033C-E8B3-45EA-B879-39F68D6F0497}" type="datetime1">
              <a:rPr lang="en-US" smtClean="0"/>
              <a:pPr/>
              <a:t>10/26/2016</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B0BD361-BBDE-4763-BC0A-9261A90693D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lnSpcReduction="10000"/>
          </a:bodyPr>
          <a:lstStyle/>
          <a:p>
            <a:r>
              <a:rPr lang="en-US" dirty="0" smtClean="0">
                <a:latin typeface="Calibri" pitchFamily="34" charset="0"/>
              </a:rPr>
              <a:t>By</a:t>
            </a:r>
          </a:p>
          <a:p>
            <a:r>
              <a:rPr lang="en-US" sz="3600" b="1" dirty="0" err="1" smtClean="0">
                <a:latin typeface="Calibri" pitchFamily="34" charset="0"/>
              </a:rPr>
              <a:t>Dr.Kirit</a:t>
            </a:r>
            <a:r>
              <a:rPr lang="en-US" sz="3600" b="1" dirty="0" smtClean="0">
                <a:latin typeface="Calibri" pitchFamily="34" charset="0"/>
              </a:rPr>
              <a:t> </a:t>
            </a:r>
            <a:r>
              <a:rPr lang="en-US" sz="3600" b="1" dirty="0" err="1" smtClean="0">
                <a:latin typeface="Calibri" pitchFamily="34" charset="0"/>
              </a:rPr>
              <a:t>Shelat</a:t>
            </a:r>
            <a:r>
              <a:rPr lang="en-US" sz="3600" b="1" dirty="0" smtClean="0">
                <a:latin typeface="Calibri" pitchFamily="34" charset="0"/>
              </a:rPr>
              <a:t>, I.A.S (</a:t>
            </a:r>
            <a:r>
              <a:rPr lang="en-US" sz="3600" b="1" dirty="0" err="1" smtClean="0">
                <a:latin typeface="Calibri" pitchFamily="34" charset="0"/>
              </a:rPr>
              <a:t>Retd</a:t>
            </a:r>
            <a:r>
              <a:rPr lang="en-US" sz="3600" b="1" dirty="0" smtClean="0">
                <a:latin typeface="Calibri" pitchFamily="34" charset="0"/>
              </a:rPr>
              <a:t>)</a:t>
            </a:r>
          </a:p>
          <a:p>
            <a:r>
              <a:rPr lang="en-US" sz="3600" b="1" dirty="0" smtClean="0">
                <a:latin typeface="Calibri" pitchFamily="34" charset="0"/>
              </a:rPr>
              <a:t>Executive Chairman-NCCSD</a:t>
            </a:r>
            <a:endParaRPr lang="en-IN" sz="3600" b="1" dirty="0">
              <a:latin typeface="Calibri" pitchFamily="34" charset="0"/>
            </a:endParaRPr>
          </a:p>
        </p:txBody>
      </p:sp>
      <p:sp>
        <p:nvSpPr>
          <p:cNvPr id="2" name="Slide Number Placeholder 1"/>
          <p:cNvSpPr>
            <a:spLocks noGrp="1"/>
          </p:cNvSpPr>
          <p:nvPr>
            <p:ph type="sldNum" sz="quarter" idx="12"/>
          </p:nvPr>
        </p:nvSpPr>
        <p:spPr/>
        <p:txBody>
          <a:bodyPr/>
          <a:lstStyle/>
          <a:p>
            <a:fld id="{7B0BD361-BBDE-4763-BC0A-9261A90693DF}" type="slidenum">
              <a:rPr lang="en-IN" smtClean="0"/>
              <a:pPr/>
              <a:t>1</a:t>
            </a:fld>
            <a:endParaRPr lang="en-IN"/>
          </a:p>
        </p:txBody>
      </p:sp>
      <p:sp>
        <p:nvSpPr>
          <p:cNvPr id="5" name="Title 4"/>
          <p:cNvSpPr>
            <a:spLocks noGrp="1"/>
          </p:cNvSpPr>
          <p:nvPr>
            <p:ph type="ctrTitle"/>
          </p:nvPr>
        </p:nvSpPr>
        <p:spPr/>
        <p:txBody>
          <a:bodyPr/>
          <a:lstStyle/>
          <a:p>
            <a:r>
              <a:rPr lang="en-US" dirty="0" smtClean="0"/>
              <a:t>“</a:t>
            </a:r>
            <a:r>
              <a:rPr lang="en-US" sz="5400" b="1" dirty="0" smtClean="0"/>
              <a:t>WOMAN FARMERS</a:t>
            </a:r>
            <a:r>
              <a:rPr lang="en-US" dirty="0" smtClean="0"/>
              <a:t>”</a:t>
            </a:r>
            <a:endParaRPr lang="en-IN" dirty="0"/>
          </a:p>
        </p:txBody>
      </p:sp>
      <p:pic>
        <p:nvPicPr>
          <p:cNvPr id="7" name="Picture 2" descr="NCCSD"/>
          <p:cNvPicPr>
            <a:picLocks noChangeAspect="1" noChangeArrowheads="1"/>
          </p:cNvPicPr>
          <p:nvPr/>
        </p:nvPicPr>
        <p:blipFill>
          <a:blip r:embed="rId2" cstate="print">
            <a:clrChange>
              <a:clrFrom>
                <a:srgbClr val="FFFFFF"/>
              </a:clrFrom>
              <a:clrTo>
                <a:srgbClr val="FFFFFF">
                  <a:alpha val="0"/>
                </a:srgbClr>
              </a:clrTo>
            </a:clrChange>
          </a:blip>
          <a:srcRect l="5155" t="4762" r="3093" b="4762"/>
          <a:stretch>
            <a:fillRect/>
          </a:stretch>
        </p:blipFill>
        <p:spPr bwMode="auto">
          <a:xfrm>
            <a:off x="2843808" y="4509120"/>
            <a:ext cx="3240360" cy="1728192"/>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5240" cy="669162"/>
          </a:xfrm>
        </p:spPr>
        <p:txBody>
          <a:bodyPr>
            <a:normAutofit/>
          </a:bodyPr>
          <a:lstStyle/>
          <a:p>
            <a:pPr algn="just"/>
            <a:r>
              <a:rPr lang="en-US" sz="3200" b="1" dirty="0" smtClean="0">
                <a:solidFill>
                  <a:schemeClr val="tx1"/>
                </a:solidFill>
              </a:rPr>
              <a:t>Take a look at women’s areas of knowledge</a:t>
            </a:r>
            <a:endParaRPr lang="en-IN" sz="3200"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10</a:t>
            </a:fld>
            <a:endParaRPr lang="en-IN"/>
          </a:p>
        </p:txBody>
      </p:sp>
      <p:sp>
        <p:nvSpPr>
          <p:cNvPr id="3" name="Content Placeholder 2"/>
          <p:cNvSpPr>
            <a:spLocks noGrp="1"/>
          </p:cNvSpPr>
          <p:nvPr>
            <p:ph sz="quarter" idx="1"/>
          </p:nvPr>
        </p:nvSpPr>
        <p:spPr>
          <a:xfrm>
            <a:off x="428596" y="714356"/>
            <a:ext cx="8358246" cy="5738980"/>
          </a:xfrm>
        </p:spPr>
        <p:txBody>
          <a:bodyPr>
            <a:normAutofit fontScale="92500"/>
          </a:bodyPr>
          <a:lstStyle/>
          <a:p>
            <a:pPr marL="342900" lvl="0" indent="-342900" algn="just">
              <a:lnSpc>
                <a:spcPct val="115000"/>
              </a:lnSpc>
              <a:spcAft>
                <a:spcPts val="0"/>
              </a:spcAft>
              <a:buFont typeface="Symbol"/>
              <a:buChar char=""/>
            </a:pPr>
            <a:r>
              <a:rPr lang="en-US" sz="2400" spc="-5" dirty="0" smtClean="0">
                <a:latin typeface="Calibri"/>
                <a:ea typeface="Times New Roman"/>
                <a:cs typeface="Sylfaen"/>
              </a:rPr>
              <a:t>With existing support Schemes, what is their status say within house hold and in decision making on farm operations and cattle management. </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To develop educational model to make man understand the new role of women and cooperate in her activities. In fact this is required to be introduced at school level.</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To develop awareness about all their existing legal rights and about new schemes introduced by Government through mass communication to reach women at their door-step. </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To identify Specific areas where they can play role in management of natural resources like use of domestic water and disposal of waste water , use of cow dung for organic bio-compost with food-waste and </a:t>
            </a:r>
            <a:r>
              <a:rPr lang="en-US" sz="2400" spc="-5" dirty="0" err="1" smtClean="0">
                <a:latin typeface="Calibri"/>
                <a:ea typeface="Times New Roman"/>
                <a:cs typeface="Sylfaen"/>
              </a:rPr>
              <a:t>Agri</a:t>
            </a:r>
            <a:r>
              <a:rPr lang="en-US" sz="2400" spc="-5" dirty="0" smtClean="0">
                <a:latin typeface="Calibri"/>
                <a:ea typeface="Times New Roman"/>
                <a:cs typeface="Sylfaen"/>
              </a:rPr>
              <a:t>- waste sel. Climate resilient practices like mix crop, Perennial crops, Selection original breeds in Livestock etc.</a:t>
            </a:r>
            <a:endParaRPr lang="en-IN" sz="2400" dirty="0" smtClean="0">
              <a:latin typeface="Calibri"/>
              <a:ea typeface="Times New Roman"/>
              <a:cs typeface="Times New Roman"/>
            </a:endParaRPr>
          </a:p>
          <a:p>
            <a:pPr algn="just"/>
            <a:endParaRPr lang="en-IN" sz="20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normAutofit fontScale="90000"/>
          </a:bodyPr>
          <a:lstStyle/>
          <a:p>
            <a:pPr algn="ctr"/>
            <a:r>
              <a:rPr lang="en-IN" sz="2800" b="1" dirty="0" smtClean="0">
                <a:solidFill>
                  <a:schemeClr val="tx1"/>
                </a:solidFill>
              </a:rPr>
              <a:t>Linkages between gender, energy access and climate change actions within sustainable development</a:t>
            </a:r>
            <a:endParaRPr lang="en-IN" sz="2800" b="1" dirty="0">
              <a:solidFill>
                <a:schemeClr val="tx1"/>
              </a:solidFill>
            </a:endParaRPr>
          </a:p>
        </p:txBody>
      </p:sp>
      <p:sp>
        <p:nvSpPr>
          <p:cNvPr id="3" name="Content Placeholder 2"/>
          <p:cNvSpPr>
            <a:spLocks noGrp="1"/>
          </p:cNvSpPr>
          <p:nvPr>
            <p:ph idx="1"/>
          </p:nvPr>
        </p:nvSpPr>
        <p:spPr>
          <a:xfrm>
            <a:off x="142844" y="1428736"/>
            <a:ext cx="8715436" cy="5143536"/>
          </a:xfrm>
        </p:spPr>
        <p:txBody>
          <a:bodyPr>
            <a:noAutofit/>
          </a:bodyPr>
          <a:lstStyle/>
          <a:p>
            <a:r>
              <a:rPr lang="en-IN" sz="2400" dirty="0" smtClean="0"/>
              <a:t>Women’s access to cleaner, more efficient energy sources and technologies for household use and productive activities is critical, since women bear a disproportionate share of the burdens of providing energy.</a:t>
            </a:r>
          </a:p>
          <a:p>
            <a:r>
              <a:rPr lang="en-IN" sz="2400" dirty="0" smtClean="0"/>
              <a:t> Women need training, financing and support for business activities—including designing, producing, marketing and managing new energy products and services.</a:t>
            </a:r>
          </a:p>
          <a:p>
            <a:r>
              <a:rPr lang="en-IN" sz="2400" dirty="0" smtClean="0"/>
              <a:t>Promoting improved environmental health through improvements in areas such as water, sanitation and hygiene services. </a:t>
            </a:r>
          </a:p>
          <a:p>
            <a:r>
              <a:rPr lang="en-IN" sz="2400" dirty="0" smtClean="0"/>
              <a:t>Women’s valuable experience, indigenous  knowledge and ideas about climate change adaptation, mitigation, resilience and disaster risk management need to be incorporated by ensuring their decision-making and participation in climate change policies, mechanisms and funding. </a:t>
            </a:r>
          </a:p>
          <a:p>
            <a:pPr>
              <a:buNone/>
            </a:pPr>
            <a:endParaRPr lang="en-IN"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2400" b="1" dirty="0" smtClean="0">
                <a:solidFill>
                  <a:schemeClr val="tx2"/>
                </a:solidFill>
              </a:rPr>
              <a:t>Access to improved </a:t>
            </a:r>
            <a:r>
              <a:rPr lang="en-US" sz="2400" b="1" dirty="0" err="1" smtClean="0">
                <a:solidFill>
                  <a:schemeClr val="tx2"/>
                </a:solidFill>
              </a:rPr>
              <a:t>Chulha</a:t>
            </a:r>
            <a:r>
              <a:rPr lang="en-US" sz="2400" b="1" dirty="0" smtClean="0">
                <a:solidFill>
                  <a:schemeClr val="tx2"/>
                </a:solidFill>
              </a:rPr>
              <a:t>, solar energy</a:t>
            </a:r>
          </a:p>
        </p:txBody>
      </p:sp>
      <p:pic>
        <p:nvPicPr>
          <p:cNvPr id="4" name="Content Placeholder 6"/>
          <p:cNvPicPr>
            <a:picLocks noChangeAspect="1"/>
          </p:cNvPicPr>
          <p:nvPr/>
        </p:nvPicPr>
        <p:blipFill>
          <a:blip r:embed="rId2"/>
          <a:srcRect/>
          <a:stretch>
            <a:fillRect/>
          </a:stretch>
        </p:blipFill>
        <p:spPr bwMode="auto">
          <a:xfrm>
            <a:off x="608663" y="1421110"/>
            <a:ext cx="2537225" cy="2278766"/>
          </a:xfrm>
          <a:prstGeom prst="rect">
            <a:avLst/>
          </a:prstGeom>
          <a:noFill/>
          <a:ln w="9525">
            <a:noFill/>
            <a:miter lim="800000"/>
            <a:headEnd/>
            <a:tailEnd/>
          </a:ln>
        </p:spPr>
      </p:pic>
      <p:pic>
        <p:nvPicPr>
          <p:cNvPr id="5" name="Content Placeholder 3"/>
          <p:cNvPicPr>
            <a:picLocks noGrp="1" noChangeAspect="1"/>
          </p:cNvPicPr>
          <p:nvPr>
            <p:ph idx="1"/>
          </p:nvPr>
        </p:nvPicPr>
        <p:blipFill>
          <a:blip r:embed="rId3"/>
          <a:srcRect/>
          <a:stretch>
            <a:fillRect/>
          </a:stretch>
        </p:blipFill>
        <p:spPr>
          <a:xfrm>
            <a:off x="3148007" y="1412853"/>
            <a:ext cx="2382719" cy="2219124"/>
          </a:xfrm>
        </p:spPr>
      </p:pic>
      <p:pic>
        <p:nvPicPr>
          <p:cNvPr id="6" name="Picture 3"/>
          <p:cNvPicPr>
            <a:picLocks noChangeAspect="1"/>
          </p:cNvPicPr>
          <p:nvPr/>
        </p:nvPicPr>
        <p:blipFill>
          <a:blip r:embed="rId4"/>
          <a:srcRect/>
          <a:stretch>
            <a:fillRect/>
          </a:stretch>
        </p:blipFill>
        <p:spPr bwMode="auto">
          <a:xfrm>
            <a:off x="776288" y="3925888"/>
            <a:ext cx="2125980" cy="2163463"/>
          </a:xfrm>
          <a:prstGeom prst="rect">
            <a:avLst/>
          </a:prstGeom>
          <a:noFill/>
          <a:ln w="9525">
            <a:noFill/>
            <a:miter lim="800000"/>
            <a:headEnd/>
            <a:tailEnd/>
          </a:ln>
        </p:spPr>
      </p:pic>
      <p:pic>
        <p:nvPicPr>
          <p:cNvPr id="7" name="Picture 3"/>
          <p:cNvPicPr>
            <a:picLocks noChangeAspect="1" noChangeArrowheads="1"/>
          </p:cNvPicPr>
          <p:nvPr/>
        </p:nvPicPr>
        <p:blipFill>
          <a:blip r:embed="rId5"/>
          <a:srcRect/>
          <a:stretch>
            <a:fillRect/>
          </a:stretch>
        </p:blipFill>
        <p:spPr bwMode="auto">
          <a:xfrm>
            <a:off x="5851170" y="1539980"/>
            <a:ext cx="2143125" cy="1600200"/>
          </a:xfrm>
          <a:prstGeom prst="rect">
            <a:avLst/>
          </a:prstGeom>
          <a:noFill/>
          <a:ln w="9525">
            <a:noFill/>
            <a:miter lim="800000"/>
            <a:headEnd/>
            <a:tailEnd/>
          </a:ln>
        </p:spPr>
      </p:pic>
      <p:pic>
        <p:nvPicPr>
          <p:cNvPr id="8" name="Picture 4"/>
          <p:cNvPicPr>
            <a:picLocks noChangeAspect="1" noChangeArrowheads="1"/>
          </p:cNvPicPr>
          <p:nvPr/>
        </p:nvPicPr>
        <p:blipFill>
          <a:blip r:embed="rId6"/>
          <a:srcRect/>
          <a:stretch>
            <a:fillRect/>
          </a:stretch>
        </p:blipFill>
        <p:spPr bwMode="auto">
          <a:xfrm>
            <a:off x="5828144" y="5138389"/>
            <a:ext cx="2371725" cy="1447800"/>
          </a:xfrm>
          <a:prstGeom prst="rect">
            <a:avLst/>
          </a:prstGeom>
          <a:noFill/>
          <a:ln w="9525">
            <a:noFill/>
            <a:miter lim="800000"/>
            <a:headEnd/>
            <a:tailEnd/>
          </a:ln>
        </p:spPr>
      </p:pic>
      <p:pic>
        <p:nvPicPr>
          <p:cNvPr id="9" name="Picture 2"/>
          <p:cNvPicPr>
            <a:picLocks noChangeAspect="1" noChangeArrowheads="1"/>
          </p:cNvPicPr>
          <p:nvPr/>
        </p:nvPicPr>
        <p:blipFill>
          <a:blip r:embed="rId7"/>
          <a:srcRect/>
          <a:stretch>
            <a:fillRect/>
          </a:stretch>
        </p:blipFill>
        <p:spPr bwMode="auto">
          <a:xfrm>
            <a:off x="5840593" y="3238354"/>
            <a:ext cx="1950244" cy="1752600"/>
          </a:xfrm>
          <a:prstGeom prst="rect">
            <a:avLst/>
          </a:prstGeom>
          <a:noFill/>
          <a:ln w="9525">
            <a:noFill/>
            <a:miter lim="800000"/>
            <a:headEnd/>
            <a:tailEnd/>
          </a:ln>
        </p:spPr>
      </p:pic>
      <p:pic>
        <p:nvPicPr>
          <p:cNvPr id="10" name="Picture 5"/>
          <p:cNvPicPr>
            <a:picLocks noChangeAspect="1" noChangeArrowheads="1"/>
          </p:cNvPicPr>
          <p:nvPr/>
        </p:nvPicPr>
        <p:blipFill>
          <a:blip r:embed="rId8"/>
          <a:srcRect/>
          <a:stretch>
            <a:fillRect/>
          </a:stretch>
        </p:blipFill>
        <p:spPr bwMode="auto">
          <a:xfrm>
            <a:off x="3282678" y="4029580"/>
            <a:ext cx="1964531"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274638"/>
            <a:ext cx="8003232" cy="868346"/>
          </a:xfrm>
        </p:spPr>
        <p:txBody>
          <a:bodyPr>
            <a:normAutofit/>
          </a:bodyPr>
          <a:lstStyle/>
          <a:p>
            <a:pPr algn="ctr"/>
            <a:r>
              <a:rPr lang="en-US" sz="3600" b="1" dirty="0" smtClean="0">
                <a:solidFill>
                  <a:schemeClr val="tx1"/>
                </a:solidFill>
                <a:latin typeface="Calibri" pitchFamily="34" charset="0"/>
              </a:rPr>
              <a:t>AN OVERVIEW</a:t>
            </a:r>
            <a:endParaRPr lang="en-IN" sz="3600" b="1" dirty="0">
              <a:solidFill>
                <a:schemeClr val="tx1"/>
              </a:solidFill>
              <a:latin typeface="Calibri" pitchFamily="34" charset="0"/>
            </a:endParaRPr>
          </a:p>
        </p:txBody>
      </p:sp>
      <p:sp>
        <p:nvSpPr>
          <p:cNvPr id="3" name="Slide Number Placeholder 2"/>
          <p:cNvSpPr>
            <a:spLocks noGrp="1"/>
          </p:cNvSpPr>
          <p:nvPr>
            <p:ph type="sldNum" sz="quarter" idx="12"/>
          </p:nvPr>
        </p:nvSpPr>
        <p:spPr/>
        <p:txBody>
          <a:bodyPr/>
          <a:lstStyle/>
          <a:p>
            <a:fld id="{7B0BD361-BBDE-4763-BC0A-9261A90693DF}" type="slidenum">
              <a:rPr lang="en-IN" smtClean="0"/>
              <a:pPr/>
              <a:t>2</a:t>
            </a:fld>
            <a:endParaRPr lang="en-IN"/>
          </a:p>
        </p:txBody>
      </p:sp>
      <p:sp>
        <p:nvSpPr>
          <p:cNvPr id="4" name="Content Placeholder 3"/>
          <p:cNvSpPr>
            <a:spLocks noGrp="1"/>
          </p:cNvSpPr>
          <p:nvPr>
            <p:ph sz="quarter" idx="4294967295"/>
          </p:nvPr>
        </p:nvSpPr>
        <p:spPr>
          <a:xfrm>
            <a:off x="142844" y="1071547"/>
            <a:ext cx="8715436" cy="5669822"/>
          </a:xfrm>
        </p:spPr>
        <p:txBody>
          <a:bodyPr>
            <a:noAutofit/>
          </a:bodyPr>
          <a:lstStyle/>
          <a:p>
            <a:pPr algn="just"/>
            <a:r>
              <a:rPr lang="en-US" sz="3200" dirty="0" smtClean="0">
                <a:latin typeface="Calibri" pitchFamily="34" charset="0"/>
              </a:rPr>
              <a:t>Women play a significant role in agriculture, the world over. About 70% of the agricultural workers, 80% of food producers, and 10% of those who process basic foodstuffs are women and they also undertake 60 to 90% of the rural marketing; thus making up more than two-third of the workforce in agricultural production.</a:t>
            </a:r>
          </a:p>
          <a:p>
            <a:pPr algn="just"/>
            <a:r>
              <a:rPr lang="en-US" sz="3200" dirty="0" smtClean="0">
                <a:latin typeface="Calibri"/>
                <a:ea typeface="Times New Roman"/>
                <a:cs typeface="Sylfaen"/>
              </a:rPr>
              <a:t>Many of these activities are not defined as “economically active employment” in national accounts but they are essential to the well-being of rural households</a:t>
            </a:r>
            <a:r>
              <a:rPr lang="en-US" sz="2800" dirty="0" smtClean="0">
                <a:latin typeface="Calibri"/>
                <a:ea typeface="Times New Roman"/>
                <a:cs typeface="Sylfaen"/>
              </a:rPr>
              <a:t>.</a:t>
            </a:r>
            <a:r>
              <a:rPr lang="en-US" sz="2800" dirty="0" smtClean="0">
                <a:latin typeface="Calibri" pitchFamily="34" charset="0"/>
              </a:rPr>
              <a:t> </a:t>
            </a:r>
            <a:endParaRPr lang="en-IN" sz="28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solidFill>
                  <a:schemeClr val="tx1"/>
                </a:solidFill>
              </a:rPr>
              <a:t>Conti……..</a:t>
            </a:r>
            <a:endParaRPr lang="en-US" sz="4800" b="1" dirty="0">
              <a:solidFill>
                <a:schemeClr val="tx1"/>
              </a:solidFill>
            </a:endParaRPr>
          </a:p>
        </p:txBody>
      </p:sp>
      <p:sp>
        <p:nvSpPr>
          <p:cNvPr id="3" name="Slide Number Placeholder 2"/>
          <p:cNvSpPr>
            <a:spLocks noGrp="1"/>
          </p:cNvSpPr>
          <p:nvPr>
            <p:ph type="sldNum" sz="quarter" idx="12"/>
          </p:nvPr>
        </p:nvSpPr>
        <p:spPr/>
        <p:txBody>
          <a:bodyPr/>
          <a:lstStyle/>
          <a:p>
            <a:fld id="{7B0BD361-BBDE-4763-BC0A-9261A90693DF}" type="slidenum">
              <a:rPr lang="en-IN" smtClean="0"/>
              <a:pPr/>
              <a:t>3</a:t>
            </a:fld>
            <a:endParaRPr lang="en-IN"/>
          </a:p>
        </p:txBody>
      </p:sp>
      <p:sp>
        <p:nvSpPr>
          <p:cNvPr id="7" name="Content Placeholder 2"/>
          <p:cNvSpPr>
            <a:spLocks noGrp="1"/>
          </p:cNvSpPr>
          <p:nvPr>
            <p:ph sz="quarter" idx="1"/>
          </p:nvPr>
        </p:nvSpPr>
        <p:spPr>
          <a:xfrm>
            <a:off x="785786" y="1447800"/>
            <a:ext cx="8001056" cy="4910158"/>
          </a:xfrm>
        </p:spPr>
        <p:txBody>
          <a:bodyPr>
            <a:normAutofit fontScale="92500" lnSpcReduction="10000"/>
          </a:bodyPr>
          <a:lstStyle/>
          <a:p>
            <a:pPr algn="just"/>
            <a:r>
              <a:rPr lang="en-US" sz="3200" dirty="0" smtClean="0">
                <a:latin typeface="Calibri" pitchFamily="34" charset="0"/>
              </a:rPr>
              <a:t>Agriculture is key to food security and poverty reduction.</a:t>
            </a:r>
          </a:p>
          <a:p>
            <a:pPr algn="just"/>
            <a:r>
              <a:rPr lang="en-US" sz="3200" dirty="0" smtClean="0">
                <a:solidFill>
                  <a:srgbClr val="000000"/>
                </a:solidFill>
                <a:latin typeface="Calibri"/>
                <a:ea typeface="Times New Roman"/>
                <a:cs typeface="Sylfaen"/>
              </a:rPr>
              <a:t>They face constraints in access to productive resources. </a:t>
            </a:r>
          </a:p>
          <a:p>
            <a:pPr algn="just">
              <a:lnSpc>
                <a:spcPct val="115000"/>
              </a:lnSpc>
              <a:spcAft>
                <a:spcPts val="0"/>
              </a:spcAft>
            </a:pPr>
            <a:r>
              <a:rPr lang="en-US" sz="3200" dirty="0" smtClean="0">
                <a:solidFill>
                  <a:srgbClr val="000000"/>
                </a:solidFill>
                <a:latin typeface="Calibri"/>
                <a:ea typeface="Times New Roman"/>
                <a:cs typeface="Sylfaen"/>
              </a:rPr>
              <a:t>Efforts are being made by the governments, particularly in difficult arena of Climate Change, to achieve food security, can be strengthened and accelerated if government support the women and take steps to alleviate their constraints.</a:t>
            </a:r>
            <a:endParaRPr lang="en-IN" sz="3200" dirty="0" smtClean="0">
              <a:latin typeface="Calibri"/>
              <a:ea typeface="Times New Roman"/>
              <a:cs typeface="Times New Roman"/>
            </a:endParaRPr>
          </a:p>
          <a:p>
            <a:pPr algn="just"/>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73050"/>
            <a:ext cx="7772400" cy="512744"/>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IN" dirty="0" smtClean="0"/>
              <a:t/>
            </a:r>
            <a:br>
              <a:rPr lang="en-IN" dirty="0" smtClean="0"/>
            </a:br>
            <a:r>
              <a:rPr lang="en-US" b="1" dirty="0" smtClean="0"/>
              <a:t> </a:t>
            </a:r>
            <a:r>
              <a:rPr lang="en-US" sz="4900" b="1" dirty="0" smtClean="0">
                <a:solidFill>
                  <a:schemeClr val="tx1"/>
                </a:solidFill>
              </a:rPr>
              <a:t>Indian Situation:</a:t>
            </a:r>
            <a:endParaRPr lang="en-IN" sz="4900" dirty="0">
              <a:solidFill>
                <a:schemeClr val="tx1"/>
              </a:solidFill>
            </a:endParaRPr>
          </a:p>
        </p:txBody>
      </p:sp>
      <p:sp>
        <p:nvSpPr>
          <p:cNvPr id="9" name="Text Placeholder 8"/>
          <p:cNvSpPr>
            <a:spLocks noGrp="1"/>
          </p:cNvSpPr>
          <p:nvPr>
            <p:ph type="body" idx="2"/>
          </p:nvPr>
        </p:nvSpPr>
        <p:spPr/>
        <p:txBody>
          <a:bodyPr/>
          <a:lstStyle/>
          <a:p>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4</a:t>
            </a:fld>
            <a:endParaRPr lang="en-IN" dirty="0"/>
          </a:p>
        </p:txBody>
      </p:sp>
      <p:sp>
        <p:nvSpPr>
          <p:cNvPr id="7" name="Content Placeholder 6"/>
          <p:cNvSpPr>
            <a:spLocks noGrp="1"/>
          </p:cNvSpPr>
          <p:nvPr>
            <p:ph sz="quarter" idx="1"/>
          </p:nvPr>
        </p:nvSpPr>
        <p:spPr>
          <a:xfrm>
            <a:off x="3571868" y="714356"/>
            <a:ext cx="5114932" cy="5786478"/>
          </a:xfrm>
        </p:spPr>
        <p:txBody>
          <a:bodyPr>
            <a:normAutofit fontScale="92500" lnSpcReduction="10000"/>
          </a:bodyPr>
          <a:lstStyle/>
          <a:p>
            <a:pPr marL="342900" lvl="0" indent="-342900" algn="just">
              <a:lnSpc>
                <a:spcPct val="115000"/>
              </a:lnSpc>
              <a:spcAft>
                <a:spcPts val="0"/>
              </a:spcAft>
              <a:buFont typeface="Symbol"/>
              <a:buChar char=""/>
            </a:pPr>
            <a:r>
              <a:rPr lang="en-US" sz="2400" spc="-5" dirty="0" smtClean="0">
                <a:latin typeface="Calibri"/>
                <a:ea typeface="Times New Roman"/>
                <a:cs typeface="Sylfaen"/>
              </a:rPr>
              <a:t>Women account for around 48% of the total population of the country.</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Around 75% of total women normally live in rural areas. Increasingly majority of the total rural women work as cultivators.</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They are also engaged in forestry, fisheries and other allied activities.</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They work along with men to plough till the land prior to the monsoon. </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Most of the women sow seeds and take care of plants / crops and postharvest work.</a:t>
            </a:r>
            <a:endParaRPr lang="en-IN" sz="24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400" spc="-5" dirty="0" smtClean="0">
                <a:latin typeface="Calibri"/>
                <a:ea typeface="Times New Roman"/>
                <a:cs typeface="Sylfaen"/>
              </a:rPr>
              <a:t>They are looking after entire Livestock Management.</a:t>
            </a:r>
            <a:endParaRPr lang="en-IN" sz="2400" dirty="0" smtClean="0">
              <a:latin typeface="Calibri"/>
              <a:ea typeface="Times New Roman"/>
              <a:cs typeface="Times New Roman"/>
            </a:endParaRPr>
          </a:p>
          <a:p>
            <a:pPr>
              <a:buNone/>
            </a:pPr>
            <a:endParaRPr lang="en-IN" dirty="0"/>
          </a:p>
        </p:txBody>
      </p:sp>
      <p:sp>
        <p:nvSpPr>
          <p:cNvPr id="20482"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Image result for map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7" name="Picture 7" descr="C:\Documents and Settings\Administrator\Desktop\images.jpg"/>
          <p:cNvPicPr>
            <a:picLocks noChangeAspect="1" noChangeArrowheads="1"/>
          </p:cNvPicPr>
          <p:nvPr/>
        </p:nvPicPr>
        <p:blipFill>
          <a:blip r:embed="rId2"/>
          <a:srcRect/>
          <a:stretch>
            <a:fillRect/>
          </a:stretch>
        </p:blipFill>
        <p:spPr bwMode="auto">
          <a:xfrm>
            <a:off x="0" y="1357298"/>
            <a:ext cx="3571868" cy="47149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85728"/>
            <a:ext cx="8219256" cy="1131910"/>
          </a:xfrm>
        </p:spPr>
        <p:txBody>
          <a:bodyPr>
            <a:noAutofit/>
          </a:bodyPr>
          <a:lstStyle/>
          <a:p>
            <a:pPr algn="ct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There is pressure of multiple household activities- apart from working on farm and managing livestock:</a:t>
            </a:r>
            <a:r>
              <a:rPr lang="en-IN" sz="2800" dirty="0" smtClean="0">
                <a:solidFill>
                  <a:schemeClr val="tx1"/>
                </a:solidFill>
              </a:rPr>
              <a:t/>
            </a:r>
            <a:br>
              <a:rPr lang="en-IN" sz="2800" dirty="0" smtClean="0">
                <a:solidFill>
                  <a:schemeClr val="tx1"/>
                </a:solidFill>
              </a:rPr>
            </a:br>
            <a:endParaRPr lang="en-IN" sz="2800" dirty="0">
              <a:solidFill>
                <a:schemeClr val="tx1"/>
              </a:solidFill>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5</a:t>
            </a:fld>
            <a:endParaRPr lang="en-IN"/>
          </a:p>
        </p:txBody>
      </p:sp>
      <p:sp>
        <p:nvSpPr>
          <p:cNvPr id="6" name="Content Placeholder 5"/>
          <p:cNvSpPr>
            <a:spLocks noGrp="1"/>
          </p:cNvSpPr>
          <p:nvPr>
            <p:ph sz="quarter" idx="1"/>
          </p:nvPr>
        </p:nvSpPr>
        <p:spPr>
          <a:xfrm>
            <a:off x="214282" y="1071546"/>
            <a:ext cx="8572560" cy="5786454"/>
          </a:xfrm>
        </p:spPr>
        <p:txBody>
          <a:bodyPr>
            <a:noAutofit/>
          </a:bodyPr>
          <a:lstStyle/>
          <a:p>
            <a:pPr marL="342900" lvl="0" indent="-342900" algn="just">
              <a:lnSpc>
                <a:spcPct val="115000"/>
              </a:lnSpc>
              <a:spcAft>
                <a:spcPts val="0"/>
              </a:spcAft>
              <a:buFont typeface="Symbol"/>
              <a:buChar char=""/>
            </a:pPr>
            <a:r>
              <a:rPr lang="en-US" sz="2800" spc="-5" dirty="0" smtClean="0">
                <a:latin typeface="Calibri"/>
                <a:ea typeface="Times New Roman"/>
                <a:cs typeface="Sylfaen"/>
              </a:rPr>
              <a:t>Bringing water, fuel and food.</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Cooking includes- cleaning, peeling, grinding- so and so forth.</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Caring – Children and Elders, Children education, Health-care for all members.</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Cleaning – utensils, house, courtyard, preparing bed, washing clothes and drying.</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solidFill>
                  <a:srgbClr val="000000"/>
                </a:solidFill>
                <a:latin typeface="Calibri"/>
                <a:ea typeface="Times New Roman"/>
                <a:cs typeface="Sylfaen"/>
              </a:rPr>
              <a:t>But they have </a:t>
            </a:r>
            <a:r>
              <a:rPr lang="en-US" sz="2800" spc="-5" dirty="0" smtClean="0">
                <a:latin typeface="Calibri"/>
                <a:ea typeface="Times New Roman"/>
                <a:cs typeface="Sylfaen"/>
              </a:rPr>
              <a:t>less or no say in share of income earned by the family.</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Go long way to fetch water- they walk-while men have By-cycle and Bike to fetch it- but do not do it.</a:t>
            </a:r>
            <a:endParaRPr lang="en-IN" sz="2800" dirty="0" smtClean="0">
              <a:latin typeface="Calibri"/>
              <a:ea typeface="Times New Roman"/>
              <a:cs typeface="Times New Roman"/>
            </a:endParaRPr>
          </a:p>
          <a:p>
            <a:pPr>
              <a:buNone/>
            </a:pPr>
            <a:endParaRPr lang="en-IN"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796908"/>
          </a:xfrm>
        </p:spPr>
        <p:txBody>
          <a:bodyPr>
            <a:normAutofit fontScale="90000"/>
          </a:bodyPr>
          <a:lstStyle/>
          <a:p>
            <a:r>
              <a:rPr lang="en-US" sz="4800" b="1" dirty="0" smtClean="0">
                <a:solidFill>
                  <a:schemeClr val="tx1"/>
                </a:solidFill>
              </a:rPr>
              <a:t>Conti……..</a:t>
            </a:r>
            <a:endParaRPr lang="en-US" sz="4800" b="1"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6</a:t>
            </a:fld>
            <a:endParaRPr lang="en-IN"/>
          </a:p>
        </p:txBody>
      </p:sp>
      <p:sp>
        <p:nvSpPr>
          <p:cNvPr id="7" name="Content Placeholder 6"/>
          <p:cNvSpPr>
            <a:spLocks noGrp="1"/>
          </p:cNvSpPr>
          <p:nvPr>
            <p:ph sz="quarter" idx="1"/>
          </p:nvPr>
        </p:nvSpPr>
        <p:spPr>
          <a:xfrm>
            <a:off x="642910" y="1000108"/>
            <a:ext cx="8286808" cy="5500726"/>
          </a:xfrm>
        </p:spPr>
        <p:txBody>
          <a:bodyPr>
            <a:normAutofit fontScale="85000" lnSpcReduction="10000"/>
          </a:bodyPr>
          <a:lstStyle/>
          <a:p>
            <a:pPr lvl="0" algn="just"/>
            <a:r>
              <a:rPr lang="en-US" sz="3300" dirty="0" smtClean="0">
                <a:latin typeface="Calibri" pitchFamily="34" charset="0"/>
              </a:rPr>
              <a:t>They cannot manage their own time management or even leisure hours or for physical rest or pay attention their own health problem. They are made to run one task to another. </a:t>
            </a:r>
            <a:endParaRPr lang="en-IN" sz="3300" dirty="0" smtClean="0">
              <a:latin typeface="Calibri" pitchFamily="34" charset="0"/>
            </a:endParaRPr>
          </a:p>
          <a:p>
            <a:pPr lvl="0" algn="just"/>
            <a:r>
              <a:rPr lang="en-US" sz="3300" dirty="0" smtClean="0">
                <a:latin typeface="Calibri" pitchFamily="34" charset="0"/>
              </a:rPr>
              <a:t>Farm tools and equipment are man centric- heavily with long hands- tractor seat is high. Even if women friendly designs are available- the accessibility is limited.</a:t>
            </a:r>
            <a:endParaRPr lang="en-IN" sz="3300" dirty="0" smtClean="0">
              <a:latin typeface="Calibri" pitchFamily="34" charset="0"/>
            </a:endParaRPr>
          </a:p>
          <a:p>
            <a:pPr lvl="0" algn="just"/>
            <a:r>
              <a:rPr lang="en-US" sz="3300" dirty="0" smtClean="0">
                <a:latin typeface="Calibri" pitchFamily="34" charset="0"/>
              </a:rPr>
              <a:t>The Agriculture Extension Team pays attention to progressive Farmers and visits them.</a:t>
            </a:r>
            <a:endParaRPr lang="en-IN" sz="3300" dirty="0" smtClean="0">
              <a:latin typeface="Calibri" pitchFamily="34" charset="0"/>
            </a:endParaRPr>
          </a:p>
          <a:p>
            <a:pPr lvl="0" algn="just"/>
            <a:r>
              <a:rPr lang="en-US" sz="3300" dirty="0" smtClean="0">
                <a:latin typeface="Calibri" pitchFamily="34" charset="0"/>
              </a:rPr>
              <a:t>In the Village Level Community Meets- the man dominates and decides against women- when issue relates to dispute between man and women.</a:t>
            </a:r>
            <a:endParaRPr lang="en-IN" sz="330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274638"/>
            <a:ext cx="8401080" cy="1143000"/>
          </a:xfrm>
        </p:spPr>
        <p:txBody>
          <a:bodyPr>
            <a:normAutofit/>
          </a:bodyPr>
          <a:lstStyle/>
          <a:p>
            <a:r>
              <a:rPr lang="en-US" sz="4800" b="1" dirty="0" smtClean="0">
                <a:solidFill>
                  <a:schemeClr val="tx1"/>
                </a:solidFill>
              </a:rPr>
              <a:t>Conti……..</a:t>
            </a:r>
            <a:endParaRPr lang="en-US" sz="4800" b="1" dirty="0"/>
          </a:p>
        </p:txBody>
      </p:sp>
      <p:sp>
        <p:nvSpPr>
          <p:cNvPr id="3" name="Slide Number Placeholder 2"/>
          <p:cNvSpPr>
            <a:spLocks noGrp="1"/>
          </p:cNvSpPr>
          <p:nvPr>
            <p:ph type="sldNum" sz="quarter" idx="12"/>
          </p:nvPr>
        </p:nvSpPr>
        <p:spPr/>
        <p:txBody>
          <a:bodyPr/>
          <a:lstStyle/>
          <a:p>
            <a:fld id="{7B0BD361-BBDE-4763-BC0A-9261A90693DF}" type="slidenum">
              <a:rPr lang="en-IN" smtClean="0"/>
              <a:pPr/>
              <a:t>7</a:t>
            </a:fld>
            <a:endParaRPr lang="en-IN"/>
          </a:p>
        </p:txBody>
      </p:sp>
      <p:sp>
        <p:nvSpPr>
          <p:cNvPr id="6" name="Content Placeholder 5"/>
          <p:cNvSpPr>
            <a:spLocks noGrp="1"/>
          </p:cNvSpPr>
          <p:nvPr>
            <p:ph sz="quarter" idx="1"/>
          </p:nvPr>
        </p:nvSpPr>
        <p:spPr>
          <a:xfrm>
            <a:off x="285720" y="1447800"/>
            <a:ext cx="8643998" cy="4981596"/>
          </a:xfrm>
        </p:spPr>
        <p:txBody>
          <a:bodyPr>
            <a:normAutofit lnSpcReduction="10000"/>
          </a:bodyPr>
          <a:lstStyle/>
          <a:p>
            <a:pPr algn="just">
              <a:lnSpc>
                <a:spcPct val="115000"/>
              </a:lnSpc>
              <a:spcAft>
                <a:spcPts val="0"/>
              </a:spcAft>
            </a:pPr>
            <a:r>
              <a:rPr lang="en-US" sz="3200" spc="-5" dirty="0" smtClean="0">
                <a:latin typeface="Calibri"/>
                <a:ea typeface="Times New Roman"/>
                <a:cs typeface="Sylfaen"/>
              </a:rPr>
              <a:t>This is despite reservation for 33% sits for all elected positions like that of </a:t>
            </a:r>
            <a:r>
              <a:rPr lang="en-US" sz="3200" spc="-5" dirty="0" err="1" smtClean="0">
                <a:latin typeface="Calibri"/>
                <a:ea typeface="Times New Roman"/>
                <a:cs typeface="Sylfaen"/>
              </a:rPr>
              <a:t>Sarpanch</a:t>
            </a:r>
            <a:r>
              <a:rPr lang="en-US" sz="3200" spc="-5" dirty="0" smtClean="0">
                <a:latin typeface="Calibri"/>
                <a:ea typeface="Times New Roman"/>
                <a:cs typeface="Sylfaen"/>
              </a:rPr>
              <a:t>, </a:t>
            </a:r>
            <a:r>
              <a:rPr lang="en-US" sz="3200" spc="-5" dirty="0" err="1" smtClean="0">
                <a:latin typeface="Calibri"/>
                <a:ea typeface="Times New Roman"/>
                <a:cs typeface="Sylfaen"/>
              </a:rPr>
              <a:t>Taluka</a:t>
            </a:r>
            <a:r>
              <a:rPr lang="en-US" sz="3200" spc="-5" dirty="0" smtClean="0">
                <a:latin typeface="Calibri"/>
                <a:ea typeface="Times New Roman"/>
                <a:cs typeface="Sylfaen"/>
              </a:rPr>
              <a:t> </a:t>
            </a:r>
            <a:r>
              <a:rPr lang="en-US" sz="3200" spc="-5" dirty="0" err="1" smtClean="0">
                <a:latin typeface="Calibri"/>
                <a:ea typeface="Times New Roman"/>
                <a:cs typeface="Sylfaen"/>
              </a:rPr>
              <a:t>Panchayat</a:t>
            </a:r>
            <a:r>
              <a:rPr lang="en-US" sz="3200" spc="-5" dirty="0" smtClean="0">
                <a:latin typeface="Calibri"/>
                <a:ea typeface="Times New Roman"/>
                <a:cs typeface="Sylfaen"/>
              </a:rPr>
              <a:t> and District </a:t>
            </a:r>
            <a:r>
              <a:rPr lang="en-US" sz="3200" spc="-5" dirty="0" err="1" smtClean="0">
                <a:latin typeface="Calibri"/>
                <a:ea typeface="Times New Roman"/>
                <a:cs typeface="Sylfaen"/>
              </a:rPr>
              <a:t>Panchayat</a:t>
            </a:r>
            <a:r>
              <a:rPr lang="en-US" sz="3200" spc="-5" dirty="0" smtClean="0">
                <a:latin typeface="Calibri"/>
                <a:ea typeface="Times New Roman"/>
                <a:cs typeface="Sylfaen"/>
              </a:rPr>
              <a:t> Chief.</a:t>
            </a:r>
            <a:endParaRPr lang="en-IN" sz="3200" dirty="0" smtClean="0">
              <a:latin typeface="Calibri"/>
              <a:ea typeface="Times New Roman"/>
              <a:cs typeface="Times New Roman"/>
            </a:endParaRPr>
          </a:p>
          <a:p>
            <a:pPr algn="just"/>
            <a:r>
              <a:rPr lang="en-US" sz="3200" spc="-5" dirty="0" smtClean="0">
                <a:latin typeface="Calibri"/>
                <a:ea typeface="Times New Roman"/>
                <a:cs typeface="Sylfaen"/>
              </a:rPr>
              <a:t>There are now number of schemes- for free education and scholarship- including Skill building, special Capacity Building.</a:t>
            </a:r>
          </a:p>
          <a:p>
            <a:pPr algn="just">
              <a:lnSpc>
                <a:spcPct val="115000"/>
              </a:lnSpc>
              <a:spcAft>
                <a:spcPts val="0"/>
              </a:spcAft>
            </a:pPr>
            <a:r>
              <a:rPr lang="en-US" sz="3200" spc="-5" dirty="0" smtClean="0">
                <a:latin typeface="Calibri"/>
                <a:ea typeface="Times New Roman"/>
                <a:cs typeface="Sylfaen"/>
              </a:rPr>
              <a:t>Development Departments; promotes Self-Help-Group of women to promote joint economic activities and subsidies their investment. </a:t>
            </a:r>
            <a:endParaRPr lang="en-IN" sz="3200" dirty="0" smtClean="0">
              <a:latin typeface="Calibri"/>
              <a:ea typeface="Times New Roman"/>
              <a:cs typeface="Times New Roman"/>
            </a:endParaRPr>
          </a:p>
          <a:p>
            <a:pPr>
              <a:buNone/>
            </a:pPr>
            <a:endParaRPr lang="en-IN"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0"/>
            <a:ext cx="8075240" cy="1417638"/>
          </a:xfrm>
        </p:spPr>
        <p:txBody>
          <a:bodyPr>
            <a:noAutofit/>
          </a:bodyPr>
          <a:lstStyle/>
          <a:p>
            <a:pPr algn="ctr"/>
            <a:r>
              <a:rPr lang="en-US" sz="2800" b="1" dirty="0" smtClean="0">
                <a:solidFill>
                  <a:schemeClr val="tx1"/>
                </a:solidFill>
                <a:latin typeface="Calibri" pitchFamily="34" charset="0"/>
              </a:rPr>
              <a:t>Further the position of Rural Women is in contrast to their urban counter parts where now there is transformation</a:t>
            </a:r>
            <a:r>
              <a:rPr lang="en-US" sz="2800" b="1" dirty="0" smtClean="0">
                <a:solidFill>
                  <a:schemeClr val="tx1"/>
                </a:solidFill>
              </a:rPr>
              <a:t>:</a:t>
            </a:r>
            <a:endParaRPr lang="en-IN" sz="2800" b="1" dirty="0">
              <a:solidFill>
                <a:schemeClr val="tx1"/>
              </a:solidFill>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8</a:t>
            </a:fld>
            <a:endParaRPr lang="en-IN"/>
          </a:p>
        </p:txBody>
      </p:sp>
      <p:sp>
        <p:nvSpPr>
          <p:cNvPr id="9" name="Content Placeholder 8"/>
          <p:cNvSpPr>
            <a:spLocks noGrp="1"/>
          </p:cNvSpPr>
          <p:nvPr>
            <p:ph sz="quarter" idx="1"/>
          </p:nvPr>
        </p:nvSpPr>
        <p:spPr>
          <a:xfrm>
            <a:off x="500034" y="1412776"/>
            <a:ext cx="8186766" cy="5256584"/>
          </a:xfrm>
        </p:spPr>
        <p:txBody>
          <a:bodyPr>
            <a:noAutofit/>
          </a:bodyPr>
          <a:lstStyle/>
          <a:p>
            <a:pPr marL="342900" lvl="0" indent="-342900" algn="just">
              <a:lnSpc>
                <a:spcPct val="115000"/>
              </a:lnSpc>
              <a:spcAft>
                <a:spcPts val="0"/>
              </a:spcAft>
              <a:buFont typeface="Symbol"/>
              <a:buChar char=""/>
            </a:pPr>
            <a:r>
              <a:rPr lang="en-US" sz="2800" spc="-5" dirty="0" smtClean="0">
                <a:latin typeface="Calibri"/>
                <a:ea typeface="Times New Roman"/>
                <a:cs typeface="Sylfaen"/>
              </a:rPr>
              <a:t>Working Women have their own </a:t>
            </a:r>
            <a:r>
              <a:rPr lang="en-US" sz="2800" spc="-5" dirty="0" err="1" smtClean="0">
                <a:latin typeface="Calibri"/>
                <a:ea typeface="Times New Roman"/>
                <a:cs typeface="Sylfaen"/>
              </a:rPr>
              <a:t>Scooties</a:t>
            </a:r>
            <a:r>
              <a:rPr lang="en-US" sz="2800" spc="-5" dirty="0" smtClean="0">
                <a:latin typeface="Calibri"/>
                <a:ea typeface="Times New Roman"/>
                <a:cs typeface="Sylfaen"/>
              </a:rPr>
              <a:t>.(Two wheeler)</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In Kitchen they have electrical and mechanical tools-equipment starting from pressure cooker, micro-oven, </a:t>
            </a:r>
            <a:r>
              <a:rPr lang="en-US" sz="2800" spc="-5" dirty="0" err="1" smtClean="0">
                <a:latin typeface="Calibri"/>
                <a:ea typeface="Times New Roman"/>
                <a:cs typeface="Sylfaen"/>
              </a:rPr>
              <a:t>pillers</a:t>
            </a:r>
            <a:r>
              <a:rPr lang="en-US" sz="2800" spc="-5" dirty="0" smtClean="0">
                <a:latin typeface="Calibri"/>
                <a:ea typeface="Times New Roman"/>
                <a:cs typeface="Sylfaen"/>
              </a:rPr>
              <a:t> and crushers, grinder so on-so forth.</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Increasingly they are a ahead of boys in studies and occupy key positions and becoming Independent in decision making within and outside family.</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They have their own ATM card and Bank accounts.</a:t>
            </a:r>
            <a:endParaRPr lang="en-IN" sz="2800" dirty="0" smtClean="0">
              <a:latin typeface="Calibri"/>
              <a:ea typeface="Times New Roman"/>
              <a:cs typeface="Times New Roman"/>
            </a:endParaRPr>
          </a:p>
          <a:p>
            <a:pPr marL="342900" lvl="0" indent="-342900" algn="just">
              <a:lnSpc>
                <a:spcPct val="115000"/>
              </a:lnSpc>
              <a:spcAft>
                <a:spcPts val="0"/>
              </a:spcAft>
              <a:buFont typeface="Symbol"/>
              <a:buChar char=""/>
            </a:pPr>
            <a:r>
              <a:rPr lang="en-US" sz="2800" spc="-5" dirty="0" smtClean="0">
                <a:latin typeface="Calibri"/>
                <a:ea typeface="Times New Roman"/>
                <a:cs typeface="Sylfaen"/>
              </a:rPr>
              <a:t>But the Rural Women lag behind. </a:t>
            </a:r>
            <a:endParaRPr lang="en-IN" sz="2800" dirty="0" smtClean="0">
              <a:latin typeface="Calibri"/>
              <a:ea typeface="Times New Roman"/>
              <a:cs typeface="Times New Roman"/>
            </a:endParaRPr>
          </a:p>
          <a:p>
            <a:pPr algn="just"/>
            <a:endParaRPr lang="en-IN"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0BD361-BBDE-4763-BC0A-9261A90693DF}" type="slidenum">
              <a:rPr lang="en-IN" smtClean="0"/>
              <a:pPr/>
              <a:t>9</a:t>
            </a:fld>
            <a:endParaRPr lang="en-IN"/>
          </a:p>
        </p:txBody>
      </p:sp>
      <p:sp>
        <p:nvSpPr>
          <p:cNvPr id="6" name="Content Placeholder 5"/>
          <p:cNvSpPr>
            <a:spLocks noGrp="1"/>
          </p:cNvSpPr>
          <p:nvPr>
            <p:ph sz="quarter" idx="1"/>
          </p:nvPr>
        </p:nvSpPr>
        <p:spPr>
          <a:xfrm>
            <a:off x="611560" y="1447800"/>
            <a:ext cx="8075240" cy="4861520"/>
          </a:xfrm>
        </p:spPr>
        <p:txBody>
          <a:bodyPr>
            <a:normAutofit fontScale="85000" lnSpcReduction="10000"/>
          </a:bodyPr>
          <a:lstStyle/>
          <a:p>
            <a:pPr marL="342900" lvl="0" indent="-342900" algn="just">
              <a:lnSpc>
                <a:spcPct val="115000"/>
              </a:lnSpc>
              <a:spcAft>
                <a:spcPts val="0"/>
              </a:spcAft>
              <a:buFont typeface="Symbol"/>
              <a:buChar char=""/>
            </a:pPr>
            <a:r>
              <a:rPr lang="en-US" b="1" spc="-5" dirty="0" smtClean="0">
                <a:latin typeface="Calibri"/>
                <a:ea typeface="Times New Roman"/>
                <a:cs typeface="Sylfaen"/>
              </a:rPr>
              <a:t>Making aware</a:t>
            </a:r>
            <a:r>
              <a:rPr lang="en-US" spc="-5" dirty="0" smtClean="0">
                <a:latin typeface="Calibri"/>
                <a:ea typeface="Times New Roman"/>
                <a:cs typeface="Sylfaen"/>
              </a:rPr>
              <a:t>- Massive awareness campaign to convince them not to forgo their rights in ancestral property. Once they are land owner-automatically their status within the Family will shift.</a:t>
            </a:r>
          </a:p>
          <a:p>
            <a:pPr marL="342900" lvl="0" indent="-342900" algn="just">
              <a:lnSpc>
                <a:spcPct val="115000"/>
              </a:lnSpc>
              <a:spcAft>
                <a:spcPts val="0"/>
              </a:spcAft>
              <a:buFont typeface="Symbol"/>
              <a:buChar char=""/>
            </a:pPr>
            <a:endParaRPr lang="en-IN" dirty="0" smtClean="0">
              <a:latin typeface="Calibri"/>
              <a:ea typeface="Times New Roman"/>
              <a:cs typeface="Times New Roman"/>
            </a:endParaRPr>
          </a:p>
          <a:p>
            <a:pPr marL="342900" lvl="0" indent="-342900" algn="just">
              <a:lnSpc>
                <a:spcPct val="115000"/>
              </a:lnSpc>
              <a:spcAft>
                <a:spcPts val="0"/>
              </a:spcAft>
              <a:buFont typeface="Symbol"/>
              <a:buChar char=""/>
            </a:pPr>
            <a:r>
              <a:rPr lang="en-US" b="1" spc="-5" dirty="0" smtClean="0">
                <a:latin typeface="Calibri"/>
                <a:ea typeface="Times New Roman"/>
                <a:cs typeface="Sylfaen"/>
              </a:rPr>
              <a:t>Action Research by Agricultural Scientist</a:t>
            </a:r>
            <a:r>
              <a:rPr lang="en-US" spc="-5" dirty="0" smtClean="0">
                <a:latin typeface="Calibri"/>
                <a:ea typeface="Times New Roman"/>
                <a:cs typeface="Sylfaen"/>
              </a:rPr>
              <a:t>: Make tools and equipments women friendly. There are some existing prototype even tools. They need to study</a:t>
            </a:r>
            <a:endParaRPr lang="en-IN" dirty="0" smtClean="0">
              <a:latin typeface="Calibri"/>
              <a:ea typeface="Times New Roman"/>
              <a:cs typeface="Times New Roman"/>
            </a:endParaRPr>
          </a:p>
          <a:p>
            <a:pPr marL="742950" lvl="1" indent="-285750" algn="just">
              <a:lnSpc>
                <a:spcPct val="115000"/>
              </a:lnSpc>
              <a:spcAft>
                <a:spcPts val="0"/>
              </a:spcAft>
              <a:buFont typeface="Courier New"/>
              <a:buChar char="o"/>
            </a:pPr>
            <a:r>
              <a:rPr lang="en-US" sz="2600" spc="-5" dirty="0" smtClean="0">
                <a:latin typeface="Calibri"/>
                <a:ea typeface="Times New Roman"/>
                <a:cs typeface="Sylfaen"/>
              </a:rPr>
              <a:t>Existing tools which are already available and friendly and detail about where they are available.</a:t>
            </a:r>
            <a:endParaRPr lang="en-IN" sz="2600" dirty="0" smtClean="0">
              <a:latin typeface="Calibri"/>
              <a:ea typeface="Times New Roman"/>
              <a:cs typeface="Times New Roman"/>
            </a:endParaRPr>
          </a:p>
          <a:p>
            <a:pPr marL="742950" lvl="1" indent="-285750" algn="just">
              <a:lnSpc>
                <a:spcPct val="115000"/>
              </a:lnSpc>
              <a:spcAft>
                <a:spcPts val="0"/>
              </a:spcAft>
              <a:buFont typeface="Courier New"/>
              <a:buChar char="o"/>
            </a:pPr>
            <a:r>
              <a:rPr lang="en-US" sz="2600" spc="-5" dirty="0" smtClean="0">
                <a:latin typeface="Calibri"/>
                <a:ea typeface="Times New Roman"/>
                <a:cs typeface="Sylfaen"/>
              </a:rPr>
              <a:t>Identify areas of gap to make other tools satiable to physical capacity of women and develop prototype and collaborate with private producers for its multiplication.</a:t>
            </a:r>
            <a:endParaRPr lang="en-IN" sz="2600" dirty="0" smtClean="0">
              <a:latin typeface="Calibri"/>
              <a:ea typeface="Times New Roman"/>
              <a:cs typeface="Times New Roman"/>
            </a:endParaRPr>
          </a:p>
          <a:p>
            <a:endParaRPr lang="en-IN" dirty="0"/>
          </a:p>
        </p:txBody>
      </p:sp>
      <p:sp>
        <p:nvSpPr>
          <p:cNvPr id="7" name="Title 6"/>
          <p:cNvSpPr>
            <a:spLocks noGrp="1"/>
          </p:cNvSpPr>
          <p:nvPr>
            <p:ph type="title"/>
          </p:nvPr>
        </p:nvSpPr>
        <p:spPr>
          <a:xfrm>
            <a:off x="611560" y="274638"/>
            <a:ext cx="8075240" cy="1143000"/>
          </a:xfrm>
        </p:spPr>
        <p:txBody>
          <a:bodyPr>
            <a:noAutofit/>
          </a:bodyPr>
          <a:lstStyle/>
          <a:p>
            <a:pPr algn="ctr">
              <a:lnSpc>
                <a:spcPct val="115000"/>
              </a:lnSpc>
              <a:spcAft>
                <a:spcPts val="0"/>
              </a:spcAft>
            </a:pPr>
            <a:r>
              <a:rPr lang="en-US" sz="3200" b="1" spc="-5" dirty="0" smtClean="0">
                <a:solidFill>
                  <a:schemeClr val="tx1"/>
                </a:solidFill>
                <a:latin typeface="Calibri"/>
                <a:ea typeface="Times New Roman"/>
                <a:cs typeface="Sylfaen"/>
              </a:rPr>
              <a:t>Following therefore need attention and action by Development Administration.</a:t>
            </a:r>
            <a:endParaRPr lang="en-IN" sz="2000" b="1" dirty="0">
              <a:solidFill>
                <a:schemeClr val="tx1"/>
              </a:solidFill>
              <a:latin typeface="Calibri"/>
              <a:ea typeface="Times New Roman"/>
              <a:cs typeface="Times New Roman"/>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4498</TotalTime>
  <Words>985</Words>
  <Application>Microsoft Office PowerPoint</Application>
  <PresentationFormat>On-screen Show (4:3)</PresentationFormat>
  <Paragraphs>67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Equity</vt:lpstr>
      <vt:lpstr>“WOMAN FARMERS”</vt:lpstr>
      <vt:lpstr>AN OVERVIEW</vt:lpstr>
      <vt:lpstr>Conti……..</vt:lpstr>
      <vt:lpstr>     Indian Situation:</vt:lpstr>
      <vt:lpstr>    There is pressure of multiple household activities- apart from working on farm and managing livestock: </vt:lpstr>
      <vt:lpstr>Conti……..</vt:lpstr>
      <vt:lpstr>Conti……..</vt:lpstr>
      <vt:lpstr>Further the position of Rural Women is in contrast to their urban counter parts where now there is transformation:</vt:lpstr>
      <vt:lpstr>Following therefore need attention and action by Development Administration.</vt:lpstr>
      <vt:lpstr>Take a look at women’s areas of knowledge</vt:lpstr>
      <vt:lpstr>Linkages between gender, energy access and climate change actions within sustainable development</vt:lpstr>
      <vt:lpstr>Access to improved Chulha, solar energy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Sidhu</dc:creator>
  <cp:lastModifiedBy>LISHA</cp:lastModifiedBy>
  <cp:revision>478</cp:revision>
  <dcterms:created xsi:type="dcterms:W3CDTF">2012-04-02T15:59:19Z</dcterms:created>
  <dcterms:modified xsi:type="dcterms:W3CDTF">2016-10-26T05:08:30Z</dcterms:modified>
</cp:coreProperties>
</file>