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84" r:id="rId2"/>
    <p:sldId id="392" r:id="rId3"/>
    <p:sldId id="393" r:id="rId4"/>
    <p:sldId id="391" r:id="rId5"/>
    <p:sldId id="387" r:id="rId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6" autoAdjust="0"/>
    <p:restoredTop sz="94696"/>
  </p:normalViewPr>
  <p:slideViewPr>
    <p:cSldViewPr>
      <p:cViewPr>
        <p:scale>
          <a:sx n="152" d="100"/>
          <a:sy n="152" d="100"/>
        </p:scale>
        <p:origin x="-408" y="-24"/>
      </p:cViewPr>
      <p:guideLst>
        <p:guide orient="horz" pos="162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04E96C-93A0-4A78-B604-4703482948F1}" type="datetimeFigureOut">
              <a:rPr lang="en-US" smtClean="0"/>
              <a:pPr/>
              <a:t>5/26/2016</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CBDC78-7E38-40A1-BA4E-B0A1F110EDAD}" type="slidenum">
              <a:rPr lang="en-US" smtClean="0"/>
              <a:pPr/>
              <a:t>‹#›</a:t>
            </a:fld>
            <a:endParaRPr lang="en-US" dirty="0"/>
          </a:p>
        </p:txBody>
      </p:sp>
    </p:spTree>
    <p:extLst>
      <p:ext uri="{BB962C8B-B14F-4D97-AF65-F5344CB8AC3E}">
        <p14:creationId xmlns:p14="http://schemas.microsoft.com/office/powerpoint/2010/main" val="3047616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a:buFont typeface="Calibri" pitchFamily="34" charset="0"/>
              <a:buNone/>
            </a:pPr>
            <a:endParaRPr lang="en-US" dirty="0"/>
          </a:p>
        </p:txBody>
      </p:sp>
      <p:sp>
        <p:nvSpPr>
          <p:cNvPr id="14340" name="4 Marcador de encabezado"/>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s-ES" dirty="0"/>
              <a:t>MINISTERIO DE AMBIENTE, ENERGÍA Y TELECOMUNICACIONES</a:t>
            </a:r>
          </a:p>
        </p:txBody>
      </p:sp>
    </p:spTree>
    <p:extLst>
      <p:ext uri="{BB962C8B-B14F-4D97-AF65-F5344CB8AC3E}">
        <p14:creationId xmlns:p14="http://schemas.microsoft.com/office/powerpoint/2010/main" val="3665694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597819"/>
            <a:ext cx="7772400" cy="1102519"/>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1021556"/>
          </a:xfrm>
        </p:spPr>
        <p:txBody>
          <a:bodyPr anchor="t"/>
          <a:lstStyle>
            <a:lvl1pPr algn="l">
              <a:defRPr sz="4000" b="1"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5/26/2016</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6.png"/><Relationship Id="rId7" Type="http://schemas.openxmlformats.org/officeDocument/2006/relationships/hyperlink" Target="http://www.cambioclimaticocr.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www.facebook.com/dccCostaRica" TargetMode="External"/><Relationship Id="rId5" Type="http://schemas.openxmlformats.org/officeDocument/2006/relationships/hyperlink" Target="mailto:ameza@minae.go.cr" TargetMode="External"/><Relationship Id="rId10" Type="http://schemas.openxmlformats.org/officeDocument/2006/relationships/image" Target="../media/image1.png"/><Relationship Id="rId4" Type="http://schemas.openxmlformats.org/officeDocument/2006/relationships/hyperlink" Target="mailto:andrea.mezamurillo@gmail.com" TargetMode="External"/><Relationship Id="rId9"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 descr="ppt-0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4758445"/>
            <a:ext cx="9144000" cy="4803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6" name="Imagen 15"/>
          <p:cNvPicPr>
            <a:picLocks noChangeAspect="1"/>
          </p:cNvPicPr>
          <p:nvPr/>
        </p:nvPicPr>
        <p:blipFill rotWithShape="1">
          <a:blip r:embed="rId3"/>
          <a:srcRect l="34048" t="32222" r="30713" b="30741"/>
          <a:stretch/>
        </p:blipFill>
        <p:spPr>
          <a:xfrm>
            <a:off x="3657600" y="133350"/>
            <a:ext cx="1523999" cy="1201350"/>
          </a:xfrm>
          <a:prstGeom prst="rect">
            <a:avLst/>
          </a:prstGeom>
        </p:spPr>
      </p:pic>
      <p:sp>
        <p:nvSpPr>
          <p:cNvPr id="17" name="CuadroTexto 16"/>
          <p:cNvSpPr txBox="1"/>
          <p:nvPr/>
        </p:nvSpPr>
        <p:spPr>
          <a:xfrm>
            <a:off x="1" y="1778720"/>
            <a:ext cx="9144000" cy="2954655"/>
          </a:xfrm>
          <a:prstGeom prst="rect">
            <a:avLst/>
          </a:prstGeom>
          <a:noFill/>
        </p:spPr>
        <p:txBody>
          <a:bodyPr wrap="square" rtlCol="0">
            <a:spAutoFit/>
          </a:bodyPr>
          <a:lstStyle/>
          <a:p>
            <a:pPr algn="ctr"/>
            <a:r>
              <a:rPr lang="en-IE" sz="2400" b="1" dirty="0" smtClean="0"/>
              <a:t>Challenges/Lessons learned from the </a:t>
            </a:r>
          </a:p>
          <a:p>
            <a:pPr algn="ctr"/>
            <a:r>
              <a:rPr lang="en-IE" sz="2400" b="1" dirty="0" smtClean="0"/>
              <a:t>preparation of the First Biennial </a:t>
            </a:r>
            <a:r>
              <a:rPr lang="en-IE" sz="2400" b="1" dirty="0"/>
              <a:t>U</a:t>
            </a:r>
            <a:r>
              <a:rPr lang="en-IE" sz="2400" b="1" dirty="0" smtClean="0"/>
              <a:t>pdate </a:t>
            </a:r>
            <a:r>
              <a:rPr lang="en-IE" sz="2400" b="1" dirty="0"/>
              <a:t>R</a:t>
            </a:r>
            <a:r>
              <a:rPr lang="en-IE" sz="2400" b="1" dirty="0" smtClean="0"/>
              <a:t>eport from </a:t>
            </a:r>
          </a:p>
          <a:p>
            <a:pPr algn="ctr"/>
            <a:r>
              <a:rPr lang="en-IE" sz="2400" b="1" dirty="0" smtClean="0"/>
              <a:t>Costa Rica</a:t>
            </a:r>
            <a:endParaRPr lang="en-US" sz="2400" b="1" dirty="0" smtClean="0"/>
          </a:p>
          <a:p>
            <a:pPr algn="ctr"/>
            <a:endParaRPr lang="en-US" sz="2400" b="1" dirty="0" smtClean="0"/>
          </a:p>
          <a:p>
            <a:pPr algn="ctr"/>
            <a:endParaRPr lang="en-US" dirty="0" smtClean="0"/>
          </a:p>
          <a:p>
            <a:pPr algn="ctr"/>
            <a:r>
              <a:rPr lang="en-US" dirty="0" smtClean="0"/>
              <a:t>Pascal Girot</a:t>
            </a:r>
          </a:p>
          <a:p>
            <a:pPr algn="ctr"/>
            <a:r>
              <a:rPr lang="en-US" dirty="0" smtClean="0"/>
              <a:t>Inter-Ministerial Climate Change Coordinator </a:t>
            </a:r>
          </a:p>
          <a:p>
            <a:pPr algn="ctr"/>
            <a:r>
              <a:rPr lang="en-US" dirty="0" smtClean="0"/>
              <a:t>Ministry of Environment and Energy</a:t>
            </a:r>
          </a:p>
          <a:p>
            <a:pPr algn="ctr"/>
            <a:r>
              <a:rPr lang="en-US" dirty="0" smtClean="0"/>
              <a:t>May, 2016</a:t>
            </a:r>
            <a:endParaRPr lang="en-US" dirty="0"/>
          </a:p>
        </p:txBody>
      </p:sp>
    </p:spTree>
    <p:extLst>
      <p:ext uri="{BB962C8B-B14F-4D97-AF65-F5344CB8AC3E}">
        <p14:creationId xmlns:p14="http://schemas.microsoft.com/office/powerpoint/2010/main" val="146864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CR" dirty="0" smtClean="0"/>
              <a:t>INTRODUCTION</a:t>
            </a:r>
            <a:endParaRPr lang="es-CR" dirty="0"/>
          </a:p>
        </p:txBody>
      </p:sp>
      <p:sp>
        <p:nvSpPr>
          <p:cNvPr id="5" name="Marcador de contenido 4"/>
          <p:cNvSpPr>
            <a:spLocks noGrp="1"/>
          </p:cNvSpPr>
          <p:nvPr>
            <p:ph sz="half" idx="1"/>
          </p:nvPr>
        </p:nvSpPr>
        <p:spPr/>
        <p:txBody>
          <a:bodyPr>
            <a:normAutofit fontScale="62500" lnSpcReduction="20000"/>
          </a:bodyPr>
          <a:lstStyle/>
          <a:p>
            <a:r>
              <a:rPr lang="en-US" dirty="0"/>
              <a:t>Agency preparing the BUR and presenter’s role: The National Meteorological Institute (IMN) is the agency in charge of preparing the BUR and the Ministry of Environment and Energy (MINAE) is responsible for Climate Change Policy</a:t>
            </a:r>
          </a:p>
          <a:p>
            <a:r>
              <a:rPr lang="en-US" dirty="0"/>
              <a:t>Costa Rica has already presented Three National Communications. Its Third National Communication (3 NC) was launched at COP 20 in Lima, Peru, its First BUR was presented at COP21 in Paris, France</a:t>
            </a:r>
          </a:p>
          <a:p>
            <a:endParaRPr lang="es-CR" dirty="0"/>
          </a:p>
        </p:txBody>
      </p:sp>
      <p:pic>
        <p:nvPicPr>
          <p:cNvPr id="9" name="Marcador de contenido 8"/>
          <p:cNvPicPr>
            <a:picLocks noGrp="1" noChangeAspect="1"/>
          </p:cNvPicPr>
          <p:nvPr>
            <p:ph sz="half" idx="2"/>
          </p:nvPr>
        </p:nvPicPr>
        <p:blipFill>
          <a:blip r:embed="rId2"/>
          <a:stretch>
            <a:fillRect/>
          </a:stretch>
        </p:blipFill>
        <p:spPr>
          <a:xfrm>
            <a:off x="5350601" y="1200150"/>
            <a:ext cx="2633798" cy="3394075"/>
          </a:xfrm>
          <a:prstGeom prst="rect">
            <a:avLst/>
          </a:prstGeom>
        </p:spPr>
      </p:pic>
      <p:pic>
        <p:nvPicPr>
          <p:cNvPr id="10" name="Imagen 9"/>
          <p:cNvPicPr>
            <a:picLocks noChangeAspect="1"/>
          </p:cNvPicPr>
          <p:nvPr/>
        </p:nvPicPr>
        <p:blipFill rotWithShape="1">
          <a:blip r:embed="rId3"/>
          <a:srcRect l="34048" t="32222" r="30713" b="30741"/>
          <a:stretch/>
        </p:blipFill>
        <p:spPr>
          <a:xfrm>
            <a:off x="8003754" y="122512"/>
            <a:ext cx="914698" cy="721045"/>
          </a:xfrm>
          <a:prstGeom prst="rect">
            <a:avLst/>
          </a:prstGeom>
        </p:spPr>
      </p:pic>
      <p:sp>
        <p:nvSpPr>
          <p:cNvPr id="11" name="CuadroTexto 10"/>
          <p:cNvSpPr txBox="1"/>
          <p:nvPr/>
        </p:nvSpPr>
        <p:spPr>
          <a:xfrm>
            <a:off x="276922" y="4507658"/>
            <a:ext cx="1883849" cy="253916"/>
          </a:xfrm>
          <a:prstGeom prst="rect">
            <a:avLst/>
          </a:prstGeom>
          <a:noFill/>
        </p:spPr>
        <p:txBody>
          <a:bodyPr wrap="none" rtlCol="0">
            <a:spAutoFit/>
          </a:bodyPr>
          <a:lstStyle/>
          <a:p>
            <a:r>
              <a:rPr lang="en-US" sz="1050" dirty="0" smtClean="0"/>
              <a:t>Source: Costa Rica´s BUR, 2015</a:t>
            </a:r>
            <a:endParaRPr lang="en-US" sz="1050" dirty="0"/>
          </a:p>
        </p:txBody>
      </p:sp>
    </p:spTree>
    <p:extLst>
      <p:ext uri="{BB962C8B-B14F-4D97-AF65-F5344CB8AC3E}">
        <p14:creationId xmlns:p14="http://schemas.microsoft.com/office/powerpoint/2010/main" val="2219509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CR" dirty="0" smtClean="0"/>
              <a:t>KEY CHALLENGES</a:t>
            </a:r>
            <a:endParaRPr lang="es-CR" dirty="0"/>
          </a:p>
        </p:txBody>
      </p:sp>
      <p:sp>
        <p:nvSpPr>
          <p:cNvPr id="5" name="Marcador de contenido 4"/>
          <p:cNvSpPr>
            <a:spLocks noGrp="1"/>
          </p:cNvSpPr>
          <p:nvPr>
            <p:ph sz="half" idx="1"/>
          </p:nvPr>
        </p:nvSpPr>
        <p:spPr/>
        <p:txBody>
          <a:bodyPr>
            <a:normAutofit fontScale="77500" lnSpcReduction="20000"/>
          </a:bodyPr>
          <a:lstStyle/>
          <a:p>
            <a:pPr marL="0" lvl="1" indent="0">
              <a:lnSpc>
                <a:spcPct val="140000"/>
              </a:lnSpc>
              <a:buFontTx/>
              <a:buChar char="-"/>
            </a:pPr>
            <a:r>
              <a:rPr lang="en-IE" sz="2200" dirty="0"/>
              <a:t>Limited timeframe: Two Years</a:t>
            </a:r>
          </a:p>
          <a:p>
            <a:pPr marL="0" lvl="1" indent="0">
              <a:lnSpc>
                <a:spcPct val="140000"/>
              </a:lnSpc>
              <a:buFontTx/>
              <a:buChar char="-"/>
            </a:pPr>
            <a:r>
              <a:rPr lang="en-IE" sz="2200" dirty="0"/>
              <a:t> Evolution from TIER 1 towards TIER 3</a:t>
            </a:r>
          </a:p>
          <a:p>
            <a:pPr marL="457200" lvl="2">
              <a:lnSpc>
                <a:spcPct val="140000"/>
              </a:lnSpc>
            </a:pPr>
            <a:r>
              <a:rPr lang="en-IE" sz="2200" dirty="0"/>
              <a:t>Energy</a:t>
            </a:r>
          </a:p>
          <a:p>
            <a:pPr marL="457200" lvl="2">
              <a:lnSpc>
                <a:spcPct val="140000"/>
              </a:lnSpc>
            </a:pPr>
            <a:r>
              <a:rPr lang="en-IE" sz="2200" dirty="0"/>
              <a:t>AFOLU</a:t>
            </a:r>
          </a:p>
          <a:p>
            <a:pPr marL="0" lvl="1" indent="0">
              <a:lnSpc>
                <a:spcPct val="140000"/>
              </a:lnSpc>
              <a:buNone/>
            </a:pPr>
            <a:r>
              <a:rPr lang="en-IE" sz="2200" dirty="0" smtClean="0"/>
              <a:t>-Evolving </a:t>
            </a:r>
            <a:r>
              <a:rPr lang="en-IE" sz="2200" dirty="0"/>
              <a:t>baseline  and limited availability of data and data analysis  </a:t>
            </a:r>
          </a:p>
          <a:p>
            <a:pPr marL="0" lvl="1" indent="0">
              <a:lnSpc>
                <a:spcPct val="140000"/>
              </a:lnSpc>
              <a:buNone/>
            </a:pPr>
            <a:r>
              <a:rPr lang="en-IE" sz="2200" dirty="0" smtClean="0"/>
              <a:t>-Limited </a:t>
            </a:r>
            <a:r>
              <a:rPr lang="en-IE" sz="2200" dirty="0"/>
              <a:t>number of GCM used</a:t>
            </a:r>
          </a:p>
          <a:p>
            <a:pPr marL="0" lvl="1" indent="0">
              <a:lnSpc>
                <a:spcPct val="140000"/>
              </a:lnSpc>
              <a:buFontTx/>
              <a:buChar char="-"/>
            </a:pPr>
            <a:r>
              <a:rPr lang="en-IE" sz="2200" dirty="0"/>
              <a:t> Generation </a:t>
            </a:r>
            <a:r>
              <a:rPr lang="en-IE" sz="2200" dirty="0" smtClean="0"/>
              <a:t>Gap- How to use new media for communication on CC</a:t>
            </a:r>
            <a:endParaRPr lang="en-IE" sz="2200" dirty="0"/>
          </a:p>
          <a:p>
            <a:endParaRPr lang="es-CR" dirty="0"/>
          </a:p>
        </p:txBody>
      </p:sp>
      <p:pic>
        <p:nvPicPr>
          <p:cNvPr id="7" name="Marcador de contenido 6"/>
          <p:cNvPicPr>
            <a:picLocks noGrp="1" noChangeAspect="1"/>
          </p:cNvPicPr>
          <p:nvPr>
            <p:ph sz="half" idx="2"/>
          </p:nvPr>
        </p:nvPicPr>
        <p:blipFill>
          <a:blip r:embed="rId2"/>
          <a:stretch>
            <a:fillRect/>
          </a:stretch>
        </p:blipFill>
        <p:spPr>
          <a:xfrm>
            <a:off x="4788024" y="1563638"/>
            <a:ext cx="4038600" cy="2736304"/>
          </a:xfrm>
          <a:prstGeom prst="rect">
            <a:avLst/>
          </a:prstGeom>
        </p:spPr>
      </p:pic>
      <p:pic>
        <p:nvPicPr>
          <p:cNvPr id="8" name="Imagen 7"/>
          <p:cNvPicPr>
            <a:picLocks noChangeAspect="1"/>
          </p:cNvPicPr>
          <p:nvPr/>
        </p:nvPicPr>
        <p:blipFill rotWithShape="1">
          <a:blip r:embed="rId3"/>
          <a:srcRect l="34048" t="32222" r="30713" b="30741"/>
          <a:stretch/>
        </p:blipFill>
        <p:spPr>
          <a:xfrm>
            <a:off x="8100392" y="122513"/>
            <a:ext cx="818060" cy="644866"/>
          </a:xfrm>
          <a:prstGeom prst="rect">
            <a:avLst/>
          </a:prstGeom>
        </p:spPr>
      </p:pic>
      <p:sp>
        <p:nvSpPr>
          <p:cNvPr id="9" name="CuadroTexto 8"/>
          <p:cNvSpPr txBox="1"/>
          <p:nvPr/>
        </p:nvSpPr>
        <p:spPr>
          <a:xfrm>
            <a:off x="276922" y="4507658"/>
            <a:ext cx="1883849" cy="253916"/>
          </a:xfrm>
          <a:prstGeom prst="rect">
            <a:avLst/>
          </a:prstGeom>
          <a:noFill/>
        </p:spPr>
        <p:txBody>
          <a:bodyPr wrap="none" rtlCol="0">
            <a:spAutoFit/>
          </a:bodyPr>
          <a:lstStyle/>
          <a:p>
            <a:r>
              <a:rPr lang="en-US" sz="1050" dirty="0" smtClean="0"/>
              <a:t>Source: Costa Rica´s BUR, 2015</a:t>
            </a:r>
            <a:endParaRPr lang="en-US" sz="1050" dirty="0"/>
          </a:p>
        </p:txBody>
      </p:sp>
    </p:spTree>
    <p:extLst>
      <p:ext uri="{BB962C8B-B14F-4D97-AF65-F5344CB8AC3E}">
        <p14:creationId xmlns:p14="http://schemas.microsoft.com/office/powerpoint/2010/main" val="1456376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76922" y="4507658"/>
            <a:ext cx="1925527" cy="253916"/>
          </a:xfrm>
          <a:prstGeom prst="rect">
            <a:avLst/>
          </a:prstGeom>
          <a:noFill/>
        </p:spPr>
        <p:txBody>
          <a:bodyPr wrap="none" rtlCol="0">
            <a:spAutoFit/>
          </a:bodyPr>
          <a:lstStyle/>
          <a:p>
            <a:r>
              <a:rPr lang="en-US" sz="1050" dirty="0" smtClean="0"/>
              <a:t>Source: Costa Rica´s INDC, 2015</a:t>
            </a:r>
            <a:endParaRPr lang="en-US" sz="1050" dirty="0"/>
          </a:p>
        </p:txBody>
      </p:sp>
      <p:sp>
        <p:nvSpPr>
          <p:cNvPr id="6" name="Title 1"/>
          <p:cNvSpPr txBox="1">
            <a:spLocks/>
          </p:cNvSpPr>
          <p:nvPr/>
        </p:nvSpPr>
        <p:spPr>
          <a:xfrm>
            <a:off x="457200" y="328534"/>
            <a:ext cx="8229600" cy="1077218"/>
          </a:xfrm>
          <a:prstGeom prst="rect">
            <a:avLst/>
          </a:prstGeom>
        </p:spPr>
        <p:txBody>
          <a:bodyPr vert="horz" wrap="square" lIns="91440" tIns="45720" rIns="91440" bIns="45720" rtlCol="0" anchor="ctr">
            <a:sp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en-US" sz="4800" baseline="-25000" dirty="0" smtClean="0">
                <a:solidFill>
                  <a:schemeClr val="tx2"/>
                </a:solidFill>
                <a:latin typeface="Calibri" charset="0"/>
                <a:ea typeface="Calibri" charset="0"/>
                <a:cs typeface="Calibri" charset="0"/>
              </a:rPr>
              <a:t> </a:t>
            </a:r>
          </a:p>
          <a:p>
            <a:endParaRPr lang="en-US" sz="4800" baseline="-25000" dirty="0">
              <a:solidFill>
                <a:schemeClr val="tx2"/>
              </a:solidFill>
              <a:latin typeface="Calibri" charset="0"/>
              <a:ea typeface="Calibri" charset="0"/>
              <a:cs typeface="Calibri" charset="0"/>
            </a:endParaRPr>
          </a:p>
        </p:txBody>
      </p:sp>
      <p:sp>
        <p:nvSpPr>
          <p:cNvPr id="8" name="Rectangle 21"/>
          <p:cNvSpPr/>
          <p:nvPr/>
        </p:nvSpPr>
        <p:spPr>
          <a:xfrm>
            <a:off x="4343400" y="927481"/>
            <a:ext cx="457200" cy="234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Imagen 6"/>
          <p:cNvPicPr>
            <a:picLocks noChangeAspect="1"/>
          </p:cNvPicPr>
          <p:nvPr/>
        </p:nvPicPr>
        <p:blipFill rotWithShape="1">
          <a:blip r:embed="rId2"/>
          <a:srcRect l="34048" t="32222" r="30713" b="30741"/>
          <a:stretch/>
        </p:blipFill>
        <p:spPr>
          <a:xfrm>
            <a:off x="8305800" y="122513"/>
            <a:ext cx="612652" cy="482946"/>
          </a:xfrm>
          <a:prstGeom prst="rect">
            <a:avLst/>
          </a:prstGeom>
        </p:spPr>
      </p:pic>
      <p:pic>
        <p:nvPicPr>
          <p:cNvPr id="9" name="Picture 1" descr="ppt-0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758445"/>
            <a:ext cx="9144000" cy="4803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12" name="Title 1"/>
          <p:cNvSpPr>
            <a:spLocks noGrp="1"/>
          </p:cNvSpPr>
          <p:nvPr>
            <p:ph type="title"/>
          </p:nvPr>
        </p:nvSpPr>
        <p:spPr>
          <a:xfrm>
            <a:off x="457200" y="274638"/>
            <a:ext cx="8229600" cy="511162"/>
          </a:xfrm>
        </p:spPr>
        <p:txBody>
          <a:bodyPr>
            <a:noAutofit/>
          </a:bodyPr>
          <a:lstStyle/>
          <a:p>
            <a:r>
              <a:rPr lang="en-IE" sz="3200" b="1" dirty="0" smtClean="0"/>
              <a:t>Lessons learned/best practices</a:t>
            </a:r>
            <a:endParaRPr lang="en-US" sz="3200" b="1" dirty="0"/>
          </a:p>
        </p:txBody>
      </p:sp>
      <p:sp>
        <p:nvSpPr>
          <p:cNvPr id="13" name="12 CuadroTexto"/>
          <p:cNvSpPr txBox="1"/>
          <p:nvPr/>
        </p:nvSpPr>
        <p:spPr>
          <a:xfrm>
            <a:off x="443103" y="1000237"/>
            <a:ext cx="3357586" cy="3293209"/>
          </a:xfrm>
          <a:prstGeom prst="rect">
            <a:avLst/>
          </a:prstGeom>
          <a:noFill/>
        </p:spPr>
        <p:txBody>
          <a:bodyPr wrap="square" rtlCol="0">
            <a:spAutoFit/>
          </a:bodyPr>
          <a:lstStyle/>
          <a:p>
            <a:pPr>
              <a:buFont typeface="Wingdings" pitchFamily="2" charset="2"/>
              <a:buChar char="§"/>
            </a:pPr>
            <a:r>
              <a:rPr lang="en-US" sz="1600" dirty="0"/>
              <a:t> Long standing tradition of systematic observation of </a:t>
            </a:r>
            <a:r>
              <a:rPr lang="en-US" sz="1600" dirty="0" smtClean="0"/>
              <a:t>climate/</a:t>
            </a:r>
            <a:r>
              <a:rPr lang="en-US" sz="1600" dirty="0"/>
              <a:t>Downscaling models available </a:t>
            </a:r>
          </a:p>
          <a:p>
            <a:pPr>
              <a:buFont typeface="Wingdings" pitchFamily="2" charset="2"/>
              <a:buChar char="§"/>
            </a:pPr>
            <a:r>
              <a:rPr lang="en-US" sz="1600" dirty="0" smtClean="0"/>
              <a:t>Ambitious INDC presented</a:t>
            </a:r>
          </a:p>
          <a:p>
            <a:pPr>
              <a:buFont typeface="Wingdings" pitchFamily="2" charset="2"/>
              <a:buChar char="§"/>
            </a:pPr>
            <a:r>
              <a:rPr lang="en-US" sz="1600" dirty="0" smtClean="0"/>
              <a:t>Opportunity to synchronize and improve coherence between reporting mechanisms (NDCs, NC, BUR)</a:t>
            </a:r>
          </a:p>
          <a:p>
            <a:pPr>
              <a:buFont typeface="Wingdings" pitchFamily="2" charset="2"/>
              <a:buChar char="§"/>
            </a:pPr>
            <a:r>
              <a:rPr lang="en-US" sz="1600" dirty="0" smtClean="0"/>
              <a:t>Increasing demand for open data</a:t>
            </a:r>
          </a:p>
          <a:p>
            <a:pPr>
              <a:buFont typeface="Wingdings" pitchFamily="2" charset="2"/>
              <a:buChar char="§"/>
            </a:pPr>
            <a:r>
              <a:rPr lang="en-US" sz="1600" dirty="0" smtClean="0"/>
              <a:t>Opportunities for improved communication of climate scenarios and GHG Inventories</a:t>
            </a:r>
          </a:p>
          <a:p>
            <a:pPr>
              <a:buFont typeface="Wingdings" pitchFamily="2" charset="2"/>
              <a:buChar char="§"/>
            </a:pPr>
            <a:endParaRPr lang="en-US" sz="1600" dirty="0"/>
          </a:p>
        </p:txBody>
      </p:sp>
      <p:pic>
        <p:nvPicPr>
          <p:cNvPr id="10"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571487">
            <a:off x="4808145" y="1247888"/>
            <a:ext cx="1873700" cy="25079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1281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8 Marcador de pie de página"/>
          <p:cNvSpPr>
            <a:spLocks noGrp="1"/>
          </p:cNvSpPr>
          <p:nvPr>
            <p:ph type="ftr" sz="quarter" idx="11"/>
          </p:nvPr>
        </p:nvSpPr>
        <p:spPr>
          <a:xfrm>
            <a:off x="6213475" y="4731544"/>
            <a:ext cx="2895600" cy="210741"/>
          </a:xfrm>
        </p:spPr>
        <p:txBody>
          <a:bodyPr/>
          <a:lstStyle/>
          <a:p>
            <a:pPr algn="r">
              <a:defRPr/>
            </a:pPr>
            <a:r>
              <a:rPr lang="es-ES" sz="1050" i="1" dirty="0"/>
              <a:t>DCC-2011</a:t>
            </a:r>
          </a:p>
        </p:txBody>
      </p:sp>
      <p:pic>
        <p:nvPicPr>
          <p:cNvPr id="9" name="Picture 3"/>
          <p:cNvPicPr>
            <a:picLocks noChangeAspect="1" noChangeArrowheads="1"/>
          </p:cNvPicPr>
          <p:nvPr/>
        </p:nvPicPr>
        <p:blipFill>
          <a:blip r:embed="rId3" cstate="print"/>
          <a:srcRect/>
          <a:stretch>
            <a:fillRect/>
          </a:stretch>
        </p:blipFill>
        <p:spPr bwMode="auto">
          <a:xfrm>
            <a:off x="7215206" y="3071816"/>
            <a:ext cx="1452815" cy="467952"/>
          </a:xfrm>
          <a:prstGeom prst="rect">
            <a:avLst/>
          </a:prstGeom>
          <a:noFill/>
          <a:ln w="9525">
            <a:noFill/>
            <a:miter lim="800000"/>
            <a:headEnd/>
            <a:tailEnd/>
          </a:ln>
        </p:spPr>
      </p:pic>
      <p:sp>
        <p:nvSpPr>
          <p:cNvPr id="15" name="7 CuadroTexto"/>
          <p:cNvSpPr txBox="1">
            <a:spLocks noChangeArrowheads="1"/>
          </p:cNvSpPr>
          <p:nvPr/>
        </p:nvSpPr>
        <p:spPr bwMode="auto">
          <a:xfrm>
            <a:off x="228600" y="1972524"/>
            <a:ext cx="8686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CR" b="1" dirty="0">
                <a:solidFill>
                  <a:schemeClr val="tx1">
                    <a:lumMod val="85000"/>
                    <a:lumOff val="15000"/>
                  </a:schemeClr>
                </a:solidFill>
                <a:latin typeface="Times New Roman" panose="02020603050405020304" pitchFamily="18" charset="0"/>
                <a:cs typeface="Times New Roman" panose="02020603050405020304" pitchFamily="18" charset="0"/>
              </a:rPr>
              <a:t>Andrea Meza Murillo</a:t>
            </a:r>
          </a:p>
          <a:p>
            <a:pPr algn="ctr" eaLnBrk="1" hangingPunct="1"/>
            <a:r>
              <a:rPr lang="es-CR" b="1" dirty="0" err="1">
                <a:solidFill>
                  <a:schemeClr val="tx1">
                    <a:lumMod val="85000"/>
                    <a:lumOff val="15000"/>
                  </a:schemeClr>
                </a:solidFill>
                <a:latin typeface="Times New Roman" panose="02020603050405020304" pitchFamily="18" charset="0"/>
                <a:cs typeface="Times New Roman" panose="02020603050405020304" pitchFamily="18" charset="0"/>
              </a:rPr>
              <a:t>Climate</a:t>
            </a:r>
            <a:r>
              <a:rPr lang="es-CR"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s-CR" b="1" dirty="0" err="1">
                <a:solidFill>
                  <a:schemeClr val="tx1">
                    <a:lumMod val="85000"/>
                    <a:lumOff val="15000"/>
                  </a:schemeClr>
                </a:solidFill>
                <a:latin typeface="Times New Roman" panose="02020603050405020304" pitchFamily="18" charset="0"/>
                <a:cs typeface="Times New Roman" panose="02020603050405020304" pitchFamily="18" charset="0"/>
              </a:rPr>
              <a:t>Change</a:t>
            </a:r>
            <a:r>
              <a:rPr lang="es-CR" b="1" dirty="0">
                <a:solidFill>
                  <a:schemeClr val="tx1">
                    <a:lumMod val="85000"/>
                    <a:lumOff val="15000"/>
                  </a:schemeClr>
                </a:solidFill>
                <a:latin typeface="Times New Roman" panose="02020603050405020304" pitchFamily="18" charset="0"/>
                <a:cs typeface="Times New Roman" panose="02020603050405020304" pitchFamily="18" charset="0"/>
              </a:rPr>
              <a:t> Director</a:t>
            </a:r>
          </a:p>
          <a:p>
            <a:pPr algn="ctr" eaLnBrk="1" hangingPunct="1"/>
            <a:r>
              <a:rPr lang="es-CR" b="1" dirty="0">
                <a:solidFill>
                  <a:schemeClr val="tx1">
                    <a:lumMod val="85000"/>
                    <a:lumOff val="15000"/>
                  </a:schemeClr>
                </a:solidFill>
                <a:latin typeface="Times New Roman" panose="02020603050405020304" pitchFamily="18" charset="0"/>
                <a:cs typeface="Times New Roman" panose="02020603050405020304" pitchFamily="18" charset="0"/>
              </a:rPr>
              <a:t>Ministerio de Ambiente y Energía de Costa Rica</a:t>
            </a:r>
          </a:p>
          <a:p>
            <a:pPr algn="ctr" eaLnBrk="1" hangingPunct="1"/>
            <a:r>
              <a:rPr lang="es-CR" b="1" dirty="0" smtClean="0">
                <a:solidFill>
                  <a:srgbClr val="FF0000"/>
                </a:solidFill>
                <a:latin typeface="Times New Roman" panose="02020603050405020304" pitchFamily="18" charset="0"/>
                <a:cs typeface="Times New Roman" panose="02020603050405020304" pitchFamily="18" charset="0"/>
                <a:hlinkClick r:id="rId4"/>
              </a:rPr>
              <a:t>andrea.mezamurillo@gmail.com</a:t>
            </a:r>
            <a:endParaRPr lang="es-CR" b="1" dirty="0" smtClean="0">
              <a:solidFill>
                <a:srgbClr val="FF0000"/>
              </a:solidFill>
              <a:latin typeface="Times New Roman" panose="02020603050405020304" pitchFamily="18" charset="0"/>
              <a:cs typeface="Times New Roman" panose="02020603050405020304" pitchFamily="18" charset="0"/>
            </a:endParaRPr>
          </a:p>
          <a:p>
            <a:pPr algn="ctr" eaLnBrk="1" hangingPunct="1"/>
            <a:r>
              <a:rPr lang="es-CR" b="1" dirty="0" smtClean="0">
                <a:solidFill>
                  <a:srgbClr val="FF0000"/>
                </a:solidFill>
                <a:latin typeface="Times New Roman" panose="02020603050405020304" pitchFamily="18" charset="0"/>
                <a:cs typeface="Times New Roman" panose="02020603050405020304" pitchFamily="18" charset="0"/>
                <a:hlinkClick r:id="rId5"/>
              </a:rPr>
              <a:t>ameza@minae.go.cr</a:t>
            </a:r>
            <a:r>
              <a:rPr lang="es-CR" b="1" dirty="0" smtClean="0">
                <a:solidFill>
                  <a:srgbClr val="FF0000"/>
                </a:solidFill>
                <a:latin typeface="Times New Roman" panose="02020603050405020304" pitchFamily="18" charset="0"/>
                <a:cs typeface="Times New Roman" panose="02020603050405020304" pitchFamily="18" charset="0"/>
              </a:rPr>
              <a:t>  </a:t>
            </a:r>
          </a:p>
          <a:p>
            <a:pPr algn="ctr" eaLnBrk="1" hangingPunct="1"/>
            <a:r>
              <a:rPr lang="es-MX" dirty="0" smtClean="0">
                <a:hlinkClick r:id="rId6"/>
              </a:rPr>
              <a:t>https://www.</a:t>
            </a:r>
            <a:r>
              <a:rPr lang="es-MX" b="1" dirty="0" smtClean="0">
                <a:hlinkClick r:id="rId6"/>
              </a:rPr>
              <a:t>facebook</a:t>
            </a:r>
            <a:r>
              <a:rPr lang="es-MX" dirty="0" smtClean="0">
                <a:hlinkClick r:id="rId6"/>
              </a:rPr>
              <a:t>.com/</a:t>
            </a:r>
            <a:r>
              <a:rPr lang="es-MX" b="1" dirty="0" smtClean="0">
                <a:hlinkClick r:id="rId6"/>
              </a:rPr>
              <a:t>dccCostaRica</a:t>
            </a:r>
            <a:r>
              <a:rPr lang="es-MX" b="1" dirty="0" smtClean="0"/>
              <a:t> </a:t>
            </a:r>
            <a:endParaRPr lang="es-CR" b="1" dirty="0">
              <a:solidFill>
                <a:srgbClr val="FF0000"/>
              </a:solidFill>
              <a:latin typeface="Times New Roman" panose="02020603050405020304" pitchFamily="18" charset="0"/>
              <a:cs typeface="Times New Roman" panose="02020603050405020304" pitchFamily="18" charset="0"/>
            </a:endParaRPr>
          </a:p>
          <a:p>
            <a:pPr algn="ctr" eaLnBrk="1" hangingPunct="1"/>
            <a:r>
              <a:rPr lang="es-CR" dirty="0" smtClean="0">
                <a:hlinkClick r:id="rId7"/>
              </a:rPr>
              <a:t>www.cambioclimaticocr.com</a:t>
            </a:r>
            <a:r>
              <a:rPr lang="es-CR" dirty="0" smtClean="0">
                <a:hlinkClick r:id="rId6"/>
              </a:rPr>
              <a:t> </a:t>
            </a:r>
            <a:endParaRPr lang="es-CR" dirty="0">
              <a:hlinkClick r:id="rId6"/>
            </a:endParaRPr>
          </a:p>
        </p:txBody>
      </p:sp>
      <p:pic>
        <p:nvPicPr>
          <p:cNvPr id="6" name="Picture 8" descr="http://www.elpais.cr/files/news/image/detail/020213minae.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4348" y="2786064"/>
            <a:ext cx="1085848" cy="637512"/>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15"/>
          <p:cNvPicPr>
            <a:picLocks noChangeAspect="1"/>
          </p:cNvPicPr>
          <p:nvPr/>
        </p:nvPicPr>
        <p:blipFill rotWithShape="1">
          <a:blip r:embed="rId9"/>
          <a:srcRect l="34048" t="32222" r="30713" b="30741"/>
          <a:stretch/>
        </p:blipFill>
        <p:spPr>
          <a:xfrm>
            <a:off x="3714744" y="357172"/>
            <a:ext cx="1523999" cy="1201350"/>
          </a:xfrm>
          <a:prstGeom prst="rect">
            <a:avLst/>
          </a:prstGeom>
        </p:spPr>
      </p:pic>
      <p:pic>
        <p:nvPicPr>
          <p:cNvPr id="10" name="Picture 1" descr="ppt-02.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 y="4758445"/>
            <a:ext cx="9144000" cy="4803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53464744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Mercurio">
      <a:dk1>
        <a:srgbClr val="95A5A6"/>
      </a:dk1>
      <a:lt1>
        <a:sysClr val="window" lastClr="FFFFFF"/>
      </a:lt1>
      <a:dk2>
        <a:srgbClr val="2C3E50"/>
      </a:dk2>
      <a:lt2>
        <a:srgbClr val="F2F2F2"/>
      </a:lt2>
      <a:accent1>
        <a:srgbClr val="2980B9"/>
      </a:accent1>
      <a:accent2>
        <a:srgbClr val="16A085"/>
      </a:accent2>
      <a:accent3>
        <a:srgbClr val="9BBB59"/>
      </a:accent3>
      <a:accent4>
        <a:srgbClr val="F39C12"/>
      </a:accent4>
      <a:accent5>
        <a:srgbClr val="C0392B"/>
      </a:accent5>
      <a:accent6>
        <a:srgbClr val="4B2C50"/>
      </a:accent6>
      <a:hlink>
        <a:srgbClr val="0000FF"/>
      </a:hlink>
      <a:folHlink>
        <a:srgbClr val="800080"/>
      </a:folHlink>
    </a:clrScheme>
    <a:fontScheme name="Mercurio">
      <a:majorFont>
        <a:latin typeface="Source Sans Pro"/>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4896</TotalTime>
  <Words>251</Words>
  <Application>Microsoft Office PowerPoint</Application>
  <PresentationFormat>On-screen Show (16:9)</PresentationFormat>
  <Paragraphs>39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INTRODUCTION</vt:lpstr>
      <vt:lpstr>KEY CHALLENGES</vt:lpstr>
      <vt:lpstr>Lessons learned/best practices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EAMEJIA</dc:creator>
  <cp:lastModifiedBy>w7</cp:lastModifiedBy>
  <cp:revision>354</cp:revision>
  <dcterms:created xsi:type="dcterms:W3CDTF">2006-08-16T00:00:00Z</dcterms:created>
  <dcterms:modified xsi:type="dcterms:W3CDTF">2016-05-26T08:31:53Z</dcterms:modified>
</cp:coreProperties>
</file>