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16"/>
  </p:notesMasterIdLst>
  <p:sldIdLst>
    <p:sldId id="292" r:id="rId2"/>
    <p:sldId id="302" r:id="rId3"/>
    <p:sldId id="279" r:id="rId4"/>
    <p:sldId id="294" r:id="rId5"/>
    <p:sldId id="295" r:id="rId6"/>
    <p:sldId id="296" r:id="rId7"/>
    <p:sldId id="297" r:id="rId8"/>
    <p:sldId id="298" r:id="rId9"/>
    <p:sldId id="291" r:id="rId10"/>
    <p:sldId id="299" r:id="rId11"/>
    <p:sldId id="290" r:id="rId12"/>
    <p:sldId id="300" r:id="rId13"/>
    <p:sldId id="301" r:id="rId14"/>
    <p:sldId id="303" r:id="rId15"/>
  </p:sldIdLst>
  <p:sldSz cx="9144000" cy="6858000" type="screen4x3"/>
  <p:notesSz cx="6858000" cy="9144000"/>
  <p:defaultTextStyle>
    <a:defPPr>
      <a:defRPr lang="en-US"/>
    </a:defPPr>
    <a:lvl1pPr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6AC787-EEED-4125-B16E-98DF13EEAD3A}" type="datetimeFigureOut">
              <a:rPr lang="en-US"/>
              <a:pPr>
                <a:defRPr/>
              </a:pPr>
              <a:t>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002AB46-EE46-406D-BBE0-CA6D7468ED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YE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6CFD1F-6296-45FB-BB4C-D0A5BC94B3A5}" type="slidenum">
              <a:rPr lang="ar-SA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AE43BA6-8EC5-408C-8B91-78CE67C86F95}" type="datetimeFigureOut">
              <a:rPr lang="en-US"/>
              <a:pPr>
                <a:defRPr/>
              </a:pPr>
              <a:t>2/9/2013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DDF96C9-9CF4-4A21-8640-CF24D4E3939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ED1E3-9FDE-4BAE-A7B2-97581FA3BC22}" type="datetimeFigureOut">
              <a:rPr lang="en-US"/>
              <a:pPr>
                <a:defRPr/>
              </a:pPr>
              <a:t>2/9/2013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619C1-EE46-4CC3-8183-E05D11653CF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324C0-9A19-4ED2-8CBB-9743D91CA07A}" type="datetimeFigureOut">
              <a:rPr lang="en-US"/>
              <a:pPr>
                <a:defRPr/>
              </a:pPr>
              <a:t>2/9/2013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5345F-0914-4FD7-A0BC-A83F6BDB21E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A32F8-1346-4ABD-BD10-26BD7664D0E3}" type="datetimeFigureOut">
              <a:rPr lang="en-US"/>
              <a:pPr>
                <a:defRPr/>
              </a:pPr>
              <a:t>2/9/2013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60792-3A3F-4278-AC2D-BF3DCD6C7AB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AA44B-D01B-46FD-B86D-A7394463FE6F}" type="datetimeFigureOut">
              <a:rPr lang="en-US"/>
              <a:pPr>
                <a:defRPr/>
              </a:pPr>
              <a:t>2/9/2013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7485A72-7D8A-4147-8001-31670025E4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880ADDB-7681-4C27-9857-08234730495D}" type="datetimeFigureOut">
              <a:rPr lang="en-US"/>
              <a:pPr>
                <a:defRPr/>
              </a:pPr>
              <a:t>2/9/2013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2CBE246-A4B1-4433-B885-0073D010529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A00C8B-32EB-4A54-B0BC-855657DB642D}" type="datetimeFigureOut">
              <a:rPr lang="en-US"/>
              <a:pPr>
                <a:defRPr/>
              </a:pPr>
              <a:t>2/9/2013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3BA4F3-38BC-445E-BF77-DA2DD40A0E6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37CC8-FA12-4428-AB86-D6F0C0D0650D}" type="datetimeFigureOut">
              <a:rPr lang="en-US"/>
              <a:pPr>
                <a:defRPr/>
              </a:pPr>
              <a:t>2/9/2013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E1BC4-D7C9-4890-ABB9-EEA8BFCD09F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B1DFF-002A-452E-945A-B0DD569E5524}" type="datetimeFigureOut">
              <a:rPr lang="en-US"/>
              <a:pPr>
                <a:defRPr/>
              </a:pPr>
              <a:t>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3965E42-27B1-479F-8E60-B693F4F55C2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276A5-F2BF-4FC4-AA3A-BC963B151F08}" type="datetimeFigureOut">
              <a:rPr lang="en-US"/>
              <a:pPr>
                <a:defRPr/>
              </a:pPr>
              <a:t>2/9/2013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D2B3E-883C-448C-B052-E385983BCD7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33E95C-96DE-496C-B8EB-5620AAC1FDD2}" type="datetimeFigureOut">
              <a:rPr lang="en-US"/>
              <a:pPr>
                <a:defRPr/>
              </a:pPr>
              <a:t>2/9/2013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0FEBDBE5-2D55-4BAB-B4D6-C9A8E60A0B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BA1F6F-74FD-4E3D-93D4-6A17CEF99EDC}" type="datetimeFigureOut">
              <a:rPr lang="en-US"/>
              <a:pPr>
                <a:defRPr/>
              </a:pPr>
              <a:t>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4151BD-46EF-4483-86BC-2702339C83C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9" r:id="rId2"/>
    <p:sldLayoutId id="2147483794" r:id="rId3"/>
    <p:sldLayoutId id="2147483795" r:id="rId4"/>
    <p:sldLayoutId id="2147483796" r:id="rId5"/>
    <p:sldLayoutId id="2147483790" r:id="rId6"/>
    <p:sldLayoutId id="2147483797" r:id="rId7"/>
    <p:sldLayoutId id="2147483791" r:id="rId8"/>
    <p:sldLayoutId id="2147483798" r:id="rId9"/>
    <p:sldLayoutId id="2147483792" r:id="rId10"/>
    <p:sldLayoutId id="2147483799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r" rtl="1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r" rtl="1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371600"/>
          </a:xfrm>
        </p:spPr>
        <p:txBody>
          <a:bodyPr/>
          <a:lstStyle/>
          <a:p>
            <a:pPr algn="ctr" eaLnBrk="1" hangingPunct="1"/>
            <a:r>
              <a:rPr lang="ar-YE" b="1" smtClean="0"/>
              <a:t/>
            </a:r>
            <a:br>
              <a:rPr lang="ar-YE" b="1" smtClean="0"/>
            </a:br>
            <a:r>
              <a:rPr lang="en-US" b="1" smtClean="0">
                <a:cs typeface="Arial" pitchFamily="34" charset="0"/>
              </a:rPr>
              <a:t>Yemen experience on Climate Change</a:t>
            </a:r>
            <a:br>
              <a:rPr lang="en-US" b="1" smtClean="0">
                <a:cs typeface="Arial" pitchFamily="34" charset="0"/>
              </a:rPr>
            </a:br>
            <a:r>
              <a:rPr lang="en-US" sz="1200" b="1" smtClean="0">
                <a:cs typeface="Arial" pitchFamily="34" charset="0"/>
              </a:rPr>
              <a:t/>
            </a:r>
            <a:br>
              <a:rPr lang="en-US" sz="1200" b="1" smtClean="0">
                <a:cs typeface="Arial" pitchFamily="34" charset="0"/>
              </a:rPr>
            </a:br>
            <a:r>
              <a:rPr lang="en-US" b="1" smtClean="0">
                <a:cs typeface="Arial" pitchFamily="34" charset="0"/>
              </a:rPr>
              <a:t>Coastal Area</a:t>
            </a:r>
          </a:p>
        </p:txBody>
      </p:sp>
      <p:sp>
        <p:nvSpPr>
          <p:cNvPr id="48135" name="Rectangle 7"/>
          <p:cNvSpPr>
            <a:spLocks noGrp="1"/>
          </p:cNvSpPr>
          <p:nvPr>
            <p:ph sz="quarter" idx="1"/>
          </p:nvPr>
        </p:nvSpPr>
        <p:spPr>
          <a:xfrm>
            <a:off x="0" y="2971800"/>
            <a:ext cx="9144000" cy="3657600"/>
          </a:xfrm>
        </p:spPr>
        <p:txBody>
          <a:bodyPr>
            <a:normAutofit fontScale="92500" lnSpcReduction="10000"/>
          </a:bodyPr>
          <a:lstStyle/>
          <a:p>
            <a:pPr marL="320040" indent="-32004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600" b="1" dirty="0" smtClean="0">
                <a:solidFill>
                  <a:schemeClr val="bg2">
                    <a:lumMod val="50000"/>
                  </a:schemeClr>
                </a:solidFill>
              </a:rPr>
              <a:t>PERSGA side event </a:t>
            </a:r>
          </a:p>
          <a:p>
            <a:pPr marL="320040" indent="-32004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600" b="1" dirty="0" smtClean="0">
                <a:solidFill>
                  <a:schemeClr val="bg2">
                    <a:lumMod val="50000"/>
                  </a:schemeClr>
                </a:solidFill>
              </a:rPr>
              <a:t>Climate Change COP18/CMP8</a:t>
            </a:r>
          </a:p>
          <a:p>
            <a:pPr marL="320040" indent="-32004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01 December 2012 - Doha, Qatar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320040" indent="-32004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600" i="1" dirty="0" smtClean="0">
                <a:solidFill>
                  <a:schemeClr val="bg2">
                    <a:lumMod val="25000"/>
                  </a:schemeClr>
                </a:solidFill>
              </a:rPr>
              <a:t>Prepared By:</a:t>
            </a:r>
          </a:p>
          <a:p>
            <a:pPr marL="320040" indent="-32004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600" dirty="0" err="1" smtClean="0">
                <a:solidFill>
                  <a:schemeClr val="bg2">
                    <a:lumMod val="50000"/>
                  </a:schemeClr>
                </a:solidFill>
              </a:rPr>
              <a:t>Gamal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 Al-</a:t>
            </a:r>
            <a:r>
              <a:rPr lang="en-US" sz="2600" dirty="0" err="1" smtClean="0">
                <a:solidFill>
                  <a:schemeClr val="bg2">
                    <a:lumMod val="50000"/>
                  </a:schemeClr>
                </a:solidFill>
              </a:rPr>
              <a:t>Harrani</a:t>
            </a:r>
            <a:endParaRPr lang="en-US" sz="2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20040" indent="-32004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Republic of  Yemen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sz="quarter" idx="1"/>
          </p:nvPr>
        </p:nvSpPr>
        <p:spPr>
          <a:xfrm>
            <a:off x="612775" y="1905000"/>
            <a:ext cx="8153400" cy="4495800"/>
          </a:xfrm>
        </p:spPr>
        <p:txBody>
          <a:bodyPr/>
          <a:lstStyle/>
          <a:p>
            <a:pPr algn="l" rtl="0"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rgbClr val="B95B22"/>
                </a:solidFill>
                <a:cs typeface="Arial" pitchFamily="34" charset="0"/>
              </a:rPr>
              <a:t>Sea level Rise and  storm surges</a:t>
            </a:r>
          </a:p>
          <a:p>
            <a:pPr algn="l" rtl="0" eaLnBrk="1" hangingPunct="1">
              <a:buFont typeface="Wingdings 2" pitchFamily="18" charset="2"/>
              <a:buNone/>
            </a:pPr>
            <a:endParaRPr lang="en-US" sz="2800" smtClean="0">
              <a:cs typeface="Arial" pitchFamily="34" charset="0"/>
            </a:endParaRPr>
          </a:p>
          <a:p>
            <a:pPr algn="l" rtl="0" eaLnBrk="1" hangingPunct="1"/>
            <a:r>
              <a:rPr lang="en-US" sz="2800" smtClean="0">
                <a:solidFill>
                  <a:srgbClr val="513E1B"/>
                </a:solidFill>
                <a:cs typeface="Arial" pitchFamily="34" charset="0"/>
              </a:rPr>
              <a:t>Sea water intrusion to fresh water aquifers,</a:t>
            </a:r>
          </a:p>
          <a:p>
            <a:pPr algn="l" rtl="0" eaLnBrk="1" hangingPunct="1"/>
            <a:r>
              <a:rPr lang="en-US" sz="2800" smtClean="0">
                <a:solidFill>
                  <a:srgbClr val="513E1B"/>
                </a:solidFill>
                <a:cs typeface="Arial" pitchFamily="34" charset="0"/>
              </a:rPr>
              <a:t>Loss of coastal habitat (wetlands),</a:t>
            </a:r>
            <a:endParaRPr lang="en-US" smtClean="0">
              <a:solidFill>
                <a:srgbClr val="513E1B"/>
              </a:solidFill>
              <a:cs typeface="Arial" pitchFamily="34" charset="0"/>
            </a:endParaRPr>
          </a:p>
          <a:p>
            <a:pPr algn="l" rtl="0" eaLnBrk="1" hangingPunct="1"/>
            <a:r>
              <a:rPr lang="en-US" smtClean="0">
                <a:solidFill>
                  <a:srgbClr val="513E1B"/>
                </a:solidFill>
                <a:cs typeface="Arial" pitchFamily="34" charset="0"/>
              </a:rPr>
              <a:t>Loss of  key infrastructure and human settlements in cities,</a:t>
            </a:r>
          </a:p>
          <a:p>
            <a:pPr algn="l" rtl="0" eaLnBrk="1" hangingPunct="1"/>
            <a:r>
              <a:rPr lang="en-US" smtClean="0">
                <a:solidFill>
                  <a:srgbClr val="513E1B"/>
                </a:solidFill>
                <a:cs typeface="Arial" pitchFamily="34" charset="0"/>
              </a:rPr>
              <a:t>Loss of fish facilities and fishermen properties. </a:t>
            </a:r>
          </a:p>
        </p:txBody>
      </p:sp>
      <p:sp>
        <p:nvSpPr>
          <p:cNvPr id="18435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8975" cy="990600"/>
          </a:xfrm>
        </p:spPr>
        <p:txBody>
          <a:bodyPr/>
          <a:lstStyle/>
          <a:p>
            <a:pPr eaLnBrk="1" hangingPunct="1"/>
            <a:r>
              <a:rPr lang="en-US" sz="3600" b="1" smtClean="0">
                <a:cs typeface="Arial" pitchFamily="34" charset="0"/>
              </a:rPr>
              <a:t>Climate Change Impact</a:t>
            </a:r>
            <a:r>
              <a:rPr lang="ar-YE" sz="3600" b="1" smtClean="0"/>
              <a:t> </a:t>
            </a:r>
            <a:r>
              <a:rPr lang="en-US" sz="3600" smtClean="0">
                <a:cs typeface="Arial" pitchFamily="34" charset="0"/>
              </a:rPr>
              <a:t>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sz="quarter" idx="4294967295"/>
          </p:nvPr>
        </p:nvSpPr>
        <p:spPr>
          <a:xfrm>
            <a:off x="381000" y="1600200"/>
            <a:ext cx="3810000" cy="350520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l" rtl="0" eaLnBrk="1" hangingPunct="1">
              <a:buFont typeface="Wingdings" pitchFamily="2" charset="2"/>
              <a:buNone/>
            </a:pPr>
            <a:r>
              <a:rPr lang="en-US" sz="2400" b="1" smtClean="0">
                <a:solidFill>
                  <a:schemeClr val="accent2"/>
                </a:solidFill>
              </a:rPr>
              <a:t>Aden</a:t>
            </a:r>
            <a:r>
              <a:rPr lang="en-US" sz="2400" smtClean="0"/>
              <a:t> is one of the top 20 cities in the world where the most people will be at the greatest </a:t>
            </a:r>
            <a:r>
              <a:rPr lang="en-US" sz="2400" b="1" smtClean="0">
                <a:solidFill>
                  <a:schemeClr val="accent2"/>
                </a:solidFill>
              </a:rPr>
              <a:t>risk from sea level rise </a:t>
            </a:r>
            <a:r>
              <a:rPr lang="en-US" sz="2400" smtClean="0"/>
              <a:t>and storm surges in the developing world (Dasgupta, et. al;  Center for Global Development, September 2009).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1600200"/>
            <a:ext cx="4191000" cy="3392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5175" cy="990600"/>
          </a:xfrm>
        </p:spPr>
        <p:txBody>
          <a:bodyPr/>
          <a:lstStyle/>
          <a:p>
            <a:pPr algn="ctr" eaLnBrk="1" hangingPunct="1"/>
            <a:r>
              <a:rPr lang="en-US" b="1" smtClean="0"/>
              <a:t>Efforts to Adapt to CC Impact</a:t>
            </a:r>
          </a:p>
        </p:txBody>
      </p:sp>
      <p:sp>
        <p:nvSpPr>
          <p:cNvPr id="59395" name="Rectangle 3"/>
          <p:cNvSpPr>
            <a:spLocks noGrp="1"/>
          </p:cNvSpPr>
          <p:nvPr>
            <p:ph sz="quarter" idx="1"/>
          </p:nvPr>
        </p:nvSpPr>
        <p:spPr>
          <a:xfrm>
            <a:off x="612775" y="1828800"/>
            <a:ext cx="8153400" cy="4495800"/>
          </a:xfrm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marL="320040" indent="-320040"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Establish Aden ICZM and replicate it for all the Coastal Governorate,</a:t>
            </a:r>
          </a:p>
          <a:p>
            <a:pPr marL="320040" indent="-320040"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Establish PAs for special areas of sensitive Habitat, Such as:</a:t>
            </a:r>
          </a:p>
          <a:p>
            <a:pPr marL="712788" algn="l" rtl="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Socotra Archipelago,</a:t>
            </a:r>
          </a:p>
          <a:p>
            <a:pPr marL="712788" algn="l" rtl="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Aden Wetland</a:t>
            </a:r>
          </a:p>
          <a:p>
            <a:pPr marL="712788" algn="l" rtl="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600" dirty="0" err="1" smtClean="0">
                <a:solidFill>
                  <a:schemeClr val="bg2">
                    <a:lumMod val="25000"/>
                  </a:schemeClr>
                </a:solidFill>
              </a:rPr>
              <a:t>Bir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-Ali </a:t>
            </a:r>
            <a:r>
              <a:rPr lang="en-US" sz="2600" dirty="0" err="1" smtClean="0">
                <a:solidFill>
                  <a:schemeClr val="bg2">
                    <a:lumMod val="25000"/>
                  </a:schemeClr>
                </a:solidFill>
              </a:rPr>
              <a:t>Broum</a:t>
            </a:r>
            <a:endParaRPr lang="en-US" sz="2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712788" algn="l" rtl="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Sharma-</a:t>
            </a:r>
            <a:r>
              <a:rPr lang="en-US" sz="2600" dirty="0" err="1" smtClean="0">
                <a:solidFill>
                  <a:schemeClr val="bg2">
                    <a:lumMod val="25000"/>
                  </a:schemeClr>
                </a:solidFill>
              </a:rPr>
              <a:t>Jathmoun</a:t>
            </a:r>
            <a:endParaRPr lang="en-US" sz="2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712788" algn="l" rtl="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600" dirty="0" err="1" smtClean="0">
                <a:solidFill>
                  <a:schemeClr val="bg2">
                    <a:lumMod val="25000"/>
                  </a:schemeClr>
                </a:solidFill>
              </a:rPr>
              <a:t>Kamaran</a:t>
            </a:r>
            <a:endParaRPr lang="en-US" sz="2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20040" indent="-320040" algn="l" rtl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200" dirty="0" smtClean="0"/>
          </a:p>
          <a:p>
            <a:pPr marL="320040" indent="-320040"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Two projects</a:t>
            </a:r>
          </a:p>
          <a:p>
            <a:pPr marL="712788" algn="l" rtl="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PPCR and ICZM &amp; climate resilience </a:t>
            </a:r>
          </a:p>
          <a:p>
            <a:pPr marL="320040" indent="-320040" algn="l" rtl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5175" cy="990600"/>
          </a:xfrm>
        </p:spPr>
        <p:txBody>
          <a:bodyPr/>
          <a:lstStyle/>
          <a:p>
            <a:pPr algn="ctr" eaLnBrk="1" hangingPunct="1"/>
            <a:r>
              <a:rPr lang="en-US" b="1" smtClean="0"/>
              <a:t>Challenges</a:t>
            </a:r>
          </a:p>
        </p:txBody>
      </p:sp>
      <p:sp>
        <p:nvSpPr>
          <p:cNvPr id="21507" name="Rectangle 3"/>
          <p:cNvSpPr>
            <a:spLocks noGrp="1"/>
          </p:cNvSpPr>
          <p:nvPr>
            <p:ph sz="quarter" idx="1"/>
          </p:nvPr>
        </p:nvSpPr>
        <p:spPr>
          <a:xfrm>
            <a:off x="612775" y="1828800"/>
            <a:ext cx="8153400" cy="4572000"/>
          </a:xfrm>
        </p:spPr>
        <p:txBody>
          <a:bodyPr/>
          <a:lstStyle/>
          <a:p>
            <a:pPr algn="l" rtl="0" eaLnBrk="1" hangingPunct="1"/>
            <a:r>
              <a:rPr lang="en-US" sz="3600" smtClean="0"/>
              <a:t>Lack of capacity to adapt to climate change impact,</a:t>
            </a:r>
          </a:p>
          <a:p>
            <a:pPr algn="l" rtl="0" eaLnBrk="1" hangingPunct="1"/>
            <a:r>
              <a:rPr lang="en-US" sz="3600" smtClean="0"/>
              <a:t>Shortage of information and data related climate, </a:t>
            </a:r>
          </a:p>
          <a:p>
            <a:pPr algn="l" rtl="0" eaLnBrk="1" hangingPunct="1"/>
            <a:r>
              <a:rPr lang="en-US" sz="3600" smtClean="0"/>
              <a:t>Lack of research related to climate change impact on coastal ecosystem,</a:t>
            </a:r>
          </a:p>
          <a:p>
            <a:pPr algn="l" rtl="0" eaLnBrk="1" hangingPunct="1"/>
            <a:r>
              <a:rPr lang="en-US" sz="3600" smtClean="0"/>
              <a:t>Lack of technical and financial resources.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3600" smtClean="0"/>
          </a:p>
          <a:p>
            <a:pPr algn="l" rtl="0" eaLnBrk="1" hangingPunct="1"/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4"/>
          <p:cNvSpPr>
            <a:spLocks noGrp="1"/>
          </p:cNvSpPr>
          <p:nvPr>
            <p:ph type="body" idx="1"/>
          </p:nvPr>
        </p:nvSpPr>
        <p:spPr>
          <a:xfrm>
            <a:off x="685800" y="3429000"/>
            <a:ext cx="7808913" cy="1673225"/>
          </a:xfrm>
        </p:spPr>
        <p:txBody>
          <a:bodyPr/>
          <a:lstStyle/>
          <a:p>
            <a:pPr algn="ctr" rtl="0" eaLnBrk="1" hangingPunct="1"/>
            <a:r>
              <a:rPr lang="en-US" sz="7200" b="1" smtClean="0"/>
              <a:t>Thank you</a:t>
            </a:r>
            <a:endParaRPr lang="ar-YE" sz="7200" b="1" smtClean="0"/>
          </a:p>
        </p:txBody>
      </p:sp>
      <p:sp>
        <p:nvSpPr>
          <p:cNvPr id="2253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Y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1375" cy="9906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Geographic Location and Land Area</a:t>
            </a:r>
            <a:endParaRPr lang="ar-YE" sz="3200" smtClean="0"/>
          </a:p>
        </p:txBody>
      </p:sp>
      <p:sp>
        <p:nvSpPr>
          <p:cNvPr id="1028" name="TextBox 11"/>
          <p:cNvSpPr txBox="1">
            <a:spLocks noChangeArrowheads="1"/>
          </p:cNvSpPr>
          <p:nvPr/>
        </p:nvSpPr>
        <p:spPr bwMode="auto">
          <a:xfrm>
            <a:off x="381000" y="16764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Yemen is an arid Middle Eastern country, occupying an area of 527,970 km2</a:t>
            </a:r>
          </a:p>
          <a:p>
            <a:endParaRPr lang="ar-Y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2800" smtClean="0"/>
              <a:t>Cont</a:t>
            </a:r>
            <a:r>
              <a:rPr lang="en-US" smtClean="0"/>
              <a:t>.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Geographic Location and Land Area</a:t>
            </a:r>
            <a:endParaRPr lang="ar-SA" sz="280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828800"/>
            <a:ext cx="8153400" cy="4495800"/>
          </a:xfrm>
        </p:spPr>
        <p:txBody>
          <a:bodyPr>
            <a:normAutofit/>
          </a:bodyPr>
          <a:lstStyle/>
          <a:p>
            <a:pPr marL="320040" indent="-320040" algn="l" rtl="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Yemen is characterized by five major Eco-Climate Zones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20040" indent="-320040" algn="l" rtl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320040" indent="-320040" algn="l" rtl="0" eaLnBrk="1" fontAlgn="auto" hangingPunct="1">
              <a:spcAft>
                <a:spcPts val="0"/>
              </a:spcAft>
              <a:buFont typeface="Franklin Gothic Book" pitchFamily="34" charset="0"/>
              <a:buAutoNum type="arabicPeriod"/>
              <a:defRPr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Hot-humid Coastal Plain,</a:t>
            </a:r>
          </a:p>
          <a:p>
            <a:pPr marL="320040" indent="-320040" algn="l" rtl="0" eaLnBrk="1" fontAlgn="auto" hangingPunct="1">
              <a:spcAft>
                <a:spcPts val="0"/>
              </a:spcAft>
              <a:buFont typeface="Franklin Gothic Book" pitchFamily="34" charset="0"/>
              <a:buAutoNum type="arabicPeriod"/>
              <a:defRPr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Temperate Highlands,</a:t>
            </a:r>
          </a:p>
          <a:p>
            <a:pPr marL="320040" indent="-320040" algn="l" rtl="0" eaLnBrk="1" fontAlgn="auto" hangingPunct="1">
              <a:spcAft>
                <a:spcPts val="0"/>
              </a:spcAft>
              <a:buFont typeface="Franklin Gothic Book" pitchFamily="34" charset="0"/>
              <a:buAutoNum type="arabicPeriod"/>
              <a:defRPr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Yemen High Plateaus and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Hadramout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Mahrah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Uplands,</a:t>
            </a:r>
          </a:p>
          <a:p>
            <a:pPr marL="320040" indent="-320040" algn="l" rtl="0" eaLnBrk="1" fontAlgn="auto" hangingPunct="1">
              <a:spcAft>
                <a:spcPts val="0"/>
              </a:spcAft>
              <a:buFont typeface="Franklin Gothic Book" pitchFamily="34" charset="0"/>
              <a:buAutoNum type="arabicPeriod"/>
              <a:defRPr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Desert Interior and </a:t>
            </a:r>
          </a:p>
          <a:p>
            <a:pPr marL="320040" indent="-320040" algn="l" rtl="0" eaLnBrk="1" fontAlgn="auto" hangingPunct="1">
              <a:spcAft>
                <a:spcPts val="0"/>
              </a:spcAft>
              <a:buFont typeface="Franklin Gothic Book" pitchFamily="34" charset="0"/>
              <a:buAutoNum type="arabicPeriod"/>
              <a:defRPr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Islands Archipelago.</a:t>
            </a:r>
          </a:p>
          <a:p>
            <a:pPr marL="320040" indent="-320040" algn="l" rtl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20040" indent="-320040" algn="l" rtl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b="1" smtClean="0"/>
              <a:t>Yemen Coast</a:t>
            </a:r>
          </a:p>
        </p:txBody>
      </p:sp>
      <p:sp>
        <p:nvSpPr>
          <p:cNvPr id="53251" name="Rectangle 3"/>
          <p:cNvSpPr>
            <a:spLocks noGrp="1"/>
          </p:cNvSpPr>
          <p:nvPr>
            <p:ph sz="quarter" idx="1"/>
          </p:nvPr>
        </p:nvSpPr>
        <p:spPr>
          <a:xfrm>
            <a:off x="612775" y="1752600"/>
            <a:ext cx="8153400" cy="4495800"/>
          </a:xfrm>
        </p:spPr>
        <p:txBody>
          <a:bodyPr>
            <a:normAutofit/>
          </a:bodyPr>
          <a:lstStyle/>
          <a:p>
            <a:pPr marL="320040" indent="-320040" algn="l" rtl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About 2250 Km long and 140 Islands</a:t>
            </a:r>
          </a:p>
          <a:p>
            <a:pPr marL="320040" indent="-320040" algn="l" rtl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20040" indent="-320040" algn="l" rtl="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</a:rPr>
              <a:t>Red Sea</a:t>
            </a:r>
          </a:p>
          <a:p>
            <a:pPr marL="320040" indent="-320040" algn="l" rtl="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</a:rPr>
              <a:t>Gulf of Aden</a:t>
            </a:r>
          </a:p>
          <a:p>
            <a:pPr marL="320040" indent="-320040" algn="l" rtl="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</a:rPr>
              <a:t>Arabian sea to the South-East</a:t>
            </a:r>
          </a:p>
          <a:p>
            <a:pPr marL="320040" indent="-320040" algn="l" rtl="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</a:rPr>
              <a:t>Islands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b="1" smtClean="0"/>
              <a:t>Coastal Ecosystem</a:t>
            </a:r>
          </a:p>
        </p:txBody>
      </p:sp>
      <p:sp>
        <p:nvSpPr>
          <p:cNvPr id="54275" name="Rectangle 3"/>
          <p:cNvSpPr>
            <a:spLocks noGrp="1"/>
          </p:cNvSpPr>
          <p:nvPr>
            <p:ph sz="quarter" idx="1"/>
          </p:nvPr>
        </p:nvSpPr>
        <p:spPr>
          <a:xfrm>
            <a:off x="612775" y="17526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320040" indent="-320040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Coastal Habitats</a:t>
            </a:r>
          </a:p>
          <a:p>
            <a:pPr marL="320040" indent="-320040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20040" indent="-320040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</a:rPr>
              <a:t>Coral reef &gt; 300 Species</a:t>
            </a:r>
          </a:p>
          <a:p>
            <a:pPr marL="320040" indent="-320040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</a:rPr>
              <a:t>Mangrove stands &gt;160 Km</a:t>
            </a:r>
          </a:p>
          <a:p>
            <a:pPr marL="320040" indent="-320040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</a:rPr>
              <a:t>Seagrass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</a:rPr>
              <a:t> &gt;11sp</a:t>
            </a:r>
          </a:p>
          <a:p>
            <a:pPr marL="320040" indent="-320040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</a:rPr>
              <a:t>Lagoons</a:t>
            </a:r>
          </a:p>
          <a:p>
            <a:pPr marL="320040" indent="-320040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</a:rPr>
              <a:t>Palm grooves</a:t>
            </a:r>
          </a:p>
          <a:p>
            <a:pPr marL="320040" indent="-320040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</a:rPr>
              <a:t>Salt marshes</a:t>
            </a:r>
          </a:p>
          <a:p>
            <a:pPr marL="320040" indent="-320040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</a:rPr>
              <a:t>Sabkhas</a:t>
            </a:r>
            <a:endParaRPr lang="en-US" sz="3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20040" indent="-320040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</a:rPr>
              <a:t>Rocky shores</a:t>
            </a:r>
          </a:p>
          <a:p>
            <a:pPr marL="320040" indent="-320040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</a:rPr>
              <a:t>Sandy shores</a:t>
            </a:r>
          </a:p>
          <a:p>
            <a:pPr marL="320040" indent="-320040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5175" cy="990600"/>
          </a:xfrm>
        </p:spPr>
        <p:txBody>
          <a:bodyPr/>
          <a:lstStyle/>
          <a:p>
            <a:pPr algn="ctr" eaLnBrk="1" hangingPunct="1"/>
            <a:r>
              <a:rPr lang="en-US" b="1" smtClean="0"/>
              <a:t>Cont Coastal ecosystem</a:t>
            </a:r>
          </a:p>
        </p:txBody>
      </p:sp>
      <p:sp>
        <p:nvSpPr>
          <p:cNvPr id="14339" name="Rectangle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l" rtl="0" eaLnBrk="1" hangingPunct="1">
              <a:buFont typeface="Wingdings 2" pitchFamily="18" charset="2"/>
              <a:buNone/>
            </a:pPr>
            <a:r>
              <a:rPr lang="en-US" sz="3200" b="1" smtClean="0">
                <a:solidFill>
                  <a:srgbClr val="B95B22"/>
                </a:solidFill>
              </a:rPr>
              <a:t>Main Coastal Biota</a:t>
            </a:r>
          </a:p>
          <a:p>
            <a:pPr algn="l" rtl="0" eaLnBrk="1" hangingPunct="1"/>
            <a:r>
              <a:rPr lang="en-US" smtClean="0">
                <a:solidFill>
                  <a:srgbClr val="513E1B"/>
                </a:solidFill>
              </a:rPr>
              <a:t>Fish (include. Shark and rays) &gt;1200 Sp.</a:t>
            </a:r>
          </a:p>
          <a:p>
            <a:pPr algn="l" rtl="0" eaLnBrk="1" hangingPunct="1"/>
            <a:r>
              <a:rPr lang="en-GB" smtClean="0">
                <a:solidFill>
                  <a:srgbClr val="513E1B"/>
                </a:solidFill>
              </a:rPr>
              <a:t>Decapods Crustaceans</a:t>
            </a:r>
            <a:r>
              <a:rPr lang="en-US" smtClean="0">
                <a:solidFill>
                  <a:srgbClr val="513E1B"/>
                </a:solidFill>
              </a:rPr>
              <a:t> &gt; 450 Sp</a:t>
            </a:r>
          </a:p>
          <a:p>
            <a:pPr algn="l" rtl="0" eaLnBrk="1" hangingPunct="1"/>
            <a:r>
              <a:rPr lang="en-GB" smtClean="0">
                <a:solidFill>
                  <a:srgbClr val="513E1B"/>
                </a:solidFill>
              </a:rPr>
              <a:t>Molluscs</a:t>
            </a:r>
            <a:r>
              <a:rPr lang="en-US" smtClean="0">
                <a:solidFill>
                  <a:srgbClr val="513E1B"/>
                </a:solidFill>
              </a:rPr>
              <a:t>   &gt; 1500 Sp</a:t>
            </a:r>
          </a:p>
          <a:p>
            <a:pPr algn="l" rtl="0" eaLnBrk="1" hangingPunct="1"/>
            <a:r>
              <a:rPr lang="en-US" smtClean="0">
                <a:solidFill>
                  <a:srgbClr val="513E1B"/>
                </a:solidFill>
              </a:rPr>
              <a:t>Whales &amp; Dolphins &gt;25 SP</a:t>
            </a:r>
          </a:p>
          <a:p>
            <a:pPr algn="l" rtl="0" eaLnBrk="1" hangingPunct="1"/>
            <a:r>
              <a:rPr lang="en-US" smtClean="0">
                <a:solidFill>
                  <a:srgbClr val="513E1B"/>
                </a:solidFill>
              </a:rPr>
              <a:t>Coastal Birds &gt;149 Sp</a:t>
            </a:r>
          </a:p>
          <a:p>
            <a:pPr algn="l" rtl="0" eaLnBrk="1" hangingPunct="1"/>
            <a:r>
              <a:rPr lang="en-US" smtClean="0">
                <a:solidFill>
                  <a:srgbClr val="513E1B"/>
                </a:solidFill>
              </a:rPr>
              <a:t>Sea Turtles 6 Sp</a:t>
            </a:r>
          </a:p>
          <a:p>
            <a:pPr algn="l" rtl="0" eaLnBrk="1" hangingPunct="1"/>
            <a:r>
              <a:rPr lang="en-US" smtClean="0">
                <a:solidFill>
                  <a:srgbClr val="513E1B"/>
                </a:solidFill>
              </a:rPr>
              <a:t>Macro/Benthic algae &gt; 180 Sp.</a:t>
            </a:r>
          </a:p>
          <a:p>
            <a:pPr algn="l" rtl="0"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8975" cy="990600"/>
          </a:xfrm>
        </p:spPr>
        <p:txBody>
          <a:bodyPr/>
          <a:lstStyle/>
          <a:p>
            <a:pPr algn="ctr" eaLnBrk="1" hangingPunct="1"/>
            <a:r>
              <a:rPr lang="en-US" b="1" smtClean="0">
                <a:cs typeface="Arial" pitchFamily="34" charset="0"/>
              </a:rPr>
              <a:t>Coastal Ecosystem Roles</a:t>
            </a:r>
          </a:p>
        </p:txBody>
      </p:sp>
      <p:sp>
        <p:nvSpPr>
          <p:cNvPr id="15363" name="Rectangle 3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8001000" cy="4953000"/>
          </a:xfrm>
        </p:spPr>
        <p:txBody>
          <a:bodyPr/>
          <a:lstStyle/>
          <a:p>
            <a:pPr algn="l" rtl="0" eaLnBrk="1" hangingPunct="1">
              <a:buFont typeface="Wingdings 2" pitchFamily="18" charset="2"/>
              <a:buNone/>
            </a:pPr>
            <a:r>
              <a:rPr lang="en-US" sz="2600" b="1" smtClean="0">
                <a:solidFill>
                  <a:srgbClr val="B95B22"/>
                </a:solidFill>
                <a:latin typeface="Times New Roman" pitchFamily="18" charset="0"/>
                <a:cs typeface="Times New Roman" pitchFamily="18" charset="0"/>
              </a:rPr>
              <a:t>Contribute to food security.</a:t>
            </a:r>
          </a:p>
          <a:p>
            <a:pPr algn="l" rtl="0" eaLnBrk="1" hangingPunct="1"/>
            <a:r>
              <a:rPr lang="en-US" sz="2400" smtClean="0">
                <a:solidFill>
                  <a:srgbClr val="513E1B"/>
                </a:solidFill>
                <a:latin typeface="Times New Roman" pitchFamily="18" charset="0"/>
                <a:cs typeface="Times New Roman" pitchFamily="18" charset="0"/>
              </a:rPr>
              <a:t>Fisheries contribution to GDP more than 2.4%, it is export value reach more than 213 Million US$ per year   </a:t>
            </a:r>
          </a:p>
          <a:p>
            <a:pPr algn="l" rtl="0" eaLnBrk="1" hangingPunct="1"/>
            <a:r>
              <a:rPr lang="en-US" sz="2400" smtClean="0">
                <a:solidFill>
                  <a:srgbClr val="513E1B"/>
                </a:solidFill>
                <a:latin typeface="Times New Roman" pitchFamily="18" charset="0"/>
                <a:cs typeface="Times New Roman" pitchFamily="18" charset="0"/>
              </a:rPr>
              <a:t>Fisheries Provides locals with high quality food</a:t>
            </a:r>
          </a:p>
          <a:p>
            <a:pPr algn="l" rtl="0" eaLnBrk="1" hangingPunct="1"/>
            <a:endParaRPr lang="en-US" sz="120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 2" pitchFamily="18" charset="2"/>
              <a:buNone/>
            </a:pPr>
            <a:r>
              <a:rPr lang="en-US" sz="2600" b="1" smtClean="0">
                <a:solidFill>
                  <a:srgbClr val="B95B22"/>
                </a:solidFill>
                <a:latin typeface="Times New Roman" pitchFamily="18" charset="0"/>
                <a:cs typeface="Times New Roman" pitchFamily="18" charset="0"/>
              </a:rPr>
              <a:t>Contribute on Poverty alleviation, by providing work opportunity for more than 600 thousands people.</a:t>
            </a:r>
            <a:endParaRPr lang="ar-YE" sz="2600" b="1" smtClean="0">
              <a:solidFill>
                <a:srgbClr val="B95B22"/>
              </a:solidFill>
              <a:latin typeface="Times New Roman" pitchFamily="18" charset="0"/>
            </a:endParaRPr>
          </a:p>
          <a:p>
            <a:pPr algn="l" rtl="0" eaLnBrk="1" hangingPunct="1">
              <a:buFont typeface="Wingdings 2" pitchFamily="18" charset="2"/>
              <a:buNone/>
            </a:pPr>
            <a:endParaRPr lang="en-US" sz="120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 2" pitchFamily="18" charset="2"/>
              <a:buNone/>
            </a:pPr>
            <a:r>
              <a:rPr lang="en-US" sz="2600" b="1" smtClean="0">
                <a:solidFill>
                  <a:srgbClr val="B95B22"/>
                </a:solidFill>
                <a:latin typeface="Times New Roman" pitchFamily="18" charset="0"/>
                <a:cs typeface="Times New Roman" pitchFamily="18" charset="0"/>
              </a:rPr>
              <a:t>Contribute to human being security/protection.</a:t>
            </a:r>
          </a:p>
          <a:p>
            <a:pPr algn="l" rtl="0" eaLnBrk="1" hangingPunct="1"/>
            <a:r>
              <a:rPr lang="en-US" sz="2400" smtClean="0">
                <a:solidFill>
                  <a:srgbClr val="513E1B"/>
                </a:solidFill>
                <a:latin typeface="Times New Roman" pitchFamily="18" charset="0"/>
                <a:cs typeface="Times New Roman" pitchFamily="18" charset="0"/>
              </a:rPr>
              <a:t>Coastal Cities, Harbors, ,infrastructure, Fish communities, Villages and Facilities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8975" cy="990600"/>
          </a:xfrm>
        </p:spPr>
        <p:txBody>
          <a:bodyPr/>
          <a:lstStyle/>
          <a:p>
            <a:pPr algn="ctr" eaLnBrk="1" hangingPunct="1"/>
            <a:r>
              <a:rPr lang="en-US" b="1" smtClean="0">
                <a:cs typeface="Arial" pitchFamily="34" charset="0"/>
              </a:rPr>
              <a:t>Climate Change Impact</a:t>
            </a:r>
            <a:r>
              <a:rPr lang="ar-YE" b="1" smtClean="0"/>
              <a:t> </a:t>
            </a:r>
            <a:endParaRPr lang="en-US" b="1" smtClean="0">
              <a:cs typeface="Arial" pitchFamily="34" charset="0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sz="quarter" idx="1"/>
          </p:nvPr>
        </p:nvSpPr>
        <p:spPr>
          <a:xfrm>
            <a:off x="612775" y="1752600"/>
            <a:ext cx="8153400" cy="4267200"/>
          </a:xfrm>
        </p:spPr>
        <p:txBody>
          <a:bodyPr/>
          <a:lstStyle/>
          <a:p>
            <a:pPr algn="l" rtl="0" eaLnBrk="1" hangingPunct="1">
              <a:buFont typeface="Wingdings 2" pitchFamily="18" charset="2"/>
              <a:buNone/>
            </a:pPr>
            <a:r>
              <a:rPr lang="en-US" b="1" smtClean="0">
                <a:solidFill>
                  <a:srgbClr val="B95B22"/>
                </a:solidFill>
                <a:cs typeface="Arial" pitchFamily="34" charset="0"/>
              </a:rPr>
              <a:t>Temperature Rise</a:t>
            </a:r>
          </a:p>
          <a:p>
            <a:pPr algn="l" rtl="0" eaLnBrk="1" hangingPunct="1">
              <a:buFont typeface="Wingdings 2" pitchFamily="18" charset="2"/>
              <a:buNone/>
            </a:pPr>
            <a:endParaRPr lang="en-US" sz="900" b="1" smtClean="0">
              <a:solidFill>
                <a:srgbClr val="B95B22"/>
              </a:solidFill>
              <a:cs typeface="Arial" pitchFamily="34" charset="0"/>
            </a:endParaRPr>
          </a:p>
          <a:p>
            <a:pPr algn="l" rtl="0" eaLnBrk="1" hangingPunct="1"/>
            <a:r>
              <a:rPr lang="en-US" smtClean="0">
                <a:solidFill>
                  <a:srgbClr val="513E1B"/>
                </a:solidFill>
                <a:cs typeface="Arial" pitchFamily="34" charset="0"/>
              </a:rPr>
              <a:t>Coral bleaching,</a:t>
            </a:r>
          </a:p>
          <a:p>
            <a:pPr algn="l" rtl="0" eaLnBrk="1" hangingPunct="1"/>
            <a:r>
              <a:rPr lang="en-US" smtClean="0">
                <a:solidFill>
                  <a:srgbClr val="513E1B"/>
                </a:solidFill>
                <a:cs typeface="Arial" pitchFamily="34" charset="0"/>
              </a:rPr>
              <a:t>Fish mortality,</a:t>
            </a:r>
          </a:p>
          <a:p>
            <a:pPr algn="l" rtl="0" eaLnBrk="1" hangingPunct="1"/>
            <a:r>
              <a:rPr lang="en-US" smtClean="0">
                <a:solidFill>
                  <a:srgbClr val="513E1B"/>
                </a:solidFill>
                <a:cs typeface="Arial" pitchFamily="34" charset="0"/>
              </a:rPr>
              <a:t>Fish spatial distribution (Fishing ground scale and location),</a:t>
            </a:r>
          </a:p>
          <a:p>
            <a:pPr algn="l" rtl="0" eaLnBrk="1" hangingPunct="1"/>
            <a:r>
              <a:rPr lang="en-US" smtClean="0">
                <a:solidFill>
                  <a:srgbClr val="513E1B"/>
                </a:solidFill>
                <a:cs typeface="Arial" pitchFamily="34" charset="0"/>
              </a:rPr>
              <a:t>Fish disease,</a:t>
            </a:r>
          </a:p>
          <a:p>
            <a:pPr algn="l" rtl="0" eaLnBrk="1" hangingPunct="1"/>
            <a:r>
              <a:rPr lang="en-US" smtClean="0">
                <a:solidFill>
                  <a:srgbClr val="513E1B"/>
                </a:solidFill>
                <a:cs typeface="Arial" pitchFamily="34" charset="0"/>
              </a:rPr>
              <a:t>eutrofication. </a:t>
            </a:r>
          </a:p>
          <a:p>
            <a:pPr algn="l" rtl="0" eaLnBrk="1" hangingPunct="1">
              <a:buFont typeface="Wingdings 2" pitchFamily="18" charset="2"/>
              <a:buNone/>
            </a:pPr>
            <a:endParaRPr lang="en-US" smtClean="0">
              <a:cs typeface="Arial" pitchFamily="34" charset="0"/>
            </a:endParaRPr>
          </a:p>
          <a:p>
            <a:pPr algn="l" rtl="0" eaLnBrk="1" hangingPunct="1">
              <a:buFont typeface="Wingdings 2" pitchFamily="18" charset="2"/>
              <a:buNone/>
            </a:pPr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52863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533400" y="4724400"/>
            <a:ext cx="5181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en-US" b="1">
                <a:solidFill>
                  <a:schemeClr val="accent2"/>
                </a:solidFill>
                <a:latin typeface="Perpetua" pitchFamily="18" charset="0"/>
                <a:cs typeface="Times New Roman" pitchFamily="18" charset="0"/>
              </a:rPr>
              <a:t>Vulnerability of national economies of potential climate change impacts on fisheries (integrates exposure, sensitivity and adaptive capacity) under IPCC scenario B2 (local development, lower emissions).  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828800"/>
            <a:ext cx="30464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6019800" y="4495800"/>
            <a:ext cx="2438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en-US" b="1">
                <a:solidFill>
                  <a:schemeClr val="accent2"/>
                </a:solidFill>
                <a:latin typeface="Perpetua" pitchFamily="18" charset="0"/>
                <a:cs typeface="Times New Roman" pitchFamily="18" charset="0"/>
              </a:rPr>
              <a:t>60,000 to 80,000 fishermen and their families depend on fishing for their livelihoods</a:t>
            </a:r>
            <a:endParaRPr lang="en-US">
              <a:solidFill>
                <a:schemeClr val="accent2"/>
              </a:solidFill>
              <a:latin typeface="Perpetua" pitchFamily="18" charset="0"/>
              <a:cs typeface="Times New Roman" pitchFamily="18" charset="0"/>
            </a:endParaRPr>
          </a:p>
        </p:txBody>
      </p:sp>
      <p:sp>
        <p:nvSpPr>
          <p:cNvPr id="47110" name="TextBox 9"/>
          <p:cNvSpPr txBox="1">
            <a:spLocks noChangeArrowheads="1"/>
          </p:cNvSpPr>
          <p:nvPr/>
        </p:nvSpPr>
        <p:spPr bwMode="auto">
          <a:xfrm>
            <a:off x="304800" y="457200"/>
            <a:ext cx="8653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2800" b="1" i="1" dirty="0">
                <a:solidFill>
                  <a:schemeClr val="bg2">
                    <a:lumMod val="25000"/>
                  </a:schemeClr>
                </a:solidFill>
                <a:latin typeface="Perpetua" pitchFamily="18" charset="0"/>
                <a:cs typeface="Times New Roman" pitchFamily="18" charset="0"/>
              </a:rPr>
              <a:t>Vulnerability of  Yemen’s Fisheries Sector to Climate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1290</TotalTime>
  <Words>505</Words>
  <Application>Microsoft Office PowerPoint</Application>
  <PresentationFormat>On-screen Show (4:3)</PresentationFormat>
  <Paragraphs>94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Median</vt:lpstr>
      <vt:lpstr> Yemen experience on Climate Change  Coastal Area</vt:lpstr>
      <vt:lpstr>Geographic Location and Land Area</vt:lpstr>
      <vt:lpstr>Cont. Geographic Location and Land Area</vt:lpstr>
      <vt:lpstr>Yemen Coast</vt:lpstr>
      <vt:lpstr>Coastal Ecosystem</vt:lpstr>
      <vt:lpstr>Cont Coastal ecosystem</vt:lpstr>
      <vt:lpstr>Coastal Ecosystem Roles</vt:lpstr>
      <vt:lpstr>Climate Change Impact </vt:lpstr>
      <vt:lpstr>Slide 9</vt:lpstr>
      <vt:lpstr>Climate Change Impact Cont.</vt:lpstr>
      <vt:lpstr>Slide 11</vt:lpstr>
      <vt:lpstr>Efforts to Adapt to CC Impact</vt:lpstr>
      <vt:lpstr>Challenges</vt:lpstr>
      <vt:lpstr>Slide 14</vt:lpstr>
    </vt:vector>
  </TitlesOfParts>
  <Company>The World Bank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wb84983</dc:creator>
  <cp:lastModifiedBy>Wel-Come</cp:lastModifiedBy>
  <cp:revision>107</cp:revision>
  <dcterms:created xsi:type="dcterms:W3CDTF">2010-05-08T17:34:24Z</dcterms:created>
  <dcterms:modified xsi:type="dcterms:W3CDTF">2013-02-09T07:29:03Z</dcterms:modified>
</cp:coreProperties>
</file>