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chris\AppData\Local\Temp\Temp1_Uganda%20Adjusted.zip\Annex%203a%20-%20Uganda%20Excel%20Data%20File%20-%20Rio%20Marker%20Adjusted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F:\2019\Proposals\CARE-Project\Reports\Extracted%20project%20Assessments\Assessment%20Final-template-Ver%2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/F:\2019\Proposals\CARE-Project\Reports\Extracted%20project%20Assessments\Assessment%20Final-template-Ver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A67-7A4F-BB77-4CB7F40F4A12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A67-7A4F-BB77-4CB7F40F4A12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A67-7A4F-BB77-4CB7F40F4A12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A67-7A4F-BB77-4CB7F40F4A12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A67-7A4F-BB77-4CB7F40F4A12}"/>
              </c:ext>
            </c:extLst>
          </c:dPt>
          <c:dPt>
            <c:idx val="5"/>
            <c:invertIfNegative val="0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A67-7A4F-BB77-4CB7F40F4A12}"/>
              </c:ext>
            </c:extLst>
          </c:dPt>
          <c:dPt>
            <c:idx val="6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A67-7A4F-BB77-4CB7F40F4A12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7A67-7A4F-BB77-4CB7F40F4A12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7A67-7A4F-BB77-4CB7F40F4A12}"/>
              </c:ext>
            </c:extLst>
          </c:dPt>
          <c:dPt>
            <c:idx val="9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7A67-7A4F-BB77-4CB7F40F4A12}"/>
              </c:ext>
            </c:extLst>
          </c:dPt>
          <c:dPt>
            <c:idx val="10"/>
            <c:invertIfNegative val="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7A67-7A4F-BB77-4CB7F40F4A12}"/>
              </c:ext>
            </c:extLst>
          </c:dPt>
          <c:dPt>
            <c:idx val="11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7A67-7A4F-BB77-4CB7F40F4A12}"/>
              </c:ext>
            </c:extLst>
          </c:dPt>
          <c:dPt>
            <c:idx val="12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7A67-7A4F-BB77-4CB7F40F4A12}"/>
              </c:ext>
            </c:extLst>
          </c:dPt>
          <c:dPt>
            <c:idx val="13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7A67-7A4F-BB77-4CB7F40F4A12}"/>
              </c:ext>
            </c:extLst>
          </c:dPt>
          <c:dPt>
            <c:idx val="14"/>
            <c:invertIfNegative val="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7A67-7A4F-BB77-4CB7F40F4A12}"/>
              </c:ext>
            </c:extLst>
          </c:dPt>
          <c:dPt>
            <c:idx val="15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7A67-7A4F-BB77-4CB7F40F4A12}"/>
              </c:ext>
            </c:extLst>
          </c:dPt>
          <c:dPt>
            <c:idx val="16"/>
            <c:invertIfNegative val="0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7A67-7A4F-BB77-4CB7F40F4A12}"/>
              </c:ext>
            </c:extLst>
          </c:dPt>
          <c:dPt>
            <c:idx val="17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7A67-7A4F-BB77-4CB7F40F4A12}"/>
              </c:ext>
            </c:extLst>
          </c:dPt>
          <c:dPt>
            <c:idx val="18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7A67-7A4F-BB77-4CB7F40F4A12}"/>
              </c:ext>
            </c:extLst>
          </c:dPt>
          <c:dPt>
            <c:idx val="19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7A67-7A4F-BB77-4CB7F40F4A12}"/>
              </c:ext>
            </c:extLst>
          </c:dPt>
          <c:dPt>
            <c:idx val="20"/>
            <c:invertIfNegative val="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7A67-7A4F-BB77-4CB7F40F4A12}"/>
              </c:ext>
            </c:extLst>
          </c:dPt>
          <c:dPt>
            <c:idx val="21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7A67-7A4F-BB77-4CB7F40F4A12}"/>
              </c:ext>
            </c:extLst>
          </c:dPt>
          <c:dPt>
            <c:idx val="22"/>
            <c:invertIfNegative val="0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7A67-7A4F-BB77-4CB7F40F4A12}"/>
              </c:ext>
            </c:extLst>
          </c:dPt>
          <c:dPt>
            <c:idx val="23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7A67-7A4F-BB77-4CB7F40F4A12}"/>
              </c:ext>
            </c:extLst>
          </c:dPt>
          <c:dPt>
            <c:idx val="24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7A67-7A4F-BB77-4CB7F40F4A12}"/>
              </c:ext>
            </c:extLst>
          </c:dPt>
          <c:dPt>
            <c:idx val="25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7A67-7A4F-BB77-4CB7F40F4A12}"/>
              </c:ext>
            </c:extLst>
          </c:dPt>
          <c:dPt>
            <c:idx val="26"/>
            <c:invertIfNegative val="0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7A67-7A4F-BB77-4CB7F40F4A12}"/>
              </c:ext>
            </c:extLst>
          </c:dPt>
          <c:dPt>
            <c:idx val="27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7A67-7A4F-BB77-4CB7F40F4A12}"/>
              </c:ext>
            </c:extLst>
          </c:dPt>
          <c:dPt>
            <c:idx val="28"/>
            <c:invertIfNegative val="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9-7A67-7A4F-BB77-4CB7F40F4A12}"/>
              </c:ext>
            </c:extLst>
          </c:dPt>
          <c:dPt>
            <c:idx val="29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lumOff val="4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lumOff val="4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Off val="4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B-7A67-7A4F-BB77-4CB7F40F4A12}"/>
              </c:ext>
            </c:extLst>
          </c:dPt>
          <c:dPt>
            <c:idx val="30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5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5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5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D-7A67-7A4F-BB77-4CB7F40F4A1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'[Annex 3a - Uganda Excel Data File - Rio Marker Adjusted.xlsx]Graphs - Pivot'!$D$24:$D$54</c:f>
              <c:strCache>
                <c:ptCount val="31"/>
                <c:pt idx="0">
                  <c:v>Germany</c:v>
                </c:pt>
                <c:pt idx="1">
                  <c:v>Denmark</c:v>
                </c:pt>
                <c:pt idx="2">
                  <c:v>AfDB</c:v>
                </c:pt>
                <c:pt idx="3">
                  <c:v>EU institutions (excl. EIB)</c:v>
                </c:pt>
                <c:pt idx="4">
                  <c:v>United Kingdom</c:v>
                </c:pt>
                <c:pt idx="5">
                  <c:v>France</c:v>
                </c:pt>
                <c:pt idx="6">
                  <c:v>IFAD</c:v>
                </c:pt>
                <c:pt idx="7">
                  <c:v>United States</c:v>
                </c:pt>
                <c:pt idx="8">
                  <c:v>GCF</c:v>
                </c:pt>
                <c:pt idx="9">
                  <c:v>Netherlands</c:v>
                </c:pt>
                <c:pt idx="10">
                  <c:v>Sweden</c:v>
                </c:pt>
                <c:pt idx="11">
                  <c:v>Japan</c:v>
                </c:pt>
                <c:pt idx="12">
                  <c:v>WB</c:v>
                </c:pt>
                <c:pt idx="13">
                  <c:v>Belgium</c:v>
                </c:pt>
                <c:pt idx="14">
                  <c:v>Islamic Development Bank</c:v>
                </c:pt>
                <c:pt idx="15">
                  <c:v>GEF</c:v>
                </c:pt>
                <c:pt idx="16">
                  <c:v>Norway</c:v>
                </c:pt>
                <c:pt idx="17">
                  <c:v>Austria</c:v>
                </c:pt>
                <c:pt idx="18">
                  <c:v>Adaptation Fund</c:v>
                </c:pt>
                <c:pt idx="19">
                  <c:v>Ireland</c:v>
                </c:pt>
                <c:pt idx="20">
                  <c:v>NDF</c:v>
                </c:pt>
                <c:pt idx="21">
                  <c:v>IFC</c:v>
                </c:pt>
                <c:pt idx="22">
                  <c:v>Australia</c:v>
                </c:pt>
                <c:pt idx="23">
                  <c:v>Canada</c:v>
                </c:pt>
                <c:pt idx="24">
                  <c:v>Korea</c:v>
                </c:pt>
                <c:pt idx="25">
                  <c:v>Spain</c:v>
                </c:pt>
                <c:pt idx="26">
                  <c:v>Finland</c:v>
                </c:pt>
                <c:pt idx="27">
                  <c:v>Italy</c:v>
                </c:pt>
                <c:pt idx="28">
                  <c:v>Iceland</c:v>
                </c:pt>
                <c:pt idx="29">
                  <c:v>GGGI</c:v>
                </c:pt>
                <c:pt idx="30">
                  <c:v>Poland</c:v>
                </c:pt>
              </c:strCache>
            </c:strRef>
          </c:cat>
          <c:val>
            <c:numRef>
              <c:f>'[Annex 3a - Uganda Excel Data File - Rio Marker Adjusted.xlsx]Graphs - Pivot'!$E$24:$E$54</c:f>
              <c:numCache>
                <c:formatCode>#,##0</c:formatCode>
                <c:ptCount val="31"/>
                <c:pt idx="0">
                  <c:v>145582.3342101629</c:v>
                </c:pt>
                <c:pt idx="1">
                  <c:v>109639.9263811741</c:v>
                </c:pt>
                <c:pt idx="2">
                  <c:v>108464.69507747803</c:v>
                </c:pt>
                <c:pt idx="3">
                  <c:v>99930.472597635395</c:v>
                </c:pt>
                <c:pt idx="4">
                  <c:v>91516.26815830046</c:v>
                </c:pt>
                <c:pt idx="5">
                  <c:v>60131.597752534923</c:v>
                </c:pt>
                <c:pt idx="6">
                  <c:v>54036.762969184405</c:v>
                </c:pt>
                <c:pt idx="7">
                  <c:v>53339.619125135279</c:v>
                </c:pt>
                <c:pt idx="8">
                  <c:v>24140</c:v>
                </c:pt>
                <c:pt idx="9">
                  <c:v>24139.20185258588</c:v>
                </c:pt>
                <c:pt idx="10">
                  <c:v>22159.951124994197</c:v>
                </c:pt>
                <c:pt idx="11">
                  <c:v>21783.038497320798</c:v>
                </c:pt>
                <c:pt idx="12">
                  <c:v>20045.675950655579</c:v>
                </c:pt>
                <c:pt idx="13">
                  <c:v>18450.571993964419</c:v>
                </c:pt>
                <c:pt idx="14">
                  <c:v>18024.770649213307</c:v>
                </c:pt>
                <c:pt idx="15">
                  <c:v>13866.540564236242</c:v>
                </c:pt>
                <c:pt idx="16">
                  <c:v>12746.226785929026</c:v>
                </c:pt>
                <c:pt idx="17">
                  <c:v>10849.668144502095</c:v>
                </c:pt>
                <c:pt idx="18">
                  <c:v>7751</c:v>
                </c:pt>
                <c:pt idx="19">
                  <c:v>6575.246773883975</c:v>
                </c:pt>
                <c:pt idx="20">
                  <c:v>5798.2563215279733</c:v>
                </c:pt>
                <c:pt idx="21">
                  <c:v>2235.9836337498614</c:v>
                </c:pt>
                <c:pt idx="22">
                  <c:v>717.52667759525934</c:v>
                </c:pt>
                <c:pt idx="23">
                  <c:v>537.30803715604679</c:v>
                </c:pt>
                <c:pt idx="24">
                  <c:v>351.21889361920171</c:v>
                </c:pt>
                <c:pt idx="25">
                  <c:v>328.69152023658586</c:v>
                </c:pt>
                <c:pt idx="26">
                  <c:v>259.27359806367582</c:v>
                </c:pt>
                <c:pt idx="27">
                  <c:v>231.41009987428612</c:v>
                </c:pt>
                <c:pt idx="28">
                  <c:v>196.21086453615962</c:v>
                </c:pt>
                <c:pt idx="29">
                  <c:v>177.14799200000002</c:v>
                </c:pt>
                <c:pt idx="30">
                  <c:v>56.222430305085638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C9-4D0D-ACD0-61BD92A3DCE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84772728"/>
        <c:axId val="484775080"/>
      </c:barChart>
      <c:catAx>
        <c:axId val="484772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fr-FR"/>
          </a:p>
        </c:txPr>
        <c:crossAx val="484775080"/>
        <c:crosses val="autoZero"/>
        <c:auto val="1"/>
        <c:lblAlgn val="ctr"/>
        <c:lblOffset val="100"/>
        <c:noMultiLvlLbl val="0"/>
      </c:catAx>
      <c:valAx>
        <c:axId val="484775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 USD (Thousand)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fr-FR"/>
          </a:p>
        </c:txPr>
        <c:crossAx val="484772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A85-454C-B132-28D53B53BE5A}"/>
              </c:ext>
            </c:extLst>
          </c:dPt>
          <c:dPt>
            <c:idx val="1"/>
            <c:bubble3D val="0"/>
            <c:spPr>
              <a:solidFill>
                <a:schemeClr val="accent5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A85-454C-B132-28D53B53BE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'Rio Markers and Budgets'!$N$28:$N$29</c:f>
              <c:strCache>
                <c:ptCount val="2"/>
                <c:pt idx="0">
                  <c:v>Grant </c:v>
                </c:pt>
                <c:pt idx="1">
                  <c:v>Loan </c:v>
                </c:pt>
              </c:strCache>
            </c:strRef>
          </c:cat>
          <c:val>
            <c:numRef>
              <c:f>'Rio Markers and Budgets'!$O$28:$O$29</c:f>
              <c:numCache>
                <c:formatCode>General</c:formatCode>
                <c:ptCount val="2"/>
                <c:pt idx="0" formatCode="_(* #,##0.00_);_(* \(#,##0.00\);_(* &quot;-&quot;??_);_(@_)">
                  <c:v>85.297255883498721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85-454C-B132-28D53B53BE5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Arial" pitchFamily="34" charset="0"/>
                <a:cs typeface="Arial" pitchFamily="34" charset="0"/>
              </a:defRPr>
            </a:pPr>
            <a:endParaRPr lang="en-US" sz="2400" dirty="0">
              <a:latin typeface="Arial" pitchFamily="34" charset="0"/>
              <a:cs typeface="Arial" pitchFamily="34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3989201427994458"/>
          <c:y val="0.12427968551519608"/>
          <c:w val="0.79282572285127451"/>
          <c:h val="0.7757448829473256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00CC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E6F3-0842-9A2A-687F58FA13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itchFamily="34" charset="0"/>
                    <a:cs typeface="Arial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'Climate Finance Trends'!$J$42:$J$43</c:f>
              <c:strCache>
                <c:ptCount val="2"/>
                <c:pt idx="0">
                  <c:v>2010-2013</c:v>
                </c:pt>
                <c:pt idx="1">
                  <c:v>2013-2016</c:v>
                </c:pt>
              </c:strCache>
            </c:strRef>
          </c:cat>
          <c:val>
            <c:numRef>
              <c:f>'Climate Finance Trends'!$K$42:$K$43</c:f>
              <c:numCache>
                <c:formatCode>General</c:formatCode>
                <c:ptCount val="2"/>
                <c:pt idx="0">
                  <c:v>264</c:v>
                </c:pt>
                <c:pt idx="1">
                  <c:v>504.36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F3-0842-9A2A-687F58FA13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0359112"/>
        <c:axId val="420362248"/>
      </c:barChart>
      <c:catAx>
        <c:axId val="4203591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fr-FR"/>
          </a:p>
        </c:txPr>
        <c:crossAx val="420362248"/>
        <c:crosses val="autoZero"/>
        <c:auto val="1"/>
        <c:lblAlgn val="ctr"/>
        <c:lblOffset val="100"/>
        <c:noMultiLvlLbl val="0"/>
      </c:catAx>
      <c:valAx>
        <c:axId val="42036224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fr-FR"/>
          </a:p>
        </c:txPr>
        <c:crossAx val="4203591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105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51BBCE-AB71-48BE-AC71-2E1581919994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9598C0-86ED-48F1-98A2-CDA412BE3F0F}">
      <dgm:prSet phldrT="[Text]"/>
      <dgm:spPr>
        <a:solidFill>
          <a:schemeClr val="tx1"/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NAPA</a:t>
          </a:r>
        </a:p>
      </dgm:t>
    </dgm:pt>
    <dgm:pt modelId="{F82D9199-FA65-4685-838D-4710C239DE06}" type="parTrans" cxnId="{BA4054F3-A5AD-4736-9719-0C0E925C6C66}">
      <dgm:prSet/>
      <dgm:spPr/>
      <dgm:t>
        <a:bodyPr/>
        <a:lstStyle/>
        <a:p>
          <a:endParaRPr lang="en-US"/>
        </a:p>
      </dgm:t>
    </dgm:pt>
    <dgm:pt modelId="{A0522AB0-D7FC-4313-A4B6-9D8835504B44}" type="sibTrans" cxnId="{BA4054F3-A5AD-4736-9719-0C0E925C6C66}">
      <dgm:prSet/>
      <dgm:spPr/>
      <dgm:t>
        <a:bodyPr/>
        <a:lstStyle/>
        <a:p>
          <a:endParaRPr lang="en-US"/>
        </a:p>
      </dgm:t>
    </dgm:pt>
    <dgm:pt modelId="{73A4C9B6-AE34-4DAD-92E2-46432C6C030A}">
      <dgm:prSet phldrT="[Text]"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9 Priorities costed at USD 20M</a:t>
          </a:r>
        </a:p>
      </dgm:t>
    </dgm:pt>
    <dgm:pt modelId="{AD83BE7C-EF33-46DF-A49B-71D40589C402}" type="parTrans" cxnId="{E6DAB211-9844-4AB3-B736-B27E6D0A20FF}">
      <dgm:prSet/>
      <dgm:spPr/>
      <dgm:t>
        <a:bodyPr/>
        <a:lstStyle/>
        <a:p>
          <a:endParaRPr lang="en-US"/>
        </a:p>
      </dgm:t>
    </dgm:pt>
    <dgm:pt modelId="{36F37B4E-2ACA-43DE-B600-1F22DFB4AAB6}" type="sibTrans" cxnId="{E6DAB211-9844-4AB3-B736-B27E6D0A20FF}">
      <dgm:prSet/>
      <dgm:spPr/>
      <dgm:t>
        <a:bodyPr/>
        <a:lstStyle/>
        <a:p>
          <a:endParaRPr lang="en-US"/>
        </a:p>
      </dgm:t>
    </dgm:pt>
    <dgm:pt modelId="{1A63505D-0354-43FC-AAD8-DF125520C612}">
      <dgm:prSet phldrT="[Text]"/>
      <dgm:spPr>
        <a:solidFill>
          <a:schemeClr val="accent2"/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NCCP, NDC</a:t>
          </a:r>
        </a:p>
      </dgm:t>
    </dgm:pt>
    <dgm:pt modelId="{CB25722C-2EDF-498F-900C-4F382EE11EDF}" type="parTrans" cxnId="{D6CFBF3D-CCD0-4F63-9430-CBDAC0C347F3}">
      <dgm:prSet/>
      <dgm:spPr/>
      <dgm:t>
        <a:bodyPr/>
        <a:lstStyle/>
        <a:p>
          <a:endParaRPr lang="en-US"/>
        </a:p>
      </dgm:t>
    </dgm:pt>
    <dgm:pt modelId="{A1E9530E-F971-4B0B-8CA7-A9D123886C92}" type="sibTrans" cxnId="{D6CFBF3D-CCD0-4F63-9430-CBDAC0C347F3}">
      <dgm:prSet/>
      <dgm:spPr/>
      <dgm:t>
        <a:bodyPr/>
        <a:lstStyle/>
        <a:p>
          <a:endParaRPr lang="en-US"/>
        </a:p>
      </dgm:t>
    </dgm:pt>
    <dgm:pt modelId="{6C25F557-0A30-462F-BAE5-818843341D2C}">
      <dgm:prSet phldrT="[Text]"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Adaptation Component costed at </a:t>
          </a:r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USD 3.09 </a:t>
          </a:r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billion</a:t>
          </a:r>
        </a:p>
      </dgm:t>
    </dgm:pt>
    <dgm:pt modelId="{2E34F06E-0EC1-4D9A-875C-F6DD09CE7373}" type="parTrans" cxnId="{32D7C68E-1036-4731-9913-C2A6BFE21343}">
      <dgm:prSet/>
      <dgm:spPr/>
      <dgm:t>
        <a:bodyPr/>
        <a:lstStyle/>
        <a:p>
          <a:endParaRPr lang="en-US"/>
        </a:p>
      </dgm:t>
    </dgm:pt>
    <dgm:pt modelId="{7C743E4E-2231-4058-9795-7AF63AEB73E8}" type="sibTrans" cxnId="{32D7C68E-1036-4731-9913-C2A6BFE21343}">
      <dgm:prSet/>
      <dgm:spPr/>
      <dgm:t>
        <a:bodyPr/>
        <a:lstStyle/>
        <a:p>
          <a:endParaRPr lang="en-US"/>
        </a:p>
      </dgm:t>
    </dgm:pt>
    <dgm:pt modelId="{0B37F467-958D-43C4-895F-BFF22EAF93A0}">
      <dgm:prSet phldrT="[Text]"/>
      <dgm:spPr/>
      <dgm:t>
        <a:bodyPr/>
        <a:lstStyle/>
        <a:p>
          <a:r>
            <a:rPr lang="en-US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NAP-Ag</a:t>
          </a:r>
          <a:r>
            <a:rPr lang="en-US" b="0" dirty="0">
              <a:latin typeface="Arial" panose="020B0604020202020204" pitchFamily="34" charset="0"/>
              <a:cs typeface="Arial" panose="020B0604020202020204" pitchFamily="34" charset="0"/>
            </a:rPr>
            <a:t>, SPCR, NAP (On-going)</a:t>
          </a:r>
        </a:p>
      </dgm:t>
    </dgm:pt>
    <dgm:pt modelId="{FE5EA6E8-6673-49EC-B6A7-40DE2DB2B4DF}" type="parTrans" cxnId="{1B478C4D-53F6-4499-8522-763F02516E02}">
      <dgm:prSet/>
      <dgm:spPr/>
      <dgm:t>
        <a:bodyPr/>
        <a:lstStyle/>
        <a:p>
          <a:endParaRPr lang="en-US"/>
        </a:p>
      </dgm:t>
    </dgm:pt>
    <dgm:pt modelId="{A38A0993-BDD7-4C02-9823-4189DD3279BC}" type="sibTrans" cxnId="{1B478C4D-53F6-4499-8522-763F02516E02}">
      <dgm:prSet/>
      <dgm:spPr/>
      <dgm:t>
        <a:bodyPr/>
        <a:lstStyle/>
        <a:p>
          <a:endParaRPr lang="en-US"/>
        </a:p>
      </dgm:t>
    </dgm:pt>
    <dgm:pt modelId="{AADCB7D1-AFF9-4836-B5E1-D384104A78BD}">
      <dgm:prSet phldrT="[Text]"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cs typeface="Arial" panose="020B0604020202020204" pitchFamily="34" charset="0"/>
            </a:rPr>
            <a:t>Sectoral medium planning &amp; long term</a:t>
          </a:r>
        </a:p>
      </dgm:t>
    </dgm:pt>
    <dgm:pt modelId="{D4892273-CF8D-47F9-8D0B-9F6C700EFF29}" type="parTrans" cxnId="{2EAB7E7B-3517-460E-A062-91B0C24C5A6F}">
      <dgm:prSet/>
      <dgm:spPr/>
      <dgm:t>
        <a:bodyPr/>
        <a:lstStyle/>
        <a:p>
          <a:endParaRPr lang="en-US"/>
        </a:p>
      </dgm:t>
    </dgm:pt>
    <dgm:pt modelId="{635A4D83-B9B7-4D7E-AC97-A373C776D830}" type="sibTrans" cxnId="{2EAB7E7B-3517-460E-A062-91B0C24C5A6F}">
      <dgm:prSet/>
      <dgm:spPr/>
      <dgm:t>
        <a:bodyPr/>
        <a:lstStyle/>
        <a:p>
          <a:endParaRPr lang="en-US"/>
        </a:p>
      </dgm:t>
    </dgm:pt>
    <dgm:pt modelId="{29A7D04A-FEF4-4DB8-8138-16D615B65B2B}" type="pres">
      <dgm:prSet presAssocID="{FE51BBCE-AB71-48BE-AC71-2E1581919994}" presName="rootnode" presStyleCnt="0">
        <dgm:presLayoutVars>
          <dgm:chMax/>
          <dgm:chPref/>
          <dgm:dir/>
          <dgm:animLvl val="lvl"/>
        </dgm:presLayoutVars>
      </dgm:prSet>
      <dgm:spPr/>
    </dgm:pt>
    <dgm:pt modelId="{AF037757-DD90-417B-8880-41BB9EF1ECB4}" type="pres">
      <dgm:prSet presAssocID="{559598C0-86ED-48F1-98A2-CDA412BE3F0F}" presName="composite" presStyleCnt="0"/>
      <dgm:spPr/>
    </dgm:pt>
    <dgm:pt modelId="{905DD245-C985-4527-9E84-36C015E8E976}" type="pres">
      <dgm:prSet presAssocID="{559598C0-86ED-48F1-98A2-CDA412BE3F0F}" presName="bentUpArrow1" presStyleLbl="alignImgPlace1" presStyleIdx="0" presStyleCnt="2"/>
      <dgm:spPr/>
    </dgm:pt>
    <dgm:pt modelId="{D723C866-D785-48F1-9679-D5F350841673}" type="pres">
      <dgm:prSet presAssocID="{559598C0-86ED-48F1-98A2-CDA412BE3F0F}" presName="ParentText" presStyleLbl="node1" presStyleIdx="0" presStyleCnt="3" custScaleY="68156">
        <dgm:presLayoutVars>
          <dgm:chMax val="1"/>
          <dgm:chPref val="1"/>
          <dgm:bulletEnabled val="1"/>
        </dgm:presLayoutVars>
      </dgm:prSet>
      <dgm:spPr/>
    </dgm:pt>
    <dgm:pt modelId="{D533591E-CC2A-40D2-9775-058D04D73626}" type="pres">
      <dgm:prSet presAssocID="{559598C0-86ED-48F1-98A2-CDA412BE3F0F}" presName="ChildText" presStyleLbl="revTx" presStyleIdx="0" presStyleCnt="3" custScaleY="61026" custLinFactNeighborX="2820" custLinFactNeighborY="-1509">
        <dgm:presLayoutVars>
          <dgm:chMax val="0"/>
          <dgm:chPref val="0"/>
          <dgm:bulletEnabled val="1"/>
        </dgm:presLayoutVars>
      </dgm:prSet>
      <dgm:spPr/>
    </dgm:pt>
    <dgm:pt modelId="{EE5A2E17-A767-47A3-8C70-D0E5B63525B0}" type="pres">
      <dgm:prSet presAssocID="{A0522AB0-D7FC-4313-A4B6-9D8835504B44}" presName="sibTrans" presStyleCnt="0"/>
      <dgm:spPr/>
    </dgm:pt>
    <dgm:pt modelId="{DC081622-58E3-48F4-A07D-DEF94854D0D0}" type="pres">
      <dgm:prSet presAssocID="{1A63505D-0354-43FC-AAD8-DF125520C612}" presName="composite" presStyleCnt="0"/>
      <dgm:spPr/>
    </dgm:pt>
    <dgm:pt modelId="{CA72DD5E-EFED-4371-849C-5D5CCA738615}" type="pres">
      <dgm:prSet presAssocID="{1A63505D-0354-43FC-AAD8-DF125520C612}" presName="bentUpArrow1" presStyleLbl="alignImgPlace1" presStyleIdx="1" presStyleCnt="2"/>
      <dgm:spPr/>
    </dgm:pt>
    <dgm:pt modelId="{14C143B4-1896-47A9-A67C-72AF740A4100}" type="pres">
      <dgm:prSet presAssocID="{1A63505D-0354-43FC-AAD8-DF125520C612}" presName="ParentText" presStyleLbl="node1" presStyleIdx="1" presStyleCnt="3" custScaleY="55186">
        <dgm:presLayoutVars>
          <dgm:chMax val="1"/>
          <dgm:chPref val="1"/>
          <dgm:bulletEnabled val="1"/>
        </dgm:presLayoutVars>
      </dgm:prSet>
      <dgm:spPr/>
    </dgm:pt>
    <dgm:pt modelId="{E3748349-0EC5-458A-B4A4-0C60CC21F5BF}" type="pres">
      <dgm:prSet presAssocID="{1A63505D-0354-43FC-AAD8-DF125520C612}" presName="ChildText" presStyleLbl="revTx" presStyleIdx="1" presStyleCnt="3" custScaleX="161080" custScaleY="75729" custLinFactNeighborX="37128" custLinFactNeighborY="1989">
        <dgm:presLayoutVars>
          <dgm:chMax val="0"/>
          <dgm:chPref val="0"/>
          <dgm:bulletEnabled val="1"/>
        </dgm:presLayoutVars>
      </dgm:prSet>
      <dgm:spPr/>
    </dgm:pt>
    <dgm:pt modelId="{54D7BAF9-8D9A-4954-919E-497B4665E9BF}" type="pres">
      <dgm:prSet presAssocID="{A1E9530E-F971-4B0B-8CA7-A9D123886C92}" presName="sibTrans" presStyleCnt="0"/>
      <dgm:spPr/>
    </dgm:pt>
    <dgm:pt modelId="{58F0E63C-F384-41F9-BBAF-ABFC42A84358}" type="pres">
      <dgm:prSet presAssocID="{0B37F467-958D-43C4-895F-BFF22EAF93A0}" presName="composite" presStyleCnt="0"/>
      <dgm:spPr/>
    </dgm:pt>
    <dgm:pt modelId="{85B7EC0D-7169-4B54-8BFE-A61B173C9516}" type="pres">
      <dgm:prSet presAssocID="{0B37F467-958D-43C4-895F-BFF22EAF93A0}" presName="ParentText" presStyleLbl="node1" presStyleIdx="2" presStyleCnt="3" custLinFactNeighborX="-1703" custLinFactNeighborY="-653">
        <dgm:presLayoutVars>
          <dgm:chMax val="1"/>
          <dgm:chPref val="1"/>
          <dgm:bulletEnabled val="1"/>
        </dgm:presLayoutVars>
      </dgm:prSet>
      <dgm:spPr/>
    </dgm:pt>
    <dgm:pt modelId="{FB6D5937-094B-47F7-89A2-81CAE181AAB4}" type="pres">
      <dgm:prSet presAssocID="{0B37F467-958D-43C4-895F-BFF22EAF93A0}" presName="FinalChildText" presStyleLbl="revTx" presStyleIdx="2" presStyleCnt="3" custScaleY="57176" custLinFactNeighborX="-2341" custLinFactNeighborY="-745">
        <dgm:presLayoutVars>
          <dgm:chMax val="0"/>
          <dgm:chPref val="0"/>
          <dgm:bulletEnabled val="1"/>
        </dgm:presLayoutVars>
      </dgm:prSet>
      <dgm:spPr/>
    </dgm:pt>
  </dgm:ptLst>
  <dgm:cxnLst>
    <dgm:cxn modelId="{69B1F209-9861-406D-AFA7-A5510BDA9A0C}" type="presOf" srcId="{AADCB7D1-AFF9-4836-B5E1-D384104A78BD}" destId="{FB6D5937-094B-47F7-89A2-81CAE181AAB4}" srcOrd="0" destOrd="0" presId="urn:microsoft.com/office/officeart/2005/8/layout/StepDownProcess"/>
    <dgm:cxn modelId="{E6DAB211-9844-4AB3-B736-B27E6D0A20FF}" srcId="{559598C0-86ED-48F1-98A2-CDA412BE3F0F}" destId="{73A4C9B6-AE34-4DAD-92E2-46432C6C030A}" srcOrd="0" destOrd="0" parTransId="{AD83BE7C-EF33-46DF-A49B-71D40589C402}" sibTransId="{36F37B4E-2ACA-43DE-B600-1F22DFB4AAB6}"/>
    <dgm:cxn modelId="{5C9C2A19-4961-4519-B838-3EDA04DB4BB4}" type="presOf" srcId="{FE51BBCE-AB71-48BE-AC71-2E1581919994}" destId="{29A7D04A-FEF4-4DB8-8138-16D615B65B2B}" srcOrd="0" destOrd="0" presId="urn:microsoft.com/office/officeart/2005/8/layout/StepDownProcess"/>
    <dgm:cxn modelId="{D6CFBF3D-CCD0-4F63-9430-CBDAC0C347F3}" srcId="{FE51BBCE-AB71-48BE-AC71-2E1581919994}" destId="{1A63505D-0354-43FC-AAD8-DF125520C612}" srcOrd="1" destOrd="0" parTransId="{CB25722C-2EDF-498F-900C-4F382EE11EDF}" sibTransId="{A1E9530E-F971-4B0B-8CA7-A9D123886C92}"/>
    <dgm:cxn modelId="{1B478C4D-53F6-4499-8522-763F02516E02}" srcId="{FE51BBCE-AB71-48BE-AC71-2E1581919994}" destId="{0B37F467-958D-43C4-895F-BFF22EAF93A0}" srcOrd="2" destOrd="0" parTransId="{FE5EA6E8-6673-49EC-B6A7-40DE2DB2B4DF}" sibTransId="{A38A0993-BDD7-4C02-9823-4189DD3279BC}"/>
    <dgm:cxn modelId="{B7D70050-93E6-468E-B6D6-5C603823544B}" type="presOf" srcId="{0B37F467-958D-43C4-895F-BFF22EAF93A0}" destId="{85B7EC0D-7169-4B54-8BFE-A61B173C9516}" srcOrd="0" destOrd="0" presId="urn:microsoft.com/office/officeart/2005/8/layout/StepDownProcess"/>
    <dgm:cxn modelId="{2EAB7E7B-3517-460E-A062-91B0C24C5A6F}" srcId="{0B37F467-958D-43C4-895F-BFF22EAF93A0}" destId="{AADCB7D1-AFF9-4836-B5E1-D384104A78BD}" srcOrd="0" destOrd="0" parTransId="{D4892273-CF8D-47F9-8D0B-9F6C700EFF29}" sibTransId="{635A4D83-B9B7-4D7E-AC97-A373C776D830}"/>
    <dgm:cxn modelId="{59B4C17D-1C4E-4A51-9960-06D2F768E9D7}" type="presOf" srcId="{1A63505D-0354-43FC-AAD8-DF125520C612}" destId="{14C143B4-1896-47A9-A67C-72AF740A4100}" srcOrd="0" destOrd="0" presId="urn:microsoft.com/office/officeart/2005/8/layout/StepDownProcess"/>
    <dgm:cxn modelId="{21E04481-8E5D-4FE6-ABCD-C6F7FA0DAF98}" type="presOf" srcId="{73A4C9B6-AE34-4DAD-92E2-46432C6C030A}" destId="{D533591E-CC2A-40D2-9775-058D04D73626}" srcOrd="0" destOrd="0" presId="urn:microsoft.com/office/officeart/2005/8/layout/StepDownProcess"/>
    <dgm:cxn modelId="{32D7C68E-1036-4731-9913-C2A6BFE21343}" srcId="{1A63505D-0354-43FC-AAD8-DF125520C612}" destId="{6C25F557-0A30-462F-BAE5-818843341D2C}" srcOrd="0" destOrd="0" parTransId="{2E34F06E-0EC1-4D9A-875C-F6DD09CE7373}" sibTransId="{7C743E4E-2231-4058-9795-7AF63AEB73E8}"/>
    <dgm:cxn modelId="{64A7E19D-F10A-43B4-B8C4-2BDDD2706688}" type="presOf" srcId="{559598C0-86ED-48F1-98A2-CDA412BE3F0F}" destId="{D723C866-D785-48F1-9679-D5F350841673}" srcOrd="0" destOrd="0" presId="urn:microsoft.com/office/officeart/2005/8/layout/StepDownProcess"/>
    <dgm:cxn modelId="{C18C6CBF-144B-4238-8B1A-73187E39836F}" type="presOf" srcId="{6C25F557-0A30-462F-BAE5-818843341D2C}" destId="{E3748349-0EC5-458A-B4A4-0C60CC21F5BF}" srcOrd="0" destOrd="0" presId="urn:microsoft.com/office/officeart/2005/8/layout/StepDownProcess"/>
    <dgm:cxn modelId="{BA4054F3-A5AD-4736-9719-0C0E925C6C66}" srcId="{FE51BBCE-AB71-48BE-AC71-2E1581919994}" destId="{559598C0-86ED-48F1-98A2-CDA412BE3F0F}" srcOrd="0" destOrd="0" parTransId="{F82D9199-FA65-4685-838D-4710C239DE06}" sibTransId="{A0522AB0-D7FC-4313-A4B6-9D8835504B44}"/>
    <dgm:cxn modelId="{A44C4F5F-7105-4B69-AF26-2E6CD145BB17}" type="presParOf" srcId="{29A7D04A-FEF4-4DB8-8138-16D615B65B2B}" destId="{AF037757-DD90-417B-8880-41BB9EF1ECB4}" srcOrd="0" destOrd="0" presId="urn:microsoft.com/office/officeart/2005/8/layout/StepDownProcess"/>
    <dgm:cxn modelId="{10D9F774-E8F0-496F-BA9E-18B2E8FE2AD5}" type="presParOf" srcId="{AF037757-DD90-417B-8880-41BB9EF1ECB4}" destId="{905DD245-C985-4527-9E84-36C015E8E976}" srcOrd="0" destOrd="0" presId="urn:microsoft.com/office/officeart/2005/8/layout/StepDownProcess"/>
    <dgm:cxn modelId="{642CFB4F-EE1B-48E8-8393-EB666F7755AA}" type="presParOf" srcId="{AF037757-DD90-417B-8880-41BB9EF1ECB4}" destId="{D723C866-D785-48F1-9679-D5F350841673}" srcOrd="1" destOrd="0" presId="urn:microsoft.com/office/officeart/2005/8/layout/StepDownProcess"/>
    <dgm:cxn modelId="{D3074DC0-A8B2-44F4-8975-8E668CA8503C}" type="presParOf" srcId="{AF037757-DD90-417B-8880-41BB9EF1ECB4}" destId="{D533591E-CC2A-40D2-9775-058D04D73626}" srcOrd="2" destOrd="0" presId="urn:microsoft.com/office/officeart/2005/8/layout/StepDownProcess"/>
    <dgm:cxn modelId="{6EAC5E5E-BFFE-4462-A8EA-ABFB94A2266B}" type="presParOf" srcId="{29A7D04A-FEF4-4DB8-8138-16D615B65B2B}" destId="{EE5A2E17-A767-47A3-8C70-D0E5B63525B0}" srcOrd="1" destOrd="0" presId="urn:microsoft.com/office/officeart/2005/8/layout/StepDownProcess"/>
    <dgm:cxn modelId="{47B67F34-CB8F-4510-8CF4-78B5A84EDEE5}" type="presParOf" srcId="{29A7D04A-FEF4-4DB8-8138-16D615B65B2B}" destId="{DC081622-58E3-48F4-A07D-DEF94854D0D0}" srcOrd="2" destOrd="0" presId="urn:microsoft.com/office/officeart/2005/8/layout/StepDownProcess"/>
    <dgm:cxn modelId="{B8CAFCAB-1AF3-439C-B92C-CD4B53EC323A}" type="presParOf" srcId="{DC081622-58E3-48F4-A07D-DEF94854D0D0}" destId="{CA72DD5E-EFED-4371-849C-5D5CCA738615}" srcOrd="0" destOrd="0" presId="urn:microsoft.com/office/officeart/2005/8/layout/StepDownProcess"/>
    <dgm:cxn modelId="{5523C0AE-4BBF-4E1B-A40D-E79785D3CD17}" type="presParOf" srcId="{DC081622-58E3-48F4-A07D-DEF94854D0D0}" destId="{14C143B4-1896-47A9-A67C-72AF740A4100}" srcOrd="1" destOrd="0" presId="urn:microsoft.com/office/officeart/2005/8/layout/StepDownProcess"/>
    <dgm:cxn modelId="{59BE43D6-E475-4256-8F2D-F1DF0F94842B}" type="presParOf" srcId="{DC081622-58E3-48F4-A07D-DEF94854D0D0}" destId="{E3748349-0EC5-458A-B4A4-0C60CC21F5BF}" srcOrd="2" destOrd="0" presId="urn:microsoft.com/office/officeart/2005/8/layout/StepDownProcess"/>
    <dgm:cxn modelId="{20F68806-3BC4-4ACC-AF7E-DCC5AF1D9506}" type="presParOf" srcId="{29A7D04A-FEF4-4DB8-8138-16D615B65B2B}" destId="{54D7BAF9-8D9A-4954-919E-497B4665E9BF}" srcOrd="3" destOrd="0" presId="urn:microsoft.com/office/officeart/2005/8/layout/StepDownProcess"/>
    <dgm:cxn modelId="{08800CC5-EF62-4593-9F9F-1325C3667D23}" type="presParOf" srcId="{29A7D04A-FEF4-4DB8-8138-16D615B65B2B}" destId="{58F0E63C-F384-41F9-BBAF-ABFC42A84358}" srcOrd="4" destOrd="0" presId="urn:microsoft.com/office/officeart/2005/8/layout/StepDownProcess"/>
    <dgm:cxn modelId="{DA10D44A-60E2-45A7-BC4D-AC0524EFE4D1}" type="presParOf" srcId="{58F0E63C-F384-41F9-BBAF-ABFC42A84358}" destId="{85B7EC0D-7169-4B54-8BFE-A61B173C9516}" srcOrd="0" destOrd="0" presId="urn:microsoft.com/office/officeart/2005/8/layout/StepDownProcess"/>
    <dgm:cxn modelId="{4EA40F5C-4DCC-4567-98FF-060E2E6C72B2}" type="presParOf" srcId="{58F0E63C-F384-41F9-BBAF-ABFC42A84358}" destId="{FB6D5937-094B-47F7-89A2-81CAE181AAB4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5DD245-C985-4527-9E84-36C015E8E976}">
      <dsp:nvSpPr>
        <dsp:cNvPr id="0" name=""/>
        <dsp:cNvSpPr/>
      </dsp:nvSpPr>
      <dsp:spPr>
        <a:xfrm rot="5400000">
          <a:off x="361652" y="1484091"/>
          <a:ext cx="1359898" cy="15481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3C866-D785-48F1-9679-D5F350841673}">
      <dsp:nvSpPr>
        <dsp:cNvPr id="0" name=""/>
        <dsp:cNvSpPr/>
      </dsp:nvSpPr>
      <dsp:spPr>
        <a:xfrm>
          <a:off x="1362" y="231753"/>
          <a:ext cx="2289268" cy="1092140"/>
        </a:xfrm>
        <a:prstGeom prst="roundRect">
          <a:avLst>
            <a:gd name="adj" fmla="val 16670"/>
          </a:avLst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NAPA</a:t>
          </a:r>
        </a:p>
      </dsp:txBody>
      <dsp:txXfrm>
        <a:off x="54685" y="285076"/>
        <a:ext cx="2182622" cy="985494"/>
      </dsp:txXfrm>
    </dsp:sp>
    <dsp:sp modelId="{D533591E-CC2A-40D2-9775-058D04D73626}">
      <dsp:nvSpPr>
        <dsp:cNvPr id="0" name=""/>
        <dsp:cNvSpPr/>
      </dsp:nvSpPr>
      <dsp:spPr>
        <a:xfrm>
          <a:off x="2337583" y="362284"/>
          <a:ext cx="1664995" cy="790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9 Priorities costed at USD 20M</a:t>
          </a:r>
        </a:p>
      </dsp:txBody>
      <dsp:txXfrm>
        <a:off x="2337583" y="362284"/>
        <a:ext cx="1664995" cy="790372"/>
      </dsp:txXfrm>
    </dsp:sp>
    <dsp:sp modelId="{CA72DD5E-EFED-4371-849C-5D5CCA738615}">
      <dsp:nvSpPr>
        <dsp:cNvPr id="0" name=""/>
        <dsp:cNvSpPr/>
      </dsp:nvSpPr>
      <dsp:spPr>
        <a:xfrm rot="5400000">
          <a:off x="2259699" y="2974132"/>
          <a:ext cx="1359898" cy="154819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C143B4-1896-47A9-A67C-72AF740A4100}">
      <dsp:nvSpPr>
        <dsp:cNvPr id="0" name=""/>
        <dsp:cNvSpPr/>
      </dsp:nvSpPr>
      <dsp:spPr>
        <a:xfrm>
          <a:off x="1899409" y="1825710"/>
          <a:ext cx="2289268" cy="884307"/>
        </a:xfrm>
        <a:prstGeom prst="roundRect">
          <a:avLst>
            <a:gd name="adj" fmla="val 1667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Arial" panose="020B0604020202020204" pitchFamily="34" charset="0"/>
              <a:cs typeface="Arial" panose="020B0604020202020204" pitchFamily="34" charset="0"/>
            </a:rPr>
            <a:t>NCCP, NDC</a:t>
          </a:r>
        </a:p>
      </dsp:txBody>
      <dsp:txXfrm>
        <a:off x="1942585" y="1868886"/>
        <a:ext cx="2202916" cy="797955"/>
      </dsp:txXfrm>
    </dsp:sp>
    <dsp:sp modelId="{E3748349-0EC5-458A-B4A4-0C60CC21F5BF}">
      <dsp:nvSpPr>
        <dsp:cNvPr id="0" name=""/>
        <dsp:cNvSpPr/>
      </dsp:nvSpPr>
      <dsp:spPr>
        <a:xfrm>
          <a:off x="4298367" y="1802416"/>
          <a:ext cx="2681974" cy="98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Adaptation Component costed at </a:t>
          </a: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USD 3.09 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billion</a:t>
          </a:r>
        </a:p>
      </dsp:txBody>
      <dsp:txXfrm>
        <a:off x="4298367" y="1802416"/>
        <a:ext cx="2681974" cy="980797"/>
      </dsp:txXfrm>
    </dsp:sp>
    <dsp:sp modelId="{85B7EC0D-7169-4B54-8BFE-A61B173C9516}">
      <dsp:nvSpPr>
        <dsp:cNvPr id="0" name=""/>
        <dsp:cNvSpPr/>
      </dsp:nvSpPr>
      <dsp:spPr>
        <a:xfrm>
          <a:off x="3758469" y="3256233"/>
          <a:ext cx="2289268" cy="160241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NAP-Ag</a:t>
          </a:r>
          <a:r>
            <a:rPr lang="en-US" sz="2800" b="0" kern="1200" dirty="0">
              <a:latin typeface="Arial" panose="020B0604020202020204" pitchFamily="34" charset="0"/>
              <a:cs typeface="Arial" panose="020B0604020202020204" pitchFamily="34" charset="0"/>
            </a:rPr>
            <a:t>, SPCR, NAP (On-going)</a:t>
          </a:r>
        </a:p>
      </dsp:txBody>
      <dsp:txXfrm>
        <a:off x="3836706" y="3334470"/>
        <a:ext cx="2132794" cy="1445939"/>
      </dsp:txXfrm>
    </dsp:sp>
    <dsp:sp modelId="{FB6D5937-094B-47F7-89A2-81CAE181AAB4}">
      <dsp:nvSpPr>
        <dsp:cNvPr id="0" name=""/>
        <dsp:cNvSpPr/>
      </dsp:nvSpPr>
      <dsp:spPr>
        <a:xfrm>
          <a:off x="6047746" y="3687190"/>
          <a:ext cx="1664995" cy="740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Sectoral medium planning &amp; long term</a:t>
          </a:r>
        </a:p>
      </dsp:txBody>
      <dsp:txXfrm>
        <a:off x="6047746" y="3687190"/>
        <a:ext cx="1664995" cy="740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0.66478</cdr:x>
      <cdr:y>0.61295</cdr:y>
    </cdr:from>
    <cdr:to>
      <cdr:x>0.78531</cdr:x>
      <cdr:y>0.75298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46242" y="3039414"/>
          <a:ext cx="824249" cy="6943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CARE &amp; EMLI</a:t>
          </a:r>
        </a:p>
      </cdr:txBody>
    </cdr:sp>
  </cdr:relSizeAnchor>
  <cdr:relSizeAnchor xmlns:cdr="http://schemas.openxmlformats.org/drawingml/2006/chartDrawing">
    <cdr:from>
      <cdr:x>0.26786</cdr:x>
      <cdr:y>0.66369</cdr:y>
    </cdr:from>
    <cdr:to>
      <cdr:x>0.38095</cdr:x>
      <cdr:y>0.84226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24642" y="1820636"/>
          <a:ext cx="517071" cy="4898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Oxfam &amp; CAN-U</a:t>
          </a:r>
        </a:p>
      </cdr:txBody>
    </cdr:sp>
  </cdr:relSizeAnchor>
  <cdr:relSizeAnchor xmlns:cdr="http://schemas.openxmlformats.org/drawingml/2006/chartDrawing">
    <cdr:from>
      <cdr:x>0</cdr:x>
      <cdr:y>0.20015</cdr:y>
    </cdr:from>
    <cdr:to>
      <cdr:x>0.06419</cdr:x>
      <cdr:y>0.62074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0" y="992477"/>
          <a:ext cx="438975" cy="20855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800" baseline="0" dirty="0"/>
            <a:t>million USD 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0.24493</cdr:x>
      <cdr:y>0.0093</cdr:y>
    </cdr:from>
    <cdr:to>
      <cdr:x>0.66216</cdr:x>
      <cdr:y>0.02113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973036" y="35924"/>
          <a:ext cx="3360964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2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2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24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8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2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4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94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79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3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296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9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C0C4A-8C1F-4181-9C3C-09956BAB4F64}" type="datetimeFigureOut">
              <a:rPr lang="en-US" smtClean="0"/>
              <a:t>12/12/19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4C02B-778E-4D0E-AD43-33A777265D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5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026" y="1457627"/>
            <a:ext cx="10871382" cy="395873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br>
              <a:rPr lang="en-US" sz="32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br>
              <a:rPr lang="en-US" sz="3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3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OVERVIEW OF ADAPTATION FINANCE FLOWS TO UGANDA – </a:t>
            </a:r>
            <a:r>
              <a:rPr lang="en-US" sz="3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Provisional findings</a:t>
            </a:r>
            <a:br>
              <a:rPr lang="en-US" sz="3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br>
              <a:rPr lang="en-US" sz="40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3300" b="1" i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Side event </a:t>
            </a:r>
            <a:r>
              <a:rPr lang="en-US" sz="3300" i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-  Climate finance: Where are we ten</a:t>
            </a:r>
            <a:br>
              <a:rPr lang="en-US" sz="3300" i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3300" i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years after the Copenhagen pledges?</a:t>
            </a:r>
            <a:br>
              <a:rPr lang="en-US" sz="33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br>
              <a:rPr lang="en-US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br>
              <a:rPr lang="en-US" sz="33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12 December 2019, Madrid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9890" y="6160248"/>
            <a:ext cx="9144000" cy="369341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ZA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</a:t>
            </a:r>
            <a:r>
              <a:rPr lang="en-ZA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BAKIIKA</a:t>
            </a:r>
            <a:r>
              <a:rPr lang="en-ZA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ZA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Deputy Executive Director – EMLI </a:t>
            </a:r>
          </a:p>
          <a:p>
            <a:endParaRPr lang="en-US" dirty="0"/>
          </a:p>
        </p:txBody>
      </p:sp>
      <p:pic>
        <p:nvPicPr>
          <p:cNvPr id="4" name="Picture 2" descr="C:\Users\EXECUTIVE\Pictures\Logo-EML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26" y="6064759"/>
            <a:ext cx="1061973" cy="698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332670" y="5985342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logo Pf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03" y="289226"/>
            <a:ext cx="4082603" cy="991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Image result for care international logo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2186" y="289225"/>
            <a:ext cx="1917195" cy="10889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1955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76518" y="786858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2670" y="621716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EXECUTIVE\Pictures\Logo-EML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70" y="6257366"/>
            <a:ext cx="846441" cy="55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43945" y="153405"/>
            <a:ext cx="504851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000" b="1" dirty="0">
                <a:latin typeface="Times New Roman" pitchFamily="18" charset="0"/>
                <a:cs typeface="Times New Roman" pitchFamily="18" charset="0"/>
              </a:rPr>
              <a:t>Recommendations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76518" y="862886"/>
            <a:ext cx="113592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Finance Providers should facilitate transparency of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granular information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through web-based data sources at country level - commitments, disbursement and progress</a:t>
            </a:r>
          </a:p>
          <a:p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Non-Party stakeholders technical capacity in measuring, tracking and reporting financial support 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mobilized, provided and </a:t>
            </a:r>
            <a:r>
              <a:rPr lang="en-US" sz="2600" i="1" dirty="0" err="1">
                <a:latin typeface="Times New Roman" pitchFamily="18" charset="0"/>
                <a:cs typeface="Times New Roman" pitchFamily="18" charset="0"/>
              </a:rPr>
              <a:t>recieved</a:t>
            </a:r>
            <a:r>
              <a:rPr lang="en-US" sz="2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be enhanced, perhaps through dedicating window under UNFCCC training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programmes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Parties should enlist gender action plans with gender responsive actions and indicators so as to close the equality gap, 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as a requirement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for concrete adaptation projects</a:t>
            </a:r>
          </a:p>
        </p:txBody>
      </p:sp>
    </p:spTree>
    <p:extLst>
      <p:ext uri="{BB962C8B-B14F-4D97-AF65-F5344CB8AC3E}">
        <p14:creationId xmlns:p14="http://schemas.microsoft.com/office/powerpoint/2010/main" val="1462120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18" y="5087155"/>
            <a:ext cx="11503048" cy="48526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cK Date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6518" y="285913"/>
            <a:ext cx="83712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ZA" sz="3000" b="1" dirty="0">
                <a:solidFill>
                  <a:srgbClr val="000066"/>
                </a:solidFill>
              </a:rPr>
              <a:t>Overview of Adaptation Planning in Uganda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3639" y="88864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2670" y="621716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EXECUTIVE\Pictures\Logo-EML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70" y="6257366"/>
            <a:ext cx="846441" cy="55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180304" y="1029711"/>
          <a:ext cx="7753082" cy="5100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75809" y="1029711"/>
            <a:ext cx="449043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Uganda</a:t>
            </a:r>
          </a:p>
          <a:p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HDI – 0.516, ND-GAIN – 0.58</a:t>
            </a:r>
          </a:p>
          <a:p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Decreasing Vulnerability &amp; increasing “Readiness” for Adaptation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Widening adaptation gap with estimated annual financial needs between USD 194 – USD 257 million</a:t>
            </a:r>
          </a:p>
        </p:txBody>
      </p:sp>
    </p:spTree>
    <p:extLst>
      <p:ext uri="{BB962C8B-B14F-4D97-AF65-F5344CB8AC3E}">
        <p14:creationId xmlns:p14="http://schemas.microsoft.com/office/powerpoint/2010/main" val="3533729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670" y="1223493"/>
            <a:ext cx="11503048" cy="4852603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Limited explicit reporting on support received for adaptation actions and whether the support reflects reality on the ground.</a:t>
            </a:r>
          </a:p>
          <a:p>
            <a:pPr marL="0" indent="0">
              <a:buNone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To assess whether multilateral and bilateral donors’ reporting of adaptation finance is reliable and the amounts reported are reasonably accurate; 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To investigate if the supported adaptation activities targeted the poorest and most climate vulnerable parts of the population, and if the activities were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gender sensitive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cK Date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6517" y="285913"/>
            <a:ext cx="99553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ZA" sz="3000" b="1" dirty="0">
                <a:solidFill>
                  <a:srgbClr val="000066"/>
                </a:solidFill>
              </a:rPr>
              <a:t>Why the Tracking Adaptation Finance Study?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76518" y="88864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2670" y="621716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EXECUTIVE\Pictures\Logo-EML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70" y="6257366"/>
            <a:ext cx="846441" cy="55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942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6" y="798487"/>
            <a:ext cx="6014434" cy="541867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Multilateral Development Banks (MDBs) Joint methodology for tracking Climate Change Adaptation Finance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i="1" dirty="0">
                <a:latin typeface="Arial" pitchFamily="34" charset="0"/>
                <a:cs typeface="Arial" pitchFamily="34" charset="0"/>
              </a:rPr>
              <a:t>Climate Vulnerability context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i="1" dirty="0">
                <a:latin typeface="Arial" pitchFamily="34" charset="0"/>
                <a:cs typeface="Arial" pitchFamily="34" charset="0"/>
              </a:rPr>
              <a:t>Statement of purpose or intent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i="1" dirty="0">
                <a:latin typeface="Arial" pitchFamily="34" charset="0"/>
                <a:cs typeface="Arial" pitchFamily="34" charset="0"/>
              </a:rPr>
              <a:t>Link to project activities</a:t>
            </a:r>
          </a:p>
          <a:p>
            <a:pPr marL="457200" lvl="1" indent="0">
              <a:buNone/>
            </a:pPr>
            <a:endParaRPr lang="en-US" sz="2000" i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Other Parameters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Assessment of poverty orientation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Assessment of gender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Assessment using Joint Principles of Adaptation</a:t>
            </a:r>
          </a:p>
        </p:txBody>
      </p:sp>
      <p:sp>
        <p:nvSpPr>
          <p:cNvPr id="4" name="McK Date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6518" y="285913"/>
            <a:ext cx="56924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ZA" sz="3000" b="1" dirty="0">
                <a:solidFill>
                  <a:srgbClr val="000066"/>
                </a:solidFill>
              </a:rPr>
              <a:t>Methodology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76518" y="747580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2670" y="621716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EXECUTIVE\Pictures\Logo-EML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70" y="6257366"/>
            <a:ext cx="846441" cy="55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/>
          <p:cNvSpPr txBox="1"/>
          <p:nvPr/>
        </p:nvSpPr>
        <p:spPr>
          <a:xfrm>
            <a:off x="6559268" y="798487"/>
            <a:ext cx="527645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Approach to the assessment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Applied a 10 point scale to evaluate elements of each parameter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Analyzed over 21 large projects with total commitment value of USD 471.8m (51% of commitments). 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Conducted document review &amp; field observations in 2 climate zones – Pastoral rangelands &amp; Highland ranges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Limited to OECD Database, 2013-2016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417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cK Date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0152" y="157124"/>
            <a:ext cx="1210184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 sz="2128" b="1" i="0" u="none" strike="noStrike" kern="1200" baseline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Climate Finance </a:t>
            </a:r>
            <a:r>
              <a:rPr lang="en-GB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comm.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to Uganda between 2013-16            USD 934 million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76518" y="88864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2670" y="621716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EXECUTIVE\Pictures\Logo-EML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70" y="6257366"/>
            <a:ext cx="846441" cy="55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332670" y="1004554"/>
            <a:ext cx="11566765" cy="5255003"/>
            <a:chOff x="0" y="57150"/>
            <a:chExt cx="5940078" cy="2950572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770FC928-DA5D-104D-B4AC-D632C7EAB2F2}"/>
                </a:ext>
              </a:extLst>
            </p:cNvPr>
            <p:cNvGraphicFramePr/>
            <p:nvPr/>
          </p:nvGraphicFramePr>
          <p:xfrm>
            <a:off x="12988" y="57150"/>
            <a:ext cx="592709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0" name="Text Box 21"/>
            <p:cNvSpPr txBox="1"/>
            <p:nvPr/>
          </p:nvSpPr>
          <p:spPr>
            <a:xfrm>
              <a:off x="0" y="2800350"/>
              <a:ext cx="5927090" cy="207372"/>
            </a:xfrm>
            <a:prstGeom prst="rect">
              <a:avLst/>
            </a:prstGeom>
            <a:solidFill>
              <a:prstClr val="white"/>
            </a:solidFill>
            <a:ln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400" i="1" kern="0" dirty="0">
                  <a:solidFill>
                    <a:sysClr val="windowText" lastClr="000000"/>
                  </a:solidFill>
                  <a:latin typeface="Times New Roman" pitchFamily="18" charset="0"/>
                  <a:ea typeface="Times New Roman"/>
                  <a:cs typeface="Times New Roman" pitchFamily="18" charset="0"/>
                </a:rPr>
                <a:t>Source: OECD data base</a:t>
              </a:r>
              <a:endParaRPr kumimoji="0" lang="en-US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Times New Roman"/>
                <a:cs typeface="Times New Roman" pitchFamily="18" charset="0"/>
              </a:endParaRPr>
            </a:p>
          </p:txBody>
        </p:sp>
      </p:grpSp>
      <p:sp>
        <p:nvSpPr>
          <p:cNvPr id="2" name="Equal 1"/>
          <p:cNvSpPr/>
          <p:nvPr/>
        </p:nvSpPr>
        <p:spPr>
          <a:xfrm>
            <a:off x="8229601" y="154544"/>
            <a:ext cx="862885" cy="360608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76518" y="88864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2670" y="621716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EXECUTIVE\Pictures\Logo-EML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70" y="6257366"/>
            <a:ext cx="846441" cy="55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5306" y="177919"/>
            <a:ext cx="109728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2400" b="1" dirty="0">
                <a:latin typeface="Times New Roman" pitchFamily="18" charset="0"/>
                <a:cs typeface="Times New Roman" pitchFamily="18" charset="0"/>
              </a:rPr>
              <a:t>Ratio of financial instruments &amp; Analysis of delivery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890" y="1815921"/>
            <a:ext cx="339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113214"/>
              </p:ext>
            </p:extLst>
          </p:nvPr>
        </p:nvGraphicFramePr>
        <p:xfrm>
          <a:off x="332670" y="1120464"/>
          <a:ext cx="5372671" cy="432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6084194" y="1474585"/>
            <a:ext cx="2606864" cy="393438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Arial"/>
                <a:ea typeface="Calibri"/>
                <a:cs typeface="Times New Roman"/>
              </a:rPr>
              <a:t>Multilateral Channels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84194" y="2766834"/>
            <a:ext cx="2763977" cy="391789"/>
          </a:xfrm>
          <a:prstGeom prst="round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Arial"/>
                <a:ea typeface="Calibri"/>
                <a:cs typeface="Times New Roman"/>
              </a:rPr>
              <a:t>Bilateral channels</a:t>
            </a:r>
            <a:endParaRPr lang="en-US" sz="1100" dirty="0">
              <a:effectLst/>
              <a:ea typeface="Calibri"/>
              <a:cs typeface="Times New Roman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8848171" y="1501520"/>
            <a:ext cx="643558" cy="3917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775064" y="2558458"/>
            <a:ext cx="206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72% of climate finance flows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9000571" y="2728312"/>
            <a:ext cx="643558" cy="39178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644129" y="1371825"/>
            <a:ext cx="21915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Explicitly focused on adaptation as Principle  objective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05341" y="4018209"/>
            <a:ext cx="59189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However some bilateral sources were found to over report their share of climate finance (adaptation finance)</a:t>
            </a:r>
          </a:p>
        </p:txBody>
      </p:sp>
    </p:spTree>
    <p:extLst>
      <p:ext uri="{BB962C8B-B14F-4D97-AF65-F5344CB8AC3E}">
        <p14:creationId xmlns:p14="http://schemas.microsoft.com/office/powerpoint/2010/main" val="4049304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76518" y="88864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2670" y="621716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EXECUTIVE\Pictures\Logo-EML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70" y="6257366"/>
            <a:ext cx="846441" cy="55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030264" y="1262128"/>
            <a:ext cx="19493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the reported climate finance flows accounted for adaptation finance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890" y="1815921"/>
            <a:ext cx="339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218941" y="1043189"/>
          <a:ext cx="6838682" cy="4958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10"/>
          <p:cNvSpPr/>
          <p:nvPr/>
        </p:nvSpPr>
        <p:spPr>
          <a:xfrm>
            <a:off x="562705" y="243557"/>
            <a:ext cx="102040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2400" b="1" i="0" u="none" strike="noStrike" kern="1200" baseline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Share of Adaptation financial flows to Uganda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46388" y="1434902"/>
            <a:ext cx="285574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latin typeface="Times New Roman" pitchFamily="18" charset="0"/>
                <a:cs typeface="Times New Roman" pitchFamily="18" charset="0"/>
              </a:rPr>
              <a:t>54%</a:t>
            </a:r>
            <a:endParaRPr lang="en-US" sz="10000" dirty="0"/>
          </a:p>
        </p:txBody>
      </p:sp>
    </p:spTree>
    <p:extLst>
      <p:ext uri="{BB962C8B-B14F-4D97-AF65-F5344CB8AC3E}">
        <p14:creationId xmlns:p14="http://schemas.microsoft.com/office/powerpoint/2010/main" val="242018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76518" y="88864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2670" y="621716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EXECUTIVE\Pictures\Logo-EML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70" y="6257366"/>
            <a:ext cx="846441" cy="55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76518" y="242313"/>
            <a:ext cx="111659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>
                <a:latin typeface="Times New Roman" pitchFamily="18" charset="0"/>
                <a:cs typeface="Times New Roman" pitchFamily="18" charset="0"/>
              </a:rPr>
              <a:t>Gender orientation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2671" y="940156"/>
            <a:ext cx="50764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 Projects featured a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gender analysis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but not well detailed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to inform the overall goals and targets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100" b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100" b="1" dirty="0">
                <a:latin typeface="Arial" pitchFamily="34" charset="0"/>
                <a:cs typeface="Arial" pitchFamily="34" charset="0"/>
              </a:rPr>
              <a:t> Core aspects of gender dynamics were not </a:t>
            </a:r>
            <a:r>
              <a:rPr lang="en-US" sz="2100" b="1" dirty="0" err="1">
                <a:latin typeface="Arial" pitchFamily="34" charset="0"/>
                <a:cs typeface="Arial" pitchFamily="34" charset="0"/>
              </a:rPr>
              <a:t>analysed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 but concerns were largely generalized - men and women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omitting children,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PWDs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and to some extent, youth</a:t>
            </a:r>
          </a:p>
          <a:p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 Only one project featured a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gender action plan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1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 Most projects/</a:t>
            </a:r>
            <a:r>
              <a:rPr lang="en-US" sz="2100" dirty="0" err="1">
                <a:latin typeface="Arial" pitchFamily="34" charset="0"/>
                <a:cs typeface="Arial" pitchFamily="34" charset="0"/>
              </a:rPr>
              <a:t>programmes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 were gender responsive with assessed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gender Equality marker 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0268" y="2859110"/>
            <a:ext cx="3276967" cy="3542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765104" y="6054977"/>
            <a:ext cx="38728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Adopted from Online sources – Online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70134" y="1107583"/>
            <a:ext cx="25527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0" b="1" dirty="0">
                <a:latin typeface="Arial" panose="020B0604020202020204" pitchFamily="34" charset="0"/>
                <a:cs typeface="Arial" panose="020B0604020202020204" pitchFamily="34" charset="0"/>
              </a:rPr>
              <a:t>73%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08481" y="1159099"/>
            <a:ext cx="367190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Arial" pitchFamily="34" charset="0"/>
                <a:cs typeface="Arial" pitchFamily="34" charset="0"/>
              </a:rPr>
              <a:t>Of estimated Adaptation finance was gender responsive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779927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30368" y="79973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2670" y="6217164"/>
            <a:ext cx="11503048" cy="0"/>
          </a:xfrm>
          <a:prstGeom prst="line">
            <a:avLst/>
          </a:prstGeom>
          <a:ln w="28575">
            <a:solidFill>
              <a:srgbClr val="3112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EXECUTIVE\Pictures\Logo-EML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70" y="6257366"/>
            <a:ext cx="846441" cy="55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70513" y="153403"/>
            <a:ext cx="106250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>
                <a:latin typeface="Times New Roman" pitchFamily="18" charset="0"/>
                <a:cs typeface="Times New Roman" pitchFamily="18" charset="0"/>
              </a:rPr>
              <a:t>Projects/Programmes Poverty orientation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713" y="1671005"/>
            <a:ext cx="5089369" cy="364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130263" y="5488237"/>
            <a:ext cx="3357691" cy="3692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Adopted from Online sources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0368" y="1068946"/>
            <a:ext cx="61174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All projects/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programmes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were poverty orientated, based on;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location, objectives and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Interventions directly or indirectly targeted the poor people, and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projects/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programmes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targeted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ethnic minorities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Karamoja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vulnerable and disadvantaged communities in Uganda.</a:t>
            </a:r>
          </a:p>
        </p:txBody>
      </p:sp>
    </p:spTree>
    <p:extLst>
      <p:ext uri="{BB962C8B-B14F-4D97-AF65-F5344CB8AC3E}">
        <p14:creationId xmlns:p14="http://schemas.microsoft.com/office/powerpoint/2010/main" val="9884678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564</Words>
  <Application>Microsoft Macintosh PowerPoint</Application>
  <PresentationFormat>Grand écran</PresentationFormat>
  <Paragraphs>72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  OVERVIEW OF ADAPTATION FINANCE FLOWS TO UGANDA – Provisional findings  Side event -  Climate finance: Where are we ten years after the Copenhagen pledges?   12 December 2019, Madrid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ADAPTATION FINANCE FLOWS TO UGANDA  Side event -  Climate finance: Where are we ten years after the Copenhagen pledges?   12 December 2019, Madrid</dc:title>
  <dc:creator>EMLI Uganda</dc:creator>
  <cp:lastModifiedBy>WEIKMANS  Romain</cp:lastModifiedBy>
  <cp:revision>6</cp:revision>
  <dcterms:created xsi:type="dcterms:W3CDTF">2019-12-12T01:52:10Z</dcterms:created>
  <dcterms:modified xsi:type="dcterms:W3CDTF">2019-12-12T08:20:50Z</dcterms:modified>
</cp:coreProperties>
</file>