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2" r:id="rId2"/>
    <p:sldId id="302" r:id="rId3"/>
    <p:sldId id="412" r:id="rId4"/>
    <p:sldId id="410" r:id="rId5"/>
    <p:sldId id="407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uertenberge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9" autoAdjust="0"/>
    <p:restoredTop sz="86388" autoAdjust="0"/>
  </p:normalViewPr>
  <p:slideViewPr>
    <p:cSldViewPr>
      <p:cViewPr>
        <p:scale>
          <a:sx n="81" d="100"/>
          <a:sy n="81" d="100"/>
        </p:scale>
        <p:origin x="-17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4" Type="http://schemas.openxmlformats.org/officeDocument/2006/relationships/slide" Target="slides/slide5.xml"/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A24333-00DC-4FB8-B7C0-8B1B596C9BDA}" type="datetimeFigureOut">
              <a:rPr lang="en-CA" smtClean="0"/>
              <a:pPr/>
              <a:t>13-01-30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B8F3B5-97AB-4A35-B407-CFFE29F30C9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389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A172A80-FBFF-401E-86F5-B6440D494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43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00BFF1-9782-41FD-9BA5-BD82B86EE8C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774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31774">
              <a:buFont typeface="Arial" pitchFamily="34" charset="0"/>
              <a:buNone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774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774">
              <a:buFont typeface="Arial" pitchFamily="34" charset="0"/>
              <a:buChar char="•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172A80-FBFF-401E-86F5-B6440D4948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3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478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478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0480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0"/>
            <a:ext cx="38100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Documents and Settings\LiaC\Desktop\IISD PPT\IISD AR Version PPT\IISD_BG_2log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7.pn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C:\Documents and Settings\LiaC\Desktop\IISD PPT Feb19\IISD_LastPage_Feb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81896"/>
            <a:ext cx="7291387" cy="507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8509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4025"/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454025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Kenya’s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National Climate Change Action Plan</a:t>
            </a:r>
          </a:p>
          <a:p>
            <a:pPr marL="454025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indent="454025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Subcomponent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4 –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Mitigation</a:t>
            </a:r>
          </a:p>
          <a:p>
            <a:pPr indent="454025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indent="454025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Low Carbon Scenario Analysis</a:t>
            </a:r>
          </a:p>
          <a:p>
            <a:pPr marL="454025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454025"/>
            <a:r>
              <a:rPr lang="en-US" sz="1800" dirty="0">
                <a:solidFill>
                  <a:schemeClr val="bg1"/>
                </a:solidFill>
                <a:latin typeface="Candara"/>
                <a:cs typeface="Candara"/>
              </a:rPr>
              <a:t>Laura </a:t>
            </a:r>
            <a:r>
              <a:rPr lang="en-US" sz="1800" dirty="0" err="1">
                <a:solidFill>
                  <a:schemeClr val="bg1"/>
                </a:solidFill>
                <a:latin typeface="Candara"/>
                <a:cs typeface="Candara"/>
              </a:rPr>
              <a:t>Würtenberger</a:t>
            </a:r>
            <a:r>
              <a:rPr lang="en-US" sz="1800" dirty="0">
                <a:solidFill>
                  <a:schemeClr val="bg1"/>
                </a:solidFill>
                <a:latin typeface="Candara"/>
                <a:cs typeface="Candara"/>
              </a:rPr>
              <a:t>, ECN </a:t>
            </a:r>
          </a:p>
          <a:p>
            <a:pPr marL="454025"/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Side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Event - Duran Climate Change Conference</a:t>
            </a:r>
          </a:p>
          <a:p>
            <a:pPr marL="454025"/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6</a:t>
            </a:r>
            <a:r>
              <a:rPr lang="en-US" sz="18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th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December 2012</a:t>
            </a:r>
          </a:p>
          <a:p>
            <a:pPr marL="457200" marR="0" eaLnBrk="1" hangingPunct="1">
              <a:lnSpc>
                <a:spcPct val="115000"/>
              </a:lnSpc>
              <a:spcBef>
                <a:spcPct val="5000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4" cstate="print"/>
          <a:srcRect l="8992" t="7317" r="10069" b="10976"/>
          <a:stretch>
            <a:fillRect/>
          </a:stretch>
        </p:blipFill>
        <p:spPr bwMode="auto">
          <a:xfrm>
            <a:off x="4139952" y="5517232"/>
            <a:ext cx="2431838" cy="72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William Battye\Dropbox\ClimateCare\Logo\ClimateCare Logo.b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517232"/>
            <a:ext cx="1506220" cy="7270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275081" cy="123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640"/>
            <a:ext cx="2252642" cy="106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778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332656"/>
            <a:ext cx="77724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SC4 – Mitigation: Overview</a:t>
            </a:r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55576" y="1325625"/>
            <a:ext cx="7630616" cy="37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Aim: Identify priority areas for low-carbon development opportunities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Bottom-up assessment of mitigation actions across six sectors of UNFCCC, Article 4.1: energy, transport, industry, waste, forestry and agriculture.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Top-down assessment economy-wide economic, energy and emissions – GEEM-Kenya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Work builds on priorities and planning processes of the Government of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Kenya and includes assessment of development impacts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Identified potential emissions abatement actions that can bend down emissions from the reference case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Can be used as evidence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base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Nationally Appropriate Mitigation Actions (NAMAs) or REDD+ proposals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3" cstate="print"/>
          <a:srcRect l="8992" t="7317" r="10069" b="10976"/>
          <a:stretch>
            <a:fillRect/>
          </a:stretch>
        </p:blipFill>
        <p:spPr bwMode="auto">
          <a:xfrm>
            <a:off x="5724128" y="5877272"/>
            <a:ext cx="1656184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49280"/>
            <a:ext cx="1152128" cy="434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631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332656"/>
            <a:ext cx="77724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Greenhouse gas emissions reference </a:t>
            </a:r>
            <a:r>
              <a:rPr lang="en-GB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case</a:t>
            </a:r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3" cstate="print"/>
          <a:srcRect l="8992" t="7317" r="10069" b="10976"/>
          <a:stretch>
            <a:fillRect/>
          </a:stretch>
        </p:blipFill>
        <p:spPr bwMode="auto">
          <a:xfrm>
            <a:off x="5724128" y="5877272"/>
            <a:ext cx="1656184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49280"/>
            <a:ext cx="1152128" cy="434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799932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55576" y="1268760"/>
            <a:ext cx="7630616" cy="375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Developed GHG inventory as starting point for the analysis and projected GHG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emissons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from 2010 to 2030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GHG emissions are expected to increase from 59 million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tonnes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of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carbon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dioxide equivalent (MtCO2e) in 2010 to 102 MtCO2e in 2030 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65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9628" y="332656"/>
            <a:ext cx="77724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Overall low-carbon development pathway</a:t>
            </a:r>
            <a:endParaRPr lang="en-US" sz="2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14" descr="http://intranet.energy.intra/fileadmin/corp/Huisstijl/ecn_logo_rgb.jpg"/>
          <p:cNvPicPr>
            <a:picLocks noChangeAspect="1"/>
          </p:cNvPicPr>
          <p:nvPr/>
        </p:nvPicPr>
        <p:blipFill>
          <a:blip r:embed="rId3" cstate="print"/>
          <a:srcRect l="8992" t="7317" r="10069" b="10976"/>
          <a:stretch>
            <a:fillRect/>
          </a:stretch>
        </p:blipFill>
        <p:spPr bwMode="auto">
          <a:xfrm>
            <a:off x="5724128" y="5877272"/>
            <a:ext cx="1656184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49280"/>
            <a:ext cx="1152128" cy="434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16" y="1484783"/>
            <a:ext cx="8143315" cy="5112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031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3568" y="44624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</a:rPr>
              <a:t>Identification of Priority Low-carbon Options</a:t>
            </a:r>
            <a:endParaRPr lang="en-US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1560" y="1052736"/>
            <a:ext cx="7774632" cy="419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600"/>
              </a:spcBef>
            </a:pPr>
            <a:endParaRPr lang="en-US" sz="2200" dirty="0" smtClean="0">
              <a:latin typeface="Garamond" pitchFamily="18" charset="0"/>
            </a:endParaRPr>
          </a:p>
          <a:p>
            <a:endParaRPr lang="en-US" dirty="0" smtClean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5576" y="1340768"/>
            <a:ext cx="763284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CA" sz="2200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26698"/>
              </p:ext>
            </p:extLst>
          </p:nvPr>
        </p:nvGraphicFramePr>
        <p:xfrm>
          <a:off x="329680" y="640080"/>
          <a:ext cx="8784976" cy="6217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2387"/>
                <a:gridCol w="1051194"/>
                <a:gridCol w="1094891"/>
                <a:gridCol w="453650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Low carbon option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Abatement </a:t>
                      </a:r>
                      <a:r>
                        <a:rPr lang="en-GB" sz="15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potential in 2030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Investment costs </a:t>
                      </a:r>
                      <a:r>
                        <a:rPr lang="en-GB" sz="15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 </a:t>
                      </a:r>
                      <a:r>
                        <a:rPr lang="en-GB" sz="1500" b="1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2030 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Sustainable development impacts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Restoration of forests on degraded 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lands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32.6 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186 – 290 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billion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 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  <a:tabLst>
                          <a:tab pos="180975" algn="l"/>
                        </a:tabLst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Contributes to constitution’s goal of 10% tree cover </a:t>
                      </a:r>
                      <a:endParaRPr lang="en-US" sz="1500" dirty="0" smtClean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Biodiversity benefits</a:t>
                      </a:r>
                      <a:endParaRPr lang="en-US" sz="1500" dirty="0" smtClean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Sustainable forest products contribute to improved livelihoods</a:t>
                      </a:r>
                      <a:endParaRPr lang="en-US" sz="1500" dirty="0" smtClean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i="1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Conservation may remove access to forests for communities</a:t>
                      </a:r>
                      <a:endParaRPr lang="en-US" sz="1500" dirty="0" smtClean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Geothermal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14.1 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877 – 1,115  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Energy security, economic growth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May require relocation of communities/villages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Reforestation of degraded 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forests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6.1 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48 – 61 billion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 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Sustained water availability (generation of hydropower)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Contributes to constitution’s goal of 10% tree cover 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Biodiversity benefits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Sustainable forest products contribute to improved livelihoods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Improved </a:t>
                      </a:r>
                      <a:r>
                        <a:rPr lang="en-GB" sz="1600" b="1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cookstoves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and LPG </a:t>
                      </a:r>
                      <a:r>
                        <a:rPr lang="en-GB" sz="1600" b="1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cookstoves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5.6 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+ 1.7 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20 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billion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Health benefits from reduced indoor air pollution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Lower </a:t>
                      </a:r>
                      <a:r>
                        <a:rPr lang="en-GB" sz="1500" kern="1200" dirty="0" err="1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fuelwood</a:t>
                      </a: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 demand and deforestation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Potential cost savings to households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Agroforestry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4.1 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70 – 117 billion 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Increased soil fertility and crop yields, improving livelihoods of farmers and food security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Improved climate resilience 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Contributes to goal of 10% tree over on farms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Bus rapid transit (BRT) with light rail transit (LRT) corridors</a:t>
                      </a:r>
                      <a:endParaRPr lang="en-US" sz="16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Cambria"/>
                        <a:buNone/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2.8 MtCO</a:t>
                      </a:r>
                      <a:r>
                        <a:rPr lang="en-GB" sz="1500" baseline="-250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2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e</a:t>
                      </a:r>
                      <a:endParaRPr lang="en-US" sz="1500" dirty="0"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Ksh</a:t>
                      </a:r>
                      <a:r>
                        <a:rPr lang="en-GB" sz="1500" dirty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170 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billion</a:t>
                      </a:r>
                      <a:endParaRPr lang="en-US" sz="15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Reduced traffic congestion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Improved local air quality 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180975" lvl="0" indent="-18097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/>
                        <a:buChar char="-"/>
                      </a:pPr>
                      <a:r>
                        <a:rPr lang="en-GB" sz="15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MS Mincho"/>
                          <a:cs typeface="Calibri" pitchFamily="34" charset="0"/>
                        </a:rPr>
                        <a:t>Improved road safety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96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6327</TotalTime>
  <Words>403</Words>
  <Application>Microsoft Macintosh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Crabbe</dc:creator>
  <cp:lastModifiedBy>Deborah Murphy</cp:lastModifiedBy>
  <cp:revision>369</cp:revision>
  <cp:lastPrinted>2010-10-04T13:39:22Z</cp:lastPrinted>
  <dcterms:created xsi:type="dcterms:W3CDTF">2008-09-05T16:17:43Z</dcterms:created>
  <dcterms:modified xsi:type="dcterms:W3CDTF">2013-01-30T06:48:13Z</dcterms:modified>
</cp:coreProperties>
</file>