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</p:sldMasterIdLst>
  <p:notesMasterIdLst>
    <p:notesMasterId r:id="rId17"/>
  </p:notesMasterIdLst>
  <p:handoutMasterIdLst>
    <p:handoutMasterId r:id="rId18"/>
  </p:handoutMasterIdLst>
  <p:sldIdLst>
    <p:sldId id="498" r:id="rId2"/>
    <p:sldId id="534" r:id="rId3"/>
    <p:sldId id="555" r:id="rId4"/>
    <p:sldId id="535" r:id="rId5"/>
    <p:sldId id="541" r:id="rId6"/>
    <p:sldId id="558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60" r:id="rId15"/>
    <p:sldId id="559" r:id="rId16"/>
  </p:sldIdLst>
  <p:sldSz cx="9144000" cy="6858000" type="screen4x3"/>
  <p:notesSz cx="6858000" cy="9661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009900"/>
    <a:srgbClr val="FF0066"/>
    <a:srgbClr val="000099"/>
    <a:srgbClr val="FFFF00"/>
    <a:srgbClr val="33CCCC"/>
    <a:srgbClr val="B2B2B2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387" autoAdjust="0"/>
    <p:restoredTop sz="94615" autoAdjust="0"/>
  </p:normalViewPr>
  <p:slideViewPr>
    <p:cSldViewPr>
      <p:cViewPr>
        <p:scale>
          <a:sx n="70" d="100"/>
          <a:sy n="70" d="100"/>
        </p:scale>
        <p:origin x="-906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757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115C32B-947B-4EA6-B843-DBE134429C9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4413" y="723900"/>
            <a:ext cx="4830762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89463"/>
            <a:ext cx="54864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757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742359-BE55-4F9D-A186-84DF7BD1D5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A68ED-24F5-4856-A7C9-E5871D48F0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8540-9C8F-4947-A9C0-341F281130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D513-2CD7-4B73-A7D1-5A4D4E8A87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8F60-822A-40EC-B49C-D2B0E70318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73E7-224B-40BD-9143-A935CF5483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AD134-9404-4478-8E43-85BBC5EF94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4589-83CC-4B4E-AFB8-94F77ACB6C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DCBD7-87B0-4E77-9087-3CFD964587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74A1-A92B-4890-8557-43B971DC40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FEAE-07C1-43E6-93DF-4AB8864F05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F84A-1B3A-481A-AD24-C5D16C9473E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3E895B-74FA-4063-9F24-34E1BCEDF9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5626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800" b="1" smtClean="0"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 smtClean="0"/>
              <a:t>Doha: 1 December 2012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b="1" smtClean="0"/>
          </a:p>
          <a:p>
            <a:pPr algn="ctr" eaLnBrk="1" hangingPunct="1">
              <a:buFont typeface="Wingdings" pitchFamily="2" charset="2"/>
              <a:buNone/>
            </a:pPr>
            <a:endParaRPr lang="ar-SA" smtClean="0"/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457200" y="838200"/>
            <a:ext cx="82296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</a:rPr>
              <a:t>Coastal Zone Vulnerability and Adaptation</a:t>
            </a:r>
          </a:p>
          <a:p>
            <a:pPr algn="ctr"/>
            <a:endParaRPr lang="en-US" sz="2800" b="1" i="1"/>
          </a:p>
          <a:p>
            <a:pPr algn="ctr"/>
            <a:r>
              <a:rPr lang="en-US" sz="2800" b="1" i="1">
                <a:solidFill>
                  <a:srgbClr val="000099"/>
                </a:solidFill>
              </a:rPr>
              <a:t>Sudan’s Second National Communication</a:t>
            </a:r>
            <a:endParaRPr lang="en-US" sz="2800" b="1">
              <a:solidFill>
                <a:srgbClr val="000099"/>
              </a:solidFill>
            </a:endParaRPr>
          </a:p>
          <a:p>
            <a:pPr algn="ctr"/>
            <a:r>
              <a:rPr lang="en-US" b="1">
                <a:solidFill>
                  <a:srgbClr val="000099"/>
                </a:solidFill>
                <a:latin typeface="FangSong" pitchFamily="49" charset="-122"/>
                <a:ea typeface="FangSong" pitchFamily="49" charset="-122"/>
              </a:rPr>
              <a:t>Higher Council for Environment &amp; Natural Resources (HCENR)</a:t>
            </a:r>
          </a:p>
          <a:p>
            <a:pPr algn="ctr"/>
            <a:endParaRPr lang="en-US" sz="1600" b="1">
              <a:solidFill>
                <a:srgbClr val="000099"/>
              </a:solidFill>
              <a:latin typeface="FangSong" pitchFamily="49" charset="-122"/>
              <a:ea typeface="FangSong" pitchFamily="49" charset="-122"/>
            </a:endParaRPr>
          </a:p>
          <a:p>
            <a:pPr algn="ctr"/>
            <a:endParaRPr lang="en-US" sz="1600" b="1">
              <a:latin typeface="FangSong" pitchFamily="49" charset="-122"/>
              <a:ea typeface="FangSong" pitchFamily="49" charset="-122"/>
            </a:endParaRPr>
          </a:p>
          <a:p>
            <a:pPr algn="ctr"/>
            <a:endParaRPr lang="en-US" sz="1600" b="1">
              <a:latin typeface="FangSong" pitchFamily="49" charset="-122"/>
              <a:ea typeface="FangSong" pitchFamily="49" charset="-122"/>
            </a:endParaRPr>
          </a:p>
          <a:p>
            <a:pPr algn="ctr"/>
            <a:endParaRPr lang="en-US" sz="1600" b="1">
              <a:latin typeface="FangSong" pitchFamily="49" charset="-122"/>
              <a:ea typeface="FangSong" pitchFamily="49" charset="-122"/>
            </a:endParaRPr>
          </a:p>
          <a:p>
            <a:endParaRPr lang="en-US"/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066800" y="3505200"/>
            <a:ext cx="6934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99"/>
                </a:solidFill>
                <a:latin typeface="FangSong" pitchFamily="49" charset="-122"/>
                <a:ea typeface="FangSong" pitchFamily="49" charset="-122"/>
              </a:rPr>
              <a:t>Presented by:</a:t>
            </a:r>
          </a:p>
          <a:p>
            <a:pPr algn="ctr"/>
            <a:endParaRPr lang="en-US" sz="2000" b="1">
              <a:solidFill>
                <a:srgbClr val="000099"/>
              </a:solidFill>
              <a:latin typeface="FangSong" pitchFamily="49" charset="-122"/>
              <a:ea typeface="FangSong" pitchFamily="49" charset="-122"/>
            </a:endParaRPr>
          </a:p>
          <a:p>
            <a:pPr algn="ctr"/>
            <a:r>
              <a:rPr lang="en-US" sz="2000" b="1">
                <a:solidFill>
                  <a:srgbClr val="000099"/>
                </a:solidFill>
                <a:latin typeface="FangSong" pitchFamily="49" charset="-122"/>
                <a:ea typeface="FangSong" pitchFamily="49" charset="-122"/>
              </a:rPr>
              <a:t>Dr. Sumaya Ahmed Zakieldeen</a:t>
            </a:r>
          </a:p>
          <a:p>
            <a:pPr algn="ctr"/>
            <a:endParaRPr lang="en-US" sz="2000" b="1">
              <a:solidFill>
                <a:srgbClr val="000099"/>
              </a:solidFill>
              <a:latin typeface="FangSong" pitchFamily="49" charset="-122"/>
              <a:ea typeface="FangSong" pitchFamily="49" charset="-122"/>
            </a:endParaRPr>
          </a:p>
          <a:p>
            <a:pPr algn="ctr"/>
            <a:r>
              <a:rPr lang="en-US" sz="2000" b="1">
                <a:solidFill>
                  <a:srgbClr val="000099"/>
                </a:solidFill>
              </a:rPr>
              <a:t>Institute of Environmental Studies,</a:t>
            </a:r>
          </a:p>
          <a:p>
            <a:pPr algn="ctr"/>
            <a:r>
              <a:rPr lang="en-US" sz="2000" b="1">
                <a:solidFill>
                  <a:srgbClr val="000099"/>
                </a:solidFill>
              </a:rPr>
              <a:t>Khartoum University, Sudan</a:t>
            </a:r>
          </a:p>
          <a:p>
            <a:pPr algn="ctr"/>
            <a:r>
              <a:rPr lang="en-US" sz="2000" b="1">
                <a:solidFill>
                  <a:srgbClr val="000099"/>
                </a:solidFill>
              </a:rPr>
              <a:t>zakields@yahoo.com</a:t>
            </a:r>
          </a:p>
          <a:p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09600" y="228600"/>
            <a:ext cx="2236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</a:rPr>
              <a:t>Sea-grass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4188" y="990600"/>
            <a:ext cx="3508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57200" y="990600"/>
            <a:ext cx="4876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Sea grasses in Sudan are found in shallow and sheltered waters.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400" b="1" i="1" dirty="0">
                <a:latin typeface="+mn-lt"/>
              </a:rPr>
              <a:t>food and shelter </a:t>
            </a:r>
            <a:r>
              <a:rPr lang="en-US" sz="2400" b="1" dirty="0">
                <a:latin typeface="+mn-lt"/>
              </a:rPr>
              <a:t>for many marine animals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Sea grass are vulnerable to climate change in complex ways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Sea-surface temperatures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/>
              <a:t>growth rates, geographic distribution</a:t>
            </a:r>
            <a:r>
              <a:rPr lang="en-US" sz="2200" b="1" dirty="0">
                <a:solidFill>
                  <a:srgbClr val="FF0000"/>
                </a:solidFill>
              </a:rPr>
              <a:t>) </a:t>
            </a:r>
            <a:endParaRPr lang="en-US" sz="2200" b="1" dirty="0">
              <a:latin typeface="+mn-lt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81000" y="39624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sea 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level</a:t>
            </a:r>
            <a:r>
              <a:rPr lang="en-US" sz="2400" b="1" dirty="0">
                <a:latin typeface="+mn-lt"/>
              </a:rPr>
              <a:t> (growth and productivity</a:t>
            </a:r>
            <a:r>
              <a:rPr lang="en-US" sz="2200" dirty="0">
                <a:latin typeface="+mn-lt"/>
              </a:rPr>
              <a:t>)  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5791200" y="3505200"/>
            <a:ext cx="310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Sea grass around Tokar Delta 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3400" y="152400"/>
            <a:ext cx="2727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</a:rPr>
              <a:t>Key species</a:t>
            </a:r>
            <a:endParaRPr lang="en-US" sz="4000" b="1" i="1">
              <a:solidFill>
                <a:srgbClr val="7030A0"/>
              </a:solidFill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28600" y="3048000"/>
            <a:ext cx="8686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 </a:t>
            </a:r>
            <a:r>
              <a:rPr lang="en-US" sz="2400" b="1" dirty="0">
                <a:latin typeface="+mn-lt"/>
              </a:rPr>
              <a:t>Turtles: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feeding and nesting grounds for the endangered </a:t>
            </a:r>
            <a:r>
              <a:rPr lang="en-US" sz="2000" b="1" dirty="0">
                <a:latin typeface="+mn-lt"/>
              </a:rPr>
              <a:t>green turtle </a:t>
            </a:r>
            <a:r>
              <a:rPr lang="en-US" sz="2000" dirty="0">
                <a:latin typeface="+mn-lt"/>
              </a:rPr>
              <a:t>and critically endangered </a:t>
            </a:r>
            <a:r>
              <a:rPr lang="en-US" sz="2000" b="1" dirty="0">
                <a:latin typeface="+mn-lt"/>
              </a:rPr>
              <a:t>hawksbill turtle</a:t>
            </a:r>
            <a:r>
              <a:rPr lang="en-US" sz="2000" dirty="0">
                <a:latin typeface="+mn-lt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Birds</a:t>
            </a:r>
            <a:r>
              <a:rPr lang="en-US" sz="2000" b="1" dirty="0">
                <a:latin typeface="+mn-lt"/>
              </a:rPr>
              <a:t>:</a:t>
            </a:r>
            <a:r>
              <a:rPr lang="en-US" sz="2000" dirty="0">
                <a:latin typeface="+mn-lt"/>
              </a:rPr>
              <a:t> 17 </a:t>
            </a:r>
            <a:r>
              <a:rPr lang="en-US" sz="2000" b="1" dirty="0">
                <a:latin typeface="+mn-lt"/>
              </a:rPr>
              <a:t>seabird</a:t>
            </a:r>
            <a:r>
              <a:rPr lang="en-US" sz="2000" dirty="0">
                <a:latin typeface="+mn-lt"/>
              </a:rPr>
              <a:t> species and 14 other </a:t>
            </a:r>
            <a:r>
              <a:rPr lang="en-US" sz="2000" b="1" i="1" dirty="0">
                <a:latin typeface="+mn-lt"/>
              </a:rPr>
              <a:t>water bird</a:t>
            </a:r>
            <a:r>
              <a:rPr lang="en-US" sz="2000" dirty="0">
                <a:latin typeface="+mn-lt"/>
              </a:rPr>
              <a:t> species found in Sudanese coastal waters.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Marine mammals</a:t>
            </a:r>
            <a:r>
              <a:rPr lang="en-US" sz="2000" b="1" dirty="0">
                <a:latin typeface="+mn-lt"/>
              </a:rPr>
              <a:t>: the Dugong </a:t>
            </a:r>
            <a:r>
              <a:rPr lang="en-US" sz="2000" dirty="0">
                <a:latin typeface="+mn-lt"/>
              </a:rPr>
              <a:t>&amp; several species of </a:t>
            </a:r>
            <a:r>
              <a:rPr lang="en-US" sz="2000" b="1" dirty="0">
                <a:latin typeface="+mn-lt"/>
              </a:rPr>
              <a:t>dolphins</a:t>
            </a:r>
            <a:r>
              <a:rPr lang="en-US" sz="2000" dirty="0">
                <a:latin typeface="+mn-lt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Fish communities </a:t>
            </a:r>
            <a:r>
              <a:rPr lang="en-US" sz="2000" dirty="0">
                <a:latin typeface="+mn-lt"/>
              </a:rPr>
              <a:t>are diverse, healthy and abundant (</a:t>
            </a:r>
            <a:r>
              <a:rPr lang="en-US" sz="2000" b="1" dirty="0" err="1">
                <a:latin typeface="+mn-lt"/>
              </a:rPr>
              <a:t>Humphead</a:t>
            </a:r>
            <a:r>
              <a:rPr lang="en-US" sz="2000" b="1" dirty="0">
                <a:latin typeface="+mn-lt"/>
              </a:rPr>
              <a:t> Wrasse, Angelfish, </a:t>
            </a:r>
            <a:r>
              <a:rPr lang="en-US" sz="2000" b="1" dirty="0" err="1">
                <a:latin typeface="+mn-lt"/>
              </a:rPr>
              <a:t>butterflyfish</a:t>
            </a:r>
            <a:r>
              <a:rPr lang="en-US" sz="2000" b="1" dirty="0">
                <a:latin typeface="+mn-lt"/>
              </a:rPr>
              <a:t>, groupers, surgeonfish, snappers and sharks)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Each of the above species is vulnerable to climate change through its effect on ecosystems such as  mangroves, &amp; sea-grass</a:t>
            </a:r>
            <a:r>
              <a:rPr lang="en-US" sz="200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7030A0"/>
                </a:solidFill>
              </a:rPr>
              <a:t>Framework for climate change adaptation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62000" y="838200"/>
            <a:ext cx="79248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Coastal adaptation goals and objectives:</a:t>
            </a:r>
          </a:p>
          <a:p>
            <a:pPr algn="just">
              <a:defRPr/>
            </a:pPr>
            <a:r>
              <a:rPr lang="en-US" sz="2000" b="1" dirty="0"/>
              <a:t>The Sudanese strategy for adaptation to climate has three major goals: (1) build adaptive capacity in key vulnerable sectors; </a:t>
            </a:r>
          </a:p>
          <a:p>
            <a:pPr algn="just">
              <a:defRPr/>
            </a:pPr>
            <a:r>
              <a:rPr lang="en-US" sz="2000" b="1" dirty="0"/>
              <a:t>(2) increase ecosystem resilience and reducing the risk of climate-related disasters; </a:t>
            </a:r>
          </a:p>
          <a:p>
            <a:pPr algn="just">
              <a:defRPr/>
            </a:pPr>
            <a:r>
              <a:rPr lang="en-US" sz="2000" b="1" dirty="0"/>
              <a:t>(3) mobilize and manage knowledge for adaptation policy and planning. </a:t>
            </a:r>
          </a:p>
          <a:p>
            <a:pPr algn="just">
              <a:defRPr/>
            </a:pPr>
            <a:r>
              <a:rPr lang="en-US" sz="2000" b="1" dirty="0"/>
              <a:t> </a:t>
            </a:r>
          </a:p>
          <a:p>
            <a:pPr algn="just">
              <a:defRPr/>
            </a:pPr>
            <a:endParaRPr lang="en-US" sz="2000" b="1" dirty="0"/>
          </a:p>
          <a:p>
            <a:pPr algn="just">
              <a:defRPr/>
            </a:pPr>
            <a:r>
              <a:rPr lang="en-US" sz="2400" b="1" dirty="0">
                <a:solidFill>
                  <a:srgbClr val="7030A0"/>
                </a:solidFill>
              </a:rPr>
              <a:t>Major coastal adaptation strategies: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b="1" dirty="0"/>
              <a:t>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New information systems</a:t>
            </a:r>
            <a:r>
              <a:rPr lang="en-US" sz="2000" b="1" i="1" dirty="0"/>
              <a:t>: </a:t>
            </a:r>
            <a:r>
              <a:rPr lang="en-US" sz="2000" b="1" dirty="0"/>
              <a:t>Enhancing monitoring programs in natural and urban settings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b="1" dirty="0"/>
              <a:t>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Implement integrated coastal zone </a:t>
            </a:r>
            <a:r>
              <a:rPr lang="en-US" sz="2000" b="1" i="1" dirty="0">
                <a:solidFill>
                  <a:srgbClr val="FF0000"/>
                </a:solidFill>
              </a:rPr>
              <a:t>management: </a:t>
            </a:r>
            <a:r>
              <a:rPr lang="en-US" sz="2000" b="1" dirty="0"/>
              <a:t>an integrated approach to land use planning, creation of ecological buffer zones, </a:t>
            </a:r>
            <a:r>
              <a:rPr lang="en-GB" sz="2000" b="1" dirty="0"/>
              <a:t>establishing protected inland zones to accommodate salt marsh, mangrove and sea grass.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GB" sz="2000" b="1" dirty="0"/>
              <a:t> </a:t>
            </a: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</a:rPr>
              <a:t>Building awareness</a:t>
            </a:r>
            <a:r>
              <a:rPr lang="en-US" sz="2000" b="1" i="1" dirty="0"/>
              <a:t>:</a:t>
            </a:r>
            <a:r>
              <a:rPr lang="en-US" sz="2000" b="1" dirty="0"/>
              <a:t> This involves enhancing the awareness of coastal developers through national and international workshops, technical assistance, and capacity-building.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020763"/>
          </a:xfrm>
        </p:spPr>
        <p:txBody>
          <a:bodyPr/>
          <a:lstStyle/>
          <a:p>
            <a:pPr rtl="0" eaLnBrk="1" hangingPunct="1"/>
            <a:r>
              <a:rPr lang="en-US" sz="4000" b="1" smtClean="0">
                <a:solidFill>
                  <a:srgbClr val="7030A0"/>
                </a:solidFill>
              </a:rPr>
              <a:t>Con..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85800" y="762000"/>
            <a:ext cx="8001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/>
              <a:t>Priority adaptation measures for Sudan’s coastal zones</a:t>
            </a:r>
          </a:p>
          <a:p>
            <a:pPr algn="just">
              <a:defRPr/>
            </a:pPr>
            <a:endParaRPr lang="en-US" sz="2400" b="1" dirty="0">
              <a:solidFill>
                <a:srgbClr val="7030A0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1" dirty="0"/>
              <a:t> Enhance inter-ministry integration and coordination of observation systems that detect trends in coastal water levels, shoreline change, and tidal influence on water supplies and marine biological systems.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1" dirty="0"/>
              <a:t> Assess the installation of additional tide gauges in particular locations.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1" dirty="0"/>
              <a:t> Develop a set of leading indicators of specific climate change impacts in the coastal environment and observe/record changes for those indicators.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1" dirty="0"/>
              <a:t> Increase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information</a:t>
            </a:r>
            <a:r>
              <a:rPr lang="en-US" sz="2200" b="1" dirty="0"/>
              <a:t> of coastal systems through development of </a:t>
            </a: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databases on coastal adaptation technologies </a:t>
            </a:r>
            <a:r>
              <a:rPr lang="en-US" sz="2200" b="1" dirty="0"/>
              <a:t>and measures, preparation of planning studies.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1" dirty="0"/>
              <a:t> </a:t>
            </a:r>
            <a:r>
              <a:rPr lang="en-GB" sz="2200" b="1" dirty="0"/>
              <a:t>Undertake an assessment of zoning and other regulations to identify existing and future planning options and approaches within an ICZM framework. </a:t>
            </a:r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8600" y="1066800"/>
            <a:ext cx="8915400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000" b="1" dirty="0">
                <a:solidFill>
                  <a:schemeClr val="tx2"/>
                </a:solidFill>
              </a:rPr>
              <a:t>Existing plans and policies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GB" sz="2400" dirty="0"/>
              <a:t>National strategy of biodiversity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GB" sz="2400" dirty="0"/>
              <a:t>National Action plan for conservation of coral reefs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GB" sz="2400" dirty="0"/>
              <a:t>National Action plan for conservation of mangrove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GB" sz="2400" dirty="0"/>
              <a:t>National Action plan for conservation of sea grass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GB" sz="2400" dirty="0"/>
              <a:t>National Action plan for conservation of sea birds</a:t>
            </a:r>
          </a:p>
          <a:p>
            <a:pPr>
              <a:buFont typeface="Arial" pitchFamily="34" charset="0"/>
              <a:buChar char="•"/>
              <a:defRPr/>
            </a:pPr>
            <a:endParaRPr lang="en-GB" sz="24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The FW for climate change adaptation has already been considered in the Sudanese National Adaptation Plan (due 2013)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Consideration of ecosystem specific issues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Vulnerability reduction (human and natural ecosystems (inland and marine))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Generation of information (to implement the FW)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Focus on communities’ livelihoods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Mainstreaming into planning and policies </a:t>
            </a:r>
          </a:p>
          <a:p>
            <a:pPr>
              <a:buFont typeface="Arial" pitchFamily="34" charset="0"/>
              <a:buChar char="•"/>
              <a:defRPr/>
            </a:pPr>
            <a:endParaRPr lang="en-GB" sz="2400" dirty="0"/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162050"/>
            <a:ext cx="70485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4713" y="1981200"/>
            <a:ext cx="558006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0" y="1600200"/>
            <a:ext cx="4038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/>
              <a:t> </a:t>
            </a:r>
            <a:r>
              <a:rPr lang="en-US" sz="2400" b="1"/>
              <a:t>Sudan’s coastal zones are located entirely in its </a:t>
            </a:r>
            <a:r>
              <a:rPr lang="en-US" sz="2400" b="1">
                <a:solidFill>
                  <a:srgbClr val="FF0066"/>
                </a:solidFill>
              </a:rPr>
              <a:t>Red Sea State</a:t>
            </a:r>
            <a:r>
              <a:rPr lang="en-US" sz="2400" b="1">
                <a:solidFill>
                  <a:schemeClr val="tx2"/>
                </a:solidFill>
              </a:rPr>
              <a:t> </a:t>
            </a:r>
            <a:r>
              <a:rPr lang="en-US" sz="2400" b="1"/>
              <a:t>with an area of 218,887 square kilometers.</a:t>
            </a:r>
          </a:p>
          <a:p>
            <a:pPr>
              <a:buFont typeface="Arial" pitchFamily="34" charset="0"/>
              <a:buChar char="•"/>
            </a:pPr>
            <a:endParaRPr lang="en-US" sz="2400" b="1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/>
              <a:t>Coastal lagoons, seasonal inlets, a number of Sudanese offshore islands</a:t>
            </a:r>
            <a:r>
              <a:rPr lang="en-US" sz="2400" b="1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Sudanese Red Sea Coas</a:t>
            </a:r>
            <a:r>
              <a:rPr lang="en-US" smtClean="0">
                <a:solidFill>
                  <a:schemeClr val="tx2"/>
                </a:solidFill>
              </a:rPr>
              <a:t>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030A0"/>
                </a:solidFill>
              </a:rPr>
              <a:t>The climate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 fontScale="85000" lnSpcReduction="1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Relative humidity (42-70%),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annual rainfall 33 mm/year in </a:t>
            </a:r>
            <a:r>
              <a:rPr lang="en-US" b="1" dirty="0" err="1" smtClean="0"/>
              <a:t>Halaib</a:t>
            </a:r>
            <a:r>
              <a:rPr lang="en-US" b="1" dirty="0" smtClean="0"/>
              <a:t> &amp; 73 mm/year in </a:t>
            </a:r>
            <a:r>
              <a:rPr lang="en-US" b="1" dirty="0" err="1" smtClean="0"/>
              <a:t>Tokar</a:t>
            </a:r>
            <a:r>
              <a:rPr lang="en-US" b="1" dirty="0" smtClean="0"/>
              <a:t>,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Red Sea surface temperatures (26.2</a:t>
            </a:r>
            <a:r>
              <a:rPr lang="en-US" b="1" dirty="0" smtClean="0">
                <a:sym typeface="Symbol" pitchFamily="18" charset="2"/>
              </a:rPr>
              <a:t></a:t>
            </a:r>
            <a:r>
              <a:rPr lang="en-US" b="1" dirty="0" smtClean="0"/>
              <a:t>C to 30.5</a:t>
            </a:r>
            <a:r>
              <a:rPr lang="en-US" b="1" dirty="0" smtClean="0">
                <a:sym typeface="Symbol" pitchFamily="18" charset="2"/>
              </a:rPr>
              <a:t></a:t>
            </a:r>
            <a:r>
              <a:rPr lang="en-US" b="1" dirty="0" smtClean="0"/>
              <a:t>C),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Average salinity levels (38­‰ to 41‰).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Temperature &amp; salinity are relatively high due to: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(1) semi enclosed nature of the Sea;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(2) high rate of evaporation and little precipitation; 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(3) lack of rivers or streams draining into the sea</a:t>
            </a:r>
            <a:r>
              <a:rPr lang="en-US" dirty="0" smtClean="0"/>
              <a:t>.</a:t>
            </a:r>
            <a:endParaRPr lang="en-US" b="1" dirty="0" smtClean="0"/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The coastal region</a:t>
            </a:r>
          </a:p>
        </p:txBody>
      </p:sp>
      <p:pic>
        <p:nvPicPr>
          <p:cNvPr id="5123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219200"/>
            <a:ext cx="3779838" cy="5181600"/>
          </a:xfrm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0" y="1524000"/>
            <a:ext cx="4572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/>
              <a:t>The terrestrial environment of the coastal region consist of three major zones: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Northern Zone,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Central Zone &amp;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Southern Zone.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7030A0"/>
                </a:solidFill>
              </a:rPr>
              <a:t>Vulnerability to climate change </a:t>
            </a:r>
            <a:r>
              <a:rPr lang="en-US" sz="3200" b="1" i="1" dirty="0" smtClean="0"/>
              <a:t/>
            </a:r>
            <a:br>
              <a:rPr lang="en-US" sz="3200" b="1" i="1" dirty="0" smtClean="0"/>
            </a:br>
            <a:endParaRPr lang="en-US" sz="3200" b="1" dirty="0" smtClean="0"/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85800" y="609600"/>
            <a:ext cx="7924800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i="1" dirty="0">
                <a:solidFill>
                  <a:srgbClr val="7030A0"/>
                </a:solidFill>
                <a:latin typeface="+mn-lt"/>
              </a:rPr>
              <a:t>Sea level rise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400" b="1" dirty="0"/>
              <a:t>There has been a gradual increase in sea level, about </a:t>
            </a:r>
            <a:r>
              <a:rPr lang="en-US" sz="2400" b="1" dirty="0">
                <a:solidFill>
                  <a:srgbClr val="FF0000"/>
                </a:solidFill>
              </a:rPr>
              <a:t>10-20 cm</a:t>
            </a:r>
            <a:r>
              <a:rPr lang="en-US" sz="2400" b="1" dirty="0"/>
              <a:t> during the past century in Port Sudan Area (PSMSL).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2400" b="1" dirty="0"/>
          </a:p>
          <a:p>
            <a:pPr algn="just">
              <a:defRPr/>
            </a:pPr>
            <a:r>
              <a:rPr lang="en-US" sz="2800" b="1" dirty="0">
                <a:solidFill>
                  <a:srgbClr val="7030A0"/>
                </a:solidFill>
              </a:rPr>
              <a:t>Seawater Temperature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b="1" dirty="0"/>
              <a:t>Could reach up to </a:t>
            </a:r>
            <a:r>
              <a:rPr lang="en-US" sz="2400" b="1" dirty="0">
                <a:solidFill>
                  <a:srgbClr val="FF0066"/>
                </a:solidFill>
              </a:rPr>
              <a:t>3°</a:t>
            </a:r>
            <a:r>
              <a:rPr lang="en-US" sz="2400" b="1" dirty="0">
                <a:solidFill>
                  <a:srgbClr val="FF0000"/>
                </a:solidFill>
              </a:rPr>
              <a:t>C </a:t>
            </a:r>
            <a:r>
              <a:rPr lang="en-US" sz="2400" b="1" dirty="0"/>
              <a:t>by 2100, changing the </a:t>
            </a:r>
            <a:r>
              <a:rPr lang="en-US" sz="2400" b="1" i="1" dirty="0"/>
              <a:t>density </a:t>
            </a:r>
            <a:r>
              <a:rPr lang="en-US" sz="2400" b="1" dirty="0"/>
              <a:t>and thus </a:t>
            </a:r>
            <a:r>
              <a:rPr lang="en-US" sz="2400" b="1" i="1" dirty="0"/>
              <a:t>volume</a:t>
            </a:r>
            <a:r>
              <a:rPr lang="en-US" sz="2400" b="1" dirty="0"/>
              <a:t> of the oceans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2400" b="1" dirty="0"/>
          </a:p>
          <a:p>
            <a:pPr algn="just">
              <a:defRPr/>
            </a:pPr>
            <a:r>
              <a:rPr lang="en-US" sz="2800" b="1" dirty="0">
                <a:solidFill>
                  <a:srgbClr val="7030A0"/>
                </a:solidFill>
              </a:rPr>
              <a:t>Salinity</a:t>
            </a:r>
          </a:p>
          <a:p>
            <a:pPr algn="just">
              <a:defRPr/>
            </a:pPr>
            <a:r>
              <a:rPr lang="en-US" sz="2400" b="1" dirty="0"/>
              <a:t>Tropic and sub-tropic regions have become and will continue to become slightly </a:t>
            </a:r>
            <a:r>
              <a:rPr lang="en-US" sz="2400" b="1" i="1" dirty="0">
                <a:solidFill>
                  <a:srgbClr val="7030A0"/>
                </a:solidFill>
              </a:rPr>
              <a:t>more saline</a:t>
            </a:r>
            <a:endParaRPr lang="en-US" sz="2400" b="1" dirty="0"/>
          </a:p>
          <a:p>
            <a:pPr algn="just">
              <a:defRPr/>
            </a:pPr>
            <a:endParaRPr lang="en-US" sz="2400" b="1" dirty="0"/>
          </a:p>
          <a:p>
            <a:pPr algn="just">
              <a:defRPr/>
            </a:pPr>
            <a:r>
              <a:rPr lang="en-US" sz="2400" b="1" dirty="0">
                <a:solidFill>
                  <a:srgbClr val="7030A0"/>
                </a:solidFill>
              </a:rPr>
              <a:t>Intensification of storm surges</a:t>
            </a:r>
          </a:p>
          <a:p>
            <a:pPr algn="just">
              <a:defRPr/>
            </a:pPr>
            <a:r>
              <a:rPr lang="en-US" sz="2400" b="1" dirty="0"/>
              <a:t>damaging flood conditions along coastline, particularly in high population areas like Port Sudan and low-lying areas like the </a:t>
            </a:r>
            <a:r>
              <a:rPr lang="en-US" sz="2400" b="1" dirty="0" err="1"/>
              <a:t>Tokar</a:t>
            </a:r>
            <a:r>
              <a:rPr lang="en-US" sz="2400" b="1" dirty="0"/>
              <a:t> Delta agricultural areas.</a:t>
            </a:r>
            <a:endParaRPr lang="en-US" sz="2400" b="1" dirty="0">
              <a:solidFill>
                <a:srgbClr val="7030A0"/>
              </a:solidFill>
            </a:endParaRPr>
          </a:p>
          <a:p>
            <a:pPr algn="just">
              <a:defRPr/>
            </a:pPr>
            <a:endParaRPr lang="en-US" sz="2400" b="1" dirty="0">
              <a:solidFill>
                <a:srgbClr val="7030A0"/>
              </a:solidFill>
            </a:endParaRPr>
          </a:p>
          <a:p>
            <a:pPr algn="just">
              <a:defRPr/>
            </a:pPr>
            <a:endParaRPr lang="en-US" sz="3200" b="1" dirty="0">
              <a:solidFill>
                <a:srgbClr val="7030A0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n-US" sz="2600" b="1" i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19600" y="838200"/>
          <a:ext cx="4495798" cy="3566160"/>
        </p:xfrm>
        <a:graphic>
          <a:graphicData uri="http://schemas.openxmlformats.org/drawingml/2006/table">
            <a:tbl>
              <a:tblPr/>
              <a:tblGrid>
                <a:gridCol w="1592457"/>
                <a:gridCol w="951094"/>
                <a:gridCol w="1001152"/>
                <a:gridCol w="951095"/>
              </a:tblGrid>
              <a:tr h="4506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Sea level rise over mean sea level in 2010 (meter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531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Scenario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2030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2060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2100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Scenario #1: Lower bound SLR rate of 2.0 mm/yr at high tide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0.32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0.38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0.46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Scenario #2: Upper bound SLR rate of 6.0 mm/yr at high tide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0.40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0.58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0.82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95" name="TextBox 4"/>
          <p:cNvSpPr txBox="1">
            <a:spLocks noChangeArrowheads="1"/>
          </p:cNvSpPr>
          <p:nvPr/>
        </p:nvSpPr>
        <p:spPr bwMode="auto">
          <a:xfrm>
            <a:off x="838200" y="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7030A0"/>
                </a:solidFill>
              </a:rPr>
              <a:t>Se</a:t>
            </a:r>
            <a:r>
              <a:rPr lang="en-US" sz="24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a level rise scenarios for the Read Sea State</a:t>
            </a:r>
            <a:endParaRPr lang="en-US" sz="2400" b="1">
              <a:solidFill>
                <a:srgbClr val="7030A0"/>
              </a:solidFill>
              <a:latin typeface="Arial" pitchFamily="34" charset="0"/>
              <a:cs typeface="Times New Roman" pitchFamily="18" charset="0"/>
            </a:endParaRPr>
          </a:p>
          <a:p>
            <a:pPr algn="just"/>
            <a:endParaRPr lang="en-GB" sz="2400" b="1">
              <a:solidFill>
                <a:srgbClr val="7030A0"/>
              </a:solidFill>
            </a:endParaRPr>
          </a:p>
        </p:txBody>
      </p:sp>
      <p:pic>
        <p:nvPicPr>
          <p:cNvPr id="71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806825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7" name="Rectangle 6"/>
          <p:cNvSpPr>
            <a:spLocks noChangeArrowheads="1"/>
          </p:cNvSpPr>
          <p:nvPr/>
        </p:nvSpPr>
        <p:spPr bwMode="auto">
          <a:xfrm>
            <a:off x="304800" y="48768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Inundation hotspots </a:t>
            </a:r>
            <a:r>
              <a:rPr lang="en-US" b="1" i="1">
                <a:solidFill>
                  <a:srgbClr val="FF0000"/>
                </a:solidFill>
              </a:rPr>
              <a:t>of the </a:t>
            </a:r>
            <a:r>
              <a:rPr lang="en-US" b="1" i="1"/>
              <a:t>built environment in Port Sudan due to projected sea level rise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900" y="0"/>
            <a:ext cx="5372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81000" y="838200"/>
            <a:ext cx="5181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</a:rPr>
              <a:t>Coral reefs: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Many shores and beaches of the Sudanese Red Sea coast are fringed by coral reefs and reef flats which provide protection to shores from erosion by waves</a:t>
            </a:r>
          </a:p>
          <a:p>
            <a:pPr>
              <a:defRPr/>
            </a:pPr>
            <a:endParaRPr lang="en-US" sz="24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Diversity: Barrier reefs, fringing reefs &amp; Atoll.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The coral reefs of Sudan are in moderate to good health.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High vulnerable to thermal stress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bleaching and mortality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Past bleaching events (2 catastrophic)</a:t>
            </a:r>
          </a:p>
          <a:p>
            <a:pPr>
              <a:defRPr/>
            </a:pPr>
            <a:endParaRPr lang="en-US" sz="2400" b="1" dirty="0">
              <a:latin typeface="+mn-lt"/>
            </a:endParaRPr>
          </a:p>
        </p:txBody>
      </p:sp>
      <p:pic>
        <p:nvPicPr>
          <p:cNvPr id="8196" name="Picture 7" descr="800px-Coral_Reef_in_the_Red_S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76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5334000" y="6149975"/>
            <a:ext cx="350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0066"/>
                </a:solidFill>
              </a:rPr>
              <a:t>Coral reef in the southern Red Sea </a:t>
            </a:r>
            <a:endParaRPr lang="en-US" sz="2000">
              <a:solidFill>
                <a:srgbClr val="000066"/>
              </a:solidFill>
            </a:endParaRPr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343400"/>
            <a:ext cx="304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343400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62000" y="381000"/>
            <a:ext cx="2557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7030A0"/>
                </a:solidFill>
                <a:latin typeface="+mn-lt"/>
              </a:rPr>
              <a:t>Mangroves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752600"/>
            <a:ext cx="30480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57200" y="1295400"/>
            <a:ext cx="52578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2000" dirty="0"/>
              <a:t> </a:t>
            </a:r>
            <a:r>
              <a:rPr lang="en-US" sz="2200" b="1" dirty="0">
                <a:latin typeface="+mj-lt"/>
              </a:rPr>
              <a:t>Sudan’s mangroves have a high ecological value and grow along major segments of the shore-line.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2200" b="1" dirty="0">
              <a:latin typeface="+mj-lt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1" dirty="0">
                <a:latin typeface="+mj-lt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Vulnerability to external factors </a:t>
            </a:r>
            <a:r>
              <a:rPr lang="en-US" sz="2200" b="1" dirty="0">
                <a:latin typeface="+mj-lt"/>
              </a:rPr>
              <a:t>will likely increase with climate change-induced sea level rise.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200" b="1" dirty="0">
                <a:latin typeface="+mj-lt"/>
              </a:rPr>
              <a:t> Root systems will be unable to take in oxygen and new trees will be unable to take root as seeds float in higher water.</a:t>
            </a:r>
          </a:p>
          <a:p>
            <a:pPr algn="just">
              <a:defRPr/>
            </a:pPr>
            <a:endParaRPr lang="en-US" sz="22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838200" y="0"/>
            <a:ext cx="2654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Salt marshes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191000"/>
            <a:ext cx="35496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0" y="685800"/>
            <a:ext cx="8763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2400" b="1" dirty="0"/>
              <a:t>Ecological and geological heritage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Salt marshes in Sudan are highly productive </a:t>
            </a:r>
          </a:p>
          <a:p>
            <a:pPr algn="just">
              <a:defRPr/>
            </a:pPr>
            <a:r>
              <a:rPr lang="en-US" sz="2400" b="1" dirty="0">
                <a:latin typeface="+mn-lt"/>
              </a:rPr>
              <a:t>areas found along the entire coastline at inlets </a:t>
            </a:r>
          </a:p>
          <a:p>
            <a:pPr algn="just">
              <a:defRPr/>
            </a:pPr>
            <a:r>
              <a:rPr lang="en-US" sz="2400" b="1" dirty="0">
                <a:latin typeface="+mn-lt"/>
              </a:rPr>
              <a:t>and depressed areas.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Source of nutrition for fish,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valuable shelter for migrant bird populations</a:t>
            </a:r>
            <a:r>
              <a:rPr lang="en-US" sz="2200" b="1" dirty="0">
                <a:latin typeface="+mn-lt"/>
              </a:rPr>
              <a:t>.  </a:t>
            </a: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0" y="3200400"/>
            <a:ext cx="868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FF0000"/>
                </a:solidFill>
                <a:latin typeface="+mn-lt"/>
              </a:rPr>
              <a:t>They are vulnerable </a:t>
            </a:r>
            <a:r>
              <a:rPr lang="en-US" sz="2200" b="1" dirty="0">
                <a:latin typeface="+mn-lt"/>
              </a:rPr>
              <a:t>to sea level through several types of interrelated impacts.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6028</TotalTime>
  <Words>1052</Words>
  <Application>Microsoft Office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</vt:lpstr>
      <vt:lpstr>Sudanese Red Sea Coast</vt:lpstr>
      <vt:lpstr>The climate </vt:lpstr>
      <vt:lpstr>The coastal region</vt:lpstr>
      <vt:lpstr>Vulnerability to climate change  </vt:lpstr>
      <vt:lpstr>Slide 6</vt:lpstr>
      <vt:lpstr>Slide 7</vt:lpstr>
      <vt:lpstr>Slide 8</vt:lpstr>
      <vt:lpstr>Slide 9</vt:lpstr>
      <vt:lpstr>Slide 10</vt:lpstr>
      <vt:lpstr>Slide 11</vt:lpstr>
      <vt:lpstr>Framework for climate change adaptation</vt:lpstr>
      <vt:lpstr>Con..</vt:lpstr>
      <vt:lpstr>Slide 14</vt:lpstr>
      <vt:lpstr>Slide 15</vt:lpstr>
    </vt:vector>
  </TitlesOfParts>
  <Company>PERSGA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 PERSGA</dc:title>
  <dc:creator>Eng. Islam Taha</dc:creator>
  <cp:lastModifiedBy>Wel-Come</cp:lastModifiedBy>
  <cp:revision>556</cp:revision>
  <dcterms:created xsi:type="dcterms:W3CDTF">2005-03-22T12:37:21Z</dcterms:created>
  <dcterms:modified xsi:type="dcterms:W3CDTF">2013-02-09T07:25:30Z</dcterms:modified>
</cp:coreProperties>
</file>