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67" r:id="rId3"/>
    <p:sldId id="268" r:id="rId4"/>
    <p:sldId id="258" r:id="rId5"/>
    <p:sldId id="259" r:id="rId6"/>
    <p:sldId id="260" r:id="rId7"/>
    <p:sldId id="261"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814EF7-F712-4A48-AF19-3F96076C321F}" type="datetimeFigureOut">
              <a:rPr lang="en-US" smtClean="0"/>
              <a:pPr/>
              <a:t>10/26/2016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F02C90-FAC9-4A4D-9DF3-6D9C2B51A64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9B47991-73AC-4F36-ACA8-E4CCD2733E4A}" type="slidenum">
              <a:rPr lang="en-US" smtClean="0"/>
              <a:pPr/>
              <a:t>10</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672DDD6-5581-4EAC-9A57-B9E1703BFBF8}" type="datetimeFigureOut">
              <a:rPr lang="en-US" smtClean="0"/>
              <a:pPr/>
              <a:t>10/26/2016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62201BB-F805-4680-BFCD-DFE4D40DACEC}"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72DDD6-5581-4EAC-9A57-B9E1703BFBF8}"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201BB-F805-4680-BFCD-DFE4D40DAC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72DDD6-5581-4EAC-9A57-B9E1703BFBF8}"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201BB-F805-4680-BFCD-DFE4D40DAC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672DDD6-5581-4EAC-9A57-B9E1703BFBF8}"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201BB-F805-4680-BFCD-DFE4D40DACEC}"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672DDD6-5581-4EAC-9A57-B9E1703BFBF8}" type="datetimeFigureOut">
              <a:rPr lang="en-US" smtClean="0"/>
              <a:pPr/>
              <a:t>10/26/2016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62201BB-F805-4680-BFCD-DFE4D40DACE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672DDD6-5581-4EAC-9A57-B9E1703BFBF8}" type="datetimeFigureOut">
              <a:rPr lang="en-US" smtClean="0"/>
              <a:pPr/>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201BB-F805-4680-BFCD-DFE4D40DACEC}"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672DDD6-5581-4EAC-9A57-B9E1703BFBF8}" type="datetimeFigureOut">
              <a:rPr lang="en-US" smtClean="0"/>
              <a:pPr/>
              <a:t>10/26/2016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2201BB-F805-4680-BFCD-DFE4D40DACEC}"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672DDD6-5581-4EAC-9A57-B9E1703BFBF8}" type="datetimeFigureOut">
              <a:rPr lang="en-US" smtClean="0"/>
              <a:pPr/>
              <a:t>10/26/2016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2201BB-F805-4680-BFCD-DFE4D40DAC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2DDD6-5581-4EAC-9A57-B9E1703BFBF8}" type="datetimeFigureOut">
              <a:rPr lang="en-US" smtClean="0"/>
              <a:pPr/>
              <a:t>10/26/2016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2201BB-F805-4680-BFCD-DFE4D40DAC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672DDD6-5581-4EAC-9A57-B9E1703BFBF8}" type="datetimeFigureOut">
              <a:rPr lang="en-US" smtClean="0"/>
              <a:pPr/>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201BB-F805-4680-BFCD-DFE4D40DACEC}"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672DDD6-5581-4EAC-9A57-B9E1703BFBF8}" type="datetimeFigureOut">
              <a:rPr lang="en-US" smtClean="0"/>
              <a:pPr/>
              <a:t>10/26/2016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62201BB-F805-4680-BFCD-DFE4D40DACEC}"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672DDD6-5581-4EAC-9A57-B9E1703BFBF8}" type="datetimeFigureOut">
              <a:rPr lang="en-US" smtClean="0"/>
              <a:pPr/>
              <a:t>10/26/2016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62201BB-F805-4680-BFCD-DFE4D40DAC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371600" y="3581400"/>
            <a:ext cx="6400800" cy="1752600"/>
          </a:xfrm>
        </p:spPr>
        <p:txBody>
          <a:bodyPr>
            <a:normAutofit/>
          </a:bodyPr>
          <a:lstStyle/>
          <a:p>
            <a:r>
              <a:rPr lang="en-US" dirty="0" smtClean="0">
                <a:latin typeface="Calibri" pitchFamily="34" charset="0"/>
              </a:rPr>
              <a:t>By</a:t>
            </a:r>
          </a:p>
          <a:p>
            <a:r>
              <a:rPr lang="en-US" sz="3600" b="1" dirty="0" err="1" smtClean="0">
                <a:latin typeface="Calibri" pitchFamily="34" charset="0"/>
              </a:rPr>
              <a:t>Dr.Kirit</a:t>
            </a:r>
            <a:r>
              <a:rPr lang="en-US" sz="3600" b="1" dirty="0" smtClean="0">
                <a:latin typeface="Calibri" pitchFamily="34" charset="0"/>
              </a:rPr>
              <a:t> </a:t>
            </a:r>
            <a:r>
              <a:rPr lang="en-US" sz="3600" b="1" dirty="0" err="1" smtClean="0">
                <a:latin typeface="Calibri" pitchFamily="34" charset="0"/>
              </a:rPr>
              <a:t>Shelat</a:t>
            </a:r>
            <a:r>
              <a:rPr lang="en-US" sz="3600" b="1" dirty="0" smtClean="0">
                <a:latin typeface="Calibri" pitchFamily="34" charset="0"/>
              </a:rPr>
              <a:t>, I.A.S (</a:t>
            </a:r>
            <a:r>
              <a:rPr lang="en-US" sz="3600" b="1" dirty="0" err="1" smtClean="0">
                <a:latin typeface="Calibri" pitchFamily="34" charset="0"/>
              </a:rPr>
              <a:t>Retd</a:t>
            </a:r>
            <a:r>
              <a:rPr lang="en-US" sz="3600" b="1" dirty="0" smtClean="0">
                <a:latin typeface="Calibri" pitchFamily="34" charset="0"/>
              </a:rPr>
              <a:t>)</a:t>
            </a:r>
          </a:p>
          <a:p>
            <a:r>
              <a:rPr lang="en-US" sz="3600" b="1" dirty="0" smtClean="0">
                <a:latin typeface="Calibri" pitchFamily="34" charset="0"/>
              </a:rPr>
              <a:t>Executive Chairman-NCCSD</a:t>
            </a:r>
            <a:endParaRPr lang="en-IN" sz="3600" b="1" dirty="0">
              <a:latin typeface="Calibri" pitchFamily="34" charset="0"/>
            </a:endParaRPr>
          </a:p>
        </p:txBody>
      </p:sp>
      <p:sp>
        <p:nvSpPr>
          <p:cNvPr id="2" name="Slide Number Placeholder 1"/>
          <p:cNvSpPr>
            <a:spLocks noGrp="1"/>
          </p:cNvSpPr>
          <p:nvPr>
            <p:ph type="sldNum" sz="quarter" idx="12"/>
          </p:nvPr>
        </p:nvSpPr>
        <p:spPr/>
        <p:txBody>
          <a:bodyPr/>
          <a:lstStyle/>
          <a:p>
            <a:fld id="{7B0BD361-BBDE-4763-BC0A-9261A90693DF}" type="slidenum">
              <a:rPr lang="en-IN" smtClean="0"/>
              <a:pPr/>
              <a:t>1</a:t>
            </a:fld>
            <a:endParaRPr lang="en-IN"/>
          </a:p>
        </p:txBody>
      </p:sp>
      <p:sp>
        <p:nvSpPr>
          <p:cNvPr id="5" name="Title 4"/>
          <p:cNvSpPr>
            <a:spLocks noGrp="1"/>
          </p:cNvSpPr>
          <p:nvPr>
            <p:ph type="ctrTitle"/>
          </p:nvPr>
        </p:nvSpPr>
        <p:spPr>
          <a:xfrm>
            <a:off x="762000" y="1905000"/>
            <a:ext cx="7772400" cy="1470025"/>
          </a:xfrm>
        </p:spPr>
        <p:txBody>
          <a:bodyPr/>
          <a:lstStyle/>
          <a:p>
            <a:r>
              <a:rPr lang="en-US" dirty="0" smtClean="0"/>
              <a:t>“</a:t>
            </a:r>
            <a:r>
              <a:rPr lang="en-US" sz="5400" b="1" dirty="0" smtClean="0"/>
              <a:t>WOMAN FARMERS</a:t>
            </a:r>
            <a:r>
              <a:rPr lang="en-US" dirty="0" smtClean="0"/>
              <a:t>”</a:t>
            </a:r>
            <a:endParaRPr lang="en-IN" dirty="0"/>
          </a:p>
        </p:txBody>
      </p:sp>
      <p:pic>
        <p:nvPicPr>
          <p:cNvPr id="7" name="Picture 2" descr="NCCSD"/>
          <p:cNvPicPr>
            <a:picLocks noChangeAspect="1" noChangeArrowheads="1"/>
          </p:cNvPicPr>
          <p:nvPr/>
        </p:nvPicPr>
        <p:blipFill>
          <a:blip r:embed="rId2" cstate="print">
            <a:clrChange>
              <a:clrFrom>
                <a:srgbClr val="FFFFFF"/>
              </a:clrFrom>
              <a:clrTo>
                <a:srgbClr val="FFFFFF">
                  <a:alpha val="0"/>
                </a:srgbClr>
              </a:clrTo>
            </a:clrChange>
          </a:blip>
          <a:srcRect l="5155" t="4762" r="3093" b="4762"/>
          <a:stretch>
            <a:fillRect/>
          </a:stretch>
        </p:blipFill>
        <p:spPr bwMode="auto">
          <a:xfrm>
            <a:off x="2819400" y="5129808"/>
            <a:ext cx="3240360" cy="1728192"/>
          </a:xfrm>
          <a:prstGeom prst="rect">
            <a:avLst/>
          </a:prstGeom>
          <a:noFill/>
          <a:ln w="0">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2"/>
          </p:nvPr>
        </p:nvSpPr>
        <p:spPr>
          <a:noFill/>
        </p:spPr>
        <p:txBody>
          <a:bodyPr/>
          <a:lstStyle/>
          <a:p>
            <a:fld id="{C704A14B-36C1-4D6F-B89B-B4EBF8793568}" type="slidenum">
              <a:rPr lang="en-US" smtClean="0"/>
              <a:pPr/>
              <a:t>10</a:t>
            </a:fld>
            <a:endParaRPr lang="en-US" smtClean="0"/>
          </a:p>
        </p:txBody>
      </p:sp>
      <p:sp>
        <p:nvSpPr>
          <p:cNvPr id="8" name="Rectangle 7"/>
          <p:cNvSpPr/>
          <p:nvPr/>
        </p:nvSpPr>
        <p:spPr>
          <a:xfrm>
            <a:off x="1475656" y="764704"/>
            <a:ext cx="6324600" cy="1446550"/>
          </a:xfrm>
          <a:prstGeom prst="rect">
            <a:avLst/>
          </a:prstGeom>
          <a:noFill/>
        </p:spPr>
        <p:txBody>
          <a:bodyPr wrap="square" lIns="91440" tIns="45720" rIns="91440" bIns="45720">
            <a:spAutoFit/>
          </a:bodyPr>
          <a:lstStyle/>
          <a:p>
            <a:pPr algn="ctr"/>
            <a:r>
              <a:rPr lang="en-US" sz="88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Bradley Hand ITC" pitchFamily="66" charset="0"/>
              </a:rPr>
              <a:t>Thank You</a:t>
            </a:r>
          </a:p>
        </p:txBody>
      </p:sp>
      <p:pic>
        <p:nvPicPr>
          <p:cNvPr id="9" name="Picture 2" descr="NCCSD"/>
          <p:cNvPicPr>
            <a:picLocks noChangeAspect="1" noChangeArrowheads="1"/>
          </p:cNvPicPr>
          <p:nvPr/>
        </p:nvPicPr>
        <p:blipFill>
          <a:blip r:embed="rId3" cstate="print">
            <a:clrChange>
              <a:clrFrom>
                <a:srgbClr val="FFFFFF"/>
              </a:clrFrom>
              <a:clrTo>
                <a:srgbClr val="FFFFFF">
                  <a:alpha val="0"/>
                </a:srgbClr>
              </a:clrTo>
            </a:clrChange>
          </a:blip>
          <a:srcRect l="5155" t="4762" r="3093" b="4762"/>
          <a:stretch>
            <a:fillRect/>
          </a:stretch>
        </p:blipFill>
        <p:spPr bwMode="auto">
          <a:xfrm>
            <a:off x="2267744" y="2204864"/>
            <a:ext cx="4724400" cy="2171704"/>
          </a:xfrm>
          <a:prstGeom prst="rect">
            <a:avLst/>
          </a:prstGeom>
          <a:noFill/>
          <a:ln w="0">
            <a:noFill/>
            <a:miter lim="800000"/>
            <a:headEnd/>
            <a:tailEnd/>
          </a:ln>
        </p:spPr>
      </p:pic>
      <p:sp>
        <p:nvSpPr>
          <p:cNvPr id="10" name="Rectangle 9"/>
          <p:cNvSpPr/>
          <p:nvPr/>
        </p:nvSpPr>
        <p:spPr>
          <a:xfrm>
            <a:off x="899592" y="4437112"/>
            <a:ext cx="7924800" cy="1600438"/>
          </a:xfrm>
          <a:prstGeom prst="rect">
            <a:avLst/>
          </a:prstGeom>
        </p:spPr>
        <p:txBody>
          <a:bodyPr wrap="square">
            <a:spAutoFit/>
          </a:bodyPr>
          <a:lstStyle/>
          <a:p>
            <a:pPr algn="ctr"/>
            <a:r>
              <a:rPr lang="en-US" sz="1400" b="1" dirty="0" smtClean="0">
                <a:solidFill>
                  <a:srgbClr val="0000FF"/>
                </a:solidFill>
                <a:latin typeface="Arial" charset="0"/>
                <a:cs typeface="Arial" charset="0"/>
              </a:rPr>
              <a:t>Dr. </a:t>
            </a:r>
            <a:r>
              <a:rPr lang="en-US" sz="1400" b="1" dirty="0" err="1" smtClean="0">
                <a:solidFill>
                  <a:srgbClr val="0000FF"/>
                </a:solidFill>
                <a:latin typeface="Arial" charset="0"/>
                <a:cs typeface="Arial" charset="0"/>
              </a:rPr>
              <a:t>Kirit</a:t>
            </a:r>
            <a:r>
              <a:rPr lang="en-US" sz="1400" b="1" dirty="0" smtClean="0">
                <a:solidFill>
                  <a:srgbClr val="0000FF"/>
                </a:solidFill>
                <a:latin typeface="Arial" charset="0"/>
                <a:cs typeface="Arial" charset="0"/>
              </a:rPr>
              <a:t> Shelat</a:t>
            </a:r>
          </a:p>
          <a:p>
            <a:pPr algn="ctr"/>
            <a:r>
              <a:rPr lang="en-US" sz="1400" b="1" dirty="0" smtClean="0">
                <a:solidFill>
                  <a:srgbClr val="0000FF"/>
                </a:solidFill>
                <a:latin typeface="Arial" charset="0"/>
                <a:cs typeface="Arial" charset="0"/>
              </a:rPr>
              <a:t>National Council for Climate Change, Sustainable Development </a:t>
            </a:r>
          </a:p>
          <a:p>
            <a:pPr algn="ctr"/>
            <a:r>
              <a:rPr lang="en-US" sz="1400" b="1" dirty="0" smtClean="0">
                <a:solidFill>
                  <a:srgbClr val="0000FF"/>
                </a:solidFill>
                <a:latin typeface="Arial" charset="0"/>
                <a:cs typeface="Arial" charset="0"/>
              </a:rPr>
              <a:t>and Public Leadership (NCCSD)</a:t>
            </a:r>
          </a:p>
          <a:p>
            <a:pPr algn="ctr"/>
            <a:r>
              <a:rPr lang="en-US" sz="1400" b="1" dirty="0" smtClean="0">
                <a:solidFill>
                  <a:srgbClr val="0000FF"/>
                </a:solidFill>
                <a:latin typeface="Arial" charset="0"/>
                <a:cs typeface="Arial" charset="0"/>
              </a:rPr>
              <a:t>Patel Block, </a:t>
            </a:r>
            <a:r>
              <a:rPr lang="en-US" sz="1400" b="1" dirty="0" err="1" smtClean="0">
                <a:solidFill>
                  <a:srgbClr val="0000FF"/>
                </a:solidFill>
                <a:latin typeface="Arial" charset="0"/>
                <a:cs typeface="Arial" charset="0"/>
              </a:rPr>
              <a:t>Rajdeep</a:t>
            </a:r>
            <a:r>
              <a:rPr lang="en-US" sz="1400" b="1" dirty="0" smtClean="0">
                <a:solidFill>
                  <a:srgbClr val="0000FF"/>
                </a:solidFill>
                <a:latin typeface="Arial" charset="0"/>
                <a:cs typeface="Arial" charset="0"/>
              </a:rPr>
              <a:t> Electronics Compound, Stadium Circle, </a:t>
            </a:r>
          </a:p>
          <a:p>
            <a:pPr algn="ctr"/>
            <a:r>
              <a:rPr lang="en-US" sz="1400" b="1" dirty="0" smtClean="0">
                <a:solidFill>
                  <a:srgbClr val="0000FF"/>
                </a:solidFill>
                <a:latin typeface="Arial" charset="0"/>
                <a:cs typeface="Arial" charset="0"/>
              </a:rPr>
              <a:t>Navrangpura, Ahmedabad – 380 014. Gujarat, INDIA.</a:t>
            </a:r>
          </a:p>
          <a:p>
            <a:pPr algn="ctr"/>
            <a:r>
              <a:rPr lang="en-US" sz="1400" b="1" dirty="0" smtClean="0">
                <a:solidFill>
                  <a:srgbClr val="0000FF"/>
                </a:solidFill>
                <a:latin typeface="Arial" charset="0"/>
                <a:cs typeface="Arial" charset="0"/>
              </a:rPr>
              <a:t>Phone: + 91 79-26421580 (Off) + 91 9904404393(M)</a:t>
            </a:r>
          </a:p>
          <a:p>
            <a:pPr algn="ctr"/>
            <a:r>
              <a:rPr lang="en-US" sz="1400" b="1" dirty="0" smtClean="0">
                <a:solidFill>
                  <a:srgbClr val="0000FF"/>
                </a:solidFill>
                <a:latin typeface="Arial" charset="0"/>
                <a:cs typeface="Arial" charset="0"/>
              </a:rPr>
              <a:t>Email: info@nccsdindia.org Website: www.nccsdindia.org </a:t>
            </a:r>
            <a:endParaRPr lang="en-US" sz="1400" b="1" dirty="0">
              <a:solidFill>
                <a:srgbClr val="0000FF"/>
              </a:solidFill>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54032"/>
          </a:xfrm>
        </p:spPr>
        <p:txBody>
          <a:bodyPr/>
          <a:lstStyle/>
          <a:p>
            <a:r>
              <a:rPr lang="en-IN" sz="3200" b="1" dirty="0" smtClean="0">
                <a:solidFill>
                  <a:schemeClr val="tx1"/>
                </a:solidFill>
              </a:rPr>
              <a:t>Safe Water</a:t>
            </a:r>
            <a:endParaRPr lang="en-IN" sz="3200" b="1" dirty="0">
              <a:solidFill>
                <a:schemeClr val="tx1"/>
              </a:solidFill>
            </a:endParaRPr>
          </a:p>
        </p:txBody>
      </p:sp>
      <p:sp>
        <p:nvSpPr>
          <p:cNvPr id="3" name="Content Placeholder 2"/>
          <p:cNvSpPr>
            <a:spLocks noGrp="1"/>
          </p:cNvSpPr>
          <p:nvPr>
            <p:ph idx="1"/>
          </p:nvPr>
        </p:nvSpPr>
        <p:spPr>
          <a:xfrm>
            <a:off x="142844" y="1000109"/>
            <a:ext cx="8485615" cy="3357586"/>
          </a:xfrm>
        </p:spPr>
        <p:txBody>
          <a:bodyPr/>
          <a:lstStyle/>
          <a:p>
            <a:r>
              <a:rPr lang="en-IN" sz="2800" dirty="0" smtClean="0"/>
              <a:t>Access to safe water for household use, as well as for agriculture is an ongoing challenge for many poor communities in remote areas and particularly women.</a:t>
            </a:r>
          </a:p>
          <a:p>
            <a:r>
              <a:rPr lang="en-IN" sz="2800" dirty="0" smtClean="0"/>
              <a:t>In many areas, this challenge is getting exacerbated by climate change affecting both the availability and quality of water.</a:t>
            </a:r>
          </a:p>
          <a:p>
            <a:r>
              <a:rPr lang="en-IN" sz="2800" dirty="0" smtClean="0"/>
              <a:t>Establishment and improvement of water supply and sanitation systems to meet the demand is a priority.</a:t>
            </a:r>
          </a:p>
          <a:p>
            <a:pPr>
              <a:buNone/>
            </a:pPr>
            <a:endParaRPr lang="en-IN" sz="2000" dirty="0" smtClean="0"/>
          </a:p>
          <a:p>
            <a:pPr>
              <a:buNone/>
            </a:pPr>
            <a:endParaRPr lang="en-IN" sz="2000" dirty="0" smtClean="0"/>
          </a:p>
          <a:p>
            <a:endParaRPr lang="en-IN" sz="2000" dirty="0" smtClean="0"/>
          </a:p>
          <a:p>
            <a:endParaRPr lang="en-IN" sz="2000" dirty="0"/>
          </a:p>
        </p:txBody>
      </p:sp>
      <p:pic>
        <p:nvPicPr>
          <p:cNvPr id="4" name="Picture 6"/>
          <p:cNvPicPr>
            <a:picLocks noChangeAspect="1" noChangeArrowheads="1"/>
          </p:cNvPicPr>
          <p:nvPr/>
        </p:nvPicPr>
        <p:blipFill>
          <a:blip r:embed="rId2"/>
          <a:srcRect/>
          <a:stretch>
            <a:fillRect/>
          </a:stretch>
        </p:blipFill>
        <p:spPr bwMode="auto">
          <a:xfrm>
            <a:off x="2267380" y="4546958"/>
            <a:ext cx="1871663" cy="1828800"/>
          </a:xfrm>
          <a:prstGeom prst="rect">
            <a:avLst/>
          </a:prstGeom>
          <a:noFill/>
          <a:ln w="9525">
            <a:noFill/>
            <a:miter lim="800000"/>
            <a:headEnd/>
            <a:tailEnd/>
          </a:ln>
        </p:spPr>
      </p:pic>
      <p:pic>
        <p:nvPicPr>
          <p:cNvPr id="5" name="Picture 7"/>
          <p:cNvPicPr>
            <a:picLocks noChangeAspect="1" noChangeArrowheads="1"/>
          </p:cNvPicPr>
          <p:nvPr/>
        </p:nvPicPr>
        <p:blipFill>
          <a:blip r:embed="rId3"/>
          <a:srcRect/>
          <a:stretch>
            <a:fillRect/>
          </a:stretch>
        </p:blipFill>
        <p:spPr bwMode="auto">
          <a:xfrm>
            <a:off x="6854686" y="4573997"/>
            <a:ext cx="1921669" cy="178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86766" cy="1143000"/>
          </a:xfrm>
        </p:spPr>
        <p:txBody>
          <a:bodyPr>
            <a:noAutofit/>
          </a:bodyPr>
          <a:lstStyle/>
          <a:p>
            <a:pPr algn="ctr"/>
            <a:r>
              <a:rPr lang="en-IN" sz="3600" b="1" dirty="0" smtClean="0">
                <a:solidFill>
                  <a:schemeClr val="tx1"/>
                </a:solidFill>
              </a:rPr>
              <a:t>Women improved farm tools – Drudgery Reduction </a:t>
            </a:r>
            <a:endParaRPr lang="en-IN" sz="3600" b="1" dirty="0">
              <a:solidFill>
                <a:schemeClr val="tx1"/>
              </a:solidFill>
            </a:endParaRPr>
          </a:p>
        </p:txBody>
      </p:sp>
      <p:pic>
        <p:nvPicPr>
          <p:cNvPr id="2050" name="Picture 2" descr="C:\Users\New\Downloads\22 Paddy winnower.JPG"/>
          <p:cNvPicPr>
            <a:picLocks noGrp="1" noChangeAspect="1" noChangeArrowheads="1"/>
          </p:cNvPicPr>
          <p:nvPr>
            <p:ph idx="1"/>
          </p:nvPr>
        </p:nvPicPr>
        <p:blipFill>
          <a:blip r:embed="rId2" cstate="print"/>
          <a:srcRect/>
          <a:stretch>
            <a:fillRect/>
          </a:stretch>
        </p:blipFill>
        <p:spPr bwMode="auto">
          <a:xfrm>
            <a:off x="3135408" y="2424367"/>
            <a:ext cx="2386160" cy="2171079"/>
          </a:xfrm>
          <a:prstGeom prst="rect">
            <a:avLst/>
          </a:prstGeom>
          <a:noFill/>
        </p:spPr>
      </p:pic>
      <p:pic>
        <p:nvPicPr>
          <p:cNvPr id="2051" name="Picture 3" descr="C:\Users\New\Downloads\groundnut stripper_07.jpg"/>
          <p:cNvPicPr>
            <a:picLocks noChangeAspect="1" noChangeArrowheads="1"/>
          </p:cNvPicPr>
          <p:nvPr/>
        </p:nvPicPr>
        <p:blipFill>
          <a:blip r:embed="rId3"/>
          <a:srcRect/>
          <a:stretch>
            <a:fillRect/>
          </a:stretch>
        </p:blipFill>
        <p:spPr bwMode="auto">
          <a:xfrm>
            <a:off x="735835" y="2416737"/>
            <a:ext cx="2276514" cy="2149809"/>
          </a:xfrm>
          <a:prstGeom prst="rect">
            <a:avLst/>
          </a:prstGeom>
          <a:noFill/>
        </p:spPr>
      </p:pic>
      <p:pic>
        <p:nvPicPr>
          <p:cNvPr id="7" name="Content Placeholder 3"/>
          <p:cNvPicPr>
            <a:picLocks noChangeAspect="1"/>
          </p:cNvPicPr>
          <p:nvPr/>
        </p:nvPicPr>
        <p:blipFill>
          <a:blip r:embed="rId4"/>
          <a:srcRect/>
          <a:stretch>
            <a:fillRect/>
          </a:stretch>
        </p:blipFill>
        <p:spPr bwMode="auto">
          <a:xfrm>
            <a:off x="5609493" y="2420843"/>
            <a:ext cx="2497015" cy="24276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39784"/>
          </a:xfrm>
        </p:spPr>
        <p:txBody>
          <a:bodyPr>
            <a:noAutofit/>
          </a:bodyPr>
          <a:lstStyle/>
          <a:p>
            <a:r>
              <a:rPr lang="en-IN" sz="3200" b="1" dirty="0" smtClean="0">
                <a:solidFill>
                  <a:schemeClr val="tx1"/>
                </a:solidFill>
              </a:rPr>
              <a:t>The key insights towards gender-sensitive approaches </a:t>
            </a:r>
            <a:endParaRPr lang="en-IN" sz="3200" b="1" dirty="0">
              <a:solidFill>
                <a:schemeClr val="tx1"/>
              </a:solidFill>
            </a:endParaRPr>
          </a:p>
        </p:txBody>
      </p:sp>
      <p:sp>
        <p:nvSpPr>
          <p:cNvPr id="3" name="Content Placeholder 2"/>
          <p:cNvSpPr>
            <a:spLocks noGrp="1"/>
          </p:cNvSpPr>
          <p:nvPr>
            <p:ph idx="1"/>
          </p:nvPr>
        </p:nvSpPr>
        <p:spPr>
          <a:xfrm>
            <a:off x="285720" y="1285860"/>
            <a:ext cx="8643998" cy="5572140"/>
          </a:xfrm>
        </p:spPr>
        <p:txBody>
          <a:bodyPr>
            <a:normAutofit fontScale="25000" lnSpcReduction="20000"/>
          </a:bodyPr>
          <a:lstStyle/>
          <a:p>
            <a:r>
              <a:rPr lang="en-IN" sz="11200" b="1" dirty="0" smtClean="0">
                <a:solidFill>
                  <a:schemeClr val="tx2"/>
                </a:solidFill>
              </a:rPr>
              <a:t>Access to information is a major determining ability to act in adaptation</a:t>
            </a:r>
            <a:r>
              <a:rPr lang="en-IN" sz="11200" dirty="0" smtClean="0"/>
              <a:t>    </a:t>
            </a:r>
          </a:p>
          <a:p>
            <a:r>
              <a:rPr lang="en-IN" sz="11200" dirty="0" smtClean="0"/>
              <a:t>       Adaptation is a  process. Ongoing learning, analysis, planning and adjustments are required to respond to an evolving context and changing risks.</a:t>
            </a:r>
          </a:p>
          <a:p>
            <a:r>
              <a:rPr lang="en-IN" sz="11200" dirty="0" smtClean="0"/>
              <a:t>      To do this effectively requires availability of appropriate, timely and locally relevant climate information such as weather forecasts, seasonal forecasts and early warnings for climate hazards.</a:t>
            </a:r>
          </a:p>
          <a:p>
            <a:r>
              <a:rPr lang="en-IN" sz="11200" b="1" dirty="0" smtClean="0">
                <a:solidFill>
                  <a:schemeClr val="tx2"/>
                </a:solidFill>
              </a:rPr>
              <a:t>For adaptation policies and programmes to reach the most vulnerable, they must have a voice in the process. </a:t>
            </a:r>
          </a:p>
          <a:p>
            <a:pPr>
              <a:buNone/>
            </a:pPr>
            <a:r>
              <a:rPr lang="en-IN" sz="11200" dirty="0" smtClean="0"/>
              <a:t>             Engaging all relevant stakeholders, including the rural women in local and national level planning can help in ensuring that the most vulnerable people are not left out and have a voice in decision –making process</a:t>
            </a:r>
          </a:p>
          <a:p>
            <a:pPr>
              <a:buNone/>
            </a:pPr>
            <a:r>
              <a:rPr lang="en-IN" sz="2000" dirty="0" smtClean="0"/>
              <a:t>      </a:t>
            </a:r>
            <a:endParaRPr lang="en-IN" sz="1800" dirty="0" smtClean="0"/>
          </a:p>
          <a:p>
            <a:endParaRPr lang="en-IN" sz="1800" b="1" dirty="0" smtClean="0">
              <a:solidFill>
                <a:schemeClr val="tx2"/>
              </a:solidFill>
            </a:endParaRPr>
          </a:p>
          <a:p>
            <a:endParaRPr lang="en-IN" sz="1800" dirty="0" smtClean="0"/>
          </a:p>
          <a:p>
            <a:endParaRPr lang="en-IN" sz="1800" b="1" dirty="0" smtClean="0">
              <a:solidFill>
                <a:schemeClr val="tx2"/>
              </a:solidFill>
            </a:endParaRPr>
          </a:p>
          <a:p>
            <a:pPr>
              <a:buNone/>
            </a:pPr>
            <a:r>
              <a:rPr lang="en-IN" sz="1800" b="1" dirty="0" smtClean="0">
                <a:solidFill>
                  <a:schemeClr val="tx2"/>
                </a:solidFill>
              </a:rPr>
              <a:t>	</a:t>
            </a:r>
            <a:endParaRPr lang="en-IN" sz="1800" dirty="0" smtClean="0"/>
          </a:p>
          <a:p>
            <a:pPr>
              <a:buNone/>
            </a:pPr>
            <a:endParaRPr lang="en-IN"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25470"/>
          </a:xfrm>
        </p:spPr>
        <p:txBody>
          <a:bodyPr>
            <a:normAutofit fontScale="90000"/>
          </a:bodyPr>
          <a:lstStyle/>
          <a:p>
            <a:r>
              <a:rPr lang="en-IN" b="1" dirty="0" smtClean="0">
                <a:solidFill>
                  <a:schemeClr val="tx1"/>
                </a:solidFill>
              </a:rPr>
              <a:t>Gender-Sensitive approaches</a:t>
            </a:r>
            <a:endParaRPr lang="en-IN" b="1" dirty="0">
              <a:solidFill>
                <a:schemeClr val="tx1"/>
              </a:solidFill>
            </a:endParaRPr>
          </a:p>
        </p:txBody>
      </p:sp>
      <p:sp>
        <p:nvSpPr>
          <p:cNvPr id="3" name="Content Placeholder 2"/>
          <p:cNvSpPr>
            <a:spLocks noGrp="1"/>
          </p:cNvSpPr>
          <p:nvPr>
            <p:ph idx="1"/>
          </p:nvPr>
        </p:nvSpPr>
        <p:spPr>
          <a:xfrm>
            <a:off x="285720" y="1071546"/>
            <a:ext cx="8501122" cy="5786454"/>
          </a:xfrm>
        </p:spPr>
        <p:txBody>
          <a:bodyPr>
            <a:normAutofit/>
          </a:bodyPr>
          <a:lstStyle/>
          <a:p>
            <a:r>
              <a:rPr lang="en-IN" sz="2800" b="1" dirty="0" smtClean="0">
                <a:solidFill>
                  <a:schemeClr val="tx2"/>
                </a:solidFill>
              </a:rPr>
              <a:t>Positioning women as key environmental resource managers</a:t>
            </a:r>
          </a:p>
          <a:p>
            <a:r>
              <a:rPr lang="en-IN" sz="2800" b="1" dirty="0" smtClean="0">
                <a:solidFill>
                  <a:schemeClr val="tx2"/>
                </a:solidFill>
              </a:rPr>
              <a:t>          </a:t>
            </a:r>
            <a:r>
              <a:rPr lang="en-IN" sz="2800" dirty="0" smtClean="0">
                <a:solidFill>
                  <a:schemeClr val="tx1"/>
                </a:solidFill>
              </a:rPr>
              <a:t>Empowering women with education about the environment and giving them skills to diversify their livelihoods in an environmentally conscious way.</a:t>
            </a:r>
          </a:p>
          <a:p>
            <a:r>
              <a:rPr lang="en-IN" sz="2800" b="1" dirty="0" smtClean="0">
                <a:solidFill>
                  <a:schemeClr val="tx2"/>
                </a:solidFill>
              </a:rPr>
              <a:t>Strengthen indigenous knowledge of climate prediction with scientific inputs for better decision making in agriculture production and management.</a:t>
            </a:r>
          </a:p>
          <a:p>
            <a:r>
              <a:rPr lang="en-IN" sz="2800" b="1" dirty="0" smtClean="0">
                <a:solidFill>
                  <a:schemeClr val="tx2"/>
                </a:solidFill>
              </a:rPr>
              <a:t>Recognise women as knowledge managers in establishing linkages between thee FEW nexus and adaptation to climate change</a:t>
            </a:r>
          </a:p>
          <a:p>
            <a:r>
              <a:rPr lang="en-IN" sz="2800" dirty="0" smtClean="0"/>
              <a:t>Strategies that increase women’s bargaining power. </a:t>
            </a:r>
          </a:p>
          <a:p>
            <a:endParaRPr lang="en-IN"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42911" y="214290"/>
            <a:ext cx="7985550" cy="857256"/>
          </a:xfrm>
        </p:spPr>
        <p:txBody>
          <a:bodyPr>
            <a:normAutofit/>
          </a:bodyPr>
          <a:lstStyle/>
          <a:p>
            <a:pPr eaLnBrk="1" hangingPunct="1"/>
            <a:r>
              <a:rPr lang="en-US" sz="3200" b="1" dirty="0" smtClean="0">
                <a:solidFill>
                  <a:schemeClr val="tx1"/>
                </a:solidFill>
              </a:rPr>
              <a:t>Need for a Collective Approach</a:t>
            </a:r>
          </a:p>
        </p:txBody>
      </p:sp>
      <p:sp>
        <p:nvSpPr>
          <p:cNvPr id="31747" name="Content Placeholder 2"/>
          <p:cNvSpPr>
            <a:spLocks noGrp="1"/>
          </p:cNvSpPr>
          <p:nvPr>
            <p:ph idx="1"/>
          </p:nvPr>
        </p:nvSpPr>
        <p:spPr>
          <a:xfrm>
            <a:off x="428596" y="1142984"/>
            <a:ext cx="8501122" cy="5715016"/>
          </a:xfrm>
        </p:spPr>
        <p:txBody>
          <a:bodyPr>
            <a:noAutofit/>
          </a:bodyPr>
          <a:lstStyle/>
          <a:p>
            <a:pPr eaLnBrk="1" hangingPunct="1"/>
            <a:r>
              <a:rPr lang="en-US" sz="2400" dirty="0" smtClean="0"/>
              <a:t>The connections between cross-</a:t>
            </a:r>
            <a:r>
              <a:rPr lang="en-US" sz="2400" dirty="0" err="1" smtClean="0"/>
              <a:t>Sectoral</a:t>
            </a:r>
            <a:r>
              <a:rPr lang="en-US" sz="2400" dirty="0" smtClean="0"/>
              <a:t> issues discussed provide unique opportunities to have a collective approach  to build a diverse movement to work towards common solutions on issues that seem disconnected from one another.</a:t>
            </a:r>
          </a:p>
          <a:p>
            <a:pPr eaLnBrk="1" hangingPunct="1"/>
            <a:r>
              <a:rPr lang="en-US" sz="2400" dirty="0" smtClean="0"/>
              <a:t>Addressing the challenging issues of climate change, food security, energy , water and human rights requires bold, new thinking and strategies.</a:t>
            </a:r>
          </a:p>
          <a:p>
            <a:pPr eaLnBrk="1" hangingPunct="1"/>
            <a:r>
              <a:rPr lang="en-US" sz="2400" dirty="0" smtClean="0"/>
              <a:t>Most of all it will require that governments, opinion leaders, and civil society highlight the central role of food systems and promote new visions and solutions grounded in ecological and social justice principles that relate to people’s everyday realities.</a:t>
            </a:r>
          </a:p>
          <a:p>
            <a:pPr eaLnBrk="1" hangingPunct="1"/>
            <a:r>
              <a:rPr lang="en-US" sz="2400" dirty="0" smtClean="0"/>
              <a:t>Civil society can galvanize and encourage ambitious public policies that realize goals of building climate and food security and safeguarding human rights.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131977"/>
            <a:ext cx="7842673" cy="796694"/>
          </a:xfrm>
        </p:spPr>
        <p:txBody>
          <a:bodyPr>
            <a:noAutofit/>
          </a:bodyPr>
          <a:lstStyle/>
          <a:p>
            <a:r>
              <a:rPr lang="en-IN" sz="3200" b="1" dirty="0" smtClean="0">
                <a:solidFill>
                  <a:schemeClr val="tx1"/>
                </a:solidFill>
                <a:cs typeface="Times New Roman" pitchFamily="18" charset="0"/>
              </a:rPr>
              <a:t>Value added Communication  Perspective </a:t>
            </a:r>
            <a:endParaRPr lang="en-IN" sz="3200" dirty="0">
              <a:solidFill>
                <a:schemeClr val="tx1"/>
              </a:solidFill>
              <a:cs typeface="Times New Roman" pitchFamily="18" charset="0"/>
            </a:endParaRPr>
          </a:p>
        </p:txBody>
      </p:sp>
      <p:sp>
        <p:nvSpPr>
          <p:cNvPr id="17411" name="Content Placeholder 2"/>
          <p:cNvSpPr>
            <a:spLocks noGrp="1"/>
          </p:cNvSpPr>
          <p:nvPr>
            <p:ph sz="quarter" idx="1"/>
          </p:nvPr>
        </p:nvSpPr>
        <p:spPr>
          <a:xfrm>
            <a:off x="357158" y="1219200"/>
            <a:ext cx="8253442" cy="5486400"/>
          </a:xfrm>
        </p:spPr>
        <p:txBody>
          <a:bodyPr/>
          <a:lstStyle/>
          <a:p>
            <a:pPr>
              <a:buNone/>
            </a:pPr>
            <a:r>
              <a:rPr lang="en-IN" sz="3200" b="1" dirty="0" smtClean="0">
                <a:solidFill>
                  <a:schemeClr val="accent2">
                    <a:lumMod val="50000"/>
                  </a:schemeClr>
                </a:solidFill>
              </a:rPr>
              <a:t>FOUR FACETS</a:t>
            </a:r>
          </a:p>
          <a:p>
            <a:pPr>
              <a:buNone/>
            </a:pPr>
            <a:r>
              <a:rPr lang="en-IN" sz="3200" dirty="0" smtClean="0"/>
              <a:t>	1. Move ahead “From Gender mainstreaming to Gender  Harmony” </a:t>
            </a:r>
          </a:p>
          <a:p>
            <a:pPr>
              <a:buFont typeface="Wingdings" pitchFamily="2" charset="2"/>
              <a:buNone/>
            </a:pPr>
            <a:r>
              <a:rPr lang="en-IN" sz="3200" dirty="0" smtClean="0"/>
              <a:t/>
            </a:r>
            <a:br>
              <a:rPr lang="en-IN" sz="3200" dirty="0" smtClean="0"/>
            </a:br>
            <a:r>
              <a:rPr lang="en-IN" sz="3200" dirty="0" smtClean="0"/>
              <a:t>2. Taking Technologies to women at grass root level</a:t>
            </a:r>
          </a:p>
          <a:p>
            <a:pPr>
              <a:buFont typeface="Wingdings" pitchFamily="2" charset="2"/>
              <a:buNone/>
            </a:pPr>
            <a:r>
              <a:rPr lang="en-IN" sz="3200" dirty="0" smtClean="0"/>
              <a:t/>
            </a:r>
            <a:br>
              <a:rPr lang="en-IN" sz="3200" dirty="0" smtClean="0"/>
            </a:br>
            <a:r>
              <a:rPr lang="en-IN" sz="3200" dirty="0" smtClean="0"/>
              <a:t>3. Create a Community of Practitioners of local stakeholders to advise need based adaptations</a:t>
            </a:r>
          </a:p>
          <a:p>
            <a:pPr>
              <a:buFont typeface="Wingdings" pitchFamily="2" charset="2"/>
              <a:buNone/>
            </a:pPr>
            <a:r>
              <a:rPr lang="en-IN" sz="3200" dirty="0" smtClean="0"/>
              <a:t/>
            </a:r>
            <a:br>
              <a:rPr lang="en-IN" sz="3200" dirty="0" smtClean="0"/>
            </a:br>
            <a:r>
              <a:rPr lang="en-IN" sz="3200" dirty="0" smtClean="0"/>
              <a:t>4. Help converge in women in agriculture</a:t>
            </a:r>
            <a:endParaRPr lang="en-US" sz="3200" dirty="0" smtClean="0"/>
          </a:p>
          <a:p>
            <a:endParaRPr lang="en-IN" sz="2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86766" cy="654032"/>
          </a:xfrm>
        </p:spPr>
        <p:txBody>
          <a:bodyPr/>
          <a:lstStyle/>
          <a:p>
            <a:r>
              <a:rPr lang="en-IN" sz="3200" b="1" dirty="0" smtClean="0">
                <a:solidFill>
                  <a:schemeClr val="tx1"/>
                </a:solidFill>
              </a:rPr>
              <a:t>Recommendations</a:t>
            </a:r>
            <a:endParaRPr lang="en-IN" sz="3200" b="1" dirty="0">
              <a:solidFill>
                <a:schemeClr val="tx1"/>
              </a:solidFill>
            </a:endParaRPr>
          </a:p>
        </p:txBody>
      </p:sp>
      <p:sp>
        <p:nvSpPr>
          <p:cNvPr id="3" name="Content Placeholder 2"/>
          <p:cNvSpPr>
            <a:spLocks noGrp="1"/>
          </p:cNvSpPr>
          <p:nvPr>
            <p:ph idx="1"/>
          </p:nvPr>
        </p:nvSpPr>
        <p:spPr>
          <a:xfrm>
            <a:off x="428596" y="1000108"/>
            <a:ext cx="8358245" cy="5429288"/>
          </a:xfrm>
        </p:spPr>
        <p:txBody>
          <a:bodyPr>
            <a:normAutofit fontScale="92500" lnSpcReduction="20000"/>
          </a:bodyPr>
          <a:lstStyle/>
          <a:p>
            <a:r>
              <a:rPr lang="en-IN" sz="3200" dirty="0" smtClean="0">
                <a:cs typeface="Times New Roman" pitchFamily="18" charset="0"/>
              </a:rPr>
              <a:t>Help converge in bridging the gap by creating a knowledge network among all the stakeholders</a:t>
            </a:r>
            <a:r>
              <a:rPr lang="en-IN" sz="3200" dirty="0" smtClean="0"/>
              <a:t> </a:t>
            </a:r>
          </a:p>
          <a:p>
            <a:r>
              <a:rPr lang="en-IN" sz="3200" dirty="0" smtClean="0"/>
              <a:t>Create a platform for knowledge exchange</a:t>
            </a:r>
          </a:p>
          <a:p>
            <a:r>
              <a:rPr lang="en-IN" sz="3200" dirty="0" smtClean="0"/>
              <a:t>Create a </a:t>
            </a:r>
            <a:r>
              <a:rPr lang="en-US" sz="3200" dirty="0" smtClean="0"/>
              <a:t>Information Clearing house – one knowledge window on Technology interventions in agriculture for women farmers</a:t>
            </a:r>
          </a:p>
          <a:p>
            <a:r>
              <a:rPr lang="en-US" sz="3200" dirty="0" smtClean="0"/>
              <a:t>Use of mobile technology to reach the unreached</a:t>
            </a:r>
          </a:p>
          <a:p>
            <a:r>
              <a:rPr lang="en-US" sz="3200" dirty="0" smtClean="0"/>
              <a:t>Developing best practices with robust social, gender and environmental safeguards and showcase the success stories</a:t>
            </a:r>
          </a:p>
          <a:p>
            <a:r>
              <a:rPr lang="en-US" sz="3200" dirty="0" smtClean="0"/>
              <a:t>Communicate interventions that can improve efficiency, technical competency and reduce drudgery and help in overall quality of life.</a:t>
            </a:r>
            <a:endParaRPr lang="en-IN" sz="3200" dirty="0" smtClean="0"/>
          </a:p>
          <a:p>
            <a:pPr marL="0" indent="0" eaLnBrk="1" fontAlgn="auto" hangingPunct="1">
              <a:spcAft>
                <a:spcPts val="0"/>
              </a:spcAft>
              <a:buFont typeface="Wingdings"/>
              <a:buNone/>
              <a:defRPr/>
            </a:pPr>
            <a:endParaRPr lang="en-US" sz="2000" dirty="0" smtClean="0">
              <a:solidFill>
                <a:schemeClr val="tx2"/>
              </a:solidFill>
            </a:endParaRPr>
          </a:p>
          <a:p>
            <a:pPr marL="274320" indent="-274320" eaLnBrk="1" fontAlgn="auto" hangingPunct="1">
              <a:spcAft>
                <a:spcPts val="0"/>
              </a:spcAft>
              <a:buFont typeface="Wingdings"/>
              <a:buChar char=""/>
              <a:defRPr/>
            </a:pPr>
            <a:endParaRPr lang="en-IN" sz="2000" dirty="0" smtClean="0">
              <a:solidFill>
                <a:schemeClr val="tx2"/>
              </a:solidFill>
            </a:endParaRPr>
          </a:p>
          <a:p>
            <a:pPr marL="274320" indent="-274320" eaLnBrk="1" fontAlgn="auto" hangingPunct="1">
              <a:spcAft>
                <a:spcPts val="0"/>
              </a:spcAft>
              <a:buFont typeface="Wingdings"/>
              <a:buChar char=""/>
              <a:defRPr/>
            </a:pPr>
            <a:endParaRPr lang="en-US" sz="2000" dirty="0" smtClean="0">
              <a:solidFill>
                <a:schemeClr val="tx2"/>
              </a:solidFill>
            </a:endParaRPr>
          </a:p>
          <a:p>
            <a:pPr marL="274320" indent="-274320" eaLnBrk="1" fontAlgn="auto" hangingPunct="1">
              <a:spcAft>
                <a:spcPts val="0"/>
              </a:spcAft>
              <a:buFont typeface="Wingdings"/>
              <a:buChar char=""/>
              <a:defRPr/>
            </a:pPr>
            <a:endParaRPr lang="en-US" sz="2000" dirty="0" smtClean="0">
              <a:solidFill>
                <a:schemeClr val="tx2"/>
              </a:solidFill>
            </a:endParaRPr>
          </a:p>
          <a:p>
            <a:endParaRPr lang="en-IN" sz="2000" dirty="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8075240" cy="582594"/>
          </a:xfrm>
        </p:spPr>
        <p:txBody>
          <a:bodyPr>
            <a:normAutofit fontScale="90000"/>
          </a:bodyPr>
          <a:lstStyle/>
          <a:p>
            <a:r>
              <a:rPr lang="en-US" dirty="0" smtClean="0"/>
              <a:t> </a:t>
            </a: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sz="4900" b="1" dirty="0" smtClean="0">
                <a:solidFill>
                  <a:schemeClr val="tx1"/>
                </a:solidFill>
              </a:rPr>
              <a:t>Conclusion </a:t>
            </a:r>
            <a:endParaRPr lang="en-IN" sz="4900" b="1" dirty="0">
              <a:solidFill>
                <a:schemeClr val="tx1"/>
              </a:solidFill>
            </a:endParaRPr>
          </a:p>
        </p:txBody>
      </p:sp>
      <p:sp>
        <p:nvSpPr>
          <p:cNvPr id="4" name="Slide Number Placeholder 3"/>
          <p:cNvSpPr>
            <a:spLocks noGrp="1"/>
          </p:cNvSpPr>
          <p:nvPr>
            <p:ph type="sldNum" sz="quarter" idx="12"/>
          </p:nvPr>
        </p:nvSpPr>
        <p:spPr/>
        <p:txBody>
          <a:bodyPr/>
          <a:lstStyle/>
          <a:p>
            <a:fld id="{7B0BD361-BBDE-4763-BC0A-9261A90693DF}" type="slidenum">
              <a:rPr lang="en-IN" smtClean="0"/>
              <a:pPr/>
              <a:t>9</a:t>
            </a:fld>
            <a:endParaRPr lang="en-IN"/>
          </a:p>
        </p:txBody>
      </p:sp>
      <p:sp>
        <p:nvSpPr>
          <p:cNvPr id="3" name="Content Placeholder 2"/>
          <p:cNvSpPr>
            <a:spLocks noGrp="1"/>
          </p:cNvSpPr>
          <p:nvPr>
            <p:ph sz="quarter" idx="1"/>
          </p:nvPr>
        </p:nvSpPr>
        <p:spPr>
          <a:xfrm>
            <a:off x="285720" y="857232"/>
            <a:ext cx="8643998" cy="6000768"/>
          </a:xfrm>
        </p:spPr>
        <p:txBody>
          <a:bodyPr>
            <a:noAutofit/>
          </a:bodyPr>
          <a:lstStyle/>
          <a:p>
            <a:pPr algn="just"/>
            <a:r>
              <a:rPr lang="en-US" sz="2400" dirty="0" smtClean="0">
                <a:latin typeface="Calibri" pitchFamily="34" charset="0"/>
              </a:rPr>
              <a:t>Already in India we are conscious about women status in both Social and economic fronts and its importance for Food Security and Family well-being therefore, they have been given statutory reservation in Elected Public Bodies. But still there are obvious gaps between what is envisaged and what exists in reality at village level. There is need to identify gaps in policies –programmes, and bridge them. There is need to identify barriers both social and economic, and even legal which come in way of their progress and overcome it. Further initiate existing elected and non elected women leaders from all walks of life to pay attention their counterparts in rural areas. Ensure that every woman gets her name in land records- in ‘Inheritance’ and their consent to withdraw to relinquish such rights is only before a Judicial Magistrate. </a:t>
            </a:r>
            <a:endParaRPr lang="en-IN" sz="2400" dirty="0" smtClean="0">
              <a:latin typeface="Calibri" pitchFamily="34" charset="0"/>
            </a:endParaRPr>
          </a:p>
          <a:p>
            <a:pPr algn="just"/>
            <a:r>
              <a:rPr lang="en-US" sz="2400" dirty="0" smtClean="0">
                <a:latin typeface="Calibri" pitchFamily="34" charset="0"/>
              </a:rPr>
              <a:t>And finally- it must be mentioned that already change is taking - but it is at slow rate and this needs to be accelerated.</a:t>
            </a:r>
            <a:endParaRPr lang="en-IN" sz="2400" dirty="0" smtClean="0">
              <a:latin typeface="Calibri" pitchFamily="34" charset="0"/>
            </a:endParaRPr>
          </a:p>
          <a:p>
            <a:pPr algn="just"/>
            <a:endParaRPr lang="en-IN" sz="2400" dirty="0">
              <a:latin typeface="Calibr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TotalTime>
  <Words>750</Words>
  <Application>Microsoft Office PowerPoint</Application>
  <PresentationFormat>On-screen Show (4:3)</PresentationFormat>
  <Paragraphs>64</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Equity</vt:lpstr>
      <vt:lpstr>“WOMAN FARMERS”</vt:lpstr>
      <vt:lpstr>Safe Water</vt:lpstr>
      <vt:lpstr>Women improved farm tools – Drudgery Reduction </vt:lpstr>
      <vt:lpstr>The key insights towards gender-sensitive approaches </vt:lpstr>
      <vt:lpstr>Gender-Sensitive approaches</vt:lpstr>
      <vt:lpstr>Need for a Collective Approach</vt:lpstr>
      <vt:lpstr>Value added Communication  Perspective </vt:lpstr>
      <vt:lpstr>Recommendations</vt:lpstr>
      <vt:lpstr>     Conclusion </vt:lpstr>
      <vt:lpstr>Slide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“WOMAN FARMERS”</dc:title>
  <dc:creator>LISHA</dc:creator>
  <cp:lastModifiedBy>LISHA</cp:lastModifiedBy>
  <cp:revision>3</cp:revision>
  <dcterms:created xsi:type="dcterms:W3CDTF">2016-10-26T05:05:36Z</dcterms:created>
  <dcterms:modified xsi:type="dcterms:W3CDTF">2016-10-26T05:08:33Z</dcterms:modified>
</cp:coreProperties>
</file>