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83" r:id="rId3"/>
    <p:sldId id="288" r:id="rId4"/>
    <p:sldId id="267" r:id="rId5"/>
    <p:sldId id="268" r:id="rId6"/>
    <p:sldId id="258" r:id="rId7"/>
    <p:sldId id="292" r:id="rId8"/>
    <p:sldId id="262" r:id="rId9"/>
    <p:sldId id="278" r:id="rId10"/>
    <p:sldId id="261" r:id="rId11"/>
    <p:sldId id="265" r:id="rId12"/>
    <p:sldId id="272" r:id="rId13"/>
    <p:sldId id="273" r:id="rId14"/>
    <p:sldId id="269" r:id="rId15"/>
    <p:sldId id="270" r:id="rId16"/>
    <p:sldId id="274" r:id="rId17"/>
    <p:sldId id="266" r:id="rId18"/>
    <p:sldId id="275" r:id="rId19"/>
    <p:sldId id="277" r:id="rId20"/>
    <p:sldId id="291" r:id="rId21"/>
    <p:sldId id="282" r:id="rId22"/>
    <p:sldId id="276" r:id="rId23"/>
    <p:sldId id="287" r:id="rId24"/>
    <p:sldId id="28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44878CFC-67F9-4EB7-9EAA-9D21525927DE}" type="datetimeFigureOut">
              <a:rPr lang="en-US" smtClean="0"/>
              <a:pPr/>
              <a:t>11/29/2012</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B039B8D-579A-40C4-81D5-AD25C8B8B97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39B8D-579A-40C4-81D5-AD25C8B8B97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39B8D-579A-40C4-81D5-AD25C8B8B97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39B8D-579A-40C4-81D5-AD25C8B8B978}"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B039B8D-579A-40C4-81D5-AD25C8B8B978}"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039B8D-579A-40C4-81D5-AD25C8B8B978}"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B039B8D-579A-40C4-81D5-AD25C8B8B97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B039B8D-579A-40C4-81D5-AD25C8B8B978}"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4878CFC-67F9-4EB7-9EAA-9D21525927DE}" type="datetimeFigureOut">
              <a:rPr lang="en-US" smtClean="0"/>
              <a:pPr/>
              <a:t>11/29/2012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B039B8D-579A-40C4-81D5-AD25C8B8B97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44878CFC-67F9-4EB7-9EAA-9D21525927DE}" type="datetimeFigureOut">
              <a:rPr lang="en-US" smtClean="0"/>
              <a:pPr/>
              <a:t>11/29/2012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B039B8D-579A-40C4-81D5-AD25C8B8B97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44878CFC-67F9-4EB7-9EAA-9D21525927DE}" type="datetimeFigureOut">
              <a:rPr lang="en-US" smtClean="0"/>
              <a:pPr/>
              <a:t>11/29/2012</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B039B8D-579A-40C4-81D5-AD25C8B8B978}"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44878CFC-67F9-4EB7-9EAA-9D21525927DE}" type="datetimeFigureOut">
              <a:rPr lang="en-US" smtClean="0"/>
              <a:pPr/>
              <a:t>11/29/2012</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B039B8D-579A-40C4-81D5-AD25C8B8B97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62000"/>
            <a:ext cx="7924800" cy="1600200"/>
          </a:xfrm>
        </p:spPr>
        <p:txBody>
          <a:bodyPr>
            <a:normAutofit/>
          </a:bodyPr>
          <a:lstStyle/>
          <a:p>
            <a:r>
              <a:rPr lang="en-US" dirty="0" smtClean="0">
                <a:latin typeface="Calibri" pitchFamily="34" charset="0"/>
              </a:rPr>
              <a:t>CDM </a:t>
            </a:r>
            <a:r>
              <a:rPr lang="en-US" dirty="0" smtClean="0">
                <a:latin typeface="Calibri" pitchFamily="34" charset="0"/>
              </a:rPr>
              <a:t>&amp; Human Rights</a:t>
            </a:r>
            <a:br>
              <a:rPr lang="en-US" dirty="0" smtClean="0">
                <a:latin typeface="Calibri" pitchFamily="34" charset="0"/>
              </a:rPr>
            </a:br>
            <a:r>
              <a:rPr lang="en-US" dirty="0" smtClean="0">
                <a:latin typeface="Calibri" pitchFamily="34" charset="0"/>
              </a:rPr>
              <a:t>Experiences from India </a:t>
            </a:r>
            <a:endParaRPr lang="en-US" dirty="0">
              <a:latin typeface="Calibri" pitchFamily="34" charset="0"/>
            </a:endParaRPr>
          </a:p>
        </p:txBody>
      </p:sp>
      <p:sp>
        <p:nvSpPr>
          <p:cNvPr id="5" name="Subtitle 4"/>
          <p:cNvSpPr>
            <a:spLocks noGrp="1"/>
          </p:cNvSpPr>
          <p:nvPr>
            <p:ph type="subTitle" idx="1"/>
          </p:nvPr>
        </p:nvSpPr>
        <p:spPr>
          <a:xfrm>
            <a:off x="685800" y="3611606"/>
            <a:ext cx="7772400" cy="1569993"/>
          </a:xfrm>
        </p:spPr>
        <p:txBody>
          <a:bodyPr>
            <a:normAutofit/>
          </a:bodyPr>
          <a:lstStyle/>
          <a:p>
            <a:r>
              <a:rPr lang="en-US" sz="3000" b="1" dirty="0" smtClean="0">
                <a:latin typeface="Calibri" pitchFamily="34" charset="0"/>
                <a:cs typeface="Times New Roman" pitchFamily="18" charset="0"/>
              </a:rPr>
              <a:t>Mahesh </a:t>
            </a:r>
            <a:r>
              <a:rPr lang="en-US" sz="3000" b="1" dirty="0" err="1" smtClean="0">
                <a:latin typeface="Calibri" pitchFamily="34" charset="0"/>
                <a:cs typeface="Times New Roman" pitchFamily="18" charset="0"/>
              </a:rPr>
              <a:t>Pandya</a:t>
            </a:r>
            <a:r>
              <a:rPr lang="en-US" sz="3000" b="1" dirty="0" smtClean="0">
                <a:latin typeface="Calibri" pitchFamily="34" charset="0"/>
                <a:cs typeface="Times New Roman" pitchFamily="18" charset="0"/>
              </a:rPr>
              <a:t> </a:t>
            </a:r>
            <a:endParaRPr lang="en-US" sz="3000" b="1" dirty="0" smtClean="0">
              <a:latin typeface="Calibri" pitchFamily="34" charset="0"/>
              <a:cs typeface="Times New Roman" pitchFamily="18" charset="0"/>
            </a:endParaRPr>
          </a:p>
          <a:p>
            <a:r>
              <a:rPr lang="en-US" sz="3000" b="1" dirty="0" err="1" smtClean="0">
                <a:latin typeface="Calibri" pitchFamily="34" charset="0"/>
              </a:rPr>
              <a:t>Paryavaran</a:t>
            </a:r>
            <a:r>
              <a:rPr lang="en-US" sz="3000" b="1" dirty="0" smtClean="0">
                <a:latin typeface="Calibri" pitchFamily="34" charset="0"/>
              </a:rPr>
              <a:t> </a:t>
            </a:r>
            <a:r>
              <a:rPr lang="en-US" sz="3000" b="1" dirty="0" err="1" smtClean="0">
                <a:latin typeface="Calibri" pitchFamily="34" charset="0"/>
              </a:rPr>
              <a:t>Mitra</a:t>
            </a:r>
            <a:r>
              <a:rPr lang="en-US" sz="3000" dirty="0" smtClean="0">
                <a:latin typeface="Calibri" pitchFamily="34" charset="0"/>
              </a:rPr>
              <a:t>, </a:t>
            </a:r>
            <a:r>
              <a:rPr lang="en-US" sz="3000" b="1" dirty="0" smtClean="0">
                <a:latin typeface="Calibri" pitchFamily="34" charset="0"/>
              </a:rPr>
              <a:t>Gujarat, India </a:t>
            </a:r>
          </a:p>
          <a:p>
            <a:r>
              <a:rPr lang="en-US" sz="3000" b="1" dirty="0" smtClean="0">
                <a:latin typeface="Calibri" pitchFamily="34" charset="0"/>
              </a:rPr>
              <a:t>paryavaranmitra@yahoo.com</a:t>
            </a:r>
            <a:endParaRPr lang="en-US" sz="3000" b="1" dirty="0" smtClean="0">
              <a:latin typeface="Calibri" pitchFamily="34" charset="0"/>
            </a:endParaRPr>
          </a:p>
          <a:p>
            <a:endParaRPr lang="en-US" dirty="0">
              <a:latin typeface="Calibri"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smtClean="0">
                <a:latin typeface="Calibri" pitchFamily="34" charset="0"/>
                <a:cs typeface="Times New Roman" pitchFamily="18" charset="0"/>
              </a:rPr>
              <a:t>In case of GFL firstly carbon </a:t>
            </a:r>
            <a:r>
              <a:rPr lang="en-US" sz="2800" dirty="0">
                <a:latin typeface="Calibri" pitchFamily="34" charset="0"/>
                <a:cs typeface="Times New Roman" pitchFamily="18" charset="0"/>
              </a:rPr>
              <a:t>offset schemes reward corporations for lowering greenhouse gas emissions while allowing other highly, and deadly, toxic emissions</a:t>
            </a:r>
            <a:r>
              <a:rPr lang="en-US" sz="2800" dirty="0" smtClean="0">
                <a:latin typeface="Calibri" pitchFamily="34" charset="0"/>
                <a:cs typeface="Times New Roman" pitchFamily="18" charset="0"/>
              </a:rPr>
              <a:t>.</a:t>
            </a:r>
          </a:p>
          <a:p>
            <a:r>
              <a:rPr lang="en-US" sz="2800" dirty="0" smtClean="0">
                <a:latin typeface="Calibri" pitchFamily="34" charset="0"/>
                <a:cs typeface="Times New Roman" pitchFamily="18" charset="0"/>
              </a:rPr>
              <a:t>Secondly, </a:t>
            </a:r>
            <a:r>
              <a:rPr lang="en-US" sz="2800" dirty="0">
                <a:latin typeface="Calibri" pitchFamily="34" charset="0"/>
                <a:cs typeface="Times New Roman" pitchFamily="18" charset="0"/>
              </a:rPr>
              <a:t>GFL’s handsome profits from capturing HFC-23 have inspired other HCFC-22 to follow suit, drastically lowering the cost of its </a:t>
            </a:r>
            <a:r>
              <a:rPr lang="en-US" sz="2800" dirty="0" smtClean="0">
                <a:latin typeface="Calibri" pitchFamily="34" charset="0"/>
                <a:cs typeface="Times New Roman" pitchFamily="18" charset="0"/>
              </a:rPr>
              <a:t>manufacture</a:t>
            </a:r>
          </a:p>
          <a:p>
            <a:r>
              <a:rPr lang="en-US" sz="2800" dirty="0">
                <a:solidFill>
                  <a:srgbClr val="C00000"/>
                </a:solidFill>
                <a:latin typeface="Calibri" pitchFamily="34" charset="0"/>
                <a:cs typeface="Times New Roman" pitchFamily="18" charset="0"/>
              </a:rPr>
              <a:t>To conclude, this case has ramifications for human rights across the globe</a:t>
            </a:r>
            <a:r>
              <a:rPr lang="en-US" sz="2800" dirty="0" smtClean="0">
                <a:solidFill>
                  <a:srgbClr val="C00000"/>
                </a:solidFill>
                <a:latin typeface="Calibri" pitchFamily="34" charset="0"/>
                <a:cs typeface="Times New Roman" pitchFamily="18" charset="0"/>
              </a:rPr>
              <a:t>.</a:t>
            </a:r>
          </a:p>
          <a:p>
            <a:pPr>
              <a:buNone/>
            </a:pPr>
            <a:endParaRPr lang="en-US" sz="2800" dirty="0">
              <a:latin typeface="Calibri" pitchFamily="34" charset="0"/>
              <a:cs typeface="Times New Roman" pitchFamily="18" charset="0"/>
            </a:endParaRPr>
          </a:p>
        </p:txBody>
      </p:sp>
      <p:sp>
        <p:nvSpPr>
          <p:cNvPr id="2" name="Title 1"/>
          <p:cNvSpPr>
            <a:spLocks noGrp="1"/>
          </p:cNvSpPr>
          <p:nvPr>
            <p:ph type="title"/>
          </p:nvPr>
        </p:nvSpPr>
        <p:spPr/>
        <p:txBody>
          <a:bodyPr>
            <a:normAutofit fontScale="90000"/>
          </a:bodyPr>
          <a:lstStyle/>
          <a:p>
            <a:r>
              <a:rPr lang="en-US" sz="4400" dirty="0" smtClean="0">
                <a:latin typeface="Calibri" pitchFamily="34" charset="0"/>
              </a:rPr>
              <a:t/>
            </a:r>
            <a:br>
              <a:rPr lang="en-US" sz="4400" dirty="0" smtClean="0">
                <a:latin typeface="Calibri" pitchFamily="34" charset="0"/>
              </a:rPr>
            </a:br>
            <a:r>
              <a:rPr lang="en-US" sz="4400" dirty="0" smtClean="0">
                <a:latin typeface="Calibri" pitchFamily="34" charset="0"/>
              </a:rPr>
              <a:t/>
            </a:r>
            <a:br>
              <a:rPr lang="en-US" sz="4400" dirty="0" smtClean="0">
                <a:latin typeface="Calibri" pitchFamily="34" charset="0"/>
              </a:rPr>
            </a:br>
            <a:r>
              <a:rPr lang="en-US" sz="4400" dirty="0" smtClean="0">
                <a:latin typeface="Calibri" pitchFamily="34" charset="0"/>
              </a:rPr>
              <a:t/>
            </a:r>
            <a:br>
              <a:rPr lang="en-US" sz="4400" dirty="0" smtClean="0">
                <a:latin typeface="Calibri" pitchFamily="34" charset="0"/>
              </a:rPr>
            </a:br>
            <a:r>
              <a:rPr lang="en-US" sz="4400" dirty="0" smtClean="0">
                <a:latin typeface="Calibri" pitchFamily="34" charset="0"/>
              </a:rPr>
              <a:t>Gujarat </a:t>
            </a:r>
            <a:r>
              <a:rPr lang="en-US" sz="4400" dirty="0" err="1" smtClean="0">
                <a:latin typeface="Calibri" pitchFamily="34" charset="0"/>
              </a:rPr>
              <a:t>Fluorochemicals</a:t>
            </a:r>
            <a:r>
              <a:rPr lang="en-US" sz="4400" dirty="0" smtClean="0">
                <a:latin typeface="Calibri" pitchFamily="34" charset="0"/>
              </a:rPr>
              <a:t> Limited(GFL) </a:t>
            </a:r>
            <a:br>
              <a:rPr lang="en-US" sz="4400" dirty="0" smtClean="0">
                <a:latin typeface="Calibri" pitchFamily="34" charset="0"/>
              </a:rPr>
            </a:br>
            <a:r>
              <a:rPr lang="en-US" sz="4400" dirty="0" smtClean="0">
                <a:latin typeface="Calibri" pitchFamily="34" charset="0"/>
              </a:rPr>
              <a:t/>
            </a:r>
            <a:br>
              <a:rPr lang="en-US" sz="4400" dirty="0" smtClean="0">
                <a:latin typeface="Calibri" pitchFamily="34" charset="0"/>
              </a:rPr>
            </a:br>
            <a:r>
              <a:rPr lang="en-US" sz="4400" dirty="0" smtClean="0">
                <a:latin typeface="Calibri" pitchFamily="34" charset="0"/>
              </a:rPr>
              <a:t/>
            </a:r>
            <a:br>
              <a:rPr lang="en-US" sz="4400" dirty="0" smtClean="0">
                <a:latin typeface="Calibri" pitchFamily="34" charset="0"/>
              </a:rPr>
            </a:br>
            <a:endParaRPr lang="en-US" b="0" dirty="0">
              <a:latin typeface="Gill Sans MT" pitchFamily="34"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US" sz="2400" b="1" dirty="0" smtClean="0">
                <a:latin typeface="Calibri" pitchFamily="34" charset="0"/>
                <a:cs typeface="Times New Roman" pitchFamily="18" charset="0"/>
              </a:rPr>
              <a:t>NAME OF THE PROJECT</a:t>
            </a:r>
            <a:r>
              <a:rPr lang="en-US" sz="2400" dirty="0" smtClean="0">
                <a:latin typeface="Calibri" pitchFamily="34" charset="0"/>
                <a:cs typeface="Times New Roman" pitchFamily="18" charset="0"/>
              </a:rPr>
              <a:t>	</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Solar </a:t>
            </a:r>
            <a:r>
              <a:rPr lang="en-US" sz="2400" b="1" dirty="0" smtClean="0">
                <a:latin typeface="Calibri" pitchFamily="34" charset="0"/>
                <a:cs typeface="Times New Roman" pitchFamily="18" charset="0"/>
              </a:rPr>
              <a:t>Park, </a:t>
            </a:r>
            <a:r>
              <a:rPr lang="en-US" sz="2400" b="1" dirty="0" err="1" smtClean="0">
                <a:latin typeface="Calibri" pitchFamily="34" charset="0"/>
                <a:cs typeface="Times New Roman" pitchFamily="18" charset="0"/>
              </a:rPr>
              <a:t>Charanka</a:t>
            </a:r>
            <a:r>
              <a:rPr lang="en-US" sz="2400" dirty="0" smtClean="0">
                <a:latin typeface="Calibri" pitchFamily="34" charset="0"/>
                <a:cs typeface="Times New Roman" pitchFamily="18" charset="0"/>
              </a:rPr>
              <a:t>, 				      	    </a:t>
            </a:r>
            <a:r>
              <a:rPr lang="en-US" sz="2400" b="1" dirty="0" err="1" smtClean="0">
                <a:latin typeface="Calibri" pitchFamily="34" charset="0"/>
                <a:cs typeface="Times New Roman" pitchFamily="18" charset="0"/>
              </a:rPr>
              <a:t>Patan</a:t>
            </a:r>
            <a:endParaRPr lang="en-US" sz="2400" b="1" dirty="0" smtClean="0">
              <a:latin typeface="Calibri" pitchFamily="34" charset="0"/>
              <a:cs typeface="Times New Roman" pitchFamily="18" charset="0"/>
            </a:endParaRPr>
          </a:p>
          <a:p>
            <a:pPr>
              <a:buNone/>
            </a:pPr>
            <a:r>
              <a:rPr lang="en-US" sz="2400" b="1" dirty="0" smtClean="0">
                <a:latin typeface="Calibri" pitchFamily="34" charset="0"/>
                <a:cs typeface="Times New Roman" pitchFamily="18" charset="0"/>
              </a:rPr>
              <a:t>PROJECT  COST</a:t>
            </a:r>
            <a:r>
              <a:rPr lang="en-US" sz="2400" dirty="0" smtClean="0">
                <a:latin typeface="Calibri" pitchFamily="34" charset="0"/>
                <a:cs typeface="Times New Roman" pitchFamily="18" charset="0"/>
              </a:rPr>
              <a:t>		</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1,287 </a:t>
            </a:r>
            <a:r>
              <a:rPr lang="en-US" sz="2400" b="1" dirty="0" err="1" smtClean="0">
                <a:latin typeface="Calibri" pitchFamily="34" charset="0"/>
                <a:cs typeface="Times New Roman" pitchFamily="18" charset="0"/>
              </a:rPr>
              <a:t>crores</a:t>
            </a:r>
            <a:r>
              <a:rPr lang="en-US" sz="2400" dirty="0" smtClean="0">
                <a:latin typeface="Calibri" pitchFamily="34" charset="0"/>
                <a:cs typeface="Times New Roman" pitchFamily="18" charset="0"/>
              </a:rPr>
              <a:t>.</a:t>
            </a:r>
          </a:p>
          <a:p>
            <a:pPr>
              <a:buNone/>
            </a:pPr>
            <a:r>
              <a:rPr lang="en-US" sz="2400" b="1" dirty="0" smtClean="0">
                <a:latin typeface="Calibri" pitchFamily="34" charset="0"/>
                <a:cs typeface="Times New Roman" pitchFamily="18" charset="0"/>
              </a:rPr>
              <a:t>GENERATION CAPACITY         </a:t>
            </a:r>
            <a:r>
              <a:rPr lang="en-US" sz="2400" b="1" dirty="0" smtClean="0">
                <a:latin typeface="Calibri" pitchFamily="34" charset="0"/>
                <a:cs typeface="Times New Roman" pitchFamily="18" charset="0"/>
              </a:rPr>
              <a:t> :</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600 </a:t>
            </a:r>
            <a:r>
              <a:rPr lang="en-US" sz="2400" b="1" dirty="0" smtClean="0">
                <a:latin typeface="Calibri" pitchFamily="34" charset="0"/>
                <a:cs typeface="Times New Roman" pitchFamily="18" charset="0"/>
              </a:rPr>
              <a:t>MW</a:t>
            </a:r>
          </a:p>
          <a:p>
            <a:pPr>
              <a:buNone/>
            </a:pPr>
            <a:r>
              <a:rPr lang="en-US" sz="2400" b="1" dirty="0" smtClean="0">
                <a:latin typeface="Calibri" pitchFamily="34" charset="0"/>
                <a:cs typeface="Times New Roman" pitchFamily="18" charset="0"/>
              </a:rPr>
              <a:t>LAND COVERED                        </a:t>
            </a:r>
            <a:r>
              <a:rPr lang="en-US" sz="2400" b="1" dirty="0" smtClean="0">
                <a:latin typeface="Calibri" pitchFamily="34" charset="0"/>
                <a:cs typeface="Times New Roman" pitchFamily="18" charset="0"/>
              </a:rPr>
              <a:t>: </a:t>
            </a:r>
            <a:r>
              <a:rPr lang="en-US" sz="2400" b="1" dirty="0" smtClean="0">
                <a:latin typeface="Calibri" pitchFamily="34" charset="0"/>
                <a:cs typeface="Times New Roman" pitchFamily="18" charset="0"/>
              </a:rPr>
              <a:t>3,000 acres of land</a:t>
            </a:r>
            <a:endParaRPr lang="en-US" sz="2400" dirty="0" smtClean="0">
              <a:latin typeface="Calibri" pitchFamily="34" charset="0"/>
              <a:cs typeface="Times New Roman" pitchFamily="18" charset="0"/>
            </a:endParaRPr>
          </a:p>
          <a:p>
            <a:pPr>
              <a:buNone/>
            </a:pPr>
            <a:r>
              <a:rPr lang="en-US" sz="2400" b="1" dirty="0" smtClean="0">
                <a:latin typeface="Calibri" pitchFamily="34" charset="0"/>
                <a:cs typeface="Times New Roman" pitchFamily="18" charset="0"/>
              </a:rPr>
              <a:t>POPULATION OF </a:t>
            </a:r>
            <a:r>
              <a:rPr lang="en-US" sz="2400" b="1" dirty="0" smtClean="0">
                <a:latin typeface="Calibri" pitchFamily="34" charset="0"/>
                <a:cs typeface="Times New Roman" pitchFamily="18" charset="0"/>
              </a:rPr>
              <a:t>CHARNAKA :</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1200</a:t>
            </a:r>
          </a:p>
          <a:p>
            <a:pPr>
              <a:buNone/>
            </a:pPr>
            <a:r>
              <a:rPr lang="en-US" sz="2400" b="1" dirty="0" smtClean="0">
                <a:latin typeface="Calibri" pitchFamily="34" charset="0"/>
                <a:cs typeface="Times New Roman" pitchFamily="18" charset="0"/>
              </a:rPr>
              <a:t>TOTAL NO. OF </a:t>
            </a:r>
            <a:r>
              <a:rPr lang="en-US" sz="2400" b="1" dirty="0" smtClean="0">
                <a:latin typeface="Calibri" pitchFamily="34" charset="0"/>
                <a:cs typeface="Times New Roman" pitchFamily="18" charset="0"/>
              </a:rPr>
              <a:t>units		  </a:t>
            </a:r>
            <a:r>
              <a:rPr lang="en-US" sz="2400" b="1" dirty="0" smtClean="0">
                <a:latin typeface="Calibri" pitchFamily="34" charset="0"/>
                <a:cs typeface="Times New Roman" pitchFamily="18" charset="0"/>
              </a:rPr>
              <a:t>:</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60 </a:t>
            </a:r>
            <a:r>
              <a:rPr lang="en-US" sz="2400" dirty="0" smtClean="0">
                <a:latin typeface="Calibri" pitchFamily="34" charset="0"/>
                <a:cs typeface="Times New Roman" pitchFamily="18" charset="0"/>
              </a:rPr>
              <a:t>		</a:t>
            </a:r>
          </a:p>
          <a:p>
            <a:pPr>
              <a:buNone/>
            </a:pPr>
            <a:r>
              <a:rPr lang="en-US" sz="2400" b="1" dirty="0" smtClean="0">
                <a:latin typeface="Calibri" pitchFamily="34" charset="0"/>
                <a:cs typeface="Times New Roman" pitchFamily="18" charset="0"/>
              </a:rPr>
              <a:t>TYPE OF LAND                 </a:t>
            </a:r>
            <a:r>
              <a:rPr lang="en-US" sz="2400" dirty="0" smtClean="0">
                <a:latin typeface="Calibri" pitchFamily="34" charset="0"/>
                <a:cs typeface="Times New Roman" pitchFamily="18" charset="0"/>
              </a:rPr>
              <a:t>	 </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a:t>
            </a:r>
            <a:r>
              <a:rPr lang="en-US" sz="2400" dirty="0" smtClean="0">
                <a:latin typeface="Calibri" pitchFamily="34" charset="0"/>
                <a:cs typeface="Times New Roman" pitchFamily="18" charset="0"/>
              </a:rPr>
              <a:t> </a:t>
            </a:r>
            <a:r>
              <a:rPr lang="en-US" sz="2400" b="1" dirty="0" smtClean="0">
                <a:latin typeface="Calibri" pitchFamily="34" charset="0"/>
                <a:cs typeface="Times New Roman" pitchFamily="18" charset="0"/>
              </a:rPr>
              <a:t>Government land, </a:t>
            </a:r>
            <a:r>
              <a:rPr lang="en-US" sz="2400" b="1" dirty="0" smtClean="0">
                <a:latin typeface="Calibri" pitchFamily="34" charset="0"/>
                <a:cs typeface="Times New Roman" pitchFamily="18" charset="0"/>
              </a:rPr>
              <a:t>Grazing </a:t>
            </a:r>
            <a:r>
              <a:rPr lang="en-US" sz="2400" b="1" dirty="0" smtClean="0">
                <a:latin typeface="Calibri" pitchFamily="34" charset="0"/>
                <a:cs typeface="Times New Roman" pitchFamily="18" charset="0"/>
              </a:rPr>
              <a:t>land, </a:t>
            </a:r>
            <a:r>
              <a:rPr lang="en-US" sz="2400" b="1" dirty="0" smtClean="0">
                <a:latin typeface="Calibri" pitchFamily="34" charset="0"/>
                <a:cs typeface="Times New Roman" pitchFamily="18" charset="0"/>
              </a:rPr>
              <a:t>					Agriculture </a:t>
            </a:r>
            <a:r>
              <a:rPr lang="en-US" sz="2400" b="1" dirty="0" smtClean="0">
                <a:latin typeface="Calibri" pitchFamily="34" charset="0"/>
                <a:cs typeface="Times New Roman" pitchFamily="18" charset="0"/>
              </a:rPr>
              <a:t>land etc.</a:t>
            </a:r>
          </a:p>
          <a:p>
            <a:endParaRPr lang="en-US" sz="2400" b="1" dirty="0" smtClean="0">
              <a:latin typeface="Calibri" pitchFamily="34" charset="0"/>
              <a:cs typeface="Times New Roman" pitchFamily="18" charset="0"/>
            </a:endParaRPr>
          </a:p>
          <a:p>
            <a:endParaRPr lang="en-US" sz="2400" b="1" dirty="0" smtClean="0">
              <a:latin typeface="Calibri" pitchFamily="34" charset="0"/>
              <a:cs typeface="Times New Roman" pitchFamily="18" charset="0"/>
            </a:endParaRPr>
          </a:p>
          <a:p>
            <a:endParaRPr lang="en-US" sz="2400" dirty="0" smtClean="0">
              <a:latin typeface="Calibri" pitchFamily="34" charset="0"/>
              <a:cs typeface="Times New Roman" pitchFamily="18" charset="0"/>
            </a:endParaRPr>
          </a:p>
          <a:p>
            <a:endParaRPr lang="en-US" sz="2400" dirty="0" smtClean="0">
              <a:latin typeface="Calibri" pitchFamily="34" charset="0"/>
              <a:cs typeface="Times New Roman" pitchFamily="18" charset="0"/>
            </a:endParaRPr>
          </a:p>
          <a:p>
            <a:endParaRPr lang="en-US" sz="2400" dirty="0" smtClean="0">
              <a:latin typeface="Calibri" pitchFamily="34" charset="0"/>
              <a:cs typeface="Times New Roman" pitchFamily="18" charset="0"/>
            </a:endParaRPr>
          </a:p>
          <a:p>
            <a:endParaRPr lang="en-US" sz="2400" dirty="0" smtClean="0">
              <a:latin typeface="Calibri" pitchFamily="34" charset="0"/>
              <a:cs typeface="Times New Roman" pitchFamily="18" charset="0"/>
            </a:endParaRPr>
          </a:p>
          <a:p>
            <a:endParaRPr lang="en-US" sz="2400" dirty="0">
              <a:latin typeface="Calibri" pitchFamily="34" charset="0"/>
              <a:cs typeface="Times New Roman" pitchFamily="18" charset="0"/>
            </a:endParaRPr>
          </a:p>
        </p:txBody>
      </p:sp>
      <p:sp>
        <p:nvSpPr>
          <p:cNvPr id="2" name="Title 1"/>
          <p:cNvSpPr>
            <a:spLocks noGrp="1"/>
          </p:cNvSpPr>
          <p:nvPr>
            <p:ph type="title"/>
          </p:nvPr>
        </p:nvSpPr>
        <p:spPr/>
        <p:txBody>
          <a:bodyPr>
            <a:normAutofit/>
          </a:bodyPr>
          <a:lstStyle/>
          <a:p>
            <a:pPr algn="ctr"/>
            <a:r>
              <a:rPr lang="en-US" sz="3900" dirty="0" smtClean="0">
                <a:latin typeface="Calibri" pitchFamily="34" charset="0"/>
              </a:rPr>
              <a:t>SOLAR </a:t>
            </a:r>
            <a:r>
              <a:rPr lang="en-US" sz="3900" dirty="0" smtClean="0">
                <a:latin typeface="Calibri" pitchFamily="34" charset="0"/>
              </a:rPr>
              <a:t>PARK - CHARANKA</a:t>
            </a:r>
            <a:endParaRPr lang="en-US" sz="3900" dirty="0">
              <a:latin typeface="Calibri"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charanka\2012-11-22-235.jpg"/>
          <p:cNvPicPr>
            <a:picLocks noGrp="1" noChangeAspect="1" noChangeArrowheads="1"/>
          </p:cNvPicPr>
          <p:nvPr>
            <p:ph idx="1"/>
          </p:nvPr>
        </p:nvPicPr>
        <p:blipFill>
          <a:blip r:embed="rId2" cstate="print"/>
          <a:srcRect/>
          <a:stretch>
            <a:fillRect/>
          </a:stretch>
        </p:blipFill>
        <p:spPr bwMode="auto">
          <a:xfrm>
            <a:off x="457200" y="1524000"/>
            <a:ext cx="8382000" cy="4704603"/>
          </a:xfrm>
          <a:prstGeom prst="rect">
            <a:avLst/>
          </a:prstGeom>
          <a:noFill/>
        </p:spPr>
      </p:pic>
      <p:sp>
        <p:nvSpPr>
          <p:cNvPr id="2" name="Title 1"/>
          <p:cNvSpPr>
            <a:spLocks noGrp="1"/>
          </p:cNvSpPr>
          <p:nvPr>
            <p:ph type="title"/>
          </p:nvPr>
        </p:nvSpPr>
        <p:spPr/>
        <p:txBody>
          <a:bodyPr>
            <a:normAutofit/>
          </a:bodyPr>
          <a:lstStyle/>
          <a:p>
            <a:pPr algn="ctr"/>
            <a:r>
              <a:rPr lang="en-US" sz="3900" dirty="0" smtClean="0">
                <a:latin typeface="Calibri" pitchFamily="34" charset="0"/>
              </a:rPr>
              <a:t>SOLAR PARK, CHARANKA</a:t>
            </a:r>
            <a:endParaRPr lang="en-US" sz="3900" dirty="0">
              <a:latin typeface="Calibri"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charanka\2012-11-22-253.jpg"/>
          <p:cNvPicPr>
            <a:picLocks noGrp="1" noChangeAspect="1" noChangeArrowheads="1"/>
          </p:cNvPicPr>
          <p:nvPr>
            <p:ph idx="1"/>
          </p:nvPr>
        </p:nvPicPr>
        <p:blipFill>
          <a:blip r:embed="rId2" cstate="print"/>
          <a:stretch>
            <a:fillRect/>
          </a:stretch>
        </p:blipFill>
        <p:spPr bwMode="auto">
          <a:xfrm>
            <a:off x="538964" y="1481138"/>
            <a:ext cx="8066071" cy="4525962"/>
          </a:xfrm>
          <a:prstGeom prst="rect">
            <a:avLst/>
          </a:prstGeom>
          <a:noFill/>
        </p:spPr>
      </p:pic>
      <p:sp>
        <p:nvSpPr>
          <p:cNvPr id="2" name="Title 1"/>
          <p:cNvSpPr>
            <a:spLocks noGrp="1"/>
          </p:cNvSpPr>
          <p:nvPr>
            <p:ph type="title"/>
          </p:nvPr>
        </p:nvSpPr>
        <p:spPr/>
        <p:txBody>
          <a:bodyPr/>
          <a:lstStyle/>
          <a:p>
            <a:pPr algn="ctr"/>
            <a:r>
              <a:rPr lang="en-US" sz="4400" dirty="0" smtClean="0">
                <a:latin typeface="Calibri" pitchFamily="34" charset="0"/>
              </a:rPr>
              <a:t>SOLAR PARK - CHARANKA</a:t>
            </a:r>
            <a:endParaRPr lang="en-US" dirty="0">
              <a:latin typeface="Gill Sans MT"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2500" b="1" dirty="0" smtClean="0">
                <a:latin typeface="Calibri" pitchFamily="34" charset="0"/>
                <a:cs typeface="Times New Roman" pitchFamily="18" charset="0"/>
              </a:rPr>
              <a:t>Drinking Water : </a:t>
            </a:r>
            <a:r>
              <a:rPr lang="en-US" sz="2500" dirty="0" smtClean="0">
                <a:latin typeface="Calibri" pitchFamily="34" charset="0"/>
                <a:cs typeface="Times New Roman" pitchFamily="18" charset="0"/>
              </a:rPr>
              <a:t>A </a:t>
            </a:r>
            <a:r>
              <a:rPr lang="en-US" sz="2500" dirty="0" smtClean="0">
                <a:latin typeface="Calibri" pitchFamily="34" charset="0"/>
                <a:cs typeface="Times New Roman" pitchFamily="18" charset="0"/>
              </a:rPr>
              <a:t>Pond and 2 check dams which was used for drinking </a:t>
            </a:r>
            <a:r>
              <a:rPr lang="en-US" sz="2500" dirty="0" smtClean="0">
                <a:latin typeface="Calibri" pitchFamily="34" charset="0"/>
                <a:cs typeface="Times New Roman" pitchFamily="18" charset="0"/>
              </a:rPr>
              <a:t>water </a:t>
            </a:r>
            <a:r>
              <a:rPr lang="en-US" sz="2500" dirty="0" smtClean="0">
                <a:latin typeface="Calibri" pitchFamily="34" charset="0"/>
                <a:cs typeface="Times New Roman" pitchFamily="18" charset="0"/>
              </a:rPr>
              <a:t>by people and animals have been closed</a:t>
            </a:r>
            <a:r>
              <a:rPr lang="en-US" sz="2500" dirty="0" smtClean="0">
                <a:latin typeface="Calibri" pitchFamily="34" charset="0"/>
                <a:cs typeface="Times New Roman" pitchFamily="18" charset="0"/>
              </a:rPr>
              <a:t>.</a:t>
            </a:r>
          </a:p>
          <a:p>
            <a:r>
              <a:rPr lang="en-US" sz="2500" dirty="0" smtClean="0">
                <a:latin typeface="Calibri" pitchFamily="34" charset="0"/>
                <a:cs typeface="Times New Roman" pitchFamily="18" charset="0"/>
              </a:rPr>
              <a:t>Locally affected people are facing drinking water problem due to this project and have to purchase drinking water or either go 2-3 km to get </a:t>
            </a:r>
            <a:r>
              <a:rPr lang="en-US" sz="2500" dirty="0" smtClean="0">
                <a:latin typeface="Calibri" pitchFamily="34" charset="0"/>
                <a:cs typeface="Times New Roman" pitchFamily="18" charset="0"/>
              </a:rPr>
              <a:t>it.</a:t>
            </a:r>
            <a:endParaRPr lang="en-US" sz="2500" dirty="0" smtClean="0">
              <a:latin typeface="Calibri" pitchFamily="34" charset="0"/>
              <a:cs typeface="Times New Roman" pitchFamily="18" charset="0"/>
            </a:endParaRPr>
          </a:p>
          <a:p>
            <a:r>
              <a:rPr lang="en-US" sz="2500" b="1" dirty="0" smtClean="0">
                <a:latin typeface="Calibri" pitchFamily="34" charset="0"/>
                <a:cs typeface="Times New Roman" pitchFamily="18" charset="0"/>
              </a:rPr>
              <a:t>Animal </a:t>
            </a:r>
            <a:r>
              <a:rPr lang="en-US" sz="2500" b="1" dirty="0" smtClean="0">
                <a:latin typeface="Calibri" pitchFamily="34" charset="0"/>
                <a:cs typeface="Times New Roman" pitchFamily="18" charset="0"/>
              </a:rPr>
              <a:t>husbandry</a:t>
            </a:r>
            <a:r>
              <a:rPr lang="en-US" sz="2500" b="1" dirty="0" smtClean="0">
                <a:latin typeface="Calibri" pitchFamily="34" charset="0"/>
                <a:cs typeface="Times New Roman" pitchFamily="18" charset="0"/>
              </a:rPr>
              <a:t> : </a:t>
            </a:r>
            <a:r>
              <a:rPr lang="en-US" sz="2500" dirty="0" smtClean="0">
                <a:latin typeface="Calibri" pitchFamily="34" charset="0"/>
                <a:cs typeface="Times New Roman" pitchFamily="18" charset="0"/>
              </a:rPr>
              <a:t>The </a:t>
            </a:r>
            <a:r>
              <a:rPr lang="en-US" sz="2500" dirty="0" smtClean="0">
                <a:latin typeface="Calibri" pitchFamily="34" charset="0"/>
                <a:cs typeface="Times New Roman" pitchFamily="18" charset="0"/>
              </a:rPr>
              <a:t>village has 7000 animals and the project land was </a:t>
            </a:r>
            <a:r>
              <a:rPr lang="en-US" sz="2500" dirty="0" smtClean="0">
                <a:latin typeface="Calibri" pitchFamily="34" charset="0"/>
                <a:cs typeface="Times New Roman" pitchFamily="18" charset="0"/>
              </a:rPr>
              <a:t>used </a:t>
            </a:r>
            <a:r>
              <a:rPr lang="en-US" sz="2500" dirty="0" smtClean="0">
                <a:latin typeface="Calibri" pitchFamily="34" charset="0"/>
                <a:cs typeface="Times New Roman" pitchFamily="18" charset="0"/>
              </a:rPr>
              <a:t>for grazing animals, but  due to scarcity of food for </a:t>
            </a:r>
            <a:r>
              <a:rPr lang="en-US" sz="2500" dirty="0" smtClean="0">
                <a:latin typeface="Calibri" pitchFamily="34" charset="0"/>
                <a:cs typeface="Times New Roman" pitchFamily="18" charset="0"/>
              </a:rPr>
              <a:t>animals </a:t>
            </a:r>
            <a:r>
              <a:rPr lang="en-US" sz="2500" dirty="0" smtClean="0">
                <a:latin typeface="Calibri" pitchFamily="34" charset="0"/>
                <a:cs typeface="Times New Roman" pitchFamily="18" charset="0"/>
              </a:rPr>
              <a:t>people have either sell their animals or some </a:t>
            </a:r>
            <a:r>
              <a:rPr lang="en-US" sz="2500" dirty="0" smtClean="0">
                <a:latin typeface="Calibri" pitchFamily="34" charset="0"/>
                <a:cs typeface="Times New Roman" pitchFamily="18" charset="0"/>
              </a:rPr>
              <a:t>animals </a:t>
            </a:r>
            <a:r>
              <a:rPr lang="en-US" sz="2500" dirty="0" smtClean="0">
                <a:latin typeface="Calibri" pitchFamily="34" charset="0"/>
                <a:cs typeface="Times New Roman" pitchFamily="18" charset="0"/>
              </a:rPr>
              <a:t>have died. Cost of animal husbandry, which was </a:t>
            </a:r>
            <a:r>
              <a:rPr lang="en-US" sz="2500" dirty="0" smtClean="0">
                <a:latin typeface="Calibri" pitchFamily="34" charset="0"/>
                <a:cs typeface="Times New Roman" pitchFamily="18" charset="0"/>
              </a:rPr>
              <a:t>livelihood </a:t>
            </a:r>
            <a:r>
              <a:rPr lang="en-US" sz="2500" dirty="0" smtClean="0">
                <a:latin typeface="Calibri" pitchFamily="34" charset="0"/>
                <a:cs typeface="Times New Roman" pitchFamily="18" charset="0"/>
              </a:rPr>
              <a:t>to many people have  increased</a:t>
            </a:r>
            <a:r>
              <a:rPr lang="en-US" sz="2500" dirty="0" smtClean="0">
                <a:latin typeface="Calibri" pitchFamily="34" charset="0"/>
                <a:cs typeface="Times New Roman" pitchFamily="18" charset="0"/>
              </a:rPr>
              <a:t>.</a:t>
            </a:r>
            <a:endParaRPr lang="en-US" sz="2500" dirty="0" smtClean="0">
              <a:latin typeface="Calibri" pitchFamily="34" charset="0"/>
              <a:cs typeface="Times New Roman" pitchFamily="18" charset="0"/>
            </a:endParaRPr>
          </a:p>
        </p:txBody>
      </p:sp>
      <p:sp>
        <p:nvSpPr>
          <p:cNvPr id="2" name="Title 1"/>
          <p:cNvSpPr>
            <a:spLocks noGrp="1"/>
          </p:cNvSpPr>
          <p:nvPr>
            <p:ph type="title"/>
          </p:nvPr>
        </p:nvSpPr>
        <p:spPr/>
        <p:txBody>
          <a:bodyPr>
            <a:noAutofit/>
          </a:bodyPr>
          <a:lstStyle/>
          <a:p>
            <a:pPr algn="ctr"/>
            <a:r>
              <a:rPr lang="en-US" sz="3900" dirty="0" smtClean="0">
                <a:latin typeface="Calibri" pitchFamily="34" charset="0"/>
              </a:rPr>
              <a:t>Loss &amp; Damage due to SOLAR </a:t>
            </a:r>
            <a:r>
              <a:rPr lang="en-US" sz="3900" dirty="0" smtClean="0">
                <a:latin typeface="Calibri" pitchFamily="34" charset="0"/>
              </a:rPr>
              <a:t>PARK</a:t>
            </a:r>
            <a:endParaRPr lang="en-US" sz="3900" i="1" dirty="0">
              <a:latin typeface="Calibri"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524000"/>
            <a:ext cx="8229600" cy="4525963"/>
          </a:xfrm>
        </p:spPr>
        <p:txBody>
          <a:bodyPr>
            <a:noAutofit/>
          </a:bodyPr>
          <a:lstStyle/>
          <a:p>
            <a:r>
              <a:rPr lang="en-US" sz="2400" b="1" dirty="0" smtClean="0">
                <a:latin typeface="Calibri" pitchFamily="34" charset="0"/>
                <a:cs typeface="Times New Roman" pitchFamily="18" charset="0"/>
              </a:rPr>
              <a:t>Tree  cutting : </a:t>
            </a:r>
            <a:r>
              <a:rPr lang="en-US" sz="2400" dirty="0" smtClean="0">
                <a:latin typeface="Calibri" pitchFamily="34" charset="0"/>
                <a:cs typeface="Times New Roman" pitchFamily="18" charset="0"/>
              </a:rPr>
              <a:t>Loss due to cutting of plant species ‘</a:t>
            </a:r>
            <a:r>
              <a:rPr lang="en-US" sz="2400" dirty="0" err="1" smtClean="0">
                <a:latin typeface="Calibri" pitchFamily="34" charset="0"/>
                <a:cs typeface="Times New Roman" pitchFamily="18" charset="0"/>
              </a:rPr>
              <a:t>Prosopis</a:t>
            </a:r>
            <a:r>
              <a:rPr lang="en-US" sz="2400" dirty="0" smtClean="0">
                <a:latin typeface="Calibri" pitchFamily="34" charset="0"/>
                <a:cs typeface="Times New Roman" pitchFamily="18" charset="0"/>
              </a:rPr>
              <a:t> </a:t>
            </a:r>
            <a:r>
              <a:rPr lang="en-US" sz="2400" dirty="0" err="1" smtClean="0">
                <a:latin typeface="Calibri" pitchFamily="34" charset="0"/>
                <a:cs typeface="Times New Roman" pitchFamily="18" charset="0"/>
              </a:rPr>
              <a:t>juliflora</a:t>
            </a:r>
            <a:r>
              <a:rPr lang="en-US" sz="2400" dirty="0" smtClean="0">
                <a:latin typeface="Calibri" pitchFamily="34" charset="0"/>
                <a:cs typeface="Times New Roman" pitchFamily="18" charset="0"/>
              </a:rPr>
              <a:t>”  (Mad tree), which was used by villagers to earn their livelihood by selling coal produced from </a:t>
            </a:r>
            <a:r>
              <a:rPr lang="en-US" sz="2400" dirty="0" err="1" smtClean="0">
                <a:latin typeface="Calibri" pitchFamily="34" charset="0"/>
                <a:cs typeface="Times New Roman" pitchFamily="18" charset="0"/>
              </a:rPr>
              <a:t>Prosopis</a:t>
            </a:r>
            <a:r>
              <a:rPr lang="en-US" sz="2400" dirty="0" smtClean="0">
                <a:latin typeface="Calibri" pitchFamily="34" charset="0"/>
                <a:cs typeface="Times New Roman" pitchFamily="18" charset="0"/>
              </a:rPr>
              <a:t> </a:t>
            </a:r>
            <a:r>
              <a:rPr lang="en-US" sz="2400" dirty="0" err="1" smtClean="0">
                <a:latin typeface="Calibri" pitchFamily="34" charset="0"/>
                <a:cs typeface="Times New Roman" pitchFamily="18" charset="0"/>
              </a:rPr>
              <a:t>juliflora</a:t>
            </a:r>
            <a:r>
              <a:rPr lang="en-US" sz="2400" dirty="0" smtClean="0">
                <a:latin typeface="Calibri" pitchFamily="34" charset="0"/>
                <a:cs typeface="Times New Roman" pitchFamily="18" charset="0"/>
              </a:rPr>
              <a:t>.  Also many plants have been cut, which are of medicinal and other uses.</a:t>
            </a:r>
          </a:p>
          <a:p>
            <a:r>
              <a:rPr lang="en-US" sz="2400" b="1" dirty="0" smtClean="0">
                <a:latin typeface="Calibri" pitchFamily="34" charset="0"/>
                <a:cs typeface="Times New Roman" pitchFamily="18" charset="0"/>
              </a:rPr>
              <a:t>Tree  cutting : </a:t>
            </a:r>
            <a:r>
              <a:rPr lang="en-US" sz="2400" dirty="0" smtClean="0">
                <a:latin typeface="Calibri" pitchFamily="34" charset="0"/>
                <a:cs typeface="Times New Roman" pitchFamily="18" charset="0"/>
              </a:rPr>
              <a:t>On one hand govt. of Gujarat says project will lead to reduction in carbon dioxide emissions and on the other hand due to cutting of large no. of trees it will ultimately lead to global warming.</a:t>
            </a:r>
          </a:p>
          <a:p>
            <a:r>
              <a:rPr lang="en-US" sz="2400" b="1" dirty="0" smtClean="0">
                <a:latin typeface="Calibri" pitchFamily="34" charset="0"/>
                <a:cs typeface="Times New Roman" pitchFamily="18" charset="0"/>
              </a:rPr>
              <a:t>Land use: </a:t>
            </a:r>
            <a:r>
              <a:rPr lang="en-US" sz="2400" dirty="0" smtClean="0">
                <a:latin typeface="Calibri" pitchFamily="34" charset="0"/>
                <a:cs typeface="Times New Roman" pitchFamily="18" charset="0"/>
              </a:rPr>
              <a:t>Loss of livelihood due to use of government agriculture land in the project, which was used by local people for crop production.</a:t>
            </a:r>
          </a:p>
          <a:p>
            <a:endParaRPr lang="en-US" sz="2400" dirty="0" smtClean="0">
              <a:latin typeface="Calibri" pitchFamily="34" charset="0"/>
              <a:cs typeface="Times New Roman" pitchFamily="18" charset="0"/>
            </a:endParaRPr>
          </a:p>
          <a:p>
            <a:endParaRPr lang="en-US" sz="2400" dirty="0" smtClean="0">
              <a:latin typeface="Calibri" pitchFamily="34" charset="0"/>
              <a:cs typeface="Times New Roman" pitchFamily="18" charset="0"/>
            </a:endParaRPr>
          </a:p>
          <a:p>
            <a:endParaRPr lang="en-US" sz="2400" dirty="0" smtClean="0">
              <a:latin typeface="Calibri" pitchFamily="34" charset="0"/>
            </a:endParaRPr>
          </a:p>
          <a:p>
            <a:endParaRPr lang="en-US" sz="2400" dirty="0">
              <a:latin typeface="Calibri" pitchFamily="34" charset="0"/>
            </a:endParaRPr>
          </a:p>
        </p:txBody>
      </p:sp>
      <p:sp>
        <p:nvSpPr>
          <p:cNvPr id="2" name="Title 1"/>
          <p:cNvSpPr>
            <a:spLocks noGrp="1"/>
          </p:cNvSpPr>
          <p:nvPr>
            <p:ph type="title"/>
          </p:nvPr>
        </p:nvSpPr>
        <p:spPr/>
        <p:txBody>
          <a:bodyPr>
            <a:normAutofit fontScale="90000"/>
          </a:bodyPr>
          <a:lstStyle/>
          <a:p>
            <a:pPr algn="ctr"/>
            <a:r>
              <a:rPr lang="en-US" sz="4400" dirty="0" smtClean="0">
                <a:latin typeface="Calibri" pitchFamily="34" charset="0"/>
              </a:rPr>
              <a:t>Loss &amp; Damage due to SOLAR PARK</a:t>
            </a:r>
            <a:endParaRPr lang="en-US" dirty="0">
              <a:latin typeface="Gill Sans MT"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600" b="1" dirty="0" smtClean="0">
                <a:latin typeface="Calibri" pitchFamily="34" charset="0"/>
                <a:cs typeface="Times New Roman" pitchFamily="18" charset="0"/>
              </a:rPr>
              <a:t>Employment : </a:t>
            </a:r>
            <a:r>
              <a:rPr lang="en-US" sz="2600" dirty="0" smtClean="0">
                <a:latin typeface="Calibri" pitchFamily="34" charset="0"/>
                <a:cs typeface="Times New Roman" pitchFamily="18" charset="0"/>
              </a:rPr>
              <a:t>Only </a:t>
            </a:r>
            <a:r>
              <a:rPr lang="en-US" sz="2600" dirty="0" smtClean="0">
                <a:latin typeface="Calibri" pitchFamily="34" charset="0"/>
                <a:cs typeface="Times New Roman" pitchFamily="18" charset="0"/>
              </a:rPr>
              <a:t>7 people have been give </a:t>
            </a:r>
            <a:r>
              <a:rPr lang="en-US" sz="2600" dirty="0" smtClean="0">
                <a:latin typeface="Calibri" pitchFamily="34" charset="0"/>
                <a:cs typeface="Times New Roman" pitchFamily="18" charset="0"/>
              </a:rPr>
              <a:t>employment </a:t>
            </a:r>
            <a:r>
              <a:rPr lang="en-US" sz="2600" dirty="0" smtClean="0">
                <a:latin typeface="Calibri" pitchFamily="34" charset="0"/>
                <a:cs typeface="Times New Roman" pitchFamily="18" charset="0"/>
              </a:rPr>
              <a:t>in this </a:t>
            </a:r>
            <a:r>
              <a:rPr lang="en-US" sz="2600" dirty="0" smtClean="0">
                <a:latin typeface="Calibri" pitchFamily="34" charset="0"/>
                <a:cs typeface="Times New Roman" pitchFamily="18" charset="0"/>
              </a:rPr>
              <a:t>project </a:t>
            </a:r>
            <a:r>
              <a:rPr lang="en-US" sz="2600" dirty="0" smtClean="0">
                <a:latin typeface="Calibri" pitchFamily="34" charset="0"/>
                <a:cs typeface="Times New Roman" pitchFamily="18" charset="0"/>
              </a:rPr>
              <a:t>that too as laborers.</a:t>
            </a:r>
          </a:p>
          <a:p>
            <a:r>
              <a:rPr lang="en-US" sz="2600" b="1" dirty="0" smtClean="0">
                <a:latin typeface="Calibri" pitchFamily="34" charset="0"/>
                <a:cs typeface="Times New Roman" pitchFamily="18" charset="0"/>
              </a:rPr>
              <a:t>Infrastructure facility : </a:t>
            </a:r>
            <a:r>
              <a:rPr lang="en-US" sz="2600" dirty="0" smtClean="0">
                <a:latin typeface="Calibri" pitchFamily="34" charset="0"/>
                <a:cs typeface="Times New Roman" pitchFamily="18" charset="0"/>
              </a:rPr>
              <a:t>No </a:t>
            </a:r>
            <a:r>
              <a:rPr lang="en-US" sz="2600" dirty="0" smtClean="0">
                <a:latin typeface="Calibri" pitchFamily="34" charset="0"/>
                <a:cs typeface="Times New Roman" pitchFamily="18" charset="0"/>
              </a:rPr>
              <a:t>development has been done in project-affected </a:t>
            </a:r>
            <a:r>
              <a:rPr lang="en-US" sz="2600" dirty="0" smtClean="0">
                <a:latin typeface="Calibri" pitchFamily="34" charset="0"/>
                <a:cs typeface="Times New Roman" pitchFamily="18" charset="0"/>
              </a:rPr>
              <a:t>area</a:t>
            </a:r>
            <a:r>
              <a:rPr lang="en-US" sz="2600" dirty="0" smtClean="0">
                <a:latin typeface="Calibri" pitchFamily="34" charset="0"/>
                <a:cs typeface="Times New Roman" pitchFamily="18" charset="0"/>
              </a:rPr>
              <a:t>.</a:t>
            </a:r>
          </a:p>
          <a:p>
            <a:r>
              <a:rPr lang="en-US" sz="2600" b="1" dirty="0" smtClean="0">
                <a:latin typeface="Calibri" pitchFamily="34" charset="0"/>
                <a:cs typeface="Times New Roman" pitchFamily="18" charset="0"/>
              </a:rPr>
              <a:t>Safety: </a:t>
            </a:r>
            <a:r>
              <a:rPr lang="en-US" sz="2600" dirty="0" smtClean="0">
                <a:latin typeface="Calibri" pitchFamily="34" charset="0"/>
                <a:cs typeface="Times New Roman" pitchFamily="18" charset="0"/>
              </a:rPr>
              <a:t>Local </a:t>
            </a:r>
            <a:r>
              <a:rPr lang="en-US" sz="2600" dirty="0" smtClean="0">
                <a:latin typeface="Calibri" pitchFamily="34" charset="0"/>
                <a:cs typeface="Times New Roman" pitchFamily="18" charset="0"/>
              </a:rPr>
              <a:t>people do not feel safe to move in the </a:t>
            </a:r>
            <a:r>
              <a:rPr lang="en-US" sz="2600" dirty="0" smtClean="0">
                <a:latin typeface="Calibri" pitchFamily="34" charset="0"/>
                <a:cs typeface="Times New Roman" pitchFamily="18" charset="0"/>
              </a:rPr>
              <a:t>surrounding </a:t>
            </a:r>
            <a:r>
              <a:rPr lang="en-US" sz="2600" dirty="0" smtClean="0">
                <a:latin typeface="Calibri" pitchFamily="34" charset="0"/>
                <a:cs typeface="Times New Roman" pitchFamily="18" charset="0"/>
              </a:rPr>
              <a:t>area after this project.</a:t>
            </a:r>
          </a:p>
          <a:p>
            <a:r>
              <a:rPr lang="en-US" sz="2600" b="1" dirty="0" smtClean="0">
                <a:latin typeface="Calibri" pitchFamily="34" charset="0"/>
                <a:cs typeface="Times New Roman" pitchFamily="18" charset="0"/>
              </a:rPr>
              <a:t>Other Impact : </a:t>
            </a:r>
            <a:r>
              <a:rPr lang="en-US" sz="2600" dirty="0" smtClean="0">
                <a:latin typeface="Calibri" pitchFamily="34" charset="0"/>
                <a:cs typeface="Times New Roman" pitchFamily="18" charset="0"/>
              </a:rPr>
              <a:t>Narmada </a:t>
            </a:r>
            <a:r>
              <a:rPr lang="en-US" sz="2600" dirty="0" smtClean="0">
                <a:latin typeface="Calibri" pitchFamily="34" charset="0"/>
                <a:cs typeface="Times New Roman" pitchFamily="18" charset="0"/>
              </a:rPr>
              <a:t>channel which was to be constructed in </a:t>
            </a:r>
            <a:r>
              <a:rPr lang="en-US" sz="2600" dirty="0" smtClean="0">
                <a:latin typeface="Calibri" pitchFamily="34" charset="0"/>
                <a:cs typeface="Times New Roman" pitchFamily="18" charset="0"/>
              </a:rPr>
              <a:t>this </a:t>
            </a:r>
            <a:r>
              <a:rPr lang="en-US" sz="2600" dirty="0" smtClean="0">
                <a:latin typeface="Calibri" pitchFamily="34" charset="0"/>
                <a:cs typeface="Times New Roman" pitchFamily="18" charset="0"/>
              </a:rPr>
              <a:t>village has been cancelled due to this </a:t>
            </a:r>
            <a:r>
              <a:rPr lang="en-US" sz="2600" dirty="0" smtClean="0">
                <a:latin typeface="Calibri" pitchFamily="34" charset="0"/>
                <a:cs typeface="Times New Roman" pitchFamily="18" charset="0"/>
              </a:rPr>
              <a:t>project </a:t>
            </a:r>
            <a:r>
              <a:rPr lang="en-US" sz="2600" dirty="0" smtClean="0">
                <a:latin typeface="Calibri" pitchFamily="34" charset="0"/>
                <a:cs typeface="Times New Roman" pitchFamily="18" charset="0"/>
              </a:rPr>
              <a:t>and bypassed.</a:t>
            </a:r>
          </a:p>
          <a:p>
            <a:endParaRPr lang="en-US" sz="2600" dirty="0" smtClean="0">
              <a:latin typeface="Calibri" pitchFamily="34" charset="0"/>
              <a:cs typeface="Times New Roman" pitchFamily="18" charset="0"/>
            </a:endParaRPr>
          </a:p>
          <a:p>
            <a:endParaRPr lang="en-US" sz="2600" dirty="0">
              <a:latin typeface="Calibri" pitchFamily="34" charset="0"/>
            </a:endParaRPr>
          </a:p>
        </p:txBody>
      </p:sp>
      <p:sp>
        <p:nvSpPr>
          <p:cNvPr id="2" name="Title 1"/>
          <p:cNvSpPr>
            <a:spLocks noGrp="1"/>
          </p:cNvSpPr>
          <p:nvPr>
            <p:ph type="title"/>
          </p:nvPr>
        </p:nvSpPr>
        <p:spPr/>
        <p:txBody>
          <a:bodyPr>
            <a:normAutofit fontScale="90000"/>
          </a:bodyPr>
          <a:lstStyle/>
          <a:p>
            <a:pPr algn="ctr"/>
            <a:r>
              <a:rPr lang="en-US" sz="4400" dirty="0" smtClean="0">
                <a:latin typeface="Calibri" pitchFamily="34" charset="0"/>
              </a:rPr>
              <a:t>Loss &amp; Damage due to SOLAR PARK</a:t>
            </a:r>
            <a:endParaRPr lang="en-US" dirty="0">
              <a:latin typeface="Gill Sans M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nSpc>
                <a:spcPct val="80000"/>
              </a:lnSpc>
            </a:pPr>
            <a:r>
              <a:rPr lang="en-US" sz="2600" dirty="0" smtClean="0">
                <a:latin typeface="Calibri" pitchFamily="34" charset="0"/>
                <a:cs typeface="Times New Roman" pitchFamily="18" charset="0"/>
              </a:rPr>
              <a:t>According </a:t>
            </a:r>
            <a:r>
              <a:rPr lang="en-US" sz="2600" dirty="0" smtClean="0">
                <a:latin typeface="Calibri" pitchFamily="34" charset="0"/>
                <a:cs typeface="Times New Roman" pitchFamily="18" charset="0"/>
              </a:rPr>
              <a:t>to CAG (Comptroller and Auditor General of India), NEP envisages supply of electricity to rural areas via Rajiv Gandhi </a:t>
            </a:r>
            <a:r>
              <a:rPr lang="en-US" sz="2600" dirty="0" err="1" smtClean="0">
                <a:latin typeface="Calibri" pitchFamily="34" charset="0"/>
                <a:cs typeface="Times New Roman" pitchFamily="18" charset="0"/>
              </a:rPr>
              <a:t>Grameen</a:t>
            </a:r>
            <a:r>
              <a:rPr lang="en-US" sz="2600" dirty="0" smtClean="0">
                <a:latin typeface="Calibri" pitchFamily="34" charset="0"/>
                <a:cs typeface="Times New Roman" pitchFamily="18" charset="0"/>
              </a:rPr>
              <a:t> </a:t>
            </a:r>
            <a:r>
              <a:rPr lang="en-US" sz="2600" dirty="0" err="1" smtClean="0">
                <a:latin typeface="Calibri" pitchFamily="34" charset="0"/>
                <a:cs typeface="Times New Roman" pitchFamily="18" charset="0"/>
              </a:rPr>
              <a:t>Vidyutikaran</a:t>
            </a:r>
            <a:r>
              <a:rPr lang="en-US" sz="2600" dirty="0" smtClean="0">
                <a:latin typeface="Calibri" pitchFamily="34" charset="0"/>
                <a:cs typeface="Times New Roman" pitchFamily="18" charset="0"/>
              </a:rPr>
              <a:t> </a:t>
            </a:r>
            <a:r>
              <a:rPr lang="en-US" sz="2600" dirty="0" err="1" smtClean="0">
                <a:latin typeface="Calibri" pitchFamily="34" charset="0"/>
                <a:cs typeface="Times New Roman" pitchFamily="18" charset="0"/>
              </a:rPr>
              <a:t>Yojana</a:t>
            </a:r>
            <a:r>
              <a:rPr lang="en-US" sz="2600" dirty="0" smtClean="0">
                <a:latin typeface="Calibri" pitchFamily="34" charset="0"/>
                <a:cs typeface="Times New Roman" pitchFamily="18" charset="0"/>
              </a:rPr>
              <a:t>  (RGGVY) of Government of India (</a:t>
            </a:r>
            <a:r>
              <a:rPr lang="en-US" sz="2600" dirty="0" err="1" smtClean="0">
                <a:latin typeface="Calibri" pitchFamily="34" charset="0"/>
                <a:cs typeface="Times New Roman" pitchFamily="18" charset="0"/>
              </a:rPr>
              <a:t>GoI</a:t>
            </a:r>
            <a:r>
              <a:rPr lang="en-US" sz="2600" dirty="0" smtClean="0">
                <a:latin typeface="Calibri" pitchFamily="34" charset="0"/>
                <a:cs typeface="Times New Roman" pitchFamily="18" charset="0"/>
              </a:rPr>
              <a:t>). </a:t>
            </a:r>
            <a:endParaRPr lang="en-US" sz="2600" dirty="0" smtClean="0">
              <a:latin typeface="Calibri" pitchFamily="34" charset="0"/>
              <a:cs typeface="Times New Roman" pitchFamily="18" charset="0"/>
            </a:endParaRPr>
          </a:p>
          <a:p>
            <a:pPr>
              <a:lnSpc>
                <a:spcPct val="80000"/>
              </a:lnSpc>
            </a:pPr>
            <a:r>
              <a:rPr lang="en-US" sz="2600" dirty="0" smtClean="0">
                <a:latin typeface="Calibri" pitchFamily="34" charset="0"/>
                <a:cs typeface="Times New Roman" pitchFamily="18" charset="0"/>
              </a:rPr>
              <a:t>It </a:t>
            </a:r>
            <a:r>
              <a:rPr lang="en-US" sz="2600" dirty="0" smtClean="0">
                <a:latin typeface="Calibri" pitchFamily="34" charset="0"/>
                <a:cs typeface="Times New Roman" pitchFamily="18" charset="0"/>
              </a:rPr>
              <a:t>was being implemented, but overall funds of 135.33 </a:t>
            </a:r>
            <a:r>
              <a:rPr lang="en-US" sz="2600" dirty="0" err="1" smtClean="0">
                <a:latin typeface="Calibri" pitchFamily="34" charset="0"/>
                <a:cs typeface="Times New Roman" pitchFamily="18" charset="0"/>
              </a:rPr>
              <a:t>crores</a:t>
            </a:r>
            <a:r>
              <a:rPr lang="en-US" sz="2600" dirty="0" smtClean="0">
                <a:latin typeface="Calibri" pitchFamily="34" charset="0"/>
                <a:cs typeface="Times New Roman" pitchFamily="18" charset="0"/>
              </a:rPr>
              <a:t> under RGGVY remained unutilized. Rather than establishing this centralized solar power plant, this fund have been used for electrification of primary health centre and education.  </a:t>
            </a:r>
            <a:endParaRPr lang="en-US" sz="2600" dirty="0" smtClean="0">
              <a:latin typeface="Calibri" pitchFamily="34" charset="0"/>
              <a:cs typeface="Times New Roman" pitchFamily="18" charset="0"/>
            </a:endParaRPr>
          </a:p>
          <a:p>
            <a:pPr>
              <a:lnSpc>
                <a:spcPct val="80000"/>
              </a:lnSpc>
            </a:pPr>
            <a:r>
              <a:rPr lang="en-US" sz="2600" dirty="0" smtClean="0">
                <a:latin typeface="Calibri" pitchFamily="34" charset="0"/>
                <a:cs typeface="Times New Roman" pitchFamily="18" charset="0"/>
              </a:rPr>
              <a:t>But </a:t>
            </a:r>
            <a:r>
              <a:rPr lang="en-US" sz="2600" dirty="0" smtClean="0">
                <a:latin typeface="Calibri" pitchFamily="34" charset="0"/>
                <a:cs typeface="Times New Roman" pitchFamily="18" charset="0"/>
              </a:rPr>
              <a:t>it seems that this solar power plant is setup only to get carbon credit for the state, which is already a </a:t>
            </a:r>
            <a:r>
              <a:rPr lang="en-US" sz="2600" b="1" dirty="0" smtClean="0">
                <a:latin typeface="Calibri" pitchFamily="34" charset="0"/>
                <a:cs typeface="Times New Roman" pitchFamily="18" charset="0"/>
              </a:rPr>
              <a:t>electricity-surplus </a:t>
            </a:r>
            <a:r>
              <a:rPr lang="en-US" sz="2600" dirty="0" smtClean="0">
                <a:latin typeface="Calibri" pitchFamily="34" charset="0"/>
                <a:cs typeface="Times New Roman" pitchFamily="18" charset="0"/>
              </a:rPr>
              <a:t>state.</a:t>
            </a:r>
          </a:p>
          <a:p>
            <a:endParaRPr lang="en-US" sz="2600" dirty="0">
              <a:latin typeface="Calibri" pitchFamily="34" charset="0"/>
              <a:cs typeface="Times New Roman" pitchFamily="18" charset="0"/>
            </a:endParaRPr>
          </a:p>
        </p:txBody>
      </p:sp>
      <p:sp>
        <p:nvSpPr>
          <p:cNvPr id="2" name="Title 1"/>
          <p:cNvSpPr>
            <a:spLocks noGrp="1"/>
          </p:cNvSpPr>
          <p:nvPr>
            <p:ph type="title"/>
          </p:nvPr>
        </p:nvSpPr>
        <p:spPr/>
        <p:txBody>
          <a:bodyPr>
            <a:normAutofit/>
          </a:bodyPr>
          <a:lstStyle/>
          <a:p>
            <a:r>
              <a:rPr lang="en-US" sz="3900" dirty="0" smtClean="0">
                <a:latin typeface="Calibri" pitchFamily="34" charset="0"/>
              </a:rPr>
              <a:t>		CAG </a:t>
            </a:r>
            <a:r>
              <a:rPr lang="en-US" sz="3900" dirty="0" smtClean="0">
                <a:latin typeface="Calibri" pitchFamily="34" charset="0"/>
              </a:rPr>
              <a:t>Report mentions,</a:t>
            </a:r>
            <a:endParaRPr lang="en-US" sz="3900" dirty="0">
              <a:latin typeface="Calibri"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b="1" dirty="0" smtClean="0">
              <a:latin typeface="Calibri" pitchFamily="34" charset="0"/>
              <a:cs typeface="Times New Roman" pitchFamily="18" charset="0"/>
            </a:endParaRPr>
          </a:p>
          <a:p>
            <a:r>
              <a:rPr lang="en-US" dirty="0" smtClean="0">
                <a:latin typeface="Calibri" pitchFamily="34" charset="0"/>
              </a:rPr>
              <a:t>50% projects are wind power projects.</a:t>
            </a:r>
          </a:p>
          <a:p>
            <a:r>
              <a:rPr lang="en-US" dirty="0" smtClean="0">
                <a:latin typeface="Calibri" pitchFamily="34" charset="0"/>
              </a:rPr>
              <a:t>More land use </a:t>
            </a:r>
          </a:p>
          <a:p>
            <a:r>
              <a:rPr lang="en-US" dirty="0" smtClean="0">
                <a:latin typeface="Calibri" pitchFamily="34" charset="0"/>
              </a:rPr>
              <a:t>Effect on local environment </a:t>
            </a:r>
          </a:p>
          <a:p>
            <a:r>
              <a:rPr lang="en-US" dirty="0" smtClean="0">
                <a:latin typeface="Calibri" pitchFamily="34" charset="0"/>
              </a:rPr>
              <a:t>Effect on bio-diversity</a:t>
            </a:r>
          </a:p>
          <a:p>
            <a:endParaRPr lang="en-US" dirty="0" smtClean="0">
              <a:latin typeface="Calibri" pitchFamily="34" charset="0"/>
            </a:endParaRPr>
          </a:p>
          <a:p>
            <a:endParaRPr lang="en-US" dirty="0">
              <a:latin typeface="Calibri" pitchFamily="34" charset="0"/>
            </a:endParaRPr>
          </a:p>
        </p:txBody>
      </p:sp>
      <p:sp>
        <p:nvSpPr>
          <p:cNvPr id="2" name="Title 1"/>
          <p:cNvSpPr>
            <a:spLocks noGrp="1"/>
          </p:cNvSpPr>
          <p:nvPr>
            <p:ph type="title"/>
          </p:nvPr>
        </p:nvSpPr>
        <p:spPr/>
        <p:txBody>
          <a:bodyPr>
            <a:normAutofit/>
          </a:bodyPr>
          <a:lstStyle/>
          <a:p>
            <a:pPr algn="ctr"/>
            <a:r>
              <a:rPr lang="en-US" sz="3900" dirty="0" smtClean="0">
                <a:latin typeface="Calibri" pitchFamily="34" charset="0"/>
              </a:rPr>
              <a:t>Wind Power Projects of Gujarat</a:t>
            </a:r>
            <a:endParaRPr lang="en-US" sz="3900" dirty="0">
              <a:latin typeface="Calibri"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2500" b="1" dirty="0" smtClean="0">
                <a:latin typeface="Calibri" pitchFamily="34" charset="0"/>
                <a:cs typeface="Times New Roman" pitchFamily="18" charset="0"/>
              </a:rPr>
              <a:t>Common resources : </a:t>
            </a:r>
            <a:r>
              <a:rPr lang="en-US" sz="2500" dirty="0" smtClean="0">
                <a:latin typeface="Calibri" pitchFamily="34" charset="0"/>
                <a:cs typeface="Times New Roman" pitchFamily="18" charset="0"/>
              </a:rPr>
              <a:t>Grazing </a:t>
            </a:r>
            <a:r>
              <a:rPr lang="en-US" sz="2500" dirty="0" smtClean="0">
                <a:latin typeface="Calibri" pitchFamily="34" charset="0"/>
                <a:cs typeface="Times New Roman" pitchFamily="18" charset="0"/>
              </a:rPr>
              <a:t>land, agriculture land, and common property resources used in the project affect various communities and their rights to </a:t>
            </a:r>
            <a:r>
              <a:rPr lang="en-US" sz="2500" dirty="0" smtClean="0">
                <a:latin typeface="Calibri" pitchFamily="34" charset="0"/>
                <a:cs typeface="Times New Roman" pitchFamily="18" charset="0"/>
              </a:rPr>
              <a:t>livelihood. It </a:t>
            </a:r>
            <a:r>
              <a:rPr lang="en-US" sz="2500" dirty="0" smtClean="0">
                <a:latin typeface="Calibri" pitchFamily="34" charset="0"/>
                <a:cs typeface="Times New Roman" pitchFamily="18" charset="0"/>
              </a:rPr>
              <a:t>also undermine varied forms of traditional livelihood like animal husbandry, farming, etc and culture.</a:t>
            </a:r>
          </a:p>
          <a:p>
            <a:r>
              <a:rPr lang="en-US" sz="2500" b="1" dirty="0" smtClean="0">
                <a:latin typeface="Calibri" pitchFamily="34" charset="0"/>
                <a:cs typeface="Times New Roman" pitchFamily="18" charset="0"/>
              </a:rPr>
              <a:t>Land Use : </a:t>
            </a:r>
            <a:r>
              <a:rPr lang="en-US" sz="2500" dirty="0" smtClean="0">
                <a:latin typeface="Calibri" pitchFamily="34" charset="0"/>
                <a:cs typeface="Times New Roman" pitchFamily="18" charset="0"/>
              </a:rPr>
              <a:t>One </a:t>
            </a:r>
            <a:r>
              <a:rPr lang="en-US" sz="2500" dirty="0" smtClean="0">
                <a:latin typeface="Calibri" pitchFamily="34" charset="0"/>
                <a:cs typeface="Times New Roman" pitchFamily="18" charset="0"/>
              </a:rPr>
              <a:t>mega watt electricity requires 6 acres of land on average.  The land utilized in this project is mainly grazing land, which has affected livelihood of the local people as animal husbandry is mode of earning for them. </a:t>
            </a:r>
          </a:p>
          <a:p>
            <a:endParaRPr lang="en-US" sz="2500" dirty="0">
              <a:latin typeface="Calibri" pitchFamily="34" charset="0"/>
              <a:cs typeface="Times New Roman" pitchFamily="18" charset="0"/>
            </a:endParaRPr>
          </a:p>
        </p:txBody>
      </p:sp>
      <p:sp>
        <p:nvSpPr>
          <p:cNvPr id="2" name="Title 1"/>
          <p:cNvSpPr>
            <a:spLocks noGrp="1"/>
          </p:cNvSpPr>
          <p:nvPr>
            <p:ph type="title"/>
          </p:nvPr>
        </p:nvSpPr>
        <p:spPr/>
        <p:txBody>
          <a:bodyPr>
            <a:normAutofit/>
          </a:bodyPr>
          <a:lstStyle/>
          <a:p>
            <a:r>
              <a:rPr lang="en-US" sz="3900" dirty="0" smtClean="0">
                <a:latin typeface="Calibri" pitchFamily="34" charset="0"/>
              </a:rPr>
              <a:t>LOSSES AND DAMAGES</a:t>
            </a:r>
            <a:endParaRPr lang="en-US" sz="3900" dirty="0">
              <a:latin typeface="Calibri"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nSpc>
                <a:spcPct val="90000"/>
              </a:lnSpc>
              <a:buNone/>
            </a:pPr>
            <a:r>
              <a:rPr lang="en-US" b="1" dirty="0" smtClean="0">
                <a:latin typeface="Calibri" pitchFamily="34" charset="0"/>
              </a:rPr>
              <a:t>Article 12 of the Kyoto Protocol ;</a:t>
            </a:r>
          </a:p>
          <a:p>
            <a:pPr>
              <a:lnSpc>
                <a:spcPct val="90000"/>
              </a:lnSpc>
            </a:pPr>
            <a:endParaRPr lang="en-US" dirty="0" smtClean="0">
              <a:latin typeface="Calibri" pitchFamily="34" charset="0"/>
            </a:endParaRPr>
          </a:p>
          <a:p>
            <a:pPr>
              <a:lnSpc>
                <a:spcPct val="90000"/>
              </a:lnSpc>
            </a:pPr>
            <a:r>
              <a:rPr lang="en-US" b="1" dirty="0" smtClean="0">
                <a:latin typeface="Calibri" pitchFamily="34" charset="0"/>
              </a:rPr>
              <a:t>To </a:t>
            </a:r>
            <a:r>
              <a:rPr lang="en-US" b="1" dirty="0" smtClean="0">
                <a:latin typeface="Calibri" pitchFamily="34" charset="0"/>
              </a:rPr>
              <a:t>assist in the achievement of sustainable development,</a:t>
            </a:r>
          </a:p>
          <a:p>
            <a:pPr>
              <a:lnSpc>
                <a:spcPct val="90000"/>
              </a:lnSpc>
            </a:pPr>
            <a:endParaRPr lang="en-US" b="1" dirty="0" smtClean="0">
              <a:latin typeface="Calibri" pitchFamily="34" charset="0"/>
            </a:endParaRPr>
          </a:p>
          <a:p>
            <a:pPr>
              <a:lnSpc>
                <a:spcPct val="90000"/>
              </a:lnSpc>
            </a:pPr>
            <a:r>
              <a:rPr lang="en-US" b="1" dirty="0" smtClean="0">
                <a:latin typeface="Calibri" pitchFamily="34" charset="0"/>
              </a:rPr>
              <a:t>To </a:t>
            </a:r>
            <a:r>
              <a:rPr lang="en-US" b="1" dirty="0" smtClean="0">
                <a:latin typeface="Calibri" pitchFamily="34" charset="0"/>
              </a:rPr>
              <a:t>contribute to the attainment of the environmental goals of the Framework Convention, and </a:t>
            </a:r>
          </a:p>
          <a:p>
            <a:pPr>
              <a:lnSpc>
                <a:spcPct val="90000"/>
              </a:lnSpc>
            </a:pPr>
            <a:endParaRPr lang="en-US" b="1" dirty="0" smtClean="0">
              <a:latin typeface="Calibri" pitchFamily="34" charset="0"/>
            </a:endParaRPr>
          </a:p>
          <a:p>
            <a:pPr>
              <a:lnSpc>
                <a:spcPct val="90000"/>
              </a:lnSpc>
            </a:pPr>
            <a:r>
              <a:rPr lang="en-US" b="1" dirty="0" smtClean="0">
                <a:latin typeface="Calibri" pitchFamily="34" charset="0"/>
              </a:rPr>
              <a:t>To </a:t>
            </a:r>
            <a:r>
              <a:rPr lang="en-US" b="1" dirty="0" smtClean="0">
                <a:latin typeface="Calibri" pitchFamily="34" charset="0"/>
              </a:rPr>
              <a:t>assist Annex B parties in complying with their emissions reduction commitments. </a:t>
            </a:r>
          </a:p>
          <a:p>
            <a:endParaRPr lang="en-US" dirty="0">
              <a:latin typeface="Calibri" pitchFamily="34" charset="0"/>
            </a:endParaRPr>
          </a:p>
        </p:txBody>
      </p:sp>
      <p:sp>
        <p:nvSpPr>
          <p:cNvPr id="2" name="Title 1"/>
          <p:cNvSpPr>
            <a:spLocks noGrp="1"/>
          </p:cNvSpPr>
          <p:nvPr>
            <p:ph type="title"/>
          </p:nvPr>
        </p:nvSpPr>
        <p:spPr/>
        <p:txBody>
          <a:bodyPr>
            <a:normAutofit/>
          </a:bodyPr>
          <a:lstStyle/>
          <a:p>
            <a:r>
              <a:rPr lang="en-US" sz="3700" dirty="0" smtClean="0">
                <a:latin typeface="Calibri" pitchFamily="34" charset="0"/>
              </a:rPr>
              <a:t>Objectives of CDM</a:t>
            </a:r>
            <a:endParaRPr lang="en-US" sz="3700" dirty="0">
              <a:latin typeface="Calibri"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latin typeface="Calibri" pitchFamily="34" charset="0"/>
                <a:cs typeface="Times New Roman" pitchFamily="18" charset="0"/>
              </a:rPr>
              <a:t>Effect on Crop : </a:t>
            </a:r>
            <a:r>
              <a:rPr lang="en-US" sz="2800" dirty="0" smtClean="0">
                <a:latin typeface="Calibri" pitchFamily="34" charset="0"/>
                <a:cs typeface="Times New Roman" pitchFamily="18" charset="0"/>
              </a:rPr>
              <a:t>The </a:t>
            </a:r>
            <a:r>
              <a:rPr lang="en-US" sz="2800" dirty="0" smtClean="0">
                <a:latin typeface="Calibri" pitchFamily="34" charset="0"/>
                <a:cs typeface="Times New Roman" pitchFamily="18" charset="0"/>
              </a:rPr>
              <a:t>agricultural land surrounding wind mill where crops are being grown faces problems as wind mill keeps pest birds away.</a:t>
            </a:r>
          </a:p>
          <a:p>
            <a:r>
              <a:rPr lang="en-US" sz="2800" b="1" dirty="0" smtClean="0">
                <a:latin typeface="Calibri" pitchFamily="34" charset="0"/>
                <a:cs typeface="Times New Roman" pitchFamily="18" charset="0"/>
              </a:rPr>
              <a:t>Warming effect : </a:t>
            </a:r>
            <a:r>
              <a:rPr lang="en-US" sz="2800" dirty="0" smtClean="0">
                <a:latin typeface="Calibri" pitchFamily="34" charset="0"/>
                <a:cs typeface="Times New Roman" pitchFamily="18" charset="0"/>
              </a:rPr>
              <a:t>Near </a:t>
            </a:r>
            <a:r>
              <a:rPr lang="en-US" sz="2800" dirty="0" smtClean="0">
                <a:latin typeface="Calibri" pitchFamily="34" charset="0"/>
                <a:cs typeface="Times New Roman" pitchFamily="18" charset="0"/>
              </a:rPr>
              <a:t>wind turbines, turbulence from the blades keeps the air warmer and this warming could impact crop yields of local farmers.</a:t>
            </a:r>
          </a:p>
          <a:p>
            <a:endParaRPr lang="en-US" dirty="0"/>
          </a:p>
        </p:txBody>
      </p:sp>
      <p:sp>
        <p:nvSpPr>
          <p:cNvPr id="3" name="Title 2"/>
          <p:cNvSpPr>
            <a:spLocks noGrp="1"/>
          </p:cNvSpPr>
          <p:nvPr>
            <p:ph type="title"/>
          </p:nvPr>
        </p:nvSpPr>
        <p:spPr/>
        <p:txBody>
          <a:bodyPr>
            <a:normAutofit/>
          </a:bodyPr>
          <a:lstStyle/>
          <a:p>
            <a:r>
              <a:rPr lang="en-US" sz="3900" dirty="0" smtClean="0">
                <a:latin typeface="Calibri" pitchFamily="34" charset="0"/>
              </a:rPr>
              <a:t>LOSSES AND DAMAGES</a:t>
            </a:r>
            <a:endParaRPr lang="en-US" sz="39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500" dirty="0" smtClean="0">
                <a:latin typeface="Calibri" pitchFamily="34" charset="0"/>
                <a:cs typeface="Times New Roman" pitchFamily="18" charset="0"/>
              </a:rPr>
              <a:t>Millions of carbon credits is generated after the approval of a </a:t>
            </a:r>
            <a:r>
              <a:rPr lang="en-US" sz="2500" dirty="0" err="1" smtClean="0">
                <a:latin typeface="Calibri" pitchFamily="34" charset="0"/>
                <a:cs typeface="Times New Roman" pitchFamily="18" charset="0"/>
              </a:rPr>
              <a:t>biofuel</a:t>
            </a:r>
            <a:r>
              <a:rPr lang="en-US" sz="2500" dirty="0" smtClean="0">
                <a:latin typeface="Calibri" pitchFamily="34" charset="0"/>
                <a:cs typeface="Times New Roman" pitchFamily="18" charset="0"/>
              </a:rPr>
              <a:t> methodology.  </a:t>
            </a:r>
            <a:endParaRPr lang="en-US" sz="2500" dirty="0" smtClean="0">
              <a:latin typeface="Calibri" pitchFamily="34" charset="0"/>
              <a:cs typeface="Times New Roman" pitchFamily="18" charset="0"/>
            </a:endParaRPr>
          </a:p>
          <a:p>
            <a:r>
              <a:rPr lang="en-US" sz="2500" dirty="0" smtClean="0">
                <a:latin typeface="Calibri" pitchFamily="34" charset="0"/>
                <a:cs typeface="Times New Roman" pitchFamily="18" charset="0"/>
              </a:rPr>
              <a:t>Countries </a:t>
            </a:r>
            <a:r>
              <a:rPr lang="en-US" sz="2500" dirty="0" smtClean="0">
                <a:latin typeface="Calibri" pitchFamily="34" charset="0"/>
                <a:cs typeface="Times New Roman" pitchFamily="18" charset="0"/>
              </a:rPr>
              <a:t>are shifting to </a:t>
            </a:r>
            <a:r>
              <a:rPr lang="en-US" sz="2500" dirty="0" err="1" smtClean="0">
                <a:latin typeface="Calibri" pitchFamily="34" charset="0"/>
                <a:cs typeface="Times New Roman" pitchFamily="18" charset="0"/>
              </a:rPr>
              <a:t>biofuels</a:t>
            </a:r>
            <a:r>
              <a:rPr lang="en-US" sz="2500" dirty="0" smtClean="0">
                <a:latin typeface="Calibri" pitchFamily="34" charset="0"/>
                <a:cs typeface="Times New Roman" pitchFamily="18" charset="0"/>
              </a:rPr>
              <a:t> in response to it, but </a:t>
            </a:r>
            <a:r>
              <a:rPr lang="en-US" sz="2500" dirty="0" err="1" smtClean="0">
                <a:latin typeface="Calibri" pitchFamily="34" charset="0"/>
                <a:cs typeface="Times New Roman" pitchFamily="18" charset="0"/>
              </a:rPr>
              <a:t>biofuel</a:t>
            </a:r>
            <a:r>
              <a:rPr lang="en-US" sz="2500" dirty="0" smtClean="0">
                <a:latin typeface="Calibri" pitchFamily="34" charset="0"/>
                <a:cs typeface="Times New Roman" pitchFamily="18" charset="0"/>
              </a:rPr>
              <a:t> production posses new food security risks and challenges for poor people. </a:t>
            </a:r>
            <a:endParaRPr lang="en-US" sz="2500" dirty="0" smtClean="0">
              <a:latin typeface="Calibri" pitchFamily="34" charset="0"/>
              <a:cs typeface="Times New Roman" pitchFamily="18" charset="0"/>
            </a:endParaRPr>
          </a:p>
          <a:p>
            <a:r>
              <a:rPr lang="en-US" sz="2500" dirty="0" smtClean="0">
                <a:latin typeface="Calibri" pitchFamily="34" charset="0"/>
                <a:cs typeface="Times New Roman" pitchFamily="18" charset="0"/>
              </a:rPr>
              <a:t> </a:t>
            </a:r>
            <a:r>
              <a:rPr lang="en-US" sz="2500" dirty="0" smtClean="0">
                <a:latin typeface="Calibri" pitchFamily="34" charset="0"/>
                <a:cs typeface="Times New Roman" pitchFamily="18" charset="0"/>
              </a:rPr>
              <a:t>Since large-scale food and nutrition insecurity already exists and will likely be exacerbated by on-going and future changes in climatic conditions, the focus should remain on increasing the productivity of agricultural commodity and food systems not on production of  </a:t>
            </a:r>
            <a:r>
              <a:rPr lang="en-US" sz="2500" dirty="0" err="1" smtClean="0">
                <a:latin typeface="Calibri" pitchFamily="34" charset="0"/>
                <a:cs typeface="Times New Roman" pitchFamily="18" charset="0"/>
              </a:rPr>
              <a:t>biofuel</a:t>
            </a:r>
            <a:r>
              <a:rPr lang="en-US" sz="2500" dirty="0" smtClean="0">
                <a:latin typeface="Calibri" pitchFamily="34" charset="0"/>
                <a:cs typeface="Times New Roman" pitchFamily="18" charset="0"/>
              </a:rPr>
              <a:t> source material such as corn and sugarcane for CER revenue. </a:t>
            </a:r>
          </a:p>
          <a:p>
            <a:endParaRPr lang="en-US" sz="2500" dirty="0">
              <a:latin typeface="Calibri" pitchFamily="34" charset="0"/>
              <a:cs typeface="Times New Roman" pitchFamily="18" charset="0"/>
            </a:endParaRPr>
          </a:p>
        </p:txBody>
      </p:sp>
      <p:sp>
        <p:nvSpPr>
          <p:cNvPr id="2" name="Title 1"/>
          <p:cNvSpPr>
            <a:spLocks noGrp="1"/>
          </p:cNvSpPr>
          <p:nvPr>
            <p:ph type="title"/>
          </p:nvPr>
        </p:nvSpPr>
        <p:spPr/>
        <p:txBody>
          <a:bodyPr>
            <a:normAutofit/>
          </a:bodyPr>
          <a:lstStyle/>
          <a:p>
            <a:pPr algn="ctr"/>
            <a:r>
              <a:rPr lang="en-US" sz="3900" dirty="0" smtClean="0">
                <a:latin typeface="Calibri" pitchFamily="34" charset="0"/>
              </a:rPr>
              <a:t>Bio fuel &amp; Food security</a:t>
            </a:r>
            <a:endParaRPr lang="en-US" sz="3900" dirty="0">
              <a:latin typeface="Calibri"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r>
              <a:rPr lang="en-US" sz="2600" b="1" dirty="0" smtClean="0">
                <a:latin typeface="Calibri" pitchFamily="34" charset="0"/>
                <a:cs typeface="Times New Roman" pitchFamily="18" charset="0"/>
              </a:rPr>
              <a:t>Compulsory EIA : </a:t>
            </a:r>
            <a:r>
              <a:rPr lang="en-US" sz="2600" dirty="0" smtClean="0">
                <a:latin typeface="Calibri" pitchFamily="34" charset="0"/>
                <a:cs typeface="Times New Roman" pitchFamily="18" charset="0"/>
              </a:rPr>
              <a:t>For </a:t>
            </a:r>
            <a:r>
              <a:rPr lang="en-US" sz="2600" dirty="0" smtClean="0">
                <a:latin typeface="Calibri" pitchFamily="34" charset="0"/>
                <a:cs typeface="Times New Roman" pitchFamily="18" charset="0"/>
              </a:rPr>
              <a:t>solar and wind projects which require land more than 100 acres, environmental clearance and feasibility report should be mandatory under EIA notification 2006 of EPA act 1986 so that socio-economic  impact and all the pros and cons of the project could be studied before setting up the plant.</a:t>
            </a:r>
          </a:p>
          <a:p>
            <a:r>
              <a:rPr lang="en-US" sz="2600" b="1" dirty="0" smtClean="0">
                <a:latin typeface="Calibri" pitchFamily="34" charset="0"/>
                <a:cs typeface="Times New Roman" pitchFamily="18" charset="0"/>
              </a:rPr>
              <a:t>Monitoring – Social Audit : </a:t>
            </a:r>
            <a:r>
              <a:rPr lang="en-US" sz="2600" dirty="0" smtClean="0">
                <a:latin typeface="Calibri" pitchFamily="34" charset="0"/>
                <a:cs typeface="Times New Roman" pitchFamily="18" charset="0"/>
              </a:rPr>
              <a:t>The </a:t>
            </a:r>
            <a:r>
              <a:rPr lang="en-US" sz="2600" dirty="0" smtClean="0">
                <a:latin typeface="Calibri" pitchFamily="34" charset="0"/>
                <a:cs typeface="Times New Roman" pitchFamily="18" charset="0"/>
              </a:rPr>
              <a:t>compliance of host country approval should be monitored by host country along with social audit.</a:t>
            </a:r>
          </a:p>
          <a:p>
            <a:endParaRPr lang="en-US" sz="2600" dirty="0">
              <a:latin typeface="Calibri" pitchFamily="34" charset="0"/>
              <a:cs typeface="Times New Roman" pitchFamily="18" charset="0"/>
            </a:endParaRPr>
          </a:p>
        </p:txBody>
      </p:sp>
      <p:sp>
        <p:nvSpPr>
          <p:cNvPr id="2" name="Title 1"/>
          <p:cNvSpPr>
            <a:spLocks noGrp="1"/>
          </p:cNvSpPr>
          <p:nvPr>
            <p:ph type="title"/>
          </p:nvPr>
        </p:nvSpPr>
        <p:spPr/>
        <p:txBody>
          <a:bodyPr/>
          <a:lstStyle/>
          <a:p>
            <a:r>
              <a:rPr lang="en-US" dirty="0" smtClean="0">
                <a:latin typeface="Gill Sans MT" pitchFamily="34" charset="0"/>
              </a:rPr>
              <a:t>Recommendations </a:t>
            </a:r>
            <a:endParaRPr lang="en-US" dirty="0">
              <a:latin typeface="Gill Sans MT"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r>
              <a:rPr lang="en-US" sz="2500" b="1" dirty="0" smtClean="0">
                <a:latin typeface="Calibri" pitchFamily="34" charset="0"/>
                <a:cs typeface="Times New Roman" pitchFamily="18" charset="0"/>
              </a:rPr>
              <a:t>Host Country Approval : </a:t>
            </a:r>
            <a:r>
              <a:rPr lang="en-US" sz="2500" dirty="0" smtClean="0">
                <a:latin typeface="Calibri" pitchFamily="34" charset="0"/>
                <a:cs typeface="Times New Roman" pitchFamily="18" charset="0"/>
              </a:rPr>
              <a:t>No </a:t>
            </a:r>
            <a:r>
              <a:rPr lang="en-CA" sz="2500" dirty="0" smtClean="0">
                <a:latin typeface="Calibri" pitchFamily="34" charset="0"/>
                <a:cs typeface="Times New Roman" pitchFamily="18" charset="0"/>
              </a:rPr>
              <a:t>Clean Development Mechanism project should go for validation </a:t>
            </a:r>
            <a:r>
              <a:rPr lang="en-US" sz="2500" dirty="0" smtClean="0">
                <a:latin typeface="Calibri" pitchFamily="34" charset="0"/>
                <a:cs typeface="Times New Roman" pitchFamily="18" charset="0"/>
              </a:rPr>
              <a:t>without host country approval.</a:t>
            </a:r>
          </a:p>
          <a:p>
            <a:r>
              <a:rPr lang="en-US" sz="2500" b="1" dirty="0" smtClean="0">
                <a:latin typeface="Calibri" pitchFamily="34" charset="0"/>
                <a:cs typeface="Times New Roman" pitchFamily="18" charset="0"/>
              </a:rPr>
              <a:t>Involvement of Local people : </a:t>
            </a:r>
            <a:r>
              <a:rPr lang="en-US" sz="2500" dirty="0" smtClean="0">
                <a:latin typeface="Calibri" pitchFamily="34" charset="0"/>
                <a:cs typeface="Times New Roman" pitchFamily="18" charset="0"/>
              </a:rPr>
              <a:t>Although </a:t>
            </a:r>
            <a:r>
              <a:rPr lang="en-US" sz="2500" dirty="0" smtClean="0">
                <a:latin typeface="Calibri" pitchFamily="34" charset="0"/>
                <a:cs typeface="Times New Roman" pitchFamily="18" charset="0"/>
              </a:rPr>
              <a:t>public participation is a key requirement in the CDM cycle, the process is a formality and hardly ever seriously implemented.  </a:t>
            </a:r>
            <a:endParaRPr lang="en-US" sz="2500" dirty="0" smtClean="0">
              <a:latin typeface="Calibri" pitchFamily="34" charset="0"/>
              <a:cs typeface="Times New Roman" pitchFamily="18" charset="0"/>
            </a:endParaRPr>
          </a:p>
          <a:p>
            <a:pPr>
              <a:buNone/>
            </a:pPr>
            <a:r>
              <a:rPr lang="en-US" sz="2500" dirty="0" smtClean="0">
                <a:latin typeface="Calibri" pitchFamily="34" charset="0"/>
                <a:cs typeface="Times New Roman" pitchFamily="18" charset="0"/>
              </a:rPr>
              <a:t> </a:t>
            </a:r>
            <a:r>
              <a:rPr lang="en-US" sz="2500" dirty="0" smtClean="0">
                <a:latin typeface="Calibri" pitchFamily="34" charset="0"/>
                <a:cs typeface="Times New Roman" pitchFamily="18" charset="0"/>
              </a:rPr>
              <a:t>  </a:t>
            </a:r>
            <a:r>
              <a:rPr lang="en-US" sz="2500" dirty="0" smtClean="0">
                <a:latin typeface="Calibri" pitchFamily="34" charset="0"/>
                <a:cs typeface="Times New Roman" pitchFamily="18" charset="0"/>
              </a:rPr>
              <a:t>The </a:t>
            </a:r>
            <a:r>
              <a:rPr lang="en-US" sz="2500" dirty="0" smtClean="0">
                <a:latin typeface="Calibri" pitchFamily="34" charset="0"/>
                <a:cs typeface="Times New Roman" pitchFamily="18" charset="0"/>
              </a:rPr>
              <a:t>CDM Board should initiate procedures to establish means for stakeholder involvement during the implementation of a CDM project activity and to improve stakeholder involvement at the local level based on international best practices for public participation.</a:t>
            </a:r>
          </a:p>
          <a:p>
            <a:endParaRPr lang="en-US" sz="2500" dirty="0">
              <a:latin typeface="Calibri" pitchFamily="34" charset="0"/>
            </a:endParaRPr>
          </a:p>
        </p:txBody>
      </p:sp>
      <p:sp>
        <p:nvSpPr>
          <p:cNvPr id="3" name="Title 2"/>
          <p:cNvSpPr>
            <a:spLocks noGrp="1"/>
          </p:cNvSpPr>
          <p:nvPr>
            <p:ph type="title"/>
          </p:nvPr>
        </p:nvSpPr>
        <p:spPr/>
        <p:txBody>
          <a:bodyPr/>
          <a:lstStyle/>
          <a:p>
            <a:r>
              <a:rPr lang="en-US" dirty="0" smtClean="0">
                <a:latin typeface="Gill Sans MT" pitchFamily="34" charset="0"/>
              </a:rPr>
              <a:t>Recommendations </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b="1" dirty="0" smtClean="0">
                <a:latin typeface="Calibri" pitchFamily="34" charset="0"/>
                <a:cs typeface="Times New Roman" pitchFamily="18" charset="0"/>
              </a:rPr>
              <a:t>Use of CER money : </a:t>
            </a:r>
            <a:r>
              <a:rPr lang="en-US" dirty="0" smtClean="0">
                <a:latin typeface="Calibri" pitchFamily="34" charset="0"/>
                <a:cs typeface="Times New Roman" pitchFamily="18" charset="0"/>
              </a:rPr>
              <a:t>involve local people to plan activities of use of decided percentage of CER money. </a:t>
            </a:r>
          </a:p>
          <a:p>
            <a:r>
              <a:rPr lang="en-US" dirty="0" smtClean="0">
                <a:latin typeface="Calibri" pitchFamily="34" charset="0"/>
                <a:cs typeface="Times New Roman" pitchFamily="18" charset="0"/>
              </a:rPr>
              <a:t> </a:t>
            </a:r>
            <a:r>
              <a:rPr lang="en-US" b="1" dirty="0" smtClean="0">
                <a:latin typeface="Calibri" pitchFamily="34" charset="0"/>
                <a:cs typeface="Times New Roman" pitchFamily="18" charset="0"/>
              </a:rPr>
              <a:t>At the End - </a:t>
            </a:r>
            <a:r>
              <a:rPr lang="en-US" dirty="0" smtClean="0">
                <a:latin typeface="Calibri" pitchFamily="34" charset="0"/>
                <a:cs typeface="Times New Roman" pitchFamily="18" charset="0"/>
              </a:rPr>
              <a:t>The CDM Board should require that all projects meet international best practices and standards for environmental protection, public participation, and indigenous rights before host and buyer countries issue approvals for these projects to participate in the CDM. </a:t>
            </a:r>
          </a:p>
          <a:p>
            <a:endParaRPr lang="en-US" dirty="0">
              <a:latin typeface="Calibri" pitchFamily="34" charset="0"/>
              <a:cs typeface="Times New Roman" pitchFamily="18" charset="0"/>
            </a:endParaRPr>
          </a:p>
        </p:txBody>
      </p:sp>
      <p:sp>
        <p:nvSpPr>
          <p:cNvPr id="2" name="Title 1"/>
          <p:cNvSpPr>
            <a:spLocks noGrp="1"/>
          </p:cNvSpPr>
          <p:nvPr>
            <p:ph type="title"/>
          </p:nvPr>
        </p:nvSpPr>
        <p:spPr/>
        <p:txBody>
          <a:bodyPr/>
          <a:lstStyle/>
          <a:p>
            <a:r>
              <a:rPr lang="en-US" dirty="0" smtClean="0">
                <a:latin typeface="Gill Sans MT" pitchFamily="34" charset="0"/>
              </a:rPr>
              <a:t>Recommendations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latin typeface="Calibri" pitchFamily="34" charset="0"/>
                <a:cs typeface="Times New Roman" pitchFamily="18" charset="0"/>
              </a:rPr>
              <a:t>India’s share in CDM -  958 projects - 18.63% </a:t>
            </a:r>
            <a:r>
              <a:rPr lang="en-US" dirty="0" smtClean="0">
                <a:latin typeface="Calibri" pitchFamily="34" charset="0"/>
                <a:cs typeface="Times New Roman" pitchFamily="18" charset="0"/>
              </a:rPr>
              <a:t>of total CER </a:t>
            </a:r>
            <a:r>
              <a:rPr lang="en-US" dirty="0" smtClean="0">
                <a:latin typeface="Calibri" pitchFamily="34" charset="0"/>
                <a:cs typeface="Times New Roman" pitchFamily="18" charset="0"/>
              </a:rPr>
              <a:t>issued</a:t>
            </a:r>
          </a:p>
          <a:p>
            <a:r>
              <a:rPr lang="en-US" dirty="0" smtClean="0">
                <a:latin typeface="Calibri" pitchFamily="34" charset="0"/>
                <a:cs typeface="Times New Roman" pitchFamily="18" charset="0"/>
              </a:rPr>
              <a:t> </a:t>
            </a:r>
            <a:r>
              <a:rPr lang="en-US" dirty="0" smtClean="0">
                <a:latin typeface="Calibri" pitchFamily="34" charset="0"/>
                <a:cs typeface="Times New Roman" pitchFamily="18" charset="0"/>
              </a:rPr>
              <a:t>Gujarat is </a:t>
            </a:r>
            <a:r>
              <a:rPr lang="en-US" dirty="0" smtClean="0">
                <a:latin typeface="Calibri" pitchFamily="34" charset="0"/>
                <a:cs typeface="Times New Roman" pitchFamily="18" charset="0"/>
              </a:rPr>
              <a:t>leading </a:t>
            </a:r>
            <a:r>
              <a:rPr lang="en-US" dirty="0" smtClean="0">
                <a:latin typeface="Calibri" pitchFamily="34" charset="0"/>
                <a:cs typeface="Times New Roman" pitchFamily="18" charset="0"/>
              </a:rPr>
              <a:t>the nation </a:t>
            </a:r>
            <a:r>
              <a:rPr lang="en-US" dirty="0" smtClean="0">
                <a:latin typeface="Calibri" pitchFamily="34" charset="0"/>
                <a:cs typeface="Times New Roman" pitchFamily="18" charset="0"/>
              </a:rPr>
              <a:t> - 3</a:t>
            </a:r>
            <a:r>
              <a:rPr lang="en-US" baseline="30000" dirty="0" smtClean="0">
                <a:latin typeface="Calibri" pitchFamily="34" charset="0"/>
                <a:cs typeface="Times New Roman" pitchFamily="18" charset="0"/>
              </a:rPr>
              <a:t>rd</a:t>
            </a:r>
            <a:r>
              <a:rPr lang="en-US" dirty="0" smtClean="0">
                <a:latin typeface="Calibri" pitchFamily="34" charset="0"/>
                <a:cs typeface="Times New Roman" pitchFamily="18" charset="0"/>
              </a:rPr>
              <a:t> state - having 294 projects</a:t>
            </a:r>
          </a:p>
          <a:p>
            <a:r>
              <a:rPr lang="en-US" dirty="0" smtClean="0">
                <a:latin typeface="Calibri" pitchFamily="34" charset="0"/>
                <a:cs typeface="Times New Roman" pitchFamily="18" charset="0"/>
              </a:rPr>
              <a:t>The </a:t>
            </a:r>
            <a:r>
              <a:rPr lang="en-US" dirty="0" smtClean="0">
                <a:latin typeface="Calibri" pitchFamily="34" charset="0"/>
                <a:cs typeface="Times New Roman" pitchFamily="18" charset="0"/>
              </a:rPr>
              <a:t>major credit earning projects in Gujarat are from HFC &amp; CFC reduction.</a:t>
            </a:r>
          </a:p>
          <a:p>
            <a:endParaRPr lang="en-US" dirty="0" smtClean="0">
              <a:latin typeface="Calibri" pitchFamily="34" charset="0"/>
            </a:endParaRPr>
          </a:p>
          <a:p>
            <a:endParaRPr lang="en-US" dirty="0">
              <a:latin typeface="Calibri" pitchFamily="34" charset="0"/>
            </a:endParaRPr>
          </a:p>
        </p:txBody>
      </p:sp>
      <p:sp>
        <p:nvSpPr>
          <p:cNvPr id="2" name="Title 1"/>
          <p:cNvSpPr>
            <a:spLocks noGrp="1"/>
          </p:cNvSpPr>
          <p:nvPr>
            <p:ph type="title"/>
          </p:nvPr>
        </p:nvSpPr>
        <p:spPr/>
        <p:txBody>
          <a:bodyPr>
            <a:normAutofit/>
          </a:bodyPr>
          <a:lstStyle/>
          <a:p>
            <a:r>
              <a:rPr lang="en-US" sz="3900" dirty="0" smtClean="0">
                <a:latin typeface="Calibri" pitchFamily="34" charset="0"/>
                <a:cs typeface="Shruti" pitchFamily="2"/>
              </a:rPr>
              <a:t>		CDM </a:t>
            </a:r>
            <a:r>
              <a:rPr lang="en-US" sz="3900" dirty="0" smtClean="0">
                <a:latin typeface="Calibri" pitchFamily="34" charset="0"/>
                <a:cs typeface="Shruti" pitchFamily="2"/>
              </a:rPr>
              <a:t>Projects</a:t>
            </a:r>
            <a:endParaRPr lang="en-US" sz="3900" dirty="0">
              <a:latin typeface="Calibri"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dirty="0" smtClean="0">
              <a:latin typeface="Calibri" pitchFamily="34" charset="0"/>
            </a:endParaRPr>
          </a:p>
          <a:p>
            <a:r>
              <a:rPr lang="en-US" dirty="0" smtClean="0">
                <a:latin typeface="Calibri" pitchFamily="34" charset="0"/>
              </a:rPr>
              <a:t>An Act to provide for the constitution of a National Human Rights Commission, State Human Rights Commission in States and</a:t>
            </a:r>
          </a:p>
          <a:p>
            <a:r>
              <a:rPr lang="en-US" dirty="0" smtClean="0">
                <a:latin typeface="Calibri" pitchFamily="34" charset="0"/>
              </a:rPr>
              <a:t>Human Rights Courts for better protection of human rights and for matters connected there with or incidental there to.</a:t>
            </a:r>
            <a:endParaRPr lang="en-US" dirty="0">
              <a:latin typeface="Calibri" pitchFamily="34" charset="0"/>
            </a:endParaRPr>
          </a:p>
        </p:txBody>
      </p:sp>
      <p:sp>
        <p:nvSpPr>
          <p:cNvPr id="2" name="Title 1"/>
          <p:cNvSpPr>
            <a:spLocks noGrp="1"/>
          </p:cNvSpPr>
          <p:nvPr>
            <p:ph type="title"/>
          </p:nvPr>
        </p:nvSpPr>
        <p:spPr/>
        <p:txBody>
          <a:bodyPr>
            <a:normAutofit/>
          </a:bodyPr>
          <a:lstStyle/>
          <a:p>
            <a:r>
              <a:rPr lang="en-US" sz="3500" dirty="0" smtClean="0">
                <a:latin typeface="Calibri" pitchFamily="34" charset="0"/>
              </a:rPr>
              <a:t>The  Protection Of Human Rights Act, </a:t>
            </a:r>
            <a:r>
              <a:rPr lang="en-US" sz="3500" dirty="0" smtClean="0">
                <a:latin typeface="Calibri" pitchFamily="34" charset="0"/>
              </a:rPr>
              <a:t>1993</a:t>
            </a:r>
            <a:endParaRPr lang="en-US" sz="3500" dirty="0">
              <a:latin typeface="Calibri"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sz="3200" dirty="0" smtClean="0">
              <a:latin typeface="Calibri" pitchFamily="34" charset="0"/>
            </a:endParaRPr>
          </a:p>
          <a:p>
            <a:r>
              <a:rPr lang="en-US" sz="3200" dirty="0" smtClean="0">
                <a:latin typeface="Calibri" pitchFamily="34" charset="0"/>
              </a:rPr>
              <a:t>Article </a:t>
            </a:r>
            <a:r>
              <a:rPr lang="en-US" sz="3200" dirty="0" smtClean="0">
                <a:latin typeface="Calibri" pitchFamily="34" charset="0"/>
              </a:rPr>
              <a:t>21 of the Indian Constitution states, </a:t>
            </a:r>
            <a:endParaRPr lang="en-US" sz="3200" dirty="0" smtClean="0">
              <a:latin typeface="Calibri" pitchFamily="34" charset="0"/>
            </a:endParaRPr>
          </a:p>
          <a:p>
            <a:pPr>
              <a:buNone/>
            </a:pPr>
            <a:r>
              <a:rPr lang="en-US" sz="3200" i="1" dirty="0" smtClean="0">
                <a:latin typeface="Calibri" pitchFamily="34" charset="0"/>
              </a:rPr>
              <a:t>“</a:t>
            </a:r>
            <a:r>
              <a:rPr lang="en-US" sz="3200" i="1" dirty="0" smtClean="0">
                <a:latin typeface="Calibri" pitchFamily="34" charset="0"/>
              </a:rPr>
              <a:t>No person shall be deprived of his life or personal liberty except according to the procedure established by law.”</a:t>
            </a:r>
            <a:endParaRPr lang="en-US" sz="3200" dirty="0">
              <a:latin typeface="Calibri" pitchFamily="34" charset="0"/>
            </a:endParaRPr>
          </a:p>
        </p:txBody>
      </p:sp>
      <p:sp>
        <p:nvSpPr>
          <p:cNvPr id="2" name="Title 1"/>
          <p:cNvSpPr>
            <a:spLocks noGrp="1"/>
          </p:cNvSpPr>
          <p:nvPr>
            <p:ph type="title"/>
          </p:nvPr>
        </p:nvSpPr>
        <p:spPr/>
        <p:txBody>
          <a:bodyPr>
            <a:normAutofit/>
          </a:bodyPr>
          <a:lstStyle/>
          <a:p>
            <a:r>
              <a:rPr lang="en-US" dirty="0" smtClean="0">
                <a:latin typeface="Calibri" pitchFamily="34" charset="0"/>
              </a:rPr>
              <a:t>	</a:t>
            </a:r>
            <a:r>
              <a:rPr lang="en-US" dirty="0" smtClean="0">
                <a:latin typeface="Calibri" pitchFamily="34" charset="0"/>
              </a:rPr>
              <a:t>Indian </a:t>
            </a:r>
            <a:r>
              <a:rPr lang="en-US" dirty="0" err="1" smtClean="0">
                <a:latin typeface="Calibri" pitchFamily="34" charset="0"/>
              </a:rPr>
              <a:t>Costitution</a:t>
            </a:r>
            <a:r>
              <a:rPr lang="en-US" dirty="0" smtClean="0">
                <a:latin typeface="Calibri" pitchFamily="34" charset="0"/>
              </a:rPr>
              <a:t> – Article 21</a:t>
            </a:r>
            <a:endParaRPr lang="en-US" dirty="0">
              <a:latin typeface="Calibri"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latin typeface="Calibri" pitchFamily="34" charset="0"/>
                <a:cs typeface="Times New Roman" pitchFamily="18" charset="0"/>
              </a:rPr>
              <a:t>Few Examples of </a:t>
            </a:r>
            <a:r>
              <a:rPr lang="en-US" dirty="0">
                <a:latin typeface="Calibri" pitchFamily="34" charset="0"/>
                <a:cs typeface="Times New Roman" pitchFamily="18" charset="0"/>
              </a:rPr>
              <a:t>evidence of human rights abuses or violation.  </a:t>
            </a:r>
            <a:endParaRPr lang="en-US" dirty="0" smtClean="0">
              <a:latin typeface="Calibri" pitchFamily="34" charset="0"/>
              <a:cs typeface="Times New Roman" pitchFamily="18" charset="0"/>
            </a:endParaRPr>
          </a:p>
          <a:p>
            <a:r>
              <a:rPr lang="en-US" dirty="0" smtClean="0">
                <a:latin typeface="Calibri" pitchFamily="34" charset="0"/>
                <a:cs typeface="Times New Roman" pitchFamily="18" charset="0"/>
              </a:rPr>
              <a:t>All </a:t>
            </a:r>
            <a:r>
              <a:rPr lang="en-US" dirty="0">
                <a:latin typeface="Calibri" pitchFamily="34" charset="0"/>
                <a:cs typeface="Times New Roman" pitchFamily="18" charset="0"/>
              </a:rPr>
              <a:t>of them have been registered despite these concerns.   </a:t>
            </a:r>
            <a:endParaRPr lang="en-US" dirty="0" smtClean="0">
              <a:latin typeface="Calibri" pitchFamily="34" charset="0"/>
              <a:cs typeface="Times New Roman" pitchFamily="18" charset="0"/>
            </a:endParaRPr>
          </a:p>
          <a:p>
            <a:r>
              <a:rPr lang="en-US" dirty="0" smtClean="0">
                <a:latin typeface="Calibri" pitchFamily="34" charset="0"/>
                <a:cs typeface="Times New Roman" pitchFamily="18" charset="0"/>
              </a:rPr>
              <a:t>T</a:t>
            </a:r>
            <a:r>
              <a:rPr lang="en-US" dirty="0" smtClean="0">
                <a:latin typeface="Calibri" pitchFamily="34" charset="0"/>
                <a:cs typeface="Times New Roman" pitchFamily="18" charset="0"/>
              </a:rPr>
              <a:t>hey </a:t>
            </a:r>
            <a:r>
              <a:rPr lang="en-US" dirty="0">
                <a:latin typeface="Calibri" pitchFamily="34" charset="0"/>
                <a:cs typeface="Times New Roman" pitchFamily="18" charset="0"/>
              </a:rPr>
              <a:t>also ignored letters from civil society detailing the human rights abuses by the company and the lack of adequate consultation with indigenous groups.</a:t>
            </a:r>
          </a:p>
          <a:p>
            <a:endParaRPr lang="en-US" sz="3600" b="1" dirty="0">
              <a:latin typeface="Calibri" pitchFamily="34" charset="0"/>
            </a:endParaRPr>
          </a:p>
        </p:txBody>
      </p:sp>
      <p:sp>
        <p:nvSpPr>
          <p:cNvPr id="2" name="Title 1"/>
          <p:cNvSpPr>
            <a:spLocks noGrp="1"/>
          </p:cNvSpPr>
          <p:nvPr>
            <p:ph type="title"/>
          </p:nvPr>
        </p:nvSpPr>
        <p:spPr>
          <a:xfrm>
            <a:off x="228600" y="228600"/>
            <a:ext cx="8915400" cy="1024128"/>
          </a:xfrm>
        </p:spPr>
        <p:txBody>
          <a:bodyPr>
            <a:normAutofit fontScale="90000"/>
          </a:bodyPr>
          <a:lstStyle/>
          <a:p>
            <a:pPr algn="ctr"/>
            <a:r>
              <a:rPr lang="en-US" dirty="0" smtClean="0"/>
              <a:t/>
            </a:r>
            <a:br>
              <a:rPr lang="en-US" dirty="0" smtClean="0"/>
            </a:br>
            <a:r>
              <a:rPr lang="en-US" sz="4400" dirty="0" smtClean="0">
                <a:latin typeface="Calibri" pitchFamily="34" charset="0"/>
              </a:rPr>
              <a:t>CDM – violating Human Rights </a:t>
            </a:r>
            <a:r>
              <a:rPr lang="en-US" dirty="0" smtClean="0"/>
              <a:t/>
            </a:r>
            <a:br>
              <a:rPr lang="en-US" dirty="0" smtClean="0"/>
            </a:b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sz="4400" dirty="0" smtClean="0">
                <a:latin typeface="Calibri" pitchFamily="34" charset="0"/>
              </a:rPr>
              <a:t>Gujarat </a:t>
            </a:r>
            <a:r>
              <a:rPr lang="en-US" sz="4400" dirty="0" err="1" smtClean="0">
                <a:latin typeface="Calibri" pitchFamily="34" charset="0"/>
              </a:rPr>
              <a:t>Fluorochemicals</a:t>
            </a:r>
            <a:r>
              <a:rPr lang="en-US" sz="4400" dirty="0" smtClean="0">
                <a:latin typeface="Calibri" pitchFamily="34" charset="0"/>
              </a:rPr>
              <a:t> Limited(GFL)</a:t>
            </a:r>
            <a:endParaRPr lang="en-US" dirty="0"/>
          </a:p>
        </p:txBody>
      </p:sp>
      <p:pic>
        <p:nvPicPr>
          <p:cNvPr id="41987" name="Picture 3" descr="C:\Documents and Settings\s a m s u n g\Desktop\article-1188937-041C0DD1000005DC-127_634x347.jpg"/>
          <p:cNvPicPr>
            <a:picLocks noGrp="1" noChangeAspect="1" noChangeArrowheads="1"/>
          </p:cNvPicPr>
          <p:nvPr>
            <p:ph idx="1"/>
          </p:nvPr>
        </p:nvPicPr>
        <p:blipFill>
          <a:blip r:embed="rId2"/>
          <a:srcRect/>
          <a:stretch>
            <a:fillRect/>
          </a:stretch>
        </p:blipFill>
        <p:spPr bwMode="auto">
          <a:xfrm>
            <a:off x="457200" y="1492012"/>
            <a:ext cx="8229600" cy="450421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47801"/>
            <a:ext cx="8382000" cy="4953000"/>
          </a:xfrm>
        </p:spPr>
        <p:txBody>
          <a:bodyPr>
            <a:noAutofit/>
          </a:bodyPr>
          <a:lstStyle/>
          <a:p>
            <a:r>
              <a:rPr lang="en-US" sz="2800" dirty="0" smtClean="0">
                <a:latin typeface="Calibri" pitchFamily="34" charset="0"/>
                <a:cs typeface="Times New Roman" pitchFamily="18" charset="0"/>
              </a:rPr>
              <a:t>In 2005, GFL was approved for an undisclosed number of Certified Emission Reduction units (CERs</a:t>
            </a:r>
            <a:r>
              <a:rPr lang="en-US" sz="2800" dirty="0" smtClean="0">
                <a:latin typeface="Calibri" pitchFamily="34" charset="0"/>
                <a:cs typeface="Times New Roman" pitchFamily="18" charset="0"/>
              </a:rPr>
              <a:t>).</a:t>
            </a:r>
          </a:p>
          <a:p>
            <a:r>
              <a:rPr lang="en-US" sz="2800" dirty="0" smtClean="0">
                <a:latin typeface="Calibri" pitchFamily="34" charset="0"/>
                <a:cs typeface="Times New Roman" pitchFamily="18" charset="0"/>
              </a:rPr>
              <a:t> </a:t>
            </a:r>
            <a:r>
              <a:rPr lang="en-US" sz="2800" dirty="0" smtClean="0">
                <a:latin typeface="Calibri" pitchFamily="34" charset="0"/>
                <a:cs typeface="Times New Roman" pitchFamily="18" charset="0"/>
              </a:rPr>
              <a:t>In 2006, GFL made news for doubling its sales revenue by selling a record number of carbon credits. It then used some of the proceeds from those sales to build a Teflon and caustic soda manufacturing facility – both are highly polluting processes.</a:t>
            </a:r>
          </a:p>
          <a:p>
            <a:r>
              <a:rPr lang="en-US" sz="2800" dirty="0" smtClean="0">
                <a:latin typeface="Calibri" pitchFamily="34" charset="0"/>
                <a:cs typeface="Times New Roman" pitchFamily="18" charset="0"/>
              </a:rPr>
              <a:t> This example thus illustrates another way in which carbon credit schemes violate human rights — by creating dangerously perverse incentives for polluters to continue to pollute</a:t>
            </a:r>
            <a:r>
              <a:rPr lang="en-US" sz="2800" b="1" dirty="0" smtClean="0">
                <a:latin typeface="Calibri" pitchFamily="34" charset="0"/>
                <a:cs typeface="Times New Roman" pitchFamily="18" charset="0"/>
              </a:rPr>
              <a:t>.</a:t>
            </a:r>
          </a:p>
        </p:txBody>
      </p:sp>
      <p:sp>
        <p:nvSpPr>
          <p:cNvPr id="2" name="Title 1"/>
          <p:cNvSpPr>
            <a:spLocks noGrp="1"/>
          </p:cNvSpPr>
          <p:nvPr>
            <p:ph type="title"/>
          </p:nvPr>
        </p:nvSpPr>
        <p:spPr/>
        <p:txBody>
          <a:bodyPr>
            <a:noAutofit/>
          </a:bodyPr>
          <a:lstStyle/>
          <a:p>
            <a:r>
              <a:rPr lang="en-US" sz="3700" dirty="0" smtClean="0">
                <a:latin typeface="Calibri" pitchFamily="34" charset="0"/>
              </a:rPr>
              <a:t/>
            </a:r>
            <a:br>
              <a:rPr lang="en-US" sz="3700" dirty="0" smtClean="0">
                <a:latin typeface="Calibri" pitchFamily="34" charset="0"/>
              </a:rPr>
            </a:br>
            <a:r>
              <a:rPr lang="en-US" sz="3700" dirty="0" smtClean="0">
                <a:latin typeface="Calibri" pitchFamily="34" charset="0"/>
              </a:rPr>
              <a:t>GFL- CARBON </a:t>
            </a:r>
            <a:r>
              <a:rPr lang="en-US" sz="3700" dirty="0" smtClean="0">
                <a:latin typeface="Calibri" pitchFamily="34" charset="0"/>
              </a:rPr>
              <a:t>CREDITS OR TOXIC DEBTS?</a:t>
            </a:r>
            <a:br>
              <a:rPr lang="en-US" sz="3700" dirty="0" smtClean="0">
                <a:latin typeface="Calibri" pitchFamily="34" charset="0"/>
              </a:rPr>
            </a:br>
            <a:endParaRPr lang="en-US" sz="3700" dirty="0">
              <a:latin typeface="Calibri"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500" dirty="0" smtClean="0">
                <a:latin typeface="Calibri" pitchFamily="34" charset="0"/>
              </a:rPr>
              <a:t>At least 10 different complaints were made by various village folk alleging Ground water contamination due to discharge of untreated effluents by the factory units resulting in health hazards to people and especially livestock of farmers.</a:t>
            </a:r>
          </a:p>
          <a:p>
            <a:r>
              <a:rPr lang="en-US" sz="2500" dirty="0" smtClean="0">
                <a:latin typeface="Calibri" pitchFamily="34" charset="0"/>
              </a:rPr>
              <a:t>Moreover, an accident occurred on 29th Nov, 2005 outside the premises of the factory resulting in the escape of the Hazardous chemical - </a:t>
            </a:r>
            <a:r>
              <a:rPr lang="en-US" sz="2500" dirty="0" err="1" smtClean="0">
                <a:latin typeface="Calibri" pitchFamily="34" charset="0"/>
              </a:rPr>
              <a:t>Oleum</a:t>
            </a:r>
            <a:r>
              <a:rPr lang="en-US" sz="2500" dirty="0" smtClean="0">
                <a:latin typeface="Calibri" pitchFamily="34" charset="0"/>
              </a:rPr>
              <a:t> from a transportation </a:t>
            </a:r>
            <a:r>
              <a:rPr lang="en-US" sz="2500" dirty="0" smtClean="0">
                <a:latin typeface="Calibri" pitchFamily="34" charset="0"/>
              </a:rPr>
              <a:t>tanker.</a:t>
            </a:r>
          </a:p>
          <a:p>
            <a:r>
              <a:rPr lang="en-US" sz="2500" dirty="0" smtClean="0">
                <a:latin typeface="Calibri" pitchFamily="34" charset="0"/>
                <a:cs typeface="Times New Roman" pitchFamily="18" charset="0"/>
              </a:rPr>
              <a:t>The villagers have become so frustrated that they have now made a formal submission to India’s National Human Rights Commission requesting an investigation.</a:t>
            </a:r>
          </a:p>
          <a:p>
            <a:endParaRPr lang="en-US" sz="2500" dirty="0">
              <a:latin typeface="Calibri" pitchFamily="34" charset="0"/>
            </a:endParaRPr>
          </a:p>
        </p:txBody>
      </p:sp>
      <p:sp>
        <p:nvSpPr>
          <p:cNvPr id="2" name="Title 1"/>
          <p:cNvSpPr>
            <a:spLocks noGrp="1"/>
          </p:cNvSpPr>
          <p:nvPr>
            <p:ph type="title"/>
          </p:nvPr>
        </p:nvSpPr>
        <p:spPr/>
        <p:txBody>
          <a:bodyPr>
            <a:noAutofit/>
          </a:bodyPr>
          <a:lstStyle/>
          <a:p>
            <a:r>
              <a:rPr lang="en-US" sz="3900" dirty="0" smtClean="0">
                <a:latin typeface="Calibri" pitchFamily="34" charset="0"/>
              </a:rPr>
              <a:t/>
            </a:r>
            <a:br>
              <a:rPr lang="en-US" sz="3900" dirty="0" smtClean="0">
                <a:latin typeface="Calibri" pitchFamily="34" charset="0"/>
              </a:rPr>
            </a:br>
            <a:r>
              <a:rPr lang="en-US" sz="3900" dirty="0" smtClean="0">
                <a:latin typeface="Calibri" pitchFamily="34" charset="0"/>
              </a:rPr>
              <a:t/>
            </a:r>
            <a:br>
              <a:rPr lang="en-US" sz="3900" dirty="0" smtClean="0">
                <a:latin typeface="Calibri" pitchFamily="34" charset="0"/>
              </a:rPr>
            </a:br>
            <a:r>
              <a:rPr lang="en-US" sz="3900" dirty="0" smtClean="0">
                <a:latin typeface="Calibri" pitchFamily="34" charset="0"/>
              </a:rPr>
              <a:t/>
            </a:r>
            <a:br>
              <a:rPr lang="en-US" sz="3900" dirty="0" smtClean="0">
                <a:latin typeface="Calibri" pitchFamily="34" charset="0"/>
              </a:rPr>
            </a:br>
            <a:r>
              <a:rPr lang="en-US" sz="3900" dirty="0" smtClean="0">
                <a:latin typeface="Calibri" pitchFamily="34" charset="0"/>
              </a:rPr>
              <a:t>Gujarat </a:t>
            </a:r>
            <a:r>
              <a:rPr lang="en-US" sz="3900" dirty="0" err="1" smtClean="0">
                <a:latin typeface="Calibri" pitchFamily="34" charset="0"/>
              </a:rPr>
              <a:t>Fluorochemicals</a:t>
            </a:r>
            <a:r>
              <a:rPr lang="en-US" sz="3900" dirty="0" smtClean="0">
                <a:latin typeface="Calibri" pitchFamily="34" charset="0"/>
              </a:rPr>
              <a:t> Limited(GFL) </a:t>
            </a:r>
            <a:br>
              <a:rPr lang="en-US" sz="3900" dirty="0" smtClean="0">
                <a:latin typeface="Calibri" pitchFamily="34" charset="0"/>
              </a:rPr>
            </a:br>
            <a:r>
              <a:rPr lang="en-US" sz="3900" dirty="0" smtClean="0">
                <a:latin typeface="Calibri" pitchFamily="34" charset="0"/>
              </a:rPr>
              <a:t/>
            </a:r>
            <a:br>
              <a:rPr lang="en-US" sz="3900" dirty="0" smtClean="0">
                <a:latin typeface="Calibri" pitchFamily="34" charset="0"/>
              </a:rPr>
            </a:br>
            <a:r>
              <a:rPr lang="en-US" sz="3900" dirty="0" smtClean="0">
                <a:latin typeface="Calibri" pitchFamily="34" charset="0"/>
              </a:rPr>
              <a:t/>
            </a:r>
            <a:br>
              <a:rPr lang="en-US" sz="3900" dirty="0" smtClean="0">
                <a:latin typeface="Calibri" pitchFamily="34" charset="0"/>
              </a:rPr>
            </a:br>
            <a:endParaRPr lang="en-US" sz="3900" dirty="0">
              <a:latin typeface="Calibri"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650</TotalTime>
  <Words>1268</Words>
  <Application>Microsoft Office PowerPoint</Application>
  <PresentationFormat>On-screen Show (4:3)</PresentationFormat>
  <Paragraphs>101</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Concourse</vt:lpstr>
      <vt:lpstr>CDM &amp; Human Rights Experiences from India </vt:lpstr>
      <vt:lpstr>Objectives of CDM</vt:lpstr>
      <vt:lpstr>  CDM Projects</vt:lpstr>
      <vt:lpstr>The  Protection Of Human Rights Act, 1993</vt:lpstr>
      <vt:lpstr> Indian Costitution – Article 21</vt:lpstr>
      <vt:lpstr> CDM – violating Human Rights  </vt:lpstr>
      <vt:lpstr>Gujarat Fluorochemicals Limited(GFL)</vt:lpstr>
      <vt:lpstr> GFL- CARBON CREDITS OR TOXIC DEBTS? </vt:lpstr>
      <vt:lpstr>   Gujarat Fluorochemicals Limited(GFL)    </vt:lpstr>
      <vt:lpstr>   Gujarat Fluorochemicals Limited(GFL)    </vt:lpstr>
      <vt:lpstr>SOLAR PARK - CHARANKA</vt:lpstr>
      <vt:lpstr>SOLAR PARK, CHARANKA</vt:lpstr>
      <vt:lpstr>SOLAR PARK - CHARANKA</vt:lpstr>
      <vt:lpstr>Loss &amp; Damage due to SOLAR PARK</vt:lpstr>
      <vt:lpstr>Loss &amp; Damage due to SOLAR PARK</vt:lpstr>
      <vt:lpstr>Loss &amp; Damage due to SOLAR PARK</vt:lpstr>
      <vt:lpstr>  CAG Report mentions,</vt:lpstr>
      <vt:lpstr>Wind Power Projects of Gujarat</vt:lpstr>
      <vt:lpstr>LOSSES AND DAMAGES</vt:lpstr>
      <vt:lpstr>LOSSES AND DAMAGES</vt:lpstr>
      <vt:lpstr>Bio fuel &amp; Food security</vt:lpstr>
      <vt:lpstr>Recommendations </vt:lpstr>
      <vt:lpstr>Recommendations </vt:lpstr>
      <vt:lpstr>Recommendations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CDM PROJECT AND HUMAN RIGHTS</dc:title>
  <dc:creator>iball</dc:creator>
  <cp:lastModifiedBy>samsung</cp:lastModifiedBy>
  <cp:revision>105</cp:revision>
  <dcterms:created xsi:type="dcterms:W3CDTF">2012-11-27T07:23:33Z</dcterms:created>
  <dcterms:modified xsi:type="dcterms:W3CDTF">2012-11-29T12:03:51Z</dcterms:modified>
</cp:coreProperties>
</file>