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2" r:id="rId2"/>
    <p:sldId id="281" r:id="rId3"/>
    <p:sldId id="290" r:id="rId4"/>
    <p:sldId id="325" r:id="rId5"/>
    <p:sldId id="338" r:id="rId6"/>
    <p:sldId id="353" r:id="rId7"/>
    <p:sldId id="337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47" r:id="rId19"/>
    <p:sldId id="365" r:id="rId20"/>
    <p:sldId id="348" r:id="rId21"/>
    <p:sldId id="366" r:id="rId22"/>
    <p:sldId id="369" r:id="rId23"/>
    <p:sldId id="370" r:id="rId24"/>
    <p:sldId id="350" r:id="rId25"/>
    <p:sldId id="367" r:id="rId26"/>
    <p:sldId id="368" r:id="rId27"/>
    <p:sldId id="351" r:id="rId28"/>
    <p:sldId id="310" r:id="rId2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79113" autoAdjust="0"/>
  </p:normalViewPr>
  <p:slideViewPr>
    <p:cSldViewPr>
      <p:cViewPr>
        <p:scale>
          <a:sx n="50" d="100"/>
          <a:sy n="50" d="100"/>
        </p:scale>
        <p:origin x="-42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88"/>
    </p:cViewPr>
  </p:sorterViewPr>
  <p:notesViewPr>
    <p:cSldViewPr>
      <p:cViewPr varScale="1">
        <p:scale>
          <a:sx n="53" d="100"/>
          <a:sy n="53" d="100"/>
        </p:scale>
        <p:origin x="-2640" y="-108"/>
      </p:cViewPr>
      <p:guideLst>
        <p:guide orient="horz" pos="2928"/>
        <p:guide pos="2168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0A30EC-8F9C-4D03-BBF3-40E68BBF7231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AAAD4-6023-4EEC-A5CE-24D2B905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E0293B-7FD2-4BA9-9F6B-3621CC9705D5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FC6F3F-9BF3-40CB-8377-698A80CA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2FD8A-6043-40F3-9F90-AE82BD5B0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948C2-1D33-424F-99A4-BEE196D0A7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CBD34-5150-468A-B2AD-BDA9D26BE3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90170-9A37-4304-95D5-F0940B56A8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338E3-2EC3-4582-9A0C-CE7DE646AC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50112-9918-4E9E-90ED-EB74A944CF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33D04-3096-4D55-88AB-65F2B747DD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EFE06-9E02-4689-A236-26CC357F9F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89BC5-ADB0-4316-93E3-21F4D18821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F44946-E756-484D-ADB5-5456432BB4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41CFF-913A-4825-914F-A05C2CC1E91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686FB-5913-4550-BD22-E3F24CBD0A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D2287-3365-48C2-9CCE-9A2250BDB4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88DE8-E479-44E8-B89D-F354953DCE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6A491-EC1D-4A80-9C44-5A4AF3B18C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D6756-8BF9-43FE-B3BE-448244D0FC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F0D6E-E5BB-4057-8F69-F8B789691D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93A60-D69F-4708-9100-DFBFE085E4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64B53-5C4A-427A-8D5E-CCF697C0AD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8494D-BBBE-4FF0-9AD0-C9DA24DDE6C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E3E93-B17A-492E-91FA-AAE7AD2182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A9C22-2443-4A76-8D93-2CB7934BA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defRPr/>
            </a:pPr>
            <a:endParaRPr lang="en-US" sz="11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20102-9D7F-4CDD-9C82-69D66E5BC8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6E695-140B-4B7A-A812-BC593D26E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9280A-B881-421C-AE16-D7FDE811BC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99B68-7486-4A41-B120-EAC60BEB31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914AD-FC25-48A0-AD61-7A4AFBA5D0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4379-477F-44CE-970B-E2717F4E41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C6EE05-09AF-4721-B9C1-C49BC1EA5EE0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F33585-5D99-4A1E-AC5F-D0B2628A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490656-3976-474B-A43E-1438B837850F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F09E23-FD6B-4E9E-AC1A-1A0C19EB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1C4488-3539-4483-8308-63470007ECB7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BDCCE3-457C-4366-8653-8D0CA21D4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E7770C-BA3A-4BB7-A36E-2BEE044AB1EF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DCF952-8EEE-44DD-A469-2BDEF64E8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C3DCC4-4F07-4303-8DC0-A65A8ACDD793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7F7E24-0AD8-4E70-B7E6-ED92306B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5CE8D7-BD93-486A-803B-A04A01320CA8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3105E3-4FE5-41EB-B3F7-760AE9263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BB3A22-9A3A-4454-AD1D-B2C21753F069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942DB6-3268-426A-A0EB-4BFCA3D0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825DE0-8610-4FD2-AF84-9A00CF78F2DA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82EB9D-0D30-4DCF-8681-CE8544644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4A4360-B5B1-4041-A5D6-732A2227DC69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8C9981-D374-4EE3-BEFC-E8CA3F7C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577F7-FB5E-435D-AFDD-8459B11678AC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61F1CF-B084-4AD9-AC00-C79879B6B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11B967-9E23-4317-AD13-56851ADA769E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FF59E5-07A4-4505-B14C-A918B5F0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696913"/>
            <a:ext cx="91440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The Scale, Pace and Complexity of the Risks Posed by Climate Change Require a Different Approach to Decision Making than in the Past.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671888" y="3244850"/>
            <a:ext cx="1684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deq.virginia.go</a:t>
            </a:r>
          </a:p>
        </p:txBody>
      </p:sp>
      <p:pic>
        <p:nvPicPr>
          <p:cNvPr id="22532" name="Picture 5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2700"/>
            <a:ext cx="9144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65850" y="6488113"/>
            <a:ext cx="29781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completetrainer.co.uk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436563" y="0"/>
            <a:ext cx="9580563" cy="1749425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 Vulnerability will Dictate How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Climate Risks Translate into Impacts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on the Ground.     </a:t>
            </a:r>
          </a:p>
        </p:txBody>
      </p:sp>
      <p:pic>
        <p:nvPicPr>
          <p:cNvPr id="23555" name="Picture 5" descr="4.jpg"/>
          <p:cNvPicPr>
            <a:picLocks noChangeAspect="1"/>
          </p:cNvPicPr>
          <p:nvPr/>
        </p:nvPicPr>
        <p:blipFill>
          <a:blip r:embed="rId3" cstate="print"/>
          <a:srcRect r="16399"/>
          <a:stretch>
            <a:fillRect/>
          </a:stretch>
        </p:blipFill>
        <p:spPr bwMode="auto">
          <a:xfrm>
            <a:off x="1611313" y="2001838"/>
            <a:ext cx="56927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18250" y="6519863"/>
            <a:ext cx="10064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obrar.org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The Profound Risks Posed by a Changing Climate will Require Decision Makers to Make Difficult Choices.</a:t>
            </a:r>
          </a:p>
        </p:txBody>
      </p:sp>
      <p:pic>
        <p:nvPicPr>
          <p:cNvPr id="24579" name="Picture 2" descr="http://img4.allvoices.com/thumbs/event/598/486/65469506-south-asia.jpg"/>
          <p:cNvPicPr>
            <a:picLocks noChangeAspect="1" noChangeArrowheads="1"/>
          </p:cNvPicPr>
          <p:nvPr/>
        </p:nvPicPr>
        <p:blipFill>
          <a:blip r:embed="rId3" cstate="print"/>
          <a:srcRect t="10170" b="11864"/>
          <a:stretch>
            <a:fillRect/>
          </a:stretch>
        </p:blipFill>
        <p:spPr bwMode="auto">
          <a:xfrm>
            <a:off x="0" y="1835150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73963" y="6488113"/>
            <a:ext cx="14144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allvoices.com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620713"/>
            <a:ext cx="9959975" cy="1290637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For Some Long-lived, Inflexible Decisions, Decision Makers will Have to Make Early Choices to Take Aggressive Action with Future Risks in Mind.</a:t>
            </a:r>
          </a:p>
        </p:txBody>
      </p:sp>
      <p:pic>
        <p:nvPicPr>
          <p:cNvPr id="25603" name="Picture 2" descr="http://cache2.allpostersimages.com/p/LRG/21/2161/E4ECD00Z/posters/poole-david-cape-coast-town-and-harbour-from-the-castle-ghana-west-africa-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3975"/>
            <a:ext cx="91440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15250" y="6488113"/>
            <a:ext cx="12874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David Poole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46063" y="773113"/>
            <a:ext cx="8897937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For Other Decisions, a Stepwise Approach can be Taken that Keeps Future Options Open and Avoids “Lock-in” of Future Vulnerability.</a:t>
            </a:r>
          </a:p>
        </p:txBody>
      </p:sp>
      <p:pic>
        <p:nvPicPr>
          <p:cNvPr id="26627" name="Picture 2" descr="http://www.orangefrogproductions.com/ofp2/images/ssff/rumorspix/thames-barrier-Image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0175"/>
            <a:ext cx="91440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51563" y="6488113"/>
            <a:ext cx="268128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orangefrogproductions.com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6063" y="773113"/>
            <a:ext cx="3794125" cy="500856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When Setting Priorities, Policymakers Should be Mindful of Thresholds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and May Need to Adopt a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More Proactive  Approach.</a:t>
            </a:r>
          </a:p>
        </p:txBody>
      </p:sp>
      <p:pic>
        <p:nvPicPr>
          <p:cNvPr id="27651" name="Picture 2" descr="http://c1.ecolocalizer.com/files/2009/01/brazil-amaz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175" y="1152525"/>
            <a:ext cx="50085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24675" y="5175250"/>
            <a:ext cx="17002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ecolocalizer.com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8463" y="317500"/>
            <a:ext cx="9732962" cy="1214438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Long-term Planning Must Respond to Changing Circumstances Given the Uncertainty of Future Climate Change.</a:t>
            </a:r>
          </a:p>
        </p:txBody>
      </p:sp>
      <p:pic>
        <p:nvPicPr>
          <p:cNvPr id="28675" name="Picture 2" descr="http://farm1.static.flickr.com/127/349367047_4b81250c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5188"/>
            <a:ext cx="91440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8463" y="2517775"/>
            <a:ext cx="82296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/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/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Improved Design and Use of:</a:t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/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	</a:t>
            </a:r>
            <a:r>
              <a:rPr lang="en-US" sz="2800" smtClean="0">
                <a:solidFill>
                  <a:schemeClr val="bg1"/>
                </a:solidFill>
              </a:rPr>
              <a:t>Public Engagement;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	Information Systems;	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	Institutions;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	Tools; and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	Resources 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/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Can  Equip Planners and Policymakers to Make More Effective Decisions in a Changing Climate.  </a:t>
            </a:r>
            <a:br>
              <a:rPr lang="en-US" sz="3600" smtClean="0">
                <a:solidFill>
                  <a:schemeClr val="bg1"/>
                </a:solidFill>
              </a:rPr>
            </a:b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28688" y="1911350"/>
            <a:ext cx="228600" cy="227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8688" y="2746375"/>
            <a:ext cx="228600" cy="227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8688" y="3581400"/>
            <a:ext cx="228600" cy="227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8688" y="2366963"/>
            <a:ext cx="228600" cy="227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8688" y="3201988"/>
            <a:ext cx="228600" cy="227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Public Engagement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076325"/>
            <a:ext cx="3582988" cy="4940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	Government-led activities may fail, and investments be lost, if communities are not actively engaged throughout the policy process, including in implementation and monitoring of efforts.</a:t>
            </a:r>
          </a:p>
        </p:txBody>
      </p:sp>
      <p:pic>
        <p:nvPicPr>
          <p:cNvPr id="30724" name="Picture 3" descr="Nepal Glacial 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775" y="1152525"/>
            <a:ext cx="5483225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584575" y="6488113"/>
            <a:ext cx="555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itchFamily="18" charset="0"/>
              </a:rPr>
              <a:t>A glacial lake at Thulagi glacier, Manang Range, Nepal.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30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Public Engagement</a:t>
            </a:r>
            <a:endParaRPr lang="en-US" sz="4000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8463" y="1000125"/>
          <a:ext cx="8746225" cy="1897375"/>
        </p:xfrm>
        <a:graphic>
          <a:graphicData uri="http://schemas.openxmlformats.org/drawingml/2006/table">
            <a:tbl>
              <a:tblPr/>
              <a:tblGrid>
                <a:gridCol w="8746225"/>
              </a:tblGrid>
              <a:tr h="18973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Governments must convey to the public the scale and range of the risks and expected impacts that climate change will bring.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Times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50" name="Content Placeholder 8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2746375"/>
            <a:ext cx="5826125" cy="3867150"/>
          </a:xfrm>
        </p:spPr>
      </p:pic>
      <p:sp>
        <p:nvSpPr>
          <p:cNvPr id="10" name="Rectangle 9"/>
          <p:cNvSpPr/>
          <p:nvPr/>
        </p:nvSpPr>
        <p:spPr>
          <a:xfrm>
            <a:off x="5710238" y="6488113"/>
            <a:ext cx="150812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ccafs.cgiar.org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ri.org/files/wri/imagecache/cover-full/pub_covers/worldresources1986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219200"/>
            <a:ext cx="1181100" cy="1524000"/>
          </a:xfrm>
        </p:spPr>
      </p:pic>
      <p:pic>
        <p:nvPicPr>
          <p:cNvPr id="14339" name="Picture 2" descr="http://www.wri.org/files/wri/imagecache/cover-full/pub_covers/pubcover_wrr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0"/>
            <a:ext cx="10477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0" name="Picture 2" descr="http://www.wri.org/files/wri/imagecache/cover-full/pub_covers/pubcover_wrr88_89_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2514600"/>
            <a:ext cx="1114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1" name="Picture 2" descr="http://www.wri.org/files/wri/imagecache/cover-full/pub_covers/pubcover_wrr90_91_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352800"/>
            <a:ext cx="1190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2" name="Picture 1" descr="http://www.wri.org/files/wri/imagecache/cover-list/pub_covers/worldresources1992-93_bw-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038600"/>
            <a:ext cx="1279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3" name="Picture 7" descr="http://www.wri.org/files/wri/imagecache/cover-full/pub_covers/pubcover_wrr94_95_1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495800"/>
            <a:ext cx="13858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6" name="Picture 2" descr="http://www.wri.org/files/wri/imagecache/cover-full/pub_covers/pubcover_wrr98_99_1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8916" y="1295400"/>
            <a:ext cx="1213484" cy="15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5" name="Picture 2" descr="http://www.wri.org/files/wri/imagecache/cover-full/pub_covers/pubcover_wr96_1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752600"/>
            <a:ext cx="12858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" descr="http://www.wri.org/files/wri/imagecache/cover-full/pub_covers/pubcover_wr200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2514642"/>
            <a:ext cx="1257297" cy="167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9" name="Picture 2" descr="http://www.wri.org/files/wri/imagecache/cover-full/pub_covers/pubcover_wr2002_fin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8325" y="3124262"/>
            <a:ext cx="1297782" cy="163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50" name="Picture 2" descr="http://www.wri.org/files/wri/imagecache/cover-full/pub_covers/pubcover_wr20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05525" y="3810086"/>
            <a:ext cx="1514475" cy="190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351" name="Picture 2" descr="http://www.wri.org/files/wri/imagecache/cover-full/pub_covers/Cover_WRR200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91325" y="4343400"/>
            <a:ext cx="1514475" cy="190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0" y="38100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mbria" pitchFamily="18" charset="0"/>
                <a:cs typeface="+mn-cs"/>
              </a:rPr>
              <a:t>History of the World Resources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Information</a:t>
            </a:r>
          </a:p>
        </p:txBody>
      </p:sp>
      <p:pic>
        <p:nvPicPr>
          <p:cNvPr id="32771" name="Content Placeholder 3" descr="C:\Documents and Settings\Brian.Lipinski\My Documents\WRR\Finished Product\Photos\Information\WMO Meterological Station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6063" y="1987550"/>
            <a:ext cx="4724400" cy="3794125"/>
          </a:xfr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21275" y="1349375"/>
            <a:ext cx="40227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3200">
                <a:solidFill>
                  <a:schemeClr val="bg1"/>
                </a:solidFill>
                <a:latin typeface="Cambria" pitchFamily="18" charset="0"/>
              </a:rPr>
              <a:t>While much attention has recently been paid to climate models, especially downscaling, investments into weather monitoring stations and other data collection systems are much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2263" y="1531938"/>
          <a:ext cx="3813175" cy="4857750"/>
        </p:xfrm>
        <a:graphic>
          <a:graphicData uri="http://schemas.openxmlformats.org/drawingml/2006/table">
            <a:tbl>
              <a:tblPr/>
              <a:tblGrid>
                <a:gridCol w="3813175"/>
              </a:tblGrid>
              <a:tr h="485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Information management systems will need to be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long-lasting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and regularly updated.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797" name="Picture 6" descr="water-management-2.jpg"/>
          <p:cNvPicPr>
            <a:picLocks noChangeAspect="1"/>
          </p:cNvPicPr>
          <p:nvPr/>
        </p:nvPicPr>
        <p:blipFill>
          <a:blip r:embed="rId3" cstate="print"/>
          <a:srcRect b="10159"/>
          <a:stretch>
            <a:fillRect/>
          </a:stretch>
        </p:blipFill>
        <p:spPr bwMode="auto">
          <a:xfrm>
            <a:off x="3130550" y="1758950"/>
            <a:ext cx="578643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45263" y="5705475"/>
            <a:ext cx="2097087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www-naweb.iaea.org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Institutions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1413" y="2214563"/>
          <a:ext cx="4565650" cy="3413760"/>
        </p:xfrm>
        <a:graphic>
          <a:graphicData uri="http://schemas.openxmlformats.org/drawingml/2006/table">
            <a:tbl>
              <a:tblPr/>
              <a:tblGrid>
                <a:gridCol w="4565650"/>
              </a:tblGrid>
              <a:tr h="240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Coordination among national agencies and between national and local governments is key to effective responses to and preparation for climate change.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21" name="Picture 2" descr="http://cubeking.files.wordpress.com/2008/01/office-round-table-discu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2290763"/>
            <a:ext cx="43608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43125" y="5857875"/>
            <a:ext cx="24526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cubeking.wordpress.com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Institutions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25475" y="12287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	Institutional mandates should be reformed to better contend with climate risks. 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5844" name="Picture 3" descr="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7775"/>
            <a:ext cx="9144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035925" y="6161088"/>
            <a:ext cx="10048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jscca.org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Tools for Planning and Policymaking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2062163"/>
            <a:ext cx="4875213" cy="4333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    Existing tools can often be customized to serve adaptation planning and policymaking purposes by integrating climate risks and vulnerability into their use.  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6868" name="Picture 2" descr="http://post.cloudfront.goodinc.com/wp-content/uploads/2009/05/leaftool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3" y="1303338"/>
            <a:ext cx="4344987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799013" y="6540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www.good.is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Tools for Planning and Policymaking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246063" y="1608138"/>
            <a:ext cx="8575675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	Decision makers should also seek out innovative tools that are especially useful for planning for short- and long-term climate risks.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7892" name="Picture 2" descr="http://www.vectorresearch.com/img/3134043_m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7825"/>
            <a:ext cx="9144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32613" y="6488113"/>
            <a:ext cx="19891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vectorresearch.com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idx="1"/>
          </p:nvPr>
        </p:nvSpPr>
        <p:spPr>
          <a:xfrm>
            <a:off x="473075" y="10001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	Targeted and sustained funding delivered through fit-for-purpose mechanisms will be critical for developing successful processes for adaptation.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8916" name="Picture 5" descr="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3201988"/>
            <a:ext cx="5810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34038" y="6313488"/>
            <a:ext cx="19240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americanprogress.org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455738"/>
            <a:ext cx="500856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    Ecosystems can help mitigate many natural hazards, such as storms, and maintaining them can be less costly than building expensive man-made infrastructure and provide co-benefits to society. 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9940" name="Picture 3" descr="Shaw's Pass South 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1531938"/>
            <a:ext cx="38877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worldresourcesreport.org</a:t>
            </a:r>
          </a:p>
        </p:txBody>
      </p:sp>
      <p:pic>
        <p:nvPicPr>
          <p:cNvPr id="40963" name="Content Placeholder 3" descr="undp_1_ppt_slid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310" t="16800" r="12650" b="16800"/>
          <a:stretch>
            <a:fillRect/>
          </a:stretch>
        </p:blipFill>
        <p:spPr>
          <a:xfrm>
            <a:off x="0" y="2305050"/>
            <a:ext cx="9144000" cy="4552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anchor="t"/>
          <a:lstStyle/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WRR – A New Model</a:t>
            </a:r>
          </a:p>
        </p:txBody>
      </p:sp>
      <p:pic>
        <p:nvPicPr>
          <p:cNvPr id="15363" name="Content Placeholder 3" descr="undp_1_ppt_slid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310" t="16800" r="12650" b="16800"/>
          <a:stretch>
            <a:fillRect/>
          </a:stretch>
        </p:blipFill>
        <p:spPr>
          <a:xfrm>
            <a:off x="0" y="1152525"/>
            <a:ext cx="9144000" cy="5705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Relevance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9" descr="fone_flood_fi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Our Objective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i="1" smtClean="0">
                <a:solidFill>
                  <a:schemeClr val="bg1"/>
                </a:solidFill>
              </a:rPr>
              <a:t>	</a:t>
            </a:r>
            <a:r>
              <a:rPr lang="en-US" i="1" smtClean="0">
                <a:solidFill>
                  <a:schemeClr val="bg1"/>
                </a:solidFill>
              </a:rPr>
              <a:t>World Resources Report 2010-2011</a:t>
            </a:r>
            <a:r>
              <a:rPr lang="en-US" smtClean="0">
                <a:solidFill>
                  <a:schemeClr val="bg1"/>
                </a:solidFill>
              </a:rPr>
              <a:t> focuses on how national governments, particularly in developing countries, can integrate climate risks into current practices in an effort to increase the resilience of their communities and ecosystems.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</a:rPr>
              <a:t>	</a:t>
            </a:r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Research activities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3075" y="1379538"/>
            <a:ext cx="8229600" cy="452596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Case Studies: Vietnam, Bangladesh, Nepal, Namibia, China, Brazil, Indonesia, South Africa, Mali Mongolia, China, Rwanda</a:t>
            </a:r>
          </a:p>
          <a:p>
            <a:r>
              <a:rPr lang="en-US" smtClean="0">
                <a:solidFill>
                  <a:schemeClr val="bg1"/>
                </a:solidFill>
              </a:rPr>
              <a:t>Expert perspectives: 56 expert papers and commentaries commissioned. Contributors from 36 countries.</a:t>
            </a:r>
          </a:p>
          <a:p>
            <a:r>
              <a:rPr lang="en-US" smtClean="0">
                <a:solidFill>
                  <a:schemeClr val="bg1"/>
                </a:solidFill>
              </a:rPr>
              <a:t>Simulations: Ghana and Vietnam</a:t>
            </a:r>
          </a:p>
          <a:p>
            <a:r>
              <a:rPr lang="en-US" smtClean="0">
                <a:solidFill>
                  <a:schemeClr val="bg1"/>
                </a:solidFill>
              </a:rPr>
              <a:t>Roundtables on information and coordination needs for adaptation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Types of Decisions that will be Affected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52525"/>
          <a:ext cx="9144000" cy="5707063"/>
        </p:xfrm>
        <a:graphic>
          <a:graphicData uri="http://schemas.openxmlformats.org/drawingml/2006/table">
            <a:tbl>
              <a:tblPr/>
              <a:tblGrid>
                <a:gridCol w="1336675"/>
                <a:gridCol w="3843338"/>
                <a:gridCol w="3963987"/>
              </a:tblGrid>
              <a:tr h="279400">
                <a:tc>
                  <a:txBody>
                    <a:bodyPr/>
                    <a:lstStyle/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Sector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National-Level Decision Making Processes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Examples of Key Decisions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Agriculture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Agriculture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Crop Management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Irrigation vs. rain-fed cropping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Introduction of new crop varieties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Relocation of farm communities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Energy Policy/Strategy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Fossil fuels vs. hydropower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% of renewable generation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Extending the grid vs. distributed generation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Natural Resources Management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Coastal Zone Management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Forest Management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Protected Areas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Invasive Species Management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Management Plans for Marine and  Recreational Fishing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Endangered/protected species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How much and what areas to protect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Maximum fish catchment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Hard vs. soft coastal protection measures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Urban Planning/ Infrastructure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Transportation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Road Maintenance Finance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Highway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The siting of bus rapid transit stations and other forms of mass transit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Construction of bridges and highways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Water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Water Policy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Integrated Water Resource Management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Expand watershed restoration programs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River basin cooperative agreement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Repair aging/leaking infrastructure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Enhanced flood control infrastructure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Tourism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Tourism Plan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Creation of ecotourism destinations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Cross-sectoral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Five-year National Development Plans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National Adaptation Programme of Action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Identification of adaptation and development priorities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Prioritization of sectors and populations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317500"/>
            <a:ext cx="9140825" cy="11049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Impacts Associated with a 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Changing Climate are Already Rapidly Changing our World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3" name="Content Placeholder 3" descr="photo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35150"/>
            <a:ext cx="9144000" cy="4678363"/>
          </a:xfrm>
        </p:spPr>
      </p:pic>
      <p:sp>
        <p:nvSpPr>
          <p:cNvPr id="5" name="TextBox 4"/>
          <p:cNvSpPr txBox="1"/>
          <p:nvPr/>
        </p:nvSpPr>
        <p:spPr>
          <a:xfrm>
            <a:off x="6278563" y="6519863"/>
            <a:ext cx="28654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archive.constantcontact.com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2263" y="241300"/>
            <a:ext cx="3717925" cy="66167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Impacts, Some of Which Will Be Irreversible, Necessitate Deep and Fast Cuts in GHG Emissions. </a:t>
            </a:r>
          </a:p>
        </p:txBody>
      </p:sp>
      <p:pic>
        <p:nvPicPr>
          <p:cNvPr id="21507" name="Content Placeholder 3" descr="wi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616700"/>
          </a:xfrm>
        </p:spPr>
      </p:pic>
      <p:sp>
        <p:nvSpPr>
          <p:cNvPr id="5" name="TextBox 4"/>
          <p:cNvSpPr txBox="1"/>
          <p:nvPr/>
        </p:nvSpPr>
        <p:spPr>
          <a:xfrm>
            <a:off x="7343775" y="6488113"/>
            <a:ext cx="16192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deq.virginia.gov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7083</TotalTime>
  <Words>616</Words>
  <Application>Microsoft Office PowerPoint</Application>
  <PresentationFormat>On-screen Show (4:3)</PresentationFormat>
  <Paragraphs>142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WRR – A New Model</vt:lpstr>
      <vt:lpstr>Relevance</vt:lpstr>
      <vt:lpstr>Our Objective</vt:lpstr>
      <vt:lpstr>Research activities</vt:lpstr>
      <vt:lpstr>Types of Decisions that will be Affected</vt:lpstr>
      <vt:lpstr>The Impacts Associated with a  Changing Climate are Already Rapidly Changing our World</vt:lpstr>
      <vt:lpstr>The Impacts, Some of Which Will Be Irreversible, Necessitate Deep and Fast Cuts in GHG Emissions. </vt:lpstr>
      <vt:lpstr>The Scale, Pace and Complexity of the Risks Posed by Climate Change Require a Different Approach to Decision Making than in the Past. </vt:lpstr>
      <vt:lpstr> Vulnerability will Dictate How  Climate Risks Translate into Impacts  on the Ground.     </vt:lpstr>
      <vt:lpstr>The Profound Risks Posed by a Changing Climate will Require Decision Makers to Make Difficult Choices.</vt:lpstr>
      <vt:lpstr>For Some Long-lived, Inflexible Decisions, Decision Makers will Have to Make Early Choices to Take Aggressive Action with Future Risks in Mind.</vt:lpstr>
      <vt:lpstr>For Other Decisions, a Stepwise Approach can be Taken that Keeps Future Options Open and Avoids “Lock-in” of Future Vulnerability.</vt:lpstr>
      <vt:lpstr>When Setting Priorities, Policymakers Should be Mindful of Thresholds  and May Need to Adopt a  More Proactive  Approach.</vt:lpstr>
      <vt:lpstr>Long-term Planning Must Respond to Changing Circumstances Given the Uncertainty of Future Climate Change.</vt:lpstr>
      <vt:lpstr>  Improved Design and Use of:   Public Engagement;  Information Systems;   Institutions;  Tools; and  Resources   Can  Equip Planners and Policymakers to Make More Effective Decisions in a Changing Climate.   </vt:lpstr>
      <vt:lpstr>Public Engagement</vt:lpstr>
      <vt:lpstr>Slide 19</vt:lpstr>
      <vt:lpstr>Information</vt:lpstr>
      <vt:lpstr>Information</vt:lpstr>
      <vt:lpstr>Institutions</vt:lpstr>
      <vt:lpstr>Institutions</vt:lpstr>
      <vt:lpstr>Tools for Planning and Policymaking</vt:lpstr>
      <vt:lpstr>Tools for Planning and Policymaking</vt:lpstr>
      <vt:lpstr>Resources</vt:lpstr>
      <vt:lpstr>Resources</vt:lpstr>
      <vt:lpstr>worldresourcesreport.org</vt:lpstr>
    </vt:vector>
  </TitlesOfParts>
  <Company>WORLD RESOURCES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Resources Report 2010</dc:title>
  <dc:creator>Kelly.Levin</dc:creator>
  <cp:lastModifiedBy>Raquel.Gonzalez</cp:lastModifiedBy>
  <cp:revision>320</cp:revision>
  <dcterms:created xsi:type="dcterms:W3CDTF">2010-05-05T20:58:52Z</dcterms:created>
  <dcterms:modified xsi:type="dcterms:W3CDTF">2011-06-15T16:40:26Z</dcterms:modified>
</cp:coreProperties>
</file>