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sldIdLst>
    <p:sldId id="384" r:id="rId2"/>
    <p:sldId id="388" r:id="rId3"/>
    <p:sldId id="376" r:id="rId4"/>
    <p:sldId id="373" r:id="rId5"/>
    <p:sldId id="370" r:id="rId6"/>
    <p:sldId id="378" r:id="rId7"/>
    <p:sldId id="377" r:id="rId8"/>
    <p:sldId id="372" r:id="rId9"/>
    <p:sldId id="374" r:id="rId10"/>
    <p:sldId id="379" r:id="rId11"/>
    <p:sldId id="375" r:id="rId12"/>
    <p:sldId id="385" r:id="rId13"/>
    <p:sldId id="386" r:id="rId14"/>
    <p:sldId id="387" r:id="rId15"/>
    <p:sldId id="363" r:id="rId16"/>
    <p:sldId id="381" r:id="rId17"/>
    <p:sldId id="382" r:id="rId18"/>
    <p:sldId id="389" r:id="rId19"/>
    <p:sldId id="383" r:id="rId20"/>
  </p:sldIdLst>
  <p:sldSz cx="9144000" cy="6858000" type="screen4x3"/>
  <p:notesSz cx="6858000" cy="9144000"/>
  <p:custDataLst>
    <p:tags r:id="rId22"/>
  </p:custDataLst>
  <p:defaultTextStyle>
    <a:defPPr>
      <a:defRPr lang="en-US"/>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37" autoAdjust="0"/>
    <p:restoredTop sz="87634" autoAdjust="0"/>
  </p:normalViewPr>
  <p:slideViewPr>
    <p:cSldViewPr>
      <p:cViewPr>
        <p:scale>
          <a:sx n="110" d="100"/>
          <a:sy n="110" d="100"/>
        </p:scale>
        <p:origin x="-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Times New Roman" pitchFamily="18" charset="0"/>
                <a:cs typeface="Times New Roman" pitchFamily="18" charset="0"/>
              </a:defRPr>
            </a:lvl1pPr>
          </a:lstStyle>
          <a:p>
            <a:pPr>
              <a:defRPr/>
            </a:pPr>
            <a:endParaRPr lang="en-US"/>
          </a:p>
        </p:txBody>
      </p:sp>
      <p:sp>
        <p:nvSpPr>
          <p:cNvPr id="6758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Times New Roman" pitchFamily="18" charset="0"/>
                <a:cs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Times New Roman" pitchFamily="18" charset="0"/>
                <a:cs typeface="Times New Roman" pitchFamily="18" charset="0"/>
              </a:defRPr>
            </a:lvl1pPr>
          </a:lstStyle>
          <a:p>
            <a:pPr>
              <a:defRPr/>
            </a:pPr>
            <a:endParaRPr lang="en-US"/>
          </a:p>
        </p:txBody>
      </p:sp>
      <p:sp>
        <p:nvSpPr>
          <p:cNvPr id="6759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Times New Roman" pitchFamily="18" charset="0"/>
                <a:cs typeface="Times New Roman" pitchFamily="18" charset="0"/>
              </a:defRPr>
            </a:lvl1pPr>
          </a:lstStyle>
          <a:p>
            <a:pPr>
              <a:defRPr/>
            </a:pPr>
            <a:fld id="{B2C41B31-DC7C-4DA5-AE28-C197BBF2F801}" type="slidenum">
              <a:rPr lang="ar-EG"/>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latin typeface="Arial" pitchFamily="34" charset="0"/>
              </a:rPr>
              <a:t>PAP presentation</a:t>
            </a:r>
          </a:p>
        </p:txBody>
      </p:sp>
      <p:sp>
        <p:nvSpPr>
          <p:cNvPr id="3686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sz="1200">
                <a:latin typeface="Arial" pitchFamily="34" charset="0"/>
              </a:rPr>
              <a:t>PERSGA-TF Meeting, Decl 2003 </a:t>
            </a:r>
          </a:p>
        </p:txBody>
      </p:sp>
      <p:sp>
        <p:nvSpPr>
          <p:cNvPr id="3686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Arial" pitchFamily="34" charset="0"/>
              </a:rPr>
              <a:t>Khulood Tubaishat</a:t>
            </a:r>
          </a:p>
        </p:txBody>
      </p:sp>
      <p:sp>
        <p:nvSpPr>
          <p:cNvPr id="368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BFE47F7-181D-4476-9AB2-E6936AA22C3D}" type="slidenum">
              <a:rPr lang="ar-SA" sz="1200">
                <a:latin typeface="Arial" pitchFamily="34" charset="0"/>
              </a:rPr>
              <a:pPr algn="r"/>
              <a:t>2</a:t>
            </a:fld>
            <a:endParaRPr lang="en-US" sz="1200">
              <a:latin typeface="Arial" pitchFamily="34" charset="0"/>
            </a:endParaRPr>
          </a:p>
        </p:txBody>
      </p:sp>
      <p:sp>
        <p:nvSpPr>
          <p:cNvPr id="36870"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36871"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2C105AD-F07E-4478-9648-221F77D6B95D}" type="slidenum">
              <a:rPr lang="en-US" smtClean="0"/>
              <a:pPr/>
              <a:t>3</a:t>
            </a:fld>
            <a:endParaRPr lang="en-US"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endParaRPr lang="en-US" dirty="0" smtClean="0">
              <a:solidFill>
                <a:srgbClr val="333333"/>
              </a:solidFill>
              <a:latin typeface="Helvetica"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cs typeface="Arial" charset="0"/>
            </a:endParaRPr>
          </a:p>
        </p:txBody>
      </p:sp>
      <p:sp>
        <p:nvSpPr>
          <p:cNvPr id="593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93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1D9D957-2A88-428E-91DB-C9B9922ABA5C}" type="slidenum">
              <a:rPr lang="ar-EG"/>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17EFE-D798-410F-8755-3225B669102F}" type="slidenum">
              <a:rPr lang="ar-EG"/>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62C309-8E90-4CAC-9C4E-EE664546BC4F}" type="slidenum">
              <a:rPr lang="ar-EG"/>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312B80-397D-433A-931D-18464A73DB61}" type="slidenum">
              <a:rPr lang="ar-EG"/>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DAD271-BCF3-4BC1-B431-CB8C12AFE796}" type="slidenum">
              <a:rPr lang="ar-EG"/>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2C6FE05-5A34-47EE-9920-759F9556D5D0}" type="slidenum">
              <a:rPr lang="ar-EG"/>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55F88A-046F-49FA-ADDA-EC4019EAF542}" type="slidenum">
              <a:rPr lang="ar-EG"/>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32782-EAEF-44D8-82EF-82BBCE07786E}" type="slidenum">
              <a:rPr lang="ar-EG"/>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FAE7BF-E39A-4A7E-A54C-958A43332DAF}" type="slidenum">
              <a:rPr lang="ar-EG"/>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0565AD-3BAD-40A2-8513-49C4EEDBDA88}" type="slidenum">
              <a:rPr lang="ar-EG"/>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C27C18-9A6A-4364-80FE-D05AD9E04C89}" type="slidenum">
              <a:rPr lang="ar-EG"/>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E4883E-29FB-4E16-AA6D-BD659444AAEA}" type="slidenum">
              <a:rPr lang="ar-EG"/>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FC6797-FEF4-486F-A61D-8DD169877CFB}" type="slidenum">
              <a:rPr lang="ar-EG"/>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53F352-A732-4F07-9959-2EDC20A1FC8A}" type="slidenum">
              <a:rPr lang="ar-EG"/>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charset="0"/>
                <a:cs typeface="Arial" charset="0"/>
              </a:defRPr>
            </a:lvl1pPr>
          </a:lstStyle>
          <a:p>
            <a:pPr>
              <a:defRPr/>
            </a:pPr>
            <a:fld id="{34906792-B4D7-4632-9A6B-68F34FF53A4A}" type="slidenum">
              <a:rPr lang="ar-EG"/>
              <a:pPr>
                <a:defRPr/>
              </a:pPr>
              <a:t>‹#›</a:t>
            </a:fld>
            <a:endParaRPr lang="en-US"/>
          </a:p>
        </p:txBody>
      </p:sp>
    </p:spTree>
  </p:cSld>
  <p:clrMap bg1="dk1" tx1="lt1" bg2="dk2" tx2="lt2" accent1="accent1" accent2="accent2" accent3="accent3" accent4="accent4" accent5="accent5" accent6="accent6" hlink="hlink" folHlink="folHlink"/>
  <p:sldLayoutIdLst>
    <p:sldLayoutId id="2147483800"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xStyles>
    <p:titleStyle>
      <a:lvl1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P1040060%20Medusa.MOV"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eaLnBrk="1" hangingPunct="1">
              <a:defRPr/>
            </a:pPr>
            <a:endParaRPr lang="en-US" smtClean="0"/>
          </a:p>
        </p:txBody>
      </p:sp>
      <p:sp>
        <p:nvSpPr>
          <p:cNvPr id="4099" name="Subtitle 2"/>
          <p:cNvSpPr>
            <a:spLocks noGrp="1"/>
          </p:cNvSpPr>
          <p:nvPr>
            <p:ph type="subTitle" sz="quarter" idx="1"/>
          </p:nvPr>
        </p:nvSpPr>
        <p:spPr/>
        <p:txBody>
          <a:bodyPr/>
          <a:lstStyle/>
          <a:p>
            <a:pPr eaLnBrk="1" hangingPunct="1">
              <a:buFont typeface="Wingdings" pitchFamily="2" charset="2"/>
              <a:buNone/>
              <a:defRPr/>
            </a:pPr>
            <a:endParaRPr lang="en-US" smtClean="0"/>
          </a:p>
        </p:txBody>
      </p:sp>
      <p:pic>
        <p:nvPicPr>
          <p:cNvPr id="3076" name="Picture 2" descr="persga wave"/>
          <p:cNvPicPr>
            <a:picLocks noChangeAspect="1" noChangeArrowheads="1"/>
          </p:cNvPicPr>
          <p:nvPr/>
        </p:nvPicPr>
        <p:blipFill>
          <a:blip r:embed="rId2"/>
          <a:srcRect/>
          <a:stretch>
            <a:fillRect/>
          </a:stretch>
        </p:blipFill>
        <p:spPr bwMode="auto">
          <a:xfrm>
            <a:off x="0" y="0"/>
            <a:ext cx="9144000" cy="6862763"/>
          </a:xfrm>
          <a:prstGeom prst="rect">
            <a:avLst/>
          </a:prstGeom>
          <a:noFill/>
          <a:ln w="9525">
            <a:noFill/>
            <a:miter lim="800000"/>
            <a:headEnd/>
            <a:tailEnd/>
          </a:ln>
        </p:spPr>
      </p:pic>
      <p:pic>
        <p:nvPicPr>
          <p:cNvPr id="3077" name="Picture 7" descr="Map rsga colour"/>
          <p:cNvPicPr>
            <a:picLocks noChangeAspect="1" noChangeArrowheads="1"/>
          </p:cNvPicPr>
          <p:nvPr/>
        </p:nvPicPr>
        <p:blipFill>
          <a:blip r:embed="rId3" cstate="email">
            <a:lum bright="42000"/>
          </a:blip>
          <a:srcRect/>
          <a:stretch>
            <a:fillRect/>
          </a:stretch>
        </p:blipFill>
        <p:spPr bwMode="auto">
          <a:xfrm>
            <a:off x="2000232" y="1071546"/>
            <a:ext cx="5451494" cy="5084786"/>
          </a:xfrm>
          <a:prstGeom prst="rect">
            <a:avLst/>
          </a:prstGeom>
          <a:noFill/>
          <a:ln w="9525">
            <a:noFill/>
            <a:miter lim="800000"/>
            <a:headEnd/>
            <a:tailEnd/>
          </a:ln>
        </p:spPr>
      </p:pic>
      <p:sp>
        <p:nvSpPr>
          <p:cNvPr id="3078" name="Rectangle 5"/>
          <p:cNvSpPr>
            <a:spLocks noChangeArrowheads="1"/>
          </p:cNvSpPr>
          <p:nvPr/>
        </p:nvSpPr>
        <p:spPr bwMode="auto">
          <a:xfrm>
            <a:off x="285720" y="2143116"/>
            <a:ext cx="8858280" cy="2539157"/>
          </a:xfrm>
          <a:prstGeom prst="rect">
            <a:avLst/>
          </a:prstGeom>
          <a:noFill/>
          <a:ln w="9525">
            <a:noFill/>
            <a:miter lim="800000"/>
            <a:headEnd/>
            <a:tailEnd/>
          </a:ln>
        </p:spPr>
        <p:txBody>
          <a:bodyPr wrap="square">
            <a:spAutoFit/>
          </a:bodyPr>
          <a:lstStyle/>
          <a:p>
            <a:pPr algn="l" rtl="0">
              <a:lnSpc>
                <a:spcPct val="150000"/>
              </a:lnSpc>
              <a:buFont typeface="Wingdings" pitchFamily="2" charset="2"/>
              <a:buNone/>
            </a:pPr>
            <a:r>
              <a:rPr lang="en-US" sz="3000" b="1" dirty="0" smtClean="0">
                <a:solidFill>
                  <a:schemeClr val="bg1">
                    <a:lumMod val="60000"/>
                    <a:lumOff val="40000"/>
                  </a:schemeClr>
                </a:solidFill>
                <a:latin typeface="Times New Roman" pitchFamily="18" charset="0"/>
                <a:cs typeface="Times New Roman" pitchFamily="18" charset="0"/>
              </a:rPr>
              <a:t>Marine </a:t>
            </a:r>
            <a:r>
              <a:rPr lang="en-US" sz="3000" b="1" dirty="0">
                <a:solidFill>
                  <a:schemeClr val="bg1">
                    <a:lumMod val="60000"/>
                    <a:lumOff val="40000"/>
                  </a:schemeClr>
                </a:solidFill>
                <a:latin typeface="Times New Roman" pitchFamily="18" charset="0"/>
                <a:cs typeface="Times New Roman" pitchFamily="18" charset="0"/>
              </a:rPr>
              <a:t>Protected Areas </a:t>
            </a:r>
            <a:r>
              <a:rPr lang="en-US" sz="3000" b="1" dirty="0" smtClean="0">
                <a:solidFill>
                  <a:schemeClr val="bg1">
                    <a:lumMod val="60000"/>
                    <a:lumOff val="40000"/>
                  </a:schemeClr>
                </a:solidFill>
                <a:latin typeface="Times New Roman" pitchFamily="18" charset="0"/>
                <a:cs typeface="Times New Roman" pitchFamily="18" charset="0"/>
              </a:rPr>
              <a:t>Network </a:t>
            </a:r>
            <a:r>
              <a:rPr lang="en-US" sz="3000" b="1" dirty="0">
                <a:solidFill>
                  <a:schemeClr val="bg1">
                    <a:lumMod val="60000"/>
                    <a:lumOff val="40000"/>
                  </a:schemeClr>
                </a:solidFill>
                <a:latin typeface="Times New Roman" pitchFamily="18" charset="0"/>
                <a:cs typeface="Times New Roman" pitchFamily="18" charset="0"/>
              </a:rPr>
              <a:t>in PERSGA </a:t>
            </a:r>
            <a:r>
              <a:rPr lang="en-US" sz="3000" b="1" dirty="0" smtClean="0">
                <a:solidFill>
                  <a:schemeClr val="bg1">
                    <a:lumMod val="60000"/>
                    <a:lumOff val="40000"/>
                  </a:schemeClr>
                </a:solidFill>
                <a:latin typeface="Times New Roman" pitchFamily="18" charset="0"/>
                <a:cs typeface="Times New Roman" pitchFamily="18" charset="0"/>
              </a:rPr>
              <a:t>Region</a:t>
            </a:r>
          </a:p>
          <a:p>
            <a:pPr algn="ctr" rtl="0">
              <a:lnSpc>
                <a:spcPct val="150000"/>
              </a:lnSpc>
            </a:pPr>
            <a:r>
              <a:rPr lang="en-US" sz="1600" b="1" dirty="0" smtClean="0">
                <a:solidFill>
                  <a:schemeClr val="bg1">
                    <a:lumMod val="60000"/>
                    <a:lumOff val="40000"/>
                  </a:schemeClr>
                </a:solidFill>
              </a:rPr>
              <a:t>(</a:t>
            </a:r>
            <a:r>
              <a:rPr lang="en-US" sz="1600" b="1" dirty="0" smtClean="0">
                <a:solidFill>
                  <a:srgbClr val="FF3300"/>
                </a:solidFill>
              </a:rPr>
              <a:t>role in adapting and mitigating the effects of climate change</a:t>
            </a:r>
            <a:r>
              <a:rPr lang="en-US" sz="1600" b="1" dirty="0" smtClean="0">
                <a:solidFill>
                  <a:schemeClr val="bg1">
                    <a:lumMod val="60000"/>
                    <a:lumOff val="40000"/>
                  </a:schemeClr>
                </a:solidFill>
              </a:rPr>
              <a:t>)</a:t>
            </a:r>
            <a:endParaRPr lang="en-US" sz="1600" dirty="0" smtClean="0">
              <a:solidFill>
                <a:schemeClr val="bg1">
                  <a:lumMod val="60000"/>
                  <a:lumOff val="40000"/>
                </a:schemeClr>
              </a:solidFill>
            </a:endParaRPr>
          </a:p>
          <a:p>
            <a:pPr algn="l" rtl="0">
              <a:lnSpc>
                <a:spcPct val="150000"/>
              </a:lnSpc>
              <a:buFont typeface="Wingdings" pitchFamily="2" charset="2"/>
              <a:buNone/>
            </a:pPr>
            <a:r>
              <a:rPr lang="en-US" sz="3000" b="1" dirty="0" smtClean="0">
                <a:solidFill>
                  <a:srgbClr val="FF0000"/>
                </a:solidFill>
                <a:latin typeface="Times New Roman" pitchFamily="18" charset="0"/>
                <a:cs typeface="Times New Roman" pitchFamily="18" charset="0"/>
              </a:rPr>
              <a:t> </a:t>
            </a:r>
          </a:p>
          <a:p>
            <a:pPr algn="l" rtl="0">
              <a:lnSpc>
                <a:spcPct val="150000"/>
              </a:lnSpc>
              <a:buFont typeface="Wingdings" pitchFamily="2" charset="2"/>
              <a:buNone/>
            </a:pPr>
            <a:endParaRPr lang="en-US" sz="3000" dirty="0">
              <a:solidFill>
                <a:srgbClr val="FF0000"/>
              </a:solidFill>
            </a:endParaRPr>
          </a:p>
        </p:txBody>
      </p:sp>
      <p:sp>
        <p:nvSpPr>
          <p:cNvPr id="3079" name="Rectangle 6"/>
          <p:cNvSpPr>
            <a:spLocks noChangeArrowheads="1"/>
          </p:cNvSpPr>
          <p:nvPr/>
        </p:nvSpPr>
        <p:spPr bwMode="auto">
          <a:xfrm>
            <a:off x="2500298" y="4214818"/>
            <a:ext cx="4537075" cy="1200329"/>
          </a:xfrm>
          <a:prstGeom prst="rect">
            <a:avLst/>
          </a:prstGeom>
          <a:noFill/>
          <a:ln w="9525">
            <a:noFill/>
            <a:miter lim="800000"/>
            <a:headEnd/>
            <a:tailEnd/>
          </a:ln>
        </p:spPr>
        <p:txBody>
          <a:bodyPr>
            <a:spAutoFit/>
          </a:bodyPr>
          <a:lstStyle/>
          <a:p>
            <a:pPr algn="ctr">
              <a:buFont typeface="Wingdings" pitchFamily="2" charset="2"/>
              <a:buNone/>
            </a:pPr>
            <a:r>
              <a:rPr lang="en-US" sz="1600" b="1" dirty="0">
                <a:solidFill>
                  <a:srgbClr val="0000FF"/>
                </a:solidFill>
              </a:rPr>
              <a:t>Dr. Maher Abdel Aziz</a:t>
            </a:r>
          </a:p>
          <a:p>
            <a:pPr algn="ctr">
              <a:buFont typeface="Wingdings" pitchFamily="2" charset="2"/>
              <a:buNone/>
            </a:pPr>
            <a:r>
              <a:rPr lang="en-US" sz="1400" b="1" dirty="0">
                <a:solidFill>
                  <a:srgbClr val="0000FF"/>
                </a:solidFill>
              </a:rPr>
              <a:t>Regional Coordinator</a:t>
            </a:r>
          </a:p>
          <a:p>
            <a:pPr algn="ctr">
              <a:buFont typeface="Wingdings" pitchFamily="2" charset="2"/>
              <a:buNone/>
            </a:pPr>
            <a:r>
              <a:rPr lang="en-US" sz="1400" b="1" dirty="0">
                <a:solidFill>
                  <a:srgbClr val="0000FF"/>
                </a:solidFill>
              </a:rPr>
              <a:t> Biodiversity &amp; MPAs Program</a:t>
            </a:r>
          </a:p>
          <a:p>
            <a:pPr algn="ctr">
              <a:buFont typeface="Wingdings" pitchFamily="2" charset="2"/>
              <a:buNone/>
            </a:pPr>
            <a:r>
              <a:rPr lang="en-US" sz="1400" b="1" dirty="0">
                <a:solidFill>
                  <a:srgbClr val="0000FF"/>
                </a:solidFill>
              </a:rPr>
              <a:t>PERSGA </a:t>
            </a:r>
          </a:p>
          <a:p>
            <a:pPr algn="ctr">
              <a:buFont typeface="Wingdings" pitchFamily="2" charset="2"/>
              <a:buNone/>
            </a:pPr>
            <a:r>
              <a:rPr lang="en-US" sz="1400" b="1" dirty="0">
                <a:solidFill>
                  <a:srgbClr val="0000FF"/>
                </a:solidFill>
              </a:rPr>
              <a:t>maher.amer@persga.org</a:t>
            </a:r>
          </a:p>
        </p:txBody>
      </p:sp>
      <p:sp>
        <p:nvSpPr>
          <p:cNvPr id="22529" name="Rectangle 1"/>
          <p:cNvSpPr>
            <a:spLocks noChangeArrowheads="1"/>
          </p:cNvSpPr>
          <p:nvPr/>
        </p:nvSpPr>
        <p:spPr bwMode="auto">
          <a:xfrm>
            <a:off x="357158" y="614364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Side Event on “Ecosystem based Adaptation to the impacts of Climate </a:t>
            </a:r>
            <a:endParaRPr kumimoji="0" lang="en-US" sz="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Change in the Red Sea and Gulf of Aden”</a:t>
            </a:r>
            <a:endParaRPr kumimoji="0" lang="en-US" sz="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COP 18/ CPM 8, Doha, Qatar</a:t>
            </a:r>
            <a:endParaRPr kumimoji="0" lang="en-GB" sz="1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3143250" cy="6858000"/>
          </a:xfrm>
        </p:spPr>
        <p:txBody>
          <a:bodyPr/>
          <a:lstStyle/>
          <a:p>
            <a:pPr marL="0" indent="0" algn="l" rtl="0"/>
            <a:r>
              <a:rPr lang="en-GB" sz="1900" dirty="0" smtClean="0">
                <a:solidFill>
                  <a:srgbClr val="FFFF00"/>
                </a:solidFill>
                <a:effectLst/>
              </a:rPr>
              <a:t>In attempting to safeguard the environment of the Red Sea and Gulf of Aden PERSGA established a system of MPAs aiming at conserving all ecosystems of the Red Sea and Gulf of Aden as a whole. </a:t>
            </a:r>
          </a:p>
          <a:p>
            <a:pPr marL="0" indent="0" algn="l" rtl="0">
              <a:buNone/>
            </a:pPr>
            <a:endParaRPr lang="en-GB" sz="1900" dirty="0" smtClean="0">
              <a:solidFill>
                <a:srgbClr val="FFFF00"/>
              </a:solidFill>
              <a:effectLst/>
            </a:endParaRPr>
          </a:p>
          <a:p>
            <a:pPr marL="0" indent="0" algn="l" rtl="0"/>
            <a:r>
              <a:rPr lang="en-GB" sz="1900" dirty="0" smtClean="0">
                <a:solidFill>
                  <a:srgbClr val="FFFF00"/>
                </a:solidFill>
                <a:effectLst/>
              </a:rPr>
              <a:t>The network therefore contains examples of all major </a:t>
            </a:r>
            <a:r>
              <a:rPr lang="en-GB" sz="1900" dirty="0" err="1" smtClean="0">
                <a:solidFill>
                  <a:srgbClr val="FFFF00"/>
                </a:solidFill>
                <a:effectLst/>
              </a:rPr>
              <a:t>biogeographical</a:t>
            </a:r>
            <a:r>
              <a:rPr lang="en-GB" sz="1900" dirty="0" smtClean="0">
                <a:solidFill>
                  <a:srgbClr val="FFFF00"/>
                </a:solidFill>
                <a:effectLst/>
              </a:rPr>
              <a:t> sub-units of the Region and major habitat types within each sub-unit.</a:t>
            </a:r>
          </a:p>
          <a:p>
            <a:pPr marL="0" indent="0" algn="l" rtl="0">
              <a:buNone/>
            </a:pPr>
            <a:endParaRPr lang="en-GB" sz="1900" dirty="0" smtClean="0">
              <a:solidFill>
                <a:srgbClr val="FFFF00"/>
              </a:solidFill>
              <a:effectLst/>
            </a:endParaRPr>
          </a:p>
          <a:p>
            <a:pPr marL="0" indent="0" algn="l" rtl="0"/>
            <a:r>
              <a:rPr lang="en-GB" sz="1900" dirty="0" smtClean="0">
                <a:solidFill>
                  <a:srgbClr val="FFFF00"/>
                </a:solidFill>
                <a:effectLst/>
              </a:rPr>
              <a:t> It includes prime examples of the full range of coastal and marine habitat types and species communities</a:t>
            </a:r>
            <a:endParaRPr lang="en-US" sz="1900" dirty="0" smtClean="0">
              <a:solidFill>
                <a:srgbClr val="FFFF00"/>
              </a:solidFill>
              <a:effectLst/>
            </a:endParaRPr>
          </a:p>
        </p:txBody>
      </p:sp>
      <p:pic>
        <p:nvPicPr>
          <p:cNvPr id="4" name="Picture 3" descr="644047_10151108847420703_1819102833_n.jpg"/>
          <p:cNvPicPr>
            <a:picLocks noChangeAspect="1"/>
          </p:cNvPicPr>
          <p:nvPr/>
        </p:nvPicPr>
        <p:blipFill>
          <a:blip r:embed="rId2" cstate="email"/>
          <a:stretch>
            <a:fillRect/>
          </a:stretch>
        </p:blipFill>
        <p:spPr>
          <a:xfrm>
            <a:off x="6143636" y="0"/>
            <a:ext cx="3000364" cy="2143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68490_372655342818417_1339127539_n.jpg"/>
          <p:cNvPicPr>
            <a:picLocks noChangeAspect="1"/>
          </p:cNvPicPr>
          <p:nvPr/>
        </p:nvPicPr>
        <p:blipFill>
          <a:blip r:embed="rId3" cstate="email"/>
          <a:stretch>
            <a:fillRect/>
          </a:stretch>
        </p:blipFill>
        <p:spPr>
          <a:xfrm>
            <a:off x="6143636" y="2143116"/>
            <a:ext cx="3000364"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1723_370010716416213_782198499_n.jpg"/>
          <p:cNvPicPr>
            <a:picLocks noChangeAspect="1"/>
          </p:cNvPicPr>
          <p:nvPr/>
        </p:nvPicPr>
        <p:blipFill>
          <a:blip r:embed="rId4" cstate="email"/>
          <a:srcRect/>
          <a:stretch>
            <a:fillRect/>
          </a:stretch>
        </p:blipFill>
        <p:spPr>
          <a:xfrm>
            <a:off x="6143636" y="4572008"/>
            <a:ext cx="3000364" cy="2285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63744_10151108850055703_103578173_n.jpg"/>
          <p:cNvPicPr>
            <a:picLocks noChangeAspect="1"/>
          </p:cNvPicPr>
          <p:nvPr/>
        </p:nvPicPr>
        <p:blipFill>
          <a:blip r:embed="rId5" cstate="email"/>
          <a:srcRect/>
          <a:stretch>
            <a:fillRect/>
          </a:stretch>
        </p:blipFill>
        <p:spPr>
          <a:xfrm>
            <a:off x="3214678" y="0"/>
            <a:ext cx="2928958" cy="2143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378958_10151108848865703_1787906202_n.jpg"/>
          <p:cNvPicPr>
            <a:picLocks noChangeAspect="1"/>
          </p:cNvPicPr>
          <p:nvPr/>
        </p:nvPicPr>
        <p:blipFill>
          <a:blip r:embed="rId6" cstate="email"/>
          <a:srcRect/>
          <a:stretch>
            <a:fillRect/>
          </a:stretch>
        </p:blipFill>
        <p:spPr>
          <a:xfrm>
            <a:off x="3214678" y="2143116"/>
            <a:ext cx="2928957"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ugong63.jpg"/>
          <p:cNvPicPr>
            <a:picLocks noChangeAspect="1"/>
          </p:cNvPicPr>
          <p:nvPr/>
        </p:nvPicPr>
        <p:blipFill>
          <a:blip r:embed="rId7"/>
          <a:stretch>
            <a:fillRect/>
          </a:stretch>
        </p:blipFill>
        <p:spPr>
          <a:xfrm>
            <a:off x="3214678" y="4572008"/>
            <a:ext cx="2928958" cy="2285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9388" y="0"/>
            <a:ext cx="8964612" cy="404813"/>
          </a:xfrm>
        </p:spPr>
        <p:txBody>
          <a:bodyPr/>
          <a:lstStyle/>
          <a:p>
            <a:pPr>
              <a:defRPr/>
            </a:pPr>
            <a:r>
              <a:rPr lang="en-US" sz="2300" b="1" dirty="0" smtClean="0">
                <a:solidFill>
                  <a:srgbClr val="FFFF00"/>
                </a:solidFill>
                <a:latin typeface="Times New Roman" pitchFamily="18" charset="0"/>
                <a:cs typeface="Times New Roman" pitchFamily="18" charset="0"/>
              </a:rPr>
              <a:t>Network of Marine Protected Areas in the Red Sea and Gulf of Aden</a:t>
            </a:r>
            <a:endParaRPr lang="en-US" sz="2300" dirty="0" smtClean="0"/>
          </a:p>
        </p:txBody>
      </p:sp>
      <p:pic>
        <p:nvPicPr>
          <p:cNvPr id="12291" name="Content Placeholder 3" descr="RSGA-Corals-MPA's.jpg"/>
          <p:cNvPicPr>
            <a:picLocks noGrp="1" noChangeAspect="1"/>
          </p:cNvPicPr>
          <p:nvPr>
            <p:ph idx="1"/>
          </p:nvPr>
        </p:nvPicPr>
        <p:blipFill>
          <a:blip r:embed="rId2" cstate="email"/>
          <a:srcRect/>
          <a:stretch>
            <a:fillRect/>
          </a:stretch>
        </p:blipFill>
        <p:spPr>
          <a:xfrm>
            <a:off x="1857375" y="428625"/>
            <a:ext cx="5429250" cy="4945063"/>
          </a:xfrm>
          <a:effectLst>
            <a:outerShdw blurRad="292100" dist="139700" dir="2700000" algn="tl" rotWithShape="0">
              <a:srgbClr val="333333">
                <a:alpha val="65000"/>
              </a:srgbClr>
            </a:outerShdw>
          </a:effectLst>
        </p:spPr>
      </p:pic>
      <p:sp>
        <p:nvSpPr>
          <p:cNvPr id="14340" name="Rectangle 5"/>
          <p:cNvSpPr>
            <a:spLocks noChangeArrowheads="1"/>
          </p:cNvSpPr>
          <p:nvPr/>
        </p:nvSpPr>
        <p:spPr bwMode="auto">
          <a:xfrm>
            <a:off x="0" y="5657850"/>
            <a:ext cx="9144000" cy="1200150"/>
          </a:xfrm>
          <a:prstGeom prst="rect">
            <a:avLst/>
          </a:prstGeom>
          <a:noFill/>
          <a:ln w="9525">
            <a:noFill/>
            <a:miter lim="800000"/>
            <a:headEnd/>
            <a:tailEnd/>
          </a:ln>
        </p:spPr>
        <p:txBody>
          <a:bodyPr>
            <a:spAutoFit/>
          </a:bodyPr>
          <a:lstStyle/>
          <a:p>
            <a:pPr algn="just" rtl="0"/>
            <a:r>
              <a:rPr lang="en-GB" sz="2400" b="1" dirty="0">
                <a:solidFill>
                  <a:srgbClr val="FFFF00"/>
                </a:solidFill>
                <a:latin typeface="Times New Roman" pitchFamily="18" charset="0"/>
                <a:cs typeface="Times New Roman" pitchFamily="18" charset="0"/>
              </a:rPr>
              <a:t>12 declared and </a:t>
            </a:r>
            <a:r>
              <a:rPr lang="en-GB" sz="2400" b="1" dirty="0" smtClean="0">
                <a:solidFill>
                  <a:srgbClr val="FFFF00"/>
                </a:solidFill>
                <a:latin typeface="Times New Roman" pitchFamily="18" charset="0"/>
                <a:cs typeface="Times New Roman" pitchFamily="18" charset="0"/>
              </a:rPr>
              <a:t>proposed </a:t>
            </a:r>
            <a:r>
              <a:rPr lang="en-GB" sz="2400" b="1" dirty="0">
                <a:solidFill>
                  <a:srgbClr val="FFFF00"/>
                </a:solidFill>
                <a:latin typeface="Times New Roman" pitchFamily="18" charset="0"/>
                <a:cs typeface="Times New Roman" pitchFamily="18" charset="0"/>
              </a:rPr>
              <a:t>MPAs, representing different ecosystem types and biodiversity richness and uniqueness, were identified as regionally or globally important</a:t>
            </a:r>
            <a:endParaRPr lang="en-US" sz="2400" b="1" dirty="0">
              <a:solidFill>
                <a:srgbClr val="FFFF00"/>
              </a:solidFill>
              <a:latin typeface="Times New Roman" pitchFamily="18" charset="0"/>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jpg"/>
          <p:cNvPicPr>
            <a:picLocks noChangeAspect="1"/>
          </p:cNvPicPr>
          <p:nvPr/>
        </p:nvPicPr>
        <p:blipFill>
          <a:blip r:embed="rId2" cstate="email"/>
          <a:stretch>
            <a:fillRect/>
          </a:stretch>
        </p:blipFill>
        <p:spPr>
          <a:xfrm>
            <a:off x="1" y="0"/>
            <a:ext cx="9144000" cy="6858000"/>
          </a:xfrm>
          <a:prstGeom prst="rect">
            <a:avLst/>
          </a:prstGeom>
        </p:spPr>
      </p:pic>
    </p:spTree>
  </p:cSld>
  <p:clrMapOvr>
    <a:masterClrMapping/>
  </p:clrMapOvr>
  <p:transition spd="med">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Image2.jpg"/>
          <p:cNvPicPr>
            <a:picLocks noGrp="1" noChangeAspect="1"/>
          </p:cNvPicPr>
          <p:nvPr>
            <p:ph idx="1"/>
          </p:nvPr>
        </p:nvPicPr>
        <p:blipFill>
          <a:blip r:embed="rId2" cstate="email"/>
          <a:stretch>
            <a:fillRect/>
          </a:stretch>
        </p:blipFill>
        <p:spPr>
          <a:xfrm>
            <a:off x="-151584" y="428604"/>
            <a:ext cx="9295584" cy="5929330"/>
          </a:xfrm>
        </p:spPr>
      </p:pic>
    </p:spTree>
  </p:cSld>
  <p:clrMapOvr>
    <a:masterClrMapping/>
  </p:clrMapOvr>
  <p:transition spd="med">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3.jpg"/>
          <p:cNvPicPr>
            <a:picLocks noGrp="1" noChangeAspect="1"/>
          </p:cNvPicPr>
          <p:nvPr>
            <p:ph idx="1"/>
          </p:nvPr>
        </p:nvPicPr>
        <p:blipFill>
          <a:blip r:embed="rId2"/>
          <a:stretch>
            <a:fillRect/>
          </a:stretch>
        </p:blipFill>
        <p:spPr>
          <a:xfrm>
            <a:off x="357158" y="345590"/>
            <a:ext cx="8215338" cy="6512410"/>
          </a:xfrm>
        </p:spPr>
      </p:pic>
    </p:spTree>
  </p:cSld>
  <p:clrMapOvr>
    <a:masterClrMapping/>
  </p:clrMapOvr>
  <p:transition spd="med">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6143635" cy="6858000"/>
          </a:xfrm>
        </p:spPr>
        <p:txBody>
          <a:bodyPr/>
          <a:lstStyle/>
          <a:p>
            <a:pPr algn="l" rtl="0">
              <a:buFontTx/>
              <a:buNone/>
              <a:defRPr/>
            </a:pPr>
            <a:r>
              <a:rPr lang="en-US" sz="1800" b="1" dirty="0" smtClean="0">
                <a:solidFill>
                  <a:srgbClr val="FFFF00"/>
                </a:solidFill>
                <a:effectLst>
                  <a:outerShdw blurRad="38100" dist="38100" dir="2700000" algn="tl">
                    <a:srgbClr val="000000">
                      <a:alpha val="43137"/>
                    </a:srgbClr>
                  </a:outerShdw>
                </a:effectLst>
              </a:rPr>
              <a:t>The objectives of the PERSGA Regional MPAs network</a:t>
            </a:r>
            <a:endParaRPr lang="en-US" sz="1800" dirty="0" smtClean="0">
              <a:solidFill>
                <a:srgbClr val="FFFF00"/>
              </a:solidFill>
              <a:effectLst>
                <a:outerShdw blurRad="38100" dist="38100" dir="2700000" algn="tl">
                  <a:srgbClr val="000000">
                    <a:alpha val="43137"/>
                  </a:srgbClr>
                </a:outerShdw>
              </a:effectLst>
            </a:endParaRPr>
          </a:p>
          <a:p>
            <a:pPr algn="l" rtl="0">
              <a:defRPr/>
            </a:pPr>
            <a:r>
              <a:rPr lang="en-US" sz="1800" b="1" dirty="0" smtClean="0">
                <a:effectLst/>
              </a:rPr>
              <a:t> develop regional capacity in all aspects of MPA planning and management</a:t>
            </a:r>
          </a:p>
          <a:p>
            <a:pPr algn="l" rtl="0">
              <a:defRPr/>
            </a:pPr>
            <a:r>
              <a:rPr lang="en-US" sz="1800" b="1" dirty="0" smtClean="0">
                <a:effectLst/>
              </a:rPr>
              <a:t> provide for the sustainable use of living marine resources</a:t>
            </a:r>
          </a:p>
          <a:p>
            <a:pPr algn="l" rtl="0">
              <a:defRPr/>
            </a:pPr>
            <a:r>
              <a:rPr lang="en-US" sz="1800" b="1" dirty="0" smtClean="0">
                <a:effectLst/>
              </a:rPr>
              <a:t> support local and national economic and social development</a:t>
            </a:r>
          </a:p>
          <a:p>
            <a:pPr algn="l" rtl="0">
              <a:defRPr/>
            </a:pPr>
            <a:r>
              <a:rPr lang="en-US" sz="1800" b="1" dirty="0" smtClean="0">
                <a:effectLst/>
              </a:rPr>
              <a:t> involve local communities and stakeholders as partners in MPA management</a:t>
            </a:r>
          </a:p>
          <a:p>
            <a:pPr algn="l" rtl="0">
              <a:defRPr/>
            </a:pPr>
            <a:r>
              <a:rPr lang="en-US" sz="1800" b="1" dirty="0" smtClean="0">
                <a:effectLst/>
              </a:rPr>
              <a:t> conserve representative and prime examples of the biodiversity of the Red Sea and Gulf of Aden</a:t>
            </a:r>
          </a:p>
          <a:p>
            <a:pPr algn="l" rtl="0">
              <a:defRPr/>
            </a:pPr>
            <a:r>
              <a:rPr lang="en-US" sz="1800" b="1" dirty="0" smtClean="0">
                <a:effectLst/>
              </a:rPr>
              <a:t> conduct research and monitoring </a:t>
            </a:r>
            <a:r>
              <a:rPr lang="en-US" sz="1800" b="1" dirty="0" err="1" smtClean="0">
                <a:effectLst/>
              </a:rPr>
              <a:t>programmes</a:t>
            </a:r>
            <a:r>
              <a:rPr lang="en-US" sz="1800" b="1" dirty="0" smtClean="0">
                <a:effectLst/>
              </a:rPr>
              <a:t> for the benefit of MPA management</a:t>
            </a:r>
          </a:p>
          <a:p>
            <a:pPr algn="l" rtl="0">
              <a:defRPr/>
            </a:pPr>
            <a:r>
              <a:rPr lang="en-US" sz="1800" b="1" dirty="0" smtClean="0">
                <a:effectLst/>
              </a:rPr>
              <a:t> enhance public awareness of the marine resources and biodiversity of the Red Sea and Gulf of Aden and the principles of sustainable use</a:t>
            </a:r>
          </a:p>
          <a:p>
            <a:pPr algn="l" rtl="0">
              <a:defRPr/>
            </a:pPr>
            <a:r>
              <a:rPr lang="en-US" sz="1800" b="1" dirty="0" smtClean="0">
                <a:effectLst/>
              </a:rPr>
              <a:t> protect the unique cultural heritage of the marine and coastal environments of the Red Sea and Gulf of Aden</a:t>
            </a:r>
          </a:p>
          <a:p>
            <a:pPr algn="l" rtl="0">
              <a:defRPr/>
            </a:pPr>
            <a:r>
              <a:rPr lang="en-US" sz="1800" b="1" dirty="0" smtClean="0">
                <a:effectLst/>
              </a:rPr>
              <a:t> implement a regional legal framework for protected areas and biodiversity.</a:t>
            </a:r>
            <a:endParaRPr lang="en-US" sz="1800" b="1" dirty="0">
              <a:effectLst/>
            </a:endParaRPr>
          </a:p>
        </p:txBody>
      </p:sp>
      <p:pic>
        <p:nvPicPr>
          <p:cNvPr id="4" name="Picture 3" descr="524_372655166151768_2121966569_n.jpg"/>
          <p:cNvPicPr>
            <a:picLocks noChangeAspect="1"/>
          </p:cNvPicPr>
          <p:nvPr/>
        </p:nvPicPr>
        <p:blipFill>
          <a:blip r:embed="rId2" cstate="email"/>
          <a:stretch>
            <a:fillRect/>
          </a:stretch>
        </p:blipFill>
        <p:spPr>
          <a:xfrm>
            <a:off x="6643702" y="1"/>
            <a:ext cx="2500298" cy="17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18262_10151108849645703_1961412174_n.jpg"/>
          <p:cNvPicPr>
            <a:picLocks noChangeAspect="1"/>
          </p:cNvPicPr>
          <p:nvPr/>
        </p:nvPicPr>
        <p:blipFill>
          <a:blip r:embed="rId3" cstate="email"/>
          <a:stretch>
            <a:fillRect/>
          </a:stretch>
        </p:blipFill>
        <p:spPr>
          <a:xfrm>
            <a:off x="6643702" y="1714488"/>
            <a:ext cx="2500298" cy="1639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575271_10151108845815703_906181589_n.jpg"/>
          <p:cNvPicPr>
            <a:picLocks noChangeAspect="1"/>
          </p:cNvPicPr>
          <p:nvPr/>
        </p:nvPicPr>
        <p:blipFill>
          <a:blip r:embed="rId4" cstate="email"/>
          <a:stretch>
            <a:fillRect/>
          </a:stretch>
        </p:blipFill>
        <p:spPr>
          <a:xfrm>
            <a:off x="6643702" y="5192608"/>
            <a:ext cx="2500298" cy="1616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ugong62.jpg"/>
          <p:cNvPicPr>
            <a:picLocks noChangeAspect="1"/>
          </p:cNvPicPr>
          <p:nvPr/>
        </p:nvPicPr>
        <p:blipFill>
          <a:blip r:embed="rId5" cstate="email"/>
          <a:stretch>
            <a:fillRect/>
          </a:stretch>
        </p:blipFill>
        <p:spPr>
          <a:xfrm>
            <a:off x="6643702" y="3429000"/>
            <a:ext cx="2500298" cy="1815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sz="quarter"/>
          </p:nvPr>
        </p:nvSpPr>
        <p:spPr/>
        <p:txBody>
          <a:bodyPr/>
          <a:lstStyle/>
          <a:p>
            <a:pPr eaLnBrk="1" hangingPunct="1">
              <a:defRPr/>
            </a:pPr>
            <a:endParaRPr lang="en-US" smtClean="0"/>
          </a:p>
        </p:txBody>
      </p:sp>
      <p:sp>
        <p:nvSpPr>
          <p:cNvPr id="3" name="Subtitle 2"/>
          <p:cNvSpPr>
            <a:spLocks noGrp="1"/>
          </p:cNvSpPr>
          <p:nvPr>
            <p:ph type="subTitle" sz="quarter" idx="1"/>
          </p:nvPr>
        </p:nvSpPr>
        <p:spPr/>
        <p:txBody>
          <a:bodyPr rtlCol="0">
            <a:normAutofit/>
          </a:bodyPr>
          <a:lstStyle/>
          <a:p>
            <a:pPr eaLnBrk="1" fontAlgn="auto" hangingPunct="1">
              <a:spcAft>
                <a:spcPts val="0"/>
              </a:spcAft>
              <a:defRPr/>
            </a:pPr>
            <a:endParaRPr lang="en-US" smtClean="0"/>
          </a:p>
        </p:txBody>
      </p:sp>
      <p:sp>
        <p:nvSpPr>
          <p:cNvPr id="16388" name="عنصر نائب لرقم الشريحة 5"/>
          <p:cNvSpPr txBox="1">
            <a:spLocks noGrp="1"/>
          </p:cNvSpPr>
          <p:nvPr/>
        </p:nvSpPr>
        <p:spPr bwMode="auto">
          <a:xfrm>
            <a:off x="6553200" y="4879975"/>
            <a:ext cx="2133600" cy="476250"/>
          </a:xfrm>
          <a:prstGeom prst="rect">
            <a:avLst/>
          </a:prstGeom>
          <a:noFill/>
          <a:ln w="9525">
            <a:noFill/>
            <a:miter lim="800000"/>
            <a:headEnd/>
            <a:tailEnd/>
          </a:ln>
        </p:spPr>
        <p:txBody>
          <a:bodyPr/>
          <a:lstStyle/>
          <a:p>
            <a:fld id="{6ACFB91F-7A78-4106-B56A-67F27243EBB1}" type="slidenum">
              <a:rPr lang="ar-SA">
                <a:latin typeface="Arial" pitchFamily="34" charset="0"/>
              </a:rPr>
              <a:pPr/>
              <a:t>16</a:t>
            </a:fld>
            <a:endParaRPr lang="en-US">
              <a:latin typeface="Arial" pitchFamily="34" charset="0"/>
            </a:endParaRPr>
          </a:p>
        </p:txBody>
      </p:sp>
      <p:pic>
        <p:nvPicPr>
          <p:cNvPr id="16389" name="Picture 2" descr="Map rsga colour"/>
          <p:cNvPicPr>
            <a:picLocks noChangeAspect="1" noChangeArrowheads="1"/>
          </p:cNvPicPr>
          <p:nvPr/>
        </p:nvPicPr>
        <p:blipFill>
          <a:blip r:embed="rId2" cstate="email"/>
          <a:srcRect/>
          <a:stretch>
            <a:fillRect/>
          </a:stretch>
        </p:blipFill>
        <p:spPr bwMode="auto">
          <a:xfrm>
            <a:off x="3203575" y="800100"/>
            <a:ext cx="4137025" cy="2903538"/>
          </a:xfrm>
          <a:prstGeom prst="rect">
            <a:avLst/>
          </a:prstGeom>
          <a:noFill/>
          <a:ln w="9525">
            <a:noFill/>
            <a:miter lim="800000"/>
            <a:headEnd/>
            <a:tailEnd/>
          </a:ln>
        </p:spPr>
      </p:pic>
      <p:pic>
        <p:nvPicPr>
          <p:cNvPr id="16390" name="Picture 6" descr="MAP Light Version"/>
          <p:cNvPicPr>
            <a:picLocks noChangeAspect="1" noChangeArrowheads="1"/>
          </p:cNvPicPr>
          <p:nvPr/>
        </p:nvPicPr>
        <p:blipFill>
          <a:blip r:embed="rId3" cstate="email"/>
          <a:srcRect/>
          <a:stretch>
            <a:fillRect/>
          </a:stretch>
        </p:blipFill>
        <p:spPr bwMode="auto">
          <a:xfrm>
            <a:off x="6477000" y="2997200"/>
            <a:ext cx="2667000" cy="3384550"/>
          </a:xfrm>
          <a:prstGeom prst="rect">
            <a:avLst/>
          </a:prstGeom>
          <a:noFill/>
          <a:ln w="9525">
            <a:noFill/>
            <a:miter lim="800000"/>
            <a:headEnd/>
            <a:tailEnd/>
          </a:ln>
        </p:spPr>
      </p:pic>
      <p:pic>
        <p:nvPicPr>
          <p:cNvPr id="16391" name="Picture 7" descr="Pict0034"/>
          <p:cNvPicPr>
            <a:picLocks noChangeAspect="1" noChangeArrowheads="1"/>
          </p:cNvPicPr>
          <p:nvPr/>
        </p:nvPicPr>
        <p:blipFill>
          <a:blip r:embed="rId4" cstate="email"/>
          <a:srcRect/>
          <a:stretch>
            <a:fillRect/>
          </a:stretch>
        </p:blipFill>
        <p:spPr bwMode="auto">
          <a:xfrm>
            <a:off x="34925" y="692150"/>
            <a:ext cx="1435100" cy="2192338"/>
          </a:xfrm>
          <a:prstGeom prst="rect">
            <a:avLst/>
          </a:prstGeom>
          <a:noFill/>
          <a:ln w="9525">
            <a:noFill/>
            <a:miter lim="800000"/>
            <a:headEnd/>
            <a:tailEnd/>
          </a:ln>
        </p:spPr>
      </p:pic>
      <p:sp>
        <p:nvSpPr>
          <p:cNvPr id="16392" name="Line 7"/>
          <p:cNvSpPr>
            <a:spLocks noChangeShapeType="1"/>
          </p:cNvSpPr>
          <p:nvPr/>
        </p:nvSpPr>
        <p:spPr bwMode="auto">
          <a:xfrm flipH="1" flipV="1">
            <a:off x="4103688" y="1052513"/>
            <a:ext cx="863600" cy="73025"/>
          </a:xfrm>
          <a:prstGeom prst="line">
            <a:avLst/>
          </a:prstGeom>
          <a:noFill/>
          <a:ln w="38100">
            <a:solidFill>
              <a:srgbClr val="000080"/>
            </a:solidFill>
            <a:round/>
            <a:headEnd/>
            <a:tailEnd type="triangle" w="med" len="med"/>
          </a:ln>
        </p:spPr>
        <p:txBody>
          <a:bodyPr/>
          <a:lstStyle/>
          <a:p>
            <a:endParaRPr lang="en-US"/>
          </a:p>
        </p:txBody>
      </p:sp>
      <p:pic>
        <p:nvPicPr>
          <p:cNvPr id="9" name="Picture 8" descr="DSC01415"/>
          <p:cNvPicPr>
            <a:picLocks noChangeAspect="1" noChangeArrowheads="1"/>
          </p:cNvPicPr>
          <p:nvPr/>
        </p:nvPicPr>
        <p:blipFill>
          <a:blip r:embed="rId5" cstate="email"/>
          <a:srcRect/>
          <a:stretch>
            <a:fillRect/>
          </a:stretch>
        </p:blipFill>
        <p:spPr bwMode="auto">
          <a:xfrm>
            <a:off x="1547813" y="692150"/>
            <a:ext cx="1800225" cy="1349375"/>
          </a:xfrm>
          <a:prstGeom prst="rect">
            <a:avLst/>
          </a:prstGeom>
          <a:noFill/>
          <a:ln w="9525">
            <a:solidFill>
              <a:srgbClr val="FF3300"/>
            </a:solidFill>
            <a:miter lim="800000"/>
            <a:headEnd/>
            <a:tailEnd/>
          </a:ln>
          <a:effectLst>
            <a:outerShdw dist="107763" dir="2700000" algn="ctr" rotWithShape="0">
              <a:schemeClr val="tx2">
                <a:alpha val="50000"/>
              </a:schemeClr>
            </a:outerShdw>
          </a:effectLst>
        </p:spPr>
      </p:pic>
      <p:sp>
        <p:nvSpPr>
          <p:cNvPr id="16394" name="Text Box 9"/>
          <p:cNvSpPr txBox="1">
            <a:spLocks noChangeArrowheads="1"/>
          </p:cNvSpPr>
          <p:nvPr/>
        </p:nvSpPr>
        <p:spPr bwMode="auto">
          <a:xfrm>
            <a:off x="179388" y="3762375"/>
            <a:ext cx="5184775" cy="1482725"/>
          </a:xfrm>
          <a:prstGeom prst="rect">
            <a:avLst/>
          </a:prstGeom>
          <a:solidFill>
            <a:srgbClr val="FFFF99"/>
          </a:solidFill>
          <a:ln w="9525">
            <a:noFill/>
            <a:miter lim="800000"/>
            <a:headEnd/>
            <a:tailEnd/>
          </a:ln>
        </p:spPr>
        <p:txBody>
          <a:bodyPr>
            <a:spAutoFit/>
          </a:bodyPr>
          <a:lstStyle/>
          <a:p>
            <a:pPr algn="l" rtl="0">
              <a:lnSpc>
                <a:spcPct val="70000"/>
              </a:lnSpc>
              <a:spcBef>
                <a:spcPct val="50000"/>
              </a:spcBef>
              <a:buFont typeface="Wingdings" pitchFamily="2" charset="2"/>
              <a:buNone/>
            </a:pPr>
            <a:r>
              <a:rPr lang="en-US" b="1">
                <a:solidFill>
                  <a:schemeClr val="bg1"/>
                </a:solidFill>
                <a:latin typeface="Times New Roman" pitchFamily="18" charset="0"/>
                <a:cs typeface="Times New Roman" pitchFamily="18" charset="0"/>
              </a:rPr>
              <a:t>66 mooring buoys installed </a:t>
            </a:r>
          </a:p>
          <a:p>
            <a:pPr algn="l" rtl="0">
              <a:lnSpc>
                <a:spcPct val="70000"/>
              </a:lnSpc>
              <a:spcBef>
                <a:spcPct val="50000"/>
              </a:spcBef>
              <a:buFont typeface="Wingdings" pitchFamily="2" charset="2"/>
              <a:buNone/>
            </a:pPr>
            <a:r>
              <a:rPr lang="en-US" b="1">
                <a:solidFill>
                  <a:schemeClr val="bg1"/>
                </a:solidFill>
                <a:latin typeface="Times New Roman" pitchFamily="18" charset="0"/>
                <a:cs typeface="Times New Roman" pitchFamily="18" charset="0"/>
              </a:rPr>
              <a:t>Coastal sites delineation for managing recreational activities</a:t>
            </a:r>
          </a:p>
          <a:p>
            <a:pPr algn="l" rtl="0">
              <a:lnSpc>
                <a:spcPct val="70000"/>
              </a:lnSpc>
              <a:spcBef>
                <a:spcPct val="50000"/>
              </a:spcBef>
              <a:buFont typeface="Wingdings" pitchFamily="2" charset="2"/>
              <a:buNone/>
            </a:pPr>
            <a:r>
              <a:rPr lang="en-US" b="1">
                <a:solidFill>
                  <a:schemeClr val="bg1"/>
                </a:solidFill>
                <a:latin typeface="Times New Roman" pitchFamily="18" charset="0"/>
                <a:cs typeface="Times New Roman" pitchFamily="18" charset="0"/>
              </a:rPr>
              <a:t>Public awareness materials</a:t>
            </a:r>
          </a:p>
          <a:p>
            <a:pPr algn="l" rtl="0">
              <a:lnSpc>
                <a:spcPct val="70000"/>
              </a:lnSpc>
              <a:spcBef>
                <a:spcPct val="50000"/>
              </a:spcBef>
              <a:buFont typeface="Wingdings" pitchFamily="2" charset="2"/>
              <a:buNone/>
            </a:pPr>
            <a:r>
              <a:rPr lang="en-US" b="1">
                <a:solidFill>
                  <a:schemeClr val="bg1"/>
                </a:solidFill>
                <a:latin typeface="Times New Roman" pitchFamily="18" charset="0"/>
                <a:cs typeface="Times New Roman" pitchFamily="18" charset="0"/>
              </a:rPr>
              <a:t>Digital maps and guidelines</a:t>
            </a:r>
          </a:p>
        </p:txBody>
      </p:sp>
      <p:sp>
        <p:nvSpPr>
          <p:cNvPr id="16395" name="Text Box 10"/>
          <p:cNvSpPr txBox="1">
            <a:spLocks noChangeArrowheads="1"/>
          </p:cNvSpPr>
          <p:nvPr/>
        </p:nvSpPr>
        <p:spPr bwMode="auto">
          <a:xfrm>
            <a:off x="179388" y="188913"/>
            <a:ext cx="7769225" cy="461962"/>
          </a:xfrm>
          <a:prstGeom prst="rect">
            <a:avLst/>
          </a:prstGeom>
          <a:noFill/>
          <a:ln w="9525">
            <a:noFill/>
            <a:miter lim="800000"/>
            <a:headEnd/>
            <a:tailEnd/>
          </a:ln>
        </p:spPr>
        <p:txBody>
          <a:bodyPr>
            <a:spAutoFit/>
          </a:bodyPr>
          <a:lstStyle/>
          <a:p>
            <a:pPr algn="l" rtl="0"/>
            <a:r>
              <a:rPr lang="en-US" sz="2400" b="1">
                <a:solidFill>
                  <a:srgbClr val="FFFF00"/>
                </a:solidFill>
                <a:latin typeface="Times New Roman" pitchFamily="18" charset="0"/>
                <a:cs typeface="Times New Roman" pitchFamily="18" charset="0"/>
              </a:rPr>
              <a:t>Demo projects for Ecotourism in MPAs and coastal sites </a:t>
            </a:r>
          </a:p>
        </p:txBody>
      </p:sp>
      <p:sp>
        <p:nvSpPr>
          <p:cNvPr id="16396" name="Line 16"/>
          <p:cNvSpPr>
            <a:spLocks noChangeShapeType="1"/>
          </p:cNvSpPr>
          <p:nvPr/>
        </p:nvSpPr>
        <p:spPr bwMode="auto">
          <a:xfrm flipH="1">
            <a:off x="4608513" y="1125538"/>
            <a:ext cx="503237" cy="790575"/>
          </a:xfrm>
          <a:prstGeom prst="line">
            <a:avLst/>
          </a:prstGeom>
          <a:noFill/>
          <a:ln w="38100">
            <a:solidFill>
              <a:srgbClr val="000080"/>
            </a:solidFill>
            <a:round/>
            <a:headEnd/>
            <a:tailEnd type="triangle" w="med" len="med"/>
          </a:ln>
        </p:spPr>
        <p:txBody>
          <a:bodyPr/>
          <a:lstStyle/>
          <a:p>
            <a:endParaRPr lang="en-US"/>
          </a:p>
        </p:txBody>
      </p:sp>
      <p:sp>
        <p:nvSpPr>
          <p:cNvPr id="16397" name="Text Box 15"/>
          <p:cNvSpPr txBox="1">
            <a:spLocks noChangeArrowheads="1"/>
          </p:cNvSpPr>
          <p:nvPr/>
        </p:nvSpPr>
        <p:spPr bwMode="auto">
          <a:xfrm>
            <a:off x="4857752" y="714356"/>
            <a:ext cx="3925887" cy="1200150"/>
          </a:xfrm>
          <a:prstGeom prst="rect">
            <a:avLst/>
          </a:prstGeom>
          <a:solidFill>
            <a:srgbClr val="99CCFF"/>
          </a:solidFill>
          <a:ln w="9525">
            <a:noFill/>
            <a:miter lim="800000"/>
            <a:headEnd/>
            <a:tailEnd/>
          </a:ln>
        </p:spPr>
        <p:txBody>
          <a:bodyPr>
            <a:spAutoFit/>
          </a:bodyPr>
          <a:lstStyle/>
          <a:p>
            <a:pPr algn="l" rtl="0"/>
            <a:r>
              <a:rPr lang="en-US" b="1" dirty="0">
                <a:solidFill>
                  <a:schemeClr val="bg1"/>
                </a:solidFill>
                <a:latin typeface="Times New Roman" pitchFamily="18" charset="0"/>
                <a:cs typeface="Times New Roman" pitchFamily="18" charset="0"/>
              </a:rPr>
              <a:t>Installing Mooring Buoys at diving sites:  Jeddah- KSA, accomplished  in 2008</a:t>
            </a:r>
          </a:p>
          <a:p>
            <a:r>
              <a:rPr lang="en-US" b="1" dirty="0">
                <a:solidFill>
                  <a:schemeClr val="bg1"/>
                </a:solidFill>
                <a:latin typeface="Times New Roman" pitchFamily="18" charset="0"/>
                <a:cs typeface="Times New Roman" pitchFamily="18" charset="0"/>
              </a:rPr>
              <a:t>Aqaba- Jordan, accomplished in 2009</a:t>
            </a:r>
          </a:p>
        </p:txBody>
      </p:sp>
      <p:sp>
        <p:nvSpPr>
          <p:cNvPr id="16398" name="Text Box 17"/>
          <p:cNvSpPr txBox="1">
            <a:spLocks noChangeArrowheads="1"/>
          </p:cNvSpPr>
          <p:nvPr/>
        </p:nvSpPr>
        <p:spPr bwMode="auto">
          <a:xfrm>
            <a:off x="179388" y="5373688"/>
            <a:ext cx="5400675" cy="674031"/>
          </a:xfrm>
          <a:prstGeom prst="rect">
            <a:avLst/>
          </a:prstGeom>
          <a:solidFill>
            <a:srgbClr val="FFFF99"/>
          </a:solidFill>
          <a:ln w="9525">
            <a:noFill/>
            <a:miter lim="800000"/>
            <a:headEnd/>
            <a:tailEnd/>
          </a:ln>
        </p:spPr>
        <p:txBody>
          <a:bodyPr>
            <a:spAutoFit/>
          </a:bodyPr>
          <a:lstStyle/>
          <a:p>
            <a:pPr algn="l" rtl="0">
              <a:lnSpc>
                <a:spcPct val="80000"/>
              </a:lnSpc>
              <a:spcBef>
                <a:spcPct val="50000"/>
              </a:spcBef>
              <a:buFont typeface="Wingdings" pitchFamily="2" charset="2"/>
              <a:buNone/>
            </a:pPr>
            <a:r>
              <a:rPr lang="en-US" dirty="0">
                <a:solidFill>
                  <a:schemeClr val="bg1"/>
                </a:solidFill>
                <a:latin typeface="Times New Roman" pitchFamily="18" charset="0"/>
                <a:cs typeface="Times New Roman" pitchFamily="18" charset="0"/>
              </a:rPr>
              <a:t>Upcoming projects for mooring buoys installation: </a:t>
            </a:r>
          </a:p>
          <a:p>
            <a:pPr algn="l" rtl="0">
              <a:lnSpc>
                <a:spcPct val="80000"/>
              </a:lnSpc>
              <a:spcBef>
                <a:spcPct val="50000"/>
              </a:spcBef>
              <a:buFont typeface="Vivaldi" pitchFamily="66" charset="0"/>
              <a:buChar char="-"/>
            </a:pP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Sanganeeb</a:t>
            </a:r>
            <a:r>
              <a:rPr lang="en-US" dirty="0">
                <a:solidFill>
                  <a:schemeClr val="bg1"/>
                </a:solidFill>
                <a:latin typeface="Times New Roman" pitchFamily="18" charset="0"/>
                <a:cs typeface="Times New Roman" pitchFamily="18" charset="0"/>
              </a:rPr>
              <a:t> Atoll (Sudan) </a:t>
            </a:r>
            <a:r>
              <a:rPr lang="en-US" dirty="0" smtClean="0">
                <a:solidFill>
                  <a:schemeClr val="bg1"/>
                </a:solidFill>
                <a:latin typeface="Times New Roman" pitchFamily="18" charset="0"/>
                <a:cs typeface="Times New Roman" pitchFamily="18" charset="0"/>
              </a:rPr>
              <a:t>2013</a:t>
            </a:r>
            <a:endParaRPr lang="en-US" dirty="0">
              <a:solidFill>
                <a:schemeClr val="bg1"/>
              </a:solidFill>
              <a:latin typeface="Times New Roman" pitchFamily="18" charset="0"/>
              <a:cs typeface="Times New Roman" pitchFamily="18" charset="0"/>
            </a:endParaRPr>
          </a:p>
        </p:txBody>
      </p:sp>
      <p:pic>
        <p:nvPicPr>
          <p:cNvPr id="16399" name="Picture 18" descr="Agabaaqutb1"/>
          <p:cNvPicPr>
            <a:picLocks noChangeAspect="1" noChangeArrowheads="1"/>
          </p:cNvPicPr>
          <p:nvPr/>
        </p:nvPicPr>
        <p:blipFill>
          <a:blip r:embed="rId6" cstate="email"/>
          <a:srcRect/>
          <a:stretch>
            <a:fillRect/>
          </a:stretch>
        </p:blipFill>
        <p:spPr bwMode="auto">
          <a:xfrm>
            <a:off x="1763713" y="2133600"/>
            <a:ext cx="1311275" cy="1500188"/>
          </a:xfrm>
          <a:prstGeom prst="rect">
            <a:avLst/>
          </a:prstGeom>
          <a:noFill/>
          <a:ln w="9525">
            <a:noFill/>
            <a:miter lim="800000"/>
            <a:headEnd/>
            <a:tailEnd/>
          </a:ln>
        </p:spPr>
      </p:pic>
      <p:pic>
        <p:nvPicPr>
          <p:cNvPr id="16400" name="Picture 19" descr="Aqabagutb2"/>
          <p:cNvPicPr>
            <a:picLocks noChangeAspect="1" noChangeArrowheads="1"/>
          </p:cNvPicPr>
          <p:nvPr/>
        </p:nvPicPr>
        <p:blipFill>
          <a:blip r:embed="rId7" cstate="email"/>
          <a:srcRect/>
          <a:stretch>
            <a:fillRect/>
          </a:stretch>
        </p:blipFill>
        <p:spPr bwMode="auto">
          <a:xfrm>
            <a:off x="5867400" y="1989138"/>
            <a:ext cx="1103313" cy="1262062"/>
          </a:xfrm>
          <a:prstGeom prst="rect">
            <a:avLst/>
          </a:prstGeom>
          <a:noFill/>
          <a:ln w="9525">
            <a:noFill/>
            <a:miter lim="800000"/>
            <a:headEnd/>
            <a:tailEnd/>
          </a:ln>
        </p:spPr>
      </p:pic>
      <p:pic>
        <p:nvPicPr>
          <p:cNvPr id="16401" name="Picture 20" descr="Aqabaqotb3"/>
          <p:cNvPicPr>
            <a:picLocks noChangeAspect="1" noChangeArrowheads="1"/>
          </p:cNvPicPr>
          <p:nvPr/>
        </p:nvPicPr>
        <p:blipFill>
          <a:blip r:embed="rId8" cstate="email"/>
          <a:srcRect/>
          <a:stretch>
            <a:fillRect/>
          </a:stretch>
        </p:blipFill>
        <p:spPr bwMode="auto">
          <a:xfrm>
            <a:off x="7083425" y="1901825"/>
            <a:ext cx="1809750" cy="1311275"/>
          </a:xfrm>
          <a:prstGeom prst="rect">
            <a:avLst/>
          </a:prstGeom>
          <a:noFill/>
          <a:ln w="9525">
            <a:noFill/>
            <a:miter lim="800000"/>
            <a:headEnd/>
            <a:tailEnd/>
          </a:ln>
        </p:spPr>
      </p:pic>
      <p:pic>
        <p:nvPicPr>
          <p:cNvPr id="16402" name="Picture 21" descr="Aqabaqotb4"/>
          <p:cNvPicPr>
            <a:picLocks noChangeAspect="1" noChangeArrowheads="1"/>
          </p:cNvPicPr>
          <p:nvPr/>
        </p:nvPicPr>
        <p:blipFill>
          <a:blip r:embed="rId9" cstate="email"/>
          <a:srcRect/>
          <a:stretch>
            <a:fillRect/>
          </a:stretch>
        </p:blipFill>
        <p:spPr bwMode="auto">
          <a:xfrm>
            <a:off x="5580063" y="3357563"/>
            <a:ext cx="1116012" cy="2889250"/>
          </a:xfrm>
          <a:prstGeom prst="rect">
            <a:avLst/>
          </a:prstGeom>
          <a:noFill/>
          <a:ln w="9525">
            <a:noFill/>
            <a:miter lim="800000"/>
            <a:headEnd/>
            <a:tailEnd/>
          </a:ln>
        </p:spPr>
      </p:pic>
    </p:spTree>
  </p:cSld>
  <p:clrMapOvr>
    <a:masterClrMapping/>
  </p:clrMapOvr>
  <p:transition spd="med">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sz="quarter"/>
          </p:nvPr>
        </p:nvSpPr>
        <p:spPr/>
        <p:txBody>
          <a:bodyPr/>
          <a:lstStyle/>
          <a:p>
            <a:pPr eaLnBrk="1" hangingPunct="1">
              <a:defRPr/>
            </a:pPr>
            <a:endParaRPr lang="en-US" smtClean="0">
              <a:latin typeface="Times New Roman" pitchFamily="18" charset="0"/>
              <a:cs typeface="Times New Roman" pitchFamily="18" charset="0"/>
            </a:endParaRPr>
          </a:p>
        </p:txBody>
      </p:sp>
      <p:sp>
        <p:nvSpPr>
          <p:cNvPr id="3" name="Subtitle 2"/>
          <p:cNvSpPr>
            <a:spLocks noGrp="1"/>
          </p:cNvSpPr>
          <p:nvPr>
            <p:ph type="subTitle" sz="quarter" idx="1"/>
          </p:nvPr>
        </p:nvSpPr>
        <p:spPr/>
        <p:txBody>
          <a:bodyPr rtlCol="0">
            <a:normAutofit/>
          </a:bodyPr>
          <a:lstStyle/>
          <a:p>
            <a:pPr eaLnBrk="1" fontAlgn="auto" hangingPunct="1">
              <a:spcAft>
                <a:spcPts val="0"/>
              </a:spcAft>
              <a:defRPr/>
            </a:pPr>
            <a:endParaRPr lang="en-US" smtClean="0">
              <a:latin typeface="Times New Roman" pitchFamily="18" charset="0"/>
              <a:cs typeface="Times New Roman" pitchFamily="18" charset="0"/>
            </a:endParaRPr>
          </a:p>
        </p:txBody>
      </p:sp>
      <p:pic>
        <p:nvPicPr>
          <p:cNvPr id="17412" name="Picture 2" descr="Picture121"/>
          <p:cNvPicPr>
            <a:picLocks noChangeAspect="1" noChangeArrowheads="1"/>
          </p:cNvPicPr>
          <p:nvPr/>
        </p:nvPicPr>
        <p:blipFill>
          <a:blip r:embed="rId2" cstate="email"/>
          <a:srcRect/>
          <a:stretch>
            <a:fillRect/>
          </a:stretch>
        </p:blipFill>
        <p:spPr bwMode="auto">
          <a:xfrm>
            <a:off x="3419475" y="3141663"/>
            <a:ext cx="1368425" cy="1208087"/>
          </a:xfrm>
          <a:prstGeom prst="rect">
            <a:avLst/>
          </a:prstGeom>
          <a:noFill/>
          <a:ln w="9525">
            <a:noFill/>
            <a:miter lim="800000"/>
            <a:headEnd/>
            <a:tailEnd/>
          </a:ln>
        </p:spPr>
      </p:pic>
      <p:pic>
        <p:nvPicPr>
          <p:cNvPr id="17413" name="Picture 3" descr="Map rsga colour"/>
          <p:cNvPicPr>
            <a:picLocks noChangeAspect="1" noChangeArrowheads="1"/>
          </p:cNvPicPr>
          <p:nvPr/>
        </p:nvPicPr>
        <p:blipFill>
          <a:blip r:embed="rId3" cstate="email"/>
          <a:srcRect/>
          <a:stretch>
            <a:fillRect/>
          </a:stretch>
        </p:blipFill>
        <p:spPr bwMode="auto">
          <a:xfrm>
            <a:off x="1908175" y="1268413"/>
            <a:ext cx="2895600" cy="1811337"/>
          </a:xfrm>
          <a:prstGeom prst="rect">
            <a:avLst/>
          </a:prstGeom>
          <a:noFill/>
          <a:ln w="9525">
            <a:noFill/>
            <a:miter lim="800000"/>
            <a:headEnd/>
            <a:tailEnd/>
          </a:ln>
        </p:spPr>
      </p:pic>
      <p:pic>
        <p:nvPicPr>
          <p:cNvPr id="17414" name="Picture 6" descr="n 4"/>
          <p:cNvPicPr>
            <a:picLocks noChangeAspect="1" noChangeArrowheads="1"/>
          </p:cNvPicPr>
          <p:nvPr/>
        </p:nvPicPr>
        <p:blipFill>
          <a:blip r:embed="rId4" cstate="email"/>
          <a:srcRect/>
          <a:stretch>
            <a:fillRect/>
          </a:stretch>
        </p:blipFill>
        <p:spPr bwMode="auto">
          <a:xfrm>
            <a:off x="34925" y="1052513"/>
            <a:ext cx="1800225" cy="1452562"/>
          </a:xfrm>
          <a:prstGeom prst="rect">
            <a:avLst/>
          </a:prstGeom>
          <a:noFill/>
          <a:ln w="28575">
            <a:solidFill>
              <a:srgbClr val="76923C"/>
            </a:solidFill>
            <a:miter lim="800000"/>
            <a:headEnd/>
            <a:tailEnd/>
          </a:ln>
        </p:spPr>
      </p:pic>
      <p:pic>
        <p:nvPicPr>
          <p:cNvPr id="17415" name="Picture 7" descr="visitors tent-local team"/>
          <p:cNvPicPr>
            <a:picLocks noChangeAspect="1" noChangeArrowheads="1"/>
          </p:cNvPicPr>
          <p:nvPr/>
        </p:nvPicPr>
        <p:blipFill>
          <a:blip r:embed="rId5" cstate="email"/>
          <a:srcRect/>
          <a:stretch>
            <a:fillRect/>
          </a:stretch>
        </p:blipFill>
        <p:spPr bwMode="auto">
          <a:xfrm>
            <a:off x="1836738" y="3141663"/>
            <a:ext cx="1582737" cy="1276350"/>
          </a:xfrm>
          <a:prstGeom prst="rect">
            <a:avLst/>
          </a:prstGeom>
          <a:noFill/>
          <a:ln w="9525">
            <a:noFill/>
            <a:miter lim="800000"/>
            <a:headEnd/>
            <a:tailEnd/>
          </a:ln>
        </p:spPr>
      </p:pic>
      <p:pic>
        <p:nvPicPr>
          <p:cNvPr id="17416" name="Picture 8" descr="Picture120"/>
          <p:cNvPicPr>
            <a:picLocks noChangeAspect="1" noChangeArrowheads="1"/>
          </p:cNvPicPr>
          <p:nvPr/>
        </p:nvPicPr>
        <p:blipFill>
          <a:blip r:embed="rId6" cstate="email"/>
          <a:srcRect/>
          <a:stretch>
            <a:fillRect/>
          </a:stretch>
        </p:blipFill>
        <p:spPr bwMode="auto">
          <a:xfrm>
            <a:off x="34925" y="2555875"/>
            <a:ext cx="1728788" cy="1765300"/>
          </a:xfrm>
          <a:prstGeom prst="rect">
            <a:avLst/>
          </a:prstGeom>
          <a:noFill/>
          <a:ln w="9525">
            <a:noFill/>
            <a:miter lim="800000"/>
            <a:headEnd/>
            <a:tailEnd/>
          </a:ln>
        </p:spPr>
      </p:pic>
      <p:sp>
        <p:nvSpPr>
          <p:cNvPr id="17417" name="Text Box 9"/>
          <p:cNvSpPr txBox="1">
            <a:spLocks noChangeArrowheads="1"/>
          </p:cNvSpPr>
          <p:nvPr/>
        </p:nvSpPr>
        <p:spPr bwMode="auto">
          <a:xfrm>
            <a:off x="0" y="4829175"/>
            <a:ext cx="4392613" cy="1025525"/>
          </a:xfrm>
          <a:prstGeom prst="rect">
            <a:avLst/>
          </a:prstGeom>
          <a:solidFill>
            <a:srgbClr val="FFFF99"/>
          </a:solidFill>
          <a:ln w="9525" algn="ctr">
            <a:noFill/>
            <a:miter lim="800000"/>
            <a:headEnd/>
            <a:tailEnd/>
          </a:ln>
        </p:spPr>
        <p:txBody>
          <a:bodyPr>
            <a:spAutoFit/>
          </a:bodyPr>
          <a:lstStyle/>
          <a:p>
            <a:pPr algn="just" rtl="0">
              <a:lnSpc>
                <a:spcPct val="80000"/>
              </a:lnSpc>
              <a:spcBef>
                <a:spcPct val="50000"/>
              </a:spcBef>
            </a:pPr>
            <a:r>
              <a:rPr lang="en-US" b="1">
                <a:solidFill>
                  <a:schemeClr val="bg1"/>
                </a:solidFill>
                <a:latin typeface="Times New Roman" pitchFamily="18" charset="0"/>
                <a:cs typeface="Times New Roman" pitchFamily="18" charset="0"/>
              </a:rPr>
              <a:t>Training local villagers</a:t>
            </a:r>
          </a:p>
          <a:p>
            <a:pPr algn="just" rtl="0">
              <a:lnSpc>
                <a:spcPct val="80000"/>
              </a:lnSpc>
              <a:spcBef>
                <a:spcPct val="50000"/>
              </a:spcBef>
            </a:pPr>
            <a:r>
              <a:rPr lang="en-US" b="1">
                <a:solidFill>
                  <a:schemeClr val="bg1"/>
                </a:solidFill>
                <a:latin typeface="Times New Roman" pitchFamily="18" charset="0"/>
                <a:cs typeface="Times New Roman" pitchFamily="18" charset="0"/>
              </a:rPr>
              <a:t>Equipment and infrastructure support</a:t>
            </a:r>
          </a:p>
          <a:p>
            <a:pPr algn="just" rtl="0">
              <a:lnSpc>
                <a:spcPct val="80000"/>
              </a:lnSpc>
              <a:spcBef>
                <a:spcPct val="50000"/>
              </a:spcBef>
            </a:pPr>
            <a:r>
              <a:rPr lang="en-US" b="1">
                <a:solidFill>
                  <a:schemeClr val="bg1"/>
                </a:solidFill>
                <a:latin typeface="Times New Roman" pitchFamily="18" charset="0"/>
                <a:cs typeface="Times New Roman" pitchFamily="18" charset="0"/>
              </a:rPr>
              <a:t>Awareness materials</a:t>
            </a:r>
          </a:p>
        </p:txBody>
      </p:sp>
      <p:sp>
        <p:nvSpPr>
          <p:cNvPr id="17418" name="Line 4"/>
          <p:cNvSpPr>
            <a:spLocks noChangeShapeType="1"/>
          </p:cNvSpPr>
          <p:nvPr/>
        </p:nvSpPr>
        <p:spPr bwMode="auto">
          <a:xfrm>
            <a:off x="1835150" y="692150"/>
            <a:ext cx="649288" cy="1081088"/>
          </a:xfrm>
          <a:prstGeom prst="line">
            <a:avLst/>
          </a:prstGeom>
          <a:noFill/>
          <a:ln w="38100">
            <a:solidFill>
              <a:srgbClr val="008000"/>
            </a:solidFill>
            <a:round/>
            <a:headEnd/>
            <a:tailEnd type="triangle" w="lg" len="lg"/>
          </a:ln>
        </p:spPr>
        <p:txBody>
          <a:bodyPr/>
          <a:lstStyle/>
          <a:p>
            <a:endParaRPr lang="en-US"/>
          </a:p>
        </p:txBody>
      </p:sp>
      <p:sp>
        <p:nvSpPr>
          <p:cNvPr id="17419" name="Line 10"/>
          <p:cNvSpPr>
            <a:spLocks noChangeShapeType="1"/>
          </p:cNvSpPr>
          <p:nvPr/>
        </p:nvSpPr>
        <p:spPr bwMode="auto">
          <a:xfrm flipH="1">
            <a:off x="2916238" y="908050"/>
            <a:ext cx="2016125" cy="1008063"/>
          </a:xfrm>
          <a:prstGeom prst="line">
            <a:avLst/>
          </a:prstGeom>
          <a:noFill/>
          <a:ln w="38100">
            <a:solidFill>
              <a:srgbClr val="008000"/>
            </a:solidFill>
            <a:round/>
            <a:headEnd/>
            <a:tailEnd type="triangle" w="lg" len="lg"/>
          </a:ln>
        </p:spPr>
        <p:txBody>
          <a:bodyPr/>
          <a:lstStyle/>
          <a:p>
            <a:endParaRPr lang="en-US"/>
          </a:p>
        </p:txBody>
      </p:sp>
      <p:sp>
        <p:nvSpPr>
          <p:cNvPr id="17420" name="Rectangle 12"/>
          <p:cNvSpPr>
            <a:spLocks noChangeArrowheads="1"/>
          </p:cNvSpPr>
          <p:nvPr/>
        </p:nvSpPr>
        <p:spPr bwMode="auto">
          <a:xfrm>
            <a:off x="4859338" y="288925"/>
            <a:ext cx="3673475" cy="641350"/>
          </a:xfrm>
          <a:prstGeom prst="rect">
            <a:avLst/>
          </a:prstGeom>
          <a:noFill/>
          <a:ln w="9525">
            <a:noFill/>
            <a:miter lim="800000"/>
            <a:headEnd/>
            <a:tailEnd/>
          </a:ln>
        </p:spPr>
        <p:txBody>
          <a:bodyPr>
            <a:spAutoFit/>
          </a:bodyPr>
          <a:lstStyle/>
          <a:p>
            <a:pPr algn="l" rtl="0">
              <a:lnSpc>
                <a:spcPct val="90000"/>
              </a:lnSpc>
              <a:spcBef>
                <a:spcPct val="50000"/>
              </a:spcBef>
            </a:pPr>
            <a:r>
              <a:rPr lang="en-US" sz="2000" b="1" dirty="0">
                <a:solidFill>
                  <a:srgbClr val="FFFF00"/>
                </a:solidFill>
                <a:latin typeface="Times New Roman" pitchFamily="18" charset="0"/>
                <a:cs typeface="Times New Roman" pitchFamily="18" charset="0"/>
              </a:rPr>
              <a:t>Mangrove assessment project Saudi Arabia </a:t>
            </a:r>
          </a:p>
        </p:txBody>
      </p:sp>
      <p:sp>
        <p:nvSpPr>
          <p:cNvPr id="17421" name="Rectangle 13"/>
          <p:cNvSpPr>
            <a:spLocks noChangeArrowheads="1"/>
          </p:cNvSpPr>
          <p:nvPr/>
        </p:nvSpPr>
        <p:spPr bwMode="auto">
          <a:xfrm>
            <a:off x="3175" y="400050"/>
            <a:ext cx="4352925" cy="581025"/>
          </a:xfrm>
          <a:prstGeom prst="rect">
            <a:avLst/>
          </a:prstGeom>
          <a:noFill/>
          <a:ln w="9525">
            <a:noFill/>
            <a:miter lim="800000"/>
            <a:headEnd/>
            <a:tailEnd/>
          </a:ln>
        </p:spPr>
        <p:txBody>
          <a:bodyPr>
            <a:spAutoFit/>
          </a:bodyPr>
          <a:lstStyle/>
          <a:p>
            <a:pPr algn="l" rtl="0">
              <a:lnSpc>
                <a:spcPct val="80000"/>
              </a:lnSpc>
              <a:spcBef>
                <a:spcPct val="50000"/>
              </a:spcBef>
            </a:pPr>
            <a:r>
              <a:rPr lang="en-US" sz="2000" b="1" dirty="0">
                <a:solidFill>
                  <a:srgbClr val="FFFF00"/>
                </a:solidFill>
                <a:latin typeface="Times New Roman" pitchFamily="18" charset="0"/>
                <a:cs typeface="Times New Roman" pitchFamily="18" charset="0"/>
              </a:rPr>
              <a:t>Mangrove based ecotourism project Egypt (accomplished in 2009)</a:t>
            </a:r>
          </a:p>
        </p:txBody>
      </p:sp>
      <p:sp>
        <p:nvSpPr>
          <p:cNvPr id="17422" name="Text Box 18"/>
          <p:cNvSpPr txBox="1">
            <a:spLocks noChangeArrowheads="1"/>
          </p:cNvSpPr>
          <p:nvPr/>
        </p:nvSpPr>
        <p:spPr bwMode="auto">
          <a:xfrm>
            <a:off x="5040313" y="5518150"/>
            <a:ext cx="3995737" cy="881063"/>
          </a:xfrm>
          <a:prstGeom prst="rect">
            <a:avLst/>
          </a:prstGeom>
          <a:solidFill>
            <a:srgbClr val="FFFF99"/>
          </a:solidFill>
          <a:ln w="9525" algn="ctr">
            <a:noFill/>
            <a:miter lim="800000"/>
            <a:headEnd/>
            <a:tailEnd/>
          </a:ln>
        </p:spPr>
        <p:txBody>
          <a:bodyPr>
            <a:spAutoFit/>
          </a:bodyPr>
          <a:lstStyle/>
          <a:p>
            <a:pPr algn="just" rtl="0">
              <a:lnSpc>
                <a:spcPct val="60000"/>
              </a:lnSpc>
              <a:spcBef>
                <a:spcPct val="50000"/>
              </a:spcBef>
            </a:pPr>
            <a:r>
              <a:rPr lang="en-US" b="1">
                <a:solidFill>
                  <a:schemeClr val="bg1"/>
                </a:solidFill>
                <a:latin typeface="Times New Roman" pitchFamily="18" charset="0"/>
                <a:cs typeface="Times New Roman" pitchFamily="18" charset="0"/>
              </a:rPr>
              <a:t>Mangrove mapping </a:t>
            </a:r>
          </a:p>
          <a:p>
            <a:pPr algn="just" rtl="0">
              <a:lnSpc>
                <a:spcPct val="60000"/>
              </a:lnSpc>
              <a:spcBef>
                <a:spcPct val="50000"/>
              </a:spcBef>
            </a:pPr>
            <a:r>
              <a:rPr lang="en-US" b="1">
                <a:solidFill>
                  <a:schemeClr val="bg1"/>
                </a:solidFill>
                <a:latin typeface="Times New Roman" pitchFamily="18" charset="0"/>
                <a:cs typeface="Times New Roman" pitchFamily="18" charset="0"/>
              </a:rPr>
              <a:t>Assessment of the status</a:t>
            </a:r>
          </a:p>
          <a:p>
            <a:pPr algn="just" rtl="0">
              <a:lnSpc>
                <a:spcPct val="60000"/>
              </a:lnSpc>
              <a:spcBef>
                <a:spcPct val="50000"/>
              </a:spcBef>
            </a:pPr>
            <a:r>
              <a:rPr lang="en-US" b="1">
                <a:solidFill>
                  <a:schemeClr val="bg1"/>
                </a:solidFill>
                <a:latin typeface="Times New Roman" pitchFamily="18" charset="0"/>
                <a:cs typeface="Times New Roman" pitchFamily="18" charset="0"/>
              </a:rPr>
              <a:t>Investigating sites for restoration</a:t>
            </a:r>
          </a:p>
        </p:txBody>
      </p:sp>
      <p:pic>
        <p:nvPicPr>
          <p:cNvPr id="17423" name="Picture 19" descr="Slide14-1"/>
          <p:cNvPicPr>
            <a:picLocks noChangeAspect="1" noChangeArrowheads="1"/>
          </p:cNvPicPr>
          <p:nvPr/>
        </p:nvPicPr>
        <p:blipFill>
          <a:blip r:embed="rId7" cstate="email"/>
          <a:srcRect/>
          <a:stretch>
            <a:fillRect/>
          </a:stretch>
        </p:blipFill>
        <p:spPr bwMode="auto">
          <a:xfrm>
            <a:off x="5414963" y="920750"/>
            <a:ext cx="1749425" cy="1139825"/>
          </a:xfrm>
          <a:prstGeom prst="rect">
            <a:avLst/>
          </a:prstGeom>
          <a:noFill/>
          <a:ln w="9525">
            <a:noFill/>
            <a:miter lim="800000"/>
            <a:headEnd/>
            <a:tailEnd/>
          </a:ln>
        </p:spPr>
      </p:pic>
      <p:pic>
        <p:nvPicPr>
          <p:cNvPr id="17424" name="Picture 20" descr="Slide14-2"/>
          <p:cNvPicPr>
            <a:picLocks noChangeAspect="1" noChangeArrowheads="1"/>
          </p:cNvPicPr>
          <p:nvPr/>
        </p:nvPicPr>
        <p:blipFill>
          <a:blip r:embed="rId8" cstate="email"/>
          <a:srcRect/>
          <a:stretch>
            <a:fillRect/>
          </a:stretch>
        </p:blipFill>
        <p:spPr bwMode="auto">
          <a:xfrm>
            <a:off x="7388225" y="908050"/>
            <a:ext cx="1504950" cy="1139825"/>
          </a:xfrm>
          <a:prstGeom prst="rect">
            <a:avLst/>
          </a:prstGeom>
          <a:noFill/>
          <a:ln w="9525">
            <a:noFill/>
            <a:miter lim="800000"/>
            <a:headEnd/>
            <a:tailEnd/>
          </a:ln>
        </p:spPr>
      </p:pic>
      <p:pic>
        <p:nvPicPr>
          <p:cNvPr id="17425" name="Picture 21" descr="KSA mangrove"/>
          <p:cNvPicPr>
            <a:picLocks noChangeAspect="1" noChangeArrowheads="1"/>
          </p:cNvPicPr>
          <p:nvPr/>
        </p:nvPicPr>
        <p:blipFill>
          <a:blip r:embed="rId9" cstate="email"/>
          <a:srcRect/>
          <a:stretch>
            <a:fillRect/>
          </a:stretch>
        </p:blipFill>
        <p:spPr bwMode="auto">
          <a:xfrm>
            <a:off x="6019800" y="2116138"/>
            <a:ext cx="2584450" cy="3328987"/>
          </a:xfrm>
          <a:prstGeom prst="rect">
            <a:avLst/>
          </a:prstGeom>
          <a:noFill/>
          <a:ln w="9525">
            <a:noFill/>
            <a:miter lim="800000"/>
            <a:headEnd/>
            <a:tailEnd/>
          </a:ln>
        </p:spPr>
      </p:pic>
    </p:spTree>
  </p:cSld>
  <p:clrMapOvr>
    <a:masterClrMapping/>
  </p:clrMapOvr>
  <p:transition spd="med">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28718" cy="571480"/>
          </a:xfrm>
        </p:spPr>
        <p:txBody>
          <a:bodyPr/>
          <a:lstStyle/>
          <a:p>
            <a:r>
              <a:rPr lang="en-US" sz="2400" b="1" dirty="0" smtClean="0">
                <a:solidFill>
                  <a:srgbClr val="FFFF00"/>
                </a:solidFill>
              </a:rPr>
              <a:t>Finally:</a:t>
            </a:r>
            <a:endParaRPr lang="en-US" sz="2400" b="1" dirty="0">
              <a:solidFill>
                <a:srgbClr val="FFFF00"/>
              </a:solidFill>
            </a:endParaRPr>
          </a:p>
        </p:txBody>
      </p:sp>
      <p:sp>
        <p:nvSpPr>
          <p:cNvPr id="3" name="Content Placeholder 2"/>
          <p:cNvSpPr>
            <a:spLocks noGrp="1"/>
          </p:cNvSpPr>
          <p:nvPr>
            <p:ph idx="1"/>
          </p:nvPr>
        </p:nvSpPr>
        <p:spPr>
          <a:xfrm>
            <a:off x="0" y="571480"/>
            <a:ext cx="6143636" cy="6286520"/>
          </a:xfrm>
        </p:spPr>
        <p:txBody>
          <a:bodyPr/>
          <a:lstStyle/>
          <a:p>
            <a:pPr marL="111125" indent="-111125" algn="l" rtl="0"/>
            <a:r>
              <a:rPr lang="en-US" sz="2000" dirty="0" smtClean="0">
                <a:effectLst>
                  <a:outerShdw blurRad="38100" dist="38100" dir="2700000" algn="tl">
                    <a:srgbClr val="000000">
                      <a:alpha val="43137"/>
                    </a:srgbClr>
                  </a:outerShdw>
                </a:effectLst>
              </a:rPr>
              <a:t>The main objective of MPAs network is to conserve representative and prime examples of the biodiversity of the Red Sea and Gulf of Aden with special references to the three main critical habitats </a:t>
            </a:r>
            <a:r>
              <a:rPr lang="en-US" sz="2000" b="1" dirty="0" smtClean="0">
                <a:solidFill>
                  <a:srgbClr val="FF0000"/>
                </a:solidFill>
                <a:effectLst>
                  <a:outerShdw blurRad="38100" dist="38100" dir="2700000" algn="tl">
                    <a:srgbClr val="000000">
                      <a:alpha val="43137"/>
                    </a:srgbClr>
                  </a:outerShdw>
                </a:effectLst>
              </a:rPr>
              <a:t>coral reefs</a:t>
            </a:r>
            <a:r>
              <a:rPr lang="en-US" sz="2000" dirty="0" smtClean="0">
                <a:effectLst>
                  <a:outerShdw blurRad="38100" dist="38100" dir="2700000" algn="tl">
                    <a:srgbClr val="000000">
                      <a:alpha val="43137"/>
                    </a:srgbClr>
                  </a:outerShdw>
                </a:effectLst>
              </a:rPr>
              <a:t>, mangroves and </a:t>
            </a:r>
            <a:r>
              <a:rPr lang="en-US" sz="2000" dirty="0" err="1" smtClean="0">
                <a:effectLst>
                  <a:outerShdw blurRad="38100" dist="38100" dir="2700000" algn="tl">
                    <a:srgbClr val="000000">
                      <a:alpha val="43137"/>
                    </a:srgbClr>
                  </a:outerShdw>
                </a:effectLst>
              </a:rPr>
              <a:t>seagrasses</a:t>
            </a:r>
            <a:r>
              <a:rPr lang="en-US" sz="2000" dirty="0" smtClean="0">
                <a:effectLst>
                  <a:outerShdw blurRad="38100" dist="38100" dir="2700000" algn="tl">
                    <a:srgbClr val="000000">
                      <a:alpha val="43137"/>
                    </a:srgbClr>
                  </a:outerShdw>
                </a:effectLst>
              </a:rPr>
              <a:t>.</a:t>
            </a:r>
          </a:p>
          <a:p>
            <a:pPr marL="111125" indent="-111125" algn="l" rtl="0"/>
            <a:endParaRPr lang="en-US" sz="2000" smtClean="0">
              <a:effectLst>
                <a:outerShdw blurRad="38100" dist="38100" dir="2700000" algn="tl">
                  <a:srgbClr val="000000">
                    <a:alpha val="43137"/>
                  </a:srgbClr>
                </a:outerShdw>
              </a:effectLst>
            </a:endParaRPr>
          </a:p>
          <a:p>
            <a:pPr marL="111125" indent="-111125" algn="l" rtl="0">
              <a:buNone/>
            </a:pPr>
            <a:endParaRPr lang="en-US" sz="2000" dirty="0" smtClean="0">
              <a:effectLst>
                <a:outerShdw blurRad="38100" dist="38100" dir="2700000" algn="tl">
                  <a:srgbClr val="000000">
                    <a:alpha val="43137"/>
                  </a:srgbClr>
                </a:outerShdw>
              </a:effectLst>
            </a:endParaRPr>
          </a:p>
          <a:p>
            <a:pPr marL="111125" indent="-111125" algn="l" rtl="0"/>
            <a:r>
              <a:rPr lang="en-US" sz="2400" b="1" u="sng" dirty="0" smtClean="0">
                <a:solidFill>
                  <a:srgbClr val="FF3300"/>
                </a:solidFill>
              </a:rPr>
              <a:t>Coral Reefs </a:t>
            </a:r>
            <a:r>
              <a:rPr lang="en-US" sz="2400" dirty="0" smtClean="0"/>
              <a:t>are the ocean's canaries. We must heed their call. This call is not just for the coral reefs themselves, but for all the great ecosystems of our oceans. These stand behind reefs like a row of dominoes. If coral reefs fall, the rest will follow in quick succession. </a:t>
            </a:r>
          </a:p>
          <a:p>
            <a:pPr marL="111125" indent="-111125" algn="l" rtl="0"/>
            <a:r>
              <a:rPr lang="en-US" sz="2400" dirty="0" smtClean="0"/>
              <a:t>The Sixth Mass Extinction will be upon us. It will be of our own making, and it will be unstoppable by any means whatever.</a:t>
            </a:r>
          </a:p>
          <a:p>
            <a:pPr algn="l" rtl="0"/>
            <a:endParaRPr lang="en-US" sz="2400" dirty="0">
              <a:effectLst>
                <a:outerShdw blurRad="38100" dist="38100" dir="2700000" algn="tl">
                  <a:srgbClr val="000000">
                    <a:alpha val="43137"/>
                  </a:srgbClr>
                </a:outerShdw>
              </a:effectLst>
            </a:endParaRPr>
          </a:p>
        </p:txBody>
      </p:sp>
      <p:pic>
        <p:nvPicPr>
          <p:cNvPr id="4" name="Picture 3" descr="Slide44a.jpg"/>
          <p:cNvPicPr>
            <a:picLocks noChangeAspect="1"/>
          </p:cNvPicPr>
          <p:nvPr/>
        </p:nvPicPr>
        <p:blipFill>
          <a:blip r:embed="rId2" cstate="email"/>
          <a:srcRect/>
          <a:stretch>
            <a:fillRect/>
          </a:stretch>
        </p:blipFill>
        <p:spPr>
          <a:xfrm>
            <a:off x="5929322" y="2143116"/>
            <a:ext cx="3214678" cy="2359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lide42a.jpg"/>
          <p:cNvPicPr>
            <a:picLocks noChangeAspect="1"/>
          </p:cNvPicPr>
          <p:nvPr/>
        </p:nvPicPr>
        <p:blipFill>
          <a:blip r:embed="rId3" cstate="email"/>
          <a:srcRect/>
          <a:stretch>
            <a:fillRect/>
          </a:stretch>
        </p:blipFill>
        <p:spPr>
          <a:xfrm>
            <a:off x="5963341" y="4500570"/>
            <a:ext cx="3180658" cy="2357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hristmas Worm.jpg"/>
          <p:cNvPicPr>
            <a:picLocks noChangeAspect="1"/>
          </p:cNvPicPr>
          <p:nvPr/>
        </p:nvPicPr>
        <p:blipFill>
          <a:blip r:embed="rId4" cstate="email"/>
          <a:stretch>
            <a:fillRect/>
          </a:stretch>
        </p:blipFill>
        <p:spPr>
          <a:xfrm>
            <a:off x="5929322" y="1"/>
            <a:ext cx="3214677" cy="215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292725" y="5235575"/>
            <a:ext cx="3600450" cy="64135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spcBef>
                <a:spcPct val="50000"/>
              </a:spcBef>
              <a:defRPr/>
            </a:pPr>
            <a:r>
              <a:rPr lang="en-US" sz="3600" b="1" dirty="0" smtClean="0">
                <a:solidFill>
                  <a:srgbClr val="FF0000"/>
                </a:solidFill>
                <a:latin typeface="Times Roman Bold" pitchFamily="18" charset="0"/>
              </a:rPr>
              <a:t> You</a:t>
            </a:r>
            <a:r>
              <a:rPr lang="en-US" sz="3600" b="1" dirty="0">
                <a:solidFill>
                  <a:srgbClr val="FF0000"/>
                </a:solidFill>
                <a:latin typeface="Times Roman Bold" pitchFamily="18" charset="0"/>
              </a:rPr>
              <a:t>…</a:t>
            </a:r>
          </a:p>
        </p:txBody>
      </p:sp>
      <p:pic>
        <p:nvPicPr>
          <p:cNvPr id="5" name="Picture 4" descr="Outlines_Transparent"/>
          <p:cNvPicPr>
            <a:picLocks noChangeAspect="1" noChangeArrowheads="1"/>
          </p:cNvPicPr>
          <p:nvPr/>
        </p:nvPicPr>
        <p:blipFill>
          <a:blip r:embed="rId2" cstate="email"/>
          <a:srcRect/>
          <a:stretch>
            <a:fillRect/>
          </a:stretch>
        </p:blipFill>
        <p:spPr bwMode="auto">
          <a:xfrm>
            <a:off x="3132138" y="1268413"/>
            <a:ext cx="2665412" cy="2638425"/>
          </a:xfrm>
          <a:prstGeom prst="rect">
            <a:avLst/>
          </a:prstGeom>
          <a:ln>
            <a:headEnd/>
            <a:tailEnd/>
          </a:ln>
        </p:spPr>
        <p:style>
          <a:lnRef idx="0">
            <a:schemeClr val="accent5"/>
          </a:lnRef>
          <a:fillRef idx="3">
            <a:schemeClr val="accent5"/>
          </a:fillRef>
          <a:effectRef idx="3">
            <a:schemeClr val="accent5"/>
          </a:effectRef>
          <a:fontRef idx="minor">
            <a:schemeClr val="lt1"/>
          </a:fontRef>
        </p:style>
      </p:pic>
      <p:sp>
        <p:nvSpPr>
          <p:cNvPr id="6" name="Text Box 5"/>
          <p:cNvSpPr txBox="1">
            <a:spLocks noChangeArrowheads="1"/>
          </p:cNvSpPr>
          <p:nvPr/>
        </p:nvSpPr>
        <p:spPr bwMode="auto">
          <a:xfrm>
            <a:off x="2951163" y="4217988"/>
            <a:ext cx="2978188" cy="58477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n-US" sz="3200" b="1" dirty="0">
                <a:solidFill>
                  <a:srgbClr val="FF0000"/>
                </a:solidFill>
              </a:rPr>
              <a:t>www.persga.org</a:t>
            </a:r>
          </a:p>
        </p:txBody>
      </p:sp>
      <p:sp>
        <p:nvSpPr>
          <p:cNvPr id="7" name="Rectangle 1"/>
          <p:cNvSpPr>
            <a:spLocks noChangeArrowheads="1"/>
          </p:cNvSpPr>
          <p:nvPr/>
        </p:nvSpPr>
        <p:spPr bwMode="auto">
          <a:xfrm>
            <a:off x="0" y="639633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Side Event on “Ecosystem based Adaptation to the impacts of Climate,  Change in the Red Sea and Gulf of Aden”</a:t>
            </a:r>
            <a:endParaRPr kumimoji="0" lang="en-US" sz="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COP 18/ CPM 8, Doha, Qatar</a:t>
            </a:r>
            <a:endParaRPr kumimoji="0" lang="en-GB" sz="1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صر نائب لرقم الشريحة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3FBB1DD-A9EC-46A2-8711-F3EEA091E342}" type="slidenum">
              <a:rPr lang="ar-SA">
                <a:latin typeface="Arial" pitchFamily="34" charset="0"/>
              </a:rPr>
              <a:pPr algn="r"/>
              <a:t>2</a:t>
            </a:fld>
            <a:endParaRPr lang="en-US">
              <a:latin typeface="Arial" pitchFamily="34" charset="0"/>
            </a:endParaRPr>
          </a:p>
        </p:txBody>
      </p:sp>
      <p:sp>
        <p:nvSpPr>
          <p:cNvPr id="5123" name="Rectangle 3"/>
          <p:cNvSpPr>
            <a:spLocks noChangeArrowheads="1"/>
          </p:cNvSpPr>
          <p:nvPr/>
        </p:nvSpPr>
        <p:spPr bwMode="auto">
          <a:xfrm>
            <a:off x="0" y="2714620"/>
            <a:ext cx="7286644" cy="4143380"/>
          </a:xfrm>
          <a:prstGeom prst="rect">
            <a:avLst/>
          </a:prstGeom>
          <a:noFill/>
          <a:ln w="38100" cmpd="dbl">
            <a:noFill/>
            <a:miter lim="800000"/>
            <a:headEnd/>
            <a:tailEnd/>
          </a:ln>
        </p:spPr>
        <p:txBody>
          <a:bodyPr/>
          <a:lstStyle/>
          <a:p>
            <a:pPr algn="just" rtl="0">
              <a:lnSpc>
                <a:spcPct val="90000"/>
              </a:lnSpc>
              <a:spcBef>
                <a:spcPct val="20000"/>
              </a:spcBef>
            </a:pPr>
            <a:r>
              <a:rPr lang="en-US" sz="1800" b="1" i="1" dirty="0">
                <a:cs typeface="Tahoma" pitchFamily="34" charset="0"/>
              </a:rPr>
              <a:t>                  </a:t>
            </a:r>
          </a:p>
          <a:p>
            <a:pPr algn="just" rtl="0">
              <a:lnSpc>
                <a:spcPct val="90000"/>
              </a:lnSpc>
              <a:spcBef>
                <a:spcPct val="20000"/>
              </a:spcBef>
            </a:pPr>
            <a:r>
              <a:rPr lang="en-US" sz="2400" b="1" i="1" dirty="0">
                <a:solidFill>
                  <a:srgbClr val="FF0000"/>
                </a:solidFill>
                <a:cs typeface="Tahoma" pitchFamily="34" charset="0"/>
              </a:rPr>
              <a:t>PERSGA</a:t>
            </a:r>
            <a:r>
              <a:rPr lang="en-US" sz="1800" b="1" i="1" dirty="0">
                <a:cs typeface="Tahoma" pitchFamily="34" charset="0"/>
              </a:rPr>
              <a:t> </a:t>
            </a:r>
            <a:r>
              <a:rPr lang="ar-SA" sz="1600" b="1" dirty="0">
                <a:solidFill>
                  <a:srgbClr val="FFFF00"/>
                </a:solidFill>
                <a:cs typeface="Tahoma" pitchFamily="34" charset="0"/>
              </a:rPr>
              <a:t>الهيئة </a:t>
            </a:r>
            <a:r>
              <a:rPr lang="ar-SA" sz="1600" b="1" dirty="0" smtClean="0">
                <a:solidFill>
                  <a:srgbClr val="FFFF00"/>
                </a:solidFill>
                <a:cs typeface="Tahoma" pitchFamily="34" charset="0"/>
              </a:rPr>
              <a:t>الإقليمية </a:t>
            </a:r>
            <a:r>
              <a:rPr lang="ar-SA" sz="1600" b="1" dirty="0">
                <a:solidFill>
                  <a:srgbClr val="FFFF00"/>
                </a:solidFill>
                <a:cs typeface="Tahoma" pitchFamily="34" charset="0"/>
              </a:rPr>
              <a:t>للمحافظة على بيئة البحر الأحمر </a:t>
            </a:r>
            <a:r>
              <a:rPr lang="ar-SA" sz="1600" b="1" dirty="0" err="1">
                <a:solidFill>
                  <a:srgbClr val="FFFF00"/>
                </a:solidFill>
                <a:cs typeface="Tahoma" pitchFamily="34" charset="0"/>
              </a:rPr>
              <a:t>و</a:t>
            </a:r>
            <a:r>
              <a:rPr lang="ar-SA" sz="1600" b="1" dirty="0">
                <a:solidFill>
                  <a:srgbClr val="FFFF00"/>
                </a:solidFill>
                <a:cs typeface="Tahoma" pitchFamily="34" charset="0"/>
              </a:rPr>
              <a:t> خليج عدن</a:t>
            </a:r>
            <a:r>
              <a:rPr lang="ar-SA" sz="1800" b="1" dirty="0">
                <a:solidFill>
                  <a:srgbClr val="FFFF00"/>
                </a:solidFill>
                <a:cs typeface="Tahoma" pitchFamily="34" charset="0"/>
              </a:rPr>
              <a:t> </a:t>
            </a:r>
            <a:endParaRPr lang="en-US" sz="1800" b="1" dirty="0">
              <a:solidFill>
                <a:srgbClr val="FFFF00"/>
              </a:solidFill>
              <a:cs typeface="Tahoma" pitchFamily="34" charset="0"/>
            </a:endParaRPr>
          </a:p>
          <a:p>
            <a:pPr algn="just" rtl="0">
              <a:lnSpc>
                <a:spcPct val="90000"/>
              </a:lnSpc>
              <a:spcBef>
                <a:spcPct val="20000"/>
              </a:spcBef>
            </a:pPr>
            <a:r>
              <a:rPr lang="en-US" sz="1800" b="1" i="1" dirty="0">
                <a:cs typeface="Tahoma" pitchFamily="34" charset="0"/>
              </a:rPr>
              <a:t>An intergovernmental organization concerned with protection/conservation of marine environment and sustainable development</a:t>
            </a:r>
          </a:p>
          <a:p>
            <a:pPr marL="742950" lvl="1" indent="-285750" algn="just" rtl="0">
              <a:lnSpc>
                <a:spcPct val="90000"/>
              </a:lnSpc>
              <a:spcBef>
                <a:spcPct val="20000"/>
              </a:spcBef>
              <a:buClr>
                <a:srgbClr val="FFFF00"/>
              </a:buClr>
              <a:buFont typeface="Wingdings" pitchFamily="2" charset="2"/>
              <a:buChar char="§"/>
            </a:pPr>
            <a:r>
              <a:rPr lang="en-US" sz="1800" b="1" dirty="0">
                <a:cs typeface="Tahoma" pitchFamily="34" charset="0"/>
              </a:rPr>
              <a:t>Member states are </a:t>
            </a:r>
            <a:r>
              <a:rPr lang="en-US" sz="1800" b="1" dirty="0">
                <a:solidFill>
                  <a:srgbClr val="FFFF00"/>
                </a:solidFill>
                <a:cs typeface="Tahoma" pitchFamily="34" charset="0"/>
              </a:rPr>
              <a:t>Djibouti, Jordan, Egypt, Saudi Arabia, Somalia, Sudan and Yemen</a:t>
            </a:r>
            <a:endParaRPr lang="ar-SA" sz="1800" b="1" dirty="0">
              <a:solidFill>
                <a:srgbClr val="FFFF00"/>
              </a:solidFill>
              <a:cs typeface="Tahoma" pitchFamily="34" charset="0"/>
            </a:endParaRPr>
          </a:p>
          <a:p>
            <a:pPr marL="742950" lvl="1" indent="-285750" algn="just" rtl="0">
              <a:lnSpc>
                <a:spcPct val="90000"/>
              </a:lnSpc>
              <a:spcBef>
                <a:spcPct val="20000"/>
              </a:spcBef>
              <a:buClr>
                <a:srgbClr val="FFFF00"/>
              </a:buClr>
              <a:buFont typeface="Wingdings" pitchFamily="2" charset="2"/>
              <a:buChar char="§"/>
            </a:pPr>
            <a:r>
              <a:rPr lang="en-US" sz="1800" b="1" dirty="0">
                <a:cs typeface="Tahoma" pitchFamily="34" charset="0"/>
              </a:rPr>
              <a:t>Head Quarter in Jeddah</a:t>
            </a:r>
            <a:endParaRPr lang="ar-SA" sz="1800" b="1" dirty="0">
              <a:cs typeface="Tahoma" pitchFamily="34" charset="0"/>
            </a:endParaRPr>
          </a:p>
          <a:p>
            <a:pPr marL="742950" lvl="1" indent="-285750" algn="just" rtl="0">
              <a:lnSpc>
                <a:spcPct val="90000"/>
              </a:lnSpc>
              <a:spcBef>
                <a:spcPct val="20000"/>
              </a:spcBef>
              <a:buClr>
                <a:srgbClr val="FFFF00"/>
              </a:buClr>
              <a:buFont typeface="Wingdings" pitchFamily="2" charset="2"/>
              <a:buChar char="§"/>
            </a:pPr>
            <a:r>
              <a:rPr lang="en-US" sz="1800" b="1" dirty="0">
                <a:cs typeface="Tahoma" pitchFamily="34" charset="0"/>
              </a:rPr>
              <a:t>PERSGA has also established a marine Emergency Mutual Aids center for the Red Sea and Gulf of Aden (EMARSGA) in </a:t>
            </a:r>
            <a:r>
              <a:rPr lang="en-US" sz="1800" b="1" dirty="0" err="1">
                <a:cs typeface="Tahoma" pitchFamily="34" charset="0"/>
              </a:rPr>
              <a:t>Hurghada</a:t>
            </a:r>
            <a:r>
              <a:rPr lang="en-US" sz="1800" b="1" dirty="0">
                <a:cs typeface="Tahoma" pitchFamily="34" charset="0"/>
              </a:rPr>
              <a:t> </a:t>
            </a:r>
          </a:p>
          <a:p>
            <a:pPr marL="742950" lvl="1" indent="-285750" algn="just" rtl="0">
              <a:lnSpc>
                <a:spcPct val="90000"/>
              </a:lnSpc>
              <a:spcBef>
                <a:spcPct val="20000"/>
              </a:spcBef>
              <a:buClr>
                <a:srgbClr val="FFFF00"/>
              </a:buClr>
              <a:buFont typeface="Wingdings" pitchFamily="2" charset="2"/>
              <a:buChar char="§"/>
            </a:pPr>
            <a:r>
              <a:rPr lang="en-US" sz="1800" b="1" dirty="0">
                <a:cs typeface="Tahoma" pitchFamily="34" charset="0"/>
              </a:rPr>
              <a:t>Legal/mandatory framework: Jeddah Convention (1982) and its attached/ derived Regional Protocols</a:t>
            </a:r>
          </a:p>
          <a:p>
            <a:pPr marL="742950" lvl="1" indent="-285750" algn="just" rtl="0">
              <a:lnSpc>
                <a:spcPct val="90000"/>
              </a:lnSpc>
              <a:spcBef>
                <a:spcPct val="20000"/>
              </a:spcBef>
              <a:buClr>
                <a:srgbClr val="FFFF00"/>
              </a:buClr>
              <a:buFont typeface="Wingdings" pitchFamily="2" charset="2"/>
              <a:buChar char="§"/>
            </a:pPr>
            <a:r>
              <a:rPr lang="en-US" sz="1800" b="1" dirty="0">
                <a:cs typeface="Tahoma" pitchFamily="34" charset="0"/>
              </a:rPr>
              <a:t>Regional Action Plan developed in 1982</a:t>
            </a:r>
          </a:p>
        </p:txBody>
      </p:sp>
      <p:pic>
        <p:nvPicPr>
          <p:cNvPr id="5124" name="Picture 11" descr="Soft corals"/>
          <p:cNvPicPr>
            <a:picLocks noChangeAspect="1" noChangeArrowheads="1"/>
          </p:cNvPicPr>
          <p:nvPr/>
        </p:nvPicPr>
        <p:blipFill>
          <a:blip r:embed="rId3" cstate="email"/>
          <a:srcRect/>
          <a:stretch>
            <a:fillRect/>
          </a:stretch>
        </p:blipFill>
        <p:spPr bwMode="auto">
          <a:xfrm>
            <a:off x="7358082" y="44450"/>
            <a:ext cx="1795443" cy="122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5" name="Picture 13" descr="Echino003"/>
          <p:cNvPicPr>
            <a:picLocks noChangeAspect="1" noChangeArrowheads="1"/>
          </p:cNvPicPr>
          <p:nvPr/>
        </p:nvPicPr>
        <p:blipFill>
          <a:blip r:embed="rId4"/>
          <a:srcRect/>
          <a:stretch>
            <a:fillRect/>
          </a:stretch>
        </p:blipFill>
        <p:spPr bwMode="auto">
          <a:xfrm>
            <a:off x="7358081" y="1285860"/>
            <a:ext cx="1785919"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3" descr="LivningOceansFoundation-Farasan-2006''"/>
          <p:cNvPicPr>
            <a:picLocks noChangeAspect="1" noChangeArrowheads="1"/>
          </p:cNvPicPr>
          <p:nvPr/>
        </p:nvPicPr>
        <p:blipFill>
          <a:blip r:embed="rId5" cstate="email"/>
          <a:srcRect/>
          <a:stretch>
            <a:fillRect/>
          </a:stretch>
        </p:blipFill>
        <p:spPr bwMode="auto">
          <a:xfrm>
            <a:off x="7358082" y="2781300"/>
            <a:ext cx="1795443" cy="1366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7" name="Picture 2" descr="3"/>
          <p:cNvPicPr>
            <a:picLocks noChangeAspect="1" noChangeArrowheads="1"/>
          </p:cNvPicPr>
          <p:nvPr/>
        </p:nvPicPr>
        <p:blipFill>
          <a:blip r:embed="rId6" cstate="email"/>
          <a:srcRect/>
          <a:stretch>
            <a:fillRect/>
          </a:stretch>
        </p:blipFill>
        <p:spPr bwMode="auto">
          <a:xfrm>
            <a:off x="7358082" y="5516562"/>
            <a:ext cx="1822431" cy="134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8" name="Picture 12" descr="9"/>
          <p:cNvPicPr>
            <a:picLocks noChangeAspect="1" noChangeArrowheads="1"/>
          </p:cNvPicPr>
          <p:nvPr/>
        </p:nvPicPr>
        <p:blipFill>
          <a:blip r:embed="rId7" cstate="email"/>
          <a:srcRect/>
          <a:stretch>
            <a:fillRect/>
          </a:stretch>
        </p:blipFill>
        <p:spPr bwMode="auto">
          <a:xfrm>
            <a:off x="34925" y="0"/>
            <a:ext cx="446405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9" name="Picture 2" descr="307080"/>
          <p:cNvPicPr>
            <a:picLocks noChangeAspect="1" noChangeArrowheads="1"/>
          </p:cNvPicPr>
          <p:nvPr/>
        </p:nvPicPr>
        <p:blipFill>
          <a:blip r:embed="rId8" cstate="email"/>
          <a:srcRect/>
          <a:stretch>
            <a:fillRect/>
          </a:stretch>
        </p:blipFill>
        <p:spPr bwMode="auto">
          <a:xfrm>
            <a:off x="7358082" y="4149725"/>
            <a:ext cx="1773219" cy="136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0" name="Picture 5" descr="Map rsga colour"/>
          <p:cNvPicPr>
            <a:picLocks noChangeAspect="1" noChangeArrowheads="1"/>
          </p:cNvPicPr>
          <p:nvPr/>
        </p:nvPicPr>
        <p:blipFill>
          <a:blip r:embed="rId9" cstate="email"/>
          <a:srcRect/>
          <a:stretch>
            <a:fillRect/>
          </a:stretch>
        </p:blipFill>
        <p:spPr bwMode="auto">
          <a:xfrm>
            <a:off x="4500562" y="0"/>
            <a:ext cx="2808288" cy="2652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1" name="Picture 13" descr="Outlines_Transparent"/>
          <p:cNvPicPr>
            <a:picLocks noChangeAspect="1" noChangeArrowheads="1"/>
          </p:cNvPicPr>
          <p:nvPr/>
        </p:nvPicPr>
        <p:blipFill>
          <a:blip r:embed="rId10" cstate="email"/>
          <a:srcRect/>
          <a:stretch>
            <a:fillRect/>
          </a:stretch>
        </p:blipFill>
        <p:spPr bwMode="auto">
          <a:xfrm>
            <a:off x="6011863" y="760413"/>
            <a:ext cx="504825" cy="500062"/>
          </a:xfrm>
          <a:prstGeom prst="rect">
            <a:avLst/>
          </a:prstGeom>
          <a:solidFill>
            <a:schemeClr val="bg1"/>
          </a:solidFill>
          <a:ln w="9525">
            <a:noFill/>
            <a:miter lim="800000"/>
            <a:headEnd/>
            <a:tailEnd/>
          </a:ln>
        </p:spPr>
      </p:pic>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14356"/>
          </a:xfrm>
        </p:spPr>
        <p:txBody>
          <a:bodyPr/>
          <a:lstStyle/>
          <a:p>
            <a:pPr rtl="0">
              <a:lnSpc>
                <a:spcPct val="95000"/>
              </a:lnSpc>
            </a:pPr>
            <a:r>
              <a:rPr lang="en-US" sz="2400" b="1" dirty="0" smtClean="0">
                <a:solidFill>
                  <a:srgbClr val="FFFF00"/>
                </a:solidFill>
                <a:effectLst/>
              </a:rPr>
              <a:t>Climate change- how does it affect-marine biodiversity?</a:t>
            </a:r>
          </a:p>
        </p:txBody>
      </p:sp>
      <p:sp>
        <p:nvSpPr>
          <p:cNvPr id="18435" name="Rectangle 3"/>
          <p:cNvSpPr>
            <a:spLocks noGrp="1" noChangeArrowheads="1"/>
          </p:cNvSpPr>
          <p:nvPr>
            <p:ph idx="1"/>
          </p:nvPr>
        </p:nvSpPr>
        <p:spPr>
          <a:xfrm>
            <a:off x="152400" y="785794"/>
            <a:ext cx="5634046" cy="3714769"/>
          </a:xfrm>
        </p:spPr>
        <p:txBody>
          <a:bodyPr/>
          <a:lstStyle/>
          <a:p>
            <a:pPr algn="l" rtl="0">
              <a:defRPr/>
            </a:pPr>
            <a:r>
              <a:rPr lang="en-US" sz="2000" b="1" dirty="0" smtClean="0"/>
              <a:t>Increasing ambient SST</a:t>
            </a:r>
            <a:endParaRPr lang="en-US" sz="2000" dirty="0" smtClean="0"/>
          </a:p>
          <a:p>
            <a:pPr algn="l" rtl="0">
              <a:defRPr/>
            </a:pPr>
            <a:r>
              <a:rPr lang="en-US" sz="2000" b="1" dirty="0" smtClean="0"/>
              <a:t>Sea level rise</a:t>
            </a:r>
            <a:endParaRPr lang="en-US" sz="2000" dirty="0" smtClean="0"/>
          </a:p>
          <a:p>
            <a:pPr algn="l" rtl="0">
              <a:defRPr/>
            </a:pPr>
            <a:r>
              <a:rPr lang="en-US" sz="2000" b="1" dirty="0" smtClean="0"/>
              <a:t>salinity changes &amp; O</a:t>
            </a:r>
            <a:r>
              <a:rPr lang="en-US" sz="2000" b="1" baseline="-25000" dirty="0" smtClean="0"/>
              <a:t>2</a:t>
            </a:r>
            <a:endParaRPr lang="en-US" sz="2000" baseline="-25000" dirty="0" smtClean="0"/>
          </a:p>
          <a:p>
            <a:pPr algn="l" rtl="0">
              <a:defRPr/>
            </a:pPr>
            <a:r>
              <a:rPr lang="en-US" sz="2000" b="1" dirty="0" smtClean="0"/>
              <a:t>Alteration in oceanic currents</a:t>
            </a:r>
            <a:endParaRPr lang="en-US" sz="2000" dirty="0" smtClean="0"/>
          </a:p>
          <a:p>
            <a:pPr algn="l" rtl="0">
              <a:defRPr/>
            </a:pPr>
            <a:r>
              <a:rPr lang="en-US" sz="2000" b="1" dirty="0" smtClean="0"/>
              <a:t>Intensity and frequency of extreme weather events (e.g. rainfall, drought, storms &amp; hurricanes)</a:t>
            </a:r>
            <a:endParaRPr lang="en-US" sz="2000" dirty="0" smtClean="0"/>
          </a:p>
          <a:p>
            <a:pPr algn="l" rtl="0">
              <a:defRPr/>
            </a:pPr>
            <a:r>
              <a:rPr lang="en-US" sz="2000" b="1" dirty="0" smtClean="0"/>
              <a:t>UV radiation via link with temperature , and </a:t>
            </a:r>
          </a:p>
          <a:p>
            <a:pPr algn="l" rtl="0">
              <a:defRPr/>
            </a:pPr>
            <a:r>
              <a:rPr lang="en-US" sz="2000" b="1" dirty="0" smtClean="0"/>
              <a:t>ocean acidification “the creeping death”</a:t>
            </a:r>
            <a:endParaRPr lang="en-US" sz="2000" dirty="0" smtClean="0"/>
          </a:p>
          <a:p>
            <a:pPr algn="l" rtl="0">
              <a:lnSpc>
                <a:spcPct val="90000"/>
              </a:lnSpc>
              <a:defRPr/>
            </a:pPr>
            <a:endParaRPr lang="es-ES_tradnl" sz="2000" dirty="0">
              <a:solidFill>
                <a:schemeClr val="accent2"/>
              </a:solidFill>
              <a:effectLst>
                <a:outerShdw blurRad="38100" dist="38100" dir="2700000" algn="tl">
                  <a:srgbClr val="C0C0C0"/>
                </a:outerShdw>
              </a:effectLst>
            </a:endParaRPr>
          </a:p>
          <a:p>
            <a:pPr lvl="1" algn="l" rtl="0">
              <a:lnSpc>
                <a:spcPct val="90000"/>
              </a:lnSpc>
              <a:defRPr/>
            </a:pPr>
            <a:endParaRPr lang="en-US" sz="2000" dirty="0">
              <a:solidFill>
                <a:schemeClr val="accent2"/>
              </a:solidFill>
              <a:effectLst>
                <a:outerShdw blurRad="38100" dist="38100" dir="2700000" algn="tl">
                  <a:srgbClr val="C0C0C0"/>
                </a:outerShdw>
              </a:effectLst>
              <a:latin typeface="Arial Unicode MS" pitchFamily="34" charset="-128"/>
            </a:endParaRPr>
          </a:p>
        </p:txBody>
      </p:sp>
      <p:pic>
        <p:nvPicPr>
          <p:cNvPr id="18437" name="Picture 5" descr="ozono - Astromia"/>
          <p:cNvPicPr>
            <a:picLocks noChangeAspect="1" noChangeArrowheads="1"/>
          </p:cNvPicPr>
          <p:nvPr/>
        </p:nvPicPr>
        <p:blipFill>
          <a:blip r:embed="rId4" cstate="email"/>
          <a:srcRect/>
          <a:stretch>
            <a:fillRect/>
          </a:stretch>
        </p:blipFill>
        <p:spPr bwMode="auto">
          <a:xfrm>
            <a:off x="3714750" y="4652963"/>
            <a:ext cx="2214563" cy="2205037"/>
          </a:xfrm>
          <a:prstGeom prst="rect">
            <a:avLst/>
          </a:prstGeom>
          <a:ln>
            <a:noFill/>
          </a:ln>
          <a:effectLst>
            <a:softEdge rad="112500"/>
          </a:effectLst>
        </p:spPr>
      </p:pic>
      <p:pic>
        <p:nvPicPr>
          <p:cNvPr id="18438" name="Picture 6" descr="caterina - Astromia"/>
          <p:cNvPicPr>
            <a:picLocks noChangeAspect="1" noChangeArrowheads="1"/>
          </p:cNvPicPr>
          <p:nvPr/>
        </p:nvPicPr>
        <p:blipFill>
          <a:blip r:embed="rId5" cstate="email"/>
          <a:srcRect/>
          <a:stretch>
            <a:fillRect/>
          </a:stretch>
        </p:blipFill>
        <p:spPr bwMode="auto">
          <a:xfrm>
            <a:off x="5465175" y="785794"/>
            <a:ext cx="3678826" cy="2786082"/>
          </a:xfrm>
          <a:prstGeom prst="rect">
            <a:avLst/>
          </a:prstGeom>
          <a:ln>
            <a:noFill/>
          </a:ln>
          <a:effectLst>
            <a:softEdge rad="112500"/>
          </a:effectLst>
        </p:spPr>
      </p:pic>
      <p:pic>
        <p:nvPicPr>
          <p:cNvPr id="18439" name="Picture 7" descr="Cardumen de Haemulon - 1050"/>
          <p:cNvPicPr>
            <a:picLocks noChangeAspect="1" noChangeArrowheads="1"/>
          </p:cNvPicPr>
          <p:nvPr/>
        </p:nvPicPr>
        <p:blipFill>
          <a:blip r:embed="rId6" cstate="email"/>
          <a:srcRect/>
          <a:stretch>
            <a:fillRect/>
          </a:stretch>
        </p:blipFill>
        <p:spPr bwMode="auto">
          <a:xfrm>
            <a:off x="0" y="4572000"/>
            <a:ext cx="3441700" cy="2286000"/>
          </a:xfrm>
          <a:prstGeom prst="rect">
            <a:avLst/>
          </a:prstGeom>
          <a:ln>
            <a:noFill/>
          </a:ln>
          <a:effectLst>
            <a:softEdge rad="112500"/>
          </a:effectLst>
        </p:spPr>
      </p:pic>
      <p:pic>
        <p:nvPicPr>
          <p:cNvPr id="18440" name="P1040060 Medusa.MOV" descr="Macintosh HD:Users:CD:Documents:Importacion:My Pictures:Viajes:Atlanta acuario 1May07:P1040060 Medusa.MOV">
            <a:hlinkClick r:id="" action="ppaction://media"/>
          </p:cNvPr>
          <p:cNvPicPr>
            <a:picLocks noRot="1" noChangeAspect="1" noChangeArrowheads="1"/>
          </p:cNvPicPr>
          <p:nvPr>
            <a:quickTimeFile r:link="rId1"/>
          </p:nvPr>
        </p:nvPicPr>
        <p:blipFill>
          <a:blip r:embed="rId7" cstate="email"/>
          <a:srcRect/>
          <a:stretch>
            <a:fillRect/>
          </a:stretch>
        </p:blipFill>
        <p:spPr bwMode="auto">
          <a:xfrm>
            <a:off x="6072188" y="4554538"/>
            <a:ext cx="3071812" cy="2303462"/>
          </a:xfrm>
          <a:prstGeom prst="rect">
            <a:avLst/>
          </a:prstGeom>
          <a:ln>
            <a:noFill/>
          </a:ln>
          <a:effectLst>
            <a:softEdge rad="112500"/>
          </a:effectLst>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500" fill="hold"/>
                                        <p:tgtEl>
                                          <p:spTgt spid="1844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8440"/>
                </p:tgtEl>
              </p:cMediaNode>
            </p:video>
            <p:seq concurrent="1" nextAc="seek">
              <p:cTn id="8" restart="whenNotActive" fill="hold" evtFilter="cancelBubble" nodeType="interactiveSeq">
                <p:stCondLst>
                  <p:cond evt="onClick" delay="0">
                    <p:tgtEl>
                      <p:spTgt spid="1844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440"/>
                                        </p:tgtEl>
                                      </p:cBhvr>
                                    </p:cmd>
                                  </p:childTnLst>
                                </p:cTn>
                              </p:par>
                            </p:childTnLst>
                          </p:cTn>
                        </p:par>
                      </p:childTnLst>
                    </p:cTn>
                  </p:par>
                </p:childTnLst>
              </p:cTn>
              <p:nextCondLst>
                <p:cond evt="onClick" delay="0">
                  <p:tgtEl>
                    <p:spTgt spid="1844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787900" cy="1143000"/>
          </a:xfrm>
        </p:spPr>
        <p:txBody>
          <a:bodyPr/>
          <a:lstStyle/>
          <a:p>
            <a:pPr>
              <a:defRPr/>
            </a:pP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Why the Red Sea?</a:t>
            </a:r>
            <a:endParaRPr lang="en-US"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435" name="Content Placeholder 2"/>
          <p:cNvSpPr>
            <a:spLocks noGrp="1"/>
          </p:cNvSpPr>
          <p:nvPr>
            <p:ph idx="1"/>
          </p:nvPr>
        </p:nvSpPr>
        <p:spPr>
          <a:xfrm>
            <a:off x="0" y="1066800"/>
            <a:ext cx="4859338" cy="609600"/>
          </a:xfrm>
        </p:spPr>
        <p:txBody>
          <a:bodyPr/>
          <a:lstStyle/>
          <a:p>
            <a:pPr>
              <a:defRPr/>
            </a:pP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Limited but valuable living resources:</a:t>
            </a:r>
          </a:p>
        </p:txBody>
      </p:sp>
      <p:sp>
        <p:nvSpPr>
          <p:cNvPr id="6148" name="Title 1"/>
          <p:cNvSpPr txBox="1">
            <a:spLocks/>
          </p:cNvSpPr>
          <p:nvPr/>
        </p:nvSpPr>
        <p:spPr bwMode="auto">
          <a:xfrm>
            <a:off x="611188" y="1628775"/>
            <a:ext cx="3505200" cy="715963"/>
          </a:xfrm>
          <a:prstGeom prst="rect">
            <a:avLst/>
          </a:prstGeom>
          <a:noFill/>
          <a:ln w="9525">
            <a:noFill/>
            <a:miter lim="800000"/>
            <a:headEnd/>
            <a:tailEnd/>
          </a:ln>
        </p:spPr>
        <p:txBody>
          <a:bodyPr anchor="ctr"/>
          <a:lstStyle/>
          <a:p>
            <a:pPr algn="ctr"/>
            <a:endParaRPr lang="en-US" sz="2000" b="1" u="sng">
              <a:solidFill>
                <a:srgbClr val="7030A0"/>
              </a:solidFill>
              <a:latin typeface="Times New Roman" pitchFamily="18" charset="0"/>
              <a:cs typeface="Times New Roman" pitchFamily="18" charset="0"/>
            </a:endParaRPr>
          </a:p>
        </p:txBody>
      </p:sp>
      <p:sp>
        <p:nvSpPr>
          <p:cNvPr id="6149" name="TextBox 7"/>
          <p:cNvSpPr txBox="1">
            <a:spLocks noChangeArrowheads="1"/>
          </p:cNvSpPr>
          <p:nvPr/>
        </p:nvSpPr>
        <p:spPr bwMode="auto">
          <a:xfrm>
            <a:off x="500063" y="1857375"/>
            <a:ext cx="4500562" cy="3477875"/>
          </a:xfrm>
          <a:prstGeom prst="rect">
            <a:avLst/>
          </a:prstGeom>
          <a:noFill/>
          <a:ln w="9525">
            <a:noFill/>
            <a:miter lim="800000"/>
            <a:headEnd/>
            <a:tailEnd/>
          </a:ln>
        </p:spPr>
        <p:txBody>
          <a:bodyPr wrap="square">
            <a:spAutoFit/>
          </a:bodyPr>
          <a:lstStyle/>
          <a:p>
            <a:pPr algn="l" rtl="0">
              <a:buFont typeface="Arial" pitchFamily="34" charset="0"/>
              <a:buChar char="•"/>
            </a:pPr>
            <a:r>
              <a:rPr lang="en-US" sz="2000" b="1" dirty="0" smtClean="0"/>
              <a:t>Arid </a:t>
            </a:r>
            <a:r>
              <a:rPr lang="en-US" sz="2000" b="1" dirty="0"/>
              <a:t>area</a:t>
            </a:r>
          </a:p>
          <a:p>
            <a:pPr algn="l" rtl="0">
              <a:buFont typeface="Arial" pitchFamily="34" charset="0"/>
              <a:buChar char="•"/>
            </a:pPr>
            <a:r>
              <a:rPr lang="en-US" sz="2000" b="1" dirty="0"/>
              <a:t>High evaporation rate</a:t>
            </a:r>
          </a:p>
          <a:p>
            <a:pPr algn="l" rtl="0">
              <a:buFont typeface="Arial" pitchFamily="34" charset="0"/>
              <a:buChar char="•"/>
            </a:pPr>
            <a:r>
              <a:rPr lang="en-US" sz="2000" b="1" dirty="0"/>
              <a:t>High temperature</a:t>
            </a:r>
          </a:p>
          <a:p>
            <a:pPr algn="l" rtl="0">
              <a:buFont typeface="Arial" pitchFamily="34" charset="0"/>
              <a:buChar char="•"/>
            </a:pPr>
            <a:r>
              <a:rPr lang="en-US" sz="2000" b="1" dirty="0"/>
              <a:t>High salinity</a:t>
            </a:r>
          </a:p>
          <a:p>
            <a:pPr algn="l" rtl="0">
              <a:buFont typeface="Arial" pitchFamily="34" charset="0"/>
              <a:buChar char="•"/>
            </a:pPr>
            <a:r>
              <a:rPr lang="en-US" sz="2000" b="1" dirty="0"/>
              <a:t>Deep sea, semi-closed</a:t>
            </a:r>
          </a:p>
          <a:p>
            <a:pPr algn="l" rtl="0">
              <a:buFont typeface="Arial" pitchFamily="34" charset="0"/>
              <a:buChar char="•"/>
            </a:pPr>
            <a:r>
              <a:rPr lang="en-US" sz="2000" b="1" dirty="0"/>
              <a:t>No rivers, </a:t>
            </a:r>
            <a:r>
              <a:rPr lang="en-US" sz="2000" b="1" dirty="0" err="1"/>
              <a:t>oligotrophic</a:t>
            </a:r>
            <a:endParaRPr lang="en-US" sz="2000" b="1" dirty="0"/>
          </a:p>
          <a:p>
            <a:pPr algn="l" rtl="0">
              <a:buFont typeface="Arial" pitchFamily="34" charset="0"/>
              <a:buChar char="•"/>
            </a:pPr>
            <a:r>
              <a:rPr lang="en-US" sz="2000" b="1" dirty="0"/>
              <a:t>Steep rocky boundaries</a:t>
            </a:r>
          </a:p>
          <a:p>
            <a:pPr algn="l" rtl="0">
              <a:buFont typeface="Arial" pitchFamily="34" charset="0"/>
              <a:buChar char="•"/>
            </a:pPr>
            <a:r>
              <a:rPr lang="en-US" sz="2000" b="1" dirty="0"/>
              <a:t>Water currents depend on vertical movements</a:t>
            </a:r>
          </a:p>
          <a:p>
            <a:pPr algn="l" rtl="0">
              <a:buFont typeface="Arial" pitchFamily="34" charset="0"/>
              <a:buChar char="•"/>
            </a:pPr>
            <a:r>
              <a:rPr lang="en-US" sz="2000" b="1" dirty="0"/>
              <a:t>Absence of upwelling</a:t>
            </a:r>
          </a:p>
          <a:p>
            <a:pPr algn="l" rtl="0"/>
            <a:endParaRPr lang="en-US" sz="2000" dirty="0"/>
          </a:p>
        </p:txBody>
      </p:sp>
      <p:pic>
        <p:nvPicPr>
          <p:cNvPr id="6150" name="Picture 10" descr="redsea.gif"/>
          <p:cNvPicPr>
            <a:picLocks noChangeAspect="1"/>
          </p:cNvPicPr>
          <p:nvPr/>
        </p:nvPicPr>
        <p:blipFill>
          <a:blip r:embed="rId2"/>
          <a:srcRect/>
          <a:stretch>
            <a:fillRect/>
          </a:stretch>
        </p:blipFill>
        <p:spPr bwMode="auto">
          <a:xfrm>
            <a:off x="4870450" y="0"/>
            <a:ext cx="427355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286250" cy="6858000"/>
          </a:xfrm>
        </p:spPr>
        <p:txBody>
          <a:bodyPr rtlCol="0">
            <a:normAutofit/>
          </a:bodyPr>
          <a:lstStyle/>
          <a:p>
            <a:pPr marL="0" indent="0" algn="l" rtl="0" eaLnBrk="1" fontAlgn="auto" hangingPunct="1">
              <a:spcAft>
                <a:spcPts val="0"/>
              </a:spcAft>
              <a:buClr>
                <a:srgbClr val="FFFF00"/>
              </a:buClr>
              <a:buFont typeface="Arial" pitchFamily="34" charset="0"/>
              <a:buNone/>
              <a:defRPr/>
            </a:pPr>
            <a:r>
              <a:rPr lang="en-US" sz="2400" b="1" dirty="0" smtClean="0">
                <a:solidFill>
                  <a:srgbClr val="FFFF00"/>
                </a:solidFill>
                <a:effectLst/>
                <a:latin typeface="Times New Roman" pitchFamily="18" charset="0"/>
                <a:cs typeface="Times New Roman" pitchFamily="18" charset="0"/>
              </a:rPr>
              <a:t>The global conservation values of the RSGA include:</a:t>
            </a:r>
          </a:p>
          <a:p>
            <a:pPr marL="173038" indent="-173038"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 the diversity of coral reef habitats in the central Red Sea of Saudi Arabia and Sudan;</a:t>
            </a:r>
          </a:p>
          <a:p>
            <a:pPr marL="173038" indent="-173038"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 its distinct zoogeography and number of endemic species;</a:t>
            </a:r>
          </a:p>
          <a:p>
            <a:pPr marL="233363" indent="-233363"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 the unique coral reefs around the Sinai; the atoll-like formation of </a:t>
            </a:r>
            <a:r>
              <a:rPr lang="en-US" sz="2000" b="1" dirty="0" err="1" smtClean="0">
                <a:effectLst/>
                <a:latin typeface="Times New Roman" pitchFamily="18" charset="0"/>
                <a:cs typeface="Times New Roman" pitchFamily="18" charset="0"/>
              </a:rPr>
              <a:t>Sanganeb</a:t>
            </a:r>
            <a:r>
              <a:rPr lang="en-US" sz="2000" b="1" dirty="0" smtClean="0">
                <a:effectLst/>
                <a:latin typeface="Times New Roman" pitchFamily="18" charset="0"/>
                <a:cs typeface="Times New Roman" pitchFamily="18" charset="0"/>
              </a:rPr>
              <a:t> Atoll in Sudan; </a:t>
            </a:r>
          </a:p>
          <a:p>
            <a:pPr marL="233363" indent="-233363"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extensive stands of mangroves,  </a:t>
            </a:r>
          </a:p>
          <a:p>
            <a:pPr marL="233363" indent="-233363"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populations of dugong and turtle in the southern Red Sea; </a:t>
            </a:r>
          </a:p>
          <a:p>
            <a:pPr marL="233363" indent="-233363"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the unique biodiversity of the Socotra Archipelago; </a:t>
            </a:r>
          </a:p>
          <a:p>
            <a:pPr marL="233363" indent="-233363" algn="l" rtl="0" eaLnBrk="1" fontAlgn="auto" hangingPunct="1">
              <a:spcAft>
                <a:spcPts val="0"/>
              </a:spcAft>
              <a:buClr>
                <a:srgbClr val="FFFF00"/>
              </a:buClr>
              <a:buFont typeface="Wingdings" pitchFamily="2" charset="2"/>
              <a:buChar char="Ø"/>
              <a:defRPr/>
            </a:pPr>
            <a:r>
              <a:rPr lang="en-US" sz="2000" b="1" dirty="0" smtClean="0">
                <a:effectLst/>
                <a:latin typeface="Times New Roman" pitchFamily="18" charset="0"/>
                <a:cs typeface="Times New Roman" pitchFamily="18" charset="0"/>
              </a:rPr>
              <a:t>and, the extensive stocks of commercial fishes in the Gulf of Aden.</a:t>
            </a:r>
          </a:p>
          <a:p>
            <a:pPr algn="l" rtl="0" eaLnBrk="1" fontAlgn="auto" hangingPunct="1">
              <a:spcAft>
                <a:spcPts val="0"/>
              </a:spcAft>
              <a:buClr>
                <a:srgbClr val="FFFF00"/>
              </a:buClr>
              <a:buFont typeface="Wingdings" pitchFamily="2" charset="2"/>
              <a:buChar char="Ø"/>
              <a:defRPr/>
            </a:pPr>
            <a:endParaRPr lang="en-US" sz="2000" b="1" dirty="0" smtClean="0">
              <a:effectLst/>
              <a:latin typeface="Times New Roman" pitchFamily="18" charset="0"/>
              <a:cs typeface="Times New Roman" pitchFamily="18" charset="0"/>
            </a:endParaRPr>
          </a:p>
        </p:txBody>
      </p:sp>
      <p:pic>
        <p:nvPicPr>
          <p:cNvPr id="7171" name="Picture 3" descr="shark-week-reef-dwellers-5.jpg"/>
          <p:cNvPicPr>
            <a:picLocks noChangeAspect="1"/>
          </p:cNvPicPr>
          <p:nvPr/>
        </p:nvPicPr>
        <p:blipFill>
          <a:blip r:embed="rId2" cstate="email"/>
          <a:srcRect/>
          <a:stretch>
            <a:fillRect/>
          </a:stretch>
        </p:blipFill>
        <p:spPr bwMode="auto">
          <a:xfrm>
            <a:off x="6581775" y="0"/>
            <a:ext cx="2562225" cy="184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descr="sanganeb_Atoll_Light_house_200w.jpg"/>
          <p:cNvPicPr>
            <a:picLocks noChangeAspect="1"/>
          </p:cNvPicPr>
          <p:nvPr/>
        </p:nvPicPr>
        <p:blipFill>
          <a:blip r:embed="rId3"/>
          <a:srcRect/>
          <a:stretch>
            <a:fillRect/>
          </a:stretch>
        </p:blipFill>
        <p:spPr bwMode="auto">
          <a:xfrm>
            <a:off x="4071934" y="0"/>
            <a:ext cx="2557466" cy="184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3" name="Picture 5" descr="porites.jpg"/>
          <p:cNvPicPr>
            <a:picLocks noChangeAspect="1"/>
          </p:cNvPicPr>
          <p:nvPr/>
        </p:nvPicPr>
        <p:blipFill>
          <a:blip r:embed="rId4" cstate="email"/>
          <a:srcRect/>
          <a:stretch>
            <a:fillRect/>
          </a:stretch>
        </p:blipFill>
        <p:spPr bwMode="auto">
          <a:xfrm>
            <a:off x="6659563" y="1844675"/>
            <a:ext cx="2484437"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4" name="Picture 6" descr="Dugong.jpg"/>
          <p:cNvPicPr>
            <a:picLocks noChangeAspect="1"/>
          </p:cNvPicPr>
          <p:nvPr/>
        </p:nvPicPr>
        <p:blipFill>
          <a:blip r:embed="rId5" cstate="email"/>
          <a:srcRect/>
          <a:stretch>
            <a:fillRect/>
          </a:stretch>
        </p:blipFill>
        <p:spPr bwMode="auto">
          <a:xfrm>
            <a:off x="4071934" y="1844675"/>
            <a:ext cx="2587629" cy="172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5" name="Picture 7" descr="Hawskbill Turtle.JPG"/>
          <p:cNvPicPr>
            <a:picLocks noChangeAspect="1"/>
          </p:cNvPicPr>
          <p:nvPr/>
        </p:nvPicPr>
        <p:blipFill>
          <a:blip r:embed="rId6" cstate="email"/>
          <a:srcRect/>
          <a:stretch>
            <a:fillRect/>
          </a:stretch>
        </p:blipFill>
        <p:spPr bwMode="auto">
          <a:xfrm>
            <a:off x="4071934" y="3573463"/>
            <a:ext cx="2660654" cy="183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6" name="Picture 8" descr="Image1.jpg"/>
          <p:cNvPicPr>
            <a:picLocks noChangeAspect="1"/>
          </p:cNvPicPr>
          <p:nvPr/>
        </p:nvPicPr>
        <p:blipFill>
          <a:blip r:embed="rId7" cstate="email"/>
          <a:srcRect/>
          <a:stretch>
            <a:fillRect/>
          </a:stretch>
        </p:blipFill>
        <p:spPr bwMode="auto">
          <a:xfrm>
            <a:off x="6715140" y="3573463"/>
            <a:ext cx="2428860" cy="1871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7" name="Picture 9" descr="Faehnchenfalterfisch.JPG"/>
          <p:cNvPicPr>
            <a:picLocks noChangeAspect="1"/>
          </p:cNvPicPr>
          <p:nvPr/>
        </p:nvPicPr>
        <p:blipFill>
          <a:blip r:embed="rId8" cstate="email"/>
          <a:srcRect/>
          <a:stretch>
            <a:fillRect/>
          </a:stretch>
        </p:blipFill>
        <p:spPr bwMode="auto">
          <a:xfrm>
            <a:off x="6732588" y="5373688"/>
            <a:ext cx="2411412" cy="1484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8" name="Picture 10" descr="Giant Clam.JPG"/>
          <p:cNvPicPr>
            <a:picLocks noChangeAspect="1"/>
          </p:cNvPicPr>
          <p:nvPr/>
        </p:nvPicPr>
        <p:blipFill>
          <a:blip r:embed="rId9" cstate="email"/>
          <a:srcRect/>
          <a:stretch>
            <a:fillRect/>
          </a:stretch>
        </p:blipFill>
        <p:spPr bwMode="auto">
          <a:xfrm>
            <a:off x="4071934" y="5373688"/>
            <a:ext cx="2660654" cy="1484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4500563" cy="642938"/>
          </a:xfrm>
        </p:spPr>
        <p:txBody>
          <a:bodyPr/>
          <a:lstStyle/>
          <a:p>
            <a:pPr>
              <a:defRPr/>
            </a:pPr>
            <a:r>
              <a:rPr lang="en-US" sz="3600" b="1" dirty="0" smtClean="0">
                <a:solidFill>
                  <a:srgbClr val="FFFF00"/>
                </a:solidFill>
                <a:effectLst/>
              </a:rPr>
              <a:t>Benefits of MPAs</a:t>
            </a:r>
            <a:endParaRPr lang="en-US" sz="3600" dirty="0"/>
          </a:p>
        </p:txBody>
      </p:sp>
      <p:sp>
        <p:nvSpPr>
          <p:cNvPr id="8195" name="Subtitle 2"/>
          <p:cNvSpPr>
            <a:spLocks noGrp="1"/>
          </p:cNvSpPr>
          <p:nvPr>
            <p:ph type="subTitle" sz="quarter" idx="1"/>
          </p:nvPr>
        </p:nvSpPr>
        <p:spPr>
          <a:xfrm>
            <a:off x="0" y="571500"/>
            <a:ext cx="6215063" cy="6286500"/>
          </a:xfrm>
        </p:spPr>
        <p:txBody>
          <a:bodyPr/>
          <a:lstStyle/>
          <a:p>
            <a:pPr algn="l" rtl="0">
              <a:buClr>
                <a:srgbClr val="FF0000"/>
              </a:buClr>
            </a:pPr>
            <a:r>
              <a:rPr lang="en-US" sz="2400" smtClean="0">
                <a:effectLst/>
              </a:rPr>
              <a:t>MPAs can serve a variety of purposes including:</a:t>
            </a:r>
          </a:p>
          <a:p>
            <a:pPr algn="l" rtl="0">
              <a:lnSpc>
                <a:spcPct val="150000"/>
              </a:lnSpc>
              <a:spcBef>
                <a:spcPts val="600"/>
              </a:spcBef>
              <a:spcAft>
                <a:spcPts val="600"/>
              </a:spcAft>
              <a:buClr>
                <a:srgbClr val="FF0000"/>
              </a:buClr>
              <a:buFont typeface="Wingdings" pitchFamily="2" charset="2"/>
              <a:buChar char="Ø"/>
            </a:pPr>
            <a:r>
              <a:rPr lang="en-US" sz="2500" smtClean="0">
                <a:effectLst/>
              </a:rPr>
              <a:t>Conserving marine biodiversity</a:t>
            </a:r>
          </a:p>
          <a:p>
            <a:pPr algn="l" rtl="0">
              <a:lnSpc>
                <a:spcPct val="150000"/>
              </a:lnSpc>
              <a:spcBef>
                <a:spcPts val="600"/>
              </a:spcBef>
              <a:spcAft>
                <a:spcPts val="600"/>
              </a:spcAft>
              <a:buClr>
                <a:srgbClr val="FF0000"/>
              </a:buClr>
              <a:buFont typeface="Wingdings" pitchFamily="2" charset="2"/>
              <a:buChar char="Ø"/>
            </a:pPr>
            <a:r>
              <a:rPr lang="en-US" sz="2500" smtClean="0">
                <a:effectLst/>
              </a:rPr>
              <a:t>Protecting important ecosystems, habitats, species and cultural resources</a:t>
            </a:r>
          </a:p>
          <a:p>
            <a:pPr algn="l" rtl="0">
              <a:lnSpc>
                <a:spcPct val="150000"/>
              </a:lnSpc>
              <a:spcBef>
                <a:spcPts val="600"/>
              </a:spcBef>
              <a:spcAft>
                <a:spcPts val="600"/>
              </a:spcAft>
              <a:buClr>
                <a:srgbClr val="FF0000"/>
              </a:buClr>
              <a:buFont typeface="Wingdings" pitchFamily="2" charset="2"/>
              <a:buChar char="Ø"/>
            </a:pPr>
            <a:r>
              <a:rPr lang="en-US" sz="2500" smtClean="0">
                <a:effectLst/>
              </a:rPr>
              <a:t>Supporting scientific research</a:t>
            </a:r>
          </a:p>
          <a:p>
            <a:pPr algn="l" rtl="0">
              <a:lnSpc>
                <a:spcPct val="150000"/>
              </a:lnSpc>
              <a:spcBef>
                <a:spcPts val="600"/>
              </a:spcBef>
              <a:spcAft>
                <a:spcPts val="600"/>
              </a:spcAft>
              <a:buClr>
                <a:srgbClr val="FF0000"/>
              </a:buClr>
              <a:buFont typeface="Wingdings" pitchFamily="2" charset="2"/>
              <a:buChar char="Ø"/>
            </a:pPr>
            <a:r>
              <a:rPr lang="en-US" sz="2500" smtClean="0">
                <a:effectLst/>
              </a:rPr>
              <a:t>Enhancing fish stocks</a:t>
            </a:r>
          </a:p>
          <a:p>
            <a:pPr algn="l" rtl="0">
              <a:lnSpc>
                <a:spcPct val="150000"/>
              </a:lnSpc>
              <a:spcBef>
                <a:spcPts val="600"/>
              </a:spcBef>
              <a:spcAft>
                <a:spcPts val="600"/>
              </a:spcAft>
              <a:buClr>
                <a:srgbClr val="FF0000"/>
              </a:buClr>
              <a:buFont typeface="Wingdings" pitchFamily="2" charset="2"/>
              <a:buChar char="Ø"/>
            </a:pPr>
            <a:r>
              <a:rPr lang="en-US" sz="2500" smtClean="0">
                <a:effectLst/>
              </a:rPr>
              <a:t>Providing places and opportunities for tourism and education</a:t>
            </a:r>
          </a:p>
        </p:txBody>
      </p:sp>
      <p:pic>
        <p:nvPicPr>
          <p:cNvPr id="4" name="Picture 3" descr="DSC05210.jpg"/>
          <p:cNvPicPr>
            <a:picLocks noChangeAspect="1"/>
          </p:cNvPicPr>
          <p:nvPr/>
        </p:nvPicPr>
        <p:blipFill>
          <a:blip r:embed="rId2" cstate="email"/>
          <a:stretch>
            <a:fillRect/>
          </a:stretch>
        </p:blipFill>
        <p:spPr>
          <a:xfrm>
            <a:off x="6143636" y="0"/>
            <a:ext cx="3000364" cy="23586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DSC00129.jpg"/>
          <p:cNvPicPr>
            <a:picLocks noChangeAspect="1"/>
          </p:cNvPicPr>
          <p:nvPr/>
        </p:nvPicPr>
        <p:blipFill>
          <a:blip r:embed="rId3"/>
          <a:stretch>
            <a:fillRect/>
          </a:stretch>
        </p:blipFill>
        <p:spPr>
          <a:xfrm>
            <a:off x="6143636" y="2285992"/>
            <a:ext cx="3000364" cy="22473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DCP_0878.jpg"/>
          <p:cNvPicPr>
            <a:picLocks noChangeAspect="1"/>
          </p:cNvPicPr>
          <p:nvPr/>
        </p:nvPicPr>
        <p:blipFill>
          <a:blip r:embed="rId4"/>
          <a:stretch>
            <a:fillRect/>
          </a:stretch>
        </p:blipFill>
        <p:spPr>
          <a:xfrm>
            <a:off x="6143636" y="4500570"/>
            <a:ext cx="3000364" cy="23574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xfrm>
            <a:off x="428625" y="0"/>
            <a:ext cx="7772400" cy="717550"/>
          </a:xfrm>
        </p:spPr>
        <p:txBody>
          <a:bodyPr/>
          <a:lstStyle/>
          <a:p>
            <a:r>
              <a:rPr lang="en-US" sz="3600" b="1" smtClean="0">
                <a:solidFill>
                  <a:srgbClr val="FFFF00"/>
                </a:solidFill>
                <a:effectLst/>
              </a:rPr>
              <a:t>Benefits of MPAs network</a:t>
            </a:r>
          </a:p>
        </p:txBody>
      </p:sp>
      <p:sp>
        <p:nvSpPr>
          <p:cNvPr id="9219" name="Subtitle 2"/>
          <p:cNvSpPr>
            <a:spLocks noGrp="1"/>
          </p:cNvSpPr>
          <p:nvPr>
            <p:ph type="subTitle" sz="quarter" idx="1"/>
          </p:nvPr>
        </p:nvSpPr>
        <p:spPr>
          <a:xfrm>
            <a:off x="0" y="714375"/>
            <a:ext cx="9144000" cy="5929313"/>
          </a:xfrm>
        </p:spPr>
        <p:txBody>
          <a:bodyPr/>
          <a:lstStyle/>
          <a:p>
            <a:pPr algn="l" rtl="0">
              <a:spcAft>
                <a:spcPts val="600"/>
              </a:spcAft>
              <a:buFont typeface="Wingdings" pitchFamily="2" charset="2"/>
              <a:buChar char="ü"/>
            </a:pPr>
            <a:r>
              <a:rPr lang="en-US" sz="2600" smtClean="0">
                <a:effectLst/>
              </a:rPr>
              <a:t>Facilitating the protection of an ecosystem or species that cannot be adequately protected in one country, such as migratory species;</a:t>
            </a:r>
          </a:p>
          <a:p>
            <a:pPr algn="l" rtl="0">
              <a:spcAft>
                <a:spcPts val="600"/>
              </a:spcAft>
              <a:buFont typeface="Wingdings" pitchFamily="2" charset="2"/>
              <a:buChar char="ü"/>
            </a:pPr>
            <a:r>
              <a:rPr lang="en-US" sz="2600" smtClean="0">
                <a:effectLst/>
              </a:rPr>
              <a:t>Enhancing the level of attention given to transboundary protected areas so they receive adequate attention;</a:t>
            </a:r>
          </a:p>
          <a:p>
            <a:pPr algn="l" rtl="0">
              <a:spcAft>
                <a:spcPts val="600"/>
              </a:spcAft>
              <a:buFont typeface="Wingdings" pitchFamily="2" charset="2"/>
              <a:buChar char="ü"/>
            </a:pPr>
            <a:r>
              <a:rPr lang="en-US" sz="2600" smtClean="0">
                <a:effectLst/>
              </a:rPr>
              <a:t>Sharing effective conservation approaches across similar sites in different regions;</a:t>
            </a:r>
          </a:p>
          <a:p>
            <a:pPr algn="l" rtl="0">
              <a:spcAft>
                <a:spcPts val="600"/>
              </a:spcAft>
              <a:buFont typeface="Wingdings" pitchFamily="2" charset="2"/>
              <a:buChar char="ü"/>
            </a:pPr>
            <a:r>
              <a:rPr lang="en-US" sz="2600" smtClean="0">
                <a:effectLst/>
              </a:rPr>
              <a:t>Developing collaboration between neighboring countries to address common challenges and issues; and</a:t>
            </a:r>
          </a:p>
          <a:p>
            <a:pPr algn="l" rtl="0">
              <a:spcAft>
                <a:spcPts val="600"/>
              </a:spcAft>
              <a:buFont typeface="Wingdings" pitchFamily="2" charset="2"/>
              <a:buChar char="ü"/>
            </a:pPr>
            <a:r>
              <a:rPr lang="en-US" sz="2600" smtClean="0">
                <a:effectLst/>
              </a:rPr>
              <a:t>Strengthening capacity by sharing experiences and lessons learned, new technologies and management strategies, and by increasing access to relevant information</a:t>
            </a:r>
          </a:p>
          <a:p>
            <a:pPr algn="l" rtl="0">
              <a:spcAft>
                <a:spcPts val="600"/>
              </a:spcAft>
              <a:buFont typeface="Wingdings" pitchFamily="2" charset="2"/>
              <a:buChar char="ü"/>
            </a:pPr>
            <a:endParaRPr lang="en-US" sz="2600" smtClean="0">
              <a:effectLst/>
            </a:endParaRPr>
          </a:p>
        </p:txBody>
      </p:sp>
    </p:spTree>
  </p:cSld>
  <p:clrMapOvr>
    <a:masterClrMapping/>
  </p:clrMapOvr>
  <p:transition spd="med">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8"/>
          <p:cNvSpPr>
            <a:spLocks noGrp="1"/>
          </p:cNvSpPr>
          <p:nvPr>
            <p:ph type="subTitle" sz="quarter" idx="1"/>
          </p:nvPr>
        </p:nvSpPr>
        <p:spPr>
          <a:xfrm>
            <a:off x="1143000" y="0"/>
            <a:ext cx="6400800" cy="914400"/>
          </a:xfrm>
        </p:spPr>
        <p:txBody>
          <a:bodyPr/>
          <a:lstStyle/>
          <a:p>
            <a:pPr eaLnBrk="1" hangingPunct="1">
              <a:buFont typeface="Wingdings" pitchFamily="2" charset="2"/>
              <a:buNone/>
              <a:defRPr/>
            </a:pPr>
            <a:r>
              <a:rPr lang="en-US" b="1" dirty="0" smtClean="0">
                <a:solidFill>
                  <a:srgbClr val="FFFF00"/>
                </a:solidFill>
              </a:rPr>
              <a:t>What is a MPA network?</a:t>
            </a:r>
          </a:p>
          <a:p>
            <a:pPr eaLnBrk="1" hangingPunct="1">
              <a:buFont typeface="Wingdings" pitchFamily="2" charset="2"/>
              <a:buNone/>
              <a:defRPr/>
            </a:pPr>
            <a:endParaRPr lang="en-US" b="1" dirty="0" smtClean="0">
              <a:solidFill>
                <a:srgbClr val="FFFF00"/>
              </a:solidFill>
            </a:endParaRPr>
          </a:p>
        </p:txBody>
      </p:sp>
      <p:sp>
        <p:nvSpPr>
          <p:cNvPr id="10243" name="Rectangle 2"/>
          <p:cNvSpPr>
            <a:spLocks noChangeArrowheads="1"/>
          </p:cNvSpPr>
          <p:nvPr/>
        </p:nvSpPr>
        <p:spPr bwMode="auto">
          <a:xfrm>
            <a:off x="0" y="685800"/>
            <a:ext cx="2928926" cy="5632311"/>
          </a:xfrm>
          <a:prstGeom prst="rect">
            <a:avLst/>
          </a:prstGeom>
          <a:noFill/>
          <a:ln w="9525">
            <a:noFill/>
            <a:miter lim="800000"/>
            <a:headEnd/>
            <a:tailEnd/>
          </a:ln>
        </p:spPr>
        <p:txBody>
          <a:bodyPr wrap="square">
            <a:spAutoFit/>
          </a:bodyPr>
          <a:lstStyle/>
          <a:p>
            <a:pPr algn="l" rtl="0">
              <a:buClr>
                <a:srgbClr val="FFFF00"/>
              </a:buClr>
              <a:buFont typeface="Wingdings" pitchFamily="2" charset="2"/>
              <a:buChar char="v"/>
            </a:pPr>
            <a:r>
              <a:rPr lang="en-US" sz="2000" dirty="0"/>
              <a:t>A network of MPAs</a:t>
            </a:r>
          </a:p>
          <a:p>
            <a:pPr algn="l" rtl="0">
              <a:buClr>
                <a:srgbClr val="FFFF00"/>
              </a:buClr>
              <a:buFont typeface="Wingdings" pitchFamily="2" charset="2"/>
              <a:buNone/>
            </a:pPr>
            <a:r>
              <a:rPr lang="en-US" sz="2000" dirty="0"/>
              <a:t> is a collection of </a:t>
            </a:r>
          </a:p>
          <a:p>
            <a:pPr algn="l" rtl="0">
              <a:buClr>
                <a:srgbClr val="FFFF00"/>
              </a:buClr>
              <a:buFont typeface="Wingdings" pitchFamily="2" charset="2"/>
              <a:buNone/>
            </a:pPr>
            <a:r>
              <a:rPr lang="en-US" sz="2000" dirty="0"/>
              <a:t>MPAs that have</a:t>
            </a:r>
          </a:p>
          <a:p>
            <a:pPr algn="l" rtl="0">
              <a:buClr>
                <a:srgbClr val="FFFF00"/>
              </a:buClr>
              <a:buFont typeface="Wingdings" pitchFamily="2" charset="2"/>
              <a:buNone/>
            </a:pPr>
            <a:r>
              <a:rPr lang="en-US" sz="2000" dirty="0"/>
              <a:t> a common purpose. </a:t>
            </a:r>
          </a:p>
          <a:p>
            <a:pPr algn="l" rtl="0">
              <a:buClr>
                <a:srgbClr val="FFFF00"/>
              </a:buClr>
              <a:buFont typeface="Wingdings" pitchFamily="2" charset="2"/>
              <a:buChar char="v"/>
            </a:pPr>
            <a:r>
              <a:rPr lang="en-US" sz="2000" dirty="0"/>
              <a:t>Ideally, a network</a:t>
            </a:r>
          </a:p>
          <a:p>
            <a:pPr algn="l" rtl="0">
              <a:buClr>
                <a:srgbClr val="FFFF00"/>
              </a:buClr>
              <a:buFont typeface="Wingdings" pitchFamily="2" charset="2"/>
              <a:buNone/>
            </a:pPr>
            <a:r>
              <a:rPr lang="en-US" sz="2000" dirty="0"/>
              <a:t> of MPAs should</a:t>
            </a:r>
          </a:p>
          <a:p>
            <a:pPr algn="l" rtl="0">
              <a:buClr>
                <a:srgbClr val="FFFF00"/>
              </a:buClr>
              <a:buFont typeface="Wingdings" pitchFamily="2" charset="2"/>
              <a:buNone/>
            </a:pPr>
            <a:r>
              <a:rPr lang="en-US" sz="2000" dirty="0"/>
              <a:t> be designed as</a:t>
            </a:r>
          </a:p>
          <a:p>
            <a:pPr algn="l" rtl="0">
              <a:buClr>
                <a:srgbClr val="FFFF00"/>
              </a:buClr>
              <a:buFont typeface="Wingdings" pitchFamily="2" charset="2"/>
              <a:buNone/>
            </a:pPr>
            <a:r>
              <a:rPr lang="en-US" sz="2000" dirty="0"/>
              <a:t> a synergistic system</a:t>
            </a:r>
          </a:p>
          <a:p>
            <a:pPr algn="l" rtl="0">
              <a:buClr>
                <a:srgbClr val="FFFF00"/>
              </a:buClr>
              <a:buFont typeface="Wingdings" pitchFamily="2" charset="2"/>
              <a:buNone/>
            </a:pPr>
            <a:r>
              <a:rPr lang="en-US" sz="2000" dirty="0"/>
              <a:t> where the </a:t>
            </a:r>
            <a:r>
              <a:rPr lang="en-US" sz="2000" dirty="0">
                <a:solidFill>
                  <a:srgbClr val="FFFF00"/>
                </a:solidFill>
              </a:rPr>
              <a:t>“whole </a:t>
            </a:r>
          </a:p>
          <a:p>
            <a:pPr algn="l" rtl="0">
              <a:buClr>
                <a:srgbClr val="FFFF00"/>
              </a:buClr>
              <a:buFont typeface="Wingdings" pitchFamily="2" charset="2"/>
              <a:buNone/>
            </a:pPr>
            <a:r>
              <a:rPr lang="en-US" sz="2000" dirty="0">
                <a:solidFill>
                  <a:srgbClr val="FFFF00"/>
                </a:solidFill>
              </a:rPr>
              <a:t>is greater than the </a:t>
            </a:r>
          </a:p>
          <a:p>
            <a:pPr algn="l" rtl="0">
              <a:buClr>
                <a:srgbClr val="FFFF00"/>
              </a:buClr>
              <a:buFont typeface="Wingdings" pitchFamily="2" charset="2"/>
              <a:buNone/>
            </a:pPr>
            <a:r>
              <a:rPr lang="en-US" sz="2000" dirty="0">
                <a:solidFill>
                  <a:srgbClr val="FFFF00"/>
                </a:solidFill>
              </a:rPr>
              <a:t>sum of the parts”</a:t>
            </a:r>
            <a:r>
              <a:rPr lang="en-US" sz="2000" dirty="0"/>
              <a:t>. </a:t>
            </a:r>
          </a:p>
          <a:p>
            <a:pPr algn="l" rtl="0">
              <a:buClr>
                <a:srgbClr val="FFFF00"/>
              </a:buClr>
              <a:buFont typeface="Wingdings" pitchFamily="2" charset="2"/>
              <a:buChar char="v"/>
            </a:pPr>
            <a:r>
              <a:rPr lang="en-US" sz="2000" dirty="0"/>
              <a:t>A potential benefit of a network of MPAs rather than a </a:t>
            </a:r>
            <a:r>
              <a:rPr lang="en-US" sz="2000" dirty="0" smtClean="0"/>
              <a:t>single </a:t>
            </a:r>
            <a:r>
              <a:rPr lang="en-US" sz="2000" dirty="0"/>
              <a:t>MPA, is that the network may be more resilient to a wide range of threats</a:t>
            </a:r>
          </a:p>
        </p:txBody>
      </p:sp>
      <p:pic>
        <p:nvPicPr>
          <p:cNvPr id="10244" name="Picture 2" descr="One2Many-etc"/>
          <p:cNvPicPr>
            <a:picLocks noChangeAspect="1" noChangeArrowheads="1"/>
          </p:cNvPicPr>
          <p:nvPr/>
        </p:nvPicPr>
        <p:blipFill>
          <a:blip r:embed="rId2" cstate="email"/>
          <a:srcRect/>
          <a:stretch>
            <a:fillRect/>
          </a:stretch>
        </p:blipFill>
        <p:spPr bwMode="auto">
          <a:xfrm>
            <a:off x="2906117" y="1000108"/>
            <a:ext cx="6237883" cy="4676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sz="quarter"/>
          </p:nvPr>
        </p:nvSpPr>
        <p:spPr>
          <a:xfrm>
            <a:off x="0" y="0"/>
            <a:ext cx="9144000" cy="1785938"/>
          </a:xfrm>
        </p:spPr>
        <p:txBody>
          <a:bodyPr/>
          <a:lstStyle/>
          <a:p>
            <a:pPr algn="l" rtl="0" eaLnBrk="1" hangingPunct="1"/>
            <a:r>
              <a:rPr lang="en-US" sz="2800" b="1" dirty="0" smtClean="0">
                <a:solidFill>
                  <a:srgbClr val="FFFF00"/>
                </a:solidFill>
                <a:effectLst/>
                <a:latin typeface="Times New Roman" pitchFamily="18" charset="0"/>
                <a:cs typeface="Times New Roman" pitchFamily="18" charset="0"/>
              </a:rPr>
              <a:t>Protocol Concerning the Conservation of Biological Diversity and the Establishment of network of Protected Areas in the Red Sea and Gulf of Aden (2005) </a:t>
            </a:r>
            <a:br>
              <a:rPr lang="en-US" sz="2800" b="1" dirty="0" smtClean="0">
                <a:solidFill>
                  <a:srgbClr val="FFFF00"/>
                </a:solidFill>
                <a:effectLst/>
                <a:latin typeface="Times New Roman" pitchFamily="18" charset="0"/>
                <a:cs typeface="Times New Roman" pitchFamily="18" charset="0"/>
              </a:rPr>
            </a:br>
            <a:endParaRPr lang="en-US" sz="2800" b="1" dirty="0" smtClean="0">
              <a:solidFill>
                <a:srgbClr val="FFFF00"/>
              </a:solidFill>
              <a:effectLst/>
              <a:latin typeface="Times New Roman" pitchFamily="18" charset="0"/>
              <a:cs typeface="Times New Roman" pitchFamily="18" charset="0"/>
            </a:endParaRPr>
          </a:p>
        </p:txBody>
      </p:sp>
      <p:sp>
        <p:nvSpPr>
          <p:cNvPr id="3" name="Subtitle 2"/>
          <p:cNvSpPr>
            <a:spLocks noGrp="1"/>
          </p:cNvSpPr>
          <p:nvPr>
            <p:ph type="subTitle" sz="quarter" idx="1"/>
          </p:nvPr>
        </p:nvSpPr>
        <p:spPr>
          <a:xfrm>
            <a:off x="0" y="1428750"/>
            <a:ext cx="5643563" cy="5429250"/>
          </a:xfrm>
        </p:spPr>
        <p:txBody>
          <a:bodyPr rtlCol="0">
            <a:noAutofit/>
          </a:bodyPr>
          <a:lstStyle/>
          <a:p>
            <a:pPr algn="just" rtl="0" eaLnBrk="1" fontAlgn="auto" hangingPunct="1">
              <a:spcAft>
                <a:spcPts val="0"/>
              </a:spcAft>
              <a:defRPr/>
            </a:pPr>
            <a:r>
              <a:rPr lang="en-US" sz="2400" cap="all" dirty="0" smtClean="0">
                <a:effectLst/>
                <a:latin typeface="Times New Roman" pitchFamily="18" charset="0"/>
                <a:cs typeface="Times New Roman" pitchFamily="18" charset="0"/>
              </a:rPr>
              <a:t>article 1: OBJECTIVES</a:t>
            </a:r>
          </a:p>
          <a:p>
            <a:pPr marL="261938" algn="just" rtl="0" eaLnBrk="1" fontAlgn="auto" hangingPunct="1">
              <a:spcAft>
                <a:spcPts val="0"/>
              </a:spcAft>
              <a:buClr>
                <a:srgbClr val="FFFF00"/>
              </a:buClr>
              <a:buFont typeface="Wingdings" pitchFamily="2" charset="2"/>
              <a:buChar char="Ø"/>
              <a:defRPr/>
            </a:pPr>
            <a:r>
              <a:rPr lang="en-US" sz="2400" dirty="0" smtClean="0">
                <a:effectLst/>
                <a:latin typeface="Times New Roman" pitchFamily="18" charset="0"/>
                <a:cs typeface="Times New Roman" pitchFamily="18" charset="0"/>
              </a:rPr>
              <a:t>To provide for the conservation, protection and restoration of the health and integrity of the ecosystems and biological diversity in the PERSGA region; </a:t>
            </a:r>
          </a:p>
          <a:p>
            <a:pPr marL="261938" algn="just" rtl="0" eaLnBrk="1" fontAlgn="auto" hangingPunct="1">
              <a:spcAft>
                <a:spcPts val="0"/>
              </a:spcAft>
              <a:buClr>
                <a:srgbClr val="FFFF00"/>
              </a:buClr>
              <a:buFont typeface="Wingdings" pitchFamily="2" charset="2"/>
              <a:buChar char="Ø"/>
              <a:defRPr/>
            </a:pPr>
            <a:r>
              <a:rPr lang="en-US" sz="2400" dirty="0" smtClean="0">
                <a:effectLst/>
                <a:latin typeface="Times New Roman" pitchFamily="18" charset="0"/>
                <a:cs typeface="Times New Roman" pitchFamily="18" charset="0"/>
              </a:rPr>
              <a:t>To safeguard the threatened species, the critical habitats, sites of particular importance, as well as representative types of coastal and marine ecosystems, their biodiversity and their sustainable use and management, to ensure long-term viability and diversity.</a:t>
            </a:r>
          </a:p>
          <a:p>
            <a:pPr algn="just" rtl="0" eaLnBrk="1" fontAlgn="auto" hangingPunct="1">
              <a:spcAft>
                <a:spcPts val="0"/>
              </a:spcAft>
              <a:defRPr/>
            </a:pPr>
            <a:endParaRPr lang="en-US" sz="2400" dirty="0" smtClean="0">
              <a:effectLst/>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2" cstate="email"/>
          <a:srcRect/>
          <a:stretch>
            <a:fillRect/>
          </a:stretch>
        </p:blipFill>
        <p:spPr bwMode="auto">
          <a:xfrm>
            <a:off x="5795963" y="1773238"/>
            <a:ext cx="3089275" cy="4319587"/>
          </a:xfrm>
          <a:prstGeom prst="rect">
            <a:avLst/>
          </a:prstGeom>
          <a:noFill/>
          <a:ln w="31750">
            <a:solidFill>
              <a:srgbClr val="A2A60A"/>
            </a:solidFill>
            <a:miter lim="800000"/>
            <a:headEnd/>
            <a:tailEnd/>
          </a:ln>
        </p:spPr>
      </p:pic>
    </p:spTree>
  </p:cSld>
  <p:clrMapOvr>
    <a:masterClrMapping/>
  </p:clrMapOvr>
  <p:transition spd="med">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2311&quot;&gt;&lt;/object&gt;&lt;object type=&quot;2&quot; unique_id=&quot;12312&quot;&gt;&lt;object type=&quot;3&quot; unique_id=&quot;12313&quot;&gt;&lt;property id=&quot;20148&quot; value=&quot;5&quot;/&gt;&lt;property id=&quot;20300&quot; value=&quot;Slide 1&quot;/&gt;&lt;property id=&quot;20307&quot; value=&quot;345&quot;/&gt;&lt;/object&gt;&lt;object type=&quot;3&quot; unique_id=&quot;12314&quot;&gt;&lt;property id=&quot;20148&quot; value=&quot;5&quot;/&gt;&lt;property id=&quot;20300&quot; value=&quot;Slide 2&quot;/&gt;&lt;property id=&quot;20307&quot; value=&quot;284&quot;/&gt;&lt;/object&gt;&lt;object type=&quot;3&quot; unique_id=&quot;12315&quot;&gt;&lt;property id=&quot;20148&quot; value=&quot;5&quot;/&gt;&lt;property id=&quot;20300&quot; value=&quot;Slide 3&quot;/&gt;&lt;property id=&quot;20307&quot; value=&quot;348&quot;/&gt;&lt;/object&gt;&lt;object type=&quot;3&quot; unique_id=&quot;12316&quot;&gt;&lt;property id=&quot;20148&quot; value=&quot;5&quot;/&gt;&lt;property id=&quot;20300&quot; value=&quot;Slide 4&quot;/&gt;&lt;property id=&quot;20307&quot; value=&quot;302&quot;/&gt;&lt;/object&gt;&lt;object type=&quot;3&quot; unique_id=&quot;12317&quot;&gt;&lt;property id=&quot;20148&quot; value=&quot;5&quot;/&gt;&lt;property id=&quot;20300&quot; value=&quot;Slide 5&quot;/&gt;&lt;property id=&quot;20307&quot; value=&quot;259&quot;/&gt;&lt;/object&gt;&lt;object type=&quot;3&quot; unique_id=&quot;12318&quot;&gt;&lt;property id=&quot;20148&quot; value=&quot;5&quot;/&gt;&lt;property id=&quot;20300&quot; value=&quot;Slide 6&quot;/&gt;&lt;property id=&quot;20307&quot; value=&quot;258&quot;/&gt;&lt;/object&gt;&lt;object type=&quot;3&quot; unique_id=&quot;12319&quot;&gt;&lt;property id=&quot;20148&quot; value=&quot;5&quot;/&gt;&lt;property id=&quot;20300&quot; value=&quot;Slide 7&quot;/&gt;&lt;property id=&quot;20307&quot; value=&quot;260&quot;/&gt;&lt;/object&gt;&lt;object type=&quot;3&quot; unique_id=&quot;12320&quot;&gt;&lt;property id=&quot;20148&quot; value=&quot;5&quot;/&gt;&lt;property id=&quot;20300&quot; value=&quot;Slide 8&quot;/&gt;&lt;property id=&quot;20307&quot; value=&quot;301&quot;/&gt;&lt;/object&gt;&lt;object type=&quot;3&quot; unique_id=&quot;12321&quot;&gt;&lt;property id=&quot;20148&quot; value=&quot;5&quot;/&gt;&lt;property id=&quot;20300&quot; value=&quot;Slide 9&quot;/&gt;&lt;property id=&quot;20307&quot; value=&quot;286&quot;/&gt;&lt;/object&gt;&lt;object type=&quot;3&quot; unique_id=&quot;12322&quot;&gt;&lt;property id=&quot;20148&quot; value=&quot;5&quot;/&gt;&lt;property id=&quot;20300&quot; value=&quot;Slide 10&quot;/&gt;&lt;property id=&quot;20307&quot; value=&quot;347&quot;/&gt;&lt;/object&gt;&lt;object type=&quot;3&quot; unique_id=&quot;12323&quot;&gt;&lt;property id=&quot;20148&quot; value=&quot;5&quot;/&gt;&lt;property id=&quot;20300&quot; value=&quot;Slide 11&quot;/&gt;&lt;property id=&quot;20307&quot; value=&quot;303&quot;/&gt;&lt;/object&gt;&lt;object type=&quot;3&quot; unique_id=&quot;12324&quot;&gt;&lt;property id=&quot;20148&quot; value=&quot;5&quot;/&gt;&lt;property id=&quot;20300&quot; value=&quot;Slide 12&quot;/&gt;&lt;property id=&quot;20307&quot; value=&quot;261&quot;/&gt;&lt;/object&gt;&lt;object type=&quot;3&quot; unique_id=&quot;12325&quot;&gt;&lt;property id=&quot;20148&quot; value=&quot;5&quot;/&gt;&lt;property id=&quot;20300&quot; value=&quot;Slide 13&quot;/&gt;&lt;property id=&quot;20307&quot; value=&quot;263&quot;/&gt;&lt;/object&gt;&lt;object type=&quot;3&quot; unique_id=&quot;12326&quot;&gt;&lt;property id=&quot;20148&quot; value=&quot;5&quot;/&gt;&lt;property id=&quot;20300&quot; value=&quot;Slide 14&quot;/&gt;&lt;property id=&quot;20307&quot; value=&quot;264&quot;/&gt;&lt;/object&gt;&lt;object type=&quot;3&quot; unique_id=&quot;12327&quot;&gt;&lt;property id=&quot;20148&quot; value=&quot;5&quot;/&gt;&lt;property id=&quot;20300&quot; value=&quot;Slide 15&quot;/&gt;&lt;property id=&quot;20307&quot; value=&quot;265&quot;/&gt;&lt;/object&gt;&lt;object type=&quot;3&quot; unique_id=&quot;12328&quot;&gt;&lt;property id=&quot;20148&quot; value=&quot;5&quot;/&gt;&lt;property id=&quot;20300&quot; value=&quot;Slide 16&quot;/&gt;&lt;property id=&quot;20307&quot; value=&quot;266&quot;/&gt;&lt;/object&gt;&lt;object type=&quot;3&quot; unique_id=&quot;12329&quot;&gt;&lt;property id=&quot;20148&quot; value=&quot;5&quot;/&gt;&lt;property id=&quot;20300&quot; value=&quot;Slide 17&quot;/&gt;&lt;property id=&quot;20307&quot; value=&quot;267&quot;/&gt;&lt;/object&gt;&lt;object type=&quot;3&quot; unique_id=&quot;12330&quot;&gt;&lt;property id=&quot;20148&quot; value=&quot;5&quot;/&gt;&lt;property id=&quot;20300&quot; value=&quot;Slide 18&quot;/&gt;&lt;property id=&quot;20307&quot; value=&quot;268&quot;/&gt;&lt;/object&gt;&lt;object type=&quot;3&quot; unique_id=&quot;12331&quot;&gt;&lt;property id=&quot;20148&quot; value=&quot;5&quot;/&gt;&lt;property id=&quot;20300&quot; value=&quot;Slide 19&quot;/&gt;&lt;property id=&quot;20307&quot; value=&quot;269&quot;/&gt;&lt;/object&gt;&lt;object type=&quot;3&quot; unique_id=&quot;12332&quot;&gt;&lt;property id=&quot;20148&quot; value=&quot;5&quot;/&gt;&lt;property id=&quot;20300&quot; value=&quot;Slide 20&quot;/&gt;&lt;property id=&quot;20307&quot; value=&quot;270&quot;/&gt;&lt;/object&gt;&lt;object type=&quot;3&quot; unique_id=&quot;12333&quot;&gt;&lt;property id=&quot;20148&quot; value=&quot;5&quot;/&gt;&lt;property id=&quot;20300&quot; value=&quot;Slide 21&quot;/&gt;&lt;property id=&quot;20307&quot; value=&quot;390&quot;/&gt;&lt;/object&gt;&lt;object type=&quot;3&quot; unique_id=&quot;12334&quot;&gt;&lt;property id=&quot;20148&quot; value=&quot;5&quot;/&gt;&lt;property id=&quot;20300&quot; value=&quot;Slide 22&quot;/&gt;&lt;property id=&quot;20307&quot; value=&quot;271&quot;/&gt;&lt;/object&gt;&lt;object type=&quot;3&quot; unique_id=&quot;12335&quot;&gt;&lt;property id=&quot;20148&quot; value=&quot;5&quot;/&gt;&lt;property id=&quot;20300&quot; value=&quot;Slide 23&quot;/&gt;&lt;property id=&quot;20307&quot; value=&quot;288&quot;/&gt;&lt;/object&gt;&lt;object type=&quot;3&quot; unique_id=&quot;12336&quot;&gt;&lt;property id=&quot;20148&quot; value=&quot;5&quot;/&gt;&lt;property id=&quot;20300&quot; value=&quot;Slide 24&quot;/&gt;&lt;property id=&quot;20307&quot; value=&quot;289&quot;/&gt;&lt;/object&gt;&lt;object type=&quot;3&quot; unique_id=&quot;12337&quot;&gt;&lt;property id=&quot;20148&quot; value=&quot;5&quot;/&gt;&lt;property id=&quot;20300&quot; value=&quot;Slide 25&quot;/&gt;&lt;property id=&quot;20307&quot; value=&quot;290&quot;/&gt;&lt;/object&gt;&lt;object type=&quot;3&quot; unique_id=&quot;12338&quot;&gt;&lt;property id=&quot;20148&quot; value=&quot;5&quot;/&gt;&lt;property id=&quot;20300&quot; value=&quot;Slide 26&quot;/&gt;&lt;property id=&quot;20307&quot; value=&quot;291&quot;/&gt;&lt;/object&gt;&lt;object type=&quot;3&quot; unique_id=&quot;12339&quot;&gt;&lt;property id=&quot;20148&quot; value=&quot;5&quot;/&gt;&lt;property id=&quot;20300&quot; value=&quot;Slide 27&quot;/&gt;&lt;property id=&quot;20307&quot; value=&quot;292&quot;/&gt;&lt;/object&gt;&lt;object type=&quot;3&quot; unique_id=&quot;12340&quot;&gt;&lt;property id=&quot;20148&quot; value=&quot;5&quot;/&gt;&lt;property id=&quot;20300&quot; value=&quot;Slide 28&quot;/&gt;&lt;property id=&quot;20307&quot; value=&quot;293&quot;/&gt;&lt;/object&gt;&lt;object type=&quot;3&quot; unique_id=&quot;12341&quot;&gt;&lt;property id=&quot;20148&quot; value=&quot;5&quot;/&gt;&lt;property id=&quot;20300&quot; value=&quot;Slide 29&quot;/&gt;&lt;property id=&quot;20307&quot; value=&quot;294&quot;/&gt;&lt;/object&gt;&lt;object type=&quot;3&quot; unique_id=&quot;12342&quot;&gt;&lt;property id=&quot;20148&quot; value=&quot;5&quot;/&gt;&lt;property id=&quot;20300&quot; value=&quot;Slide 30&quot;/&gt;&lt;property id=&quot;20307&quot; value=&quot;295&quot;/&gt;&lt;/object&gt;&lt;object type=&quot;3&quot; unique_id=&quot;12343&quot;&gt;&lt;property id=&quot;20148&quot; value=&quot;5&quot;/&gt;&lt;property id=&quot;20300&quot; value=&quot;Slide 31&quot;/&gt;&lt;property id=&quot;20307&quot; value=&quot;383&quot;/&gt;&lt;/object&gt;&lt;object type=&quot;3&quot; unique_id=&quot;12344&quot;&gt;&lt;property id=&quot;20148&quot; value=&quot;5&quot;/&gt;&lt;property id=&quot;20300&quot; value=&quot;Slide 32&quot;/&gt;&lt;property id=&quot;20307&quot; value=&quot;349&quot;/&gt;&lt;/object&gt;&lt;object type=&quot;3&quot; unique_id=&quot;12345&quot;&gt;&lt;property id=&quot;20148&quot; value=&quot;5&quot;/&gt;&lt;property id=&quot;20300&quot; value=&quot;Slide 33&quot;/&gt;&lt;property id=&quot;20307&quot; value=&quot;350&quot;/&gt;&lt;/object&gt;&lt;object type=&quot;3&quot; unique_id=&quot;12346&quot;&gt;&lt;property id=&quot;20148&quot; value=&quot;5&quot;/&gt;&lt;property id=&quot;20300&quot; value=&quot;Slide 34&quot;/&gt;&lt;property id=&quot;20307&quot; value=&quot;351&quot;/&gt;&lt;/object&gt;&lt;object type=&quot;3&quot; unique_id=&quot;12347&quot;&gt;&lt;property id=&quot;20148&quot; value=&quot;5&quot;/&gt;&lt;property id=&quot;20300&quot; value=&quot;Slide 35&quot;/&gt;&lt;property id=&quot;20307&quot; value=&quot;352&quot;/&gt;&lt;/object&gt;&lt;object type=&quot;3&quot; unique_id=&quot;12348&quot;&gt;&lt;property id=&quot;20148&quot; value=&quot;5&quot;/&gt;&lt;property id=&quot;20300&quot; value=&quot;Slide 36&quot;/&gt;&lt;property id=&quot;20307&quot; value=&quot;353&quot;/&gt;&lt;/object&gt;&lt;object type=&quot;3&quot; unique_id=&quot;12349&quot;&gt;&lt;property id=&quot;20148&quot; value=&quot;5&quot;/&gt;&lt;property id=&quot;20300&quot; value=&quot;Slide 37&quot;/&gt;&lt;property id=&quot;20307&quot; value=&quot;354&quot;/&gt;&lt;/object&gt;&lt;object type=&quot;3&quot; unique_id=&quot;12350&quot;&gt;&lt;property id=&quot;20148&quot; value=&quot;5&quot;/&gt;&lt;property id=&quot;20300&quot; value=&quot;Slide 38&quot;/&gt;&lt;property id=&quot;20307&quot; value=&quot;355&quot;/&gt;&lt;/object&gt;&lt;object type=&quot;3&quot; unique_id=&quot;12351&quot;&gt;&lt;property id=&quot;20148&quot; value=&quot;5&quot;/&gt;&lt;property id=&quot;20300&quot; value=&quot;Slide 39&quot;/&gt;&lt;property id=&quot;20307&quot; value=&quot;356&quot;/&gt;&lt;/object&gt;&lt;object type=&quot;3&quot; unique_id=&quot;12352&quot;&gt;&lt;property id=&quot;20148&quot; value=&quot;5&quot;/&gt;&lt;property id=&quot;20300&quot; value=&quot;Slide 40&quot;/&gt;&lt;property id=&quot;20307&quot; value=&quot;357&quot;/&gt;&lt;/object&gt;&lt;object type=&quot;3&quot; unique_id=&quot;12353&quot;&gt;&lt;property id=&quot;20148&quot; value=&quot;5&quot;/&gt;&lt;property id=&quot;20300&quot; value=&quot;Slide 41&quot;/&gt;&lt;property id=&quot;20307&quot; value=&quot;359&quot;/&gt;&lt;/object&gt;&lt;object type=&quot;3&quot; unique_id=&quot;12354&quot;&gt;&lt;property id=&quot;20148&quot; value=&quot;5&quot;/&gt;&lt;property id=&quot;20300&quot; value=&quot;Slide 42&quot;/&gt;&lt;property id=&quot;20307&quot; value=&quot;360&quot;/&gt;&lt;/object&gt;&lt;object type=&quot;3&quot; unique_id=&quot;12355&quot;&gt;&lt;property id=&quot;20148&quot; value=&quot;5&quot;/&gt;&lt;property id=&quot;20300&quot; value=&quot;Slide 43&quot;/&gt;&lt;property id=&quot;20307&quot; value=&quot;361&quot;/&gt;&lt;/object&gt;&lt;object type=&quot;3&quot; unique_id=&quot;12356&quot;&gt;&lt;property id=&quot;20148&quot; value=&quot;5&quot;/&gt;&lt;property id=&quot;20300&quot; value=&quot;Slide 44&quot;/&gt;&lt;property id=&quot;20307&quot; value=&quot;363&quot;/&gt;&lt;/object&gt;&lt;object type=&quot;3&quot; unique_id=&quot;12357&quot;&gt;&lt;property id=&quot;20148&quot; value=&quot;5&quot;/&gt;&lt;property id=&quot;20300&quot; value=&quot;Slide 45 - &amp;quot;الصيد الجائر&amp;quot;&quot;/&gt;&lt;property id=&quot;20307&quot; value=&quot;364&quot;/&gt;&lt;/object&gt;&lt;object type=&quot;3&quot; unique_id=&quot;12358&quot;&gt;&lt;property id=&quot;20148&quot; value=&quot;5&quot;/&gt;&lt;property id=&quot;20300&quot; value=&quot;Slide 46&quot;/&gt;&lt;property id=&quot;20307&quot; value=&quot;366&quot;/&gt;&lt;/object&gt;&lt;object type=&quot;3&quot; unique_id=&quot;12359&quot;&gt;&lt;property id=&quot;20148&quot; value=&quot;5&quot;/&gt;&lt;property id=&quot;20300&quot; value=&quot;Slide 47&quot;/&gt;&lt;property id=&quot;20307&quot; value=&quot;367&quot;/&gt;&lt;/object&gt;&lt;object type=&quot;3&quot; unique_id=&quot;12360&quot;&gt;&lt;property id=&quot;20148&quot; value=&quot;5&quot;/&gt;&lt;property id=&quot;20300&quot; value=&quot;Slide 48&quot;/&gt;&lt;property id=&quot;20307&quot; value=&quot;368&quot;/&gt;&lt;/object&gt;&lt;object type=&quot;3&quot; unique_id=&quot;12361&quot;&gt;&lt;property id=&quot;20148&quot; value=&quot;5&quot;/&gt;&lt;property id=&quot;20300&quot; value=&quot;Slide 49&quot;/&gt;&lt;property id=&quot;20307&quot; value=&quot;369&quot;/&gt;&lt;/object&gt;&lt;object type=&quot;3&quot; unique_id=&quot;12362&quot;&gt;&lt;property id=&quot;20148&quot; value=&quot;5&quot;/&gt;&lt;property id=&quot;20300&quot; value=&quot;Slide 50&quot;/&gt;&lt;property id=&quot;20307&quot; value=&quot;370&quot;/&gt;&lt;/object&gt;&lt;object type=&quot;3&quot; unique_id=&quot;12363&quot;&gt;&lt;property id=&quot;20148&quot; value=&quot;5&quot;/&gt;&lt;property id=&quot;20300&quot; value=&quot;Slide 51&quot;/&gt;&lt;property id=&quot;20307&quot; value=&quot;372&quot;/&gt;&lt;/object&gt;&lt;object type=&quot;3&quot; unique_id=&quot;12364&quot;&gt;&lt;property id=&quot;20148&quot; value=&quot;5&quot;/&gt;&lt;property id=&quot;20300&quot; value=&quot;Slide 52&quot;/&gt;&lt;property id=&quot;20307&quot; value=&quot;373&quot;/&gt;&lt;/object&gt;&lt;object type=&quot;3&quot; unique_id=&quot;12365&quot;&gt;&lt;property id=&quot;20148&quot; value=&quot;5&quot;/&gt;&lt;property id=&quot;20300&quot; value=&quot;Slide 53&quot;/&gt;&lt;property id=&quot;20307&quot; value=&quot;374&quot;/&gt;&lt;/object&gt;&lt;object type=&quot;3&quot; unique_id=&quot;12366&quot;&gt;&lt;property id=&quot;20148&quot; value=&quot;5&quot;/&gt;&lt;property id=&quot;20300&quot; value=&quot;Slide 54&quot;/&gt;&lt;property id=&quot;20307&quot; value=&quot;376&quot;/&gt;&lt;/object&gt;&lt;object type=&quot;3&quot; unique_id=&quot;12367&quot;&gt;&lt;property id=&quot;20148&quot; value=&quot;5&quot;/&gt;&lt;property id=&quot;20300&quot; value=&quot;Slide 55&quot;/&gt;&lt;property id=&quot;20307&quot; value=&quot;377&quot;/&gt;&lt;/object&gt;&lt;object type=&quot;3&quot; unique_id=&quot;12368&quot;&gt;&lt;property id=&quot;20148&quot; value=&quot;5&quot;/&gt;&lt;property id=&quot;20300&quot; value=&quot;Slide 56&quot;/&gt;&lt;property id=&quot;20307&quot; value=&quot;378&quot;/&gt;&lt;/object&gt;&lt;object type=&quot;3&quot; unique_id=&quot;12369&quot;&gt;&lt;property id=&quot;20148&quot; value=&quot;5&quot;/&gt;&lt;property id=&quot;20300&quot; value=&quot;Slide 57&quot;/&gt;&lt;property id=&quot;20307&quot; value=&quot;379&quot;/&gt;&lt;/object&gt;&lt;object type=&quot;3&quot; unique_id=&quot;12370&quot;&gt;&lt;property id=&quot;20148&quot; value=&quot;5&quot;/&gt;&lt;property id=&quot;20300&quot; value=&quot;Slide 58&quot;/&gt;&lt;property id=&quot;20307&quot; value=&quot;380&quot;/&gt;&lt;/object&gt;&lt;object type=&quot;3&quot; unique_id=&quot;12371&quot;&gt;&lt;property id=&quot;20148&quot; value=&quot;5&quot;/&gt;&lt;property id=&quot;20300&quot; value=&quot;Slide 59&quot;/&gt;&lt;property id=&quot;20307&quot; value=&quot;381&quot;/&gt;&lt;/object&gt;&lt;object type=&quot;3&quot; unique_id=&quot;12372&quot;&gt;&lt;property id=&quot;20148&quot; value=&quot;5&quot;/&gt;&lt;property id=&quot;20300&quot; value=&quot;Slide 60&quot;/&gt;&lt;property id=&quot;20307&quot; value=&quot;387&quot;/&gt;&lt;/object&gt;&lt;object type=&quot;3&quot; unique_id=&quot;12373&quot;&gt;&lt;property id=&quot;20148&quot; value=&quot;5&quot;/&gt;&lt;property id=&quot;20300&quot; value=&quot;Slide 61&quot;/&gt;&lt;property id=&quot;20307&quot; value=&quot;384&quot;/&gt;&lt;/object&gt;&lt;object type=&quot;3&quot; unique_id=&quot;12374&quot;&gt;&lt;property id=&quot;20148&quot; value=&quot;5&quot;/&gt;&lt;property id=&quot;20300&quot; value=&quot;Slide 62&quot;/&gt;&lt;property id=&quot;20307&quot; value=&quot;385&quot;/&gt;&lt;/object&gt;&lt;object type=&quot;3&quot; unique_id=&quot;12375&quot;&gt;&lt;property id=&quot;20148&quot; value=&quot;5&quot;/&gt;&lt;property id=&quot;20300&quot; value=&quot;Slide 63&quot;/&gt;&lt;property id=&quot;20307&quot; value=&quot;386&quot;/&gt;&lt;/object&gt;&lt;object type=&quot;3&quot; unique_id=&quot;12376&quot;&gt;&lt;property id=&quot;20148&quot; value=&quot;5&quot;/&gt;&lt;property id=&quot;20300&quot; value=&quot;Slide 64&quot;/&gt;&lt;property id=&quot;20307&quot; value=&quot;388&quot;/&gt;&lt;/object&gt;&lt;object type=&quot;3&quot; unique_id=&quot;12377&quot;&gt;&lt;property id=&quot;20148&quot; value=&quot;5&quot;/&gt;&lt;property id=&quot;20300&quot; value=&quot;Slide 65&quot;/&gt;&lt;property id=&quot;20307&quot; value=&quot;392&quot;/&gt;&lt;/object&gt;&lt;object type=&quot;3&quot; unique_id=&quot;12378&quot;&gt;&lt;property id=&quot;20148&quot; value=&quot;5&quot;/&gt;&lt;property id=&quot;20300&quot; value=&quot;Slide 66 - &amp;quot;References&amp;quot;&quot;/&gt;&lt;property id=&quot;20307&quot; value=&quot;299&quot;/&gt;&lt;/object&gt;&lt;object type=&quot;3&quot; unique_id=&quot;12379&quot;&gt;&lt;property id=&quot;20148&quot; value=&quot;5&quot;/&gt;&lt;property id=&quot;20300&quot; value=&quot;Slide 67&quot;/&gt;&lt;property id=&quot;20307&quot; value=&quot;391&quot;/&gt;&lt;/objec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3155</TotalTime>
  <Words>1163</Words>
  <Application>Microsoft PowerPoint</Application>
  <PresentationFormat>On-screen Show (4:3)</PresentationFormat>
  <Paragraphs>127</Paragraphs>
  <Slides>19</Slides>
  <Notes>2</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Ocean</vt:lpstr>
      <vt:lpstr>Slide 1</vt:lpstr>
      <vt:lpstr>Slide 2</vt:lpstr>
      <vt:lpstr>Climate change- how does it affect-marine biodiversity?</vt:lpstr>
      <vt:lpstr>Why the Red Sea?</vt:lpstr>
      <vt:lpstr>Slide 5</vt:lpstr>
      <vt:lpstr>Benefits of MPAs</vt:lpstr>
      <vt:lpstr>Benefits of MPAs network</vt:lpstr>
      <vt:lpstr>Slide 8</vt:lpstr>
      <vt:lpstr>Protocol Concerning the Conservation of Biological Diversity and the Establishment of network of Protected Areas in the Red Sea and Gulf of Aden (2005)  </vt:lpstr>
      <vt:lpstr>Slide 10</vt:lpstr>
      <vt:lpstr>Network of Marine Protected Areas in the Red Sea and Gulf of Aden</vt:lpstr>
      <vt:lpstr>Slide 12</vt:lpstr>
      <vt:lpstr>Slide 13</vt:lpstr>
      <vt:lpstr>Slide 14</vt:lpstr>
      <vt:lpstr>Slide 15</vt:lpstr>
      <vt:lpstr>Slide 16</vt:lpstr>
      <vt:lpstr>Slide 17</vt:lpstr>
      <vt:lpstr>Finally:</vt:lpstr>
      <vt:lpstr>Slide 19</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Mohammed M. A. Kotb</dc:creator>
  <cp:lastModifiedBy>Wel-Come</cp:lastModifiedBy>
  <cp:revision>716</cp:revision>
  <cp:lastPrinted>1601-01-01T00:00:00Z</cp:lastPrinted>
  <dcterms:created xsi:type="dcterms:W3CDTF">2002-12-09T09:05:25Z</dcterms:created>
  <dcterms:modified xsi:type="dcterms:W3CDTF">2013-02-09T07:04:21Z</dcterms:modified>
</cp:coreProperties>
</file>