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8" r:id="rId2"/>
    <p:sldId id="264" r:id="rId3"/>
    <p:sldId id="273" r:id="rId4"/>
    <p:sldId id="265" r:id="rId5"/>
    <p:sldId id="293" r:id="rId6"/>
    <p:sldId id="274" r:id="rId7"/>
    <p:sldId id="289" r:id="rId8"/>
    <p:sldId id="285" r:id="rId9"/>
    <p:sldId id="268" r:id="rId10"/>
    <p:sldId id="269" r:id="rId11"/>
    <p:sldId id="275" r:id="rId12"/>
    <p:sldId id="288" r:id="rId13"/>
    <p:sldId id="286" r:id="rId14"/>
    <p:sldId id="287" r:id="rId15"/>
    <p:sldId id="290" r:id="rId16"/>
    <p:sldId id="291" r:id="rId17"/>
    <p:sldId id="292" r:id="rId18"/>
    <p:sldId id="276" r:id="rId19"/>
    <p:sldId id="277" r:id="rId20"/>
    <p:sldId id="278" r:id="rId21"/>
    <p:sldId id="279" r:id="rId22"/>
    <p:sldId id="280" r:id="rId23"/>
    <p:sldId id="281" r:id="rId24"/>
    <p:sldId id="282" r:id="rId25"/>
    <p:sldId id="283" r:id="rId26"/>
    <p:sldId id="284"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Arial" charset="0"/>
      </a:defRPr>
    </a:lvl1pPr>
    <a:lvl2pPr marL="457200" algn="l" rtl="0" fontAlgn="base">
      <a:spcBef>
        <a:spcPct val="0"/>
      </a:spcBef>
      <a:spcAft>
        <a:spcPct val="0"/>
      </a:spcAft>
      <a:defRPr kern="1200">
        <a:solidFill>
          <a:schemeClr val="tx1"/>
        </a:solidFill>
        <a:latin typeface="Arial" charset="0"/>
        <a:ea typeface="ＭＳ Ｐゴシック" charset="0"/>
        <a:cs typeface="Arial" charset="0"/>
      </a:defRPr>
    </a:lvl2pPr>
    <a:lvl3pPr marL="914400" algn="l" rtl="0" fontAlgn="base">
      <a:spcBef>
        <a:spcPct val="0"/>
      </a:spcBef>
      <a:spcAft>
        <a:spcPct val="0"/>
      </a:spcAft>
      <a:defRPr kern="1200">
        <a:solidFill>
          <a:schemeClr val="tx1"/>
        </a:solidFill>
        <a:latin typeface="Arial" charset="0"/>
        <a:ea typeface="ＭＳ Ｐゴシック" charset="0"/>
        <a:cs typeface="Arial" charset="0"/>
      </a:defRPr>
    </a:lvl3pPr>
    <a:lvl4pPr marL="1371600" algn="l" rtl="0" fontAlgn="base">
      <a:spcBef>
        <a:spcPct val="0"/>
      </a:spcBef>
      <a:spcAft>
        <a:spcPct val="0"/>
      </a:spcAft>
      <a:defRPr kern="1200">
        <a:solidFill>
          <a:schemeClr val="tx1"/>
        </a:solidFill>
        <a:latin typeface="Arial" charset="0"/>
        <a:ea typeface="ＭＳ Ｐゴシック" charset="0"/>
        <a:cs typeface="Arial" charset="0"/>
      </a:defRPr>
    </a:lvl4pPr>
    <a:lvl5pPr marL="1828800" algn="l"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uw, Pieter" initials="PP" lastIdx="2" clrIdx="0">
    <p:extLst>
      <p:ext uri="{19B8F6BF-5375-455C-9EA6-DF929625EA0E}">
        <p15:presenceInfo xmlns:p15="http://schemas.microsoft.com/office/powerpoint/2012/main" userId="Pauw, Piet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9788" autoAdjust="0"/>
  </p:normalViewPr>
  <p:slideViewPr>
    <p:cSldViewPr snapToGrid="0" snapToObjects="1">
      <p:cViewPr varScale="1">
        <p:scale>
          <a:sx n="131" d="100"/>
          <a:sy n="131" d="100"/>
        </p:scale>
        <p:origin x="1624"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Pauw\Documents\NDC\Equity%20w%20Winkler\Burden%20sharing%20within%20the%20EU.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2000" b="0" i="0" u="none" strike="noStrike" kern="1200" spc="0" baseline="0">
                <a:solidFill>
                  <a:sysClr val="windowText" lastClr="000000">
                    <a:lumMod val="65000"/>
                    <a:lumOff val="35000"/>
                  </a:sysClr>
                </a:solidFill>
                <a:latin typeface="+mj-lt"/>
                <a:ea typeface="+mn-ea"/>
                <a:cs typeface="+mn-cs"/>
              </a:defRPr>
            </a:pPr>
            <a:r>
              <a:rPr lang="en-US" sz="2000" b="1" i="0" baseline="0">
                <a:effectLst/>
                <a:latin typeface="+mj-lt"/>
              </a:rPr>
              <a:t>EU Member States' CO</a:t>
            </a:r>
            <a:r>
              <a:rPr lang="en-US" sz="2000" b="1" i="0" baseline="-25000">
                <a:effectLst/>
                <a:latin typeface="+mj-lt"/>
              </a:rPr>
              <a:t>2eq</a:t>
            </a:r>
            <a:r>
              <a:rPr lang="en-US" sz="2000" b="1" i="0" baseline="0">
                <a:effectLst/>
                <a:latin typeface="+mj-lt"/>
              </a:rPr>
              <a:t> limitation/reduction targets in 2002 and 2009 for non-ETS sectors</a:t>
            </a:r>
            <a:endParaRPr lang="de-DE" sz="2000">
              <a:effectLst/>
              <a:latin typeface="+mj-lt"/>
            </a:endParaRPr>
          </a:p>
        </c:rich>
      </c:tx>
      <c:overlay val="0"/>
      <c:spPr>
        <a:noFill/>
        <a:ln>
          <a:noFill/>
        </a:ln>
        <a:effectLst/>
      </c:spPr>
      <c:txPr>
        <a:bodyPr rot="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2000" b="0" i="0" u="none" strike="noStrike" kern="1200" spc="0" baseline="0">
              <a:solidFill>
                <a:sysClr val="windowText" lastClr="000000">
                  <a:lumMod val="65000"/>
                  <a:lumOff val="35000"/>
                </a:sysClr>
              </a:solidFill>
              <a:latin typeface="+mj-lt"/>
              <a:ea typeface="+mn-ea"/>
              <a:cs typeface="+mn-cs"/>
            </a:defRPr>
          </a:pPr>
          <a:endParaRPr lang="en-US"/>
        </a:p>
      </c:txPr>
    </c:title>
    <c:autoTitleDeleted val="0"/>
    <c:plotArea>
      <c:layout/>
      <c:lineChart>
        <c:grouping val="standard"/>
        <c:varyColors val="0"/>
        <c:ser>
          <c:idx val="2"/>
          <c:order val="2"/>
          <c:tx>
            <c:strRef>
              <c:f>'Climate and Energy package'!$D$1</c:f>
              <c:strCache>
                <c:ptCount val="1"/>
                <c:pt idx="0">
                  <c:v>Overall EU target 2020</c:v>
                </c:pt>
              </c:strCache>
            </c:strRef>
          </c:tx>
          <c:spPr>
            <a:ln w="28575" cap="rnd">
              <a:solidFill>
                <a:schemeClr val="accent1">
                  <a:lumMod val="60000"/>
                  <a:lumOff val="40000"/>
                </a:schemeClr>
              </a:solidFill>
              <a:round/>
            </a:ln>
            <a:effectLst/>
          </c:spPr>
          <c:marker>
            <c:symbol val="none"/>
          </c:marker>
          <c:cat>
            <c:strRef>
              <c:f>'Climate and Energy package'!$A$2:$A$28</c:f>
              <c:strCache>
                <c:ptCount val="27"/>
                <c:pt idx="0">
                  <c:v>Luxembourg</c:v>
                </c:pt>
                <c:pt idx="1">
                  <c:v>Sweden</c:v>
                </c:pt>
                <c:pt idx="2">
                  <c:v>Denmark</c:v>
                </c:pt>
                <c:pt idx="3">
                  <c:v>Finland</c:v>
                </c:pt>
                <c:pt idx="4">
                  <c:v>Germany</c:v>
                </c:pt>
                <c:pt idx="5">
                  <c:v>United Kingdom</c:v>
                </c:pt>
                <c:pt idx="6">
                  <c:v>France</c:v>
                </c:pt>
                <c:pt idx="7">
                  <c:v>Netherlands</c:v>
                </c:pt>
                <c:pt idx="8">
                  <c:v>Austria</c:v>
                </c:pt>
                <c:pt idx="9">
                  <c:v>Belgium</c:v>
                </c:pt>
                <c:pt idx="10">
                  <c:v>Italy</c:v>
                </c:pt>
                <c:pt idx="11">
                  <c:v>Ireland</c:v>
                </c:pt>
                <c:pt idx="12">
                  <c:v>Spain</c:v>
                </c:pt>
                <c:pt idx="13">
                  <c:v>Cyprus</c:v>
                </c:pt>
                <c:pt idx="14">
                  <c:v>Malta</c:v>
                </c:pt>
                <c:pt idx="15">
                  <c:v>Portugal</c:v>
                </c:pt>
                <c:pt idx="16">
                  <c:v>Greece</c:v>
                </c:pt>
                <c:pt idx="17">
                  <c:v>Slovenia</c:v>
                </c:pt>
                <c:pt idx="18">
                  <c:v>Czech Republic</c:v>
                </c:pt>
                <c:pt idx="19">
                  <c:v>Estonia</c:v>
                </c:pt>
                <c:pt idx="20">
                  <c:v>Slovakia</c:v>
                </c:pt>
                <c:pt idx="21">
                  <c:v>Lithuania</c:v>
                </c:pt>
                <c:pt idx="22">
                  <c:v>Hungary</c:v>
                </c:pt>
                <c:pt idx="23">
                  <c:v>Poland</c:v>
                </c:pt>
                <c:pt idx="24">
                  <c:v>Latvia</c:v>
                </c:pt>
                <c:pt idx="25">
                  <c:v>Romania</c:v>
                </c:pt>
                <c:pt idx="26">
                  <c:v>Bulgaria</c:v>
                </c:pt>
              </c:strCache>
            </c:strRef>
          </c:cat>
          <c:val>
            <c:numRef>
              <c:f>'Climate and Energy package'!$D$2:$D$28</c:f>
              <c:numCache>
                <c:formatCode>General</c:formatCode>
                <c:ptCount val="27"/>
                <c:pt idx="0">
                  <c:v>-10</c:v>
                </c:pt>
                <c:pt idx="1">
                  <c:v>-10</c:v>
                </c:pt>
                <c:pt idx="2">
                  <c:v>-10</c:v>
                </c:pt>
                <c:pt idx="3">
                  <c:v>-10</c:v>
                </c:pt>
                <c:pt idx="4">
                  <c:v>-10</c:v>
                </c:pt>
                <c:pt idx="5">
                  <c:v>-10</c:v>
                </c:pt>
                <c:pt idx="6">
                  <c:v>-10</c:v>
                </c:pt>
                <c:pt idx="7">
                  <c:v>-10</c:v>
                </c:pt>
                <c:pt idx="8">
                  <c:v>-10</c:v>
                </c:pt>
                <c:pt idx="9">
                  <c:v>-10</c:v>
                </c:pt>
                <c:pt idx="10">
                  <c:v>-10</c:v>
                </c:pt>
                <c:pt idx="11">
                  <c:v>-10</c:v>
                </c:pt>
                <c:pt idx="12">
                  <c:v>-10</c:v>
                </c:pt>
                <c:pt idx="13">
                  <c:v>-10</c:v>
                </c:pt>
                <c:pt idx="14">
                  <c:v>-10</c:v>
                </c:pt>
                <c:pt idx="15">
                  <c:v>-10</c:v>
                </c:pt>
                <c:pt idx="16">
                  <c:v>-10</c:v>
                </c:pt>
                <c:pt idx="17">
                  <c:v>-10</c:v>
                </c:pt>
                <c:pt idx="18">
                  <c:v>-10</c:v>
                </c:pt>
                <c:pt idx="19">
                  <c:v>-10</c:v>
                </c:pt>
                <c:pt idx="20">
                  <c:v>-10</c:v>
                </c:pt>
                <c:pt idx="21">
                  <c:v>-10</c:v>
                </c:pt>
                <c:pt idx="22">
                  <c:v>-10</c:v>
                </c:pt>
                <c:pt idx="23">
                  <c:v>-10</c:v>
                </c:pt>
                <c:pt idx="24">
                  <c:v>-10</c:v>
                </c:pt>
                <c:pt idx="25">
                  <c:v>-10</c:v>
                </c:pt>
                <c:pt idx="26">
                  <c:v>-10</c:v>
                </c:pt>
              </c:numCache>
            </c:numRef>
          </c:val>
          <c:smooth val="0"/>
          <c:extLst>
            <c:ext xmlns:c16="http://schemas.microsoft.com/office/drawing/2014/chart" uri="{C3380CC4-5D6E-409C-BE32-E72D297353CC}">
              <c16:uniqueId val="{00000000-A9A7-4CC2-BBD9-232DF375CB0A}"/>
            </c:ext>
          </c:extLst>
        </c:ser>
        <c:ser>
          <c:idx val="3"/>
          <c:order val="3"/>
          <c:tx>
            <c:strRef>
              <c:f>'Climate and Energy package'!$E$1</c:f>
              <c:strCache>
                <c:ptCount val="1"/>
                <c:pt idx="0">
                  <c:v>Overall EU target 2030</c:v>
                </c:pt>
              </c:strCache>
            </c:strRef>
          </c:tx>
          <c:spPr>
            <a:ln w="28575" cap="rnd">
              <a:solidFill>
                <a:schemeClr val="accent2">
                  <a:lumMod val="60000"/>
                  <a:lumOff val="40000"/>
                </a:schemeClr>
              </a:solidFill>
              <a:round/>
            </a:ln>
            <a:effectLst/>
          </c:spPr>
          <c:marker>
            <c:symbol val="none"/>
          </c:marker>
          <c:cat>
            <c:strRef>
              <c:f>'Climate and Energy package'!$A$2:$A$28</c:f>
              <c:strCache>
                <c:ptCount val="27"/>
                <c:pt idx="0">
                  <c:v>Luxembourg</c:v>
                </c:pt>
                <c:pt idx="1">
                  <c:v>Sweden</c:v>
                </c:pt>
                <c:pt idx="2">
                  <c:v>Denmark</c:v>
                </c:pt>
                <c:pt idx="3">
                  <c:v>Finland</c:v>
                </c:pt>
                <c:pt idx="4">
                  <c:v>Germany</c:v>
                </c:pt>
                <c:pt idx="5">
                  <c:v>United Kingdom</c:v>
                </c:pt>
                <c:pt idx="6">
                  <c:v>France</c:v>
                </c:pt>
                <c:pt idx="7">
                  <c:v>Netherlands</c:v>
                </c:pt>
                <c:pt idx="8">
                  <c:v>Austria</c:v>
                </c:pt>
                <c:pt idx="9">
                  <c:v>Belgium</c:v>
                </c:pt>
                <c:pt idx="10">
                  <c:v>Italy</c:v>
                </c:pt>
                <c:pt idx="11">
                  <c:v>Ireland</c:v>
                </c:pt>
                <c:pt idx="12">
                  <c:v>Spain</c:v>
                </c:pt>
                <c:pt idx="13">
                  <c:v>Cyprus</c:v>
                </c:pt>
                <c:pt idx="14">
                  <c:v>Malta</c:v>
                </c:pt>
                <c:pt idx="15">
                  <c:v>Portugal</c:v>
                </c:pt>
                <c:pt idx="16">
                  <c:v>Greece</c:v>
                </c:pt>
                <c:pt idx="17">
                  <c:v>Slovenia</c:v>
                </c:pt>
                <c:pt idx="18">
                  <c:v>Czech Republic</c:v>
                </c:pt>
                <c:pt idx="19">
                  <c:v>Estonia</c:v>
                </c:pt>
                <c:pt idx="20">
                  <c:v>Slovakia</c:v>
                </c:pt>
                <c:pt idx="21">
                  <c:v>Lithuania</c:v>
                </c:pt>
                <c:pt idx="22">
                  <c:v>Hungary</c:v>
                </c:pt>
                <c:pt idx="23">
                  <c:v>Poland</c:v>
                </c:pt>
                <c:pt idx="24">
                  <c:v>Latvia</c:v>
                </c:pt>
                <c:pt idx="25">
                  <c:v>Romania</c:v>
                </c:pt>
                <c:pt idx="26">
                  <c:v>Bulgaria</c:v>
                </c:pt>
              </c:strCache>
            </c:strRef>
          </c:cat>
          <c:val>
            <c:numRef>
              <c:f>'Climate and Energy package'!$E$2:$E$28</c:f>
              <c:numCache>
                <c:formatCode>General</c:formatCode>
                <c:ptCount val="27"/>
                <c:pt idx="0">
                  <c:v>-30</c:v>
                </c:pt>
                <c:pt idx="1">
                  <c:v>-30</c:v>
                </c:pt>
                <c:pt idx="2">
                  <c:v>-30</c:v>
                </c:pt>
                <c:pt idx="3">
                  <c:v>-30</c:v>
                </c:pt>
                <c:pt idx="4">
                  <c:v>-30</c:v>
                </c:pt>
                <c:pt idx="5">
                  <c:v>-30</c:v>
                </c:pt>
                <c:pt idx="6">
                  <c:v>-30</c:v>
                </c:pt>
                <c:pt idx="7">
                  <c:v>-30</c:v>
                </c:pt>
                <c:pt idx="8">
                  <c:v>-30</c:v>
                </c:pt>
                <c:pt idx="9">
                  <c:v>-30</c:v>
                </c:pt>
                <c:pt idx="10">
                  <c:v>-30</c:v>
                </c:pt>
                <c:pt idx="11">
                  <c:v>-30</c:v>
                </c:pt>
                <c:pt idx="12">
                  <c:v>-30</c:v>
                </c:pt>
                <c:pt idx="13">
                  <c:v>-30</c:v>
                </c:pt>
                <c:pt idx="14">
                  <c:v>-30</c:v>
                </c:pt>
                <c:pt idx="15">
                  <c:v>-30</c:v>
                </c:pt>
                <c:pt idx="16">
                  <c:v>-30</c:v>
                </c:pt>
                <c:pt idx="17">
                  <c:v>-30</c:v>
                </c:pt>
                <c:pt idx="18">
                  <c:v>-30</c:v>
                </c:pt>
                <c:pt idx="19">
                  <c:v>-30</c:v>
                </c:pt>
                <c:pt idx="20">
                  <c:v>-30</c:v>
                </c:pt>
                <c:pt idx="21">
                  <c:v>-30</c:v>
                </c:pt>
                <c:pt idx="22">
                  <c:v>-30</c:v>
                </c:pt>
                <c:pt idx="23">
                  <c:v>-30</c:v>
                </c:pt>
                <c:pt idx="24">
                  <c:v>-30</c:v>
                </c:pt>
                <c:pt idx="25">
                  <c:v>-30</c:v>
                </c:pt>
                <c:pt idx="26">
                  <c:v>-30</c:v>
                </c:pt>
              </c:numCache>
            </c:numRef>
          </c:val>
          <c:smooth val="0"/>
          <c:extLst>
            <c:ext xmlns:c16="http://schemas.microsoft.com/office/drawing/2014/chart" uri="{C3380CC4-5D6E-409C-BE32-E72D297353CC}">
              <c16:uniqueId val="{00000001-A9A7-4CC2-BBD9-232DF375CB0A}"/>
            </c:ext>
          </c:extLst>
        </c:ser>
        <c:dLbls>
          <c:showLegendKey val="0"/>
          <c:showVal val="0"/>
          <c:showCatName val="0"/>
          <c:showSerName val="0"/>
          <c:showPercent val="0"/>
          <c:showBubbleSize val="0"/>
        </c:dLbls>
        <c:marker val="1"/>
        <c:smooth val="0"/>
        <c:axId val="229908112"/>
        <c:axId val="229907696"/>
      </c:lineChart>
      <c:scatterChart>
        <c:scatterStyle val="lineMarker"/>
        <c:varyColors val="0"/>
        <c:ser>
          <c:idx val="0"/>
          <c:order val="0"/>
          <c:tx>
            <c:strRef>
              <c:f>'Climate and Energy package'!$B$1</c:f>
              <c:strCache>
                <c:ptCount val="1"/>
                <c:pt idx="0">
                  <c:v>2020 target compared to 2005</c:v>
                </c:pt>
              </c:strCache>
            </c:strRef>
          </c:tx>
          <c:spPr>
            <a:ln w="25400" cap="rnd">
              <a:noFill/>
              <a:round/>
            </a:ln>
            <a:effectLst/>
          </c:spPr>
          <c:marker>
            <c:symbol val="circle"/>
            <c:size val="6"/>
            <c:spPr>
              <a:solidFill>
                <a:schemeClr val="accent1"/>
              </a:solidFill>
              <a:ln w="22225">
                <a:noFill/>
              </a:ln>
              <a:effectLst/>
            </c:spPr>
          </c:marker>
          <c:xVal>
            <c:strRef>
              <c:f>'Climate and Energy package'!$A$2:$A$28</c:f>
              <c:strCache>
                <c:ptCount val="27"/>
                <c:pt idx="0">
                  <c:v>Luxembourg</c:v>
                </c:pt>
                <c:pt idx="1">
                  <c:v>Sweden</c:v>
                </c:pt>
                <c:pt idx="2">
                  <c:v>Denmark</c:v>
                </c:pt>
                <c:pt idx="3">
                  <c:v>Finland</c:v>
                </c:pt>
                <c:pt idx="4">
                  <c:v>Germany</c:v>
                </c:pt>
                <c:pt idx="5">
                  <c:v>United Kingdom</c:v>
                </c:pt>
                <c:pt idx="6">
                  <c:v>France</c:v>
                </c:pt>
                <c:pt idx="7">
                  <c:v>Netherlands</c:v>
                </c:pt>
                <c:pt idx="8">
                  <c:v>Austria</c:v>
                </c:pt>
                <c:pt idx="9">
                  <c:v>Belgium</c:v>
                </c:pt>
                <c:pt idx="10">
                  <c:v>Italy</c:v>
                </c:pt>
                <c:pt idx="11">
                  <c:v>Ireland</c:v>
                </c:pt>
                <c:pt idx="12">
                  <c:v>Spain</c:v>
                </c:pt>
                <c:pt idx="13">
                  <c:v>Cyprus</c:v>
                </c:pt>
                <c:pt idx="14">
                  <c:v>Malta</c:v>
                </c:pt>
                <c:pt idx="15">
                  <c:v>Portugal</c:v>
                </c:pt>
                <c:pt idx="16">
                  <c:v>Greece</c:v>
                </c:pt>
                <c:pt idx="17">
                  <c:v>Slovenia</c:v>
                </c:pt>
                <c:pt idx="18">
                  <c:v>Czech Republic</c:v>
                </c:pt>
                <c:pt idx="19">
                  <c:v>Estonia</c:v>
                </c:pt>
                <c:pt idx="20">
                  <c:v>Slovakia</c:v>
                </c:pt>
                <c:pt idx="21">
                  <c:v>Lithuania</c:v>
                </c:pt>
                <c:pt idx="22">
                  <c:v>Hungary</c:v>
                </c:pt>
                <c:pt idx="23">
                  <c:v>Poland</c:v>
                </c:pt>
                <c:pt idx="24">
                  <c:v>Latvia</c:v>
                </c:pt>
                <c:pt idx="25">
                  <c:v>Romania</c:v>
                </c:pt>
                <c:pt idx="26">
                  <c:v>Bulgaria</c:v>
                </c:pt>
              </c:strCache>
            </c:strRef>
          </c:xVal>
          <c:yVal>
            <c:numRef>
              <c:f>'Climate and Energy package'!$B$2:$B$28</c:f>
              <c:numCache>
                <c:formatCode>General</c:formatCode>
                <c:ptCount val="27"/>
                <c:pt idx="0">
                  <c:v>-20</c:v>
                </c:pt>
                <c:pt idx="1">
                  <c:v>-17</c:v>
                </c:pt>
                <c:pt idx="2">
                  <c:v>-20</c:v>
                </c:pt>
                <c:pt idx="3">
                  <c:v>-16</c:v>
                </c:pt>
                <c:pt idx="4">
                  <c:v>-14</c:v>
                </c:pt>
                <c:pt idx="5">
                  <c:v>-16</c:v>
                </c:pt>
                <c:pt idx="6">
                  <c:v>-14</c:v>
                </c:pt>
                <c:pt idx="7">
                  <c:v>-16</c:v>
                </c:pt>
                <c:pt idx="8">
                  <c:v>-16</c:v>
                </c:pt>
                <c:pt idx="9">
                  <c:v>-15</c:v>
                </c:pt>
                <c:pt idx="10">
                  <c:v>-13</c:v>
                </c:pt>
                <c:pt idx="11">
                  <c:v>-20</c:v>
                </c:pt>
                <c:pt idx="12">
                  <c:v>-10</c:v>
                </c:pt>
                <c:pt idx="13">
                  <c:v>-5</c:v>
                </c:pt>
                <c:pt idx="14">
                  <c:v>5</c:v>
                </c:pt>
                <c:pt idx="15">
                  <c:v>1</c:v>
                </c:pt>
                <c:pt idx="16">
                  <c:v>-4</c:v>
                </c:pt>
                <c:pt idx="17">
                  <c:v>4</c:v>
                </c:pt>
                <c:pt idx="18">
                  <c:v>9</c:v>
                </c:pt>
                <c:pt idx="19">
                  <c:v>11</c:v>
                </c:pt>
                <c:pt idx="20">
                  <c:v>13</c:v>
                </c:pt>
                <c:pt idx="21">
                  <c:v>15</c:v>
                </c:pt>
                <c:pt idx="22">
                  <c:v>10</c:v>
                </c:pt>
                <c:pt idx="23">
                  <c:v>14</c:v>
                </c:pt>
                <c:pt idx="24">
                  <c:v>17</c:v>
                </c:pt>
                <c:pt idx="25">
                  <c:v>19</c:v>
                </c:pt>
                <c:pt idx="26">
                  <c:v>20</c:v>
                </c:pt>
              </c:numCache>
            </c:numRef>
          </c:yVal>
          <c:smooth val="0"/>
          <c:extLst>
            <c:ext xmlns:c16="http://schemas.microsoft.com/office/drawing/2014/chart" uri="{C3380CC4-5D6E-409C-BE32-E72D297353CC}">
              <c16:uniqueId val="{00000002-A9A7-4CC2-BBD9-232DF375CB0A}"/>
            </c:ext>
          </c:extLst>
        </c:ser>
        <c:ser>
          <c:idx val="1"/>
          <c:order val="1"/>
          <c:tx>
            <c:strRef>
              <c:f>'Climate and Energy package'!$C$1</c:f>
              <c:strCache>
                <c:ptCount val="1"/>
                <c:pt idx="0">
                  <c:v>2030 target compared to 2005</c:v>
                </c:pt>
              </c:strCache>
            </c:strRef>
          </c:tx>
          <c:spPr>
            <a:ln w="25400" cap="rnd">
              <a:noFill/>
              <a:round/>
            </a:ln>
            <a:effectLst/>
          </c:spPr>
          <c:marker>
            <c:symbol val="circle"/>
            <c:size val="6"/>
            <c:spPr>
              <a:solidFill>
                <a:schemeClr val="accent2"/>
              </a:solidFill>
              <a:ln w="22225">
                <a:noFill/>
              </a:ln>
              <a:effectLst/>
            </c:spPr>
          </c:marker>
          <c:xVal>
            <c:strRef>
              <c:f>'Climate and Energy package'!$A$2:$A$28</c:f>
              <c:strCache>
                <c:ptCount val="27"/>
                <c:pt idx="0">
                  <c:v>Luxembourg</c:v>
                </c:pt>
                <c:pt idx="1">
                  <c:v>Sweden</c:v>
                </c:pt>
                <c:pt idx="2">
                  <c:v>Denmark</c:v>
                </c:pt>
                <c:pt idx="3">
                  <c:v>Finland</c:v>
                </c:pt>
                <c:pt idx="4">
                  <c:v>Germany</c:v>
                </c:pt>
                <c:pt idx="5">
                  <c:v>United Kingdom</c:v>
                </c:pt>
                <c:pt idx="6">
                  <c:v>France</c:v>
                </c:pt>
                <c:pt idx="7">
                  <c:v>Netherlands</c:v>
                </c:pt>
                <c:pt idx="8">
                  <c:v>Austria</c:v>
                </c:pt>
                <c:pt idx="9">
                  <c:v>Belgium</c:v>
                </c:pt>
                <c:pt idx="10">
                  <c:v>Italy</c:v>
                </c:pt>
                <c:pt idx="11">
                  <c:v>Ireland</c:v>
                </c:pt>
                <c:pt idx="12">
                  <c:v>Spain</c:v>
                </c:pt>
                <c:pt idx="13">
                  <c:v>Cyprus</c:v>
                </c:pt>
                <c:pt idx="14">
                  <c:v>Malta</c:v>
                </c:pt>
                <c:pt idx="15">
                  <c:v>Portugal</c:v>
                </c:pt>
                <c:pt idx="16">
                  <c:v>Greece</c:v>
                </c:pt>
                <c:pt idx="17">
                  <c:v>Slovenia</c:v>
                </c:pt>
                <c:pt idx="18">
                  <c:v>Czech Republic</c:v>
                </c:pt>
                <c:pt idx="19">
                  <c:v>Estonia</c:v>
                </c:pt>
                <c:pt idx="20">
                  <c:v>Slovakia</c:v>
                </c:pt>
                <c:pt idx="21">
                  <c:v>Lithuania</c:v>
                </c:pt>
                <c:pt idx="22">
                  <c:v>Hungary</c:v>
                </c:pt>
                <c:pt idx="23">
                  <c:v>Poland</c:v>
                </c:pt>
                <c:pt idx="24">
                  <c:v>Latvia</c:v>
                </c:pt>
                <c:pt idx="25">
                  <c:v>Romania</c:v>
                </c:pt>
                <c:pt idx="26">
                  <c:v>Bulgaria</c:v>
                </c:pt>
              </c:strCache>
            </c:strRef>
          </c:xVal>
          <c:yVal>
            <c:numRef>
              <c:f>'Climate and Energy package'!$C$2:$C$28</c:f>
              <c:numCache>
                <c:formatCode>General</c:formatCode>
                <c:ptCount val="27"/>
                <c:pt idx="0">
                  <c:v>-40</c:v>
                </c:pt>
                <c:pt idx="1">
                  <c:v>-40</c:v>
                </c:pt>
                <c:pt idx="2">
                  <c:v>-39</c:v>
                </c:pt>
                <c:pt idx="3">
                  <c:v>-39</c:v>
                </c:pt>
                <c:pt idx="4">
                  <c:v>-38</c:v>
                </c:pt>
                <c:pt idx="5">
                  <c:v>-37</c:v>
                </c:pt>
                <c:pt idx="6">
                  <c:v>-37</c:v>
                </c:pt>
                <c:pt idx="7">
                  <c:v>-36</c:v>
                </c:pt>
                <c:pt idx="8">
                  <c:v>-36</c:v>
                </c:pt>
                <c:pt idx="9">
                  <c:v>-35</c:v>
                </c:pt>
                <c:pt idx="10">
                  <c:v>-33</c:v>
                </c:pt>
                <c:pt idx="11">
                  <c:v>-30</c:v>
                </c:pt>
                <c:pt idx="12">
                  <c:v>-26</c:v>
                </c:pt>
                <c:pt idx="13">
                  <c:v>-24</c:v>
                </c:pt>
                <c:pt idx="14">
                  <c:v>-19</c:v>
                </c:pt>
                <c:pt idx="15">
                  <c:v>-17</c:v>
                </c:pt>
                <c:pt idx="16">
                  <c:v>-16</c:v>
                </c:pt>
                <c:pt idx="17">
                  <c:v>-15</c:v>
                </c:pt>
                <c:pt idx="18">
                  <c:v>-14</c:v>
                </c:pt>
                <c:pt idx="19">
                  <c:v>-13</c:v>
                </c:pt>
                <c:pt idx="20">
                  <c:v>-12</c:v>
                </c:pt>
                <c:pt idx="21">
                  <c:v>-9</c:v>
                </c:pt>
                <c:pt idx="22">
                  <c:v>-7</c:v>
                </c:pt>
                <c:pt idx="23">
                  <c:v>-7</c:v>
                </c:pt>
                <c:pt idx="24">
                  <c:v>-6</c:v>
                </c:pt>
                <c:pt idx="25">
                  <c:v>-2</c:v>
                </c:pt>
                <c:pt idx="26">
                  <c:v>0</c:v>
                </c:pt>
              </c:numCache>
            </c:numRef>
          </c:yVal>
          <c:smooth val="0"/>
          <c:extLst>
            <c:ext xmlns:c16="http://schemas.microsoft.com/office/drawing/2014/chart" uri="{C3380CC4-5D6E-409C-BE32-E72D297353CC}">
              <c16:uniqueId val="{00000003-A9A7-4CC2-BBD9-232DF375CB0A}"/>
            </c:ext>
          </c:extLst>
        </c:ser>
        <c:dLbls>
          <c:showLegendKey val="0"/>
          <c:showVal val="0"/>
          <c:showCatName val="0"/>
          <c:showSerName val="0"/>
          <c:showPercent val="0"/>
          <c:showBubbleSize val="0"/>
        </c:dLbls>
        <c:axId val="229908112"/>
        <c:axId val="229907696"/>
      </c:scatterChart>
      <c:catAx>
        <c:axId val="229908112"/>
        <c:scaling>
          <c:orientation val="minMax"/>
        </c:scaling>
        <c:delete val="0"/>
        <c:axPos val="b"/>
        <c:numFmt formatCode="General" sourceLinked="1"/>
        <c:majorTickMark val="none"/>
        <c:minorTickMark val="none"/>
        <c:tickLblPos val="low"/>
        <c:spPr>
          <a:noFill/>
          <a:ln w="9525" cap="flat" cmpd="sng" algn="ctr">
            <a:solidFill>
              <a:schemeClr val="tx1"/>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j-lt"/>
                <a:ea typeface="+mn-ea"/>
                <a:cs typeface="+mn-cs"/>
              </a:defRPr>
            </a:pPr>
            <a:endParaRPr lang="en-US"/>
          </a:p>
        </c:txPr>
        <c:crossAx val="229907696"/>
        <c:crosses val="autoZero"/>
        <c:auto val="1"/>
        <c:lblAlgn val="ctr"/>
        <c:lblOffset val="100"/>
        <c:noMultiLvlLbl val="0"/>
      </c:catAx>
      <c:valAx>
        <c:axId val="2299076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j-lt"/>
                <a:ea typeface="+mn-ea"/>
                <a:cs typeface="+mn-cs"/>
              </a:defRPr>
            </a:pPr>
            <a:endParaRPr lang="en-US"/>
          </a:p>
        </c:txPr>
        <c:crossAx val="2299081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mj-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1"/>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endParaRPr kumimoji="0" lang="en-US" dirty="0"/>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accent3"/>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30" name="Date Placeholder 29"/>
          <p:cNvSpPr>
            <a:spLocks noGrp="1"/>
          </p:cNvSpPr>
          <p:nvPr>
            <p:ph type="dt" sz="half" idx="10"/>
          </p:nvPr>
        </p:nvSpPr>
        <p:spPr>
          <a:xfrm>
            <a:off x="457200" y="6356350"/>
            <a:ext cx="2133600" cy="365125"/>
          </a:xfrm>
          <a:prstGeom prst="rect">
            <a:avLst/>
          </a:prstGeom>
        </p:spPr>
        <p:txBody>
          <a:bodyPr/>
          <a:lstStyle/>
          <a:p>
            <a:fld id="{48290BED-3C4D-DA45-8F9F-EE7CD813585B}" type="datetimeFigureOut">
              <a:rPr lang="en-ZA" smtClean="0"/>
              <a:pPr/>
              <a:t>2018/12/16</a:t>
            </a:fld>
            <a:endParaRPr lang="en-ZA"/>
          </a:p>
        </p:txBody>
      </p:sp>
      <p:sp>
        <p:nvSpPr>
          <p:cNvPr id="27" name="Slide Number Placeholder 26"/>
          <p:cNvSpPr>
            <a:spLocks noGrp="1"/>
          </p:cNvSpPr>
          <p:nvPr>
            <p:ph type="sldNum" sz="quarter" idx="12"/>
          </p:nvPr>
        </p:nvSpPr>
        <p:spPr>
          <a:xfrm>
            <a:off x="7924800" y="6356350"/>
            <a:ext cx="762000" cy="365125"/>
          </a:xfrm>
          <a:prstGeom prst="rect">
            <a:avLst/>
          </a:prstGeom>
        </p:spPr>
        <p:txBody>
          <a:bodyPr/>
          <a:lstStyle/>
          <a:p>
            <a:fld id="{3587BC7F-AD31-F242-AC47-67B687ACF601}" type="slidenum">
              <a:rPr lang="en-ZA" smtClean="0"/>
              <a:pPr/>
              <a:t>‹#›</a:t>
            </a:fld>
            <a:endParaRPr lang="en-ZA"/>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userDrawn="1"/>
        </p:nvSpPr>
        <p:spPr>
          <a:xfrm>
            <a:off x="-1" y="5900734"/>
            <a:ext cx="8326059" cy="95726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0000" y="612000"/>
            <a:ext cx="8229600" cy="756000"/>
          </a:xfrm>
        </p:spPr>
        <p:txBody>
          <a:bodyPr/>
          <a:lstStyle/>
          <a:p>
            <a:r>
              <a:rPr kumimoji="0" lang="en-US"/>
              <a:t>Click to edit Master title style</a:t>
            </a:r>
            <a:endParaRPr kumimoji="0" lang="en-US" dirty="0"/>
          </a:p>
        </p:txBody>
      </p:sp>
      <p:sp>
        <p:nvSpPr>
          <p:cNvPr id="3" name="Content Placeholder 2"/>
          <p:cNvSpPr>
            <a:spLocks noGrp="1"/>
          </p:cNvSpPr>
          <p:nvPr>
            <p:ph idx="1"/>
          </p:nvPr>
        </p:nvSpPr>
        <p:spPr>
          <a:xfrm>
            <a:off x="457200" y="1475184"/>
            <a:ext cx="8229600" cy="4425550"/>
          </a:xfr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cxnSp>
        <p:nvCxnSpPr>
          <p:cNvPr id="8" name="Straight Connector 7"/>
          <p:cNvCxnSpPr/>
          <p:nvPr userDrawn="1"/>
        </p:nvCxnSpPr>
        <p:spPr>
          <a:xfrm flipV="1">
            <a:off x="744491" y="6378386"/>
            <a:ext cx="7935109" cy="1"/>
          </a:xfrm>
          <a:prstGeom prst="line">
            <a:avLst/>
          </a:prstGeom>
          <a:ln w="635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5" name="Rectangle 4"/>
          <p:cNvSpPr/>
          <p:nvPr userDrawn="1"/>
        </p:nvSpPr>
        <p:spPr>
          <a:xfrm>
            <a:off x="8326059" y="6378385"/>
            <a:ext cx="353541" cy="278872"/>
          </a:xfrm>
          <a:prstGeom prst="rect">
            <a:avLst/>
          </a:prstGeom>
          <a:no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a:solidFill>
                  <a:schemeClr val="accent1">
                    <a:lumMod val="60000"/>
                    <a:lumOff val="40000"/>
                  </a:schemeClr>
                </a:solidFill>
              </a:ln>
            </a:endParaRPr>
          </a:p>
        </p:txBody>
      </p:sp>
      <p:sp>
        <p:nvSpPr>
          <p:cNvPr id="10" name="Rectangle 9"/>
          <p:cNvSpPr/>
          <p:nvPr userDrawn="1"/>
        </p:nvSpPr>
        <p:spPr>
          <a:xfrm>
            <a:off x="8686801" y="5900734"/>
            <a:ext cx="457200" cy="95726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userDrawn="1"/>
        </p:nvSpPr>
        <p:spPr>
          <a:xfrm>
            <a:off x="8324206" y="5900734"/>
            <a:ext cx="457200" cy="46826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8326059" y="6657257"/>
            <a:ext cx="457200" cy="20074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65928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400" b="1" cap="none" baseline="0" dirty="0">
                <a:ln w="635">
                  <a:noFill/>
                </a:ln>
                <a:solidFill>
                  <a:schemeClr val="tx1"/>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endParaRPr kumimoji="0" lang="en-US" dirty="0"/>
          </a:p>
        </p:txBody>
      </p:sp>
      <p:sp>
        <p:nvSpPr>
          <p:cNvPr id="3" name="Text Placeholder 2"/>
          <p:cNvSpPr>
            <a:spLocks noGrp="1"/>
          </p:cNvSpPr>
          <p:nvPr>
            <p:ph type="body" idx="1"/>
          </p:nvPr>
        </p:nvSpPr>
        <p:spPr>
          <a:xfrm>
            <a:off x="530352" y="3065816"/>
            <a:ext cx="7772400" cy="1148560"/>
          </a:xfrm>
        </p:spPr>
        <p:txBody>
          <a:bodyPr lIns="45720" rIns="45720" anchor="t"/>
          <a:lstStyle>
            <a:lvl1pPr marL="0" indent="0">
              <a:buNone/>
              <a:defRPr sz="2200">
                <a:solidFill>
                  <a:schemeClr val="accent4"/>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FDD7BB7-7E96-B94D-8AE4-1F59BB42F9CB}" type="datetimeFigureOut">
              <a:rPr lang="en-ZA" smtClean="0"/>
              <a:pPr/>
              <a:t>2018/12/16</a:t>
            </a:fld>
            <a:endParaRPr lang="en-ZA"/>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pPr>
              <a:defRPr/>
            </a:pPr>
            <a:endParaRPr lang="en-ZA"/>
          </a:p>
        </p:txBody>
      </p:sp>
      <p:sp>
        <p:nvSpPr>
          <p:cNvPr id="6" name="Slide Number Placeholder 5"/>
          <p:cNvSpPr>
            <a:spLocks noGrp="1"/>
          </p:cNvSpPr>
          <p:nvPr>
            <p:ph type="sldNum" sz="quarter" idx="12"/>
          </p:nvPr>
        </p:nvSpPr>
        <p:spPr>
          <a:xfrm>
            <a:off x="7924800" y="6356350"/>
            <a:ext cx="762000" cy="365125"/>
          </a:xfrm>
          <a:prstGeom prst="rect">
            <a:avLst/>
          </a:prstGeom>
        </p:spPr>
        <p:txBody>
          <a:bodyPr/>
          <a:lstStyle/>
          <a:p>
            <a:fld id="{AA2EE1D9-502F-CC4A-AF0C-2C85D6092A36}" type="slidenum">
              <a:rPr lang="en-ZA" smtClean="0"/>
              <a:pPr/>
              <a:t>‹#›</a:t>
            </a:fld>
            <a:endParaRPr lang="en-Z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0000" y="612000"/>
            <a:ext cx="8229600" cy="758268"/>
          </a:xfrm>
        </p:spPr>
        <p:txBody>
          <a:bodyPr/>
          <a:lstStyle/>
          <a:p>
            <a:r>
              <a:rPr kumimoji="0" lang="en-US"/>
              <a:t>Click to edit Master title style</a:t>
            </a:r>
            <a:endParaRPr kumimoji="0" lang="en-US" dirty="0"/>
          </a:p>
        </p:txBody>
      </p:sp>
      <p:sp>
        <p:nvSpPr>
          <p:cNvPr id="3" name="Content Placeholder 2"/>
          <p:cNvSpPr>
            <a:spLocks noGrp="1"/>
          </p:cNvSpPr>
          <p:nvPr>
            <p:ph sz="half" idx="1"/>
          </p:nvPr>
        </p:nvSpPr>
        <p:spPr>
          <a:xfrm>
            <a:off x="457200" y="1475184"/>
            <a:ext cx="4038600" cy="4879741"/>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Content Placeholder 3"/>
          <p:cNvSpPr>
            <a:spLocks noGrp="1"/>
          </p:cNvSpPr>
          <p:nvPr>
            <p:ph sz="half" idx="2"/>
          </p:nvPr>
        </p:nvSpPr>
        <p:spPr>
          <a:xfrm>
            <a:off x="4648200" y="1475184"/>
            <a:ext cx="4038600" cy="4879741"/>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Rectangle 10"/>
          <p:cNvSpPr/>
          <p:nvPr userDrawn="1"/>
        </p:nvSpPr>
        <p:spPr>
          <a:xfrm>
            <a:off x="-1" y="5900734"/>
            <a:ext cx="8326059" cy="95726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8326059" y="6378385"/>
            <a:ext cx="353541" cy="278872"/>
          </a:xfrm>
          <a:prstGeom prst="rect">
            <a:avLst/>
          </a:prstGeom>
          <a:no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a:solidFill>
                  <a:schemeClr val="accent1">
                    <a:lumMod val="60000"/>
                    <a:lumOff val="40000"/>
                  </a:schemeClr>
                </a:solidFill>
              </a:ln>
            </a:endParaRPr>
          </a:p>
        </p:txBody>
      </p:sp>
      <p:sp>
        <p:nvSpPr>
          <p:cNvPr id="14" name="Rectangle 13"/>
          <p:cNvSpPr/>
          <p:nvPr userDrawn="1"/>
        </p:nvSpPr>
        <p:spPr>
          <a:xfrm>
            <a:off x="8686801" y="5900734"/>
            <a:ext cx="457200" cy="95726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userDrawn="1"/>
        </p:nvSpPr>
        <p:spPr>
          <a:xfrm>
            <a:off x="8324206" y="5900734"/>
            <a:ext cx="457200" cy="46826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userDrawn="1"/>
        </p:nvSpPr>
        <p:spPr>
          <a:xfrm>
            <a:off x="8326059" y="6657257"/>
            <a:ext cx="457200" cy="20074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2" name="Straight Connector 11"/>
          <p:cNvCxnSpPr/>
          <p:nvPr userDrawn="1"/>
        </p:nvCxnSpPr>
        <p:spPr>
          <a:xfrm flipV="1">
            <a:off x="744491" y="6378386"/>
            <a:ext cx="7935109" cy="1"/>
          </a:xfrm>
          <a:prstGeom prst="line">
            <a:avLst/>
          </a:prstGeom>
          <a:ln w="6350" cmpd="sng">
            <a:solidFill>
              <a:schemeClr val="accent1"/>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0000" y="612000"/>
            <a:ext cx="8305800" cy="732612"/>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endParaRPr kumimoji="0" lang="en-US" dirty="0"/>
          </a:p>
        </p:txBody>
      </p:sp>
      <p:sp>
        <p:nvSpPr>
          <p:cNvPr id="9" name="Rectangle 8"/>
          <p:cNvSpPr/>
          <p:nvPr userDrawn="1"/>
        </p:nvSpPr>
        <p:spPr>
          <a:xfrm>
            <a:off x="-1" y="5900734"/>
            <a:ext cx="8326059" cy="95726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userDrawn="1"/>
        </p:nvSpPr>
        <p:spPr>
          <a:xfrm>
            <a:off x="8326059" y="6378385"/>
            <a:ext cx="353541" cy="278872"/>
          </a:xfrm>
          <a:prstGeom prst="rect">
            <a:avLst/>
          </a:prstGeom>
          <a:no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a:solidFill>
                  <a:schemeClr val="accent1">
                    <a:lumMod val="60000"/>
                    <a:lumOff val="40000"/>
                  </a:schemeClr>
                </a:solidFill>
              </a:ln>
            </a:endParaRPr>
          </a:p>
        </p:txBody>
      </p:sp>
      <p:sp>
        <p:nvSpPr>
          <p:cNvPr id="12" name="Rectangle 11"/>
          <p:cNvSpPr/>
          <p:nvPr userDrawn="1"/>
        </p:nvSpPr>
        <p:spPr>
          <a:xfrm>
            <a:off x="8686801" y="5900734"/>
            <a:ext cx="457200" cy="95726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8324206" y="5900734"/>
            <a:ext cx="457200" cy="46826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userDrawn="1"/>
        </p:nvSpPr>
        <p:spPr>
          <a:xfrm>
            <a:off x="8326059" y="6657257"/>
            <a:ext cx="457200" cy="20074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5" name="Content Placeholder 3"/>
          <p:cNvPicPr>
            <a:picLocks noChangeAspect="1"/>
          </p:cNvPicPr>
          <p:nvPr userDrawn="1"/>
        </p:nvPicPr>
        <p:blipFill>
          <a:blip r:embed="rId2"/>
          <a:srcRect t="-29798" b="-29798"/>
          <a:stretch>
            <a:fillRect/>
          </a:stretch>
        </p:blipFill>
        <p:spPr>
          <a:xfrm>
            <a:off x="191512" y="5792310"/>
            <a:ext cx="2136653" cy="1139548"/>
          </a:xfrm>
          <a:prstGeom prst="rect">
            <a:avLst/>
          </a:prstGeom>
        </p:spPr>
      </p:pic>
      <p:cxnSp>
        <p:nvCxnSpPr>
          <p:cNvPr id="10" name="Straight Connector 9"/>
          <p:cNvCxnSpPr/>
          <p:nvPr userDrawn="1"/>
        </p:nvCxnSpPr>
        <p:spPr>
          <a:xfrm flipV="1">
            <a:off x="744491" y="6378386"/>
            <a:ext cx="7935109" cy="1"/>
          </a:xfrm>
          <a:prstGeom prst="line">
            <a:avLst/>
          </a:prstGeom>
          <a:ln w="6350" cmpd="sng">
            <a:solidFill>
              <a:schemeClr val="accent1"/>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5" name="Rectangle 14"/>
          <p:cNvSpPr/>
          <p:nvPr userDrawn="1"/>
        </p:nvSpPr>
        <p:spPr>
          <a:xfrm>
            <a:off x="-1" y="5900734"/>
            <a:ext cx="8326059" cy="95726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userDrawn="1"/>
        </p:nvSpPr>
        <p:spPr>
          <a:xfrm>
            <a:off x="8326059" y="6378385"/>
            <a:ext cx="353541" cy="278872"/>
          </a:xfrm>
          <a:prstGeom prst="rect">
            <a:avLst/>
          </a:prstGeom>
          <a:no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a:solidFill>
                  <a:schemeClr val="accent1">
                    <a:lumMod val="60000"/>
                    <a:lumOff val="40000"/>
                  </a:schemeClr>
                </a:solidFill>
              </a:ln>
            </a:endParaRPr>
          </a:p>
        </p:txBody>
      </p:sp>
      <p:sp>
        <p:nvSpPr>
          <p:cNvPr id="17" name="Rectangle 16"/>
          <p:cNvSpPr/>
          <p:nvPr userDrawn="1"/>
        </p:nvSpPr>
        <p:spPr>
          <a:xfrm>
            <a:off x="8686801" y="5900734"/>
            <a:ext cx="457200" cy="95726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userDrawn="1"/>
        </p:nvSpPr>
        <p:spPr>
          <a:xfrm>
            <a:off x="8324206" y="5900734"/>
            <a:ext cx="457200" cy="46826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userDrawn="1"/>
        </p:nvSpPr>
        <p:spPr>
          <a:xfrm>
            <a:off x="8326059" y="6657257"/>
            <a:ext cx="457200" cy="20074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0" name="Content Placeholder 3"/>
          <p:cNvPicPr>
            <a:picLocks noChangeAspect="1"/>
          </p:cNvPicPr>
          <p:nvPr userDrawn="1"/>
        </p:nvPicPr>
        <p:blipFill>
          <a:blip r:embed="rId2"/>
          <a:srcRect t="-29798" b="-29798"/>
          <a:stretch>
            <a:fillRect/>
          </a:stretch>
        </p:blipFill>
        <p:spPr>
          <a:xfrm>
            <a:off x="191512" y="5792310"/>
            <a:ext cx="2136653" cy="1139548"/>
          </a:xfrm>
          <a:prstGeom prst="rect">
            <a:avLst/>
          </a:prstGeom>
        </p:spPr>
      </p:pic>
      <p:cxnSp>
        <p:nvCxnSpPr>
          <p:cNvPr id="21" name="Straight Connector 20"/>
          <p:cNvCxnSpPr/>
          <p:nvPr userDrawn="1"/>
        </p:nvCxnSpPr>
        <p:spPr>
          <a:xfrm flipV="1">
            <a:off x="744491" y="6378386"/>
            <a:ext cx="7935109" cy="1"/>
          </a:xfrm>
          <a:prstGeom prst="line">
            <a:avLst/>
          </a:prstGeom>
          <a:ln w="6350" cmpd="sng">
            <a:solidFill>
              <a:schemeClr val="accent1"/>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flipH="1">
            <a:off x="-21714" y="-7144"/>
            <a:ext cx="9190675"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0000" y="612000"/>
            <a:ext cx="8229600" cy="758268"/>
          </a:xfrm>
          <a:prstGeom prst="rect">
            <a:avLst/>
          </a:prstGeom>
        </p:spPr>
        <p:txBody>
          <a:bodyPr vert="horz" lIns="0"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457200" y="1462356"/>
            <a:ext cx="8229600" cy="4862244"/>
          </a:xfrm>
          <a:prstGeom prst="rect">
            <a:avLst/>
          </a:prstGeom>
        </p:spPr>
        <p:txBody>
          <a:bodyPr vert="horz">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grpSp>
        <p:nvGrpSpPr>
          <p:cNvPr id="2" name="Group 1"/>
          <p:cNvGrpSpPr/>
          <p:nvPr/>
        </p:nvGrpSpPr>
        <p:grpSpPr>
          <a:xfrm flipH="1">
            <a:off x="-29140" y="202408"/>
            <a:ext cx="919810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
        <p:nvSpPr>
          <p:cNvPr id="17" name="Slide Number Placeholder 5"/>
          <p:cNvSpPr txBox="1">
            <a:spLocks/>
          </p:cNvSpPr>
          <p:nvPr userDrawn="1"/>
        </p:nvSpPr>
        <p:spPr>
          <a:xfrm>
            <a:off x="7924800" y="6362019"/>
            <a:ext cx="762000" cy="365125"/>
          </a:xfrm>
          <a:prstGeom prst="rect">
            <a:avLst/>
          </a:prstGeom>
        </p:spPr>
        <p:txBody>
          <a:bodyPr/>
          <a:lstStyle>
            <a:defPPr>
              <a:defRPr lang="en-US"/>
            </a:defPPr>
            <a:lvl1pPr algn="l" rtl="0" fontAlgn="base">
              <a:spcBef>
                <a:spcPct val="0"/>
              </a:spcBef>
              <a:spcAft>
                <a:spcPct val="0"/>
              </a:spcAft>
              <a:defRPr sz="1400" kern="1200">
                <a:solidFill>
                  <a:srgbClr val="10CF9B"/>
                </a:solidFill>
                <a:latin typeface="+mn-lt"/>
                <a:ea typeface="ＭＳ Ｐゴシック" charset="0"/>
                <a:cs typeface="Arial" charset="0"/>
              </a:defRPr>
            </a:lvl1pPr>
            <a:lvl2pPr marL="457200" algn="l" rtl="0" fontAlgn="base">
              <a:spcBef>
                <a:spcPct val="0"/>
              </a:spcBef>
              <a:spcAft>
                <a:spcPct val="0"/>
              </a:spcAft>
              <a:defRPr kern="1200">
                <a:solidFill>
                  <a:schemeClr val="tx1"/>
                </a:solidFill>
                <a:latin typeface="Arial" charset="0"/>
                <a:ea typeface="ＭＳ Ｐゴシック" charset="0"/>
                <a:cs typeface="Arial" charset="0"/>
              </a:defRPr>
            </a:lvl2pPr>
            <a:lvl3pPr marL="914400" algn="l" rtl="0" fontAlgn="base">
              <a:spcBef>
                <a:spcPct val="0"/>
              </a:spcBef>
              <a:spcAft>
                <a:spcPct val="0"/>
              </a:spcAft>
              <a:defRPr kern="1200">
                <a:solidFill>
                  <a:schemeClr val="tx1"/>
                </a:solidFill>
                <a:latin typeface="Arial" charset="0"/>
                <a:ea typeface="ＭＳ Ｐゴシック" charset="0"/>
                <a:cs typeface="Arial" charset="0"/>
              </a:defRPr>
            </a:lvl3pPr>
            <a:lvl4pPr marL="1371600" algn="l" rtl="0" fontAlgn="base">
              <a:spcBef>
                <a:spcPct val="0"/>
              </a:spcBef>
              <a:spcAft>
                <a:spcPct val="0"/>
              </a:spcAft>
              <a:defRPr kern="1200">
                <a:solidFill>
                  <a:schemeClr val="tx1"/>
                </a:solidFill>
                <a:latin typeface="Arial" charset="0"/>
                <a:ea typeface="ＭＳ Ｐゴシック" charset="0"/>
                <a:cs typeface="Arial" charset="0"/>
              </a:defRPr>
            </a:lvl4pPr>
            <a:lvl5pPr marL="1828800" algn="l"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a:lstStyle>
          <a:p>
            <a:pPr algn="r"/>
            <a:fld id="{F3BA1CD5-1C49-8740-AC58-286962E43741}" type="slidenum">
              <a:rPr lang="en-ZA" sz="1400" smtClean="0"/>
              <a:pPr algn="r"/>
              <a:t>‹#›</a:t>
            </a:fld>
            <a:endParaRPr lang="en-ZA" sz="1400"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2" r:id="rId5"/>
    <p:sldLayoutId id="2147483703" r:id="rId6"/>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5140178"/>
            <a:ext cx="9144000" cy="1717822"/>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noFill/>
        </p:spPr>
        <p:txBody>
          <a:bodyPr>
            <a:noAutofit/>
          </a:bodyPr>
          <a:lstStyle/>
          <a:p>
            <a:r>
              <a:rPr lang="en-GB" sz="2800" dirty="0">
                <a:effectLst>
                  <a:outerShdw blurRad="38100" dist="38100" dir="2700000" algn="tl">
                    <a:srgbClr val="000000">
                      <a:alpha val="43137"/>
                    </a:srgbClr>
                  </a:outerShdw>
                </a:effectLst>
              </a:rPr>
              <a:t>How is equity reflected in domestic preparations of the Nationally Determined Contributions (NDCs)</a:t>
            </a:r>
            <a:br>
              <a:rPr lang="en-GB" sz="2800" dirty="0">
                <a:effectLst>
                  <a:outerShdw blurRad="38100" dist="38100" dir="2700000" algn="tl">
                    <a:srgbClr val="000000">
                      <a:alpha val="43137"/>
                    </a:srgbClr>
                  </a:outerShdw>
                </a:effectLst>
              </a:rPr>
            </a:br>
            <a:r>
              <a:rPr lang="en-GB" sz="2800" dirty="0">
                <a:effectLst>
                  <a:outerShdw blurRad="38100" dist="38100" dir="2700000" algn="tl">
                    <a:srgbClr val="000000">
                      <a:alpha val="43137"/>
                    </a:srgbClr>
                  </a:outerShdw>
                </a:effectLst>
              </a:rPr>
              <a:t>Comparative Analysis of four case studies: </a:t>
            </a:r>
            <a:br>
              <a:rPr lang="en-GB" sz="2800" dirty="0">
                <a:effectLst>
                  <a:outerShdw blurRad="38100" dist="38100" dir="2700000" algn="tl">
                    <a:srgbClr val="000000">
                      <a:alpha val="43137"/>
                    </a:srgbClr>
                  </a:outerShdw>
                </a:effectLst>
              </a:rPr>
            </a:br>
            <a:r>
              <a:rPr lang="en-GB" sz="2800" dirty="0">
                <a:effectLst>
                  <a:outerShdw blurRad="38100" dist="38100" dir="2700000" algn="tl">
                    <a:srgbClr val="000000">
                      <a:alpha val="43137"/>
                    </a:srgbClr>
                  </a:outerShdw>
                </a:effectLst>
              </a:rPr>
              <a:t>Canada, European Union, Kenya and South Africa </a:t>
            </a:r>
            <a:endParaRPr lang="en-ZA" sz="2800"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779372" y="3228536"/>
            <a:ext cx="6608723" cy="1752600"/>
          </a:xfrm>
        </p:spPr>
        <p:txBody>
          <a:bodyPr>
            <a:normAutofit fontScale="85000" lnSpcReduction="20000"/>
          </a:bodyPr>
          <a:lstStyle/>
          <a:p>
            <a:r>
              <a:rPr lang="en-ZA" dirty="0">
                <a:solidFill>
                  <a:schemeClr val="tx2"/>
                </a:solidFill>
              </a:rPr>
              <a:t>Harald Winkler</a:t>
            </a:r>
            <a:r>
              <a:rPr lang="en-ZA" baseline="30000" dirty="0">
                <a:solidFill>
                  <a:schemeClr val="tx2"/>
                </a:solidFill>
              </a:rPr>
              <a:t>1</a:t>
            </a:r>
            <a:r>
              <a:rPr lang="en-ZA" dirty="0">
                <a:solidFill>
                  <a:schemeClr val="tx2"/>
                </a:solidFill>
              </a:rPr>
              <a:t>, Guy Cunliffe</a:t>
            </a:r>
            <a:r>
              <a:rPr lang="en-ZA" baseline="30000" dirty="0">
                <a:solidFill>
                  <a:schemeClr val="tx2"/>
                </a:solidFill>
              </a:rPr>
              <a:t>1</a:t>
            </a:r>
            <a:r>
              <a:rPr lang="en-ZA" dirty="0">
                <a:solidFill>
                  <a:schemeClr val="tx2"/>
                </a:solidFill>
              </a:rPr>
              <a:t>, Christian Holz</a:t>
            </a:r>
            <a:r>
              <a:rPr lang="en-ZA" baseline="30000" dirty="0">
                <a:solidFill>
                  <a:schemeClr val="tx2"/>
                </a:solidFill>
              </a:rPr>
              <a:t>2</a:t>
            </a:r>
            <a:r>
              <a:rPr lang="en-ZA" dirty="0">
                <a:solidFill>
                  <a:schemeClr val="tx2"/>
                </a:solidFill>
              </a:rPr>
              <a:t>, Kennedy Mbeva</a:t>
            </a:r>
            <a:r>
              <a:rPr lang="en-ZA" baseline="30000" dirty="0">
                <a:solidFill>
                  <a:schemeClr val="tx2"/>
                </a:solidFill>
              </a:rPr>
              <a:t>3</a:t>
            </a:r>
            <a:r>
              <a:rPr lang="en-ZA" dirty="0">
                <a:solidFill>
                  <a:schemeClr val="tx2"/>
                </a:solidFill>
              </a:rPr>
              <a:t> and Pieter Pauw</a:t>
            </a:r>
            <a:r>
              <a:rPr lang="en-ZA" baseline="30000" dirty="0">
                <a:solidFill>
                  <a:schemeClr val="tx2"/>
                </a:solidFill>
              </a:rPr>
              <a:t>4</a:t>
            </a:r>
          </a:p>
          <a:p>
            <a:r>
              <a:rPr lang="en-ZA" dirty="0">
                <a:solidFill>
                  <a:schemeClr val="tx2"/>
                </a:solidFill>
              </a:rPr>
              <a:t>United Nations Climate Change Conference</a:t>
            </a:r>
          </a:p>
          <a:p>
            <a:r>
              <a:rPr lang="en-ZA" dirty="0">
                <a:solidFill>
                  <a:schemeClr val="tx2"/>
                </a:solidFill>
              </a:rPr>
              <a:t>Katowice, Poland</a:t>
            </a:r>
          </a:p>
          <a:p>
            <a:r>
              <a:rPr lang="en-ZA" dirty="0">
                <a:solidFill>
                  <a:schemeClr val="tx2"/>
                </a:solidFill>
              </a:rPr>
              <a:t>10 December 2018</a:t>
            </a:r>
            <a:endParaRPr lang="en-US" dirty="0">
              <a:solidFill>
                <a:schemeClr val="tx2"/>
              </a:solidFill>
            </a:endParaRPr>
          </a:p>
        </p:txBody>
      </p:sp>
      <p:sp>
        <p:nvSpPr>
          <p:cNvPr id="8" name="TextBox 7">
            <a:extLst>
              <a:ext uri="{FF2B5EF4-FFF2-40B4-BE49-F238E27FC236}">
                <a16:creationId xmlns:a16="http://schemas.microsoft.com/office/drawing/2014/main" id="{ACAF9300-DE60-4AFC-84C7-47CF9087C2AF}"/>
              </a:ext>
            </a:extLst>
          </p:cNvPr>
          <p:cNvSpPr txBox="1"/>
          <p:nvPr/>
        </p:nvSpPr>
        <p:spPr>
          <a:xfrm>
            <a:off x="5016843" y="5140178"/>
            <a:ext cx="3371252" cy="646331"/>
          </a:xfrm>
          <a:prstGeom prst="rect">
            <a:avLst/>
          </a:prstGeom>
          <a:noFill/>
        </p:spPr>
        <p:txBody>
          <a:bodyPr wrap="square" rtlCol="0">
            <a:spAutoFit/>
          </a:bodyPr>
          <a:lstStyle/>
          <a:p>
            <a:pPr algn="r"/>
            <a:r>
              <a:rPr lang="en-ZA" dirty="0">
                <a:solidFill>
                  <a:schemeClr val="bg1"/>
                </a:solidFill>
              </a:rPr>
              <a:t>Research funded by the </a:t>
            </a:r>
          </a:p>
          <a:p>
            <a:pPr algn="r"/>
            <a:r>
              <a:rPr lang="en-ZA" b="1" dirty="0">
                <a:solidFill>
                  <a:schemeClr val="bg1"/>
                </a:solidFill>
              </a:rPr>
              <a:t> Swedish Energy Agency</a:t>
            </a:r>
          </a:p>
        </p:txBody>
      </p:sp>
      <p:sp>
        <p:nvSpPr>
          <p:cNvPr id="9" name="TextBox 8">
            <a:extLst>
              <a:ext uri="{FF2B5EF4-FFF2-40B4-BE49-F238E27FC236}">
                <a16:creationId xmlns:a16="http://schemas.microsoft.com/office/drawing/2014/main" id="{79998E91-BC04-4E76-8589-7C0CE1884ACA}"/>
              </a:ext>
            </a:extLst>
          </p:cNvPr>
          <p:cNvSpPr txBox="1"/>
          <p:nvPr/>
        </p:nvSpPr>
        <p:spPr>
          <a:xfrm>
            <a:off x="0" y="5140178"/>
            <a:ext cx="5486400" cy="954107"/>
          </a:xfrm>
          <a:prstGeom prst="rect">
            <a:avLst/>
          </a:prstGeom>
          <a:noFill/>
        </p:spPr>
        <p:txBody>
          <a:bodyPr wrap="square" rtlCol="0">
            <a:spAutoFit/>
          </a:bodyPr>
          <a:lstStyle/>
          <a:p>
            <a:r>
              <a:rPr lang="en-ZA" sz="1400" baseline="30000" dirty="0">
                <a:solidFill>
                  <a:schemeClr val="bg1"/>
                </a:solidFill>
              </a:rPr>
              <a:t>1</a:t>
            </a:r>
            <a:r>
              <a:rPr lang="en-ZA" sz="1400" dirty="0">
                <a:solidFill>
                  <a:schemeClr val="bg1"/>
                </a:solidFill>
              </a:rPr>
              <a:t> Energy Research Centre, University of Cape Town </a:t>
            </a:r>
          </a:p>
          <a:p>
            <a:r>
              <a:rPr lang="en-ZA" sz="1400" baseline="30000" dirty="0">
                <a:solidFill>
                  <a:schemeClr val="bg1"/>
                </a:solidFill>
              </a:rPr>
              <a:t>2</a:t>
            </a:r>
            <a:r>
              <a:rPr lang="en-ZA" sz="1400" dirty="0">
                <a:solidFill>
                  <a:schemeClr val="bg1"/>
                </a:solidFill>
              </a:rPr>
              <a:t> Carleton University, Ottawa and Climate Equity Reference Project </a:t>
            </a:r>
          </a:p>
          <a:p>
            <a:r>
              <a:rPr lang="en-ZA" sz="1400" baseline="30000" dirty="0">
                <a:solidFill>
                  <a:schemeClr val="bg1"/>
                </a:solidFill>
              </a:rPr>
              <a:t>3</a:t>
            </a:r>
            <a:r>
              <a:rPr lang="en-ZA" sz="1400" dirty="0">
                <a:solidFill>
                  <a:schemeClr val="bg1"/>
                </a:solidFill>
              </a:rPr>
              <a:t> African Centre for Technology Studies, Nairobi </a:t>
            </a:r>
          </a:p>
          <a:p>
            <a:r>
              <a:rPr lang="en-ZA" sz="1400" baseline="30000" dirty="0">
                <a:solidFill>
                  <a:schemeClr val="bg1"/>
                </a:solidFill>
              </a:rPr>
              <a:t>4</a:t>
            </a:r>
            <a:r>
              <a:rPr lang="en-ZA" sz="1400" baseline="-25000" dirty="0">
                <a:solidFill>
                  <a:schemeClr val="bg1"/>
                </a:solidFill>
              </a:rPr>
              <a:t> </a:t>
            </a:r>
            <a:r>
              <a:rPr lang="en-ZA" sz="1400" dirty="0">
                <a:solidFill>
                  <a:schemeClr val="bg1"/>
                </a:solidFill>
              </a:rPr>
              <a:t>Frankfurt School of Finance and Management, FS-UNEP Centre </a:t>
            </a:r>
          </a:p>
        </p:txBody>
      </p:sp>
    </p:spTree>
    <p:extLst>
      <p:ext uri="{BB962C8B-B14F-4D97-AF65-F5344CB8AC3E}">
        <p14:creationId xmlns:p14="http://schemas.microsoft.com/office/powerpoint/2010/main" val="29494436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B1161-8239-4B84-8B3E-04B5CB17E115}"/>
              </a:ext>
            </a:extLst>
          </p:cNvPr>
          <p:cNvSpPr>
            <a:spLocks noGrp="1"/>
          </p:cNvSpPr>
          <p:nvPr>
            <p:ph type="title"/>
          </p:nvPr>
        </p:nvSpPr>
        <p:spPr/>
        <p:txBody>
          <a:bodyPr>
            <a:normAutofit fontScale="90000"/>
          </a:bodyPr>
          <a:lstStyle/>
          <a:p>
            <a:r>
              <a:rPr lang="en-ZA" dirty="0"/>
              <a:t>Kenya</a:t>
            </a:r>
          </a:p>
        </p:txBody>
      </p:sp>
      <p:sp>
        <p:nvSpPr>
          <p:cNvPr id="3" name="Content Placeholder 2">
            <a:extLst>
              <a:ext uri="{FF2B5EF4-FFF2-40B4-BE49-F238E27FC236}">
                <a16:creationId xmlns:a16="http://schemas.microsoft.com/office/drawing/2014/main" id="{E875066E-5E6D-42EB-98C6-B8D4BD0C7145}"/>
              </a:ext>
            </a:extLst>
          </p:cNvPr>
          <p:cNvSpPr>
            <a:spLocks noGrp="1"/>
          </p:cNvSpPr>
          <p:nvPr>
            <p:ph idx="1"/>
          </p:nvPr>
        </p:nvSpPr>
        <p:spPr/>
        <p:txBody>
          <a:bodyPr>
            <a:normAutofit/>
          </a:bodyPr>
          <a:lstStyle/>
          <a:p>
            <a:r>
              <a:rPr lang="en-ZA" sz="1600" dirty="0"/>
              <a:t>A notable remark emerged from one of the inter-ministerial discussions, that making Kenya’s NDC conditional on </a:t>
            </a:r>
            <a:r>
              <a:rPr lang="en-ZA" sz="1600" dirty="0" err="1"/>
              <a:t>MoI</a:t>
            </a:r>
            <a:r>
              <a:rPr lang="en-ZA" sz="1600" dirty="0"/>
              <a:t> was a political decision, and would remain a key feature of the NDC. </a:t>
            </a:r>
          </a:p>
          <a:p>
            <a:r>
              <a:rPr lang="en-ZA" sz="1600" dirty="0"/>
              <a:t>One other issue is that the NDC’s mitigation target is half (30% by 2030 below BAU) that of Kenya’s Second National Communication (60%); the latter was submitted to the UNFCCC in 2015. The primary justification is that the SNC presents an aspirational target while the NDC presents a ‘doable’ target. A key issue (‘doable’) to be unpacked further through interviews </a:t>
            </a:r>
          </a:p>
          <a:p>
            <a:r>
              <a:rPr lang="en-ZA" sz="1600" dirty="0"/>
              <a:t>Most obviously, perhaps, is that the implementation of the NDC, through the NCCAP, will be synchronized with the national development plan, and must align with the latter’s priorities, and will be reviewed every five years. Also aligned with the current administration’s development agenda, the Big Four (which includes accelerating the exploitation of fossil fuel reserves).</a:t>
            </a:r>
          </a:p>
          <a:p>
            <a:endParaRPr lang="en-ZA" sz="1600" dirty="0"/>
          </a:p>
        </p:txBody>
      </p:sp>
    </p:spTree>
    <p:extLst>
      <p:ext uri="{BB962C8B-B14F-4D97-AF65-F5344CB8AC3E}">
        <p14:creationId xmlns:p14="http://schemas.microsoft.com/office/powerpoint/2010/main" val="1150460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0E1C163-F8E9-4DE7-9AFE-0F32C8BB650D}"/>
              </a:ext>
            </a:extLst>
          </p:cNvPr>
          <p:cNvSpPr>
            <a:spLocks noGrp="1"/>
          </p:cNvSpPr>
          <p:nvPr>
            <p:ph type="title"/>
          </p:nvPr>
        </p:nvSpPr>
        <p:spPr/>
        <p:txBody>
          <a:bodyPr>
            <a:normAutofit fontScale="90000"/>
          </a:bodyPr>
          <a:lstStyle/>
          <a:p>
            <a:r>
              <a:rPr lang="en-ZA" dirty="0"/>
              <a:t>European Union</a:t>
            </a:r>
          </a:p>
        </p:txBody>
      </p:sp>
      <p:sp>
        <p:nvSpPr>
          <p:cNvPr id="5" name="Content Placeholder 4">
            <a:extLst>
              <a:ext uri="{FF2B5EF4-FFF2-40B4-BE49-F238E27FC236}">
                <a16:creationId xmlns:a16="http://schemas.microsoft.com/office/drawing/2014/main" id="{882982CB-233F-47F0-99C1-F16160AA9F77}"/>
              </a:ext>
            </a:extLst>
          </p:cNvPr>
          <p:cNvSpPr>
            <a:spLocks noGrp="1"/>
          </p:cNvSpPr>
          <p:nvPr>
            <p:ph idx="1"/>
          </p:nvPr>
        </p:nvSpPr>
        <p:spPr/>
        <p:txBody>
          <a:bodyPr>
            <a:normAutofit/>
          </a:bodyPr>
          <a:lstStyle/>
          <a:p>
            <a:r>
              <a:rPr lang="en-GB" dirty="0"/>
              <a:t>EU is a </a:t>
            </a:r>
            <a:r>
              <a:rPr lang="en-GB" i="1" dirty="0"/>
              <a:t>‘multilateral microcosm of the international system itself’ </a:t>
            </a:r>
            <a:r>
              <a:rPr lang="en-GB" dirty="0"/>
              <a:t>(</a:t>
            </a:r>
            <a:r>
              <a:rPr lang="en-GB" dirty="0" err="1"/>
              <a:t>Oberthür</a:t>
            </a:r>
            <a:r>
              <a:rPr lang="en-GB" dirty="0"/>
              <a:t> &amp; Roche Kelly, 2008)</a:t>
            </a:r>
          </a:p>
          <a:p>
            <a:r>
              <a:rPr lang="en-GB" dirty="0"/>
              <a:t>The EU is only Party that represents other UNFCCC parties</a:t>
            </a:r>
          </a:p>
          <a:p>
            <a:r>
              <a:rPr lang="de-DE" dirty="0"/>
              <a:t>EU NDC:</a:t>
            </a:r>
          </a:p>
          <a:p>
            <a:pPr lvl="1"/>
            <a:r>
              <a:rPr lang="de-DE" dirty="0"/>
              <a:t>Second </a:t>
            </a:r>
            <a:r>
              <a:rPr lang="de-DE" dirty="0" err="1"/>
              <a:t>to</a:t>
            </a:r>
            <a:r>
              <a:rPr lang="de-DE" dirty="0"/>
              <a:t> </a:t>
            </a:r>
            <a:r>
              <a:rPr lang="de-DE" dirty="0" err="1"/>
              <a:t>submit</a:t>
            </a:r>
            <a:r>
              <a:rPr lang="de-DE" dirty="0"/>
              <a:t>, NDC </a:t>
            </a:r>
            <a:r>
              <a:rPr lang="de-DE" dirty="0" err="1"/>
              <a:t>formulated</a:t>
            </a:r>
            <a:r>
              <a:rPr lang="de-DE" dirty="0"/>
              <a:t> in &lt;3 </a:t>
            </a:r>
            <a:r>
              <a:rPr lang="de-DE" dirty="0" err="1"/>
              <a:t>months</a:t>
            </a:r>
            <a:endParaRPr lang="de-DE" dirty="0"/>
          </a:p>
          <a:p>
            <a:pPr lvl="1"/>
            <a:r>
              <a:rPr lang="de-DE" dirty="0"/>
              <a:t>-40% </a:t>
            </a:r>
            <a:r>
              <a:rPr lang="en-US" dirty="0"/>
              <a:t>GHG emissions by 2030 as compared to 1990 (target comes directly from ‘2030 climate and energy framework‘)</a:t>
            </a:r>
          </a:p>
          <a:p>
            <a:pPr lvl="1"/>
            <a:r>
              <a:rPr lang="en-US" dirty="0"/>
              <a:t>Excludes international credits</a:t>
            </a:r>
          </a:p>
          <a:p>
            <a:pPr lvl="1"/>
            <a:r>
              <a:rPr lang="en-US" dirty="0"/>
              <a:t>To be fulfilled jointly – meaning effort-sharing among member states is allowed</a:t>
            </a:r>
          </a:p>
        </p:txBody>
      </p:sp>
    </p:spTree>
    <p:extLst>
      <p:ext uri="{BB962C8B-B14F-4D97-AF65-F5344CB8AC3E}">
        <p14:creationId xmlns:p14="http://schemas.microsoft.com/office/powerpoint/2010/main" val="1888134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a:t>Effort</a:t>
            </a:r>
            <a:r>
              <a:rPr lang="de-DE" dirty="0"/>
              <a:t> </a:t>
            </a:r>
            <a:r>
              <a:rPr lang="de-DE" dirty="0" err="1"/>
              <a:t>sharing</a:t>
            </a:r>
            <a:r>
              <a:rPr lang="de-DE" dirty="0"/>
              <a:t> in EU</a:t>
            </a:r>
            <a:endParaRPr lang="en-GB" dirty="0"/>
          </a:p>
        </p:txBody>
      </p:sp>
      <p:graphicFrame>
        <p:nvGraphicFramePr>
          <p:cNvPr id="4" name="Diagramm 3"/>
          <p:cNvGraphicFramePr/>
          <p:nvPr>
            <p:extLst>
              <p:ext uri="{D42A27DB-BD31-4B8C-83A1-F6EECF244321}">
                <p14:modId xmlns:p14="http://schemas.microsoft.com/office/powerpoint/2010/main" val="1236819894"/>
              </p:ext>
            </p:extLst>
          </p:nvPr>
        </p:nvGraphicFramePr>
        <p:xfrm>
          <a:off x="450001" y="1515291"/>
          <a:ext cx="8229600" cy="4872446"/>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Gerade Verbindung mit Pfeil 5"/>
          <p:cNvCxnSpPr/>
          <p:nvPr/>
        </p:nvCxnSpPr>
        <p:spPr>
          <a:xfrm>
            <a:off x="5316583" y="2325189"/>
            <a:ext cx="0" cy="44413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Gerade Verbindung mit Pfeil 10"/>
          <p:cNvCxnSpPr/>
          <p:nvPr/>
        </p:nvCxnSpPr>
        <p:spPr>
          <a:xfrm>
            <a:off x="5586550" y="2320833"/>
            <a:ext cx="0" cy="44413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p:cNvCxnSpPr/>
          <p:nvPr/>
        </p:nvCxnSpPr>
        <p:spPr>
          <a:xfrm flipH="1">
            <a:off x="8586653" y="3113307"/>
            <a:ext cx="452844"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6236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EU NDC: fair </a:t>
            </a:r>
            <a:r>
              <a:rPr lang="de-DE" dirty="0" err="1"/>
              <a:t>and</a:t>
            </a:r>
            <a:r>
              <a:rPr lang="de-DE" dirty="0"/>
              <a:t> </a:t>
            </a:r>
            <a:r>
              <a:rPr lang="de-DE" dirty="0" err="1"/>
              <a:t>ambitious</a:t>
            </a:r>
            <a:r>
              <a:rPr lang="de-DE" dirty="0"/>
              <a:t>?</a:t>
            </a:r>
            <a:endParaRPr lang="en-GB" dirty="0"/>
          </a:p>
        </p:txBody>
      </p:sp>
      <p:sp>
        <p:nvSpPr>
          <p:cNvPr id="3" name="Inhaltsplatzhalter 2"/>
          <p:cNvSpPr>
            <a:spLocks noGrp="1"/>
          </p:cNvSpPr>
          <p:nvPr>
            <p:ph idx="1"/>
          </p:nvPr>
        </p:nvSpPr>
        <p:spPr/>
        <p:txBody>
          <a:bodyPr>
            <a:normAutofit fontScale="92500" lnSpcReduction="20000"/>
          </a:bodyPr>
          <a:lstStyle/>
          <a:p>
            <a:pPr marL="0" indent="0">
              <a:buNone/>
            </a:pPr>
            <a:r>
              <a:rPr lang="en-GB" sz="3000" dirty="0"/>
              <a:t>Fair and ambitious section in NDC:</a:t>
            </a:r>
            <a:r>
              <a:rPr lang="en-GB" dirty="0"/>
              <a:t> </a:t>
            </a:r>
          </a:p>
          <a:p>
            <a:r>
              <a:rPr lang="en-GB" dirty="0"/>
              <a:t>emissions peaked in 1979</a:t>
            </a:r>
          </a:p>
          <a:p>
            <a:r>
              <a:rPr lang="de-DE" dirty="0"/>
              <a:t>19% </a:t>
            </a:r>
            <a:r>
              <a:rPr lang="de-DE" dirty="0" err="1"/>
              <a:t>less</a:t>
            </a:r>
            <a:r>
              <a:rPr lang="de-DE" dirty="0"/>
              <a:t> </a:t>
            </a:r>
            <a:r>
              <a:rPr lang="de-DE" dirty="0" err="1"/>
              <a:t>emissions</a:t>
            </a:r>
            <a:r>
              <a:rPr lang="de-DE" dirty="0"/>
              <a:t> </a:t>
            </a:r>
            <a:r>
              <a:rPr lang="de-DE" dirty="0" err="1"/>
              <a:t>since</a:t>
            </a:r>
            <a:r>
              <a:rPr lang="de-DE" dirty="0"/>
              <a:t> 1990, but 44% GDP </a:t>
            </a:r>
            <a:r>
              <a:rPr lang="de-DE" dirty="0" err="1"/>
              <a:t>growth</a:t>
            </a:r>
            <a:endParaRPr lang="en-GB" dirty="0"/>
          </a:p>
          <a:p>
            <a:r>
              <a:rPr lang="de-DE" dirty="0"/>
              <a:t>Per </a:t>
            </a:r>
            <a:r>
              <a:rPr lang="de-DE" dirty="0" err="1"/>
              <a:t>capita</a:t>
            </a:r>
            <a:r>
              <a:rPr lang="de-DE" dirty="0"/>
              <a:t> </a:t>
            </a:r>
            <a:r>
              <a:rPr lang="de-DE" dirty="0" err="1"/>
              <a:t>emissions</a:t>
            </a:r>
            <a:r>
              <a:rPr lang="de-DE" dirty="0"/>
              <a:t> </a:t>
            </a:r>
            <a:r>
              <a:rPr lang="de-DE" dirty="0" err="1"/>
              <a:t>reduction</a:t>
            </a:r>
            <a:r>
              <a:rPr lang="de-DE" dirty="0"/>
              <a:t> (</a:t>
            </a:r>
            <a:r>
              <a:rPr lang="en-GB" dirty="0"/>
              <a:t>12 tonnes CO</a:t>
            </a:r>
            <a:r>
              <a:rPr lang="en-GB" baseline="-25000" dirty="0"/>
              <a:t>2</a:t>
            </a:r>
            <a:r>
              <a:rPr lang="en-GB" dirty="0"/>
              <a:t>-eq. in 1990 to 9 (2012) and projected 6 in 2030. </a:t>
            </a:r>
            <a:endParaRPr lang="de-DE" dirty="0"/>
          </a:p>
          <a:p>
            <a:r>
              <a:rPr lang="en-GB" dirty="0"/>
              <a:t>target is line with science (IPCC mentioned explicitly)</a:t>
            </a:r>
          </a:p>
          <a:p>
            <a:pPr marL="0" indent="0">
              <a:buNone/>
            </a:pPr>
            <a:r>
              <a:rPr lang="en-GB" sz="3000" dirty="0"/>
              <a:t>The timing, along with these statements, could signal to other parties that:</a:t>
            </a:r>
          </a:p>
          <a:p>
            <a:r>
              <a:rPr lang="en-GB" dirty="0"/>
              <a:t>EU is a frontrunner in mitigation, regardless of how you present calculate emissions</a:t>
            </a:r>
          </a:p>
          <a:p>
            <a:r>
              <a:rPr lang="en-GB" dirty="0"/>
              <a:t>GDP growth does not preclude emission reduction</a:t>
            </a:r>
          </a:p>
          <a:p>
            <a:r>
              <a:rPr lang="en-GB" dirty="0"/>
              <a:t>science should inform emission reduction targets.</a:t>
            </a:r>
          </a:p>
          <a:p>
            <a:endParaRPr lang="en-GB" dirty="0"/>
          </a:p>
        </p:txBody>
      </p:sp>
    </p:spTree>
    <p:extLst>
      <p:ext uri="{BB962C8B-B14F-4D97-AF65-F5344CB8AC3E}">
        <p14:creationId xmlns:p14="http://schemas.microsoft.com/office/powerpoint/2010/main" val="2677946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More </a:t>
            </a:r>
            <a:r>
              <a:rPr lang="de-DE" dirty="0" err="1"/>
              <a:t>critical</a:t>
            </a:r>
            <a:r>
              <a:rPr lang="de-DE" dirty="0"/>
              <a:t> </a:t>
            </a:r>
            <a:r>
              <a:rPr lang="de-DE" dirty="0" err="1"/>
              <a:t>notes</a:t>
            </a:r>
            <a:endParaRPr lang="en-GB" dirty="0"/>
          </a:p>
        </p:txBody>
      </p:sp>
      <p:sp>
        <p:nvSpPr>
          <p:cNvPr id="3" name="Inhaltsplatzhalter 2"/>
          <p:cNvSpPr>
            <a:spLocks noGrp="1"/>
          </p:cNvSpPr>
          <p:nvPr>
            <p:ph idx="1"/>
          </p:nvPr>
        </p:nvSpPr>
        <p:spPr/>
        <p:txBody>
          <a:bodyPr>
            <a:normAutofit fontScale="92500" lnSpcReduction="10000"/>
          </a:bodyPr>
          <a:lstStyle/>
          <a:p>
            <a:r>
              <a:rPr lang="de-DE" dirty="0"/>
              <a:t>-40 % </a:t>
            </a:r>
            <a:r>
              <a:rPr lang="de-DE" dirty="0" err="1"/>
              <a:t>is</a:t>
            </a:r>
            <a:r>
              <a:rPr lang="de-DE" dirty="0"/>
              <a:t> </a:t>
            </a:r>
            <a:r>
              <a:rPr lang="de-DE" i="1" dirty="0"/>
              <a:t>derivative </a:t>
            </a:r>
            <a:r>
              <a:rPr lang="de-DE" dirty="0" err="1"/>
              <a:t>of</a:t>
            </a:r>
            <a:r>
              <a:rPr lang="de-DE" dirty="0"/>
              <a:t> </a:t>
            </a:r>
            <a:r>
              <a:rPr lang="de-DE" dirty="0" err="1"/>
              <a:t>the</a:t>
            </a:r>
            <a:r>
              <a:rPr lang="de-DE" dirty="0"/>
              <a:t> </a:t>
            </a:r>
            <a:r>
              <a:rPr lang="de-DE" i="1" dirty="0" err="1"/>
              <a:t>lower-bound</a:t>
            </a:r>
            <a:r>
              <a:rPr lang="de-DE" i="1" dirty="0"/>
              <a:t> </a:t>
            </a:r>
            <a:r>
              <a:rPr lang="de-DE" dirty="0" err="1"/>
              <a:t>emission</a:t>
            </a:r>
            <a:r>
              <a:rPr lang="de-DE" dirty="0"/>
              <a:t> </a:t>
            </a:r>
            <a:r>
              <a:rPr lang="de-DE" dirty="0" err="1"/>
              <a:t>reduction</a:t>
            </a:r>
            <a:r>
              <a:rPr lang="de-DE" dirty="0"/>
              <a:t> </a:t>
            </a:r>
            <a:r>
              <a:rPr lang="de-DE" dirty="0" err="1"/>
              <a:t>needs</a:t>
            </a:r>
            <a:r>
              <a:rPr lang="de-DE" dirty="0"/>
              <a:t> </a:t>
            </a:r>
            <a:r>
              <a:rPr lang="de-DE" dirty="0" err="1"/>
              <a:t>according</a:t>
            </a:r>
            <a:r>
              <a:rPr lang="de-DE" dirty="0"/>
              <a:t> </a:t>
            </a:r>
            <a:r>
              <a:rPr lang="de-DE" dirty="0" err="1"/>
              <a:t>to</a:t>
            </a:r>
            <a:r>
              <a:rPr lang="de-DE" dirty="0"/>
              <a:t> IPCC (2007) </a:t>
            </a:r>
            <a:r>
              <a:rPr lang="de-DE" dirty="0" err="1"/>
              <a:t>to</a:t>
            </a:r>
            <a:r>
              <a:rPr lang="de-DE" dirty="0"/>
              <a:t> </a:t>
            </a:r>
            <a:r>
              <a:rPr lang="de-DE" dirty="0" err="1"/>
              <a:t>limit</a:t>
            </a:r>
            <a:r>
              <a:rPr lang="de-DE" dirty="0"/>
              <a:t> global </a:t>
            </a:r>
            <a:r>
              <a:rPr lang="de-DE" dirty="0" err="1"/>
              <a:t>temperature</a:t>
            </a:r>
            <a:r>
              <a:rPr lang="de-DE" dirty="0"/>
              <a:t> </a:t>
            </a:r>
            <a:r>
              <a:rPr lang="de-DE" dirty="0" err="1"/>
              <a:t>rise</a:t>
            </a:r>
            <a:r>
              <a:rPr lang="de-DE" dirty="0"/>
              <a:t> </a:t>
            </a:r>
            <a:r>
              <a:rPr lang="de-DE" dirty="0" err="1"/>
              <a:t>to</a:t>
            </a:r>
            <a:r>
              <a:rPr lang="de-DE" dirty="0"/>
              <a:t> 2</a:t>
            </a:r>
            <a:r>
              <a:rPr lang="en-GB" dirty="0"/>
              <a:t>°C</a:t>
            </a:r>
          </a:p>
          <a:p>
            <a:r>
              <a:rPr lang="de-DE" dirty="0"/>
              <a:t>NDC </a:t>
            </a:r>
            <a:r>
              <a:rPr lang="de-DE" dirty="0" err="1"/>
              <a:t>target</a:t>
            </a:r>
            <a:r>
              <a:rPr lang="de-DE" dirty="0"/>
              <a:t> </a:t>
            </a:r>
            <a:r>
              <a:rPr lang="de-DE" dirty="0" err="1"/>
              <a:t>insufficient</a:t>
            </a:r>
            <a:r>
              <a:rPr lang="de-DE" dirty="0"/>
              <a:t> </a:t>
            </a:r>
            <a:r>
              <a:rPr lang="de-DE" dirty="0" err="1"/>
              <a:t>to</a:t>
            </a:r>
            <a:r>
              <a:rPr lang="de-DE" dirty="0"/>
              <a:t> </a:t>
            </a:r>
            <a:r>
              <a:rPr lang="de-DE" dirty="0" err="1"/>
              <a:t>limit</a:t>
            </a:r>
            <a:r>
              <a:rPr lang="de-DE" dirty="0"/>
              <a:t> global </a:t>
            </a:r>
            <a:r>
              <a:rPr lang="de-DE" dirty="0" err="1"/>
              <a:t>temperature</a:t>
            </a:r>
            <a:r>
              <a:rPr lang="de-DE" dirty="0"/>
              <a:t> </a:t>
            </a:r>
            <a:r>
              <a:rPr lang="de-DE" dirty="0" err="1"/>
              <a:t>rise</a:t>
            </a:r>
            <a:r>
              <a:rPr lang="de-DE" dirty="0"/>
              <a:t> </a:t>
            </a:r>
            <a:r>
              <a:rPr lang="de-DE" dirty="0" err="1"/>
              <a:t>to</a:t>
            </a:r>
            <a:r>
              <a:rPr lang="de-DE" dirty="0"/>
              <a:t> 2</a:t>
            </a:r>
            <a:r>
              <a:rPr lang="en-GB" dirty="0"/>
              <a:t>°C in all but 2 CAT scenarios</a:t>
            </a:r>
          </a:p>
          <a:p>
            <a:r>
              <a:rPr lang="de-DE" dirty="0"/>
              <a:t>In </a:t>
            </a:r>
            <a:r>
              <a:rPr lang="de-DE" dirty="0" err="1"/>
              <a:t>context</a:t>
            </a:r>
            <a:r>
              <a:rPr lang="de-DE" dirty="0"/>
              <a:t> </a:t>
            </a:r>
            <a:r>
              <a:rPr lang="de-DE" dirty="0" err="1"/>
              <a:t>of</a:t>
            </a:r>
            <a:r>
              <a:rPr lang="de-DE" dirty="0"/>
              <a:t> IPCC 1.5 </a:t>
            </a:r>
            <a:r>
              <a:rPr lang="de-DE" dirty="0" err="1"/>
              <a:t>report</a:t>
            </a:r>
            <a:r>
              <a:rPr lang="de-DE" dirty="0"/>
              <a:t> </a:t>
            </a:r>
            <a:r>
              <a:rPr lang="de-DE" dirty="0" err="1"/>
              <a:t>and</a:t>
            </a:r>
            <a:r>
              <a:rPr lang="de-DE" dirty="0"/>
              <a:t> </a:t>
            </a:r>
            <a:r>
              <a:rPr lang="de-DE" dirty="0" err="1"/>
              <a:t>synthesis</a:t>
            </a:r>
            <a:r>
              <a:rPr lang="de-DE" dirty="0"/>
              <a:t> </a:t>
            </a:r>
            <a:r>
              <a:rPr lang="de-DE" dirty="0" err="1"/>
              <a:t>report</a:t>
            </a:r>
            <a:r>
              <a:rPr lang="de-DE" dirty="0"/>
              <a:t> </a:t>
            </a:r>
            <a:r>
              <a:rPr lang="de-DE" dirty="0" err="1"/>
              <a:t>of</a:t>
            </a:r>
            <a:r>
              <a:rPr lang="de-DE" dirty="0"/>
              <a:t> </a:t>
            </a:r>
            <a:r>
              <a:rPr lang="de-DE" dirty="0" err="1"/>
              <a:t>prep</a:t>
            </a:r>
            <a:r>
              <a:rPr lang="de-DE" dirty="0"/>
              <a:t> </a:t>
            </a:r>
            <a:r>
              <a:rPr lang="de-DE" dirty="0" err="1"/>
              <a:t>phase</a:t>
            </a:r>
            <a:r>
              <a:rPr lang="de-DE" dirty="0"/>
              <a:t> </a:t>
            </a:r>
            <a:r>
              <a:rPr lang="de-DE" dirty="0" err="1"/>
              <a:t>Talanoa</a:t>
            </a:r>
            <a:r>
              <a:rPr lang="de-DE" dirty="0"/>
              <a:t> </a:t>
            </a:r>
            <a:r>
              <a:rPr lang="de-DE" dirty="0" err="1"/>
              <a:t>Dialogue</a:t>
            </a:r>
            <a:r>
              <a:rPr lang="de-DE" dirty="0"/>
              <a:t>, </a:t>
            </a:r>
            <a:r>
              <a:rPr lang="de-DE" dirty="0" err="1"/>
              <a:t>ambitions</a:t>
            </a:r>
            <a:r>
              <a:rPr lang="de-DE" dirty="0"/>
              <a:t> </a:t>
            </a:r>
            <a:r>
              <a:rPr lang="de-DE" dirty="0" err="1"/>
              <a:t>of</a:t>
            </a:r>
            <a:r>
              <a:rPr lang="de-DE" dirty="0"/>
              <a:t> EU </a:t>
            </a:r>
            <a:r>
              <a:rPr lang="de-DE" dirty="0" err="1"/>
              <a:t>need</a:t>
            </a:r>
            <a:r>
              <a:rPr lang="de-DE" dirty="0"/>
              <a:t> </a:t>
            </a:r>
            <a:r>
              <a:rPr lang="de-DE" dirty="0" err="1"/>
              <a:t>to</a:t>
            </a:r>
            <a:r>
              <a:rPr lang="de-DE" dirty="0"/>
              <a:t> </a:t>
            </a:r>
            <a:r>
              <a:rPr lang="de-DE" dirty="0" err="1"/>
              <a:t>increase</a:t>
            </a:r>
            <a:endParaRPr lang="de-DE" dirty="0"/>
          </a:p>
          <a:p>
            <a:endParaRPr lang="en-GB" dirty="0"/>
          </a:p>
          <a:p>
            <a:r>
              <a:rPr lang="en-GB" dirty="0"/>
              <a:t>November 2018: EU Commission provided a vision for a climate-neutral future in line with the PA objective to keep the global temperature increase to well below 2°C and pursue efforts to keep it to 1.5°C</a:t>
            </a:r>
          </a:p>
          <a:p>
            <a:endParaRPr lang="en-GB" dirty="0"/>
          </a:p>
        </p:txBody>
      </p:sp>
    </p:spTree>
    <p:extLst>
      <p:ext uri="{BB962C8B-B14F-4D97-AF65-F5344CB8AC3E}">
        <p14:creationId xmlns:p14="http://schemas.microsoft.com/office/powerpoint/2010/main" val="6100064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C48FD-1DBD-49A7-9BE2-05F99C0C4E71}"/>
              </a:ext>
            </a:extLst>
          </p:cNvPr>
          <p:cNvSpPr>
            <a:spLocks noGrp="1"/>
          </p:cNvSpPr>
          <p:nvPr>
            <p:ph type="title"/>
          </p:nvPr>
        </p:nvSpPr>
        <p:spPr/>
        <p:txBody>
          <a:bodyPr>
            <a:normAutofit fontScale="90000"/>
          </a:bodyPr>
          <a:lstStyle/>
          <a:p>
            <a:r>
              <a:rPr lang="en-ZA" dirty="0"/>
              <a:t>South Africa – Fair share</a:t>
            </a:r>
          </a:p>
        </p:txBody>
      </p:sp>
      <p:sp>
        <p:nvSpPr>
          <p:cNvPr id="3" name="Content Placeholder 2">
            <a:extLst>
              <a:ext uri="{FF2B5EF4-FFF2-40B4-BE49-F238E27FC236}">
                <a16:creationId xmlns:a16="http://schemas.microsoft.com/office/drawing/2014/main" id="{3707BD7C-0996-412D-8F8F-8C6591036FB3}"/>
              </a:ext>
            </a:extLst>
          </p:cNvPr>
          <p:cNvSpPr>
            <a:spLocks noGrp="1"/>
          </p:cNvSpPr>
          <p:nvPr>
            <p:ph idx="1"/>
          </p:nvPr>
        </p:nvSpPr>
        <p:spPr>
          <a:xfrm>
            <a:off x="457200" y="1475184"/>
            <a:ext cx="8377707" cy="5054406"/>
          </a:xfrm>
        </p:spPr>
        <p:txBody>
          <a:bodyPr vert="horz">
            <a:normAutofit fontScale="77500" lnSpcReduction="20000"/>
          </a:bodyPr>
          <a:lstStyle/>
          <a:p>
            <a:pPr>
              <a:spcAft>
                <a:spcPts val="600"/>
              </a:spcAft>
            </a:pPr>
            <a:r>
              <a:rPr lang="en-ZA" dirty="0"/>
              <a:t>Context: one of Africa’s largest and most developed economies, but with persistent developmental challenges (poverty, inequality &amp; unemployment) </a:t>
            </a:r>
          </a:p>
          <a:p>
            <a:pPr>
              <a:spcAft>
                <a:spcPts val="600"/>
              </a:spcAft>
            </a:pPr>
            <a:r>
              <a:rPr lang="en-ZA" dirty="0"/>
              <a:t>Climate policy framed by objectives of:</a:t>
            </a:r>
          </a:p>
          <a:p>
            <a:pPr lvl="1">
              <a:spcAft>
                <a:spcPts val="600"/>
              </a:spcAft>
            </a:pPr>
            <a:r>
              <a:rPr lang="en-ZA" dirty="0"/>
              <a:t>Fundamental development priorities (National Development Plan to 2030) </a:t>
            </a:r>
          </a:p>
          <a:p>
            <a:pPr lvl="1">
              <a:spcAft>
                <a:spcPts val="600"/>
              </a:spcAft>
            </a:pPr>
            <a:r>
              <a:rPr lang="en-ZA" dirty="0"/>
              <a:t>Enhancing climate resilience of society and contributing a fair share to the global effort</a:t>
            </a:r>
          </a:p>
          <a:p>
            <a:pPr>
              <a:spcAft>
                <a:spcPts val="600"/>
              </a:spcAft>
            </a:pPr>
            <a:r>
              <a:rPr lang="en-ZA" dirty="0"/>
              <a:t>NDC represents a 2030-component of longer-term climate response policy – (for mitigation:) the “Peak, Plateau and Decline” emission trajectory </a:t>
            </a:r>
          </a:p>
          <a:p>
            <a:pPr>
              <a:spcAft>
                <a:spcPts val="600"/>
              </a:spcAft>
            </a:pPr>
            <a:r>
              <a:rPr lang="en-ZA" dirty="0"/>
              <a:t>Fairness &amp; ambition section of ‘M-NDC’ refers to effort-sharing of IPCC AR5 (50%) 2°C carbon budget, according to operationalised equity principles:</a:t>
            </a:r>
          </a:p>
          <a:p>
            <a:pPr lvl="1">
              <a:spcAft>
                <a:spcPts val="600"/>
              </a:spcAft>
            </a:pPr>
            <a:r>
              <a:rPr lang="en-ZA" dirty="0"/>
              <a:t>Responsibility </a:t>
            </a:r>
          </a:p>
          <a:p>
            <a:pPr lvl="1">
              <a:spcAft>
                <a:spcPts val="600"/>
              </a:spcAft>
            </a:pPr>
            <a:r>
              <a:rPr lang="en-ZA" dirty="0"/>
              <a:t>Capability </a:t>
            </a:r>
          </a:p>
          <a:p>
            <a:pPr lvl="1">
              <a:spcAft>
                <a:spcPts val="600"/>
              </a:spcAft>
            </a:pPr>
            <a:r>
              <a:rPr lang="en-ZA" dirty="0"/>
              <a:t>Right to promote sustainable development  </a:t>
            </a:r>
          </a:p>
          <a:p>
            <a:pPr>
              <a:spcAft>
                <a:spcPts val="600"/>
              </a:spcAft>
            </a:pPr>
            <a:endParaRPr lang="en-ZA" dirty="0"/>
          </a:p>
        </p:txBody>
      </p:sp>
    </p:spTree>
    <p:extLst>
      <p:ext uri="{BB962C8B-B14F-4D97-AF65-F5344CB8AC3E}">
        <p14:creationId xmlns:p14="http://schemas.microsoft.com/office/powerpoint/2010/main" val="2198958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5865-27E5-46E6-B480-CEA1E72DA62B}"/>
              </a:ext>
            </a:extLst>
          </p:cNvPr>
          <p:cNvSpPr>
            <a:spLocks noGrp="1"/>
          </p:cNvSpPr>
          <p:nvPr>
            <p:ph type="title"/>
          </p:nvPr>
        </p:nvSpPr>
        <p:spPr/>
        <p:txBody>
          <a:bodyPr>
            <a:normAutofit fontScale="90000"/>
          </a:bodyPr>
          <a:lstStyle/>
          <a:p>
            <a:r>
              <a:rPr lang="en-ZA" dirty="0"/>
              <a:t>South Africa – Domestic equity </a:t>
            </a:r>
          </a:p>
        </p:txBody>
      </p:sp>
      <p:sp>
        <p:nvSpPr>
          <p:cNvPr id="3" name="Content Placeholder 2">
            <a:extLst>
              <a:ext uri="{FF2B5EF4-FFF2-40B4-BE49-F238E27FC236}">
                <a16:creationId xmlns:a16="http://schemas.microsoft.com/office/drawing/2014/main" id="{4A0F560F-F373-4C9A-837C-551D3027EF1F}"/>
              </a:ext>
            </a:extLst>
          </p:cNvPr>
          <p:cNvSpPr>
            <a:spLocks noGrp="1"/>
          </p:cNvSpPr>
          <p:nvPr>
            <p:ph idx="1"/>
          </p:nvPr>
        </p:nvSpPr>
        <p:spPr>
          <a:xfrm>
            <a:off x="457199" y="1475183"/>
            <a:ext cx="8583769" cy="4590765"/>
          </a:xfrm>
        </p:spPr>
        <p:txBody>
          <a:bodyPr>
            <a:normAutofit/>
          </a:bodyPr>
          <a:lstStyle/>
          <a:p>
            <a:r>
              <a:rPr lang="en-ZA" sz="2000" dirty="0"/>
              <a:t>SA climate policy (incl. the NDC) formulated by Department of Environmental Affairs, with participation from key stakeholder groups including: </a:t>
            </a:r>
          </a:p>
          <a:p>
            <a:pPr lvl="1"/>
            <a:r>
              <a:rPr lang="en-ZA" sz="1800" dirty="0"/>
              <a:t>Eskom and Sasol  </a:t>
            </a:r>
          </a:p>
          <a:p>
            <a:pPr lvl="1"/>
            <a:r>
              <a:rPr lang="en-ZA" sz="1800" dirty="0"/>
              <a:t>Business associations and representatives of industry </a:t>
            </a:r>
          </a:p>
          <a:p>
            <a:pPr lvl="1"/>
            <a:r>
              <a:rPr lang="en-ZA" sz="1800" dirty="0"/>
              <a:t>Civil society organisations and NGOs </a:t>
            </a:r>
          </a:p>
          <a:p>
            <a:pPr lvl="1"/>
            <a:r>
              <a:rPr lang="en-ZA" sz="1800" dirty="0"/>
              <a:t>Labour unions </a:t>
            </a:r>
          </a:p>
          <a:p>
            <a:r>
              <a:rPr lang="en-ZA" sz="2000" dirty="0"/>
              <a:t>Key tension (particularly on mitigation) arise between: </a:t>
            </a:r>
          </a:p>
          <a:p>
            <a:pPr lvl="1"/>
            <a:r>
              <a:rPr lang="en-ZA" sz="1800" dirty="0"/>
              <a:t>CSOs and NGOs: SA should be more ambitious (e.g. by aligning to 1.5°C), given SA’s responsibility (especially relative to rest-of-Africa) and vulnerability to impacts</a:t>
            </a:r>
          </a:p>
          <a:p>
            <a:pPr lvl="1"/>
            <a:r>
              <a:rPr lang="en-ZA" sz="1800" dirty="0"/>
              <a:t>Organised business: SA should be more flexible, need to prioritise economic growth and development, unsure if SA is ‘ready’ for M actions (e.g. carbon tax) </a:t>
            </a:r>
          </a:p>
          <a:p>
            <a:pPr lvl="1"/>
            <a:r>
              <a:rPr lang="en-ZA" sz="1800" dirty="0"/>
              <a:t>Labour unions: SA must commit to a </a:t>
            </a:r>
            <a:r>
              <a:rPr lang="en-ZA" sz="1800" u="sng" dirty="0"/>
              <a:t>just</a:t>
            </a:r>
            <a:r>
              <a:rPr lang="en-ZA" sz="1800" dirty="0"/>
              <a:t> transition   </a:t>
            </a:r>
          </a:p>
          <a:p>
            <a:r>
              <a:rPr lang="en-ZA" sz="2000" dirty="0"/>
              <a:t>No change between long-term (2050) mitigation targets (PPD, established in 2011) and NDC (2025 and 2030)</a:t>
            </a:r>
          </a:p>
        </p:txBody>
      </p:sp>
    </p:spTree>
    <p:extLst>
      <p:ext uri="{BB962C8B-B14F-4D97-AF65-F5344CB8AC3E}">
        <p14:creationId xmlns:p14="http://schemas.microsoft.com/office/powerpoint/2010/main" val="32771103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2294C-50AC-4993-A00B-DCFB97DA7F62}"/>
              </a:ext>
            </a:extLst>
          </p:cNvPr>
          <p:cNvSpPr>
            <a:spLocks noGrp="1"/>
          </p:cNvSpPr>
          <p:nvPr>
            <p:ph type="title"/>
          </p:nvPr>
        </p:nvSpPr>
        <p:spPr/>
        <p:txBody>
          <a:bodyPr>
            <a:normAutofit fontScale="90000"/>
          </a:bodyPr>
          <a:lstStyle/>
          <a:p>
            <a:r>
              <a:rPr lang="en-ZA" dirty="0"/>
              <a:t>South Africa – Adaptation </a:t>
            </a:r>
          </a:p>
        </p:txBody>
      </p:sp>
      <p:sp>
        <p:nvSpPr>
          <p:cNvPr id="3" name="Content Placeholder 2">
            <a:extLst>
              <a:ext uri="{FF2B5EF4-FFF2-40B4-BE49-F238E27FC236}">
                <a16:creationId xmlns:a16="http://schemas.microsoft.com/office/drawing/2014/main" id="{62754767-B0AB-495F-809C-87174304E589}"/>
              </a:ext>
            </a:extLst>
          </p:cNvPr>
          <p:cNvSpPr>
            <a:spLocks noGrp="1"/>
          </p:cNvSpPr>
          <p:nvPr>
            <p:ph idx="1"/>
          </p:nvPr>
        </p:nvSpPr>
        <p:spPr/>
        <p:txBody>
          <a:bodyPr>
            <a:normAutofit/>
          </a:bodyPr>
          <a:lstStyle/>
          <a:p>
            <a:r>
              <a:rPr lang="en-ZA" sz="2000" dirty="0"/>
              <a:t>SA’s position very clear in the NDC: adaptation (and investments therein) are part of the contribution to the global effort</a:t>
            </a:r>
          </a:p>
          <a:p>
            <a:r>
              <a:rPr lang="en-ZA" sz="2000" dirty="0"/>
              <a:t>Domestic stakeholders (government, business and CSOs) all agree on this position </a:t>
            </a:r>
            <a:endParaRPr lang="en-ZA" sz="1800" dirty="0"/>
          </a:p>
          <a:p>
            <a:r>
              <a:rPr lang="en-ZA" sz="2000" dirty="0"/>
              <a:t>Challenges: </a:t>
            </a:r>
          </a:p>
          <a:p>
            <a:pPr lvl="1"/>
            <a:r>
              <a:rPr lang="en-ZA" sz="1800" dirty="0"/>
              <a:t>Coordinating adaptation responses across multiple sectors (with competing interests)  </a:t>
            </a:r>
          </a:p>
          <a:p>
            <a:pPr lvl="1"/>
            <a:r>
              <a:rPr lang="en-ZA" sz="1800" dirty="0"/>
              <a:t>Widening public participation “access” to most vulnerable communities </a:t>
            </a:r>
          </a:p>
        </p:txBody>
      </p:sp>
    </p:spTree>
    <p:extLst>
      <p:ext uri="{BB962C8B-B14F-4D97-AF65-F5344CB8AC3E}">
        <p14:creationId xmlns:p14="http://schemas.microsoft.com/office/powerpoint/2010/main" val="2184569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9A5CA-BB1F-400C-9D1E-8EAC4B602208}"/>
              </a:ext>
            </a:extLst>
          </p:cNvPr>
          <p:cNvSpPr>
            <a:spLocks noGrp="1"/>
          </p:cNvSpPr>
          <p:nvPr>
            <p:ph type="title"/>
          </p:nvPr>
        </p:nvSpPr>
        <p:spPr/>
        <p:txBody>
          <a:bodyPr/>
          <a:lstStyle/>
          <a:p>
            <a:r>
              <a:rPr lang="en-ZA" dirty="0"/>
              <a:t>Comparative Analysis</a:t>
            </a:r>
          </a:p>
        </p:txBody>
      </p:sp>
      <p:sp>
        <p:nvSpPr>
          <p:cNvPr id="3" name="Text Placeholder 2">
            <a:extLst>
              <a:ext uri="{FF2B5EF4-FFF2-40B4-BE49-F238E27FC236}">
                <a16:creationId xmlns:a16="http://schemas.microsoft.com/office/drawing/2014/main" id="{AF2C7257-6D0F-4FC1-8B1A-6138AD863986}"/>
              </a:ext>
            </a:extLst>
          </p:cNvPr>
          <p:cNvSpPr>
            <a:spLocks noGrp="1"/>
          </p:cNvSpPr>
          <p:nvPr>
            <p:ph type="body" idx="1"/>
          </p:nvPr>
        </p:nvSpPr>
        <p:spPr/>
        <p:txBody>
          <a:bodyPr/>
          <a:lstStyle/>
          <a:p>
            <a:endParaRPr lang="en-ZA" dirty="0"/>
          </a:p>
        </p:txBody>
      </p:sp>
    </p:spTree>
    <p:extLst>
      <p:ext uri="{BB962C8B-B14F-4D97-AF65-F5344CB8AC3E}">
        <p14:creationId xmlns:p14="http://schemas.microsoft.com/office/powerpoint/2010/main" val="7894360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88E3D02-FD70-4B06-B8E8-C505C7848C63}"/>
              </a:ext>
            </a:extLst>
          </p:cNvPr>
          <p:cNvSpPr>
            <a:spLocks noGrp="1"/>
          </p:cNvSpPr>
          <p:nvPr>
            <p:ph type="title"/>
          </p:nvPr>
        </p:nvSpPr>
        <p:spPr/>
        <p:txBody>
          <a:bodyPr>
            <a:normAutofit fontScale="90000"/>
          </a:bodyPr>
          <a:lstStyle/>
          <a:p>
            <a:r>
              <a:rPr lang="en-ZA" dirty="0"/>
              <a:t>Scope of components in the NDCs</a:t>
            </a:r>
          </a:p>
        </p:txBody>
      </p:sp>
      <p:graphicFrame>
        <p:nvGraphicFramePr>
          <p:cNvPr id="6" name="Content Placeholder 5">
            <a:extLst>
              <a:ext uri="{FF2B5EF4-FFF2-40B4-BE49-F238E27FC236}">
                <a16:creationId xmlns:a16="http://schemas.microsoft.com/office/drawing/2014/main" id="{1BD63628-571E-48F5-BD12-1B51A522F675}"/>
              </a:ext>
            </a:extLst>
          </p:cNvPr>
          <p:cNvGraphicFramePr>
            <a:graphicFrameLocks noGrp="1"/>
          </p:cNvGraphicFramePr>
          <p:nvPr>
            <p:ph idx="1"/>
            <p:extLst>
              <p:ext uri="{D42A27DB-BD31-4B8C-83A1-F6EECF244321}">
                <p14:modId xmlns:p14="http://schemas.microsoft.com/office/powerpoint/2010/main" val="2917782427"/>
              </p:ext>
            </p:extLst>
          </p:nvPr>
        </p:nvGraphicFramePr>
        <p:xfrm>
          <a:off x="75062" y="1365407"/>
          <a:ext cx="8993876" cy="4994449"/>
        </p:xfrm>
        <a:graphic>
          <a:graphicData uri="http://schemas.openxmlformats.org/drawingml/2006/table">
            <a:tbl>
              <a:tblPr firstRow="1" firstCol="1" bandRow="1"/>
              <a:tblGrid>
                <a:gridCol w="1753738">
                  <a:extLst>
                    <a:ext uri="{9D8B030D-6E8A-4147-A177-3AD203B41FA5}">
                      <a16:colId xmlns:a16="http://schemas.microsoft.com/office/drawing/2014/main" val="1737920450"/>
                    </a:ext>
                  </a:extLst>
                </a:gridCol>
                <a:gridCol w="1637731">
                  <a:extLst>
                    <a:ext uri="{9D8B030D-6E8A-4147-A177-3AD203B41FA5}">
                      <a16:colId xmlns:a16="http://schemas.microsoft.com/office/drawing/2014/main" val="1117234311"/>
                    </a:ext>
                  </a:extLst>
                </a:gridCol>
                <a:gridCol w="1719618">
                  <a:extLst>
                    <a:ext uri="{9D8B030D-6E8A-4147-A177-3AD203B41FA5}">
                      <a16:colId xmlns:a16="http://schemas.microsoft.com/office/drawing/2014/main" val="1556165046"/>
                    </a:ext>
                  </a:extLst>
                </a:gridCol>
                <a:gridCol w="1937982">
                  <a:extLst>
                    <a:ext uri="{9D8B030D-6E8A-4147-A177-3AD203B41FA5}">
                      <a16:colId xmlns:a16="http://schemas.microsoft.com/office/drawing/2014/main" val="1415629582"/>
                    </a:ext>
                  </a:extLst>
                </a:gridCol>
                <a:gridCol w="1944807">
                  <a:extLst>
                    <a:ext uri="{9D8B030D-6E8A-4147-A177-3AD203B41FA5}">
                      <a16:colId xmlns:a16="http://schemas.microsoft.com/office/drawing/2014/main" val="754742156"/>
                    </a:ext>
                  </a:extLst>
                </a:gridCol>
              </a:tblGrid>
              <a:tr h="624306">
                <a:tc>
                  <a:txBody>
                    <a:bodyPr/>
                    <a:lstStyle/>
                    <a:p>
                      <a:pPr algn="ctr">
                        <a:spcBef>
                          <a:spcPts val="200"/>
                        </a:spcBef>
                        <a:spcAft>
                          <a:spcPts val="200"/>
                        </a:spcAft>
                      </a:pPr>
                      <a:r>
                        <a:rPr lang="en-ZA" sz="1800" i="1" dirty="0">
                          <a:effectLst/>
                          <a:latin typeface="Arial" panose="020B0604020202020204" pitchFamily="34" charset="0"/>
                          <a:ea typeface="Times New Roman" panose="02020603050405020304" pitchFamily="18" charset="0"/>
                          <a:cs typeface="Times New Roman" panose="02020603050405020304" pitchFamily="18" charset="0"/>
                        </a:rPr>
                        <a:t>Component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ZA" sz="1800" i="1">
                          <a:effectLst/>
                          <a:latin typeface="Arial" panose="020B0604020202020204" pitchFamily="34" charset="0"/>
                          <a:ea typeface="Times New Roman" panose="02020603050405020304" pitchFamily="18" charset="0"/>
                          <a:cs typeface="Times New Roman" panose="02020603050405020304" pitchFamily="18" charset="0"/>
                        </a:rPr>
                        <a:t>Canada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ZA" sz="1800" i="1" dirty="0">
                          <a:effectLst/>
                          <a:latin typeface="Arial" panose="020B0604020202020204" pitchFamily="34" charset="0"/>
                          <a:ea typeface="Times New Roman" panose="02020603050405020304" pitchFamily="18" charset="0"/>
                          <a:cs typeface="Times New Roman" panose="02020603050405020304" pitchFamily="18" charset="0"/>
                        </a:rPr>
                        <a:t>European Union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ZA" sz="1800" i="1">
                          <a:effectLst/>
                          <a:latin typeface="Arial" panose="020B0604020202020204" pitchFamily="34" charset="0"/>
                          <a:ea typeface="Times New Roman" panose="02020603050405020304" pitchFamily="18" charset="0"/>
                          <a:cs typeface="Times New Roman" panose="02020603050405020304" pitchFamily="18" charset="0"/>
                        </a:rPr>
                        <a:t>Kenya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ZA" sz="1800" i="1">
                          <a:effectLst/>
                          <a:latin typeface="Arial" panose="020B0604020202020204" pitchFamily="34" charset="0"/>
                          <a:ea typeface="Times New Roman" panose="02020603050405020304" pitchFamily="18" charset="0"/>
                          <a:cs typeface="Times New Roman" panose="02020603050405020304" pitchFamily="18" charset="0"/>
                        </a:rPr>
                        <a:t>South Africa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2868467"/>
                  </a:ext>
                </a:extLst>
              </a:tr>
              <a:tr h="312153">
                <a:tc>
                  <a:txBody>
                    <a:bodyPr/>
                    <a:lstStyle/>
                    <a:p>
                      <a:pPr>
                        <a:spcBef>
                          <a:spcPts val="200"/>
                        </a:spcBef>
                        <a:spcAft>
                          <a:spcPts val="200"/>
                        </a:spcAft>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Mitigation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ZA" sz="1800">
                          <a:effectLst/>
                          <a:latin typeface="Arial" panose="020B0604020202020204" pitchFamily="34" charset="0"/>
                          <a:ea typeface="Times New Roman" panose="02020603050405020304" pitchFamily="18" charset="0"/>
                          <a:cs typeface="Times New Roman" panose="02020603050405020304" pitchFamily="18" charset="0"/>
                          <a:sym typeface="Wingdings" panose="05000000000000000000" pitchFamily="2" charset="2"/>
                        </a:rPr>
                        <a:t></a:t>
                      </a:r>
                      <a:r>
                        <a:rPr lang="en-ZA" sz="1800">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ZA" sz="1800">
                          <a:effectLst/>
                          <a:latin typeface="Arial" panose="020B0604020202020204" pitchFamily="34" charset="0"/>
                          <a:ea typeface="Times New Roman" panose="02020603050405020304" pitchFamily="18" charset="0"/>
                          <a:cs typeface="Times New Roman" panose="02020603050405020304" pitchFamily="18" charset="0"/>
                          <a:sym typeface="Wingdings" panose="05000000000000000000" pitchFamily="2" charset="2"/>
                        </a:rPr>
                        <a:t></a:t>
                      </a:r>
                      <a:r>
                        <a:rPr lang="en-ZA" sz="1800">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ZA" sz="1800">
                          <a:effectLst/>
                          <a:latin typeface="Arial" panose="020B0604020202020204" pitchFamily="34" charset="0"/>
                          <a:ea typeface="Times New Roman" panose="02020603050405020304" pitchFamily="18" charset="0"/>
                          <a:cs typeface="Times New Roman" panose="02020603050405020304" pitchFamily="18" charset="0"/>
                          <a:sym typeface="Wingdings" panose="05000000000000000000" pitchFamily="2" charset="2"/>
                        </a:rPr>
                        <a:t></a:t>
                      </a:r>
                      <a:r>
                        <a:rPr lang="en-ZA" sz="1800">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ZA" sz="1800">
                          <a:effectLst/>
                          <a:latin typeface="Arial" panose="020B0604020202020204" pitchFamily="34" charset="0"/>
                          <a:ea typeface="Times New Roman" panose="02020603050405020304" pitchFamily="18" charset="0"/>
                          <a:cs typeface="Times New Roman" panose="02020603050405020304" pitchFamily="18" charset="0"/>
                          <a:sym typeface="Wingdings" panose="05000000000000000000" pitchFamily="2" charset="2"/>
                        </a:rPr>
                        <a:t></a:t>
                      </a:r>
                      <a:r>
                        <a:rPr lang="en-ZA" sz="1800">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9414716"/>
                  </a:ext>
                </a:extLst>
              </a:tr>
              <a:tr h="1560765">
                <a:tc>
                  <a:txBody>
                    <a:bodyPr/>
                    <a:lstStyle/>
                    <a:p>
                      <a:pPr>
                        <a:spcBef>
                          <a:spcPts val="200"/>
                        </a:spcBef>
                        <a:spcAft>
                          <a:spcPts val="200"/>
                        </a:spcAft>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Adaptation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200"/>
                        </a:spcBef>
                        <a:spcAft>
                          <a:spcPts val="200"/>
                        </a:spcAft>
                        <a:buClrTx/>
                        <a:buSzTx/>
                        <a:buFontTx/>
                        <a:buNone/>
                        <a:tabLst/>
                        <a:defRPr/>
                      </a:pPr>
                      <a:r>
                        <a:rPr lang="en-ZA" sz="1800" dirty="0">
                          <a:effectLst/>
                          <a:latin typeface="Arial" panose="020B0604020202020204" pitchFamily="34" charset="0"/>
                          <a:ea typeface="Times New Roman" panose="02020603050405020304" pitchFamily="18" charset="0"/>
                          <a:cs typeface="Times New Roman" panose="02020603050405020304" pitchFamily="18" charset="0"/>
                          <a:sym typeface="Wingdings" panose="05000000000000000000" pitchFamily="2" charset="2"/>
                        </a:rPr>
                        <a:t></a:t>
                      </a:r>
                      <a:r>
                        <a:rPr lang="en-ZA" sz="1800" dirty="0">
                          <a:effectLst/>
                          <a:latin typeface="Arial" panose="020B0604020202020204" pitchFamily="34" charset="0"/>
                          <a:ea typeface="Times New Roman" panose="02020603050405020304" pitchFamily="18" charset="0"/>
                          <a:cs typeface="Times New Roman" panose="02020603050405020304" pitchFamily="18" charset="0"/>
                        </a:rPr>
                        <a:t> (2017 NDC) </a:t>
                      </a:r>
                    </a:p>
                    <a:p>
                      <a:pPr algn="ctr">
                        <a:spcBef>
                          <a:spcPts val="200"/>
                        </a:spcBef>
                        <a:spcAft>
                          <a:spcPts val="200"/>
                        </a:spcAft>
                      </a:pPr>
                      <a:r>
                        <a:rPr lang="en-ZA" sz="1800" dirty="0">
                          <a:effectLst/>
                          <a:latin typeface="Arial" panose="020B0604020202020204" pitchFamily="34" charset="0"/>
                          <a:ea typeface="Times New Roman" panose="02020603050405020304" pitchFamily="18" charset="0"/>
                          <a:cs typeface="Arial" panose="020B0604020202020204" pitchFamily="34" charset="0"/>
                        </a:rPr>
                        <a:t>×</a:t>
                      </a:r>
                      <a:r>
                        <a:rPr lang="en-ZA" sz="1800" dirty="0">
                          <a:effectLst/>
                          <a:latin typeface="Arial" panose="020B0604020202020204" pitchFamily="34" charset="0"/>
                          <a:ea typeface="Times New Roman" panose="02020603050405020304" pitchFamily="18" charset="0"/>
                          <a:cs typeface="Times New Roman" panose="02020603050405020304" pitchFamily="18" charset="0"/>
                        </a:rPr>
                        <a:t> (2015 NDC)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200"/>
                        </a:spcBef>
                        <a:spcAft>
                          <a:spcPts val="200"/>
                        </a:spcAft>
                      </a:pPr>
                      <a:r>
                        <a:rPr lang="en-ZA" sz="1800" dirty="0">
                          <a:effectLst/>
                          <a:latin typeface="Arial" panose="020B0604020202020204" pitchFamily="34" charset="0"/>
                          <a:ea typeface="Times New Roman" panose="02020603050405020304" pitchFamily="18" charset="0"/>
                          <a:cs typeface="Arial" panose="020B0604020202020204" pitchFamily="34" charset="0"/>
                        </a:rPr>
                        <a:t>× (separate undertaking on adaptation) </a:t>
                      </a:r>
                      <a:endParaRPr lang="en-ZA"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ZA" sz="1800" dirty="0">
                          <a:effectLst/>
                          <a:latin typeface="Arial" panose="020B0604020202020204" pitchFamily="34" charset="0"/>
                          <a:ea typeface="Times New Roman" panose="02020603050405020304" pitchFamily="18" charset="0"/>
                          <a:cs typeface="Times New Roman" panose="02020603050405020304" pitchFamily="18" charset="0"/>
                          <a:sym typeface="Wingdings" panose="05000000000000000000" pitchFamily="2" charset="2"/>
                        </a:rPr>
                        <a:t></a:t>
                      </a:r>
                      <a:r>
                        <a:rPr lang="en-ZA" sz="1800" dirty="0">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ZA" sz="1800" dirty="0">
                          <a:effectLst/>
                          <a:latin typeface="Arial" panose="020B0604020202020204" pitchFamily="34" charset="0"/>
                          <a:ea typeface="Times New Roman" panose="02020603050405020304" pitchFamily="18" charset="0"/>
                          <a:cs typeface="Times New Roman" panose="02020603050405020304" pitchFamily="18" charset="0"/>
                          <a:sym typeface="Wingdings" panose="05000000000000000000" pitchFamily="2" charset="2"/>
                        </a:rPr>
                        <a:t></a:t>
                      </a:r>
                      <a:r>
                        <a:rPr lang="en-ZA" sz="1800" dirty="0">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1982107"/>
                  </a:ext>
                </a:extLst>
              </a:tr>
              <a:tr h="2497225">
                <a:tc>
                  <a:txBody>
                    <a:bodyPr/>
                    <a:lstStyle/>
                    <a:p>
                      <a:pPr>
                        <a:spcBef>
                          <a:spcPts val="200"/>
                        </a:spcBef>
                        <a:spcAft>
                          <a:spcPts val="200"/>
                        </a:spcAft>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Means of Implementation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200"/>
                        </a:spcBef>
                        <a:spcAft>
                          <a:spcPts val="200"/>
                        </a:spcAft>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(Provision of support incl. in separate undertaking on adaptation)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200"/>
                        </a:spcBef>
                        <a:spcAft>
                          <a:spcPts val="200"/>
                        </a:spcAft>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Conditional on support (finance, technology and capacity-building) for adaptation and mitigation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200"/>
                        </a:spcBef>
                        <a:spcAft>
                          <a:spcPts val="200"/>
                        </a:spcAft>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Investments quantified (not distinguished by conditional/ unconditional elements)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2070211"/>
                  </a:ext>
                </a:extLst>
              </a:tr>
            </a:tbl>
          </a:graphicData>
        </a:graphic>
      </p:graphicFrame>
    </p:spTree>
    <p:extLst>
      <p:ext uri="{BB962C8B-B14F-4D97-AF65-F5344CB8AC3E}">
        <p14:creationId xmlns:p14="http://schemas.microsoft.com/office/powerpoint/2010/main" val="3837395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D2B90-054D-4C3B-B479-4067149439DC}"/>
              </a:ext>
            </a:extLst>
          </p:cNvPr>
          <p:cNvSpPr>
            <a:spLocks noGrp="1"/>
          </p:cNvSpPr>
          <p:nvPr>
            <p:ph type="title"/>
          </p:nvPr>
        </p:nvSpPr>
        <p:spPr/>
        <p:txBody>
          <a:bodyPr>
            <a:normAutofit fontScale="90000"/>
          </a:bodyPr>
          <a:lstStyle/>
          <a:p>
            <a:r>
              <a:rPr lang="en-ZA" dirty="0"/>
              <a:t>Background</a:t>
            </a:r>
          </a:p>
        </p:txBody>
      </p:sp>
      <p:sp>
        <p:nvSpPr>
          <p:cNvPr id="3" name="Content Placeholder 2">
            <a:extLst>
              <a:ext uri="{FF2B5EF4-FFF2-40B4-BE49-F238E27FC236}">
                <a16:creationId xmlns:a16="http://schemas.microsoft.com/office/drawing/2014/main" id="{D23DEDA7-372B-478C-B3D3-1ACC075B2724}"/>
              </a:ext>
            </a:extLst>
          </p:cNvPr>
          <p:cNvSpPr>
            <a:spLocks noGrp="1"/>
          </p:cNvSpPr>
          <p:nvPr>
            <p:ph idx="1"/>
          </p:nvPr>
        </p:nvSpPr>
        <p:spPr/>
        <p:txBody>
          <a:bodyPr>
            <a:normAutofit/>
          </a:bodyPr>
          <a:lstStyle/>
          <a:p>
            <a:pPr>
              <a:spcAft>
                <a:spcPts val="1200"/>
              </a:spcAft>
            </a:pPr>
            <a:r>
              <a:rPr lang="en-ZA" sz="2000" dirty="0"/>
              <a:t>Countries invited to explain ‘fairness and ambition’ of INDCs in Lima (2014), and of NDCs in Paris (2015). 78% NDCs includes specific section on this </a:t>
            </a:r>
          </a:p>
          <a:p>
            <a:pPr>
              <a:spcAft>
                <a:spcPts val="1200"/>
              </a:spcAft>
            </a:pPr>
            <a:r>
              <a:rPr lang="en-ZA" sz="2000" dirty="0"/>
              <a:t>In absence of UNFCCC guidelines, Parties’ communications on fairness and ambition varies in scope and content</a:t>
            </a:r>
          </a:p>
          <a:p>
            <a:pPr>
              <a:spcAft>
                <a:spcPts val="1200"/>
              </a:spcAft>
            </a:pPr>
            <a:r>
              <a:rPr lang="en-ZA" sz="2000" dirty="0"/>
              <a:t>Limited literature on equity and NDCs, with much focus at the global level</a:t>
            </a:r>
          </a:p>
          <a:p>
            <a:pPr lvl="1">
              <a:spcAft>
                <a:spcPts val="1200"/>
              </a:spcAft>
            </a:pPr>
            <a:r>
              <a:rPr lang="en-ZA" sz="1800" dirty="0"/>
              <a:t>Bottom up analyses (e.g. Winkler et al., 2017; </a:t>
            </a:r>
            <a:r>
              <a:rPr lang="en-ZA" sz="1800" dirty="0" err="1"/>
              <a:t>Mbeva</a:t>
            </a:r>
            <a:r>
              <a:rPr lang="en-ZA" sz="1800" dirty="0"/>
              <a:t> &amp; Pauw, 2016)</a:t>
            </a:r>
          </a:p>
          <a:p>
            <a:pPr lvl="1">
              <a:spcAft>
                <a:spcPts val="1200"/>
              </a:spcAft>
            </a:pPr>
            <a:r>
              <a:rPr lang="en-ZA" sz="1800" dirty="0"/>
              <a:t>Top down analyses (e.g. CAT, Pont and </a:t>
            </a:r>
            <a:r>
              <a:rPr lang="en-ZA" sz="1800" dirty="0" err="1"/>
              <a:t>Meinhausen</a:t>
            </a:r>
            <a:r>
              <a:rPr lang="en-ZA" sz="1800" dirty="0"/>
              <a:t> (2018) </a:t>
            </a:r>
          </a:p>
          <a:p>
            <a:pPr>
              <a:spcAft>
                <a:spcPts val="1200"/>
              </a:spcAft>
            </a:pPr>
            <a:r>
              <a:rPr lang="en-ZA" sz="2000" dirty="0"/>
              <a:t>Yet discussion of ‘fair shares’ can also play an important role in the </a:t>
            </a:r>
            <a:r>
              <a:rPr lang="en-ZA" sz="2000" b="1" dirty="0"/>
              <a:t>domestic</a:t>
            </a:r>
            <a:r>
              <a:rPr lang="en-ZA" sz="2000" dirty="0"/>
              <a:t> process for preparing NDCs </a:t>
            </a:r>
          </a:p>
          <a:p>
            <a:pPr>
              <a:spcAft>
                <a:spcPts val="1200"/>
              </a:spcAft>
            </a:pPr>
            <a:endParaRPr lang="en-ZA" sz="2000" dirty="0"/>
          </a:p>
          <a:p>
            <a:pPr>
              <a:spcAft>
                <a:spcPts val="1200"/>
              </a:spcAft>
            </a:pPr>
            <a:endParaRPr lang="en-ZA" sz="2000" dirty="0"/>
          </a:p>
          <a:p>
            <a:pPr>
              <a:spcAft>
                <a:spcPts val="1200"/>
              </a:spcAft>
            </a:pPr>
            <a:endParaRPr lang="en-ZA" sz="2000" dirty="0"/>
          </a:p>
        </p:txBody>
      </p:sp>
    </p:spTree>
    <p:extLst>
      <p:ext uri="{BB962C8B-B14F-4D97-AF65-F5344CB8AC3E}">
        <p14:creationId xmlns:p14="http://schemas.microsoft.com/office/powerpoint/2010/main" val="4305131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EFE63-209B-4B4A-B5EB-E84706047F68}"/>
              </a:ext>
            </a:extLst>
          </p:cNvPr>
          <p:cNvSpPr>
            <a:spLocks noGrp="1"/>
          </p:cNvSpPr>
          <p:nvPr>
            <p:ph type="title"/>
          </p:nvPr>
        </p:nvSpPr>
        <p:spPr/>
        <p:txBody>
          <a:bodyPr>
            <a:normAutofit fontScale="90000"/>
          </a:bodyPr>
          <a:lstStyle/>
          <a:p>
            <a:r>
              <a:rPr lang="en-ZA" dirty="0"/>
              <a:t>Equity in relation to adaptation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16FEDF4-7B2B-48DC-B764-E3848E940063}"/>
                  </a:ext>
                </a:extLst>
              </p:cNvPr>
              <p:cNvSpPr>
                <a:spLocks noGrp="1"/>
              </p:cNvSpPr>
              <p:nvPr>
                <p:ph idx="1"/>
              </p:nvPr>
            </p:nvSpPr>
            <p:spPr/>
            <p:txBody>
              <a:bodyPr vert="horz">
                <a:normAutofit/>
              </a:bodyPr>
              <a:lstStyle/>
              <a:p>
                <a:pPr>
                  <a:spcAft>
                    <a:spcPts val="1200"/>
                  </a:spcAft>
                </a:pPr>
                <a:r>
                  <a:rPr lang="en-ZA" sz="2000" dirty="0"/>
                  <a:t>A difference remains between developed- and developing- country Parties on adaptation, in the context of NDCs </a:t>
                </a:r>
              </a:p>
              <a:p>
                <a:pPr>
                  <a:spcAft>
                    <a:spcPts val="1200"/>
                  </a:spcAft>
                </a:pPr>
                <a:r>
                  <a:rPr lang="en-ZA" sz="2000" dirty="0"/>
                  <a:t>A short section on adaptation appears in Canada’s 2017 NDC, while the EU maintains that NDCs should be on mitigation only </a:t>
                </a:r>
              </a:p>
              <a:p>
                <a:pPr>
                  <a:spcAft>
                    <a:spcPts val="1200"/>
                  </a:spcAft>
                </a:pPr>
                <a:r>
                  <a:rPr lang="en-ZA" sz="2000" dirty="0"/>
                  <a:t>For Kenya and South Africa, adaptation is of </a:t>
                </a:r>
                <a14:m>
                  <m:oMath xmlns:m="http://schemas.openxmlformats.org/officeDocument/2006/math">
                    <m:r>
                      <a:rPr lang="en-ZA" sz="2000" b="0" i="1" smtClean="0">
                        <a:latin typeface="Cambria Math" panose="02040503050406030204" pitchFamily="18" charset="0"/>
                      </a:rPr>
                      <m:t>≥</m:t>
                    </m:r>
                  </m:oMath>
                </a14:m>
                <a:r>
                  <a:rPr lang="en-ZA" sz="2000" dirty="0"/>
                  <a:t> priority to mitigation, and considered part of their fair contribution to the global effort</a:t>
                </a:r>
              </a:p>
              <a:p>
                <a:pPr>
                  <a:spcAft>
                    <a:spcPts val="1200"/>
                  </a:spcAft>
                </a:pPr>
                <a:r>
                  <a:rPr lang="en-ZA" sz="2000" dirty="0"/>
                  <a:t>Equity considerations in relation to adaptation are still limited by comparison to mitigation </a:t>
                </a:r>
              </a:p>
              <a:p>
                <a:pPr>
                  <a:spcAft>
                    <a:spcPts val="1200"/>
                  </a:spcAft>
                </a:pPr>
                <a:r>
                  <a:rPr lang="en-ZA" sz="2000" dirty="0"/>
                  <a:t>All four case studies show more work is needed to build capacity and understanding on enhancing climate resilience of society </a:t>
                </a:r>
              </a:p>
            </p:txBody>
          </p:sp>
        </mc:Choice>
        <mc:Fallback xmlns="">
          <p:sp>
            <p:nvSpPr>
              <p:cNvPr id="3" name="Content Placeholder 2">
                <a:extLst>
                  <a:ext uri="{FF2B5EF4-FFF2-40B4-BE49-F238E27FC236}">
                    <a16:creationId xmlns:a16="http://schemas.microsoft.com/office/drawing/2014/main" id="{616FEDF4-7B2B-48DC-B764-E3848E940063}"/>
                  </a:ext>
                </a:extLst>
              </p:cNvPr>
              <p:cNvSpPr>
                <a:spLocks noGrp="1" noRot="1" noChangeAspect="1" noMove="1" noResize="1" noEditPoints="1" noAdjustHandles="1" noChangeArrowheads="1" noChangeShapeType="1" noTextEdit="1"/>
              </p:cNvSpPr>
              <p:nvPr>
                <p:ph idx="1"/>
              </p:nvPr>
            </p:nvSpPr>
            <p:spPr>
              <a:blipFill>
                <a:blip r:embed="rId2"/>
                <a:stretch>
                  <a:fillRect l="-444" t="-826" r="-148"/>
                </a:stretch>
              </a:blipFill>
            </p:spPr>
            <p:txBody>
              <a:bodyPr/>
              <a:lstStyle/>
              <a:p>
                <a:r>
                  <a:rPr lang="en-ZA">
                    <a:noFill/>
                  </a:rPr>
                  <a:t> </a:t>
                </a:r>
              </a:p>
            </p:txBody>
          </p:sp>
        </mc:Fallback>
      </mc:AlternateContent>
    </p:spTree>
    <p:extLst>
      <p:ext uri="{BB962C8B-B14F-4D97-AF65-F5344CB8AC3E}">
        <p14:creationId xmlns:p14="http://schemas.microsoft.com/office/powerpoint/2010/main" val="25673212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B715A-0AEA-4786-B084-C31ECD690B98}"/>
              </a:ext>
            </a:extLst>
          </p:cNvPr>
          <p:cNvSpPr>
            <a:spLocks noGrp="1"/>
          </p:cNvSpPr>
          <p:nvPr>
            <p:ph type="title"/>
          </p:nvPr>
        </p:nvSpPr>
        <p:spPr/>
        <p:txBody>
          <a:bodyPr>
            <a:normAutofit fontScale="90000"/>
          </a:bodyPr>
          <a:lstStyle/>
          <a:p>
            <a:r>
              <a:rPr lang="en-ZA" dirty="0"/>
              <a:t>Equity in relation to mitigation</a:t>
            </a:r>
          </a:p>
        </p:txBody>
      </p:sp>
      <p:sp>
        <p:nvSpPr>
          <p:cNvPr id="3" name="Content Placeholder 2">
            <a:extLst>
              <a:ext uri="{FF2B5EF4-FFF2-40B4-BE49-F238E27FC236}">
                <a16:creationId xmlns:a16="http://schemas.microsoft.com/office/drawing/2014/main" id="{B5C6EA3F-BCBC-49C3-BC1D-DD5373F8DF7E}"/>
              </a:ext>
            </a:extLst>
          </p:cNvPr>
          <p:cNvSpPr>
            <a:spLocks noGrp="1"/>
          </p:cNvSpPr>
          <p:nvPr>
            <p:ph idx="1"/>
          </p:nvPr>
        </p:nvSpPr>
        <p:spPr/>
        <p:txBody>
          <a:bodyPr>
            <a:normAutofit/>
          </a:bodyPr>
          <a:lstStyle/>
          <a:p>
            <a:r>
              <a:rPr lang="en-ZA" sz="2000" dirty="0"/>
              <a:t>NDC target formulation </a:t>
            </a:r>
          </a:p>
        </p:txBody>
      </p:sp>
      <p:graphicFrame>
        <p:nvGraphicFramePr>
          <p:cNvPr id="5" name="Table 4">
            <a:extLst>
              <a:ext uri="{FF2B5EF4-FFF2-40B4-BE49-F238E27FC236}">
                <a16:creationId xmlns:a16="http://schemas.microsoft.com/office/drawing/2014/main" id="{6DB9C42B-0F9F-4A6B-BF8A-6246E807185A}"/>
              </a:ext>
            </a:extLst>
          </p:cNvPr>
          <p:cNvGraphicFramePr>
            <a:graphicFrameLocks noGrp="1"/>
          </p:cNvGraphicFramePr>
          <p:nvPr>
            <p:extLst>
              <p:ext uri="{D42A27DB-BD31-4B8C-83A1-F6EECF244321}">
                <p14:modId xmlns:p14="http://schemas.microsoft.com/office/powerpoint/2010/main" val="1960202821"/>
              </p:ext>
            </p:extLst>
          </p:nvPr>
        </p:nvGraphicFramePr>
        <p:xfrm>
          <a:off x="169921" y="2002072"/>
          <a:ext cx="8809321" cy="4385342"/>
        </p:xfrm>
        <a:graphic>
          <a:graphicData uri="http://schemas.openxmlformats.org/drawingml/2006/table">
            <a:tbl>
              <a:tblPr firstRow="1" firstCol="1" bandRow="1"/>
              <a:tblGrid>
                <a:gridCol w="1214036">
                  <a:extLst>
                    <a:ext uri="{9D8B030D-6E8A-4147-A177-3AD203B41FA5}">
                      <a16:colId xmlns:a16="http://schemas.microsoft.com/office/drawing/2014/main" val="600852722"/>
                    </a:ext>
                  </a:extLst>
                </a:gridCol>
                <a:gridCol w="7595285">
                  <a:extLst>
                    <a:ext uri="{9D8B030D-6E8A-4147-A177-3AD203B41FA5}">
                      <a16:colId xmlns:a16="http://schemas.microsoft.com/office/drawing/2014/main" val="2803781373"/>
                    </a:ext>
                  </a:extLst>
                </a:gridCol>
              </a:tblGrid>
              <a:tr h="1079087">
                <a:tc>
                  <a:txBody>
                    <a:bodyPr/>
                    <a:lstStyle/>
                    <a:p>
                      <a:pPr>
                        <a:spcBef>
                          <a:spcPts val="200"/>
                        </a:spcBef>
                        <a:spcAft>
                          <a:spcPts val="200"/>
                        </a:spcAft>
                      </a:pPr>
                      <a:r>
                        <a:rPr lang="en-ZA" sz="1800">
                          <a:effectLst/>
                          <a:latin typeface="Arial" panose="020B0604020202020204" pitchFamily="34" charset="0"/>
                          <a:ea typeface="Times New Roman" panose="02020603050405020304" pitchFamily="18" charset="0"/>
                          <a:cs typeface="Times New Roman" panose="02020603050405020304" pitchFamily="18" charset="0"/>
                        </a:rPr>
                        <a:t>Canada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200"/>
                        </a:spcBef>
                        <a:spcAft>
                          <a:spcPts val="200"/>
                        </a:spcAft>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Federal target partly bottom-up from provincial and territorial targets </a:t>
                      </a:r>
                    </a:p>
                    <a:p>
                      <a:pPr>
                        <a:spcBef>
                          <a:spcPts val="200"/>
                        </a:spcBef>
                        <a:spcAft>
                          <a:spcPts val="200"/>
                        </a:spcAft>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Additional consideration of </a:t>
                      </a:r>
                      <a:r>
                        <a:rPr lang="en-ZA" sz="1800" dirty="0" err="1">
                          <a:effectLst/>
                          <a:latin typeface="Arial" panose="020B0604020202020204" pitchFamily="34" charset="0"/>
                          <a:ea typeface="Times New Roman" panose="02020603050405020304" pitchFamily="18" charset="0"/>
                          <a:cs typeface="Times New Roman" panose="02020603050405020304" pitchFamily="18" charset="0"/>
                        </a:rPr>
                        <a:t>implementability</a:t>
                      </a:r>
                      <a:r>
                        <a:rPr lang="en-ZA" sz="1800" dirty="0">
                          <a:effectLst/>
                          <a:latin typeface="Arial" panose="020B0604020202020204" pitchFamily="34" charset="0"/>
                          <a:ea typeface="Times New Roman" panose="02020603050405020304" pitchFamily="18" charset="0"/>
                          <a:cs typeface="Times New Roman" panose="02020603050405020304" pitchFamily="18" charset="0"/>
                        </a:rPr>
                        <a:t> and comparability of effort at international level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7157019"/>
                  </a:ext>
                </a:extLst>
              </a:tr>
              <a:tr h="1079087">
                <a:tc>
                  <a:txBody>
                    <a:bodyPr/>
                    <a:lstStyle/>
                    <a:p>
                      <a:pPr>
                        <a:spcBef>
                          <a:spcPts val="200"/>
                        </a:spcBef>
                        <a:spcAft>
                          <a:spcPts val="200"/>
                        </a:spcAft>
                      </a:pPr>
                      <a:r>
                        <a:rPr lang="en-ZA" sz="1800">
                          <a:effectLst/>
                          <a:latin typeface="Arial" panose="020B0604020202020204" pitchFamily="34" charset="0"/>
                          <a:ea typeface="Times New Roman" panose="02020603050405020304" pitchFamily="18" charset="0"/>
                          <a:cs typeface="Times New Roman" panose="02020603050405020304" pitchFamily="18" charset="0"/>
                        </a:rPr>
                        <a:t>European Union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200"/>
                        </a:spcBef>
                        <a:spcAft>
                          <a:spcPts val="200"/>
                        </a:spcAft>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Consistent with longer-term (2050) </a:t>
                      </a:r>
                      <a:r>
                        <a:rPr kumimoji="0" lang="en-ZA" sz="1800" kern="12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lower bound targets derived from IPCC AR4 </a:t>
                      </a:r>
                    </a:p>
                    <a:p>
                      <a:pPr>
                        <a:spcBef>
                          <a:spcPts val="200"/>
                        </a:spcBef>
                        <a:spcAft>
                          <a:spcPts val="200"/>
                        </a:spcAft>
                      </a:pPr>
                      <a:r>
                        <a:rPr kumimoji="0" lang="en-ZA" sz="1800" kern="12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Established in 2014 by European Council after long process, differentiated among MS at technical effort-sharing level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1807038"/>
                  </a:ext>
                </a:extLst>
              </a:tr>
              <a:tr h="1417871">
                <a:tc>
                  <a:txBody>
                    <a:bodyPr/>
                    <a:lstStyle/>
                    <a:p>
                      <a:pPr>
                        <a:spcBef>
                          <a:spcPts val="200"/>
                        </a:spcBef>
                        <a:spcAft>
                          <a:spcPts val="200"/>
                        </a:spcAft>
                      </a:pPr>
                      <a:r>
                        <a:rPr lang="en-ZA" sz="1800">
                          <a:effectLst/>
                          <a:latin typeface="Arial" panose="020B0604020202020204" pitchFamily="34" charset="0"/>
                          <a:ea typeface="Times New Roman" panose="02020603050405020304" pitchFamily="18" charset="0"/>
                          <a:cs typeface="Times New Roman" panose="02020603050405020304" pitchFamily="18" charset="0"/>
                        </a:rPr>
                        <a:t>Kenya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200"/>
                        </a:spcBef>
                        <a:spcAft>
                          <a:spcPts val="200"/>
                        </a:spcAft>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Based on detailed cross-sectoral technical analysis and a more ambitious, aspirational target (in 2</a:t>
                      </a:r>
                      <a:r>
                        <a:rPr lang="en-ZA" sz="1800" baseline="30000" dirty="0">
                          <a:effectLst/>
                          <a:latin typeface="Arial" panose="020B0604020202020204" pitchFamily="34" charset="0"/>
                          <a:ea typeface="Times New Roman" panose="02020603050405020304" pitchFamily="18" charset="0"/>
                          <a:cs typeface="Times New Roman" panose="02020603050405020304" pitchFamily="18" charset="0"/>
                        </a:rPr>
                        <a:t>nd</a:t>
                      </a:r>
                      <a:r>
                        <a:rPr lang="en-ZA" sz="1800" dirty="0">
                          <a:effectLst/>
                          <a:latin typeface="Arial" panose="020B0604020202020204" pitchFamily="34" charset="0"/>
                          <a:ea typeface="Times New Roman" panose="02020603050405020304" pitchFamily="18" charset="0"/>
                          <a:cs typeface="Times New Roman" panose="02020603050405020304" pitchFamily="18" charset="0"/>
                        </a:rPr>
                        <a:t> NC) </a:t>
                      </a:r>
                    </a:p>
                    <a:p>
                      <a:pPr>
                        <a:spcBef>
                          <a:spcPts val="200"/>
                        </a:spcBef>
                        <a:spcAft>
                          <a:spcPts val="200"/>
                        </a:spcAft>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NDC-target chosen to reflect what was considered feasible and achievable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3487067"/>
                  </a:ext>
                </a:extLst>
              </a:tr>
              <a:tr h="740304">
                <a:tc>
                  <a:txBody>
                    <a:bodyPr/>
                    <a:lstStyle/>
                    <a:p>
                      <a:pPr>
                        <a:spcBef>
                          <a:spcPts val="200"/>
                        </a:spcBef>
                        <a:spcAft>
                          <a:spcPts val="200"/>
                        </a:spcAft>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South Africa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200"/>
                        </a:spcBef>
                        <a:spcAft>
                          <a:spcPts val="200"/>
                        </a:spcAft>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Consistent with longer-term (2050) PPD trajectory</a:t>
                      </a:r>
                    </a:p>
                    <a:p>
                      <a:pPr>
                        <a:spcBef>
                          <a:spcPts val="200"/>
                        </a:spcBef>
                        <a:spcAft>
                          <a:spcPts val="200"/>
                        </a:spcAft>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Reflects sectoral mitigation potential and </a:t>
                      </a:r>
                      <a:r>
                        <a:rPr lang="en-ZA" sz="1800" dirty="0" err="1">
                          <a:effectLst/>
                          <a:latin typeface="Arial" panose="020B0604020202020204" pitchFamily="34" charset="0"/>
                          <a:ea typeface="Times New Roman" panose="02020603050405020304" pitchFamily="18" charset="0"/>
                          <a:cs typeface="Times New Roman" panose="02020603050405020304" pitchFamily="18" charset="0"/>
                        </a:rPr>
                        <a:t>implementability</a:t>
                      </a:r>
                      <a:r>
                        <a:rPr lang="en-ZA" sz="1800" dirty="0">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7676985"/>
                  </a:ext>
                </a:extLst>
              </a:tr>
            </a:tbl>
          </a:graphicData>
        </a:graphic>
      </p:graphicFrame>
    </p:spTree>
    <p:extLst>
      <p:ext uri="{BB962C8B-B14F-4D97-AF65-F5344CB8AC3E}">
        <p14:creationId xmlns:p14="http://schemas.microsoft.com/office/powerpoint/2010/main" val="3929238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B715A-0AEA-4786-B084-C31ECD690B98}"/>
              </a:ext>
            </a:extLst>
          </p:cNvPr>
          <p:cNvSpPr>
            <a:spLocks noGrp="1"/>
          </p:cNvSpPr>
          <p:nvPr>
            <p:ph type="title"/>
          </p:nvPr>
        </p:nvSpPr>
        <p:spPr/>
        <p:txBody>
          <a:bodyPr>
            <a:normAutofit fontScale="90000"/>
          </a:bodyPr>
          <a:lstStyle/>
          <a:p>
            <a:r>
              <a:rPr lang="en-ZA" dirty="0"/>
              <a:t>Equity in relation to mitigation (2)</a:t>
            </a:r>
          </a:p>
        </p:txBody>
      </p:sp>
      <p:sp>
        <p:nvSpPr>
          <p:cNvPr id="3" name="Content Placeholder 2">
            <a:extLst>
              <a:ext uri="{FF2B5EF4-FFF2-40B4-BE49-F238E27FC236}">
                <a16:creationId xmlns:a16="http://schemas.microsoft.com/office/drawing/2014/main" id="{B5C6EA3F-BCBC-49C3-BC1D-DD5373F8DF7E}"/>
              </a:ext>
            </a:extLst>
          </p:cNvPr>
          <p:cNvSpPr>
            <a:spLocks noGrp="1"/>
          </p:cNvSpPr>
          <p:nvPr>
            <p:ph idx="1"/>
          </p:nvPr>
        </p:nvSpPr>
        <p:spPr/>
        <p:txBody>
          <a:bodyPr>
            <a:normAutofit/>
          </a:bodyPr>
          <a:lstStyle/>
          <a:p>
            <a:r>
              <a:rPr lang="en-ZA" sz="2000" dirty="0"/>
              <a:t>Fair share consideration  </a:t>
            </a:r>
          </a:p>
        </p:txBody>
      </p:sp>
      <p:graphicFrame>
        <p:nvGraphicFramePr>
          <p:cNvPr id="5" name="Table 4">
            <a:extLst>
              <a:ext uri="{FF2B5EF4-FFF2-40B4-BE49-F238E27FC236}">
                <a16:creationId xmlns:a16="http://schemas.microsoft.com/office/drawing/2014/main" id="{6DB9C42B-0F9F-4A6B-BF8A-6246E807185A}"/>
              </a:ext>
            </a:extLst>
          </p:cNvPr>
          <p:cNvGraphicFramePr>
            <a:graphicFrameLocks noGrp="1"/>
          </p:cNvGraphicFramePr>
          <p:nvPr>
            <p:extLst>
              <p:ext uri="{D42A27DB-BD31-4B8C-83A1-F6EECF244321}">
                <p14:modId xmlns:p14="http://schemas.microsoft.com/office/powerpoint/2010/main" val="2015350025"/>
              </p:ext>
            </p:extLst>
          </p:nvPr>
        </p:nvGraphicFramePr>
        <p:xfrm>
          <a:off x="169921" y="2002072"/>
          <a:ext cx="8918420" cy="4421315"/>
        </p:xfrm>
        <a:graphic>
          <a:graphicData uri="http://schemas.openxmlformats.org/drawingml/2006/table">
            <a:tbl>
              <a:tblPr firstRow="1" firstCol="1" bandRow="1"/>
              <a:tblGrid>
                <a:gridCol w="1229071">
                  <a:extLst>
                    <a:ext uri="{9D8B030D-6E8A-4147-A177-3AD203B41FA5}">
                      <a16:colId xmlns:a16="http://schemas.microsoft.com/office/drawing/2014/main" val="600852722"/>
                    </a:ext>
                  </a:extLst>
                </a:gridCol>
                <a:gridCol w="7689349">
                  <a:extLst>
                    <a:ext uri="{9D8B030D-6E8A-4147-A177-3AD203B41FA5}">
                      <a16:colId xmlns:a16="http://schemas.microsoft.com/office/drawing/2014/main" val="2803781373"/>
                    </a:ext>
                  </a:extLst>
                </a:gridCol>
              </a:tblGrid>
              <a:tr h="1079087">
                <a:tc>
                  <a:txBody>
                    <a:bodyPr/>
                    <a:lstStyle/>
                    <a:p>
                      <a:pPr>
                        <a:spcBef>
                          <a:spcPts val="200"/>
                        </a:spcBef>
                        <a:spcAft>
                          <a:spcPts val="200"/>
                        </a:spcAft>
                      </a:pPr>
                      <a:r>
                        <a:rPr lang="en-ZA" sz="1800">
                          <a:effectLst/>
                          <a:latin typeface="Arial" panose="020B0604020202020204" pitchFamily="34" charset="0"/>
                          <a:ea typeface="Times New Roman" panose="02020603050405020304" pitchFamily="18" charset="0"/>
                          <a:cs typeface="Times New Roman" panose="02020603050405020304" pitchFamily="18" charset="0"/>
                        </a:rPr>
                        <a:t>Canada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200"/>
                        </a:spcBef>
                        <a:spcAft>
                          <a:spcPts val="200"/>
                        </a:spcAft>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(not explicitly stated in either NDC, but 2015 INDC references Canada’s share of global emissions and lowered per capita emissions &amp; national circumstances </a:t>
                      </a:r>
                      <a:r>
                        <a:rPr lang="en-ZA" sz="1600" dirty="0">
                          <a:effectLst/>
                          <a:latin typeface="Arial" panose="020B0604020202020204" pitchFamily="34" charset="0"/>
                          <a:ea typeface="Times New Roman" panose="02020603050405020304" pitchFamily="18" charset="0"/>
                          <a:cs typeface="Times New Roman" panose="02020603050405020304" pitchFamily="18" charset="0"/>
                        </a:rPr>
                        <a:t>(“vast Northern nation with extreme climate, a large landmass…”)</a:t>
                      </a:r>
                      <a:r>
                        <a:rPr lang="en-ZA" sz="1800" dirty="0">
                          <a:effectLst/>
                          <a:latin typeface="Arial" panose="020B0604020202020204" pitchFamily="34" charset="0"/>
                          <a:ea typeface="Times New Roman" panose="02020603050405020304" pitchFamily="18" charset="0"/>
                          <a:cs typeface="Times New Roman" panose="02020603050405020304" pitchFamily="18" charset="0"/>
                        </a:rPr>
                        <a:t>) </a:t>
                      </a:r>
                    </a:p>
                    <a:p>
                      <a:pPr>
                        <a:spcBef>
                          <a:spcPts val="200"/>
                        </a:spcBef>
                        <a:spcAft>
                          <a:spcPts val="200"/>
                        </a:spcAft>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Comparability of effort considered in NDC formulation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7157019"/>
                  </a:ext>
                </a:extLst>
              </a:tr>
              <a:tr h="1079087">
                <a:tc>
                  <a:txBody>
                    <a:bodyPr/>
                    <a:lstStyle/>
                    <a:p>
                      <a:pPr>
                        <a:spcBef>
                          <a:spcPts val="200"/>
                        </a:spcBef>
                        <a:spcAft>
                          <a:spcPts val="200"/>
                        </a:spcAft>
                      </a:pPr>
                      <a:r>
                        <a:rPr lang="en-ZA" sz="1800">
                          <a:effectLst/>
                          <a:latin typeface="Arial" panose="020B0604020202020204" pitchFamily="34" charset="0"/>
                          <a:ea typeface="Times New Roman" panose="02020603050405020304" pitchFamily="18" charset="0"/>
                          <a:cs typeface="Times New Roman" panose="02020603050405020304" pitchFamily="18" charset="0"/>
                        </a:rPr>
                        <a:t>European Union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200"/>
                        </a:spcBef>
                        <a:spcAft>
                          <a:spcPts val="200"/>
                        </a:spcAft>
                      </a:pPr>
                      <a:r>
                        <a:rPr kumimoji="0" lang="en-ZA" sz="1800" kern="12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Target derived from IPCC </a:t>
                      </a:r>
                      <a:r>
                        <a:rPr lang="en-ZA" sz="1800" dirty="0">
                          <a:effectLst/>
                          <a:latin typeface="Arial" panose="020B0604020202020204" pitchFamily="34" charset="0"/>
                          <a:ea typeface="Times New Roman" panose="02020603050405020304" pitchFamily="18" charset="0"/>
                          <a:cs typeface="Times New Roman" panose="02020603050405020304" pitchFamily="18" charset="0"/>
                        </a:rPr>
                        <a:t>analysis </a:t>
                      </a:r>
                    </a:p>
                    <a:p>
                      <a:pPr>
                        <a:spcBef>
                          <a:spcPts val="200"/>
                        </a:spcBef>
                        <a:spcAft>
                          <a:spcPts val="200"/>
                        </a:spcAft>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Indicators referenced include lower per capita emissions (existing and projected), decoupling emissions from GDP, and emission peak in 1979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1807038"/>
                  </a:ext>
                </a:extLst>
              </a:tr>
              <a:tr h="1046068">
                <a:tc>
                  <a:txBody>
                    <a:bodyPr/>
                    <a:lstStyle/>
                    <a:p>
                      <a:pPr>
                        <a:spcBef>
                          <a:spcPts val="200"/>
                        </a:spcBef>
                        <a:spcAft>
                          <a:spcPts val="200"/>
                        </a:spcAft>
                      </a:pPr>
                      <a:r>
                        <a:rPr lang="en-ZA" sz="1800">
                          <a:effectLst/>
                          <a:latin typeface="Arial" panose="020B0604020202020204" pitchFamily="34" charset="0"/>
                          <a:ea typeface="Times New Roman" panose="02020603050405020304" pitchFamily="18" charset="0"/>
                          <a:cs typeface="Times New Roman" panose="02020603050405020304" pitchFamily="18" charset="0"/>
                        </a:rPr>
                        <a:t>Kenya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200"/>
                        </a:spcBef>
                        <a:spcAft>
                          <a:spcPts val="200"/>
                        </a:spcAft>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Low historic responsibility and low per capita emissions </a:t>
                      </a:r>
                    </a:p>
                    <a:p>
                      <a:pPr>
                        <a:spcBef>
                          <a:spcPts val="200"/>
                        </a:spcBef>
                        <a:spcAft>
                          <a:spcPts val="200"/>
                        </a:spcAft>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Right to promote equitable access to sustainable development </a:t>
                      </a:r>
                    </a:p>
                    <a:p>
                      <a:pPr>
                        <a:spcBef>
                          <a:spcPts val="200"/>
                        </a:spcBef>
                        <a:spcAft>
                          <a:spcPts val="200"/>
                        </a:spcAft>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Prioritisation of development, and opportunity costs of climate action)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3487067"/>
                  </a:ext>
                </a:extLst>
              </a:tr>
              <a:tr h="740304">
                <a:tc>
                  <a:txBody>
                    <a:bodyPr/>
                    <a:lstStyle/>
                    <a:p>
                      <a:pPr>
                        <a:spcBef>
                          <a:spcPts val="200"/>
                        </a:spcBef>
                        <a:spcAft>
                          <a:spcPts val="200"/>
                        </a:spcAft>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South Africa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200"/>
                        </a:spcBef>
                        <a:spcAft>
                          <a:spcPts val="200"/>
                        </a:spcAft>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Implicit NDC carbon budget &lt; ‘fair’ carbon budget (determined based on effort-sharing IPCC AR5 2°C budget scenario according to capability, responsibility and right to promote sustainable development) </a:t>
                      </a:r>
                    </a:p>
                    <a:p>
                      <a:pPr>
                        <a:spcBef>
                          <a:spcPts val="200"/>
                        </a:spcBef>
                        <a:spcAft>
                          <a:spcPts val="200"/>
                        </a:spcAft>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7676985"/>
                  </a:ext>
                </a:extLst>
              </a:tr>
            </a:tbl>
          </a:graphicData>
        </a:graphic>
      </p:graphicFrame>
    </p:spTree>
    <p:extLst>
      <p:ext uri="{BB962C8B-B14F-4D97-AF65-F5344CB8AC3E}">
        <p14:creationId xmlns:p14="http://schemas.microsoft.com/office/powerpoint/2010/main" val="30611357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B2947-D4DF-46D3-BDC2-3209F61C5CBA}"/>
              </a:ext>
            </a:extLst>
          </p:cNvPr>
          <p:cNvSpPr>
            <a:spLocks noGrp="1"/>
          </p:cNvSpPr>
          <p:nvPr>
            <p:ph type="title"/>
          </p:nvPr>
        </p:nvSpPr>
        <p:spPr/>
        <p:txBody>
          <a:bodyPr>
            <a:normAutofit fontScale="90000"/>
          </a:bodyPr>
          <a:lstStyle/>
          <a:p>
            <a:r>
              <a:rPr lang="en-ZA" dirty="0"/>
              <a:t>Influential domestic actors </a:t>
            </a:r>
          </a:p>
        </p:txBody>
      </p:sp>
      <p:sp>
        <p:nvSpPr>
          <p:cNvPr id="3" name="Content Placeholder 2">
            <a:extLst>
              <a:ext uri="{FF2B5EF4-FFF2-40B4-BE49-F238E27FC236}">
                <a16:creationId xmlns:a16="http://schemas.microsoft.com/office/drawing/2014/main" id="{32B61F46-5FAD-4044-8000-98CF953E13DC}"/>
              </a:ext>
            </a:extLst>
          </p:cNvPr>
          <p:cNvSpPr>
            <a:spLocks noGrp="1"/>
          </p:cNvSpPr>
          <p:nvPr>
            <p:ph idx="1"/>
          </p:nvPr>
        </p:nvSpPr>
        <p:spPr/>
        <p:txBody>
          <a:bodyPr>
            <a:normAutofit/>
          </a:bodyPr>
          <a:lstStyle/>
          <a:p>
            <a:pPr>
              <a:spcAft>
                <a:spcPts val="1200"/>
              </a:spcAft>
            </a:pPr>
            <a:r>
              <a:rPr lang="en-ZA" sz="2000" dirty="0"/>
              <a:t>NDCs formulated from ongoing policy decisions and processes (irrespective of whether or not 2050 targets existed) </a:t>
            </a:r>
          </a:p>
          <a:p>
            <a:pPr>
              <a:spcAft>
                <a:spcPts val="1200"/>
              </a:spcAft>
            </a:pPr>
            <a:r>
              <a:rPr lang="en-ZA" sz="2000" dirty="0"/>
              <a:t>Parties generally encourage and facilitate wide stakeholder consultation: </a:t>
            </a:r>
          </a:p>
          <a:p>
            <a:pPr lvl="1">
              <a:spcAft>
                <a:spcPts val="1200"/>
              </a:spcAft>
            </a:pPr>
            <a:r>
              <a:rPr lang="en-ZA" sz="1800" dirty="0"/>
              <a:t>Canada (PCF): provinces, territories, fossil fuel sector, CSOs, labour and industry </a:t>
            </a:r>
          </a:p>
          <a:p>
            <a:pPr lvl="1">
              <a:spcAft>
                <a:spcPts val="1200"/>
              </a:spcAft>
            </a:pPr>
            <a:r>
              <a:rPr lang="en-ZA" sz="1800" dirty="0"/>
              <a:t>EU: stakeholder consultations in 2013; effort-sharing emphasised at climate policy </a:t>
            </a:r>
            <a:r>
              <a:rPr lang="en-ZA" sz="1800"/>
              <a:t>and energy </a:t>
            </a:r>
            <a:r>
              <a:rPr lang="en-ZA" sz="1800" dirty="0"/>
              <a:t>policy level </a:t>
            </a:r>
          </a:p>
          <a:p>
            <a:pPr lvl="1">
              <a:spcAft>
                <a:spcPts val="1200"/>
              </a:spcAft>
            </a:pPr>
            <a:r>
              <a:rPr lang="en-ZA" sz="1800" dirty="0"/>
              <a:t>Kenya: cross-sectoral, with civil society, youth and other marginalised groups </a:t>
            </a:r>
          </a:p>
          <a:p>
            <a:pPr lvl="1">
              <a:spcAft>
                <a:spcPts val="1200"/>
              </a:spcAft>
            </a:pPr>
            <a:r>
              <a:rPr lang="en-ZA" sz="1800" dirty="0"/>
              <a:t>South Africa: national gov’t and SOEs, business, civil society and labour unions </a:t>
            </a:r>
          </a:p>
          <a:p>
            <a:pPr>
              <a:spcAft>
                <a:spcPts val="1200"/>
              </a:spcAft>
            </a:pPr>
            <a:r>
              <a:rPr lang="en-ZA" sz="2000" dirty="0"/>
              <a:t>Political culture and context is a key determining factor in domestic NDC preparation and equity consideration</a:t>
            </a:r>
          </a:p>
        </p:txBody>
      </p:sp>
    </p:spTree>
    <p:extLst>
      <p:ext uri="{BB962C8B-B14F-4D97-AF65-F5344CB8AC3E}">
        <p14:creationId xmlns:p14="http://schemas.microsoft.com/office/powerpoint/2010/main" val="39690864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AD119-AED9-423F-A298-06FB16E6018C}"/>
              </a:ext>
            </a:extLst>
          </p:cNvPr>
          <p:cNvSpPr>
            <a:spLocks noGrp="1"/>
          </p:cNvSpPr>
          <p:nvPr>
            <p:ph type="title"/>
          </p:nvPr>
        </p:nvSpPr>
        <p:spPr/>
        <p:txBody>
          <a:bodyPr>
            <a:noAutofit/>
          </a:bodyPr>
          <a:lstStyle/>
          <a:p>
            <a:r>
              <a:rPr lang="en-ZA" sz="3600" dirty="0"/>
              <a:t>Were NDCs a domestic ‘game-changer’?</a:t>
            </a:r>
          </a:p>
        </p:txBody>
      </p:sp>
      <p:sp>
        <p:nvSpPr>
          <p:cNvPr id="3" name="Content Placeholder 2">
            <a:extLst>
              <a:ext uri="{FF2B5EF4-FFF2-40B4-BE49-F238E27FC236}">
                <a16:creationId xmlns:a16="http://schemas.microsoft.com/office/drawing/2014/main" id="{A9E86DB6-BAD1-43EE-8414-A1F479FB13D3}"/>
              </a:ext>
            </a:extLst>
          </p:cNvPr>
          <p:cNvSpPr>
            <a:spLocks noGrp="1"/>
          </p:cNvSpPr>
          <p:nvPr>
            <p:ph idx="1"/>
          </p:nvPr>
        </p:nvSpPr>
        <p:spPr>
          <a:xfrm>
            <a:off x="457200" y="1475183"/>
            <a:ext cx="8229600" cy="4859713"/>
          </a:xfrm>
        </p:spPr>
        <p:txBody>
          <a:bodyPr vert="horz">
            <a:normAutofit/>
          </a:bodyPr>
          <a:lstStyle/>
          <a:p>
            <a:pPr>
              <a:spcAft>
                <a:spcPts val="1200"/>
              </a:spcAft>
            </a:pPr>
            <a:r>
              <a:rPr lang="en-ZA" sz="2000" dirty="0"/>
              <a:t>Kenya and Canada: NDCs led to formulation of mitigation targets, which previously had not existed (Kenya) or were not as ambitious (Canada) </a:t>
            </a:r>
          </a:p>
          <a:p>
            <a:pPr lvl="1">
              <a:spcAft>
                <a:spcPts val="1200"/>
              </a:spcAft>
            </a:pPr>
            <a:r>
              <a:rPr lang="en-ZA" sz="1800" dirty="0"/>
              <a:t>Paris Agreement likely motivated Pan-Canadian Framework formulation (although did not lead to increased Canadian NDC target) </a:t>
            </a:r>
          </a:p>
          <a:p>
            <a:pPr lvl="1">
              <a:spcAft>
                <a:spcPts val="1200"/>
              </a:spcAft>
            </a:pPr>
            <a:r>
              <a:rPr lang="en-ZA" sz="1800" dirty="0"/>
              <a:t>NDC informing Kenya’s 2</a:t>
            </a:r>
            <a:r>
              <a:rPr lang="en-ZA" sz="1800" baseline="30000" dirty="0"/>
              <a:t>nd</a:t>
            </a:r>
            <a:r>
              <a:rPr lang="en-ZA" sz="1800" dirty="0"/>
              <a:t> National CC Action Plan, and has arguably kick-started public discourse on fair sharing of effort between internal sectors </a:t>
            </a:r>
          </a:p>
          <a:p>
            <a:pPr>
              <a:spcAft>
                <a:spcPts val="1200"/>
              </a:spcAft>
            </a:pPr>
            <a:r>
              <a:rPr lang="en-ZA" sz="2000" dirty="0"/>
              <a:t>Less ‘new’ impetus added by NDCs to EU policy-making or effort-sharing agreements (already in place under Kyoto)</a:t>
            </a:r>
          </a:p>
          <a:p>
            <a:pPr lvl="1">
              <a:spcAft>
                <a:spcPts val="1200"/>
              </a:spcAft>
            </a:pPr>
            <a:r>
              <a:rPr lang="en-ZA" sz="1800" dirty="0"/>
              <a:t>2030 Climate and Energy Framework partly led to increased EE and RE targets </a:t>
            </a:r>
          </a:p>
          <a:p>
            <a:pPr>
              <a:spcAft>
                <a:spcPts val="1200"/>
              </a:spcAft>
            </a:pPr>
            <a:r>
              <a:rPr lang="en-ZA" sz="2000" dirty="0"/>
              <a:t>No progression from long-term PPD in South Africa’s NDC </a:t>
            </a:r>
          </a:p>
          <a:p>
            <a:pPr lvl="1">
              <a:spcAft>
                <a:spcPts val="1200"/>
              </a:spcAft>
            </a:pPr>
            <a:r>
              <a:rPr lang="en-ZA" sz="1800" dirty="0"/>
              <a:t>Possibly helped drive adaptation planning and for recent draft legislation</a:t>
            </a:r>
          </a:p>
        </p:txBody>
      </p:sp>
    </p:spTree>
    <p:extLst>
      <p:ext uri="{BB962C8B-B14F-4D97-AF65-F5344CB8AC3E}">
        <p14:creationId xmlns:p14="http://schemas.microsoft.com/office/powerpoint/2010/main" val="16020271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7EA0F-A04F-40E9-A942-8AB338CA736D}"/>
              </a:ext>
            </a:extLst>
          </p:cNvPr>
          <p:cNvSpPr>
            <a:spLocks noGrp="1"/>
          </p:cNvSpPr>
          <p:nvPr>
            <p:ph type="title"/>
          </p:nvPr>
        </p:nvSpPr>
        <p:spPr/>
        <p:txBody>
          <a:bodyPr>
            <a:normAutofit fontScale="90000"/>
          </a:bodyPr>
          <a:lstStyle/>
          <a:p>
            <a:r>
              <a:rPr lang="en-ZA" dirty="0"/>
              <a:t>Does equity enable ambition?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DE2C8E1F-1218-4B49-B1B3-7DDF54076837}"/>
                  </a:ext>
                </a:extLst>
              </p:cNvPr>
              <p:cNvSpPr>
                <a:spLocks noGrp="1"/>
              </p:cNvSpPr>
              <p:nvPr>
                <p:ph idx="1"/>
              </p:nvPr>
            </p:nvSpPr>
            <p:spPr/>
            <p:txBody>
              <a:bodyPr vert="horz">
                <a:normAutofit/>
              </a:bodyPr>
              <a:lstStyle/>
              <a:p>
                <a:pPr>
                  <a:spcAft>
                    <a:spcPts val="1200"/>
                  </a:spcAft>
                </a:pPr>
                <a:r>
                  <a:rPr lang="en-ZA" sz="2000" dirty="0"/>
                  <a:t>Yes and no! (based on the four case studies – not concluded universally)</a:t>
                </a:r>
              </a:p>
              <a:p>
                <a:pPr>
                  <a:spcAft>
                    <a:spcPts val="1200"/>
                  </a:spcAft>
                </a:pPr>
                <a:r>
                  <a:rPr lang="en-ZA" sz="2000" dirty="0"/>
                  <a:t>Yes: </a:t>
                </a:r>
              </a:p>
              <a:p>
                <a:pPr lvl="1">
                  <a:spcAft>
                    <a:spcPts val="1200"/>
                  </a:spcAft>
                </a:pPr>
                <a:r>
                  <a:rPr lang="en-ZA" sz="1800" dirty="0"/>
                  <a:t>Universal NDCs led to all countries developing mitigation plans/targets </a:t>
                </a:r>
              </a:p>
              <a:p>
                <a:pPr lvl="1">
                  <a:spcAft>
                    <a:spcPts val="1200"/>
                  </a:spcAft>
                </a:pPr>
                <a:r>
                  <a:rPr lang="en-ZA" sz="1800" dirty="0"/>
                  <a:t>International effort-sharing analyses informed EU, Canada and SA, whilst internal capability analysis informed Kenya (with ambition </a:t>
                </a:r>
                <a14:m>
                  <m:oMath xmlns:m="http://schemas.openxmlformats.org/officeDocument/2006/math">
                    <m:r>
                      <a:rPr lang="en-ZA" sz="1800" b="0" i="1" smtClean="0">
                        <a:latin typeface="Cambria Math" panose="02040503050406030204" pitchFamily="18" charset="0"/>
                      </a:rPr>
                      <m:t>∝</m:t>
                    </m:r>
                  </m:oMath>
                </a14:m>
                <a:r>
                  <a:rPr lang="en-ZA" sz="1800" dirty="0"/>
                  <a:t> support) </a:t>
                </a:r>
              </a:p>
              <a:p>
                <a:pPr lvl="1">
                  <a:spcAft>
                    <a:spcPts val="1200"/>
                  </a:spcAft>
                </a:pPr>
                <a:r>
                  <a:rPr lang="en-ZA" sz="1800" dirty="0"/>
                  <a:t>All four show care and concern for how their effort is perceived internationally </a:t>
                </a:r>
              </a:p>
              <a:p>
                <a:pPr>
                  <a:spcAft>
                    <a:spcPts val="1200"/>
                  </a:spcAft>
                </a:pPr>
                <a:r>
                  <a:rPr lang="en-ZA" sz="2000" dirty="0"/>
                  <a:t>No: </a:t>
                </a:r>
              </a:p>
              <a:p>
                <a:pPr lvl="1">
                  <a:spcAft>
                    <a:spcPts val="1200"/>
                  </a:spcAft>
                </a:pPr>
                <a:r>
                  <a:rPr lang="en-ZA" sz="1800" dirty="0"/>
                  <a:t>Sectoral stakeholders (especially from fossil-based energy or industry) and ‘competing’ country priorities place (or have potential to place) limitations on NDC ambition </a:t>
                </a:r>
              </a:p>
              <a:p>
                <a:pPr>
                  <a:spcAft>
                    <a:spcPts val="1200"/>
                  </a:spcAft>
                </a:pPr>
                <a:endParaRPr lang="en-ZA" sz="2000" dirty="0"/>
              </a:p>
            </p:txBody>
          </p:sp>
        </mc:Choice>
        <mc:Fallback xmlns="">
          <p:sp>
            <p:nvSpPr>
              <p:cNvPr id="3" name="Content Placeholder 2">
                <a:extLst>
                  <a:ext uri="{FF2B5EF4-FFF2-40B4-BE49-F238E27FC236}">
                    <a16:creationId xmlns:a16="http://schemas.microsoft.com/office/drawing/2014/main" id="{DE2C8E1F-1218-4B49-B1B3-7DDF54076837}"/>
                  </a:ext>
                </a:extLst>
              </p:cNvPr>
              <p:cNvSpPr>
                <a:spLocks noGrp="1" noRot="1" noChangeAspect="1" noMove="1" noResize="1" noEditPoints="1" noAdjustHandles="1" noChangeArrowheads="1" noChangeShapeType="1" noTextEdit="1"/>
              </p:cNvSpPr>
              <p:nvPr>
                <p:ph idx="1"/>
              </p:nvPr>
            </p:nvSpPr>
            <p:spPr>
              <a:blipFill>
                <a:blip r:embed="rId2"/>
                <a:stretch>
                  <a:fillRect l="-444" t="-826"/>
                </a:stretch>
              </a:blipFill>
            </p:spPr>
            <p:txBody>
              <a:bodyPr/>
              <a:lstStyle/>
              <a:p>
                <a:r>
                  <a:rPr lang="en-ZA">
                    <a:noFill/>
                  </a:rPr>
                  <a:t> </a:t>
                </a:r>
              </a:p>
            </p:txBody>
          </p:sp>
        </mc:Fallback>
      </mc:AlternateContent>
    </p:spTree>
    <p:extLst>
      <p:ext uri="{BB962C8B-B14F-4D97-AF65-F5344CB8AC3E}">
        <p14:creationId xmlns:p14="http://schemas.microsoft.com/office/powerpoint/2010/main" val="12840664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895C0-F8AE-4A31-A4D0-4B5A3E921CF2}"/>
              </a:ext>
            </a:extLst>
          </p:cNvPr>
          <p:cNvSpPr>
            <a:spLocks noGrp="1"/>
          </p:cNvSpPr>
          <p:nvPr>
            <p:ph type="title"/>
          </p:nvPr>
        </p:nvSpPr>
        <p:spPr>
          <a:xfrm>
            <a:off x="450000" y="612000"/>
            <a:ext cx="8229600" cy="756000"/>
          </a:xfrm>
        </p:spPr>
        <p:txBody>
          <a:bodyPr>
            <a:normAutofit fontScale="90000"/>
          </a:bodyPr>
          <a:lstStyle/>
          <a:p>
            <a:r>
              <a:rPr lang="en-ZA" dirty="0"/>
              <a:t>Questions for the audience </a:t>
            </a:r>
          </a:p>
        </p:txBody>
      </p:sp>
      <p:sp>
        <p:nvSpPr>
          <p:cNvPr id="3" name="Content Placeholder 2">
            <a:extLst>
              <a:ext uri="{FF2B5EF4-FFF2-40B4-BE49-F238E27FC236}">
                <a16:creationId xmlns:a16="http://schemas.microsoft.com/office/drawing/2014/main" id="{5FC74FEE-3FCB-462F-A819-31FF2E235399}"/>
              </a:ext>
            </a:extLst>
          </p:cNvPr>
          <p:cNvSpPr>
            <a:spLocks noGrp="1"/>
          </p:cNvSpPr>
          <p:nvPr>
            <p:ph idx="1"/>
          </p:nvPr>
        </p:nvSpPr>
        <p:spPr/>
        <p:txBody>
          <a:bodyPr vert="horz">
            <a:normAutofit/>
          </a:bodyPr>
          <a:lstStyle/>
          <a:p>
            <a:pPr>
              <a:spcAft>
                <a:spcPts val="1200"/>
              </a:spcAft>
            </a:pPr>
            <a:r>
              <a:rPr lang="en-ZA" sz="2000" dirty="0"/>
              <a:t>Is good practice guidance for NDC formulation wanted, or does the country want to run its domestic processes entirely without any external input?</a:t>
            </a:r>
          </a:p>
          <a:p>
            <a:pPr>
              <a:spcAft>
                <a:spcPts val="1200"/>
              </a:spcAft>
            </a:pPr>
            <a:r>
              <a:rPr lang="en-ZA" sz="2000" dirty="0"/>
              <a:t>Does equity lead to increasing or decreasing ambition? </a:t>
            </a:r>
          </a:p>
          <a:p>
            <a:pPr>
              <a:spcAft>
                <a:spcPts val="1200"/>
              </a:spcAft>
            </a:pPr>
            <a:r>
              <a:rPr lang="en-ZA" sz="2000" dirty="0"/>
              <a:t>What about the moral argument: can countries with ambitious NDCs lean back, event if we know global ambitions need to increase?</a:t>
            </a:r>
          </a:p>
          <a:p>
            <a:pPr>
              <a:spcAft>
                <a:spcPts val="1200"/>
              </a:spcAft>
            </a:pPr>
            <a:r>
              <a:rPr lang="en-ZA" sz="2000" dirty="0"/>
              <a:t>Do you know if your country is planning on update its NDC for 2020? If so, in what way?</a:t>
            </a:r>
          </a:p>
          <a:p>
            <a:pPr>
              <a:spcAft>
                <a:spcPts val="1200"/>
              </a:spcAft>
            </a:pPr>
            <a:endParaRPr lang="en-ZA" sz="2000" dirty="0"/>
          </a:p>
          <a:p>
            <a:pPr>
              <a:spcAft>
                <a:spcPts val="1200"/>
              </a:spcAft>
            </a:pPr>
            <a:endParaRPr lang="en-ZA" sz="2000" dirty="0"/>
          </a:p>
          <a:p>
            <a:pPr>
              <a:spcAft>
                <a:spcPts val="1200"/>
              </a:spcAft>
            </a:pPr>
            <a:endParaRPr lang="en-ZA" sz="2000" dirty="0"/>
          </a:p>
        </p:txBody>
      </p:sp>
    </p:spTree>
    <p:extLst>
      <p:ext uri="{BB962C8B-B14F-4D97-AF65-F5344CB8AC3E}">
        <p14:creationId xmlns:p14="http://schemas.microsoft.com/office/powerpoint/2010/main" val="695259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D2B90-054D-4C3B-B479-4067149439DC}"/>
              </a:ext>
            </a:extLst>
          </p:cNvPr>
          <p:cNvSpPr>
            <a:spLocks noGrp="1"/>
          </p:cNvSpPr>
          <p:nvPr>
            <p:ph type="title"/>
          </p:nvPr>
        </p:nvSpPr>
        <p:spPr/>
        <p:txBody>
          <a:bodyPr>
            <a:normAutofit fontScale="90000"/>
          </a:bodyPr>
          <a:lstStyle/>
          <a:p>
            <a:r>
              <a:rPr lang="en-ZA" dirty="0"/>
              <a:t>Research method</a:t>
            </a:r>
          </a:p>
        </p:txBody>
      </p:sp>
      <p:sp>
        <p:nvSpPr>
          <p:cNvPr id="3" name="Content Placeholder 2">
            <a:extLst>
              <a:ext uri="{FF2B5EF4-FFF2-40B4-BE49-F238E27FC236}">
                <a16:creationId xmlns:a16="http://schemas.microsoft.com/office/drawing/2014/main" id="{D23DEDA7-372B-478C-B3D3-1ACC075B2724}"/>
              </a:ext>
            </a:extLst>
          </p:cNvPr>
          <p:cNvSpPr>
            <a:spLocks noGrp="1"/>
          </p:cNvSpPr>
          <p:nvPr>
            <p:ph idx="1"/>
          </p:nvPr>
        </p:nvSpPr>
        <p:spPr>
          <a:xfrm>
            <a:off x="457200" y="1475184"/>
            <a:ext cx="8229600" cy="4770816"/>
          </a:xfrm>
        </p:spPr>
        <p:txBody>
          <a:bodyPr vert="horz">
            <a:normAutofit/>
          </a:bodyPr>
          <a:lstStyle/>
          <a:p>
            <a:pPr>
              <a:spcAft>
                <a:spcPts val="1200"/>
              </a:spcAft>
            </a:pPr>
            <a:r>
              <a:rPr lang="en-ZA" sz="2000" dirty="0"/>
              <a:t>We use a case study approach to examine how equity is reflected and considered in Parties’ preparation of NDCs</a:t>
            </a:r>
          </a:p>
          <a:p>
            <a:pPr>
              <a:spcAft>
                <a:spcPts val="1200"/>
              </a:spcAft>
            </a:pPr>
            <a:r>
              <a:rPr lang="en-ZA" sz="2000" dirty="0"/>
              <a:t>Case studies , selected based on researchers’ experience, seeking a balance of developed-country and developing-country Parties: </a:t>
            </a:r>
          </a:p>
          <a:p>
            <a:pPr lvl="1">
              <a:spcAft>
                <a:spcPts val="1200"/>
              </a:spcAft>
            </a:pPr>
            <a:r>
              <a:rPr lang="en-ZA" sz="2000" dirty="0"/>
              <a:t>Canada </a:t>
            </a:r>
          </a:p>
          <a:p>
            <a:pPr lvl="1">
              <a:spcAft>
                <a:spcPts val="1200"/>
              </a:spcAft>
            </a:pPr>
            <a:r>
              <a:rPr lang="en-ZA" sz="2000" dirty="0"/>
              <a:t>European Union </a:t>
            </a:r>
          </a:p>
          <a:p>
            <a:pPr lvl="1">
              <a:spcAft>
                <a:spcPts val="1200"/>
              </a:spcAft>
            </a:pPr>
            <a:r>
              <a:rPr lang="en-ZA" sz="2000" dirty="0"/>
              <a:t>Kenya </a:t>
            </a:r>
          </a:p>
          <a:p>
            <a:pPr lvl="1">
              <a:spcAft>
                <a:spcPts val="1200"/>
              </a:spcAft>
            </a:pPr>
            <a:r>
              <a:rPr lang="en-ZA" sz="2000" dirty="0"/>
              <a:t>South Africa </a:t>
            </a:r>
          </a:p>
          <a:p>
            <a:pPr>
              <a:spcAft>
                <a:spcPts val="1200"/>
              </a:spcAft>
            </a:pPr>
            <a:r>
              <a:rPr lang="en-ZA" sz="2000" dirty="0"/>
              <a:t>Comparative analysis, framed by common case study research questions </a:t>
            </a:r>
          </a:p>
          <a:p>
            <a:pPr>
              <a:spcAft>
                <a:spcPts val="1200"/>
              </a:spcAft>
            </a:pPr>
            <a:endParaRPr lang="en-ZA" sz="2000" dirty="0"/>
          </a:p>
          <a:p>
            <a:pPr>
              <a:spcAft>
                <a:spcPts val="1200"/>
              </a:spcAft>
            </a:pPr>
            <a:endParaRPr lang="en-ZA" sz="2000" dirty="0"/>
          </a:p>
          <a:p>
            <a:pPr>
              <a:spcAft>
                <a:spcPts val="1200"/>
              </a:spcAft>
            </a:pPr>
            <a:endParaRPr lang="en-ZA" sz="2000" dirty="0"/>
          </a:p>
        </p:txBody>
      </p:sp>
    </p:spTree>
    <p:extLst>
      <p:ext uri="{BB962C8B-B14F-4D97-AF65-F5344CB8AC3E}">
        <p14:creationId xmlns:p14="http://schemas.microsoft.com/office/powerpoint/2010/main" val="706575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A399E-E258-484F-B301-472D83AFE580}"/>
              </a:ext>
            </a:extLst>
          </p:cNvPr>
          <p:cNvSpPr>
            <a:spLocks noGrp="1"/>
          </p:cNvSpPr>
          <p:nvPr>
            <p:ph type="title"/>
          </p:nvPr>
        </p:nvSpPr>
        <p:spPr/>
        <p:txBody>
          <a:bodyPr>
            <a:normAutofit fontScale="90000"/>
          </a:bodyPr>
          <a:lstStyle/>
          <a:p>
            <a:r>
              <a:rPr lang="en-ZA" dirty="0"/>
              <a:t>Research questions </a:t>
            </a:r>
          </a:p>
        </p:txBody>
      </p:sp>
      <p:sp>
        <p:nvSpPr>
          <p:cNvPr id="3" name="Content Placeholder 2">
            <a:extLst>
              <a:ext uri="{FF2B5EF4-FFF2-40B4-BE49-F238E27FC236}">
                <a16:creationId xmlns:a16="http://schemas.microsoft.com/office/drawing/2014/main" id="{56E08926-EBF4-405E-9237-1B2A17BB9FB9}"/>
              </a:ext>
            </a:extLst>
          </p:cNvPr>
          <p:cNvSpPr>
            <a:spLocks noGrp="1"/>
          </p:cNvSpPr>
          <p:nvPr>
            <p:ph idx="1"/>
          </p:nvPr>
        </p:nvSpPr>
        <p:spPr>
          <a:xfrm>
            <a:off x="457200" y="1475184"/>
            <a:ext cx="8229600" cy="5382816"/>
          </a:xfrm>
        </p:spPr>
        <p:txBody>
          <a:bodyPr vert="horz">
            <a:normAutofit/>
          </a:bodyPr>
          <a:lstStyle/>
          <a:p>
            <a:pPr>
              <a:spcAft>
                <a:spcPts val="1200"/>
              </a:spcAft>
            </a:pPr>
            <a:r>
              <a:rPr lang="en-ZA" sz="2000" dirty="0"/>
              <a:t>Did discussions during the preparation of the first NDC refer to equity? </a:t>
            </a:r>
          </a:p>
          <a:p>
            <a:pPr>
              <a:spcAft>
                <a:spcPts val="1200"/>
              </a:spcAft>
            </a:pPr>
            <a:r>
              <a:rPr lang="en-ZA" sz="2000" dirty="0"/>
              <a:t>How does domestic political culture influence equity in the NDC? </a:t>
            </a:r>
          </a:p>
          <a:p>
            <a:pPr>
              <a:spcAft>
                <a:spcPts val="1200"/>
              </a:spcAft>
            </a:pPr>
            <a:r>
              <a:rPr lang="en-ZA" sz="2000" dirty="0"/>
              <a:t>Is there better understanding of equity in relation to mitigation, compared to adaptation? </a:t>
            </a:r>
          </a:p>
          <a:p>
            <a:pPr>
              <a:spcAft>
                <a:spcPts val="1200"/>
              </a:spcAft>
            </a:pPr>
            <a:r>
              <a:rPr lang="en-ZA" sz="2000" dirty="0"/>
              <a:t>Is fairness in terms of support frequently invoked? </a:t>
            </a:r>
          </a:p>
          <a:p>
            <a:pPr>
              <a:spcAft>
                <a:spcPts val="1200"/>
              </a:spcAft>
            </a:pPr>
            <a:r>
              <a:rPr lang="en-ZA" sz="2000" dirty="0"/>
              <a:t>Is good practice guidance wanted, or does the country want to run its domestic processes entirely without any external input? </a:t>
            </a:r>
          </a:p>
          <a:p>
            <a:pPr>
              <a:spcAft>
                <a:spcPts val="1200"/>
              </a:spcAft>
            </a:pPr>
            <a:r>
              <a:rPr lang="en-ZA" sz="2000" dirty="0"/>
              <a:t>Are there any lessons from the case study that would help in developing protocols for discussions on equity in domestic preparation processes? </a:t>
            </a:r>
          </a:p>
          <a:p>
            <a:pPr>
              <a:spcAft>
                <a:spcPts val="1200"/>
              </a:spcAft>
            </a:pPr>
            <a:r>
              <a:rPr lang="en-ZA" sz="2000" b="1" dirty="0"/>
              <a:t>Does equity enable (or limit) ambition?</a:t>
            </a:r>
            <a:r>
              <a:rPr lang="en-ZA" sz="2000" dirty="0"/>
              <a:t> </a:t>
            </a:r>
            <a:endParaRPr lang="en-ZA" sz="2000" b="1" dirty="0"/>
          </a:p>
          <a:p>
            <a:pPr>
              <a:spcAft>
                <a:spcPts val="1200"/>
              </a:spcAft>
            </a:pPr>
            <a:endParaRPr lang="en-ZA" sz="2000" dirty="0"/>
          </a:p>
        </p:txBody>
      </p:sp>
    </p:spTree>
    <p:extLst>
      <p:ext uri="{BB962C8B-B14F-4D97-AF65-F5344CB8AC3E}">
        <p14:creationId xmlns:p14="http://schemas.microsoft.com/office/powerpoint/2010/main" val="2382014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895C0-F8AE-4A31-A4D0-4B5A3E921CF2}"/>
              </a:ext>
            </a:extLst>
          </p:cNvPr>
          <p:cNvSpPr>
            <a:spLocks noGrp="1"/>
          </p:cNvSpPr>
          <p:nvPr>
            <p:ph type="title"/>
          </p:nvPr>
        </p:nvSpPr>
        <p:spPr>
          <a:xfrm>
            <a:off x="450000" y="612000"/>
            <a:ext cx="8229600" cy="756000"/>
          </a:xfrm>
        </p:spPr>
        <p:txBody>
          <a:bodyPr>
            <a:normAutofit fontScale="90000"/>
          </a:bodyPr>
          <a:lstStyle/>
          <a:p>
            <a:r>
              <a:rPr lang="en-ZA" dirty="0"/>
              <a:t>Questions for the audience </a:t>
            </a:r>
          </a:p>
        </p:txBody>
      </p:sp>
      <p:sp>
        <p:nvSpPr>
          <p:cNvPr id="3" name="Content Placeholder 2">
            <a:extLst>
              <a:ext uri="{FF2B5EF4-FFF2-40B4-BE49-F238E27FC236}">
                <a16:creationId xmlns:a16="http://schemas.microsoft.com/office/drawing/2014/main" id="{5FC74FEE-3FCB-462F-A819-31FF2E235399}"/>
              </a:ext>
            </a:extLst>
          </p:cNvPr>
          <p:cNvSpPr>
            <a:spLocks noGrp="1"/>
          </p:cNvSpPr>
          <p:nvPr>
            <p:ph idx="1"/>
          </p:nvPr>
        </p:nvSpPr>
        <p:spPr/>
        <p:txBody>
          <a:bodyPr vert="horz">
            <a:normAutofit/>
          </a:bodyPr>
          <a:lstStyle/>
          <a:p>
            <a:pPr>
              <a:spcAft>
                <a:spcPts val="1200"/>
              </a:spcAft>
            </a:pPr>
            <a:r>
              <a:rPr lang="en-ZA" sz="2000" dirty="0"/>
              <a:t>Is good practice guidance for NDC formulation wanted, or does the country want to run its domestic processes entirely without any external input?</a:t>
            </a:r>
          </a:p>
          <a:p>
            <a:pPr>
              <a:spcAft>
                <a:spcPts val="1200"/>
              </a:spcAft>
            </a:pPr>
            <a:r>
              <a:rPr lang="en-ZA" sz="2000" dirty="0"/>
              <a:t>Does equity increasing or decreasing ambition? </a:t>
            </a:r>
          </a:p>
          <a:p>
            <a:pPr>
              <a:spcAft>
                <a:spcPts val="1200"/>
              </a:spcAft>
            </a:pPr>
            <a:r>
              <a:rPr lang="en-ZA" sz="2000" dirty="0"/>
              <a:t>What about the moral argument: can countries with ambitious NDCs lean back, event if we know global ambitions need to increase?</a:t>
            </a:r>
          </a:p>
          <a:p>
            <a:pPr>
              <a:spcAft>
                <a:spcPts val="1200"/>
              </a:spcAft>
            </a:pPr>
            <a:r>
              <a:rPr lang="en-ZA" sz="2000" dirty="0"/>
              <a:t>Do you know if your country is planning on update its NDC for 2020? If so, in what way?</a:t>
            </a:r>
          </a:p>
          <a:p>
            <a:pPr>
              <a:spcAft>
                <a:spcPts val="1200"/>
              </a:spcAft>
            </a:pPr>
            <a:endParaRPr lang="en-ZA" sz="2000" dirty="0"/>
          </a:p>
          <a:p>
            <a:pPr>
              <a:spcAft>
                <a:spcPts val="1200"/>
              </a:spcAft>
            </a:pPr>
            <a:endParaRPr lang="en-ZA" sz="2000" dirty="0"/>
          </a:p>
          <a:p>
            <a:pPr>
              <a:spcAft>
                <a:spcPts val="1200"/>
              </a:spcAft>
            </a:pPr>
            <a:endParaRPr lang="en-ZA" sz="2000" dirty="0"/>
          </a:p>
        </p:txBody>
      </p:sp>
    </p:spTree>
    <p:extLst>
      <p:ext uri="{BB962C8B-B14F-4D97-AF65-F5344CB8AC3E}">
        <p14:creationId xmlns:p14="http://schemas.microsoft.com/office/powerpoint/2010/main" val="4044577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04C8E4A-1E27-4BAD-ABBB-364594343798}"/>
              </a:ext>
            </a:extLst>
          </p:cNvPr>
          <p:cNvSpPr>
            <a:spLocks noGrp="1"/>
          </p:cNvSpPr>
          <p:nvPr>
            <p:ph type="title"/>
          </p:nvPr>
        </p:nvSpPr>
        <p:spPr/>
        <p:txBody>
          <a:bodyPr/>
          <a:lstStyle/>
          <a:p>
            <a:r>
              <a:rPr lang="en-ZA" dirty="0"/>
              <a:t>Case Study Findings </a:t>
            </a:r>
          </a:p>
        </p:txBody>
      </p:sp>
      <p:sp>
        <p:nvSpPr>
          <p:cNvPr id="5" name="Text Placeholder 4">
            <a:extLst>
              <a:ext uri="{FF2B5EF4-FFF2-40B4-BE49-F238E27FC236}">
                <a16:creationId xmlns:a16="http://schemas.microsoft.com/office/drawing/2014/main" id="{5567A101-E5BA-423E-8A6C-E8B5EDEE58F0}"/>
              </a:ext>
            </a:extLst>
          </p:cNvPr>
          <p:cNvSpPr>
            <a:spLocks noGrp="1"/>
          </p:cNvSpPr>
          <p:nvPr>
            <p:ph type="body" idx="1"/>
          </p:nvPr>
        </p:nvSpPr>
        <p:spPr/>
        <p:txBody>
          <a:bodyPr/>
          <a:lstStyle/>
          <a:p>
            <a:endParaRPr lang="en-ZA"/>
          </a:p>
        </p:txBody>
      </p:sp>
    </p:spTree>
    <p:extLst>
      <p:ext uri="{BB962C8B-B14F-4D97-AF65-F5344CB8AC3E}">
        <p14:creationId xmlns:p14="http://schemas.microsoft.com/office/powerpoint/2010/main" val="3956973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0E1C163-F8E9-4DE7-9AFE-0F32C8BB650D}"/>
              </a:ext>
            </a:extLst>
          </p:cNvPr>
          <p:cNvSpPr>
            <a:spLocks noGrp="1"/>
          </p:cNvSpPr>
          <p:nvPr>
            <p:ph type="title"/>
          </p:nvPr>
        </p:nvSpPr>
        <p:spPr/>
        <p:txBody>
          <a:bodyPr>
            <a:normAutofit fontScale="90000"/>
          </a:bodyPr>
          <a:lstStyle/>
          <a:p>
            <a:r>
              <a:rPr lang="en-ZA" dirty="0"/>
              <a:t>Canada</a:t>
            </a:r>
          </a:p>
        </p:txBody>
      </p:sp>
      <p:sp>
        <p:nvSpPr>
          <p:cNvPr id="5" name="Content Placeholder 4">
            <a:extLst>
              <a:ext uri="{FF2B5EF4-FFF2-40B4-BE49-F238E27FC236}">
                <a16:creationId xmlns:a16="http://schemas.microsoft.com/office/drawing/2014/main" id="{882982CB-233F-47F0-99C1-F16160AA9F77}"/>
              </a:ext>
            </a:extLst>
          </p:cNvPr>
          <p:cNvSpPr>
            <a:spLocks noGrp="1"/>
          </p:cNvSpPr>
          <p:nvPr>
            <p:ph idx="1"/>
          </p:nvPr>
        </p:nvSpPr>
        <p:spPr/>
        <p:txBody>
          <a:bodyPr/>
          <a:lstStyle/>
          <a:p>
            <a:r>
              <a:rPr lang="en-ZA" dirty="0"/>
              <a:t>Context:</a:t>
            </a:r>
          </a:p>
          <a:p>
            <a:pPr lvl="1"/>
            <a:r>
              <a:rPr lang="en-ZA" dirty="0"/>
              <a:t>2015 INDC, mitigation only: -30% below 2005 by 2030</a:t>
            </a:r>
          </a:p>
          <a:p>
            <a:pPr lvl="1"/>
            <a:r>
              <a:rPr lang="en-ZA" dirty="0"/>
              <a:t>2015 Federal Election</a:t>
            </a:r>
          </a:p>
          <a:p>
            <a:pPr lvl="1"/>
            <a:r>
              <a:rPr lang="en-ZA" dirty="0"/>
              <a:t>2016 Vancouver Declaration -&gt; Pan Canadian Framework</a:t>
            </a:r>
          </a:p>
          <a:p>
            <a:pPr lvl="1"/>
            <a:r>
              <a:rPr lang="en-ZA" dirty="0"/>
              <a:t>2017 new NDC, same target, PCF synopsis, adaptation</a:t>
            </a:r>
          </a:p>
          <a:p>
            <a:pPr lvl="1"/>
            <a:r>
              <a:rPr lang="en-ZA" dirty="0"/>
              <a:t>Canadian federalism</a:t>
            </a:r>
          </a:p>
        </p:txBody>
      </p:sp>
    </p:spTree>
    <p:extLst>
      <p:ext uri="{BB962C8B-B14F-4D97-AF65-F5344CB8AC3E}">
        <p14:creationId xmlns:p14="http://schemas.microsoft.com/office/powerpoint/2010/main" val="3315656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A764C-6B7D-0045-87FE-CD677B2133E7}"/>
              </a:ext>
            </a:extLst>
          </p:cNvPr>
          <p:cNvSpPr>
            <a:spLocks noGrp="1"/>
          </p:cNvSpPr>
          <p:nvPr>
            <p:ph type="title"/>
          </p:nvPr>
        </p:nvSpPr>
        <p:spPr/>
        <p:txBody>
          <a:bodyPr>
            <a:normAutofit fontScale="90000"/>
          </a:bodyPr>
          <a:lstStyle/>
          <a:p>
            <a:r>
              <a:rPr lang="en-US" dirty="0"/>
              <a:t>Canada</a:t>
            </a:r>
          </a:p>
        </p:txBody>
      </p:sp>
      <p:sp>
        <p:nvSpPr>
          <p:cNvPr id="3" name="Content Placeholder 2">
            <a:extLst>
              <a:ext uri="{FF2B5EF4-FFF2-40B4-BE49-F238E27FC236}">
                <a16:creationId xmlns:a16="http://schemas.microsoft.com/office/drawing/2014/main" id="{14633480-4170-C748-82A9-4D69CDAF75EA}"/>
              </a:ext>
            </a:extLst>
          </p:cNvPr>
          <p:cNvSpPr>
            <a:spLocks noGrp="1"/>
          </p:cNvSpPr>
          <p:nvPr>
            <p:ph idx="1"/>
          </p:nvPr>
        </p:nvSpPr>
        <p:spPr>
          <a:xfrm>
            <a:off x="457200" y="1475183"/>
            <a:ext cx="8463064" cy="4925617"/>
          </a:xfrm>
        </p:spPr>
        <p:txBody>
          <a:bodyPr>
            <a:normAutofit lnSpcReduction="10000"/>
          </a:bodyPr>
          <a:lstStyle/>
          <a:p>
            <a:r>
              <a:rPr lang="en-US" dirty="0"/>
              <a:t>INDC target setting and comparability of effort</a:t>
            </a:r>
          </a:p>
          <a:p>
            <a:pPr lvl="1"/>
            <a:r>
              <a:rPr lang="en-US" dirty="0"/>
              <a:t>Comparability of effort with G7 and major competitors</a:t>
            </a:r>
          </a:p>
          <a:p>
            <a:pPr lvl="1"/>
            <a:r>
              <a:rPr lang="en-US" dirty="0"/>
              <a:t>Bottom up (mirroring Paris Agreement) from provincial action (</a:t>
            </a:r>
            <a:r>
              <a:rPr lang="en-US" dirty="0" err="1"/>
              <a:t>implementability</a:t>
            </a:r>
            <a:r>
              <a:rPr lang="en-US" dirty="0"/>
              <a:t>)</a:t>
            </a:r>
          </a:p>
          <a:p>
            <a:pPr lvl="1"/>
            <a:r>
              <a:rPr lang="en-US" dirty="0"/>
              <a:t>Break of the “lockstep with America” climate policy doctrine</a:t>
            </a:r>
          </a:p>
          <a:p>
            <a:pPr lvl="1"/>
            <a:r>
              <a:rPr lang="en-US" dirty="0"/>
              <a:t>INDC: “ambitious but achievable”</a:t>
            </a:r>
          </a:p>
          <a:p>
            <a:pPr lvl="1"/>
            <a:endParaRPr lang="en-US" dirty="0"/>
          </a:p>
          <a:p>
            <a:pPr lvl="1"/>
            <a:r>
              <a:rPr lang="en-US" dirty="0"/>
              <a:t>NDC + PCF</a:t>
            </a:r>
          </a:p>
          <a:p>
            <a:pPr lvl="2"/>
            <a:r>
              <a:rPr lang="en-US" dirty="0"/>
              <a:t>“it’s a floor, not a ceiling” – “our contribution”</a:t>
            </a:r>
          </a:p>
          <a:p>
            <a:pPr lvl="2"/>
            <a:r>
              <a:rPr lang="en-US" dirty="0"/>
              <a:t>Articulate implementation plan for transparency (”ambitious”)</a:t>
            </a:r>
          </a:p>
          <a:p>
            <a:pPr lvl="2"/>
            <a:r>
              <a:rPr lang="en-US" dirty="0"/>
              <a:t>Interprovincial fairness in PCF</a:t>
            </a:r>
          </a:p>
          <a:p>
            <a:r>
              <a:rPr lang="en-US" dirty="0"/>
              <a:t>[“fair share” and $2.65bn]</a:t>
            </a:r>
          </a:p>
        </p:txBody>
      </p:sp>
    </p:spTree>
    <p:extLst>
      <p:ext uri="{BB962C8B-B14F-4D97-AF65-F5344CB8AC3E}">
        <p14:creationId xmlns:p14="http://schemas.microsoft.com/office/powerpoint/2010/main" val="242964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76FFC-6F2F-42EA-B22B-67CD94BCC473}"/>
              </a:ext>
            </a:extLst>
          </p:cNvPr>
          <p:cNvSpPr>
            <a:spLocks noGrp="1"/>
          </p:cNvSpPr>
          <p:nvPr>
            <p:ph type="title"/>
          </p:nvPr>
        </p:nvSpPr>
        <p:spPr/>
        <p:txBody>
          <a:bodyPr>
            <a:normAutofit fontScale="90000"/>
          </a:bodyPr>
          <a:lstStyle/>
          <a:p>
            <a:r>
              <a:rPr lang="en-ZA" dirty="0"/>
              <a:t>Kenya </a:t>
            </a:r>
          </a:p>
        </p:txBody>
      </p:sp>
      <p:sp>
        <p:nvSpPr>
          <p:cNvPr id="3" name="Content Placeholder 2">
            <a:extLst>
              <a:ext uri="{FF2B5EF4-FFF2-40B4-BE49-F238E27FC236}">
                <a16:creationId xmlns:a16="http://schemas.microsoft.com/office/drawing/2014/main" id="{087EAA20-EC86-4593-8AC4-3BDA08A9AF8F}"/>
              </a:ext>
            </a:extLst>
          </p:cNvPr>
          <p:cNvSpPr>
            <a:spLocks noGrp="1"/>
          </p:cNvSpPr>
          <p:nvPr>
            <p:ph idx="1"/>
          </p:nvPr>
        </p:nvSpPr>
        <p:spPr/>
        <p:txBody>
          <a:bodyPr vert="horz">
            <a:normAutofit/>
          </a:bodyPr>
          <a:lstStyle/>
          <a:p>
            <a:r>
              <a:rPr lang="en-ZA" sz="1600" dirty="0"/>
              <a:t>Kenya will not be submitting an updated NDC. It will instead finalize the second National Climate Change Action Plan (NCCAP) 2018-2022, which will be the de facto revised NDC. This has implications for the analysis of equity issues in the preparations of the ‘updated’ NDC; that is, how much weight should be given to international equity issues (if the NCCAP is not different from the current NDC) compared to national-level equity issues (especially those with relevance to the international process)? Equitable access to sustainable development is an especially prominent issue, and the draft NCCAP makes detailed reference to the SDGs in this context.</a:t>
            </a:r>
          </a:p>
          <a:p>
            <a:r>
              <a:rPr lang="en-ZA" sz="1600" dirty="0"/>
              <a:t>Future emissions from exploitation of the recently discovered fossil fuel reserves (oil natural gas, and coal) was excluded from mitigation target, but mentioned in the NDC in the adaptation section . The issue came up several times in discussions on implementation and updating of the NDC, with suggestions that it retained in the adaptation section. </a:t>
            </a:r>
          </a:p>
          <a:p>
            <a:r>
              <a:rPr lang="en-ZA" sz="1600" dirty="0"/>
              <a:t>There are ongoing discussions on the development of an MRV framework to govern the implementation of the NDC. One sticking point - based on inter-ministerial discussions - is how detailed the MRV should be. On the one hand are concerns that a detailed MRV will make it easier for Kenya to be ‘pinned down’ for non-compliance. On the other hand the MRV would enable Kenya to get more targeted climate finance and </a:t>
            </a:r>
            <a:r>
              <a:rPr lang="en-ZA" sz="1600" dirty="0" err="1"/>
              <a:t>MoI</a:t>
            </a:r>
            <a:r>
              <a:rPr lang="en-ZA" sz="1600" dirty="0"/>
              <a:t> support. </a:t>
            </a:r>
          </a:p>
        </p:txBody>
      </p:sp>
    </p:spTree>
    <p:extLst>
      <p:ext uri="{BB962C8B-B14F-4D97-AF65-F5344CB8AC3E}">
        <p14:creationId xmlns:p14="http://schemas.microsoft.com/office/powerpoint/2010/main" val="24845680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dea for erc ppt templat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erc_template</Template>
  <TotalTime>91</TotalTime>
  <Words>2283</Words>
  <Application>Microsoft Macintosh PowerPoint</Application>
  <PresentationFormat>On-screen Show (4:3)</PresentationFormat>
  <Paragraphs>211</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Cambria Math</vt:lpstr>
      <vt:lpstr>Constantia</vt:lpstr>
      <vt:lpstr>Wingdings 2</vt:lpstr>
      <vt:lpstr>idea for erc ppt template</vt:lpstr>
      <vt:lpstr>How is equity reflected in domestic preparations of the Nationally Determined Contributions (NDCs) Comparative Analysis of four case studies:  Canada, European Union, Kenya and South Africa </vt:lpstr>
      <vt:lpstr>Background</vt:lpstr>
      <vt:lpstr>Research method</vt:lpstr>
      <vt:lpstr>Research questions </vt:lpstr>
      <vt:lpstr>Questions for the audience </vt:lpstr>
      <vt:lpstr>Case Study Findings </vt:lpstr>
      <vt:lpstr>Canada</vt:lpstr>
      <vt:lpstr>Canada</vt:lpstr>
      <vt:lpstr>Kenya </vt:lpstr>
      <vt:lpstr>Kenya</vt:lpstr>
      <vt:lpstr>European Union</vt:lpstr>
      <vt:lpstr>Effort sharing in EU</vt:lpstr>
      <vt:lpstr>EU NDC: fair and ambitious?</vt:lpstr>
      <vt:lpstr>More critical notes</vt:lpstr>
      <vt:lpstr>South Africa – Fair share</vt:lpstr>
      <vt:lpstr>South Africa – Domestic equity </vt:lpstr>
      <vt:lpstr>South Africa – Adaptation </vt:lpstr>
      <vt:lpstr>Comparative Analysis</vt:lpstr>
      <vt:lpstr>Scope of components in the NDCs</vt:lpstr>
      <vt:lpstr>Equity in relation to adaptation</vt:lpstr>
      <vt:lpstr>Equity in relation to mitigation</vt:lpstr>
      <vt:lpstr>Equity in relation to mitigation (2)</vt:lpstr>
      <vt:lpstr>Influential domestic actors </vt:lpstr>
      <vt:lpstr>Were NDCs a domestic ‘game-changer’?</vt:lpstr>
      <vt:lpstr>Does equity enable ambition? </vt:lpstr>
      <vt:lpstr>Questions for the audience </vt:lpstr>
    </vt:vector>
  </TitlesOfParts>
  <Company>UCT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Guy Cunliffe</dc:creator>
  <cp:lastModifiedBy>Christian Holz</cp:lastModifiedBy>
  <cp:revision>89</cp:revision>
  <dcterms:created xsi:type="dcterms:W3CDTF">2018-08-30T09:30:26Z</dcterms:created>
  <dcterms:modified xsi:type="dcterms:W3CDTF">2018-12-16T11:23:17Z</dcterms:modified>
</cp:coreProperties>
</file>