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3" r:id="rId1"/>
    <p:sldMasterId id="2147484288" r:id="rId2"/>
  </p:sldMasterIdLst>
  <p:notesMasterIdLst>
    <p:notesMasterId r:id="rId14"/>
  </p:notesMasterIdLst>
  <p:handoutMasterIdLst>
    <p:handoutMasterId r:id="rId15"/>
  </p:handoutMasterIdLst>
  <p:sldIdLst>
    <p:sldId id="556" r:id="rId3"/>
    <p:sldId id="584" r:id="rId4"/>
    <p:sldId id="588" r:id="rId5"/>
    <p:sldId id="591" r:id="rId6"/>
    <p:sldId id="569" r:id="rId7"/>
    <p:sldId id="590" r:id="rId8"/>
    <p:sldId id="585" r:id="rId9"/>
    <p:sldId id="576" r:id="rId10"/>
    <p:sldId id="577" r:id="rId11"/>
    <p:sldId id="578" r:id="rId12"/>
    <p:sldId id="574" r:id="rId13"/>
  </p:sldIdLst>
  <p:sldSz cx="9144000" cy="6858000" type="screen4x3"/>
  <p:notesSz cx="6797675" cy="9926638"/>
  <p:defaultTextStyle>
    <a:defPPr>
      <a:defRPr lang="de-DE"/>
    </a:defPPr>
    <a:lvl1pPr algn="ctr" rtl="0" fontAlgn="base">
      <a:spcBef>
        <a:spcPct val="0"/>
      </a:spcBef>
      <a:spcAft>
        <a:spcPct val="30000"/>
      </a:spcAft>
      <a:buClr>
        <a:schemeClr val="accent1"/>
      </a:buClr>
      <a:buFont typeface="Wingdings" pitchFamily="2" charset="2"/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30000"/>
      </a:spcAft>
      <a:buClr>
        <a:schemeClr val="accent1"/>
      </a:buClr>
      <a:buFont typeface="Wingdings" pitchFamily="2" charset="2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30000"/>
      </a:spcAft>
      <a:buClr>
        <a:schemeClr val="accent1"/>
      </a:buClr>
      <a:buFont typeface="Wingdings" pitchFamily="2" charset="2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30000"/>
      </a:spcAft>
      <a:buClr>
        <a:schemeClr val="accent1"/>
      </a:buClr>
      <a:buFont typeface="Wingdings" pitchFamily="2" charset="2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30000"/>
      </a:spcAft>
      <a:buClr>
        <a:schemeClr val="accent1"/>
      </a:buClr>
      <a:buFont typeface="Wingdings" pitchFamily="2" charset="2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F5429"/>
    <a:srgbClr val="F1701A"/>
    <a:srgbClr val="862633"/>
    <a:srgbClr val="A50034"/>
    <a:srgbClr val="00677F"/>
    <a:srgbClr val="009CA6"/>
    <a:srgbClr val="A07400"/>
    <a:srgbClr val="94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487" autoAdjust="0"/>
    <p:restoredTop sz="99177" autoAdjust="0"/>
  </p:normalViewPr>
  <p:slideViewPr>
    <p:cSldViewPr snapToGrid="0" snapToObjects="1">
      <p:cViewPr varScale="1">
        <p:scale>
          <a:sx n="75" d="100"/>
          <a:sy n="75" d="100"/>
        </p:scale>
        <p:origin x="-1020" y="-84"/>
      </p:cViewPr>
      <p:guideLst>
        <p:guide orient="horz" pos="2353"/>
        <p:guide orient="horz" pos="432"/>
        <p:guide orient="horz" pos="762"/>
        <p:guide orient="horz" pos="994"/>
        <p:guide orient="horz" pos="3931"/>
        <p:guide orient="horz"/>
        <p:guide pos="2880"/>
        <p:guide pos="289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-2646" y="-11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15" tIns="45158" rIns="90315" bIns="45158" numCol="1" anchor="t" anchorCtr="0" compatLnSpc="1">
            <a:prstTxWarp prst="textNoShape">
              <a:avLst/>
            </a:prstTxWarp>
          </a:bodyPr>
          <a:lstStyle>
            <a:lvl1pPr algn="l" defTabSz="903288">
              <a:spcAft>
                <a:spcPct val="0"/>
              </a:spcAft>
              <a:buClrTx/>
              <a:buFontTx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15" tIns="45158" rIns="90315" bIns="45158" numCol="1" anchor="t" anchorCtr="0" compatLnSpc="1">
            <a:prstTxWarp prst="textNoShape">
              <a:avLst/>
            </a:prstTxWarp>
          </a:bodyPr>
          <a:lstStyle>
            <a:lvl1pPr algn="r" defTabSz="903288">
              <a:spcAft>
                <a:spcPct val="0"/>
              </a:spcAft>
              <a:buClrTx/>
              <a:buFontTx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15" tIns="45158" rIns="90315" bIns="45158" numCol="1" anchor="b" anchorCtr="0" compatLnSpc="1">
            <a:prstTxWarp prst="textNoShape">
              <a:avLst/>
            </a:prstTxWarp>
          </a:bodyPr>
          <a:lstStyle>
            <a:lvl1pPr algn="l" defTabSz="903288">
              <a:spcAft>
                <a:spcPct val="0"/>
              </a:spcAft>
              <a:buClrTx/>
              <a:buFontTx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15" tIns="45158" rIns="90315" bIns="45158" numCol="1" anchor="b" anchorCtr="0" compatLnSpc="1">
            <a:prstTxWarp prst="textNoShape">
              <a:avLst/>
            </a:prstTxWarp>
          </a:bodyPr>
          <a:lstStyle>
            <a:lvl1pPr algn="r" defTabSz="903288">
              <a:spcAft>
                <a:spcPct val="0"/>
              </a:spcAft>
              <a:buClrTx/>
              <a:buFontTx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D41DCA64-DA0C-44F2-BA12-B6109FF5F16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88586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15" tIns="45158" rIns="90315" bIns="45158" numCol="1" anchor="t" anchorCtr="0" compatLnSpc="1">
            <a:prstTxWarp prst="textNoShape">
              <a:avLst/>
            </a:prstTxWarp>
          </a:bodyPr>
          <a:lstStyle>
            <a:lvl1pPr algn="l" defTabSz="903288">
              <a:spcAft>
                <a:spcPct val="0"/>
              </a:spcAft>
              <a:buClrTx/>
              <a:buFontTx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15" tIns="45158" rIns="90315" bIns="45158" numCol="1" anchor="t" anchorCtr="0" compatLnSpc="1">
            <a:prstTxWarp prst="textNoShape">
              <a:avLst/>
            </a:prstTxWarp>
          </a:bodyPr>
          <a:lstStyle>
            <a:lvl1pPr algn="r" defTabSz="903288">
              <a:spcAft>
                <a:spcPct val="0"/>
              </a:spcAft>
              <a:buClrTx/>
              <a:buFontTx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77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15" tIns="45158" rIns="90315" bIns="45158" numCol="1" anchor="b" anchorCtr="0" compatLnSpc="1">
            <a:prstTxWarp prst="textNoShape">
              <a:avLst/>
            </a:prstTxWarp>
          </a:bodyPr>
          <a:lstStyle>
            <a:lvl1pPr algn="l" defTabSz="903288">
              <a:spcAft>
                <a:spcPct val="0"/>
              </a:spcAft>
              <a:buClrTx/>
              <a:buFontTx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15" tIns="45158" rIns="90315" bIns="45158" numCol="1" anchor="b" anchorCtr="0" compatLnSpc="1">
            <a:prstTxWarp prst="textNoShape">
              <a:avLst/>
            </a:prstTxWarp>
          </a:bodyPr>
          <a:lstStyle>
            <a:lvl1pPr algn="r" defTabSz="903288">
              <a:spcAft>
                <a:spcPct val="0"/>
              </a:spcAft>
              <a:buClrTx/>
              <a:buFontTx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AB7DBCD6-2189-4A18-8CA5-94626DFA28F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129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30000"/>
      </a:spcAft>
      <a:tabLst>
        <a:tab pos="195263" algn="l"/>
      </a:tabLst>
      <a:defRPr kern="1200">
        <a:solidFill>
          <a:schemeClr val="accent1"/>
        </a:solidFill>
        <a:latin typeface="Arial" charset="0"/>
        <a:ea typeface="+mn-ea"/>
        <a:cs typeface="+mn-cs"/>
      </a:defRPr>
    </a:lvl1pPr>
    <a:lvl2pPr marL="1588" algn="l" rtl="0" eaLnBrk="0" fontAlgn="base" hangingPunct="0">
      <a:spcBef>
        <a:spcPct val="0"/>
      </a:spcBef>
      <a:spcAft>
        <a:spcPct val="30000"/>
      </a:spcAft>
      <a:buFont typeface="Wingdings" pitchFamily="2" charset="2"/>
      <a:tabLst>
        <a:tab pos="195263" algn="l"/>
      </a:tabLs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92088" indent="-188913" algn="l" rtl="0" eaLnBrk="0" fontAlgn="base" hangingPunct="0">
      <a:spcBef>
        <a:spcPct val="0"/>
      </a:spcBef>
      <a:spcAft>
        <a:spcPct val="30000"/>
      </a:spcAft>
      <a:buClr>
        <a:schemeClr val="accent1"/>
      </a:buClr>
      <a:buFont typeface="Wingdings" pitchFamily="2" charset="2"/>
      <a:buChar char="§"/>
      <a:tabLst>
        <a:tab pos="195263" algn="l"/>
      </a:tabLs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384175" indent="-190500" algn="l" rtl="0" eaLnBrk="0" fontAlgn="base" hangingPunct="0">
      <a:spcBef>
        <a:spcPct val="0"/>
      </a:spcBef>
      <a:spcAft>
        <a:spcPct val="30000"/>
      </a:spcAft>
      <a:buClr>
        <a:schemeClr val="accent1"/>
      </a:buClr>
      <a:buChar char="-"/>
      <a:tabLst>
        <a:tab pos="195263" algn="l"/>
      </a:tabLs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74675" indent="-177800" algn="l" rtl="0" eaLnBrk="0" fontAlgn="base" hangingPunct="0">
      <a:spcBef>
        <a:spcPct val="0"/>
      </a:spcBef>
      <a:spcAft>
        <a:spcPct val="30000"/>
      </a:spcAft>
      <a:buClr>
        <a:schemeClr val="accent1"/>
      </a:buClr>
      <a:buChar char="-"/>
      <a:tabLst>
        <a:tab pos="195263" algn="l"/>
      </a:tabLs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3288" eaLnBrk="0" hangingPunct="0">
              <a:defRPr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defTabSz="903288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03288" eaLnBrk="0" hangingPunct="0"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03288" eaLnBrk="0" hangingPunct="0">
              <a:buChar char="-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03288" eaLnBrk="0" hangingPunct="0"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4F81BD"/>
              </a:buClr>
            </a:pPr>
            <a:fld id="{4CB8302C-84B7-4F17-BBBE-EC9A2BCF640A}" type="slidenum">
              <a:rPr lang="de-DE" altLang="de-DE">
                <a:solidFill>
                  <a:srgbClr val="000000"/>
                </a:solidFill>
              </a:rPr>
              <a:pPr algn="r" eaLnBrk="1" hangingPunct="1">
                <a:buClr>
                  <a:srgbClr val="4F81BD"/>
                </a:buClr>
              </a:pPr>
              <a:t>1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b="1" smtClean="0">
              <a:solidFill>
                <a:schemeClr val="tx1"/>
              </a:solidFill>
            </a:endParaRPr>
          </a:p>
          <a:p>
            <a:r>
              <a:rPr lang="en-US" altLang="de-DE" smtClean="0"/>
              <a:t>Picture from our Partner in Sahel Crop Insurance (Training in Burkina Faso)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3288" eaLnBrk="0" hangingPunct="0">
              <a:defRPr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defTabSz="903288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03288" eaLnBrk="0" hangingPunct="0"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03288" eaLnBrk="0" hangingPunct="0">
              <a:buChar char="-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03288" eaLnBrk="0" hangingPunct="0"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08BC69D-8791-461E-B004-5B139E6AEB6A}" type="slidenum">
              <a:rPr lang="de-DE" altLang="de-DE">
                <a:solidFill>
                  <a:schemeClr val="tx1"/>
                </a:solidFill>
              </a:rPr>
              <a:pPr algn="r" eaLnBrk="1" hangingPunct="1"/>
              <a:t>10</a:t>
            </a:fld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3288" eaLnBrk="0" hangingPunct="0">
              <a:defRPr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defTabSz="903288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03288" eaLnBrk="0" hangingPunct="0"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03288" eaLnBrk="0" hangingPunct="0">
              <a:buChar char="-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03288" eaLnBrk="0" hangingPunct="0"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7DE336B-5C0B-47AD-A263-428F7F760468}" type="slidenum">
              <a:rPr lang="de-DE" altLang="de-DE">
                <a:solidFill>
                  <a:schemeClr val="tx1"/>
                </a:solidFill>
              </a:rPr>
              <a:pPr algn="r" eaLnBrk="1" hangingPunct="1"/>
              <a:t>11</a:t>
            </a:fld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3288" eaLnBrk="0" hangingPunct="0">
              <a:defRPr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defTabSz="903288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03288" eaLnBrk="0" hangingPunct="0"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03288" eaLnBrk="0" hangingPunct="0">
              <a:buChar char="-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03288" eaLnBrk="0" hangingPunct="0"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A57E49B-B50F-4D9C-92D2-125A3C11D795}" type="slidenum">
              <a:rPr lang="de-DE" altLang="de-DE">
                <a:solidFill>
                  <a:schemeClr val="tx1"/>
                </a:solidFill>
              </a:rPr>
              <a:pPr algn="r" eaLnBrk="1" hangingPunct="1"/>
              <a:t>2</a:t>
            </a:fld>
            <a:endParaRPr lang="de-DE" alt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BCD6-2189-4A18-8CA5-94626DFA28F1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917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3288" eaLnBrk="0" hangingPunct="0">
              <a:defRPr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defTabSz="903288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03288" eaLnBrk="0" hangingPunct="0"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03288" eaLnBrk="0" hangingPunct="0">
              <a:buChar char="-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03288" eaLnBrk="0" hangingPunct="0"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7882A90-E29E-4FAE-8A20-7CA659F83308}" type="slidenum">
              <a:rPr lang="de-DE" altLang="de-DE">
                <a:solidFill>
                  <a:schemeClr val="tx1"/>
                </a:solidFill>
              </a:rPr>
              <a:pPr algn="r" eaLnBrk="1" hangingPunct="1"/>
              <a:t>4</a:t>
            </a:fld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3288" eaLnBrk="0" hangingPunct="0">
              <a:defRPr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defTabSz="903288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03288" eaLnBrk="0" hangingPunct="0"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03288" eaLnBrk="0" hangingPunct="0">
              <a:buChar char="-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03288" eaLnBrk="0" hangingPunct="0"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06D06C3-D53D-4128-96AC-AEAEDF3D6947}" type="slidenum">
              <a:rPr lang="de-DE" altLang="de-DE">
                <a:solidFill>
                  <a:schemeClr val="tx1"/>
                </a:solidFill>
              </a:rPr>
              <a:pPr algn="r" eaLnBrk="1" hangingPunct="1"/>
              <a:t>5</a:t>
            </a:fld>
            <a:endParaRPr lang="de-DE" alt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BCD6-2189-4A18-8CA5-94626DFA28F1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44284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03288" eaLnBrk="0" hangingPunct="0">
              <a:defRPr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defTabSz="903288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03288" eaLnBrk="0" hangingPunct="0"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03288" eaLnBrk="0" hangingPunct="0">
              <a:buChar char="-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03288" eaLnBrk="0" hangingPunct="0"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1564AFB-DC06-4F77-9F83-041EA2118019}" type="slidenum">
              <a:rPr lang="de-DE" altLang="de-DE">
                <a:solidFill>
                  <a:srgbClr val="000000"/>
                </a:solidFill>
                <a:cs typeface="Arial" charset="0"/>
              </a:rPr>
              <a:pPr algn="r" eaLnBrk="1" hangingPunct="1"/>
              <a:t>7</a:t>
            </a:fld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1100"/>
          </a:xfrm>
          <a:ln/>
        </p:spPr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3288" eaLnBrk="0" hangingPunct="0">
              <a:defRPr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defTabSz="903288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03288" eaLnBrk="0" hangingPunct="0"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03288" eaLnBrk="0" hangingPunct="0">
              <a:buChar char="-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03288" eaLnBrk="0" hangingPunct="0"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D7D703-2A1C-4EF2-B212-4C90CC346DA3}" type="slidenum">
              <a:rPr lang="de-DE" altLang="de-DE">
                <a:solidFill>
                  <a:schemeClr val="tx1"/>
                </a:solidFill>
              </a:rPr>
              <a:pPr algn="r" eaLnBrk="1" hangingPunct="1"/>
              <a:t>8</a:t>
            </a:fld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3288" eaLnBrk="0" hangingPunct="0">
              <a:defRPr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defTabSz="903288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03288" eaLnBrk="0" hangingPunct="0"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03288" eaLnBrk="0" hangingPunct="0">
              <a:buChar char="-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03288" eaLnBrk="0" hangingPunct="0"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50C8BC3-1FA6-4899-AC16-7438C06784A8}" type="slidenum">
              <a:rPr lang="de-DE" altLang="de-DE">
                <a:solidFill>
                  <a:schemeClr val="tx1"/>
                </a:solidFill>
              </a:rPr>
              <a:pPr algn="r" eaLnBrk="1" hangingPunct="1"/>
              <a:t>9</a:t>
            </a:fld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113388"/>
              </a:buClr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123825" y="123825"/>
            <a:ext cx="8886825" cy="5961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113388"/>
              </a:buClr>
              <a:defRPr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pic>
        <p:nvPicPr>
          <p:cNvPr id="6" name="Picture 9" descr="shutterstock_306899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31763"/>
            <a:ext cx="8886825" cy="596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4"/>
          <p:cNvSpPr>
            <a:spLocks/>
          </p:cNvSpPr>
          <p:nvPr/>
        </p:nvSpPr>
        <p:spPr bwMode="auto">
          <a:xfrm>
            <a:off x="631825" y="673100"/>
            <a:ext cx="3686175" cy="3657600"/>
          </a:xfrm>
          <a:custGeom>
            <a:avLst/>
            <a:gdLst>
              <a:gd name="T0" fmla="*/ 0 w 2322"/>
              <a:gd name="T1" fmla="*/ 2147483647 h 2304"/>
              <a:gd name="T2" fmla="*/ 2147483647 w 2322"/>
              <a:gd name="T3" fmla="*/ 2147483647 h 2304"/>
              <a:gd name="T4" fmla="*/ 2147483647 w 2322"/>
              <a:gd name="T5" fmla="*/ 2147483647 h 2304"/>
              <a:gd name="T6" fmla="*/ 2147483647 w 2322"/>
              <a:gd name="T7" fmla="*/ 0 h 2304"/>
              <a:gd name="T8" fmla="*/ 0 w 2322"/>
              <a:gd name="T9" fmla="*/ 0 h 2304"/>
              <a:gd name="T10" fmla="*/ 0 w 2322"/>
              <a:gd name="T11" fmla="*/ 2147483647 h 23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22" h="2304">
                <a:moveTo>
                  <a:pt x="0" y="2304"/>
                </a:moveTo>
                <a:lnTo>
                  <a:pt x="2010" y="2304"/>
                </a:lnTo>
                <a:lnTo>
                  <a:pt x="2322" y="1992"/>
                </a:lnTo>
                <a:lnTo>
                  <a:pt x="2322" y="0"/>
                </a:lnTo>
                <a:lnTo>
                  <a:pt x="0" y="0"/>
                </a:lnTo>
                <a:lnTo>
                  <a:pt x="0" y="23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" name="Bild 8" descr="AZ_Logo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5721350"/>
            <a:ext cx="19208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4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31825" y="768350"/>
            <a:ext cx="3598863" cy="20097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62000" tIns="46800" rIns="90000" bIns="82800"/>
          <a:lstStyle>
            <a:lvl1pPr defTabSz="914400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smtClean="0"/>
              <a:t>Title of the presentation</a:t>
            </a:r>
          </a:p>
        </p:txBody>
      </p:sp>
      <p:sp>
        <p:nvSpPr>
          <p:cNvPr id="57447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31825" y="3654425"/>
            <a:ext cx="3171825" cy="546100"/>
          </a:xfrm>
          <a:extLst>
            <a:ext uri="{91240B29-F687-4F45-9708-019B960494DF}">
              <a14:hiddenLine xmlns:a14="http://schemas.microsoft.com/office/drawing/2010/main" w="63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62000" tIns="46800" rIns="90000" bIns="10800" anchor="b">
            <a:spAutoFit/>
          </a:bodyPr>
          <a:lstStyle>
            <a:lvl1pPr>
              <a:spcAft>
                <a:spcPct val="0"/>
              </a:spcAft>
              <a:buFont typeface="Wingdings" pitchFamily="2" charset="2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smtClean="0"/>
              <a:t>Author / Department</a:t>
            </a:r>
          </a:p>
          <a:p>
            <a:pPr lvl="0"/>
            <a:r>
              <a:rPr lang="en-US" altLang="de-DE" noProof="0" smtClean="0"/>
              <a:t>Place / Date</a:t>
            </a:r>
          </a:p>
        </p:txBody>
      </p:sp>
    </p:spTree>
    <p:extLst>
      <p:ext uri="{BB962C8B-B14F-4D97-AF65-F5344CB8AC3E}">
        <p14:creationId xmlns:p14="http://schemas.microsoft.com/office/powerpoint/2010/main" val="227011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39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84938" y="611188"/>
            <a:ext cx="2012950" cy="53879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4500" y="611188"/>
            <a:ext cx="5888038" cy="53879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98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44500" y="611188"/>
            <a:ext cx="6784975" cy="3349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44500" y="1363663"/>
            <a:ext cx="3949700" cy="22415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46600" y="1363663"/>
            <a:ext cx="3951288" cy="22415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44500" y="3757613"/>
            <a:ext cx="3949700" cy="22415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46600" y="3757613"/>
            <a:ext cx="3951288" cy="22415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137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44500" y="611188"/>
            <a:ext cx="8053388" cy="53879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110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813" y="487363"/>
            <a:ext cx="6264275" cy="7302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50875" y="1530350"/>
            <a:ext cx="3949700" cy="4635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52975" y="1530350"/>
            <a:ext cx="3951288" cy="22415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52975" y="3924300"/>
            <a:ext cx="3951288" cy="22415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48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113388"/>
              </a:buClr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gray">
          <a:xfrm>
            <a:off x="123825" y="123825"/>
            <a:ext cx="8886825" cy="5961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113388"/>
              </a:buClr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6" name="Freeform 24"/>
          <p:cNvSpPr>
            <a:spLocks/>
          </p:cNvSpPr>
          <p:nvPr/>
        </p:nvSpPr>
        <p:spPr bwMode="auto">
          <a:xfrm>
            <a:off x="631825" y="682625"/>
            <a:ext cx="3686175" cy="3657600"/>
          </a:xfrm>
          <a:custGeom>
            <a:avLst/>
            <a:gdLst>
              <a:gd name="T0" fmla="*/ 0 w 2322"/>
              <a:gd name="T1" fmla="*/ 2147483647 h 2304"/>
              <a:gd name="T2" fmla="*/ 2147483647 w 2322"/>
              <a:gd name="T3" fmla="*/ 2147483647 h 2304"/>
              <a:gd name="T4" fmla="*/ 2147483647 w 2322"/>
              <a:gd name="T5" fmla="*/ 2147483647 h 2304"/>
              <a:gd name="T6" fmla="*/ 2147483647 w 2322"/>
              <a:gd name="T7" fmla="*/ 0 h 2304"/>
              <a:gd name="T8" fmla="*/ 0 w 2322"/>
              <a:gd name="T9" fmla="*/ 0 h 2304"/>
              <a:gd name="T10" fmla="*/ 0 w 2322"/>
              <a:gd name="T11" fmla="*/ 2147483647 h 23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22" h="2304">
                <a:moveTo>
                  <a:pt x="0" y="2304"/>
                </a:moveTo>
                <a:lnTo>
                  <a:pt x="2010" y="2304"/>
                </a:lnTo>
                <a:lnTo>
                  <a:pt x="2322" y="1992"/>
                </a:lnTo>
                <a:lnTo>
                  <a:pt x="2322" y="0"/>
                </a:lnTo>
                <a:lnTo>
                  <a:pt x="0" y="0"/>
                </a:lnTo>
                <a:lnTo>
                  <a:pt x="0" y="23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7" name="Bild 8" descr="AZ_Logo_RGB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5721350"/>
            <a:ext cx="19208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31825" y="768350"/>
            <a:ext cx="3598863" cy="20097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62000" tIns="46800" rIns="90000" bIns="82800"/>
          <a:lstStyle>
            <a:lvl1pPr defTabSz="914400" eaLnBrk="1" hangingPunct="1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US" noProof="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31825" y="3654425"/>
            <a:ext cx="3171825" cy="546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63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62000" tIns="46800" rIns="90000" bIns="10800" anchor="b">
            <a:spAutoFit/>
          </a:bodyPr>
          <a:lstStyle>
            <a:lvl1pPr eaLnBrk="1" hangingPunct="1">
              <a:spcAft>
                <a:spcPct val="0"/>
              </a:spcAft>
              <a:buFont typeface="Wingdings" pitchFamily="2" charset="2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975441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192088" indent="-188913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DBC2DF-1BE6-4230-9E7C-E9CF7B9CD4E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8806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  <a:p>
            <a:pPr>
              <a:defRPr/>
            </a:pPr>
            <a:fld id="{11DFB3FD-E851-4BE9-BD3E-CF8884722E5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96016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  <a:p>
            <a:pPr>
              <a:defRPr/>
            </a:pPr>
            <a:fld id="{032090F8-5123-4704-8827-0F6C6E1D1D8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45357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4500" y="1363663"/>
            <a:ext cx="39497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46600" y="1363663"/>
            <a:ext cx="3951288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05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551228"/>
            <a:ext cx="6784975" cy="3349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29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2743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9490" y="558723"/>
            <a:ext cx="6784975" cy="3349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4500" y="1363663"/>
            <a:ext cx="39497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46600" y="1363663"/>
            <a:ext cx="3951288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74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9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31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558723"/>
            <a:ext cx="6784975" cy="3349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59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03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0547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3522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44500" y="611188"/>
            <a:ext cx="67849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de-DE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4500" y="1363663"/>
            <a:ext cx="8053388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Hier klicken, um Master-Textformat zu bearbeiten.</a:t>
            </a:r>
          </a:p>
          <a:p>
            <a:pPr lvl="1"/>
            <a:r>
              <a:rPr lang="en-US" altLang="de-DE" smtClean="0"/>
              <a:t>Zweite Ebene</a:t>
            </a:r>
          </a:p>
          <a:p>
            <a:pPr lvl="2"/>
            <a:r>
              <a:rPr lang="en-US" altLang="de-DE" smtClean="0"/>
              <a:t>Dritte Ebene</a:t>
            </a:r>
          </a:p>
          <a:p>
            <a:pPr lvl="3"/>
            <a:r>
              <a:rPr lang="en-US" altLang="de-DE" smtClean="0"/>
              <a:t>Vierte Ebene</a:t>
            </a:r>
          </a:p>
          <a:p>
            <a:pPr lvl="4"/>
            <a:r>
              <a:rPr lang="en-US" altLang="de-DE" smtClean="0"/>
              <a:t>Fünfte Ebene</a:t>
            </a:r>
          </a:p>
        </p:txBody>
      </p:sp>
      <p:grpSp>
        <p:nvGrpSpPr>
          <p:cNvPr id="1028" name="Group 5"/>
          <p:cNvGrpSpPr>
            <a:grpSpLocks/>
          </p:cNvGrpSpPr>
          <p:nvPr/>
        </p:nvGrpSpPr>
        <p:grpSpPr bwMode="auto">
          <a:xfrm>
            <a:off x="7140575" y="55563"/>
            <a:ext cx="1781175" cy="658812"/>
            <a:chOff x="4350" y="3617"/>
            <a:chExt cx="1122" cy="415"/>
          </a:xfrm>
        </p:grpSpPr>
        <p:sp>
          <p:nvSpPr>
            <p:cNvPr id="1031" name="Rectangle 6"/>
            <p:cNvSpPr>
              <a:spLocks noChangeArrowheads="1"/>
            </p:cNvSpPr>
            <p:nvPr/>
          </p:nvSpPr>
          <p:spPr bwMode="gray">
            <a:xfrm>
              <a:off x="4350" y="3617"/>
              <a:ext cx="1122" cy="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accent1"/>
                </a:buClr>
                <a:buFont typeface="Wingdings" pitchFamily="2" charset="2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accent1"/>
                </a:buClr>
                <a:buFont typeface="Wingdings" pitchFamily="2" charset="2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accent1"/>
                </a:buClr>
                <a:buFont typeface="Wingdings" pitchFamily="2" charset="2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accent1"/>
                </a:buClr>
                <a:buFont typeface="Wingdings" pitchFamily="2" charset="2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Clr>
                  <a:srgbClr val="113388"/>
                </a:buClr>
                <a:defRPr/>
              </a:pPr>
              <a:endParaRPr lang="de-DE" altLang="de-DE" sz="1800" smtClean="0">
                <a:solidFill>
                  <a:srgbClr val="000000"/>
                </a:solidFill>
              </a:endParaRPr>
            </a:p>
          </p:txBody>
        </p:sp>
        <p:pic>
          <p:nvPicPr>
            <p:cNvPr id="1032" name="Picture 7" descr="Logo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477" y="3716"/>
              <a:ext cx="87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8302625" y="6491288"/>
            <a:ext cx="4667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ClrTx/>
              <a:buFontTx/>
              <a:buNone/>
              <a:defRPr/>
            </a:pPr>
            <a:fld id="{BD2B2743-7B05-4060-9765-F4C3E09C7A53}" type="slidenum">
              <a:rPr lang="de-DE" altLang="de-DE" sz="800" smtClean="0">
                <a:solidFill>
                  <a:srgbClr val="5F5F5F"/>
                </a:solidFill>
              </a:rPr>
              <a:pPr algn="r" eaLnBrk="1" hangingPunct="1">
                <a:spcAft>
                  <a:spcPct val="0"/>
                </a:spcAft>
                <a:buClrTx/>
                <a:buFontTx/>
                <a:buNone/>
                <a:defRPr/>
              </a:pPr>
              <a:t>‹Nr.›</a:t>
            </a:fld>
            <a:endParaRPr lang="de-DE" altLang="de-DE" sz="800" smtClean="0">
              <a:solidFill>
                <a:srgbClr val="5F5F5F"/>
              </a:solidFill>
            </a:endParaRPr>
          </a:p>
        </p:txBody>
      </p:sp>
      <p:sp>
        <p:nvSpPr>
          <p:cNvPr id="1030" name="Text Box 13"/>
          <p:cNvSpPr txBox="1">
            <a:spLocks noChangeArrowheads="1"/>
          </p:cNvSpPr>
          <p:nvPr/>
        </p:nvSpPr>
        <p:spPr bwMode="gray">
          <a:xfrm rot="16200000">
            <a:off x="7310438" y="4537075"/>
            <a:ext cx="3008312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Aft>
                <a:spcPct val="0"/>
              </a:spcAft>
              <a:buClrTx/>
              <a:buFontTx/>
              <a:buNone/>
              <a:defRPr/>
            </a:pPr>
            <a:r>
              <a:rPr lang="de-DE" altLang="de-DE" sz="800" smtClean="0">
                <a:solidFill>
                  <a:srgbClr val="5F5F5F"/>
                </a:solidFill>
              </a:rPr>
              <a:t>© Allianz Climate Solutions GmbH 2014</a:t>
            </a:r>
            <a:endParaRPr lang="de-DE" altLang="de-DE" sz="180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7" r:id="rId1"/>
    <p:sldLayoutId id="2147485102" r:id="rId2"/>
    <p:sldLayoutId id="2147485103" r:id="rId3"/>
    <p:sldLayoutId id="2147485104" r:id="rId4"/>
    <p:sldLayoutId id="2147485105" r:id="rId5"/>
    <p:sldLayoutId id="2147485106" r:id="rId6"/>
    <p:sldLayoutId id="2147485107" r:id="rId7"/>
    <p:sldLayoutId id="2147485108" r:id="rId8"/>
    <p:sldLayoutId id="2147485109" r:id="rId9"/>
    <p:sldLayoutId id="2147485110" r:id="rId10"/>
    <p:sldLayoutId id="2147485111" r:id="rId11"/>
    <p:sldLayoutId id="2147485112" r:id="rId12"/>
    <p:sldLayoutId id="2147485113" r:id="rId13"/>
    <p:sldLayoutId id="2147485114" r:id="rId14"/>
  </p:sldLayoutIdLst>
  <p:timing>
    <p:tnLst>
      <p:par>
        <p:cTn id="1" dur="indefinite" restart="never" nodeType="tmRoot"/>
      </p:par>
    </p:tnLst>
  </p:timing>
  <p:txStyles>
    <p:titleStyle>
      <a:lvl1pPr algn="l" defTabSz="784225" rtl="0" eaLnBrk="0" fontAlgn="base" hangingPunct="0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784225" rtl="0" eaLnBrk="0" fontAlgn="base" hangingPunct="0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2pPr>
      <a:lvl3pPr algn="l" defTabSz="784225" rtl="0" eaLnBrk="0" fontAlgn="base" hangingPunct="0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3pPr>
      <a:lvl4pPr algn="l" defTabSz="784225" rtl="0" eaLnBrk="0" fontAlgn="base" hangingPunct="0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4pPr>
      <a:lvl5pPr algn="l" defTabSz="784225" rtl="0" eaLnBrk="0" fontAlgn="base" hangingPunct="0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5pPr>
      <a:lvl6pPr marL="457200" algn="l" defTabSz="784225" rtl="0" fontAlgn="base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6pPr>
      <a:lvl7pPr marL="914400" algn="l" defTabSz="784225" rtl="0" fontAlgn="base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7pPr>
      <a:lvl8pPr marL="1371600" algn="l" defTabSz="784225" rtl="0" fontAlgn="base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8pPr>
      <a:lvl9pPr marL="1828800" algn="l" defTabSz="784225" rtl="0" fontAlgn="base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0000"/>
        </a:spcAft>
        <a:tabLst>
          <a:tab pos="195263" algn="l"/>
        </a:tabLst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0"/>
        </a:spcBef>
        <a:spcAft>
          <a:spcPct val="30000"/>
        </a:spcAft>
        <a:buFont typeface="Wingdings" pitchFamily="2" charset="2"/>
        <a:tabLst>
          <a:tab pos="195263" algn="l"/>
        </a:tabLst>
        <a:defRPr>
          <a:solidFill>
            <a:schemeClr val="tx1"/>
          </a:solidFill>
          <a:latin typeface="+mn-lt"/>
        </a:defRPr>
      </a:lvl2pPr>
      <a:lvl3pPr marL="192088" indent="-188913" algn="l" rtl="0" eaLnBrk="0" fontAlgn="base" hangingPunct="0">
        <a:spcBef>
          <a:spcPct val="0"/>
        </a:spcBef>
        <a:spcAft>
          <a:spcPct val="30000"/>
        </a:spcAft>
        <a:buClr>
          <a:schemeClr val="accent1"/>
        </a:buClr>
        <a:buFont typeface="Wingdings" pitchFamily="2" charset="2"/>
        <a:buChar char="§"/>
        <a:tabLst>
          <a:tab pos="195263" algn="l"/>
        </a:tabLst>
        <a:defRPr>
          <a:solidFill>
            <a:schemeClr val="tx1"/>
          </a:solidFill>
          <a:latin typeface="+mn-lt"/>
        </a:defRPr>
      </a:lvl3pPr>
      <a:lvl4pPr marL="384175" indent="-190500" algn="l" rtl="0" eaLnBrk="0" fontAlgn="base" hangingPunct="0">
        <a:spcBef>
          <a:spcPct val="0"/>
        </a:spcBef>
        <a:spcAft>
          <a:spcPct val="30000"/>
        </a:spcAft>
        <a:buClr>
          <a:schemeClr val="tx1"/>
        </a:buClr>
        <a:buChar char="-"/>
        <a:tabLst>
          <a:tab pos="195263" algn="l"/>
        </a:tabLst>
        <a:defRPr>
          <a:solidFill>
            <a:schemeClr val="tx1"/>
          </a:solidFill>
          <a:latin typeface="+mn-lt"/>
        </a:defRPr>
      </a:lvl4pPr>
      <a:lvl5pPr marL="574675" indent="-177800" algn="l" rtl="0" eaLnBrk="0" fontAlgn="base" hangingPunct="0">
        <a:spcBef>
          <a:spcPct val="0"/>
        </a:spcBef>
        <a:spcAft>
          <a:spcPct val="30000"/>
        </a:spcAft>
        <a:buClr>
          <a:schemeClr val="tx1"/>
        </a:buClr>
        <a:buChar char="-"/>
        <a:tabLst>
          <a:tab pos="195263" algn="l"/>
        </a:tabLst>
        <a:defRPr>
          <a:solidFill>
            <a:schemeClr val="tx1"/>
          </a:solidFill>
          <a:latin typeface="+mn-lt"/>
        </a:defRPr>
      </a:lvl5pPr>
      <a:lvl6pPr marL="1031875" indent="-177800" algn="l" rtl="0" fontAlgn="base">
        <a:spcBef>
          <a:spcPct val="0"/>
        </a:spcBef>
        <a:spcAft>
          <a:spcPct val="30000"/>
        </a:spcAft>
        <a:buClr>
          <a:schemeClr val="tx1"/>
        </a:buClr>
        <a:buChar char="-"/>
        <a:tabLst>
          <a:tab pos="195263" algn="l"/>
        </a:tabLst>
        <a:defRPr>
          <a:solidFill>
            <a:schemeClr val="tx1"/>
          </a:solidFill>
          <a:latin typeface="+mn-lt"/>
        </a:defRPr>
      </a:lvl6pPr>
      <a:lvl7pPr marL="1489075" indent="-177800" algn="l" rtl="0" fontAlgn="base">
        <a:spcBef>
          <a:spcPct val="0"/>
        </a:spcBef>
        <a:spcAft>
          <a:spcPct val="30000"/>
        </a:spcAft>
        <a:buClr>
          <a:schemeClr val="tx1"/>
        </a:buClr>
        <a:buChar char="-"/>
        <a:tabLst>
          <a:tab pos="195263" algn="l"/>
        </a:tabLst>
        <a:defRPr>
          <a:solidFill>
            <a:schemeClr val="tx1"/>
          </a:solidFill>
          <a:latin typeface="+mn-lt"/>
        </a:defRPr>
      </a:lvl7pPr>
      <a:lvl8pPr marL="1946275" indent="-177800" algn="l" rtl="0" fontAlgn="base">
        <a:spcBef>
          <a:spcPct val="0"/>
        </a:spcBef>
        <a:spcAft>
          <a:spcPct val="30000"/>
        </a:spcAft>
        <a:buClr>
          <a:schemeClr val="tx1"/>
        </a:buClr>
        <a:buChar char="-"/>
        <a:tabLst>
          <a:tab pos="195263" algn="l"/>
        </a:tabLst>
        <a:defRPr>
          <a:solidFill>
            <a:schemeClr val="tx1"/>
          </a:solidFill>
          <a:latin typeface="+mn-lt"/>
        </a:defRPr>
      </a:lvl8pPr>
      <a:lvl9pPr marL="2403475" indent="-177800" algn="l" rtl="0" fontAlgn="base">
        <a:spcBef>
          <a:spcPct val="0"/>
        </a:spcBef>
        <a:spcAft>
          <a:spcPct val="30000"/>
        </a:spcAft>
        <a:buClr>
          <a:schemeClr val="tx1"/>
        </a:buClr>
        <a:buChar char="-"/>
        <a:tabLst>
          <a:tab pos="195263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50850" y="611188"/>
            <a:ext cx="67849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de-DE" smtClean="0"/>
              <a:t>Hier klicken, um Master-Titelformat zu bearbeiten.</a:t>
            </a:r>
          </a:p>
        </p:txBody>
      </p:sp>
      <p:grpSp>
        <p:nvGrpSpPr>
          <p:cNvPr id="2051" name="Group 15"/>
          <p:cNvGrpSpPr>
            <a:grpSpLocks/>
          </p:cNvGrpSpPr>
          <p:nvPr/>
        </p:nvGrpSpPr>
        <p:grpSpPr bwMode="auto">
          <a:xfrm>
            <a:off x="7140575" y="93663"/>
            <a:ext cx="1781175" cy="658812"/>
            <a:chOff x="4350" y="3617"/>
            <a:chExt cx="1122" cy="415"/>
          </a:xfrm>
        </p:grpSpPr>
        <p:sp>
          <p:nvSpPr>
            <p:cNvPr id="3079" name="Rectangle 16"/>
            <p:cNvSpPr>
              <a:spLocks noChangeArrowheads="1"/>
            </p:cNvSpPr>
            <p:nvPr/>
          </p:nvSpPr>
          <p:spPr bwMode="gray">
            <a:xfrm>
              <a:off x="4350" y="3617"/>
              <a:ext cx="1122" cy="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accent1"/>
                </a:buClr>
                <a:buFont typeface="Wingdings" pitchFamily="2" charset="2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accent1"/>
                </a:buClr>
                <a:buFont typeface="Wingdings" pitchFamily="2" charset="2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accent1"/>
                </a:buClr>
                <a:buFont typeface="Wingdings" pitchFamily="2" charset="2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accent1"/>
                </a:buClr>
                <a:buFont typeface="Wingdings" pitchFamily="2" charset="2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Clr>
                  <a:srgbClr val="113388"/>
                </a:buClr>
                <a:defRPr/>
              </a:pPr>
              <a:endParaRPr lang="de-DE" altLang="de-DE" smtClean="0">
                <a:solidFill>
                  <a:srgbClr val="000000"/>
                </a:solidFill>
              </a:endParaRPr>
            </a:p>
          </p:txBody>
        </p:sp>
        <p:pic>
          <p:nvPicPr>
            <p:cNvPr id="2056" name="Picture 17" descr="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477" y="3716"/>
              <a:ext cx="87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6" name="Rectangle 31"/>
          <p:cNvSpPr>
            <a:spLocks noChangeArrowheads="1"/>
          </p:cNvSpPr>
          <p:nvPr/>
        </p:nvSpPr>
        <p:spPr bwMode="gray">
          <a:xfrm rot="-5400000">
            <a:off x="8682832" y="4756944"/>
            <a:ext cx="4778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90000" rIns="0" bIns="0"/>
          <a:lstStyle>
            <a:lvl1pPr defTabSz="784225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84225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84225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84225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84225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Aft>
                <a:spcPct val="0"/>
              </a:spcAft>
              <a:buClrTx/>
              <a:buFontTx/>
              <a:buNone/>
              <a:defRPr/>
            </a:pPr>
            <a:endParaRPr lang="en-US" altLang="de-DE" sz="800" smtClean="0">
              <a:solidFill>
                <a:srgbClr val="5F5F5F"/>
              </a:solidFill>
            </a:endParaRPr>
          </a:p>
          <a:p>
            <a:pPr algn="l">
              <a:spcAft>
                <a:spcPct val="0"/>
              </a:spcAft>
              <a:buClrTx/>
              <a:buFontTx/>
              <a:buNone/>
              <a:defRPr/>
            </a:pPr>
            <a:endParaRPr lang="en-US" altLang="de-DE" sz="800" smtClean="0">
              <a:solidFill>
                <a:srgbClr val="5F5F5F"/>
              </a:solidFill>
            </a:endParaRPr>
          </a:p>
        </p:txBody>
      </p:sp>
      <p:sp>
        <p:nvSpPr>
          <p:cNvPr id="4129" name="Rectangle 33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466138" y="6415088"/>
            <a:ext cx="2032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784225" eaLnBrk="0" hangingPunct="0">
              <a:spcAft>
                <a:spcPct val="0"/>
              </a:spcAft>
              <a:buClrTx/>
              <a:buFontTx/>
              <a:buNone/>
              <a:defRPr sz="8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de-DE"/>
          </a:p>
          <a:p>
            <a:pPr>
              <a:defRPr/>
            </a:pPr>
            <a:fld id="{DED434CD-4E92-47B2-B232-EE1CBF14786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205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69888" y="1389063"/>
            <a:ext cx="83058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8" r:id="rId1"/>
    <p:sldLayoutId id="2147485119" r:id="rId2"/>
    <p:sldLayoutId id="2147485115" r:id="rId3"/>
    <p:sldLayoutId id="2147485116" r:id="rId4"/>
    <p:sldLayoutId id="2147485120" r:id="rId5"/>
  </p:sldLayoutIdLst>
  <p:hf hdr="0" ftr="0" dt="0"/>
  <p:txStyles>
    <p:titleStyle>
      <a:lvl1pPr algn="l" defTabSz="784225" rtl="0" eaLnBrk="0" fontAlgn="base" hangingPunct="0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784225" rtl="0" eaLnBrk="0" fontAlgn="base" hangingPunct="0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2pPr>
      <a:lvl3pPr algn="l" defTabSz="784225" rtl="0" eaLnBrk="0" fontAlgn="base" hangingPunct="0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3pPr>
      <a:lvl4pPr algn="l" defTabSz="784225" rtl="0" eaLnBrk="0" fontAlgn="base" hangingPunct="0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4pPr>
      <a:lvl5pPr algn="l" defTabSz="784225" rtl="0" eaLnBrk="0" fontAlgn="base" hangingPunct="0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5pPr>
      <a:lvl6pPr marL="457200" algn="l" defTabSz="784225" rtl="0" eaLnBrk="1" fontAlgn="base" hangingPunct="1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6pPr>
      <a:lvl7pPr marL="914400" algn="l" defTabSz="784225" rtl="0" eaLnBrk="1" fontAlgn="base" hangingPunct="1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7pPr>
      <a:lvl8pPr marL="1371600" algn="l" defTabSz="784225" rtl="0" eaLnBrk="1" fontAlgn="base" hangingPunct="1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8pPr>
      <a:lvl9pPr marL="1828800" algn="l" defTabSz="784225" rtl="0" eaLnBrk="1" fontAlgn="base" hangingPunct="1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30000"/>
        </a:spcAft>
        <a:tabLst>
          <a:tab pos="195263" algn="l"/>
        </a:tabLst>
        <a:defRPr lang="en-US" sz="1600" dirty="0">
          <a:solidFill>
            <a:schemeClr val="accent1"/>
          </a:solidFill>
          <a:latin typeface="+mn-lt"/>
          <a:ea typeface="+mn-ea"/>
          <a:cs typeface="+mn-cs"/>
        </a:defRPr>
      </a:lvl1pPr>
      <a:lvl2pPr marL="1588" algn="l" rtl="0" eaLnBrk="0" fontAlgn="base" hangingPunct="0">
        <a:spcBef>
          <a:spcPct val="0"/>
        </a:spcBef>
        <a:spcAft>
          <a:spcPct val="30000"/>
        </a:spcAft>
        <a:buFont typeface="Wingdings" pitchFamily="2" charset="2"/>
        <a:tabLst>
          <a:tab pos="195263" algn="l"/>
        </a:tabLst>
        <a:defRPr lang="en-US" sz="1400" dirty="0">
          <a:solidFill>
            <a:schemeClr val="tx1"/>
          </a:solidFill>
          <a:latin typeface="+mn-lt"/>
        </a:defRPr>
      </a:lvl2pPr>
      <a:lvl3pPr marL="192088" indent="-188913" algn="l" rtl="0" eaLnBrk="0" fontAlgn="base" hangingPunct="0">
        <a:spcBef>
          <a:spcPct val="0"/>
        </a:spcBef>
        <a:spcAft>
          <a:spcPct val="30000"/>
        </a:spcAft>
        <a:buClr>
          <a:schemeClr val="accent1"/>
        </a:buClr>
        <a:buFont typeface="Wingdings" pitchFamily="2" charset="2"/>
        <a:buChar char=""/>
        <a:tabLst>
          <a:tab pos="195263" algn="l"/>
        </a:tabLst>
        <a:defRPr lang="en-US" sz="1400" dirty="0">
          <a:solidFill>
            <a:schemeClr val="tx1"/>
          </a:solidFill>
          <a:latin typeface="+mn-lt"/>
        </a:defRPr>
      </a:lvl3pPr>
      <a:lvl4pPr marL="384175" indent="-190500" algn="l" rtl="0" eaLnBrk="0" fontAlgn="base" hangingPunct="0">
        <a:spcBef>
          <a:spcPct val="0"/>
        </a:spcBef>
        <a:spcAft>
          <a:spcPct val="30000"/>
        </a:spcAft>
        <a:buClr>
          <a:schemeClr val="tx1"/>
        </a:buClr>
        <a:buFont typeface="Arial" charset="0"/>
        <a:buChar char="­"/>
        <a:tabLst>
          <a:tab pos="195263" algn="l"/>
        </a:tabLst>
        <a:defRPr lang="en-US" sz="1200" dirty="0">
          <a:solidFill>
            <a:schemeClr val="tx1"/>
          </a:solidFill>
          <a:latin typeface="+mn-lt"/>
        </a:defRPr>
      </a:lvl4pPr>
      <a:lvl5pPr marL="574675" indent="-177800" algn="l" rtl="0" eaLnBrk="0" fontAlgn="base" hangingPunct="0">
        <a:spcBef>
          <a:spcPct val="0"/>
        </a:spcBef>
        <a:spcAft>
          <a:spcPct val="30000"/>
        </a:spcAft>
        <a:buClr>
          <a:schemeClr val="tx1"/>
        </a:buClr>
        <a:buFont typeface="Arial" charset="0"/>
        <a:buChar char="­"/>
        <a:tabLst>
          <a:tab pos="195263" algn="l"/>
        </a:tabLst>
        <a:defRPr lang="en-US" sz="1200" dirty="0">
          <a:solidFill>
            <a:schemeClr val="tx1"/>
          </a:solidFill>
          <a:latin typeface="+mn-lt"/>
        </a:defRPr>
      </a:lvl5pPr>
      <a:lvl6pPr marL="1031875" indent="-177800" algn="l" rtl="0" eaLnBrk="1" fontAlgn="base" hangingPunct="1">
        <a:spcBef>
          <a:spcPct val="0"/>
        </a:spcBef>
        <a:spcAft>
          <a:spcPct val="30000"/>
        </a:spcAft>
        <a:buClr>
          <a:schemeClr val="tx1"/>
        </a:buClr>
        <a:buChar char="-"/>
        <a:tabLst>
          <a:tab pos="195263" algn="l"/>
        </a:tabLst>
        <a:defRPr>
          <a:solidFill>
            <a:schemeClr val="tx1"/>
          </a:solidFill>
          <a:latin typeface="+mn-lt"/>
        </a:defRPr>
      </a:lvl6pPr>
      <a:lvl7pPr marL="1489075" indent="-177800" algn="l" rtl="0" eaLnBrk="1" fontAlgn="base" hangingPunct="1">
        <a:spcBef>
          <a:spcPct val="0"/>
        </a:spcBef>
        <a:spcAft>
          <a:spcPct val="30000"/>
        </a:spcAft>
        <a:buClr>
          <a:schemeClr val="tx1"/>
        </a:buClr>
        <a:buChar char="-"/>
        <a:tabLst>
          <a:tab pos="195263" algn="l"/>
        </a:tabLst>
        <a:defRPr>
          <a:solidFill>
            <a:schemeClr val="tx1"/>
          </a:solidFill>
          <a:latin typeface="+mn-lt"/>
        </a:defRPr>
      </a:lvl7pPr>
      <a:lvl8pPr marL="1946275" indent="-177800" algn="l" rtl="0" eaLnBrk="1" fontAlgn="base" hangingPunct="1">
        <a:spcBef>
          <a:spcPct val="0"/>
        </a:spcBef>
        <a:spcAft>
          <a:spcPct val="30000"/>
        </a:spcAft>
        <a:buClr>
          <a:schemeClr val="tx1"/>
        </a:buClr>
        <a:buChar char="-"/>
        <a:tabLst>
          <a:tab pos="195263" algn="l"/>
        </a:tabLst>
        <a:defRPr>
          <a:solidFill>
            <a:schemeClr val="tx1"/>
          </a:solidFill>
          <a:latin typeface="+mn-lt"/>
        </a:defRPr>
      </a:lvl8pPr>
      <a:lvl9pPr marL="2403475" indent="-177800" algn="l" rtl="0" eaLnBrk="1" fontAlgn="base" hangingPunct="1">
        <a:spcBef>
          <a:spcPct val="0"/>
        </a:spcBef>
        <a:spcAft>
          <a:spcPct val="30000"/>
        </a:spcAft>
        <a:buClr>
          <a:schemeClr val="tx1"/>
        </a:buClr>
        <a:buChar char="-"/>
        <a:tabLst>
          <a:tab pos="195263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5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Freeform 8"/>
          <p:cNvSpPr>
            <a:spLocks/>
          </p:cNvSpPr>
          <p:nvPr/>
        </p:nvSpPr>
        <p:spPr bwMode="auto">
          <a:xfrm>
            <a:off x="642938" y="784225"/>
            <a:ext cx="3686175" cy="3657600"/>
          </a:xfrm>
          <a:custGeom>
            <a:avLst/>
            <a:gdLst>
              <a:gd name="T0" fmla="*/ 0 w 2322"/>
              <a:gd name="T1" fmla="*/ 2147483647 h 2304"/>
              <a:gd name="T2" fmla="*/ 2147483647 w 2322"/>
              <a:gd name="T3" fmla="*/ 2147483647 h 2304"/>
              <a:gd name="T4" fmla="*/ 2147483647 w 2322"/>
              <a:gd name="T5" fmla="*/ 2147483647 h 2304"/>
              <a:gd name="T6" fmla="*/ 2147483647 w 2322"/>
              <a:gd name="T7" fmla="*/ 0 h 2304"/>
              <a:gd name="T8" fmla="*/ 0 w 2322"/>
              <a:gd name="T9" fmla="*/ 0 h 2304"/>
              <a:gd name="T10" fmla="*/ 0 w 2322"/>
              <a:gd name="T11" fmla="*/ 2147483647 h 23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22" h="2304">
                <a:moveTo>
                  <a:pt x="0" y="2304"/>
                </a:moveTo>
                <a:lnTo>
                  <a:pt x="2010" y="2304"/>
                </a:lnTo>
                <a:lnTo>
                  <a:pt x="2322" y="1992"/>
                </a:lnTo>
                <a:lnTo>
                  <a:pt x="2322" y="0"/>
                </a:lnTo>
                <a:lnTo>
                  <a:pt x="0" y="0"/>
                </a:lnTo>
                <a:lnTo>
                  <a:pt x="0" y="23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7172" name="Group 31"/>
          <p:cNvGrpSpPr>
            <a:grpSpLocks/>
          </p:cNvGrpSpPr>
          <p:nvPr/>
        </p:nvGrpSpPr>
        <p:grpSpPr bwMode="auto">
          <a:xfrm>
            <a:off x="641350" y="795338"/>
            <a:ext cx="3679825" cy="3579812"/>
            <a:chOff x="409" y="522"/>
            <a:chExt cx="2318" cy="2255"/>
          </a:xfrm>
        </p:grpSpPr>
        <p:sp>
          <p:nvSpPr>
            <p:cNvPr id="7174" name="Rectangle 2"/>
            <p:cNvSpPr txBox="1">
              <a:spLocks noChangeArrowheads="1"/>
            </p:cNvSpPr>
            <p:nvPr/>
          </p:nvSpPr>
          <p:spPr bwMode="ltGray">
            <a:xfrm>
              <a:off x="510" y="522"/>
              <a:ext cx="2183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defTabSz="784225" eaLnBrk="0" hangingPunct="0">
                <a:defRPr sz="1600">
                  <a:solidFill>
                    <a:schemeClr val="accent1"/>
                  </a:solidFill>
                  <a:latin typeface="Arial" charset="0"/>
                </a:defRPr>
              </a:lvl1pPr>
              <a:lvl2pPr marL="37931725" indent="-37474525" algn="l" defTabSz="784225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92088" indent="-188913" algn="l" defTabSz="784225" eaLnBrk="0" hangingPunct="0">
                <a:buChar char=""/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384175" indent="-190500" algn="l" defTabSz="784225" eaLnBrk="0" hangingPunct="0"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574675" indent="-177800" algn="l" defTabSz="784225" eaLnBrk="0" hangingPunct="0"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1031875" indent="-177800" defTabSz="784225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1489075" indent="-177800" defTabSz="784225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1946275" indent="-177800" defTabSz="784225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2403475" indent="-177800" defTabSz="784225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de-DE" sz="2500" dirty="0" smtClean="0">
                  <a:solidFill>
                    <a:srgbClr val="FFFFFF"/>
                  </a:solidFill>
                  <a:ea typeface="MS PGothic" pitchFamily="34" charset="-128"/>
                </a:rPr>
                <a:t>Allianz Climate Solutions</a:t>
              </a:r>
            </a:p>
            <a:p>
              <a:pPr>
                <a:buClrTx/>
                <a:buFontTx/>
                <a:buNone/>
              </a:pPr>
              <a:r>
                <a:rPr lang="en-US" altLang="de-DE" sz="2500" dirty="0" smtClean="0">
                  <a:solidFill>
                    <a:srgbClr val="FFFFFF"/>
                  </a:solidFill>
                  <a:ea typeface="MS PGothic" pitchFamily="34" charset="-128"/>
                </a:rPr>
                <a:t/>
              </a:r>
              <a:br>
                <a:rPr lang="en-US" altLang="de-DE" sz="2500" dirty="0" smtClean="0">
                  <a:solidFill>
                    <a:srgbClr val="FFFFFF"/>
                  </a:solidFill>
                  <a:ea typeface="MS PGothic" pitchFamily="34" charset="-128"/>
                </a:rPr>
              </a:br>
              <a:r>
                <a:rPr lang="en-US" altLang="de-DE" sz="2000" dirty="0" smtClean="0">
                  <a:solidFill>
                    <a:srgbClr val="FFFFFF"/>
                  </a:solidFill>
                  <a:ea typeface="MS PGothic" pitchFamily="34" charset="-128"/>
                </a:rPr>
                <a:t>Opportunities for true partnership</a:t>
              </a:r>
              <a:br>
                <a:rPr lang="en-US" altLang="de-DE" sz="2000" dirty="0" smtClean="0">
                  <a:solidFill>
                    <a:srgbClr val="FFFFFF"/>
                  </a:solidFill>
                  <a:ea typeface="MS PGothic" pitchFamily="34" charset="-128"/>
                </a:rPr>
              </a:br>
              <a:r>
                <a:rPr lang="en-US" altLang="de-DE" sz="1400" dirty="0" smtClean="0">
                  <a:solidFill>
                    <a:srgbClr val="FFFFFF"/>
                  </a:solidFill>
                  <a:ea typeface="MS PGothic" pitchFamily="34" charset="-128"/>
                </a:rPr>
                <a:t>The insurer‘s perspective  on climate risk insurance initiatives</a:t>
              </a:r>
              <a:r>
                <a:rPr lang="en-US" altLang="de-DE" dirty="0" smtClean="0">
                  <a:solidFill>
                    <a:srgbClr val="FFFFFF"/>
                  </a:solidFill>
                  <a:ea typeface="MS PGothic" pitchFamily="34" charset="-128"/>
                </a:rPr>
                <a:t/>
              </a:r>
              <a:br>
                <a:rPr lang="en-US" altLang="de-DE" dirty="0" smtClean="0">
                  <a:solidFill>
                    <a:srgbClr val="FFFFFF"/>
                  </a:solidFill>
                  <a:ea typeface="MS PGothic" pitchFamily="34" charset="-128"/>
                </a:rPr>
              </a:br>
              <a:r>
                <a:rPr lang="en-US" altLang="de-DE" dirty="0" smtClean="0">
                  <a:solidFill>
                    <a:srgbClr val="FFFFFF"/>
                  </a:solidFill>
                  <a:ea typeface="MS PGothic" pitchFamily="34" charset="-128"/>
                </a:rPr>
                <a:t> </a:t>
              </a:r>
            </a:p>
            <a:p>
              <a:pPr>
                <a:buClrTx/>
                <a:buFontTx/>
                <a:buNone/>
              </a:pPr>
              <a:r>
                <a:rPr lang="en-US" altLang="de-DE" sz="3000" dirty="0" smtClean="0">
                  <a:solidFill>
                    <a:srgbClr val="FFFFFF"/>
                  </a:solidFill>
                  <a:ea typeface="MS PGothic" pitchFamily="34" charset="-128"/>
                </a:rPr>
                <a:t/>
              </a:r>
              <a:br>
                <a:rPr lang="en-US" altLang="de-DE" sz="3000" dirty="0" smtClean="0">
                  <a:solidFill>
                    <a:srgbClr val="FFFFFF"/>
                  </a:solidFill>
                  <a:ea typeface="MS PGothic" pitchFamily="34" charset="-128"/>
                </a:rPr>
              </a:br>
              <a:r>
                <a:rPr lang="en-US" altLang="de-DE" sz="1400" dirty="0" smtClean="0">
                  <a:solidFill>
                    <a:srgbClr val="FFFFFF"/>
                  </a:solidFill>
                  <a:ea typeface="MS PGothic" pitchFamily="34" charset="-128"/>
                </a:rPr>
                <a:t>2016-05-21</a:t>
              </a:r>
              <a:r>
                <a:rPr lang="en-US" altLang="de-DE" sz="3000" dirty="0" smtClean="0">
                  <a:solidFill>
                    <a:srgbClr val="FFFFFF"/>
                  </a:solidFill>
                  <a:ea typeface="MS PGothic" pitchFamily="34" charset="-128"/>
                </a:rPr>
                <a:t/>
              </a:r>
              <a:br>
                <a:rPr lang="en-US" altLang="de-DE" sz="3000" dirty="0" smtClean="0">
                  <a:solidFill>
                    <a:srgbClr val="FFFFFF"/>
                  </a:solidFill>
                  <a:ea typeface="MS PGothic" pitchFamily="34" charset="-128"/>
                </a:rPr>
              </a:br>
              <a:r>
                <a:rPr lang="en-US" altLang="de-DE" dirty="0" smtClean="0">
                  <a:solidFill>
                    <a:srgbClr val="FFFFFF"/>
                  </a:solidFill>
                  <a:ea typeface="MS PGothic" pitchFamily="34" charset="-128"/>
                </a:rPr>
                <a:t>Karsten Löffler, Managing Director</a:t>
              </a:r>
              <a:r>
                <a:rPr lang="en-US" altLang="de-DE" sz="2000" dirty="0" smtClean="0">
                  <a:solidFill>
                    <a:srgbClr val="FFFFFF"/>
                  </a:solidFill>
                  <a:ea typeface="MS PGothic" pitchFamily="34" charset="-128"/>
                </a:rPr>
                <a:t/>
              </a:r>
              <a:br>
                <a:rPr lang="en-US" altLang="de-DE" sz="2000" dirty="0" smtClean="0">
                  <a:solidFill>
                    <a:srgbClr val="FFFFFF"/>
                  </a:solidFill>
                  <a:ea typeface="MS PGothic" pitchFamily="34" charset="-128"/>
                </a:rPr>
              </a:br>
              <a:endParaRPr lang="en-US" altLang="de-DE" sz="1100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7175" name="Rectangle 19"/>
            <p:cNvSpPr>
              <a:spLocks noChangeArrowheads="1"/>
            </p:cNvSpPr>
            <p:nvPr/>
          </p:nvSpPr>
          <p:spPr bwMode="ltGray">
            <a:xfrm>
              <a:off x="409" y="2216"/>
              <a:ext cx="2318" cy="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62000" tIns="190800" rIns="90000" bIns="10800"/>
            <a:lstStyle>
              <a:lvl1pPr algn="l" eaLnBrk="0" hangingPunct="0">
                <a:defRPr sz="1600"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algn="l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"/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Tx/>
              </a:pPr>
              <a:endParaRPr lang="en-US" altLang="de-DE" dirty="0">
                <a:solidFill>
                  <a:srgbClr val="FFFFFF"/>
                </a:solidFill>
              </a:endParaRPr>
            </a:p>
          </p:txBody>
        </p:sp>
      </p:grpSp>
      <p:pic>
        <p:nvPicPr>
          <p:cNvPr id="7173" name="Bild 8" descr="AZ_Logo_RGB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5721350"/>
            <a:ext cx="19208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444500" y="611188"/>
            <a:ext cx="6784975" cy="615950"/>
          </a:xfrm>
        </p:spPr>
        <p:txBody>
          <a:bodyPr/>
          <a:lstStyle/>
          <a:p>
            <a:r>
              <a:rPr lang="de-DE" altLang="de-DE" sz="2000" smtClean="0"/>
              <a:t>Example for national level insurance: Uruguay weather and oil price insurance </a:t>
            </a:r>
          </a:p>
        </p:txBody>
      </p:sp>
      <p:sp>
        <p:nvSpPr>
          <p:cNvPr id="15363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77800" indent="-177800">
              <a:buFontTx/>
              <a:buChar char="•"/>
            </a:pPr>
            <a:r>
              <a:rPr altLang="de-DE" sz="1400" smtClean="0"/>
              <a:t>A PPP between World Bank, Swiss Re and Allianz Risk Transfer </a:t>
            </a:r>
          </a:p>
          <a:p>
            <a:pPr marL="177800" indent="-177800">
              <a:buFontTx/>
              <a:buChar char="•"/>
            </a:pPr>
            <a:r>
              <a:rPr altLang="de-DE" sz="1400" smtClean="0"/>
              <a:t>Since 2014 in Uruguay </a:t>
            </a:r>
          </a:p>
          <a:p>
            <a:pPr marL="177800" indent="-177800">
              <a:buFontTx/>
              <a:buChar char="•"/>
            </a:pPr>
            <a:r>
              <a:rPr altLang="de-DE" sz="1400" smtClean="0"/>
              <a:t>First index-based weather insurance for hydroelectric power coupled with oil price </a:t>
            </a:r>
          </a:p>
          <a:p>
            <a:pPr marL="177800" indent="-177800">
              <a:buFontTx/>
              <a:buChar char="•"/>
            </a:pPr>
            <a:r>
              <a:rPr altLang="de-DE" sz="1400" smtClean="0"/>
              <a:t> Decreases the country’s financial exposure in times of drought</a:t>
            </a:r>
          </a:p>
          <a:p>
            <a:pPr marL="177800" indent="-177800">
              <a:buFontTx/>
              <a:buChar char="•"/>
            </a:pPr>
            <a:r>
              <a:rPr altLang="de-DE" sz="1400" smtClean="0"/>
              <a:t>Swiss Re Corporate Solutions and Allianz Risk Transfer took on a material part of the risk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584950" y="4203700"/>
            <a:ext cx="2084388" cy="2492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>
            <a:lvl1pPr algn="l" eaLnBrk="0" hangingPunct="0">
              <a:defRPr sz="1600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Char char="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lr>
                <a:schemeClr val="tx1"/>
              </a:buClr>
              <a:buFont typeface="Arial" pitchFamily="34" charset="0"/>
              <a:buChar char="­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lr>
                <a:schemeClr val="tx1"/>
              </a:buClr>
              <a:buFont typeface="Arial" pitchFamily="34" charset="0"/>
              <a:buChar char="­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pitchFamily="34" charset="0"/>
              <a:buChar char="­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pitchFamily="34" charset="0"/>
              <a:buChar char="­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pitchFamily="34" charset="0"/>
              <a:buChar char="­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pitchFamily="34" charset="0"/>
              <a:buChar char="­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de-DE" sz="1000" i="1" smtClean="0">
                <a:solidFill>
                  <a:schemeClr val="accent2"/>
                </a:solidFill>
              </a:rPr>
              <a:t>“Combining protection against the risk of drought and high oil prices is something that works particularly well for hydropower companies [...] This transaction is a good example of how we can focus our financial and technical expertise, combined with experiences in other countries, to deliver solutions that meet specific client needs. </a:t>
            </a:r>
          </a:p>
          <a:p>
            <a:pPr eaLnBrk="1" hangingPunct="1">
              <a:defRPr/>
            </a:pPr>
            <a:r>
              <a:rPr lang="de-DE" altLang="de-DE" sz="1000" i="1" smtClean="0">
                <a:solidFill>
                  <a:schemeClr val="accent2"/>
                </a:solidFill>
              </a:rPr>
              <a:t/>
            </a:r>
            <a:br>
              <a:rPr lang="de-DE" altLang="de-DE" sz="1000" i="1" smtClean="0">
                <a:solidFill>
                  <a:schemeClr val="accent2"/>
                </a:solidFill>
              </a:rPr>
            </a:br>
            <a:r>
              <a:rPr lang="en-US" altLang="de-DE" sz="1000" b="1" i="1" smtClean="0">
                <a:solidFill>
                  <a:schemeClr val="accent2"/>
                </a:solidFill>
              </a:rPr>
              <a:t>MADELYN ANTONCIC</a:t>
            </a:r>
          </a:p>
          <a:p>
            <a:pPr eaLnBrk="1" hangingPunct="1">
              <a:defRPr/>
            </a:pPr>
            <a:r>
              <a:rPr lang="en-US" altLang="de-DE" sz="1000" i="1" smtClean="0">
                <a:solidFill>
                  <a:schemeClr val="accent2"/>
                </a:solidFill>
              </a:rPr>
              <a:t>Vice-President and Treasurer of the World Bank</a:t>
            </a:r>
            <a:endParaRPr lang="de-DE" altLang="de-DE" sz="1000" i="1" smtClean="0">
              <a:solidFill>
                <a:schemeClr val="accent2"/>
              </a:solidFill>
            </a:endParaRPr>
          </a:p>
        </p:txBody>
      </p:sp>
      <p:sp>
        <p:nvSpPr>
          <p:cNvPr id="15365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altLang="de-DE" smtClean="0"/>
          </a:p>
        </p:txBody>
      </p:sp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44500" y="1373188"/>
            <a:ext cx="38862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448175" y="4203700"/>
            <a:ext cx="20701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gray">
          <a:xfrm rot="16200000">
            <a:off x="7484269" y="4687094"/>
            <a:ext cx="2879725" cy="2174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30000"/>
              </a:spcAft>
              <a:defRPr/>
            </a:pPr>
            <a:r>
              <a:rPr lang="en-US" alt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© </a:t>
            </a:r>
            <a:r>
              <a:rPr lang="en-US" alt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2016  </a:t>
            </a:r>
            <a:r>
              <a:rPr lang="en-US" alt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Allianz </a:t>
            </a:r>
            <a:r>
              <a:rPr lang="en-US" alt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Climate Solutions GmbH</a:t>
            </a:r>
          </a:p>
        </p:txBody>
      </p:sp>
      <p:sp>
        <p:nvSpPr>
          <p:cNvPr id="12" name="Foliennummernplatzhalter 3"/>
          <p:cNvSpPr txBox="1">
            <a:spLocks/>
          </p:cNvSpPr>
          <p:nvPr/>
        </p:nvSpPr>
        <p:spPr>
          <a:xfrm>
            <a:off x="8611630" y="6538039"/>
            <a:ext cx="57708" cy="123111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defTabSz="784225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784225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784225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784225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784225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784225" rtl="0" eaLnBrk="0" fontAlgn="base" latinLnBrk="0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784225" rtl="0" eaLnBrk="0" fontAlgn="base" latinLnBrk="0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784225" rtl="0" eaLnBrk="0" fontAlgn="base" latinLnBrk="0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784225" rtl="0" eaLnBrk="0" fontAlgn="base" latinLnBrk="0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F8EEE888-DBAF-4A2E-AE89-E528C58F9825}" type="slidenum">
              <a:rPr lang="en-US" altLang="de-DE" sz="800" smtClean="0">
                <a:solidFill>
                  <a:srgbClr val="000000"/>
                </a:solidFill>
              </a:rPr>
              <a:pPr algn="r"/>
              <a:t>10</a:t>
            </a:fld>
            <a:endParaRPr lang="en-US" altLang="de-DE" sz="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el 1"/>
          <p:cNvSpPr>
            <a:spLocks noGrp="1"/>
          </p:cNvSpPr>
          <p:nvPr>
            <p:ph type="title"/>
          </p:nvPr>
        </p:nvSpPr>
        <p:spPr>
          <a:xfrm>
            <a:off x="444500" y="611188"/>
            <a:ext cx="7412038" cy="307975"/>
          </a:xfrm>
        </p:spPr>
        <p:txBody>
          <a:bodyPr/>
          <a:lstStyle/>
          <a:p>
            <a:r>
              <a:rPr lang="de-DE" altLang="de-DE" sz="2000" smtClean="0"/>
              <a:t>Risk transfer in the portfolio of responses on a sovereign level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403225" y="6242050"/>
            <a:ext cx="78628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defRPr sz="16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</a:pPr>
            <a:r>
              <a:rPr lang="en-US" altLang="de-DE" sz="800" baseline="30000">
                <a:solidFill>
                  <a:srgbClr val="7F7F7F"/>
                </a:solidFill>
              </a:rPr>
              <a:t>1</a:t>
            </a:r>
            <a:r>
              <a:rPr lang="es-ES" altLang="de-DE" sz="800">
                <a:solidFill>
                  <a:srgbClr val="7F7F7F"/>
                </a:solidFill>
                <a:ea typeface="SimSun" pitchFamily="2" charset="-122"/>
                <a:cs typeface="Times New Roman" pitchFamily="18" charset="0"/>
              </a:rPr>
              <a:t>Lydia Poole (2014): A calculated risk - </a:t>
            </a:r>
            <a:r>
              <a:rPr lang="en-US" altLang="de-DE" sz="800">
                <a:solidFill>
                  <a:srgbClr val="7F7F7F"/>
                </a:solidFill>
                <a:ea typeface="SimSun" pitchFamily="2" charset="-122"/>
                <a:cs typeface="Times New Roman" pitchFamily="18" charset="0"/>
              </a:rPr>
              <a:t>How Donors Should Engage with Risk Financing and Transfer Mechanisms, OECD Development Co-operation Working Paper 17.</a:t>
            </a:r>
            <a:endParaRPr lang="es-ES" altLang="de-DE" sz="800">
              <a:solidFill>
                <a:srgbClr val="7F7F7F"/>
              </a:solidFill>
              <a:cs typeface="Arial" charset="0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352550"/>
            <a:ext cx="6621462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403225" y="6242050"/>
            <a:ext cx="78628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defRPr sz="16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</a:pPr>
            <a:r>
              <a:rPr lang="en-US" altLang="de-DE" sz="800" baseline="30000">
                <a:solidFill>
                  <a:srgbClr val="7F7F7F"/>
                </a:solidFill>
              </a:rPr>
              <a:t>1</a:t>
            </a:r>
            <a:r>
              <a:rPr lang="es-ES" altLang="de-DE" sz="800">
                <a:solidFill>
                  <a:srgbClr val="7F7F7F"/>
                </a:solidFill>
                <a:ea typeface="SimSun" pitchFamily="2" charset="-122"/>
                <a:cs typeface="Times New Roman" pitchFamily="18" charset="0"/>
              </a:rPr>
              <a:t>Lydia Poole (2014): A calculated risk - </a:t>
            </a:r>
            <a:r>
              <a:rPr lang="en-US" altLang="de-DE" sz="800">
                <a:solidFill>
                  <a:srgbClr val="7F7F7F"/>
                </a:solidFill>
                <a:ea typeface="SimSun" pitchFamily="2" charset="-122"/>
                <a:cs typeface="Times New Roman" pitchFamily="18" charset="0"/>
              </a:rPr>
              <a:t>How Donors Should Engage with Risk Financing and Transfer Mechanisms, OECD Development Co-operation Working Paper 17.</a:t>
            </a:r>
            <a:endParaRPr lang="es-ES" altLang="de-DE" sz="80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gray">
          <a:xfrm>
            <a:off x="6275388" y="4441825"/>
            <a:ext cx="1566862" cy="611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defRPr sz="16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200">
                <a:solidFill>
                  <a:srgbClr val="00B0F0"/>
                </a:solidFill>
              </a:rPr>
              <a:t>Risk retention</a:t>
            </a:r>
          </a:p>
          <a:p>
            <a:pPr eaLnBrk="1" hangingPunct="1">
              <a:spcBef>
                <a:spcPct val="50000"/>
              </a:spcBef>
            </a:pPr>
            <a:endParaRPr lang="en-US" altLang="de-DE" sz="1200">
              <a:solidFill>
                <a:srgbClr val="00B0F0"/>
              </a:solidFill>
            </a:endParaRP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gray">
          <a:xfrm>
            <a:off x="6300788" y="2701925"/>
            <a:ext cx="822325" cy="1128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defRPr sz="16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de-DE" sz="1200">
              <a:solidFill>
                <a:srgbClr val="00B0F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de-DE" sz="1200">
                <a:solidFill>
                  <a:srgbClr val="00B0F0"/>
                </a:solidFill>
              </a:rPr>
              <a:t>Risk transfer</a:t>
            </a:r>
          </a:p>
          <a:p>
            <a:pPr eaLnBrk="1" hangingPunct="1">
              <a:spcBef>
                <a:spcPct val="50000"/>
              </a:spcBef>
            </a:pPr>
            <a:endParaRPr lang="en-US" altLang="de-DE" sz="1200">
              <a:solidFill>
                <a:srgbClr val="00B0F0"/>
              </a:solidFill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gray">
          <a:xfrm>
            <a:off x="1035050" y="1284288"/>
            <a:ext cx="3298825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defRPr sz="16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200">
                <a:solidFill>
                  <a:srgbClr val="00B0F0"/>
                </a:solidFill>
              </a:rPr>
              <a:t>More frequent	 Less frequent</a:t>
            </a:r>
          </a:p>
        </p:txBody>
      </p:sp>
      <p:sp>
        <p:nvSpPr>
          <p:cNvPr id="17418" name="Text Box 9"/>
          <p:cNvSpPr txBox="1">
            <a:spLocks noChangeArrowheads="1"/>
          </p:cNvSpPr>
          <p:nvPr/>
        </p:nvSpPr>
        <p:spPr bwMode="gray">
          <a:xfrm>
            <a:off x="242888" y="1946275"/>
            <a:ext cx="828675" cy="465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defRPr sz="16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e-DE" sz="1200">
                <a:solidFill>
                  <a:srgbClr val="00B0F0"/>
                </a:solidFill>
              </a:rPr>
              <a:t>High severity</a:t>
            </a:r>
          </a:p>
        </p:txBody>
      </p:sp>
      <p:sp>
        <p:nvSpPr>
          <p:cNvPr id="17419" name="Text Box 9"/>
          <p:cNvSpPr txBox="1">
            <a:spLocks noChangeArrowheads="1"/>
          </p:cNvSpPr>
          <p:nvPr/>
        </p:nvSpPr>
        <p:spPr bwMode="gray">
          <a:xfrm>
            <a:off x="241300" y="4900613"/>
            <a:ext cx="835025" cy="465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defRPr sz="16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e-DE" sz="1200">
                <a:solidFill>
                  <a:srgbClr val="00B0F0"/>
                </a:solidFill>
              </a:rPr>
              <a:t>Low severity</a:t>
            </a:r>
          </a:p>
        </p:txBody>
      </p:sp>
      <p:sp>
        <p:nvSpPr>
          <p:cNvPr id="17420" name="Text Box 9"/>
          <p:cNvSpPr txBox="1">
            <a:spLocks noChangeArrowheads="1"/>
          </p:cNvSpPr>
          <p:nvPr/>
        </p:nvSpPr>
        <p:spPr bwMode="gray">
          <a:xfrm>
            <a:off x="1076325" y="5946775"/>
            <a:ext cx="5040313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defRPr sz="16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200">
                <a:solidFill>
                  <a:srgbClr val="00B0F0"/>
                </a:solidFill>
              </a:rPr>
              <a:t>Expected return period</a:t>
            </a:r>
          </a:p>
        </p:txBody>
      </p:sp>
      <p:sp>
        <p:nvSpPr>
          <p:cNvPr id="17421" name="Text Box 9"/>
          <p:cNvSpPr txBox="1">
            <a:spLocks noChangeArrowheads="1"/>
          </p:cNvSpPr>
          <p:nvPr/>
        </p:nvSpPr>
        <p:spPr bwMode="gray">
          <a:xfrm>
            <a:off x="7123113" y="2516188"/>
            <a:ext cx="23082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defRPr sz="16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>
                <a:solidFill>
                  <a:srgbClr val="113388"/>
                </a:solidFill>
              </a:rPr>
              <a:t>Increase insurance penetration</a:t>
            </a:r>
            <a:br>
              <a:rPr lang="en-US" altLang="de-DE">
                <a:solidFill>
                  <a:srgbClr val="113388"/>
                </a:solidFill>
              </a:rPr>
            </a:br>
            <a:r>
              <a:rPr lang="en-US" altLang="de-DE">
                <a:solidFill>
                  <a:srgbClr val="113388"/>
                </a:solidFill>
              </a:rPr>
              <a:t>→ Support from insurance sector to develop markets and innovative products?</a:t>
            </a:r>
            <a:endParaRPr lang="en-US" altLang="de-DE" sz="1200">
              <a:solidFill>
                <a:srgbClr val="000000"/>
              </a:solidFill>
            </a:endParaRPr>
          </a:p>
        </p:txBody>
      </p:sp>
      <p:sp>
        <p:nvSpPr>
          <p:cNvPr id="17422" name="Ellipse 8"/>
          <p:cNvSpPr>
            <a:spLocks noChangeArrowheads="1"/>
          </p:cNvSpPr>
          <p:nvPr/>
        </p:nvSpPr>
        <p:spPr bwMode="auto">
          <a:xfrm rot="5400000">
            <a:off x="4630737" y="1570038"/>
            <a:ext cx="1495425" cy="3359150"/>
          </a:xfrm>
          <a:prstGeom prst="ellipse">
            <a:avLst/>
          </a:prstGeom>
          <a:noFill/>
          <a:ln w="63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algn="l" eaLnBrk="0" hangingPunct="0">
              <a:defRPr sz="16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gray">
          <a:xfrm rot="16200000">
            <a:off x="7484269" y="4687094"/>
            <a:ext cx="2879725" cy="2174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30000"/>
              </a:spcAft>
              <a:defRPr/>
            </a:pPr>
            <a:r>
              <a:rPr lang="en-US" alt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© </a:t>
            </a:r>
            <a:r>
              <a:rPr lang="en-US" alt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2016  </a:t>
            </a:r>
            <a:r>
              <a:rPr lang="en-US" alt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Allianz </a:t>
            </a:r>
            <a:r>
              <a:rPr lang="en-US" alt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Climate Solutions GmbH</a:t>
            </a:r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611630" y="6538039"/>
            <a:ext cx="57708" cy="123111"/>
          </a:xfrm>
          <a:noFill/>
        </p:spPr>
        <p:txBody>
          <a:bodyPr/>
          <a:lstStyle>
            <a:lvl1pPr algn="l" defTabSz="784225" eaLnBrk="0" hangingPunct="0">
              <a:defRPr sz="16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defTabSz="78422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784225" eaLnBrk="0" hangingPunct="0">
              <a:buChar char="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784225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784225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8EEE888-DBAF-4A2E-AE89-E528C58F9825}" type="slidenum">
              <a:rPr lang="en-US" altLang="de-DE" sz="800" smtClean="0">
                <a:solidFill>
                  <a:srgbClr val="000000"/>
                </a:solidFill>
              </a:rPr>
              <a:pPr algn="r"/>
              <a:t>11</a:t>
            </a:fld>
            <a:endParaRPr lang="en-US" altLang="de-DE" sz="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450850" y="611188"/>
            <a:ext cx="6784975" cy="677108"/>
          </a:xfrm>
        </p:spPr>
        <p:txBody>
          <a:bodyPr/>
          <a:lstStyle/>
          <a:p>
            <a:r>
              <a:rPr lang="en-US" altLang="de-DE" dirty="0" smtClean="0"/>
              <a:t>Engaging the private sector needs to happen early-on and in a smart manner</a:t>
            </a:r>
          </a:p>
        </p:txBody>
      </p:sp>
      <p:sp>
        <p:nvSpPr>
          <p:cNvPr id="10243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611630" y="6538039"/>
            <a:ext cx="57708" cy="123111"/>
          </a:xfrm>
          <a:noFill/>
        </p:spPr>
        <p:txBody>
          <a:bodyPr/>
          <a:lstStyle>
            <a:lvl1pPr algn="l" defTabSz="784225" eaLnBrk="0" hangingPunct="0">
              <a:defRPr sz="16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defTabSz="78422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784225" eaLnBrk="0" hangingPunct="0">
              <a:buChar char="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784225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784225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8EEE888-DBAF-4A2E-AE89-E528C58F9825}" type="slidenum">
              <a:rPr lang="en-US" altLang="de-DE" sz="800" smtClean="0">
                <a:solidFill>
                  <a:srgbClr val="000000"/>
                </a:solidFill>
              </a:rPr>
              <a:pPr algn="r"/>
              <a:t>2</a:t>
            </a:fld>
            <a:endParaRPr lang="en-US" altLang="de-DE" sz="800" dirty="0">
              <a:solidFill>
                <a:srgbClr val="000000"/>
              </a:solidFill>
            </a:endParaRPr>
          </a:p>
        </p:txBody>
      </p:sp>
      <p:pic>
        <p:nvPicPr>
          <p:cNvPr id="10245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1" y="4192332"/>
            <a:ext cx="8651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feld 17"/>
          <p:cNvSpPr txBox="1">
            <a:spLocks noChangeArrowheads="1"/>
          </p:cNvSpPr>
          <p:nvPr/>
        </p:nvSpPr>
        <p:spPr bwMode="auto">
          <a:xfrm>
            <a:off x="1439863" y="1575887"/>
            <a:ext cx="722947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6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 dirty="0" smtClean="0"/>
              <a:t>Matching demand and supply, building trust </a:t>
            </a:r>
            <a:r>
              <a:rPr lang="en-US" altLang="de-DE" sz="2000" dirty="0"/>
              <a:t>and partnerships: </a:t>
            </a:r>
          </a:p>
          <a:p>
            <a:pPr marL="177800" indent="-177800" eaLnBrk="1" hangingPunct="1">
              <a:buFontTx/>
              <a:buChar char="•"/>
            </a:pPr>
            <a:r>
              <a:rPr lang="en-US" altLang="de-DE" sz="2000" dirty="0"/>
              <a:t>Expertise and mutual understanding about desired solutions</a:t>
            </a:r>
          </a:p>
          <a:p>
            <a:pPr marL="177800" indent="-177800" eaLnBrk="1" hangingPunct="1">
              <a:buFontTx/>
              <a:buChar char="•"/>
            </a:pPr>
            <a:r>
              <a:rPr lang="en-US" altLang="de-DE" sz="2000" dirty="0" smtClean="0"/>
              <a:t>Transparency </a:t>
            </a:r>
            <a:r>
              <a:rPr lang="en-US" altLang="de-DE" sz="2000" dirty="0"/>
              <a:t>about product development / product choice </a:t>
            </a:r>
          </a:p>
          <a:p>
            <a:pPr marL="177800" indent="-177800" eaLnBrk="1" hangingPunct="1">
              <a:buFontTx/>
              <a:buChar char="•"/>
            </a:pPr>
            <a:r>
              <a:rPr lang="en-US" altLang="de-DE" sz="2000" dirty="0"/>
              <a:t>True to contracted payouts, pressure potential</a:t>
            </a:r>
          </a:p>
          <a:p>
            <a:pPr eaLnBrk="1" hangingPunct="1"/>
            <a:r>
              <a:rPr lang="de-DE" altLang="de-DE" sz="2000" i="1" dirty="0" smtClean="0">
                <a:solidFill>
                  <a:schemeClr val="bg1">
                    <a:lumMod val="50000"/>
                  </a:schemeClr>
                </a:solidFill>
              </a:rPr>
              <a:t>Clearing House? </a:t>
            </a:r>
            <a:r>
              <a:rPr lang="de-DE" altLang="de-DE" sz="2000" i="1" dirty="0" err="1" smtClean="0">
                <a:solidFill>
                  <a:schemeClr val="bg1">
                    <a:lumMod val="50000"/>
                  </a:schemeClr>
                </a:solidFill>
              </a:rPr>
              <a:t>InsuResilience</a:t>
            </a:r>
            <a:r>
              <a:rPr lang="de-DE" altLang="de-DE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altLang="de-DE" sz="2000" i="1" dirty="0" err="1" smtClean="0">
                <a:solidFill>
                  <a:schemeClr val="bg1">
                    <a:lumMod val="50000"/>
                  </a:schemeClr>
                </a:solidFill>
              </a:rPr>
              <a:t>Secretariat</a:t>
            </a:r>
            <a:r>
              <a:rPr lang="de-DE" altLang="de-DE" sz="2000" i="1" dirty="0" smtClean="0">
                <a:solidFill>
                  <a:schemeClr val="bg1">
                    <a:lumMod val="50000"/>
                  </a:schemeClr>
                </a:solidFill>
              </a:rPr>
              <a:t>? </a:t>
            </a:r>
            <a:br>
              <a:rPr lang="de-DE" altLang="de-DE" sz="200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altLang="de-DE" sz="2000" i="1" dirty="0" smtClean="0">
                <a:solidFill>
                  <a:schemeClr val="bg1">
                    <a:lumMod val="50000"/>
                  </a:schemeClr>
                </a:solidFill>
              </a:rPr>
              <a:t>Knowledge </a:t>
            </a:r>
            <a:r>
              <a:rPr lang="de-DE" altLang="de-DE" sz="2000" i="1" dirty="0" err="1" smtClean="0">
                <a:solidFill>
                  <a:schemeClr val="bg1">
                    <a:lumMod val="50000"/>
                  </a:schemeClr>
                </a:solidFill>
              </a:rPr>
              <a:t>platform</a:t>
            </a:r>
            <a:r>
              <a:rPr lang="de-DE" altLang="de-DE" sz="2000" i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n-US" altLang="de-DE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US" altLang="de-DE" sz="2000" dirty="0" smtClean="0"/>
              <a:t/>
            </a:r>
            <a:br>
              <a:rPr lang="en-US" altLang="de-DE" sz="2000" dirty="0" smtClean="0"/>
            </a:br>
            <a:r>
              <a:rPr lang="en-US" altLang="de-DE" sz="2000" dirty="0" smtClean="0"/>
              <a:t>Public sector keeps an eye on the social impact, while the private sector keeps an eye on financial sustainability</a:t>
            </a:r>
          </a:p>
          <a:p>
            <a:pPr eaLnBrk="1" hangingPunct="1"/>
            <a:r>
              <a:rPr lang="de-DE" altLang="de-DE" sz="2000" i="1" dirty="0" smtClean="0">
                <a:solidFill>
                  <a:schemeClr val="bg1">
                    <a:lumMod val="50000"/>
                  </a:schemeClr>
                </a:solidFill>
              </a:rPr>
              <a:t>Impact </a:t>
            </a:r>
            <a:r>
              <a:rPr lang="de-DE" altLang="de-DE" sz="2000" i="1" dirty="0" err="1" smtClean="0">
                <a:solidFill>
                  <a:schemeClr val="bg1">
                    <a:lumMod val="50000"/>
                  </a:schemeClr>
                </a:solidFill>
              </a:rPr>
              <a:t>Metrics</a:t>
            </a:r>
            <a:r>
              <a:rPr lang="de-DE" altLang="de-DE" sz="2000" i="1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de-DE" altLang="de-DE" sz="2000" i="1" dirty="0" err="1" smtClean="0">
                <a:solidFill>
                  <a:schemeClr val="bg1">
                    <a:lumMod val="50000"/>
                  </a:schemeClr>
                </a:solidFill>
              </a:rPr>
              <a:t>InsuResilience</a:t>
            </a:r>
            <a:r>
              <a:rPr lang="de-DE" altLang="de-DE" sz="2000" i="1" dirty="0" smtClean="0">
                <a:solidFill>
                  <a:schemeClr val="bg1">
                    <a:lumMod val="50000"/>
                  </a:schemeClr>
                </a:solidFill>
              </a:rPr>
              <a:t>? </a:t>
            </a:r>
            <a:br>
              <a:rPr lang="de-DE" altLang="de-DE" sz="200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altLang="de-DE" sz="2000" i="1" dirty="0" smtClean="0">
                <a:solidFill>
                  <a:schemeClr val="bg1">
                    <a:lumMod val="50000"/>
                  </a:schemeClr>
                </a:solidFill>
              </a:rPr>
              <a:t>IDF </a:t>
            </a:r>
            <a:r>
              <a:rPr lang="de-DE" altLang="de-DE" sz="2000" i="1" dirty="0" err="1" smtClean="0">
                <a:solidFill>
                  <a:schemeClr val="bg1">
                    <a:lumMod val="50000"/>
                  </a:schemeClr>
                </a:solidFill>
              </a:rPr>
              <a:t>work</a:t>
            </a:r>
            <a:r>
              <a:rPr lang="de-DE" altLang="de-DE" sz="2000" i="1" dirty="0" smtClean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de-DE" altLang="de-DE" sz="2000" i="1" dirty="0" err="1" smtClean="0">
                <a:solidFill>
                  <a:schemeClr val="bg1">
                    <a:lumMod val="50000"/>
                  </a:schemeClr>
                </a:solidFill>
              </a:rPr>
              <a:t>indicators</a:t>
            </a:r>
            <a:r>
              <a:rPr lang="de-DE" altLang="de-DE" sz="2000" i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n-US" altLang="de-DE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gray">
          <a:xfrm rot="16200000">
            <a:off x="7484269" y="4687094"/>
            <a:ext cx="2879725" cy="2174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30000"/>
              </a:spcAft>
              <a:defRPr/>
            </a:pPr>
            <a:r>
              <a:rPr lang="en-US" alt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© </a:t>
            </a:r>
            <a:r>
              <a:rPr lang="en-US" alt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2016  </a:t>
            </a:r>
            <a:r>
              <a:rPr lang="en-US" alt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Allianz </a:t>
            </a:r>
            <a:r>
              <a:rPr lang="en-US" alt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Climate Solutions GmbH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4" y="1577975"/>
            <a:ext cx="864000" cy="8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450850" y="611188"/>
            <a:ext cx="6784975" cy="677108"/>
          </a:xfrm>
        </p:spPr>
        <p:txBody>
          <a:bodyPr/>
          <a:lstStyle/>
          <a:p>
            <a:r>
              <a:rPr lang="en-US" altLang="de-DE" dirty="0" smtClean="0"/>
              <a:t>When talking to the private sector you can think beyond pure underwriting activities</a:t>
            </a:r>
          </a:p>
        </p:txBody>
      </p:sp>
      <p:sp>
        <p:nvSpPr>
          <p:cNvPr id="1126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611630" y="6538039"/>
            <a:ext cx="57708" cy="123111"/>
          </a:xfrm>
          <a:noFill/>
        </p:spPr>
        <p:txBody>
          <a:bodyPr/>
          <a:lstStyle>
            <a:lvl1pPr defTabSz="78422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422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422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422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422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59FF791-457C-4D80-A4F4-0312CD91616F}" type="slidenum">
              <a:rPr lang="en-US" altLang="de-DE" sz="800" smtClean="0">
                <a:solidFill>
                  <a:srgbClr val="000000"/>
                </a:solidFill>
              </a:rPr>
              <a:pPr/>
              <a:t>3</a:t>
            </a:fld>
            <a:endParaRPr lang="en-US" altLang="de-DE" sz="800" dirty="0">
              <a:solidFill>
                <a:srgbClr val="000000"/>
              </a:solidFill>
            </a:endParaRPr>
          </a:p>
        </p:txBody>
      </p:sp>
      <p:sp>
        <p:nvSpPr>
          <p:cNvPr id="7" name="Textfeld 17"/>
          <p:cNvSpPr txBox="1">
            <a:spLocks noChangeArrowheads="1"/>
          </p:cNvSpPr>
          <p:nvPr/>
        </p:nvSpPr>
        <p:spPr bwMode="auto">
          <a:xfrm>
            <a:off x="1439863" y="1577975"/>
            <a:ext cx="7171767" cy="499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6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 dirty="0"/>
              <a:t>Only together we can get the right data </a:t>
            </a:r>
            <a:r>
              <a:rPr lang="en-US" altLang="de-DE" sz="2000" dirty="0" smtClean="0"/>
              <a:t/>
            </a:r>
            <a:br>
              <a:rPr lang="en-US" altLang="de-DE" sz="2000" dirty="0" smtClean="0"/>
            </a:br>
            <a:r>
              <a:rPr lang="en-US" altLang="de-DE" sz="2000" dirty="0" smtClean="0"/>
              <a:t>(on </a:t>
            </a:r>
            <a:r>
              <a:rPr lang="en-US" altLang="de-DE" sz="2000" dirty="0"/>
              <a:t>a case by case basis rather than in a one-stop shop) </a:t>
            </a:r>
            <a:endParaRPr lang="en-US" altLang="de-DE" sz="2000" dirty="0" smtClean="0"/>
          </a:p>
          <a:p>
            <a:pPr eaLnBrk="1" hangingPunct="1"/>
            <a:r>
              <a:rPr lang="en-US" altLang="de-DE" sz="2000" i="1" dirty="0" smtClean="0">
                <a:solidFill>
                  <a:schemeClr val="bg1">
                    <a:lumMod val="50000"/>
                  </a:schemeClr>
                </a:solidFill>
              </a:rPr>
              <a:t>no new database needed</a:t>
            </a:r>
          </a:p>
          <a:p>
            <a:pPr eaLnBrk="1" hangingPunct="1"/>
            <a:r>
              <a:rPr lang="en-US" altLang="de-DE" sz="2000" dirty="0" smtClean="0"/>
              <a:t>and </a:t>
            </a:r>
            <a:r>
              <a:rPr lang="en-US" altLang="de-DE" sz="2000" dirty="0"/>
              <a:t>the data right (accessibility, quality, consistency)</a:t>
            </a:r>
          </a:p>
          <a:p>
            <a:pPr eaLnBrk="1" hangingPunct="1"/>
            <a:r>
              <a:rPr lang="en-US" altLang="de-DE" sz="2000" i="1" dirty="0" smtClean="0">
                <a:solidFill>
                  <a:schemeClr val="bg1">
                    <a:lumMod val="50000"/>
                  </a:schemeClr>
                </a:solidFill>
              </a:rPr>
              <a:t>OASIS? Open source and data standard initiatives </a:t>
            </a:r>
            <a:endParaRPr lang="en-US" altLang="de-DE" sz="2000" i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endParaRPr lang="en-US" altLang="de-DE" sz="1200" dirty="0" smtClean="0"/>
          </a:p>
          <a:p>
            <a:pPr eaLnBrk="1" hangingPunct="1"/>
            <a:r>
              <a:rPr lang="en-US" altLang="de-DE" sz="2000" dirty="0"/>
              <a:t>Enabling (regulatory) environment key to reach the communities </a:t>
            </a:r>
            <a:r>
              <a:rPr lang="en-US" altLang="de-DE" sz="2000" dirty="0" smtClean="0"/>
              <a:t>with </a:t>
            </a:r>
            <a:r>
              <a:rPr lang="en-US" altLang="de-DE" sz="2000" dirty="0"/>
              <a:t>valuable private sector </a:t>
            </a:r>
            <a:r>
              <a:rPr lang="en-US" altLang="de-DE" sz="2000" dirty="0" smtClean="0"/>
              <a:t>products </a:t>
            </a:r>
            <a:r>
              <a:rPr lang="en-US" altLang="de-DE" sz="2000" dirty="0"/>
              <a:t>after </a:t>
            </a:r>
            <a:r>
              <a:rPr lang="en-US" altLang="de-DE" sz="2000" dirty="0" smtClean="0"/>
              <a:t>2020</a:t>
            </a:r>
          </a:p>
          <a:p>
            <a:pPr eaLnBrk="1" hangingPunct="1"/>
            <a:r>
              <a:rPr lang="de-DE" altLang="de-DE" sz="2000" i="1" dirty="0" err="1" smtClean="0">
                <a:solidFill>
                  <a:schemeClr val="bg1">
                    <a:lumMod val="50000"/>
                  </a:schemeClr>
                </a:solidFill>
              </a:rPr>
              <a:t>Success</a:t>
            </a:r>
            <a:r>
              <a:rPr lang="de-DE" altLang="de-DE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altLang="de-DE" sz="2000" i="1" dirty="0" err="1" smtClean="0">
                <a:solidFill>
                  <a:schemeClr val="bg1">
                    <a:lumMod val="50000"/>
                  </a:schemeClr>
                </a:solidFill>
              </a:rPr>
              <a:t>criteria</a:t>
            </a:r>
            <a:r>
              <a:rPr lang="de-DE" altLang="de-DE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altLang="de-DE" sz="2000" i="1" dirty="0" err="1" smtClean="0">
                <a:solidFill>
                  <a:schemeClr val="bg1">
                    <a:lumMod val="50000"/>
                  </a:schemeClr>
                </a:solidFill>
              </a:rPr>
              <a:t>beyond</a:t>
            </a:r>
            <a:r>
              <a:rPr lang="de-DE" altLang="de-DE" sz="2000" i="1" dirty="0" smtClean="0">
                <a:solidFill>
                  <a:schemeClr val="bg1">
                    <a:lumMod val="50000"/>
                  </a:schemeClr>
                </a:solidFill>
              </a:rPr>
              <a:t> 400m?</a:t>
            </a:r>
            <a:endParaRPr lang="en-US" altLang="de-DE" sz="2000" i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endParaRPr lang="en-US" altLang="de-DE" sz="1200" dirty="0" smtClean="0"/>
          </a:p>
          <a:p>
            <a:pPr eaLnBrk="1" hangingPunct="1"/>
            <a:r>
              <a:rPr lang="en-US" altLang="de-DE" sz="2000" dirty="0" smtClean="0"/>
              <a:t>Timeframes are a major challenge: </a:t>
            </a:r>
          </a:p>
          <a:p>
            <a:pPr marL="177800" indent="-177800" eaLnBrk="1" hangingPunct="1">
              <a:spcAft>
                <a:spcPts val="0"/>
              </a:spcAft>
              <a:buFontTx/>
              <a:buChar char="•"/>
            </a:pPr>
            <a:r>
              <a:rPr lang="en-US" altLang="de-DE" sz="2000" dirty="0" smtClean="0"/>
              <a:t>Long development phase, changes in government </a:t>
            </a:r>
          </a:p>
          <a:p>
            <a:pPr marL="177800" indent="-177800" eaLnBrk="1" hangingPunct="1">
              <a:spcAft>
                <a:spcPts val="0"/>
              </a:spcAft>
              <a:buFontTx/>
              <a:buChar char="•"/>
            </a:pPr>
            <a:r>
              <a:rPr lang="en-US" altLang="de-DE" sz="2000" dirty="0" smtClean="0"/>
              <a:t>Desire for short-term results / impact /profitability</a:t>
            </a:r>
          </a:p>
          <a:p>
            <a:pPr eaLnBrk="1" hangingPunct="1"/>
            <a:r>
              <a:rPr lang="de-DE" altLang="de-DE" sz="2000" i="1" dirty="0" smtClean="0">
                <a:solidFill>
                  <a:schemeClr val="bg1">
                    <a:lumMod val="50000"/>
                  </a:schemeClr>
                </a:solidFill>
              </a:rPr>
              <a:t>Solutions?</a:t>
            </a:r>
            <a:endParaRPr lang="en-US" altLang="de-DE" sz="2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270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8" y="5150036"/>
            <a:ext cx="8636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gray">
          <a:xfrm rot="16200000">
            <a:off x="7484269" y="4687094"/>
            <a:ext cx="2879725" cy="2174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30000"/>
              </a:spcAft>
              <a:defRPr/>
            </a:pPr>
            <a:r>
              <a:rPr lang="en-US" alt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© </a:t>
            </a:r>
            <a:r>
              <a:rPr lang="en-US" alt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2016  </a:t>
            </a:r>
            <a:r>
              <a:rPr lang="en-US" alt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Allianz </a:t>
            </a:r>
            <a:r>
              <a:rPr lang="en-US" alt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Climate Solutions GmbH</a:t>
            </a:r>
          </a:p>
        </p:txBody>
      </p:sp>
      <p:pic>
        <p:nvPicPr>
          <p:cNvPr id="9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8" y="1575888"/>
            <a:ext cx="864000" cy="86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8" y="3750952"/>
            <a:ext cx="864000" cy="8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450850" y="611188"/>
            <a:ext cx="8015288" cy="338554"/>
          </a:xfrm>
        </p:spPr>
        <p:txBody>
          <a:bodyPr/>
          <a:lstStyle/>
          <a:p>
            <a:r>
              <a:rPr lang="en-US" altLang="de-DE" dirty="0" smtClean="0"/>
              <a:t>Insurance is not a cure for all risks and every (personal) loss … </a:t>
            </a:r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611630" y="6538039"/>
            <a:ext cx="57708" cy="123111"/>
          </a:xfrm>
          <a:noFill/>
        </p:spPr>
        <p:txBody>
          <a:bodyPr/>
          <a:lstStyle>
            <a:lvl1pPr algn="l" defTabSz="784225" eaLnBrk="0" hangingPunct="0">
              <a:defRPr sz="16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defTabSz="78422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784225" eaLnBrk="0" hangingPunct="0">
              <a:buChar char="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784225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784225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E1503612-E69D-4423-9DD9-EA81855C436A}" type="slidenum">
              <a:rPr lang="en-US" altLang="de-DE" sz="800" smtClean="0">
                <a:solidFill>
                  <a:srgbClr val="000000"/>
                </a:solidFill>
              </a:rPr>
              <a:pPr algn="r"/>
              <a:t>4</a:t>
            </a:fld>
            <a:endParaRPr lang="en-US" altLang="de-DE" sz="800" dirty="0">
              <a:solidFill>
                <a:srgbClr val="000000"/>
              </a:solidFill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gray">
          <a:xfrm rot="16200000">
            <a:off x="7484269" y="4687094"/>
            <a:ext cx="2879725" cy="2174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30000"/>
              </a:spcAft>
              <a:defRPr/>
            </a:pPr>
            <a:r>
              <a:rPr lang="en-US" alt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© </a:t>
            </a:r>
            <a:r>
              <a:rPr lang="en-US" alt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2016  </a:t>
            </a:r>
            <a:r>
              <a:rPr lang="en-US" alt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Allianz </a:t>
            </a:r>
            <a:r>
              <a:rPr lang="en-US" alt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Climate Solutions GmbH</a:t>
            </a:r>
          </a:p>
        </p:txBody>
      </p:sp>
      <p:pic>
        <p:nvPicPr>
          <p:cNvPr id="8197" name="Picture 7" descr="http://upload.wikimedia.org/wikipedia/commons/f/f1/Clearing_rubble_from_flood_damaged_homes_(5330422527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3463" y="1460500"/>
            <a:ext cx="7077075" cy="4714875"/>
          </a:xfrm>
          <a:noFill/>
        </p:spPr>
      </p:pic>
      <p:sp>
        <p:nvSpPr>
          <p:cNvPr id="8198" name="Textfeld 2"/>
          <p:cNvSpPr txBox="1">
            <a:spLocks noChangeArrowheads="1"/>
          </p:cNvSpPr>
          <p:nvPr/>
        </p:nvSpPr>
        <p:spPr bwMode="auto">
          <a:xfrm>
            <a:off x="6419850" y="6157913"/>
            <a:ext cx="1936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16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800" dirty="0" smtClean="0">
                <a:solidFill>
                  <a:schemeClr val="tx1"/>
                </a:solidFill>
              </a:rPr>
              <a:t>Picture: Russell Williams / DFID</a:t>
            </a:r>
            <a:endParaRPr lang="en-US" alt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6"/>
          <p:cNvSpPr>
            <a:spLocks/>
          </p:cNvSpPr>
          <p:nvPr/>
        </p:nvSpPr>
        <p:spPr bwMode="auto">
          <a:xfrm>
            <a:off x="466725" y="1466850"/>
            <a:ext cx="3686175" cy="3657600"/>
          </a:xfrm>
          <a:custGeom>
            <a:avLst/>
            <a:gdLst>
              <a:gd name="T0" fmla="*/ 0 w 2322"/>
              <a:gd name="T1" fmla="*/ 2147483647 h 2304"/>
              <a:gd name="T2" fmla="*/ 2147483647 w 2322"/>
              <a:gd name="T3" fmla="*/ 2147483647 h 2304"/>
              <a:gd name="T4" fmla="*/ 2147483647 w 2322"/>
              <a:gd name="T5" fmla="*/ 2147483647 h 2304"/>
              <a:gd name="T6" fmla="*/ 2147483647 w 2322"/>
              <a:gd name="T7" fmla="*/ 0 h 2304"/>
              <a:gd name="T8" fmla="*/ 0 w 2322"/>
              <a:gd name="T9" fmla="*/ 0 h 2304"/>
              <a:gd name="T10" fmla="*/ 0 w 2322"/>
              <a:gd name="T11" fmla="*/ 2147483647 h 23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22" h="2304">
                <a:moveTo>
                  <a:pt x="0" y="2304"/>
                </a:moveTo>
                <a:lnTo>
                  <a:pt x="2010" y="2304"/>
                </a:lnTo>
                <a:lnTo>
                  <a:pt x="2322" y="1992"/>
                </a:lnTo>
                <a:lnTo>
                  <a:pt x="2322" y="0"/>
                </a:lnTo>
                <a:lnTo>
                  <a:pt x="0" y="0"/>
                </a:lnTo>
                <a:lnTo>
                  <a:pt x="0" y="23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gray">
          <a:xfrm>
            <a:off x="542925" y="1552575"/>
            <a:ext cx="3598863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2000" tIns="46800" rIns="90000" bIns="82800">
            <a:spAutoFit/>
          </a:bodyPr>
          <a:lstStyle>
            <a:lvl1pPr algn="l" defTabSz="784225" rtl="0" eaLnBrk="0" fontAlgn="base" hangingPunct="0">
              <a:spcBef>
                <a:spcPct val="0"/>
              </a:spcBef>
              <a:spcAft>
                <a:spcPct val="30000"/>
              </a:spcAft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784225" rtl="0" eaLnBrk="0" fontAlgn="base" hangingPunct="0">
              <a:spcBef>
                <a:spcPct val="0"/>
              </a:spcBef>
              <a:spcAft>
                <a:spcPct val="30000"/>
              </a:spcAft>
              <a:defRPr sz="2200">
                <a:solidFill>
                  <a:schemeClr val="accent1"/>
                </a:solidFill>
                <a:latin typeface="Arial" pitchFamily="34" charset="0"/>
              </a:defRPr>
            </a:lvl2pPr>
            <a:lvl3pPr algn="l" defTabSz="784225" rtl="0" eaLnBrk="0" fontAlgn="base" hangingPunct="0">
              <a:spcBef>
                <a:spcPct val="0"/>
              </a:spcBef>
              <a:spcAft>
                <a:spcPct val="30000"/>
              </a:spcAft>
              <a:defRPr sz="2200">
                <a:solidFill>
                  <a:schemeClr val="accent1"/>
                </a:solidFill>
                <a:latin typeface="Arial" pitchFamily="34" charset="0"/>
              </a:defRPr>
            </a:lvl3pPr>
            <a:lvl4pPr algn="l" defTabSz="784225" rtl="0" eaLnBrk="0" fontAlgn="base" hangingPunct="0">
              <a:spcBef>
                <a:spcPct val="0"/>
              </a:spcBef>
              <a:spcAft>
                <a:spcPct val="30000"/>
              </a:spcAft>
              <a:defRPr sz="2200">
                <a:solidFill>
                  <a:schemeClr val="accent1"/>
                </a:solidFill>
                <a:latin typeface="Arial" pitchFamily="34" charset="0"/>
              </a:defRPr>
            </a:lvl4pPr>
            <a:lvl5pPr algn="l" defTabSz="784225" rtl="0" eaLnBrk="0" fontAlgn="base" hangingPunct="0">
              <a:spcBef>
                <a:spcPct val="0"/>
              </a:spcBef>
              <a:spcAft>
                <a:spcPct val="30000"/>
              </a:spcAft>
              <a:defRPr sz="2200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defTabSz="784225" rtl="0" eaLnBrk="0" fontAlgn="base" hangingPunct="0">
              <a:spcBef>
                <a:spcPct val="0"/>
              </a:spcBef>
              <a:spcAft>
                <a:spcPct val="30000"/>
              </a:spcAft>
              <a:defRPr sz="2200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defTabSz="784225" rtl="0" eaLnBrk="0" fontAlgn="base" hangingPunct="0">
              <a:spcBef>
                <a:spcPct val="0"/>
              </a:spcBef>
              <a:spcAft>
                <a:spcPct val="30000"/>
              </a:spcAft>
              <a:defRPr sz="2200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defTabSz="784225" rtl="0" eaLnBrk="0" fontAlgn="base" hangingPunct="0">
              <a:spcBef>
                <a:spcPct val="0"/>
              </a:spcBef>
              <a:spcAft>
                <a:spcPct val="30000"/>
              </a:spcAft>
              <a:defRPr sz="2200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defTabSz="784225" rtl="0" eaLnBrk="0" fontAlgn="base" hangingPunct="0">
              <a:spcBef>
                <a:spcPct val="0"/>
              </a:spcBef>
              <a:spcAft>
                <a:spcPct val="30000"/>
              </a:spcAft>
              <a:defRPr sz="22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eaLnBrk="1" hangingPunct="1">
              <a:buClrTx/>
              <a:defRPr/>
            </a:pPr>
            <a:r>
              <a:rPr lang="en-US" altLang="de-DE" sz="4000" b="1" kern="0" dirty="0" smtClean="0">
                <a:solidFill>
                  <a:schemeClr val="bg1"/>
                </a:solidFill>
              </a:rPr>
              <a:t>Questions?</a:t>
            </a:r>
          </a:p>
          <a:p>
            <a:pPr eaLnBrk="1" hangingPunct="1">
              <a:buClrTx/>
              <a:defRPr/>
            </a:pPr>
            <a:r>
              <a:rPr lang="en-US" altLang="de-DE" sz="4000" b="1" kern="0" dirty="0">
                <a:solidFill>
                  <a:schemeClr val="bg1"/>
                </a:solidFill>
              </a:rPr>
              <a:t>I</a:t>
            </a:r>
            <a:r>
              <a:rPr lang="en-US" altLang="de-DE" sz="4000" b="1" kern="0" dirty="0" smtClean="0">
                <a:solidFill>
                  <a:schemeClr val="bg1"/>
                </a:solidFill>
              </a:rPr>
              <a:t>deas?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gray">
          <a:xfrm>
            <a:off x="361950" y="5260975"/>
            <a:ext cx="43656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algn="l" eaLnBrk="0" hangingPunct="0">
              <a:tabLst>
                <a:tab pos="1619250" algn="l"/>
              </a:tabLst>
              <a:defRPr sz="16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tabLst>
                <a:tab pos="161925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"/>
              <a:tabLst>
                <a:tab pos="161925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tx1"/>
              </a:buClr>
              <a:buFont typeface="Arial" charset="0"/>
              <a:buChar char="­"/>
              <a:tabLst>
                <a:tab pos="16192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chemeClr val="tx1"/>
              </a:buClr>
              <a:buFont typeface="Arial" charset="0"/>
              <a:buChar char="­"/>
              <a:tabLst>
                <a:tab pos="16192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tabLst>
                <a:tab pos="16192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tabLst>
                <a:tab pos="16192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tabLst>
                <a:tab pos="16192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tabLst>
                <a:tab pos="16192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113388"/>
              </a:buClr>
            </a:pPr>
            <a:r>
              <a:rPr lang="en-US" altLang="de-DE" sz="1400">
                <a:solidFill>
                  <a:srgbClr val="113388"/>
                </a:solidFill>
              </a:rPr>
              <a:t>Further information	</a:t>
            </a:r>
            <a:r>
              <a:rPr lang="en-US" altLang="de-DE" sz="1400">
                <a:solidFill>
                  <a:srgbClr val="000000"/>
                </a:solidFill>
              </a:rPr>
              <a:t>acs.allianz.com</a:t>
            </a:r>
            <a:endParaRPr lang="en-US" altLang="de-DE" sz="1400">
              <a:solidFill>
                <a:srgbClr val="000000"/>
              </a:solidFill>
              <a:sym typeface="Webdings" pitchFamily="18" charset="2"/>
            </a:endParaRPr>
          </a:p>
        </p:txBody>
      </p:sp>
      <p:grpSp>
        <p:nvGrpSpPr>
          <p:cNvPr id="12294" name="Group 20"/>
          <p:cNvGrpSpPr>
            <a:grpSpLocks/>
          </p:cNvGrpSpPr>
          <p:nvPr/>
        </p:nvGrpSpPr>
        <p:grpSpPr bwMode="auto">
          <a:xfrm>
            <a:off x="4562475" y="1466850"/>
            <a:ext cx="3502025" cy="1747838"/>
            <a:chOff x="2749" y="2116"/>
            <a:chExt cx="2206" cy="1101"/>
          </a:xfrm>
        </p:grpSpPr>
        <p:sp>
          <p:nvSpPr>
            <p:cNvPr id="12296" name="Rectangle 16"/>
            <p:cNvSpPr>
              <a:spLocks noChangeArrowheads="1"/>
            </p:cNvSpPr>
            <p:nvPr/>
          </p:nvSpPr>
          <p:spPr bwMode="gray">
            <a:xfrm>
              <a:off x="2759" y="2116"/>
              <a:ext cx="2146" cy="110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5F5F5F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 lIns="90000" tIns="46800" rIns="90000" bIns="46800" anchor="ctr"/>
            <a:lstStyle>
              <a:lvl1pPr algn="l" eaLnBrk="0" hangingPunct="0">
                <a:defRPr sz="1600"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algn="l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buChar char=""/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>
                  <a:srgbClr val="113388"/>
                </a:buClr>
                <a:buFontTx/>
                <a:buNone/>
              </a:pPr>
              <a:endParaRPr lang="en-US" altLang="de-D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97" name="Text Box 17"/>
            <p:cNvSpPr txBox="1">
              <a:spLocks noChangeArrowheads="1"/>
            </p:cNvSpPr>
            <p:nvPr/>
          </p:nvSpPr>
          <p:spPr bwMode="auto">
            <a:xfrm>
              <a:off x="2749" y="2415"/>
              <a:ext cx="2206" cy="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793B2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72" tIns="43637" rIns="87272" bIns="43637"/>
            <a:lstStyle>
              <a:lvl1pPr marL="182563" indent="-182563" algn="l" defTabSz="727075" eaLnBrk="0" hangingPunct="0">
                <a:tabLst>
                  <a:tab pos="1704975" algn="l"/>
                </a:tabLst>
                <a:defRPr sz="1600"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algn="l" defTabSz="727075" eaLnBrk="0" hangingPunct="0">
                <a:tabLst>
                  <a:tab pos="1704975" algn="l"/>
                </a:tabLst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defTabSz="727075" eaLnBrk="0" hangingPunct="0">
                <a:buChar char=""/>
                <a:tabLst>
                  <a:tab pos="1704975" algn="l"/>
                </a:tabLst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defTabSz="727075" eaLnBrk="0" hangingPunct="0">
                <a:buClr>
                  <a:schemeClr val="tx1"/>
                </a:buClr>
                <a:buFont typeface="Arial" charset="0"/>
                <a:buChar char="­"/>
                <a:tabLst>
                  <a:tab pos="1704975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defTabSz="727075" eaLnBrk="0" hangingPunct="0">
                <a:buClr>
                  <a:schemeClr val="tx1"/>
                </a:buClr>
                <a:buFont typeface="Arial" charset="0"/>
                <a:buChar char="­"/>
                <a:tabLst>
                  <a:tab pos="1704975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27075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tx1"/>
                </a:buClr>
                <a:buFont typeface="Arial" charset="0"/>
                <a:buChar char="­"/>
                <a:tabLst>
                  <a:tab pos="1704975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27075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tx1"/>
                </a:buClr>
                <a:buFont typeface="Arial" charset="0"/>
                <a:buChar char="­"/>
                <a:tabLst>
                  <a:tab pos="1704975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27075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tx1"/>
                </a:buClr>
                <a:buFont typeface="Arial" charset="0"/>
                <a:buChar char="­"/>
                <a:tabLst>
                  <a:tab pos="1704975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27075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tx1"/>
                </a:buClr>
                <a:buFont typeface="Arial" charset="0"/>
                <a:buChar char="­"/>
                <a:tabLst>
                  <a:tab pos="1704975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Aft>
                  <a:spcPct val="0"/>
                </a:spcAft>
                <a:buClr>
                  <a:srgbClr val="216F2C"/>
                </a:buClr>
                <a:buFontTx/>
                <a:buNone/>
              </a:pPr>
              <a:r>
                <a:rPr lang="en-US" altLang="de-DE" sz="1200" b="1">
                  <a:solidFill>
                    <a:srgbClr val="000000"/>
                  </a:solidFill>
                  <a:cs typeface="Arial" charset="0"/>
                </a:rPr>
                <a:t>Karsten Löffler, </a:t>
              </a:r>
              <a:r>
                <a:rPr lang="en-US" altLang="de-DE" sz="700" b="1">
                  <a:solidFill>
                    <a:srgbClr val="000000"/>
                  </a:solidFill>
                  <a:cs typeface="Arial" charset="0"/>
                </a:rPr>
                <a:t>CIIA</a:t>
              </a:r>
            </a:p>
            <a:p>
              <a:pPr>
                <a:spcAft>
                  <a:spcPct val="0"/>
                </a:spcAft>
                <a:buClr>
                  <a:srgbClr val="216F2C"/>
                </a:buClr>
                <a:buFontTx/>
                <a:buNone/>
              </a:pPr>
              <a:endParaRPr lang="en-US" altLang="de-DE" sz="300">
                <a:solidFill>
                  <a:srgbClr val="000000"/>
                </a:solidFill>
                <a:cs typeface="Arial" charset="0"/>
              </a:endParaRPr>
            </a:p>
            <a:p>
              <a:pPr>
                <a:spcAft>
                  <a:spcPct val="0"/>
                </a:spcAft>
                <a:buClr>
                  <a:srgbClr val="216F2C"/>
                </a:buClr>
                <a:buFontTx/>
                <a:buNone/>
              </a:pPr>
              <a:r>
                <a:rPr lang="en-US" altLang="de-DE" sz="800">
                  <a:solidFill>
                    <a:srgbClr val="5F5F5F"/>
                  </a:solidFill>
                  <a:cs typeface="Arial" charset="0"/>
                </a:rPr>
                <a:t>Managing Director</a:t>
              </a:r>
            </a:p>
            <a:p>
              <a:pPr>
                <a:spcAft>
                  <a:spcPct val="0"/>
                </a:spcAft>
                <a:buClr>
                  <a:srgbClr val="216F2C"/>
                </a:buClr>
                <a:buFontTx/>
                <a:buNone/>
              </a:pPr>
              <a:endParaRPr lang="en-US" altLang="de-DE" sz="500">
                <a:solidFill>
                  <a:srgbClr val="5F5F5F"/>
                </a:solidFill>
                <a:cs typeface="Arial" charset="0"/>
              </a:endParaRPr>
            </a:p>
            <a:p>
              <a:pPr>
                <a:spcAft>
                  <a:spcPct val="0"/>
                </a:spcAft>
                <a:buClr>
                  <a:srgbClr val="216F2C"/>
                </a:buClr>
                <a:buFontTx/>
                <a:buNone/>
              </a:pPr>
              <a:endParaRPr lang="en-US" altLang="de-DE" sz="500">
                <a:solidFill>
                  <a:srgbClr val="5F5F5F"/>
                </a:solidFill>
                <a:cs typeface="Arial" charset="0"/>
              </a:endParaRPr>
            </a:p>
            <a:p>
              <a:pPr>
                <a:spcAft>
                  <a:spcPct val="0"/>
                </a:spcAft>
                <a:buClr>
                  <a:srgbClr val="216F2C"/>
                </a:buClr>
                <a:buFontTx/>
                <a:buNone/>
              </a:pPr>
              <a:r>
                <a:rPr lang="en-US" altLang="de-DE" sz="500" b="1">
                  <a:solidFill>
                    <a:srgbClr val="5F5F5F"/>
                  </a:solidFill>
                  <a:cs typeface="Arial" charset="0"/>
                </a:rPr>
                <a:t> 		</a:t>
              </a:r>
              <a:r>
                <a:rPr lang="en-US" altLang="de-DE" sz="800" b="1">
                  <a:solidFill>
                    <a:srgbClr val="5F5F5F"/>
                  </a:solidFill>
                  <a:cs typeface="Arial" charset="0"/>
                </a:rPr>
                <a:t>Allianz Climate Solutions GmbH</a:t>
              </a:r>
            </a:p>
            <a:p>
              <a:pPr>
                <a:spcAft>
                  <a:spcPct val="0"/>
                </a:spcAft>
                <a:buClr>
                  <a:srgbClr val="216F2C"/>
                </a:buClr>
                <a:buFontTx/>
                <a:buNone/>
              </a:pPr>
              <a:r>
                <a:rPr lang="en-US" altLang="de-DE" sz="800">
                  <a:solidFill>
                    <a:srgbClr val="5F5F5F"/>
                  </a:solidFill>
                  <a:cs typeface="Arial" charset="0"/>
                </a:rPr>
                <a:t>		Bockenheimer Landstraße 42-44</a:t>
              </a:r>
            </a:p>
            <a:p>
              <a:pPr>
                <a:spcAft>
                  <a:spcPct val="0"/>
                </a:spcAft>
                <a:buClr>
                  <a:srgbClr val="216F2C"/>
                </a:buClr>
                <a:buFontTx/>
                <a:buNone/>
              </a:pPr>
              <a:r>
                <a:rPr lang="en-US" altLang="de-DE" sz="800">
                  <a:solidFill>
                    <a:srgbClr val="5F5F5F"/>
                  </a:solidFill>
                  <a:cs typeface="Arial" charset="0"/>
                </a:rPr>
                <a:t>karsten.loeffler@allianz.com 	60323 Frankfurt/Main</a:t>
              </a:r>
            </a:p>
            <a:p>
              <a:pPr>
                <a:spcAft>
                  <a:spcPct val="0"/>
                </a:spcAft>
                <a:buClr>
                  <a:srgbClr val="216F2C"/>
                </a:buClr>
                <a:buFontTx/>
                <a:buNone/>
              </a:pPr>
              <a:r>
                <a:rPr lang="en-US" altLang="de-DE" sz="800">
                  <a:solidFill>
                    <a:srgbClr val="5F5F5F"/>
                  </a:solidFill>
                  <a:cs typeface="Arial" charset="0"/>
                </a:rPr>
                <a:t>www.acs.allianz.com	Phone: +49 (0) 89 1220 7225</a:t>
              </a:r>
            </a:p>
            <a:p>
              <a:pPr>
                <a:spcAft>
                  <a:spcPct val="0"/>
                </a:spcAft>
                <a:buClr>
                  <a:srgbClr val="216F2C"/>
                </a:buClr>
                <a:buFontTx/>
                <a:buNone/>
              </a:pPr>
              <a:r>
                <a:rPr lang="en-US" altLang="de-DE" sz="800">
                  <a:solidFill>
                    <a:srgbClr val="5F5F5F"/>
                  </a:solidFill>
                  <a:cs typeface="Arial" charset="0"/>
                </a:rPr>
                <a:t>		</a:t>
              </a:r>
            </a:p>
          </p:txBody>
        </p:sp>
        <p:pic>
          <p:nvPicPr>
            <p:cNvPr id="12298" name="Picture 18" descr="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137" y="2179"/>
              <a:ext cx="693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12"/>
          <p:cNvSpPr txBox="1">
            <a:spLocks noChangeArrowheads="1"/>
          </p:cNvSpPr>
          <p:nvPr/>
        </p:nvSpPr>
        <p:spPr bwMode="gray">
          <a:xfrm rot="16200000">
            <a:off x="7484269" y="4687094"/>
            <a:ext cx="2879725" cy="2174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30000"/>
              </a:spcAft>
              <a:defRPr/>
            </a:pPr>
            <a:r>
              <a:rPr lang="en-US" alt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© </a:t>
            </a:r>
            <a:r>
              <a:rPr lang="en-US" alt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2016  </a:t>
            </a:r>
            <a:r>
              <a:rPr lang="en-US" alt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Allianz </a:t>
            </a:r>
            <a:r>
              <a:rPr lang="en-US" alt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Climate Solutions GmbH</a:t>
            </a: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611630" y="6538039"/>
            <a:ext cx="57708" cy="123111"/>
          </a:xfrm>
          <a:noFill/>
        </p:spPr>
        <p:txBody>
          <a:bodyPr/>
          <a:lstStyle>
            <a:lvl1pPr algn="l" defTabSz="784225" eaLnBrk="0" hangingPunct="0">
              <a:defRPr sz="16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defTabSz="78422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784225" eaLnBrk="0" hangingPunct="0">
              <a:buChar char="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784225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784225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8EEE888-DBAF-4A2E-AE89-E528C58F9825}" type="slidenum">
              <a:rPr lang="en-US" altLang="de-DE" sz="800" smtClean="0">
                <a:solidFill>
                  <a:srgbClr val="000000"/>
                </a:solidFill>
              </a:rPr>
              <a:pPr algn="r"/>
              <a:t>5</a:t>
            </a:fld>
            <a:endParaRPr lang="en-US" altLang="de-DE" sz="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el 1"/>
          <p:cNvSpPr>
            <a:spLocks noGrp="1"/>
          </p:cNvSpPr>
          <p:nvPr>
            <p:ph type="title"/>
          </p:nvPr>
        </p:nvSpPr>
        <p:spPr>
          <a:xfrm>
            <a:off x="450850" y="611188"/>
            <a:ext cx="6784975" cy="677108"/>
          </a:xfrm>
        </p:spPr>
        <p:txBody>
          <a:bodyPr/>
          <a:lstStyle/>
          <a:p>
            <a:r>
              <a:rPr lang="en-US" altLang="de-DE" dirty="0" smtClean="0"/>
              <a:t>,.. but it brings significant value to financial stability. Delivering primary insurance should be the goal.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472296"/>
              </p:ext>
            </p:extLst>
          </p:nvPr>
        </p:nvGraphicFramePr>
        <p:xfrm>
          <a:off x="412750" y="1581150"/>
          <a:ext cx="8255000" cy="3145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135"/>
                <a:gridCol w="3307404"/>
                <a:gridCol w="3677461"/>
              </a:tblGrid>
              <a:tr h="432476">
                <a:tc>
                  <a:txBody>
                    <a:bodyPr/>
                    <a:lstStyle/>
                    <a:p>
                      <a:endParaRPr lang="en-US" sz="1800" noProof="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Macro / sovereign level ins.</a:t>
                      </a:r>
                      <a:endParaRPr lang="en-US" sz="1800" noProof="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Primary insurance</a:t>
                      </a:r>
                    </a:p>
                  </a:txBody>
                  <a:tcPr marL="91451" marR="91451" marT="45714" marB="45714"/>
                </a:tc>
              </a:tr>
              <a:tr h="370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Ease</a:t>
                      </a:r>
                      <a:r>
                        <a:rPr lang="en-US" sz="1400" baseline="0" noProof="0" dirty="0" smtClean="0"/>
                        <a:t> of d</a:t>
                      </a:r>
                      <a:r>
                        <a:rPr lang="en-US" sz="1400" noProof="0" dirty="0" smtClean="0"/>
                        <a:t>istribution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Depending on</a:t>
                      </a:r>
                      <a:r>
                        <a:rPr lang="en-US" sz="1400" baseline="0" noProof="0" dirty="0" smtClean="0"/>
                        <a:t> government infrastructure</a:t>
                      </a:r>
                      <a:endParaRPr lang="en-US" sz="1400" noProof="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Depending on insurance</a:t>
                      </a:r>
                      <a:r>
                        <a:rPr lang="en-US" sz="1400" baseline="0" noProof="0" dirty="0" smtClean="0"/>
                        <a:t> company infrastructure and tailoring to the market</a:t>
                      </a:r>
                      <a:endParaRPr lang="en-US" sz="1400" noProof="0" dirty="0"/>
                    </a:p>
                  </a:txBody>
                  <a:tcPr marL="91451" marR="91451" marT="45714" marB="45714"/>
                </a:tc>
              </a:tr>
              <a:tr h="518092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Pay</a:t>
                      </a:r>
                      <a:r>
                        <a:rPr lang="en-US" sz="1400" baseline="0" noProof="0" dirty="0" smtClean="0"/>
                        <a:t> out in case of claim</a:t>
                      </a:r>
                      <a:endParaRPr lang="en-US" sz="1400" noProof="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Relatively quick</a:t>
                      </a:r>
                      <a:endParaRPr lang="en-US" sz="1400" noProof="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noProof="0" dirty="0" smtClean="0"/>
                        <a:t>Insurance based 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noProof="0" dirty="0" smtClean="0"/>
                        <a:t>indemnity: claims process takes time</a:t>
                      </a:r>
                      <a:br>
                        <a:rPr lang="en-US" sz="1400" baseline="0" noProof="0" dirty="0" smtClean="0"/>
                      </a:br>
                      <a:r>
                        <a:rPr lang="en-US" sz="1400" baseline="0" noProof="0" dirty="0" smtClean="0"/>
                        <a:t>index / parametric: quick</a:t>
                      </a:r>
                      <a:endParaRPr lang="en-US" sz="1400" noProof="0" dirty="0" smtClean="0"/>
                    </a:p>
                  </a:txBody>
                  <a:tcPr marL="91451" marR="91451" marT="45714" marB="45714"/>
                </a:tc>
              </a:tr>
              <a:tr h="518092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Incentive</a:t>
                      </a:r>
                      <a:r>
                        <a:rPr lang="en-US" sz="1400" baseline="0" noProof="0" dirty="0" smtClean="0"/>
                        <a:t> for p</a:t>
                      </a:r>
                      <a:r>
                        <a:rPr lang="en-US" sz="1400" noProof="0" dirty="0" smtClean="0"/>
                        <a:t>revention</a:t>
                      </a:r>
                      <a:endParaRPr lang="en-US" sz="1400" noProof="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Moral</a:t>
                      </a:r>
                      <a:r>
                        <a:rPr lang="en-US" sz="1400" baseline="0" noProof="0" dirty="0" smtClean="0"/>
                        <a:t> hazard on end beneficiary level, can be addressed by obligatory preventive measures</a:t>
                      </a:r>
                      <a:endParaRPr lang="en-US" sz="1400" noProof="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Insurance</a:t>
                      </a:r>
                      <a:r>
                        <a:rPr lang="en-US" sz="1400" baseline="0" noProof="0" dirty="0" smtClean="0"/>
                        <a:t> pricing discovers risk and provides incentive for prevention</a:t>
                      </a:r>
                      <a:br>
                        <a:rPr lang="en-US" sz="1400" baseline="0" noProof="0" dirty="0" smtClean="0"/>
                      </a:br>
                      <a:r>
                        <a:rPr lang="en-US" sz="1400" noProof="0" dirty="0" smtClean="0"/>
                        <a:t>Natural proximity between risk</a:t>
                      </a:r>
                      <a:r>
                        <a:rPr lang="en-US" sz="1400" baseline="0" noProof="0" dirty="0" smtClean="0"/>
                        <a:t> and beneficiary</a:t>
                      </a:r>
                      <a:r>
                        <a:rPr lang="en-US" sz="1400" noProof="0" dirty="0" smtClean="0"/>
                        <a:t> </a:t>
                      </a:r>
                      <a:endParaRPr lang="en-US" sz="1400" noProof="0" dirty="0"/>
                    </a:p>
                  </a:txBody>
                  <a:tcPr marL="91451" marR="91451" marT="45714" marB="45714"/>
                </a:tc>
              </a:tr>
              <a:tr h="370791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Financial sustainability</a:t>
                      </a:r>
                      <a:endParaRPr lang="en-US" sz="1400" noProof="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Depending</a:t>
                      </a: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</a:rPr>
                        <a:t> on continuous government / donor funding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Long-term sustainable</a:t>
                      </a:r>
                      <a:r>
                        <a:rPr lang="en-US" sz="1400" baseline="0" noProof="0" dirty="0" smtClean="0"/>
                        <a:t> (if risk adequate premiums are paid by the insured)</a:t>
                      </a:r>
                      <a:endParaRPr lang="en-US" sz="1400" noProof="0" dirty="0"/>
                    </a:p>
                  </a:txBody>
                  <a:tcPr marL="91451" marR="91451" marT="45714" marB="45714"/>
                </a:tc>
              </a:tr>
            </a:tbl>
          </a:graphicData>
        </a:graphic>
      </p:graphicFrame>
      <p:sp>
        <p:nvSpPr>
          <p:cNvPr id="9246" name="Rechteck 11"/>
          <p:cNvSpPr>
            <a:spLocks noChangeArrowheads="1"/>
          </p:cNvSpPr>
          <p:nvPr/>
        </p:nvSpPr>
        <p:spPr bwMode="auto">
          <a:xfrm>
            <a:off x="855663" y="4884738"/>
            <a:ext cx="7244730" cy="11080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de-DE"/>
          </a:p>
        </p:txBody>
      </p:sp>
      <p:sp>
        <p:nvSpPr>
          <p:cNvPr id="9247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8422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422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422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422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422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CCA6D72-2C6F-445D-BC5C-97AA2C949CAA}" type="slidenum">
              <a:rPr lang="de-DE" altLang="de-DE" sz="800">
                <a:solidFill>
                  <a:srgbClr val="000000"/>
                </a:solidFill>
              </a:rPr>
              <a:pPr/>
              <a:t>6</a:t>
            </a:fld>
            <a:endParaRPr lang="de-DE" altLang="de-DE" sz="800">
              <a:solidFill>
                <a:srgbClr val="000000"/>
              </a:solidFill>
            </a:endParaRPr>
          </a:p>
        </p:txBody>
      </p:sp>
      <p:sp>
        <p:nvSpPr>
          <p:cNvPr id="9248" name="Rechtwinkliges Dreieck 7"/>
          <p:cNvSpPr>
            <a:spLocks noChangeArrowheads="1"/>
          </p:cNvSpPr>
          <p:nvPr/>
        </p:nvSpPr>
        <p:spPr bwMode="auto">
          <a:xfrm flipH="1">
            <a:off x="1746243" y="5202238"/>
            <a:ext cx="2969772" cy="790575"/>
          </a:xfrm>
          <a:prstGeom prst="rtTriangle">
            <a:avLst/>
          </a:prstGeom>
          <a:solidFill>
            <a:srgbClr val="0070C0"/>
          </a:solidFill>
          <a:ln w="6350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de-DE"/>
          </a:p>
        </p:txBody>
      </p:sp>
      <p:sp>
        <p:nvSpPr>
          <p:cNvPr id="9249" name="Rechtwinkliges Dreieck 8"/>
          <p:cNvSpPr>
            <a:spLocks noChangeArrowheads="1"/>
          </p:cNvSpPr>
          <p:nvPr/>
        </p:nvSpPr>
        <p:spPr bwMode="auto">
          <a:xfrm flipH="1">
            <a:off x="1777792" y="5507567"/>
            <a:ext cx="2508457" cy="485833"/>
          </a:xfrm>
          <a:prstGeom prst="rtTriangl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de-DE"/>
          </a:p>
        </p:txBody>
      </p:sp>
      <p:sp>
        <p:nvSpPr>
          <p:cNvPr id="13" name="Textfeld 12"/>
          <p:cNvSpPr txBox="1"/>
          <p:nvPr/>
        </p:nvSpPr>
        <p:spPr>
          <a:xfrm>
            <a:off x="413332" y="4877098"/>
            <a:ext cx="400110" cy="12340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de-DE" sz="1200" dirty="0">
                <a:latin typeface="Arial" pitchFamily="34" charset="0"/>
              </a:rPr>
              <a:t>Risk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 rot="5400000">
            <a:off x="3130937" y="5828810"/>
            <a:ext cx="369332" cy="12340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de-DE" sz="1200" dirty="0">
                <a:latin typeface="Arial" pitchFamily="34" charset="0"/>
              </a:rPr>
              <a:t>Time</a:t>
            </a:r>
            <a:endParaRPr lang="en-US" sz="1200" dirty="0">
              <a:latin typeface="Arial" pitchFamily="34" charset="0"/>
            </a:endParaRPr>
          </a:p>
        </p:txBody>
      </p:sp>
      <p:cxnSp>
        <p:nvCxnSpPr>
          <p:cNvPr id="9253" name="Gerade Verbindung mit Pfeil 16"/>
          <p:cNvCxnSpPr>
            <a:cxnSpLocks noChangeShapeType="1"/>
          </p:cNvCxnSpPr>
          <p:nvPr/>
        </p:nvCxnSpPr>
        <p:spPr bwMode="auto">
          <a:xfrm>
            <a:off x="855663" y="6230938"/>
            <a:ext cx="7192962" cy="0"/>
          </a:xfrm>
          <a:prstGeom prst="straightConnector1">
            <a:avLst/>
          </a:prstGeom>
          <a:noFill/>
          <a:ln w="6350" algn="ctr">
            <a:solidFill>
              <a:schemeClr val="accent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" name="Textfeld 17"/>
          <p:cNvSpPr txBox="1"/>
          <p:nvPr/>
        </p:nvSpPr>
        <p:spPr>
          <a:xfrm>
            <a:off x="973138" y="5143500"/>
            <a:ext cx="2032000" cy="57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050" b="1" dirty="0" smtClean="0">
                <a:solidFill>
                  <a:srgbClr val="F1701A"/>
                </a:solidFill>
                <a:latin typeface="Arial" pitchFamily="34" charset="0"/>
              </a:rPr>
              <a:t>International aid and government funds </a:t>
            </a:r>
            <a:r>
              <a:rPr lang="en-US" sz="1050" dirty="0" smtClean="0">
                <a:solidFill>
                  <a:srgbClr val="F1701A"/>
                </a:solidFill>
                <a:latin typeface="Arial" pitchFamily="34" charset="0"/>
              </a:rPr>
              <a:t>(reserves, contingency credits </a:t>
            </a:r>
            <a:r>
              <a:rPr lang="en-US" sz="1050" dirty="0" err="1" smtClean="0">
                <a:solidFill>
                  <a:srgbClr val="F1701A"/>
                </a:solidFill>
                <a:latin typeface="Arial" pitchFamily="34" charset="0"/>
              </a:rPr>
              <a:t>etc</a:t>
            </a:r>
            <a:r>
              <a:rPr lang="en-US" sz="1050" dirty="0" smtClean="0">
                <a:solidFill>
                  <a:srgbClr val="F1701A"/>
                </a:solidFill>
                <a:latin typeface="Arial" pitchFamily="34" charset="0"/>
              </a:rPr>
              <a:t>)</a:t>
            </a:r>
            <a:endParaRPr lang="en-US" sz="1050" dirty="0">
              <a:solidFill>
                <a:srgbClr val="F1701A"/>
              </a:solidFill>
              <a:latin typeface="Arial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040438" y="5202238"/>
            <a:ext cx="177641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de-DE" sz="1050" b="1" dirty="0" err="1">
                <a:solidFill>
                  <a:srgbClr val="3F5429"/>
                </a:solidFill>
                <a:latin typeface="Arial" pitchFamily="34" charset="0"/>
              </a:rPr>
              <a:t>Macro</a:t>
            </a:r>
            <a:r>
              <a:rPr lang="de-DE" sz="1050" b="1" dirty="0">
                <a:solidFill>
                  <a:srgbClr val="3F5429"/>
                </a:solidFill>
                <a:latin typeface="Arial" pitchFamily="34" charset="0"/>
              </a:rPr>
              <a:t> </a:t>
            </a:r>
            <a:r>
              <a:rPr lang="de-DE" sz="1050" b="1" dirty="0" err="1">
                <a:solidFill>
                  <a:srgbClr val="3F5429"/>
                </a:solidFill>
                <a:latin typeface="Arial" pitchFamily="34" charset="0"/>
              </a:rPr>
              <a:t>level</a:t>
            </a:r>
            <a:r>
              <a:rPr lang="de-DE" sz="1050" b="1" dirty="0">
                <a:solidFill>
                  <a:srgbClr val="3F5429"/>
                </a:solidFill>
                <a:latin typeface="Arial" pitchFamily="34" charset="0"/>
              </a:rPr>
              <a:t> </a:t>
            </a:r>
            <a:r>
              <a:rPr lang="de-DE" sz="1050" b="1" dirty="0" err="1">
                <a:solidFill>
                  <a:srgbClr val="3F5429"/>
                </a:solidFill>
                <a:latin typeface="Arial" pitchFamily="34" charset="0"/>
              </a:rPr>
              <a:t>risk</a:t>
            </a:r>
            <a:r>
              <a:rPr lang="de-DE" sz="1050" b="1" dirty="0">
                <a:solidFill>
                  <a:srgbClr val="3F5429"/>
                </a:solidFill>
                <a:latin typeface="Arial" pitchFamily="34" charset="0"/>
              </a:rPr>
              <a:t> </a:t>
            </a:r>
            <a:r>
              <a:rPr lang="de-DE" sz="1050" b="1" dirty="0" err="1">
                <a:solidFill>
                  <a:srgbClr val="3F5429"/>
                </a:solidFill>
                <a:latin typeface="Arial" pitchFamily="34" charset="0"/>
              </a:rPr>
              <a:t>transfer</a:t>
            </a:r>
            <a:endParaRPr lang="en-US" sz="1050" b="1" dirty="0">
              <a:solidFill>
                <a:srgbClr val="3F5429"/>
              </a:solidFill>
              <a:latin typeface="Arial" pitchFamily="34" charset="0"/>
            </a:endParaRPr>
          </a:p>
        </p:txBody>
      </p:sp>
      <p:sp>
        <p:nvSpPr>
          <p:cNvPr id="4" name="Trapezoid 3"/>
          <p:cNvSpPr/>
          <p:nvPr/>
        </p:nvSpPr>
        <p:spPr bwMode="auto">
          <a:xfrm rot="16200000">
            <a:off x="5951056" y="3693001"/>
            <a:ext cx="840131" cy="3458543"/>
          </a:xfrm>
          <a:prstGeom prst="trapezoid">
            <a:avLst/>
          </a:prstGeom>
          <a:solidFill>
            <a:srgbClr val="0070C0"/>
          </a:solidFill>
          <a:ln w="6350" algn="ctr">
            <a:noFill/>
            <a:round/>
            <a:headEnd/>
            <a:tailEnd/>
          </a:ln>
          <a:extLst/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3" name="Trapezoid 2"/>
          <p:cNvSpPr/>
          <p:nvPr/>
        </p:nvSpPr>
        <p:spPr bwMode="auto">
          <a:xfrm rot="5570881">
            <a:off x="5922342" y="3910725"/>
            <a:ext cx="486206" cy="3877759"/>
          </a:xfrm>
          <a:prstGeom prst="trapezoid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9218" name="Rechteck 10"/>
          <p:cNvSpPr>
            <a:spLocks noChangeArrowheads="1"/>
          </p:cNvSpPr>
          <p:nvPr/>
        </p:nvSpPr>
        <p:spPr bwMode="auto">
          <a:xfrm>
            <a:off x="855663" y="5976855"/>
            <a:ext cx="7244730" cy="135020"/>
          </a:xfrm>
          <a:prstGeom prst="rect">
            <a:avLst/>
          </a:prstGeom>
          <a:solidFill>
            <a:srgbClr val="FF0000"/>
          </a:solidFill>
          <a:ln w="6350" algn="ctr">
            <a:solidFill>
              <a:schemeClr val="accent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de-DE"/>
          </a:p>
        </p:txBody>
      </p:sp>
      <p:sp>
        <p:nvSpPr>
          <p:cNvPr id="19" name="Textfeld 18"/>
          <p:cNvSpPr txBox="1"/>
          <p:nvPr/>
        </p:nvSpPr>
        <p:spPr>
          <a:xfrm>
            <a:off x="5487988" y="5227638"/>
            <a:ext cx="1776412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de-DE" sz="1050" b="1" dirty="0" smtClean="0">
                <a:solidFill>
                  <a:srgbClr val="3F5429"/>
                </a:solidFill>
                <a:latin typeface="Arial" pitchFamily="34" charset="0"/>
              </a:rPr>
              <a:t>Primary </a:t>
            </a:r>
            <a:r>
              <a:rPr lang="de-DE" sz="1050" b="1" dirty="0" err="1" smtClean="0">
                <a:solidFill>
                  <a:srgbClr val="3F5429"/>
                </a:solidFill>
                <a:latin typeface="Arial" pitchFamily="34" charset="0"/>
              </a:rPr>
              <a:t>insurance</a:t>
            </a:r>
            <a:endParaRPr lang="en-US" sz="1050" b="1" dirty="0">
              <a:solidFill>
                <a:srgbClr val="3F5429"/>
              </a:solidFill>
              <a:latin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487988" y="5722938"/>
            <a:ext cx="2008187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de-DE" sz="1050" b="1" dirty="0" err="1" smtClean="0">
                <a:solidFill>
                  <a:schemeClr val="accent1"/>
                </a:solidFill>
                <a:latin typeface="Arial" pitchFamily="34" charset="0"/>
              </a:rPr>
              <a:t>Macro</a:t>
            </a:r>
            <a:r>
              <a:rPr lang="de-DE" sz="1050" b="1" dirty="0" smtClean="0">
                <a:solidFill>
                  <a:schemeClr val="accent1"/>
                </a:solidFill>
                <a:latin typeface="Arial" pitchFamily="34" charset="0"/>
              </a:rPr>
              <a:t> / </a:t>
            </a:r>
            <a:r>
              <a:rPr lang="de-DE" sz="1050" b="1" dirty="0" err="1" smtClean="0">
                <a:solidFill>
                  <a:schemeClr val="accent1"/>
                </a:solidFill>
                <a:latin typeface="Arial" pitchFamily="34" charset="0"/>
              </a:rPr>
              <a:t>sovereign</a:t>
            </a:r>
            <a:r>
              <a:rPr lang="de-DE" sz="1050" b="1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de-DE" sz="1050" b="1" dirty="0" err="1" smtClean="0">
                <a:solidFill>
                  <a:schemeClr val="accent1"/>
                </a:solidFill>
                <a:latin typeface="Arial" pitchFamily="34" charset="0"/>
              </a:rPr>
              <a:t>level</a:t>
            </a:r>
            <a:endParaRPr lang="en-US" sz="1050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gray">
          <a:xfrm rot="16200000">
            <a:off x="7484269" y="4687094"/>
            <a:ext cx="2879725" cy="2174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30000"/>
              </a:spcAft>
              <a:defRPr/>
            </a:pPr>
            <a:r>
              <a:rPr lang="en-US" alt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© </a:t>
            </a:r>
            <a:r>
              <a:rPr lang="en-US" alt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2016  </a:t>
            </a:r>
            <a:r>
              <a:rPr lang="en-US" alt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Allianz </a:t>
            </a:r>
            <a:r>
              <a:rPr lang="en-US" alt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Climate Solutions GmbH</a:t>
            </a:r>
          </a:p>
        </p:txBody>
      </p:sp>
    </p:spTree>
    <p:extLst>
      <p:ext uri="{BB962C8B-B14F-4D97-AF65-F5344CB8AC3E}">
        <p14:creationId xmlns:p14="http://schemas.microsoft.com/office/powerpoint/2010/main" val="39492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title"/>
          </p:nvPr>
        </p:nvSpPr>
        <p:spPr>
          <a:xfrm>
            <a:off x="444500" y="611188"/>
            <a:ext cx="6784975" cy="615950"/>
          </a:xfrm>
        </p:spPr>
        <p:txBody>
          <a:bodyPr/>
          <a:lstStyle/>
          <a:p>
            <a:pPr eaLnBrk="1" hangingPunct="1"/>
            <a:r>
              <a:rPr lang="en-US" altLang="de-DE" sz="2000" smtClean="0"/>
              <a:t>Main hurdles for insurers to increase insurance penetration and support adaptation to climate change exist</a:t>
            </a:r>
            <a:endParaRPr lang="de-DE" altLang="de-DE" sz="2000" smtClean="0"/>
          </a:p>
        </p:txBody>
      </p:sp>
      <p:sp>
        <p:nvSpPr>
          <p:cNvPr id="19459" name="Rounded Rectangle 1"/>
          <p:cNvSpPr>
            <a:spLocks noChangeArrowheads="1"/>
          </p:cNvSpPr>
          <p:nvPr/>
        </p:nvSpPr>
        <p:spPr bwMode="auto">
          <a:xfrm>
            <a:off x="1470025" y="3848100"/>
            <a:ext cx="7130552" cy="2343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 eaLnBrk="0" hangingPunct="0">
              <a:defRPr sz="16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113388"/>
              </a:buClr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9460" name="Rounded Rectangle 6"/>
          <p:cNvSpPr>
            <a:spLocks noChangeArrowheads="1"/>
          </p:cNvSpPr>
          <p:nvPr/>
        </p:nvSpPr>
        <p:spPr bwMode="auto">
          <a:xfrm>
            <a:off x="1470025" y="1397000"/>
            <a:ext cx="7130552" cy="2451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 eaLnBrk="0" hangingPunct="0">
              <a:defRPr sz="16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113388"/>
              </a:buClr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1666875" y="4167188"/>
            <a:ext cx="69056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6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91944"/>
              </a:buClr>
            </a:pPr>
            <a:r>
              <a:rPr lang="en-US" altLang="de-DE" sz="1400" b="1" u="sng">
                <a:solidFill>
                  <a:srgbClr val="113388"/>
                </a:solidFill>
                <a:ea typeface="MS Mincho" pitchFamily="49" charset="-128"/>
                <a:cs typeface="Times New Roman" pitchFamily="18" charset="0"/>
              </a:rPr>
              <a:t>Customer acceptance and understanding as hurdle</a:t>
            </a:r>
          </a:p>
          <a:p>
            <a:pPr eaLnBrk="1" hangingPunct="1">
              <a:spcAft>
                <a:spcPts val="600"/>
              </a:spcAft>
              <a:buClr>
                <a:srgbClr val="091944"/>
              </a:buClr>
            </a:pPr>
            <a:r>
              <a:rPr lang="en-US" altLang="de-DE" sz="1400">
                <a:ea typeface="MS Mincho" pitchFamily="49" charset="-128"/>
                <a:cs typeface="Times New Roman" pitchFamily="18" charset="0"/>
              </a:rPr>
              <a:t>Missing </a:t>
            </a:r>
            <a:r>
              <a:rPr lang="en-US" altLang="de-DE" sz="1400" b="1">
                <a:ea typeface="MS Mincho" pitchFamily="49" charset="-128"/>
                <a:cs typeface="Times New Roman" pitchFamily="18" charset="0"/>
              </a:rPr>
              <a:t>understanding of financial concepts</a:t>
            </a:r>
          </a:p>
          <a:p>
            <a:pPr eaLnBrk="1" hangingPunct="1">
              <a:spcAft>
                <a:spcPts val="600"/>
              </a:spcAft>
              <a:buClr>
                <a:srgbClr val="091944"/>
              </a:buClr>
            </a:pPr>
            <a:r>
              <a:rPr lang="en-GB" altLang="de-DE" sz="1400">
                <a:ea typeface="MS Mincho" pitchFamily="49" charset="-128"/>
                <a:cs typeface="Times New Roman" pitchFamily="18" charset="0"/>
              </a:rPr>
              <a:t>Customers expect </a:t>
            </a:r>
            <a:r>
              <a:rPr lang="en-GB" altLang="de-DE" sz="1400" b="1">
                <a:ea typeface="MS Mincho" pitchFamily="49" charset="-128"/>
                <a:cs typeface="Times New Roman" pitchFamily="18" charset="0"/>
              </a:rPr>
              <a:t>government to protect</a:t>
            </a:r>
            <a:r>
              <a:rPr lang="en-GB" altLang="de-DE" sz="1400">
                <a:ea typeface="MS Mincho" pitchFamily="49" charset="-128"/>
                <a:cs typeface="Times New Roman" pitchFamily="18" charset="0"/>
              </a:rPr>
              <a:t> them from extreme weather events </a:t>
            </a:r>
            <a:endParaRPr lang="en-US" altLang="de-DE" sz="1400">
              <a:ea typeface="MS Mincho" pitchFamily="49" charset="-128"/>
              <a:cs typeface="Times New Roman" pitchFamily="18" charset="0"/>
            </a:endParaRPr>
          </a:p>
          <a:p>
            <a:pPr eaLnBrk="1" hangingPunct="1">
              <a:spcAft>
                <a:spcPts val="600"/>
              </a:spcAft>
              <a:buClr>
                <a:srgbClr val="091944"/>
              </a:buClr>
            </a:pPr>
            <a:r>
              <a:rPr lang="en-GB" altLang="de-DE" sz="1400">
                <a:ea typeface="MS Mincho" pitchFamily="49" charset="-128"/>
                <a:cs typeface="Times New Roman" pitchFamily="18" charset="0"/>
              </a:rPr>
              <a:t>Missing </a:t>
            </a:r>
            <a:r>
              <a:rPr lang="en-GB" altLang="de-DE" sz="1400" b="1">
                <a:ea typeface="MS Mincho" pitchFamily="49" charset="-128"/>
                <a:cs typeface="Times New Roman" pitchFamily="18" charset="0"/>
              </a:rPr>
              <a:t>understanding of the level of risk,</a:t>
            </a:r>
            <a:r>
              <a:rPr lang="en-GB" altLang="de-DE" sz="1400">
                <a:ea typeface="MS Mincho" pitchFamily="49" charset="-128"/>
                <a:cs typeface="Times New Roman" pitchFamily="18" charset="0"/>
              </a:rPr>
              <a:t> especially of reoccurring risks</a:t>
            </a:r>
          </a:p>
          <a:p>
            <a:pPr eaLnBrk="1" hangingPunct="1">
              <a:spcAft>
                <a:spcPts val="600"/>
              </a:spcAft>
              <a:buClr>
                <a:srgbClr val="091944"/>
              </a:buClr>
            </a:pPr>
            <a:r>
              <a:rPr lang="en-GB" altLang="de-DE" sz="1400" b="1">
                <a:ea typeface="MS Mincho" pitchFamily="49" charset="-128"/>
                <a:cs typeface="Times New Roman" pitchFamily="18" charset="0"/>
              </a:rPr>
              <a:t>Reluctance to accept recommendations </a:t>
            </a:r>
            <a:r>
              <a:rPr lang="en-GB" altLang="de-DE" sz="1400">
                <a:ea typeface="MS Mincho" pitchFamily="49" charset="-128"/>
                <a:cs typeface="Times New Roman" pitchFamily="18" charset="0"/>
              </a:rPr>
              <a:t>coming from the private sector</a:t>
            </a:r>
            <a:endParaRPr lang="de-DE" altLang="de-DE" sz="1400"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1666875" y="1512888"/>
            <a:ext cx="6905625" cy="220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6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91944"/>
              </a:buClr>
            </a:pPr>
            <a:r>
              <a:rPr lang="en-US" altLang="de-DE" sz="1400" b="1" u="sng" dirty="0">
                <a:solidFill>
                  <a:srgbClr val="113388"/>
                </a:solidFill>
                <a:ea typeface="MS Mincho" pitchFamily="49" charset="-128"/>
                <a:cs typeface="Times New Roman" pitchFamily="18" charset="0"/>
              </a:rPr>
              <a:t>Institutional hurdles</a:t>
            </a:r>
          </a:p>
          <a:p>
            <a:pPr eaLnBrk="1" hangingPunct="1">
              <a:spcAft>
                <a:spcPts val="600"/>
              </a:spcAft>
              <a:buClr>
                <a:srgbClr val="091944"/>
              </a:buClr>
            </a:pPr>
            <a:r>
              <a:rPr lang="en-US" altLang="de-DE" sz="1400" dirty="0">
                <a:ea typeface="MS Mincho" pitchFamily="49" charset="-128"/>
                <a:cs typeface="Times New Roman" pitchFamily="18" charset="0"/>
              </a:rPr>
              <a:t>Low</a:t>
            </a:r>
            <a:r>
              <a:rPr lang="en-US" altLang="de-DE" sz="1400" b="1" dirty="0">
                <a:ea typeface="MS Mincho" pitchFamily="49" charset="-128"/>
                <a:cs typeface="Times New Roman" pitchFamily="18" charset="0"/>
              </a:rPr>
              <a:t> familiarity with insurance; </a:t>
            </a:r>
            <a:br>
              <a:rPr lang="en-US" altLang="de-DE" sz="1400" b="1" dirty="0">
                <a:ea typeface="MS Mincho" pitchFamily="49" charset="-128"/>
                <a:cs typeface="Times New Roman" pitchFamily="18" charset="0"/>
              </a:rPr>
            </a:br>
            <a:r>
              <a:rPr lang="en-US" altLang="de-DE" sz="1400" dirty="0">
                <a:ea typeface="MS Mincho" pitchFamily="49" charset="-128"/>
                <a:cs typeface="Times New Roman" pitchFamily="18" charset="0"/>
              </a:rPr>
              <a:t>direct insurance reaches only a small fraction of vulnerable population</a:t>
            </a:r>
          </a:p>
          <a:p>
            <a:pPr eaLnBrk="1" hangingPunct="1">
              <a:spcAft>
                <a:spcPts val="600"/>
              </a:spcAft>
              <a:buClr>
                <a:srgbClr val="091944"/>
              </a:buClr>
            </a:pPr>
            <a:r>
              <a:rPr lang="en-US" altLang="de-DE" sz="1400" dirty="0">
                <a:ea typeface="MS Mincho" pitchFamily="49" charset="-128"/>
                <a:cs typeface="Times New Roman" pitchFamily="18" charset="0"/>
              </a:rPr>
              <a:t>Limited</a:t>
            </a:r>
            <a:r>
              <a:rPr lang="en-US" altLang="de-DE" sz="1400" b="1" dirty="0">
                <a:ea typeface="MS Mincho" pitchFamily="49" charset="-128"/>
                <a:cs typeface="Times New Roman" pitchFamily="18" charset="0"/>
              </a:rPr>
              <a:t> purchasing power </a:t>
            </a:r>
            <a:r>
              <a:rPr lang="en-US" altLang="de-DE" sz="1400" dirty="0">
                <a:ea typeface="MS Mincho" pitchFamily="49" charset="-128"/>
                <a:cs typeface="Times New Roman" pitchFamily="18" charset="0"/>
              </a:rPr>
              <a:t>to cover the cost of insurance</a:t>
            </a:r>
          </a:p>
          <a:p>
            <a:pPr eaLnBrk="1" hangingPunct="1">
              <a:spcAft>
                <a:spcPts val="600"/>
              </a:spcAft>
              <a:buClr>
                <a:srgbClr val="091944"/>
              </a:buClr>
            </a:pPr>
            <a:r>
              <a:rPr lang="en-US" altLang="de-DE" sz="1400" dirty="0">
                <a:solidFill>
                  <a:srgbClr val="4170E7"/>
                </a:solidFill>
                <a:ea typeface="MS Mincho" pitchFamily="49" charset="-128"/>
                <a:cs typeface="Times New Roman" pitchFamily="18" charset="0"/>
              </a:rPr>
              <a:t>Limited</a:t>
            </a:r>
            <a:r>
              <a:rPr lang="en-US" altLang="de-DE" sz="1400" b="1" dirty="0">
                <a:solidFill>
                  <a:srgbClr val="4170E7"/>
                </a:solidFill>
                <a:ea typeface="MS Mincho" pitchFamily="49" charset="-128"/>
                <a:cs typeface="Times New Roman" pitchFamily="18" charset="0"/>
              </a:rPr>
              <a:t> financial infrastructure</a:t>
            </a:r>
          </a:p>
          <a:p>
            <a:pPr eaLnBrk="1" hangingPunct="1">
              <a:spcAft>
                <a:spcPts val="600"/>
              </a:spcAft>
              <a:buClr>
                <a:srgbClr val="091944"/>
              </a:buClr>
            </a:pPr>
            <a:r>
              <a:rPr lang="en-US" altLang="de-DE" sz="1400" dirty="0">
                <a:solidFill>
                  <a:srgbClr val="4170E7"/>
                </a:solidFill>
                <a:ea typeface="MS Mincho" pitchFamily="49" charset="-128"/>
                <a:cs typeface="Times New Roman" pitchFamily="18" charset="0"/>
              </a:rPr>
              <a:t>Limited</a:t>
            </a:r>
            <a:r>
              <a:rPr lang="en-US" altLang="de-DE" sz="1400" b="1" dirty="0">
                <a:solidFill>
                  <a:srgbClr val="4170E7"/>
                </a:solidFill>
                <a:ea typeface="MS Mincho" pitchFamily="49" charset="-128"/>
                <a:cs typeface="Times New Roman" pitchFamily="18" charset="0"/>
              </a:rPr>
              <a:t> demand </a:t>
            </a:r>
            <a:r>
              <a:rPr lang="en-US" altLang="de-DE" sz="1400" dirty="0">
                <a:solidFill>
                  <a:srgbClr val="4170E7"/>
                </a:solidFill>
                <a:ea typeface="MS Mincho" pitchFamily="49" charset="-128"/>
                <a:cs typeface="Times New Roman" pitchFamily="18" charset="0"/>
              </a:rPr>
              <a:t>for insurance expertise in adaptation planning processes by governments and multilateral organizations</a:t>
            </a:r>
            <a:r>
              <a:rPr lang="en-US" altLang="de-DE" sz="1400" dirty="0" smtClean="0">
                <a:solidFill>
                  <a:srgbClr val="4170E7"/>
                </a:solidFill>
                <a:ea typeface="MS Mincho" pitchFamily="49" charset="-128"/>
                <a:cs typeface="Times New Roman" pitchFamily="18" charset="0"/>
              </a:rPr>
              <a:t>; sufficient expertise readily available</a:t>
            </a:r>
            <a:r>
              <a:rPr lang="en-US" altLang="de-DE" sz="1400" dirty="0">
                <a:solidFill>
                  <a:srgbClr val="4170E7"/>
                </a:solidFill>
                <a:ea typeface="MS Mincho" pitchFamily="49" charset="-128"/>
                <a:cs typeface="Times New Roman" pitchFamily="18" charset="0"/>
              </a:rPr>
              <a:t>?</a:t>
            </a:r>
          </a:p>
          <a:p>
            <a:pPr eaLnBrk="1" hangingPunct="1">
              <a:spcAft>
                <a:spcPts val="600"/>
              </a:spcAft>
              <a:buClr>
                <a:srgbClr val="091944"/>
              </a:buClr>
            </a:pPr>
            <a:r>
              <a:rPr lang="en-US" altLang="de-DE" sz="1400" dirty="0" smtClean="0">
                <a:solidFill>
                  <a:srgbClr val="4170E7"/>
                </a:solidFill>
                <a:ea typeface="MS Mincho" pitchFamily="49" charset="-128"/>
                <a:cs typeface="Times New Roman" pitchFamily="18" charset="0"/>
              </a:rPr>
              <a:t>Visibility of </a:t>
            </a:r>
            <a:r>
              <a:rPr lang="en-US" altLang="de-DE" sz="1400" b="1" dirty="0" smtClean="0">
                <a:solidFill>
                  <a:srgbClr val="4170E7"/>
                </a:solidFill>
                <a:ea typeface="MS Mincho" pitchFamily="49" charset="-128"/>
                <a:cs typeface="Times New Roman" pitchFamily="18" charset="0"/>
              </a:rPr>
              <a:t>business </a:t>
            </a:r>
            <a:r>
              <a:rPr lang="en-US" altLang="de-DE" sz="1400" b="1" dirty="0">
                <a:solidFill>
                  <a:srgbClr val="4170E7"/>
                </a:solidFill>
                <a:ea typeface="MS Mincho" pitchFamily="49" charset="-128"/>
                <a:cs typeface="Times New Roman" pitchFamily="18" charset="0"/>
              </a:rPr>
              <a:t>case </a:t>
            </a:r>
            <a:r>
              <a:rPr lang="en-US" altLang="de-DE" sz="1400" dirty="0">
                <a:solidFill>
                  <a:srgbClr val="4170E7"/>
                </a:solidFill>
                <a:ea typeface="MS Mincho" pitchFamily="49" charset="-128"/>
                <a:cs typeface="Times New Roman" pitchFamily="18" charset="0"/>
              </a:rPr>
              <a:t>for insurers to participate in NAP processes</a:t>
            </a:r>
            <a:endParaRPr lang="en-US" altLang="de-DE" sz="1400" b="1" dirty="0">
              <a:solidFill>
                <a:srgbClr val="000000"/>
              </a:solidFill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 rot="-5400000">
            <a:off x="-710406" y="4763294"/>
            <a:ext cx="2309813" cy="479425"/>
          </a:xfrm>
          <a:prstGeom prst="rect">
            <a:avLst/>
          </a:prstGeom>
          <a:solidFill>
            <a:schemeClr val="accent1"/>
          </a:solidFill>
          <a:ln w="6350" algn="ctr">
            <a:solidFill>
              <a:schemeClr val="accent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defRPr sz="16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113388"/>
              </a:buClr>
            </a:pPr>
            <a:r>
              <a:rPr lang="en-US" altLang="de-DE" b="1">
                <a:solidFill>
                  <a:srgbClr val="FFFFFF"/>
                </a:solidFill>
              </a:rPr>
              <a:t>In developed markets</a:t>
            </a:r>
          </a:p>
        </p:txBody>
      </p:sp>
      <p:sp>
        <p:nvSpPr>
          <p:cNvPr id="19464" name="Rectangle 15"/>
          <p:cNvSpPr>
            <a:spLocks noChangeArrowheads="1"/>
          </p:cNvSpPr>
          <p:nvPr/>
        </p:nvSpPr>
        <p:spPr bwMode="auto">
          <a:xfrm rot="-5400000">
            <a:off x="-1277144" y="3537744"/>
            <a:ext cx="4760913" cy="479425"/>
          </a:xfrm>
          <a:prstGeom prst="rect">
            <a:avLst/>
          </a:prstGeom>
          <a:solidFill>
            <a:schemeClr val="accent1"/>
          </a:solidFill>
          <a:ln w="6350" algn="ctr">
            <a:solidFill>
              <a:schemeClr val="accent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defRPr sz="16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113388"/>
              </a:buClr>
            </a:pPr>
            <a:r>
              <a:rPr lang="en-US" altLang="de-DE" b="1">
                <a:solidFill>
                  <a:srgbClr val="FFFFFF"/>
                </a:solidFill>
              </a:rPr>
              <a:t>In emerging markets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gray">
          <a:xfrm rot="16200000">
            <a:off x="7484269" y="4687094"/>
            <a:ext cx="2879725" cy="2174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30000"/>
              </a:spcAft>
              <a:defRPr/>
            </a:pPr>
            <a:r>
              <a:rPr lang="en-US" alt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© </a:t>
            </a:r>
            <a:r>
              <a:rPr lang="en-US" alt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2016  </a:t>
            </a:r>
            <a:r>
              <a:rPr lang="en-US" alt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Allianz </a:t>
            </a:r>
            <a:r>
              <a:rPr lang="en-US" alt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Climate Solutions GmbH</a:t>
            </a: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611630" y="6538039"/>
            <a:ext cx="57708" cy="123111"/>
          </a:xfrm>
          <a:noFill/>
        </p:spPr>
        <p:txBody>
          <a:bodyPr/>
          <a:lstStyle>
            <a:lvl1pPr algn="l" defTabSz="784225" eaLnBrk="0" hangingPunct="0">
              <a:defRPr sz="16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defTabSz="78422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784225" eaLnBrk="0" hangingPunct="0">
              <a:buChar char="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784225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784225" eaLnBrk="0" hangingPunct="0"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8EEE888-DBAF-4A2E-AE89-E528C58F9825}" type="slidenum">
              <a:rPr lang="en-US" altLang="de-DE" sz="800" smtClean="0">
                <a:solidFill>
                  <a:srgbClr val="000000"/>
                </a:solidFill>
              </a:rPr>
              <a:pPr algn="r"/>
              <a:t>7</a:t>
            </a:fld>
            <a:endParaRPr lang="en-US" altLang="de-DE" sz="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444500" y="611188"/>
            <a:ext cx="7183438" cy="307975"/>
          </a:xfrm>
        </p:spPr>
        <p:txBody>
          <a:bodyPr/>
          <a:lstStyle/>
          <a:p>
            <a:r>
              <a:rPr lang="en-US" altLang="de-DE" sz="2000" smtClean="0"/>
              <a:t>Example for micro-insurance: Sahel Crop Insurance</a:t>
            </a:r>
          </a:p>
        </p:txBody>
      </p:sp>
      <p:sp>
        <p:nvSpPr>
          <p:cNvPr id="13315" name="Inhaltsplatzhalt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74625" indent="-174625">
              <a:buFontTx/>
              <a:buChar char="•"/>
            </a:pPr>
            <a:r>
              <a:rPr altLang="de-DE" sz="1400" smtClean="0"/>
              <a:t>Insurance policy coupled with loan for seed purchase</a:t>
            </a:r>
          </a:p>
          <a:p>
            <a:pPr marL="174625" indent="-174625">
              <a:buFontTx/>
              <a:buChar char="•"/>
            </a:pPr>
            <a:r>
              <a:rPr altLang="de-DE" sz="1400" smtClean="0"/>
              <a:t>Since 2011</a:t>
            </a:r>
          </a:p>
          <a:p>
            <a:pPr marL="174625" indent="-174625">
              <a:buFontTx/>
              <a:buChar char="•"/>
            </a:pPr>
            <a:r>
              <a:rPr altLang="de-DE" sz="1400" smtClean="0"/>
              <a:t>In 2013 over 15,000 farmers in Burkina Faso and Mali took out policies with Allianz Africa </a:t>
            </a:r>
          </a:p>
          <a:p>
            <a:pPr marL="174625" indent="-174625">
              <a:buFontTx/>
              <a:buChar char="•"/>
            </a:pPr>
            <a:r>
              <a:rPr altLang="de-DE" sz="1400" smtClean="0"/>
              <a:t>Index-based, easy payouts</a:t>
            </a:r>
          </a:p>
          <a:p>
            <a:pPr marL="174625" indent="-174625">
              <a:buFontTx/>
              <a:buChar char="•"/>
            </a:pPr>
            <a:r>
              <a:rPr altLang="de-DE" sz="1400" smtClean="0"/>
              <a:t>Basic financial education for farmers </a:t>
            </a:r>
          </a:p>
          <a:p>
            <a:pPr marL="174625" indent="-174625">
              <a:buFontTx/>
              <a:buChar char="•"/>
            </a:pPr>
            <a:r>
              <a:rPr altLang="de-DE" sz="1400" smtClean="0"/>
              <a:t>Caution: Sensation of security, risky behavior?</a:t>
            </a:r>
          </a:p>
          <a:p>
            <a:pPr marL="174625" indent="-174625">
              <a:buFontTx/>
              <a:buChar char="•"/>
            </a:pPr>
            <a:endParaRPr altLang="de-DE" sz="2000" smtClean="0"/>
          </a:p>
          <a:p>
            <a:pPr marL="174625" indent="-174625"/>
            <a:r>
              <a:rPr altLang="de-DE" sz="2000" smtClean="0"/>
              <a:t>Quote</a:t>
            </a:r>
          </a:p>
          <a:p>
            <a:pPr marL="174625" indent="-174625"/>
            <a:endParaRPr altLang="de-DE" smtClean="0"/>
          </a:p>
        </p:txBody>
      </p:sp>
      <p:pic>
        <p:nvPicPr>
          <p:cNvPr id="33794" name="Picture 2" descr="C:\Users\g109149\AppData\Local\Microsoft\Windows\Temporary Internet Files\Content.Outlook\X90H14K4\2012-12 BURKINA-PF-Affiche-A2-O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" y="1363663"/>
            <a:ext cx="3364230" cy="5047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583113" y="4005263"/>
            <a:ext cx="1979612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584950" y="4005263"/>
            <a:ext cx="2084388" cy="22161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>
            <a:lvl1pPr algn="l" eaLnBrk="0" hangingPunct="0">
              <a:defRPr sz="1600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Char char="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lr>
                <a:schemeClr val="tx1"/>
              </a:buClr>
              <a:buFont typeface="Arial" pitchFamily="34" charset="0"/>
              <a:buChar char="­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lr>
                <a:schemeClr val="tx1"/>
              </a:buClr>
              <a:buFont typeface="Arial" pitchFamily="34" charset="0"/>
              <a:buChar char="­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pitchFamily="34" charset="0"/>
              <a:buChar char="­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pitchFamily="34" charset="0"/>
              <a:buChar char="­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pitchFamily="34" charset="0"/>
              <a:buChar char="­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pitchFamily="34" charset="0"/>
              <a:buChar char="­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de-DE" sz="1000" i="1" smtClean="0">
                <a:solidFill>
                  <a:schemeClr val="accent2"/>
                </a:solidFill>
              </a:rPr>
              <a:t>“When the rains failed I was really</a:t>
            </a:r>
          </a:p>
          <a:p>
            <a:pPr eaLnBrk="1" hangingPunct="1">
              <a:defRPr/>
            </a:pPr>
            <a:r>
              <a:rPr lang="en-US" altLang="de-DE" sz="1000" i="1" smtClean="0">
                <a:solidFill>
                  <a:schemeClr val="accent2"/>
                </a:solidFill>
              </a:rPr>
              <a:t>surprised when the insurance company came the long way to my village to bring me the news that I receive an insurance payment for my seed loan.”.</a:t>
            </a:r>
          </a:p>
          <a:p>
            <a:pPr eaLnBrk="1" hangingPunct="1">
              <a:defRPr/>
            </a:pPr>
            <a:endParaRPr lang="en-US" altLang="de-DE" sz="1000" i="1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altLang="de-DE" sz="1000" b="1" smtClean="0">
                <a:solidFill>
                  <a:schemeClr val="accent2"/>
                </a:solidFill>
              </a:rPr>
              <a:t>BARTHELEMY KOHOUN</a:t>
            </a:r>
          </a:p>
          <a:p>
            <a:pPr eaLnBrk="1" hangingPunct="1">
              <a:defRPr/>
            </a:pPr>
            <a:r>
              <a:rPr lang="en-US" altLang="de-DE" sz="1000" smtClean="0">
                <a:solidFill>
                  <a:schemeClr val="accent2"/>
                </a:solidFill>
              </a:rPr>
              <a:t>A FARMER FROM POUNDOU,</a:t>
            </a:r>
          </a:p>
          <a:p>
            <a:pPr eaLnBrk="1" hangingPunct="1">
              <a:defRPr/>
            </a:pPr>
            <a:r>
              <a:rPr lang="en-US" altLang="de-DE" sz="1000" smtClean="0">
                <a:solidFill>
                  <a:schemeClr val="accent2"/>
                </a:solidFill>
              </a:rPr>
              <a:t>A VILLAGE OF 4,000 PEOPLE IN BURKINA FASO</a:t>
            </a:r>
          </a:p>
          <a:p>
            <a:pPr eaLnBrk="1" hangingPunct="1">
              <a:defRPr/>
            </a:pPr>
            <a:endParaRPr lang="en-US" altLang="de-DE" sz="1000" i="1" smtClean="0">
              <a:solidFill>
                <a:schemeClr val="accent2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gray">
          <a:xfrm rot="16200000">
            <a:off x="7484269" y="4687094"/>
            <a:ext cx="2879725" cy="2174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30000"/>
              </a:spcAft>
              <a:defRPr/>
            </a:pPr>
            <a:r>
              <a:rPr lang="en-US" alt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© </a:t>
            </a:r>
            <a:r>
              <a:rPr lang="en-US" alt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2016  </a:t>
            </a:r>
            <a:r>
              <a:rPr lang="en-US" alt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Allianz </a:t>
            </a:r>
            <a:r>
              <a:rPr lang="en-US" alt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Climate Solutions GmbH</a:t>
            </a:r>
          </a:p>
        </p:txBody>
      </p:sp>
      <p:sp>
        <p:nvSpPr>
          <p:cNvPr id="10" name="Foliennummernplatzhalter 3"/>
          <p:cNvSpPr txBox="1">
            <a:spLocks/>
          </p:cNvSpPr>
          <p:nvPr/>
        </p:nvSpPr>
        <p:spPr>
          <a:xfrm>
            <a:off x="8611630" y="6538039"/>
            <a:ext cx="57708" cy="123111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defTabSz="784225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784225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784225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784225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784225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784225" rtl="0" eaLnBrk="0" fontAlgn="base" latinLnBrk="0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784225" rtl="0" eaLnBrk="0" fontAlgn="base" latinLnBrk="0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784225" rtl="0" eaLnBrk="0" fontAlgn="base" latinLnBrk="0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784225" rtl="0" eaLnBrk="0" fontAlgn="base" latinLnBrk="0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F8EEE888-DBAF-4A2E-AE89-E528C58F9825}" type="slidenum">
              <a:rPr lang="en-US" altLang="de-DE" sz="800" smtClean="0">
                <a:solidFill>
                  <a:srgbClr val="000000"/>
                </a:solidFill>
              </a:rPr>
              <a:pPr algn="r"/>
              <a:t>8</a:t>
            </a:fld>
            <a:endParaRPr lang="en-US" altLang="de-DE" sz="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444500" y="611188"/>
            <a:ext cx="6784975" cy="615950"/>
          </a:xfrm>
        </p:spPr>
        <p:txBody>
          <a:bodyPr/>
          <a:lstStyle/>
          <a:p>
            <a:r>
              <a:rPr lang="en-US" altLang="de-DE" sz="2000" smtClean="0"/>
              <a:t>Example for risk assessment and development of insurance market: RIICE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sz="half" idx="1"/>
          </p:nvPr>
        </p:nvSpPr>
        <p:spPr>
          <a:xfrm>
            <a:off x="4572000" y="1363663"/>
            <a:ext cx="3949700" cy="4635500"/>
          </a:xfrm>
        </p:spPr>
        <p:txBody>
          <a:bodyPr/>
          <a:lstStyle/>
          <a:p>
            <a:pPr marL="177800" indent="-177800">
              <a:buFontTx/>
              <a:buChar char="•"/>
            </a:pPr>
            <a:r>
              <a:rPr altLang="de-DE" sz="1400" smtClean="0"/>
              <a:t>Public-private partnership since 2012</a:t>
            </a:r>
          </a:p>
          <a:p>
            <a:pPr marL="177800" indent="-177800">
              <a:buFontTx/>
              <a:buChar char="•"/>
            </a:pPr>
            <a:r>
              <a:rPr altLang="de-DE" sz="1400" smtClean="0"/>
              <a:t>7 Asian countries</a:t>
            </a:r>
          </a:p>
          <a:p>
            <a:pPr marL="177800" indent="-177800">
              <a:buFontTx/>
              <a:buChar char="•"/>
            </a:pPr>
            <a:r>
              <a:rPr altLang="de-DE" sz="1400" smtClean="0"/>
              <a:t>Development of remote-sensing system which serves as an early-warning system</a:t>
            </a:r>
          </a:p>
          <a:p>
            <a:pPr marL="177800" indent="-177800">
              <a:buFontTx/>
              <a:buChar char="•"/>
            </a:pPr>
            <a:r>
              <a:rPr altLang="de-DE" sz="1400" smtClean="0"/>
              <a:t>Basis for development of insurance market for smallholder rice farmers</a:t>
            </a:r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325" y="2378075"/>
            <a:ext cx="4033838" cy="333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12763" y="5703888"/>
            <a:ext cx="38433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RI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577975"/>
            <a:ext cx="78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7008813" y="3433763"/>
            <a:ext cx="1660525" cy="24479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>
            <a:lvl1pPr algn="l" eaLnBrk="0" hangingPunct="0">
              <a:defRPr sz="1600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Char char="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lr>
                <a:schemeClr val="tx1"/>
              </a:buClr>
              <a:buFont typeface="Arial" pitchFamily="34" charset="0"/>
              <a:buChar char="­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lr>
                <a:schemeClr val="tx1"/>
              </a:buClr>
              <a:buFont typeface="Arial" pitchFamily="34" charset="0"/>
              <a:buChar char="­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pitchFamily="34" charset="0"/>
              <a:buChar char="­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pitchFamily="34" charset="0"/>
              <a:buChar char="­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pitchFamily="34" charset="0"/>
              <a:buChar char="­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pitchFamily="34" charset="0"/>
              <a:buChar char="­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de-DE" sz="1000" i="1" smtClean="0">
                <a:solidFill>
                  <a:schemeClr val="accent2"/>
                </a:solidFill>
              </a:rPr>
              <a:t>“We want to transfer the financial risks that small-holder farmers face from natural catastrophes to the formal insurance market. Through the remote sensing technology we have a reliable and unbiased tool to calculate insurance premiums and evaluate the losses.”</a:t>
            </a:r>
            <a:br>
              <a:rPr lang="en-US" altLang="de-DE" sz="1000" i="1" smtClean="0">
                <a:solidFill>
                  <a:schemeClr val="accent2"/>
                </a:solidFill>
              </a:rPr>
            </a:br>
            <a:endParaRPr lang="en-US" altLang="de-DE" sz="1000" i="1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altLang="de-DE" sz="1000" b="1" smtClean="0">
                <a:solidFill>
                  <a:schemeClr val="accent2"/>
                </a:solidFill>
              </a:rPr>
              <a:t>AMER AHMED</a:t>
            </a:r>
            <a:br>
              <a:rPr lang="en-US" altLang="de-DE" sz="1000" b="1" smtClean="0">
                <a:solidFill>
                  <a:schemeClr val="accent2"/>
                </a:solidFill>
              </a:rPr>
            </a:br>
            <a:r>
              <a:rPr lang="en-US" altLang="de-DE" sz="1000" smtClean="0">
                <a:solidFill>
                  <a:schemeClr val="accent2"/>
                </a:solidFill>
              </a:rPr>
              <a:t>ALLIANZ RE CEO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572000" y="3443288"/>
            <a:ext cx="2436813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gray">
          <a:xfrm rot="16200000">
            <a:off x="7484269" y="4687094"/>
            <a:ext cx="2879725" cy="2174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30000"/>
              </a:spcAft>
              <a:defRPr/>
            </a:pPr>
            <a:r>
              <a:rPr lang="en-US" alt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© </a:t>
            </a:r>
            <a:r>
              <a:rPr lang="en-US" alt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2016  </a:t>
            </a:r>
            <a:r>
              <a:rPr lang="en-US" alt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Allianz </a:t>
            </a:r>
            <a:r>
              <a:rPr lang="en-US" alt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Climate Solutions GmbH</a:t>
            </a:r>
          </a:p>
        </p:txBody>
      </p:sp>
      <p:sp>
        <p:nvSpPr>
          <p:cNvPr id="11" name="Foliennummernplatzhalter 3"/>
          <p:cNvSpPr txBox="1">
            <a:spLocks/>
          </p:cNvSpPr>
          <p:nvPr/>
        </p:nvSpPr>
        <p:spPr>
          <a:xfrm>
            <a:off x="8611630" y="6538039"/>
            <a:ext cx="57708" cy="123111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defTabSz="784225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784225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784225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784225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784225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784225" rtl="0" eaLnBrk="0" fontAlgn="base" latinLnBrk="0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784225" rtl="0" eaLnBrk="0" fontAlgn="base" latinLnBrk="0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784225" rtl="0" eaLnBrk="0" fontAlgn="base" latinLnBrk="0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784225" rtl="0" eaLnBrk="0" fontAlgn="base" latinLnBrk="0" hangingPunct="0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F8EEE888-DBAF-4A2E-AE89-E528C58F9825}" type="slidenum">
              <a:rPr lang="en-US" altLang="de-DE" sz="800" smtClean="0">
                <a:solidFill>
                  <a:srgbClr val="000000"/>
                </a:solidFill>
              </a:rPr>
              <a:pPr algn="r"/>
              <a:t>9</a:t>
            </a:fld>
            <a:endParaRPr lang="en-US" altLang="de-DE" sz="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tools_2011 Master_engl">
  <a:themeElements>
    <a:clrScheme name="presentationtools_2011 Master_engl 1">
      <a:dk1>
        <a:srgbClr val="000000"/>
      </a:dk1>
      <a:lt1>
        <a:srgbClr val="FFFFFF"/>
      </a:lt1>
      <a:dk2>
        <a:srgbClr val="D2D2D2"/>
      </a:dk2>
      <a:lt2>
        <a:srgbClr val="5F5F5F"/>
      </a:lt2>
      <a:accent1>
        <a:srgbClr val="113388"/>
      </a:accent1>
      <a:accent2>
        <a:srgbClr val="426BB3"/>
      </a:accent2>
      <a:accent3>
        <a:srgbClr val="FFFFFF"/>
      </a:accent3>
      <a:accent4>
        <a:srgbClr val="000000"/>
      </a:accent4>
      <a:accent5>
        <a:srgbClr val="AAADC3"/>
      </a:accent5>
      <a:accent6>
        <a:srgbClr val="3B60A2"/>
      </a:accent6>
      <a:hlink>
        <a:srgbClr val="819CCC"/>
      </a:hlink>
      <a:folHlink>
        <a:srgbClr val="C6CEE2"/>
      </a:folHlink>
    </a:clrScheme>
    <a:fontScheme name="presentationtools_2011 Master_en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30000"/>
          </a:spcAft>
          <a:buClr>
            <a:schemeClr val="accent1"/>
          </a:buClr>
          <a:buSzTx/>
          <a:buFont typeface="Wingdings" pitchFamily="2" charset="2"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30000"/>
          </a:spcAft>
          <a:buClr>
            <a:schemeClr val="accent1"/>
          </a:buClr>
          <a:buSzTx/>
          <a:buFont typeface="Wingdings" pitchFamily="2" charset="2"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tiontools_2011 Master_engl 1">
        <a:dk1>
          <a:srgbClr val="000000"/>
        </a:dk1>
        <a:lt1>
          <a:srgbClr val="FFFFFF"/>
        </a:lt1>
        <a:dk2>
          <a:srgbClr val="D2D2D2"/>
        </a:dk2>
        <a:lt2>
          <a:srgbClr val="5F5F5F"/>
        </a:lt2>
        <a:accent1>
          <a:srgbClr val="113388"/>
        </a:accent1>
        <a:accent2>
          <a:srgbClr val="426BB3"/>
        </a:accent2>
        <a:accent3>
          <a:srgbClr val="FFFFFF"/>
        </a:accent3>
        <a:accent4>
          <a:srgbClr val="000000"/>
        </a:accent4>
        <a:accent5>
          <a:srgbClr val="AAADC3"/>
        </a:accent5>
        <a:accent6>
          <a:srgbClr val="3B60A2"/>
        </a:accent6>
        <a:hlink>
          <a:srgbClr val="819CCC"/>
        </a:hlink>
        <a:folHlink>
          <a:srgbClr val="C6CE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ter AZ SE Office 2010 JAN_2014">
  <a:themeElements>
    <a:clrScheme name="Allianz Master 2010 Test">
      <a:dk1>
        <a:srgbClr val="000000"/>
      </a:dk1>
      <a:lt1>
        <a:srgbClr val="FFFFFF"/>
      </a:lt1>
      <a:dk2>
        <a:srgbClr val="D2D2D2"/>
      </a:dk2>
      <a:lt2>
        <a:srgbClr val="5F5F5F"/>
      </a:lt2>
      <a:accent1>
        <a:srgbClr val="113388"/>
      </a:accent1>
      <a:accent2>
        <a:srgbClr val="426BB3"/>
      </a:accent2>
      <a:accent3>
        <a:srgbClr val="819CCC"/>
      </a:accent3>
      <a:accent4>
        <a:srgbClr val="C6CEE2"/>
      </a:accent4>
      <a:accent5>
        <a:srgbClr val="969696"/>
      </a:accent5>
      <a:accent6>
        <a:srgbClr val="D2D2D2"/>
      </a:accent6>
      <a:hlink>
        <a:srgbClr val="819CCC"/>
      </a:hlink>
      <a:folHlink>
        <a:srgbClr val="C6CEE2"/>
      </a:folHlink>
    </a:clrScheme>
    <a:fontScheme name="presentationtools_2011 Master_en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30000"/>
          </a:spcAft>
          <a:buClr>
            <a:schemeClr val="accent1"/>
          </a:buClr>
          <a:buSzTx/>
          <a:buFont typeface="Wingdings" pitchFamily="2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30000"/>
          </a:spcAft>
          <a:buClr>
            <a:schemeClr val="accent1"/>
          </a:buClr>
          <a:buSzTx/>
          <a:buFont typeface="Wingdings" pitchFamily="2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tiontools_2011 Master_engl 1">
        <a:dk1>
          <a:srgbClr val="000000"/>
        </a:dk1>
        <a:lt1>
          <a:srgbClr val="FFFFFF"/>
        </a:lt1>
        <a:dk2>
          <a:srgbClr val="D2D2D2"/>
        </a:dk2>
        <a:lt2>
          <a:srgbClr val="5F5F5F"/>
        </a:lt2>
        <a:accent1>
          <a:srgbClr val="113388"/>
        </a:accent1>
        <a:accent2>
          <a:srgbClr val="426BB3"/>
        </a:accent2>
        <a:accent3>
          <a:srgbClr val="FFFFFF"/>
        </a:accent3>
        <a:accent4>
          <a:srgbClr val="000000"/>
        </a:accent4>
        <a:accent5>
          <a:srgbClr val="AAADC3"/>
        </a:accent5>
        <a:accent6>
          <a:srgbClr val="3B60A2"/>
        </a:accent6>
        <a:hlink>
          <a:srgbClr val="819CCC"/>
        </a:hlink>
        <a:folHlink>
          <a:srgbClr val="C6CE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D8D8D5"/>
      </a:dk2>
      <a:lt2>
        <a:srgbClr val="707061"/>
      </a:lt2>
      <a:accent1>
        <a:srgbClr val="113388"/>
      </a:accent1>
      <a:accent2>
        <a:srgbClr val="426BB3"/>
      </a:accent2>
      <a:accent3>
        <a:srgbClr val="FFFFFF"/>
      </a:accent3>
      <a:accent4>
        <a:srgbClr val="000000"/>
      </a:accent4>
      <a:accent5>
        <a:srgbClr val="AAADC3"/>
      </a:accent5>
      <a:accent6>
        <a:srgbClr val="3B60A2"/>
      </a:accent6>
      <a:hlink>
        <a:srgbClr val="819CCC"/>
      </a:hlink>
      <a:folHlink>
        <a:srgbClr val="C6CEE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34A1"/>
      </a:dk2>
      <a:lt2>
        <a:srgbClr val="DDDDDD"/>
      </a:lt2>
      <a:accent1>
        <a:srgbClr val="0034A1"/>
      </a:accent1>
      <a:accent2>
        <a:srgbClr val="3F70BD"/>
      </a:accent2>
      <a:accent3>
        <a:srgbClr val="FFFFFF"/>
      </a:accent3>
      <a:accent4>
        <a:srgbClr val="000000"/>
      </a:accent4>
      <a:accent5>
        <a:srgbClr val="AAAECD"/>
      </a:accent5>
      <a:accent6>
        <a:srgbClr val="3865AB"/>
      </a:accent6>
      <a:hlink>
        <a:srgbClr val="92AFDB"/>
      </a:hlink>
      <a:folHlink>
        <a:srgbClr val="B9CDE6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801</Words>
  <Application>Microsoft Office PowerPoint</Application>
  <PresentationFormat>Bildschirmpräsentation (4:3)</PresentationFormat>
  <Paragraphs>150</Paragraphs>
  <Slides>11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presentationtools_2011 Master_engl</vt:lpstr>
      <vt:lpstr>Master AZ SE Office 2010 JAN_2014</vt:lpstr>
      <vt:lpstr>PowerPoint-Präsentation</vt:lpstr>
      <vt:lpstr>Engaging the private sector needs to happen early-on and in a smart manner</vt:lpstr>
      <vt:lpstr>When talking to the private sector you can think beyond pure underwriting activities</vt:lpstr>
      <vt:lpstr>Insurance is not a cure for all risks and every (personal) loss … </vt:lpstr>
      <vt:lpstr>PowerPoint-Präsentation</vt:lpstr>
      <vt:lpstr>,.. but it brings significant value to financial stability. Delivering primary insurance should be the goal.</vt:lpstr>
      <vt:lpstr>Main hurdles for insurers to increase insurance penetration and support adaptation to climate change exist</vt:lpstr>
      <vt:lpstr>Example for micro-insurance: Sahel Crop Insurance</vt:lpstr>
      <vt:lpstr>Example for risk assessment and development of insurance market: RIICE</vt:lpstr>
      <vt:lpstr>Example for national level insurance: Uruguay weather and oil price insurance </vt:lpstr>
      <vt:lpstr>Risk transfer in the portfolio of responses on a sovereign level</vt:lpstr>
    </vt:vector>
  </TitlesOfParts>
  <Manager>Business Presentation Team; bip@allianz.com</Manager>
  <Company>Allianz Versicherungs-AG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>Subject</dc:subject>
  <dc:creator>Stefan Wallner</dc:creator>
  <dc:description>Version January 2011</dc:description>
  <cp:lastModifiedBy>Karsten Löffler</cp:lastModifiedBy>
  <cp:revision>475</cp:revision>
  <cp:lastPrinted>2015-01-14T11:01:29Z</cp:lastPrinted>
  <dcterms:created xsi:type="dcterms:W3CDTF">2012-12-19T11:09:41Z</dcterms:created>
  <dcterms:modified xsi:type="dcterms:W3CDTF">2016-05-21T08:41:54Z</dcterms:modified>
</cp:coreProperties>
</file>