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</p:sldMasterIdLst>
  <p:notesMasterIdLst>
    <p:notesMasterId r:id="rId18"/>
  </p:notesMasterIdLst>
  <p:sldIdLst>
    <p:sldId id="294" r:id="rId5"/>
    <p:sldId id="296" r:id="rId6"/>
    <p:sldId id="288" r:id="rId7"/>
    <p:sldId id="297" r:id="rId8"/>
    <p:sldId id="293" r:id="rId9"/>
    <p:sldId id="298" r:id="rId10"/>
    <p:sldId id="303" r:id="rId11"/>
    <p:sldId id="280" r:id="rId12"/>
    <p:sldId id="302" r:id="rId13"/>
    <p:sldId id="299" r:id="rId14"/>
    <p:sldId id="305" r:id="rId15"/>
    <p:sldId id="304" r:id="rId16"/>
    <p:sldId id="267" r:id="rId17"/>
  </p:sldIdLst>
  <p:sldSz cx="9144000" cy="6858000" type="screen4x3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CCFF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167" autoAdjust="0"/>
  </p:normalViewPr>
  <p:slideViewPr>
    <p:cSldViewPr>
      <p:cViewPr>
        <p:scale>
          <a:sx n="49" d="100"/>
          <a:sy n="49" d="100"/>
        </p:scale>
        <p:origin x="-176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2B0BAA5-8131-492F-A3C8-1EDF9A277E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endParaRPr lang="en-GB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D6311B-D69D-4D66-ADD8-97CC45C70BA6}" type="slidenum">
              <a:rPr lang="en-GB" smtClean="0">
                <a:cs typeface="Arial" charset="0"/>
              </a:rPr>
              <a:pPr/>
              <a:t>5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B1F72-6C13-4802-A213-97554263F164}" type="slidenum">
              <a:rPr lang="en-GB" smtClean="0">
                <a:cs typeface="Arial" charset="0"/>
              </a:rPr>
              <a:pPr/>
              <a:t>7</a:t>
            </a:fld>
            <a:endParaRPr lang="en-GB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AFE4C-791E-4291-8F54-70DC842D53C3}" type="slidenum">
              <a:rPr lang="en-GB" smtClean="0">
                <a:cs typeface="Arial" charset="0"/>
              </a:rPr>
              <a:pPr/>
              <a:t>8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2D4B70-CA84-48CE-BB6F-4843D28C5855}" type="slidenum">
              <a:rPr lang="en-GB" smtClean="0">
                <a:cs typeface="Arial" charset="0"/>
              </a:rPr>
              <a:pPr/>
              <a:t>9</a:t>
            </a:fld>
            <a:endParaRPr lang="en-GB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94AED5-8EB0-400A-B11F-B66171A795EA}" type="slidenum">
              <a:rPr lang="en-GB" smtClean="0">
                <a:cs typeface="Arial" charset="0"/>
              </a:rPr>
              <a:pPr/>
              <a:t>11</a:t>
            </a:fld>
            <a:endParaRPr lang="en-GB" smtClean="0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4C25D6-20F7-465C-897B-EB44E571ABB6}" type="slidenum">
              <a:rPr lang="en-GB" smtClean="0">
                <a:cs typeface="Arial" charset="0"/>
              </a:rPr>
              <a:pPr/>
              <a:t>12</a:t>
            </a:fld>
            <a:endParaRPr lang="en-GB" smtClean="0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logo1a"/>
          <p:cNvPicPr>
            <a:picLocks noChangeAspect="1" noChangeArrowheads="1"/>
          </p:cNvPicPr>
          <p:nvPr/>
        </p:nvPicPr>
        <p:blipFill>
          <a:blip r:embed="rId2" cstate="print"/>
          <a:srcRect l="4256" t="6210"/>
          <a:stretch>
            <a:fillRect/>
          </a:stretch>
        </p:blipFill>
        <p:spPr bwMode="auto">
          <a:xfrm>
            <a:off x="0" y="0"/>
            <a:ext cx="4724400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>
              <a:cs typeface="+mn-cs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4365625"/>
            <a:ext cx="7127875" cy="15827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6094413"/>
            <a:ext cx="7127875" cy="574675"/>
          </a:xfrm>
        </p:spPr>
        <p:txBody>
          <a:bodyPr/>
          <a:lstStyle>
            <a:lvl1pPr marL="0" indent="0" algn="ctr">
              <a:buFontTx/>
              <a:buNone/>
              <a:defRPr sz="1800">
                <a:latin typeface="MetaMedium-Roman" pitchFamily="2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3D8D9-D9E0-49EF-887D-BF335345C4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7C911-A937-49C5-A440-6077C3CCE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06E0B-27BD-47FE-B837-578A6F8AD8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DDBE-5A80-4E59-ADB5-E4131C9AD5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337E-6563-42D6-8AC7-B5B7CA4B08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5B292-D13F-49F0-BA9A-31B5134FFB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10F2-DE1D-44EB-BE10-26487DEB48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B46DB-4BF6-4FBB-A198-D5557202B8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CEE31-2E1A-4922-96ED-6672CAF66F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B64C6-6819-4E30-863C-BAFA7FE049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1a"/>
          <p:cNvPicPr>
            <a:picLocks noChangeAspect="1" noChangeArrowheads="1"/>
          </p:cNvPicPr>
          <p:nvPr/>
        </p:nvPicPr>
        <p:blipFill>
          <a:blip r:embed="rId13" cstate="print"/>
          <a:srcRect t="2057"/>
          <a:stretch>
            <a:fillRect/>
          </a:stretch>
        </p:blipFill>
        <p:spPr bwMode="auto">
          <a:xfrm>
            <a:off x="0" y="0"/>
            <a:ext cx="2057400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274638"/>
            <a:ext cx="6418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60575"/>
            <a:ext cx="8229600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928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9283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928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0A530C4-BBA8-4C15-A600-DBF37D25B1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etaMedium-Roman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etaMedium-Roman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etaMedium-Roman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etaMedium-Roman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etaMedium-Roman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etaMedium-Roman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etaMedium-Roman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etaMedium-Roman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857875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 </a:t>
            </a:r>
            <a:br>
              <a:rPr lang="en-GB" dirty="0" smtClean="0"/>
            </a:br>
            <a:r>
              <a:rPr lang="en-GB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National ownership of climate finance:</a:t>
            </a:r>
            <a:br>
              <a:rPr lang="en-GB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Merylyn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Hedger ODI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 </a:t>
            </a:r>
            <a:br>
              <a:rPr lang="en-GB" dirty="0" smtClean="0"/>
            </a:br>
            <a:r>
              <a:rPr lang="en-GB" dirty="0" smtClean="0"/>
              <a:t> </a:t>
            </a:r>
            <a:br>
              <a:rPr lang="en-GB" dirty="0" smtClean="0"/>
            </a:br>
            <a:r>
              <a:rPr lang="en-GB" dirty="0" smtClean="0"/>
              <a:t> </a:t>
            </a:r>
            <a:br>
              <a:rPr lang="en-GB" dirty="0" smtClean="0"/>
            </a:br>
            <a:r>
              <a:rPr lang="en-GB" dirty="0" smtClean="0"/>
              <a:t> 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1143000"/>
          </a:xfrm>
        </p:spPr>
        <p:txBody>
          <a:bodyPr/>
          <a:lstStyle/>
          <a:p>
            <a:pPr eaLnBrk="1" hangingPunct="1"/>
            <a:endParaRPr lang="en-US" smtClean="0">
              <a:latin typeface="MetaMedium-Roman"/>
            </a:endParaRPr>
          </a:p>
        </p:txBody>
      </p:sp>
      <p:pic>
        <p:nvPicPr>
          <p:cNvPr id="14339" name="Picture 7" descr="C:\Dokumente und Einstellungen\eadi\Desktop\EDC 2020 logos\EDC2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5945188"/>
            <a:ext cx="2160587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0" name="Group 8"/>
          <p:cNvGrpSpPr>
            <a:grpSpLocks/>
          </p:cNvGrpSpPr>
          <p:nvPr/>
        </p:nvGrpSpPr>
        <p:grpSpPr bwMode="auto">
          <a:xfrm>
            <a:off x="6732588" y="5876925"/>
            <a:ext cx="1871662" cy="839788"/>
            <a:chOff x="8127" y="14934"/>
            <a:chExt cx="3458" cy="1620"/>
          </a:xfrm>
        </p:grpSpPr>
        <p:pic>
          <p:nvPicPr>
            <p:cNvPr id="14344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27" y="14934"/>
              <a:ext cx="3458" cy="1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5" name="Rectangle 10"/>
            <p:cNvSpPr>
              <a:spLocks noChangeArrowheads="1"/>
            </p:cNvSpPr>
            <p:nvPr/>
          </p:nvSpPr>
          <p:spPr bwMode="auto">
            <a:xfrm>
              <a:off x="8157" y="14934"/>
              <a:ext cx="3420" cy="1620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14341" name="Group 11"/>
          <p:cNvGrpSpPr>
            <a:grpSpLocks/>
          </p:cNvGrpSpPr>
          <p:nvPr/>
        </p:nvGrpSpPr>
        <p:grpSpPr bwMode="auto">
          <a:xfrm>
            <a:off x="971550" y="5876925"/>
            <a:ext cx="863600" cy="792163"/>
            <a:chOff x="4117" y="5197"/>
            <a:chExt cx="1260" cy="1140"/>
          </a:xfrm>
        </p:grpSpPr>
        <p:pic>
          <p:nvPicPr>
            <p:cNvPr id="14342" name="Picture 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52" y="5272"/>
              <a:ext cx="986" cy="1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3" name="Rectangle 13"/>
            <p:cNvSpPr>
              <a:spLocks noChangeArrowheads="1"/>
            </p:cNvSpPr>
            <p:nvPr/>
          </p:nvSpPr>
          <p:spPr bwMode="auto">
            <a:xfrm>
              <a:off x="4117" y="5197"/>
              <a:ext cx="1260" cy="1140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2060"/>
                </a:solidFill>
              </a:rPr>
              <a:t>Lessons from case studies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400" dirty="0" smtClean="0"/>
              <a:t>Because climate change fundamentally affects the development profile, developing country governments are investing national resources – these are much larger than new climate flows so it will be important to work out where climate finance can lever effectively</a:t>
            </a:r>
          </a:p>
          <a:p>
            <a:pPr marL="0" indent="0">
              <a:buFontTx/>
              <a:buNone/>
              <a:defRPr/>
            </a:pPr>
            <a:endParaRPr lang="en-GB" sz="2400" dirty="0" smtClean="0"/>
          </a:p>
          <a:p>
            <a:pPr>
              <a:defRPr/>
            </a:pPr>
            <a:r>
              <a:rPr lang="en-GB" sz="2400" dirty="0">
                <a:solidFill>
                  <a:srgbClr val="000000"/>
                </a:solidFill>
              </a:rPr>
              <a:t>Combined prioritisation with Governments  donors and NGOs could avoid problems later. Need for clearer monitoring and learning from new investment in climate change initiatives so there can be a learning by doing phase but  there are weak records everywhere and no </a:t>
            </a:r>
            <a:r>
              <a:rPr lang="en-GB" sz="2400" dirty="0" smtClean="0">
                <a:solidFill>
                  <a:srgbClr val="000000"/>
                </a:solidFill>
              </a:rPr>
              <a:t>baselines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002060"/>
                </a:solidFill>
              </a:rPr>
              <a:t>Lessons from case studies</a:t>
            </a:r>
            <a:endParaRPr lang="en-GB" sz="4000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Fast Start Funding: no consistent story across the EU, (some funds to Bangladesh already allocated before Cancun)</a:t>
            </a:r>
          </a:p>
          <a:p>
            <a:pPr eaLnBrk="1" hangingPunct="1"/>
            <a:endParaRPr lang="en-GB" sz="2400" smtClean="0"/>
          </a:p>
          <a:p>
            <a:r>
              <a:rPr lang="en-GB" sz="2400" smtClean="0"/>
              <a:t>Transparency by development partners is vital to generate better trust. Places for dialogues at country level needed and it is n</a:t>
            </a:r>
            <a:r>
              <a:rPr lang="en-GB" sz="2400" smtClean="0">
                <a:solidFill>
                  <a:srgbClr val="000000"/>
                </a:solidFill>
              </a:rPr>
              <a:t>ot always obvious where these could take place</a:t>
            </a:r>
          </a:p>
          <a:p>
            <a:endParaRPr lang="en-GB" sz="2400" smtClean="0"/>
          </a:p>
          <a:p>
            <a:pPr eaLnBrk="1" hangingPunct="1"/>
            <a:endParaRPr lang="en-GB" sz="2400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002060"/>
                </a:solidFill>
              </a:rPr>
              <a:t>Looking forward</a:t>
            </a:r>
            <a:r>
              <a:rPr lang="en-GB" smtClean="0"/>
              <a:t>..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Innovation needed- tendency to spend money now along business as usual pathways, need for new programmes and project developments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Global economy changes: Bangladesh striving to be MIC. Is UNFCCC about poor people or poor countries?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National delivery will depend ultimately on national Governments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Financial pressures evident in EU countries, and there has been a visible change in approach during the EDC 2020 project (2008-11) in EC and its MS</a:t>
            </a:r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Thank you</a:t>
            </a:r>
          </a:p>
          <a:p>
            <a:pPr algn="ctr">
              <a:buFontTx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2060"/>
                </a:solidFill>
              </a:rPr>
              <a:t>The EDC 2020 team</a:t>
            </a:r>
            <a:r>
              <a:rPr lang="en-GB" smtClean="0"/>
              <a:t>….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ODI-, Neil Bird,Jessica Brown and </a:t>
            </a:r>
            <a:r>
              <a:rPr lang="en-GB" sz="2400" smtClean="0">
                <a:solidFill>
                  <a:srgbClr val="000000"/>
                </a:solidFill>
              </a:rPr>
              <a:t>Leo Peskett</a:t>
            </a:r>
            <a:endParaRPr lang="en-GB" sz="2400" smtClean="0"/>
          </a:p>
          <a:p>
            <a:r>
              <a:rPr lang="en-GB" sz="2400" smtClean="0"/>
              <a:t>IDS- Merylyn  Hedger (now ODI)</a:t>
            </a:r>
          </a:p>
          <a:p>
            <a:r>
              <a:rPr lang="en-GB" sz="2400" smtClean="0"/>
              <a:t>DIE, Imme Scholtze</a:t>
            </a:r>
          </a:p>
          <a:p>
            <a:endParaRPr lang="en-GB" sz="2400" smtClean="0"/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Case study methods: Review of existing information (reports, web- based material); Structured discussions in countries with Government officials, Donors, NGO’s</a:t>
            </a:r>
          </a:p>
          <a:p>
            <a:pPr eaLnBrk="1" hangingPunct="1">
              <a:lnSpc>
                <a:spcPct val="90000"/>
              </a:lnSpc>
            </a:pPr>
            <a:endParaRPr lang="en-GB" sz="24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Outputs: working papers, policy briefs, dialogue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2060"/>
                </a:solidFill>
              </a:rPr>
              <a:t>What are the donors doing? Key Qs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How does the interface of  development and climate finance unfold at national level? </a:t>
            </a:r>
          </a:p>
          <a:p>
            <a:pPr>
              <a:buFontTx/>
              <a:buNone/>
            </a:pPr>
            <a:endParaRPr lang="en-GB" sz="2400" smtClean="0"/>
          </a:p>
          <a:p>
            <a:r>
              <a:rPr lang="en-GB" sz="2400" smtClean="0">
                <a:solidFill>
                  <a:srgbClr val="000000"/>
                </a:solidFill>
                <a:latin typeface="Arial" charset="0"/>
              </a:rPr>
              <a:t>W</a:t>
            </a:r>
            <a:r>
              <a:rPr lang="en-GB" sz="2400" smtClean="0">
                <a:latin typeface="Arial" charset="0"/>
              </a:rPr>
              <a:t>hat types of institutional structures are emerging to handle climate finance at national level? (</a:t>
            </a:r>
            <a:r>
              <a:rPr lang="en-GB" sz="2400" smtClean="0">
                <a:solidFill>
                  <a:srgbClr val="000000"/>
                </a:solidFill>
                <a:latin typeface="Arial" charset="0"/>
              </a:rPr>
              <a:t>Interface between donors/ national  governments)</a:t>
            </a:r>
          </a:p>
          <a:p>
            <a:endParaRPr lang="en-GB" sz="2400" smtClean="0">
              <a:solidFill>
                <a:srgbClr val="000000"/>
              </a:solidFill>
              <a:latin typeface="Arial" charset="0"/>
            </a:endParaRPr>
          </a:p>
          <a:p>
            <a:r>
              <a:rPr lang="en-GB" sz="2400" smtClean="0">
                <a:latin typeface="Arial" charset="0"/>
              </a:rPr>
              <a:t> How well is finance being coordinated and aligned?</a:t>
            </a:r>
          </a:p>
          <a:p>
            <a:endParaRPr lang="en-GB" sz="2400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2060"/>
                </a:solidFill>
              </a:rPr>
              <a:t>Use lessons from aid effectiveness?- we looked at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 how funds are mobilised- who pays, how they are additional, adequate and predictable </a:t>
            </a:r>
          </a:p>
          <a:p>
            <a:endParaRPr lang="en-GB" sz="2400" smtClean="0"/>
          </a:p>
          <a:p>
            <a:r>
              <a:rPr lang="en-GB" sz="2400" smtClean="0"/>
              <a:t>how funds are managed- transparency, accountability, equitable</a:t>
            </a:r>
          </a:p>
          <a:p>
            <a:endParaRPr lang="en-GB" sz="2400" smtClean="0"/>
          </a:p>
          <a:p>
            <a:r>
              <a:rPr lang="en-GB" sz="2400" smtClean="0"/>
              <a:t>and how funds are disbursed- national ownership, timeliness, who gets (poorest)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2060"/>
                </a:solidFill>
              </a:rPr>
              <a:t>Indonesia: Issues of coordination and alignment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smtClean="0"/>
              <a:t>Uncoordinated donor support leading to fragmented policy approach in some cases, translating to lack of coordination at the government level</a:t>
            </a:r>
          </a:p>
          <a:p>
            <a:r>
              <a:rPr lang="en-GB" sz="2200" smtClean="0"/>
              <a:t>Some funding structures using parallel systems to those established by the government; much of the externally funded sub-national projects working outside government systems</a:t>
            </a:r>
          </a:p>
          <a:p>
            <a:pPr>
              <a:buFontTx/>
              <a:buNone/>
            </a:pPr>
            <a:endParaRPr lang="en-GB" sz="2200" smtClean="0"/>
          </a:p>
          <a:p>
            <a:pPr>
              <a:buFontTx/>
              <a:buNone/>
            </a:pPr>
            <a:r>
              <a:rPr lang="en-GB" sz="2200" smtClean="0"/>
              <a:t>Reasons for lack of coordination and alignment</a:t>
            </a:r>
          </a:p>
          <a:p>
            <a:r>
              <a:rPr lang="en-GB" sz="2200" smtClean="0"/>
              <a:t>Different donor priorities and funding approaches</a:t>
            </a:r>
          </a:p>
          <a:p>
            <a:r>
              <a:rPr lang="en-GB" sz="2200" smtClean="0"/>
              <a:t>Poor understanding (among donors and within government) of what activities need to be supported and the appropriate financial modalities to address these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2060"/>
                </a:solidFill>
              </a:rPr>
              <a:t>Bangladesh Issues of Coordination and Alignment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smtClean="0">
                <a:solidFill>
                  <a:srgbClr val="000000"/>
                </a:solidFill>
              </a:rPr>
              <a:t>Proliferation -Three funding mechanisms became operational alone in 2010 (BCCTF, BCCRF, SPCR,  and CDMP second phase)</a:t>
            </a:r>
          </a:p>
          <a:p>
            <a:r>
              <a:rPr lang="en-GB" sz="2400" smtClean="0"/>
              <a:t>Increases in activity on climate change has resulted in new challenges on coordination between donors, between donors and the government and within the government</a:t>
            </a:r>
          </a:p>
          <a:p>
            <a:r>
              <a:rPr lang="en-GB" sz="2400" smtClean="0"/>
              <a:t>Overall there is overlap and competition between initiatives-  policy changes of donors and the governments can mean a new start whilst the old initiative is still running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002060"/>
                </a:solidFill>
              </a:rPr>
              <a:t>Bangladesh Issues of Coordination and Alignment</a:t>
            </a:r>
            <a:endParaRPr lang="en-GB" sz="4000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For MRV need to establish baselines of effort, and to decide what is the climate change component on development.</a:t>
            </a:r>
          </a:p>
          <a:p>
            <a:r>
              <a:rPr lang="en-GB" sz="2400" smtClean="0"/>
              <a:t>But donors, are modifying their development portfolios in a variety of ways (evolution, step change, and also responding to climate finance national and host country drivers) so it will be very difficult.</a:t>
            </a:r>
            <a:r>
              <a:rPr lang="en-GB" sz="2400" smtClean="0">
                <a:solidFill>
                  <a:srgbClr val="000000"/>
                </a:solidFill>
              </a:rPr>
              <a:t> </a:t>
            </a:r>
          </a:p>
          <a:p>
            <a:r>
              <a:rPr lang="en-GB" sz="2400" smtClean="0">
                <a:solidFill>
                  <a:srgbClr val="000000"/>
                </a:solidFill>
              </a:rPr>
              <a:t>CC interventions </a:t>
            </a:r>
            <a:r>
              <a:rPr lang="en-GB" sz="2400" u="sng" smtClean="0">
                <a:solidFill>
                  <a:srgbClr val="000000"/>
                </a:solidFill>
              </a:rPr>
              <a:t>currently</a:t>
            </a:r>
            <a:r>
              <a:rPr lang="en-GB" sz="2400" smtClean="0">
                <a:solidFill>
                  <a:srgbClr val="000000"/>
                </a:solidFill>
              </a:rPr>
              <a:t> are usually development projects done earlier or differently so working out the effective additional component is tricky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875463" cy="1498600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Lessons from Indonesia climate finance effectiveness study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323850" y="2100263"/>
            <a:ext cx="8569325" cy="4065587"/>
          </a:xfrm>
        </p:spPr>
        <p:txBody>
          <a:bodyPr/>
          <a:lstStyle/>
          <a:p>
            <a:r>
              <a:rPr lang="en-GB" sz="2300" smtClean="0"/>
              <a:t>Needs and priorities still not well identified: abatement cost curves are not enough</a:t>
            </a:r>
          </a:p>
          <a:p>
            <a:r>
              <a:rPr lang="en-GB" sz="2300" smtClean="0"/>
              <a:t>Build financing modalities that meet the needs rather than being guided by which modalities are available or convenient</a:t>
            </a:r>
          </a:p>
          <a:p>
            <a:r>
              <a:rPr lang="en-GB" sz="2300" smtClean="0"/>
              <a:t>Move beyond question of scale as indicator of effectiveness</a:t>
            </a:r>
          </a:p>
          <a:p>
            <a:r>
              <a:rPr lang="en-GB" sz="2300" smtClean="0"/>
              <a:t>Move donor coordination beyond information sharing, towards more combined strategies and coordination with government</a:t>
            </a:r>
          </a:p>
          <a:p>
            <a:r>
              <a:rPr lang="en-GB" sz="2300" smtClean="0"/>
              <a:t>Increase flexibility among donors in terms of delivery of finance</a:t>
            </a:r>
          </a:p>
          <a:p>
            <a:r>
              <a:rPr lang="en-GB" sz="2300" smtClean="0"/>
              <a:t>Align funding channels and flows with national government agencies to avoid projects being ‘sealed off’ from normal government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002060"/>
                </a:solidFill>
              </a:rPr>
              <a:t>Lessons from Bangladesh case study</a:t>
            </a:r>
            <a:endParaRPr lang="en-GB" sz="4000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Improve planning, coordination and prioritisation- the role of the Local Coordination Group on environment and climate change is critical (operating under the aid effectiveness agenda)</a:t>
            </a:r>
          </a:p>
          <a:p>
            <a:pPr eaLnBrk="1" hangingPunct="1"/>
            <a:endParaRPr lang="en-GB" sz="2400" smtClean="0"/>
          </a:p>
          <a:p>
            <a:pPr eaLnBrk="1" hangingPunct="1"/>
            <a:r>
              <a:rPr lang="en-GB" sz="2400" smtClean="0"/>
              <a:t>Learn from experience of delivering the different funding mechanisms to share good practice- currently capacity in Government and donors to do this is very limited</a:t>
            </a:r>
          </a:p>
          <a:p>
            <a:pPr eaLnBrk="1" hangingPunct="1"/>
            <a:endParaRPr lang="en-GB" sz="2400" smtClean="0"/>
          </a:p>
          <a:p>
            <a:pPr eaLnBrk="1" hangingPunct="1"/>
            <a:r>
              <a:rPr lang="en-GB" sz="2400" smtClean="0"/>
              <a:t>Embed climate change into the development planning process- </a:t>
            </a:r>
            <a:r>
              <a:rPr lang="en-GB" sz="2400" i="1" smtClean="0"/>
              <a:t>this has started</a:t>
            </a:r>
            <a:endParaRPr lang="en-GB" sz="2400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 powerpoint template meta font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MetaMedium-Roman"/>
        <a:ea typeface=""/>
        <a:cs typeface=""/>
      </a:majorFont>
      <a:minorFont>
        <a:latin typeface="MetaNormal-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16B3BA030ADA4B9089486A3DADD861" ma:contentTypeVersion="0" ma:contentTypeDescription="Create a new document." ma:contentTypeScope="" ma:versionID="24482adb4b86e6c5d8d1e94428a2d2d1">
  <xsd:schema xmlns:xsd="http://www.w3.org/2001/XMLSchema" xmlns:p="http://schemas.microsoft.com/office/2006/metadata/properties" xmlns:ns2="BAB31622-0A03-4BDA-9089-486A3DADD861" targetNamespace="http://schemas.microsoft.com/office/2006/metadata/properties" ma:root="true" ma:fieldsID="21cd2a2f4f57f6e3d6f154e31a594c02" ns2:_="">
    <xsd:import namespace="BAB31622-0A03-4BDA-9089-486A3DADD861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Category_x0020_2" minOccurs="0"/>
                <xsd:element ref="ns2:Ke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AB31622-0A03-4BDA-9089-486A3DADD861" elementFormDefault="qualified">
    <xsd:import namespace="http://schemas.microsoft.com/office/2006/documentManagement/types"/>
    <xsd:element name="Description0" ma:index="8" nillable="true" ma:displayName="Summary" ma:description="A short description of what's in the document can help people to find it." ma:internalName="Description0">
      <xsd:simpleType>
        <xsd:restriction base="dms:Note"/>
      </xsd:simpleType>
    </xsd:element>
    <xsd:element name="Category_x0020_2" ma:index="9" nillable="true" ma:displayName="Document Type" ma:default="General" ma:description="Leave as general unless this is a special type of document (eg PID, CV, Meeting Report etc)" ma:format="Dropdown" ma:internalName="Category_x0020_2">
      <xsd:simpleType>
        <xsd:restriction base="dms:Choice">
          <xsd:enumeration value="Budget"/>
          <xsd:enumeration value="Business Plan"/>
          <xsd:enumeration value="Contract"/>
          <xsd:enumeration value="CV"/>
          <xsd:enumeration value="Expenses"/>
          <xsd:enumeration value="General"/>
          <xsd:enumeration value="How-to / Guideline"/>
          <xsd:enumeration value="Invoice"/>
          <xsd:enumeration value="M&amp;E"/>
          <xsd:enumeration value="Meeting Notes / Minutes"/>
          <xsd:enumeration value="PID"/>
          <xsd:enumeration value="Policy"/>
          <xsd:enumeration value="Proposal"/>
          <xsd:enumeration value="Publication"/>
          <xsd:enumeration value="Trip Report"/>
        </xsd:restriction>
      </xsd:simpleType>
    </xsd:element>
    <xsd:element name="Key" ma:index="10" nillable="true" ma:displayName="Key" ma:default="0" ma:description="Tick if this is a key document for this project." ma:internalName="Key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escription0 xmlns="BAB31622-0A03-4BDA-9089-486A3DADD861">Powerpoint template for staff</Description0>
    <Category_x0020_2 xmlns="BAB31622-0A03-4BDA-9089-486A3DADD861">General</Category_x0020_2>
    <Key xmlns="BAB31622-0A03-4BDA-9089-486A3DADD861">false</Ke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383E3B-7DA5-4B41-A92A-23B8D15D4005}"/>
</file>

<file path=customXml/itemProps2.xml><?xml version="1.0" encoding="utf-8"?>
<ds:datastoreItem xmlns:ds="http://schemas.openxmlformats.org/officeDocument/2006/customXml" ds:itemID="{AAE39526-CF6D-4381-9306-5C3E3F7F4457}"/>
</file>

<file path=customXml/itemProps3.xml><?xml version="1.0" encoding="utf-8"?>
<ds:datastoreItem xmlns:ds="http://schemas.openxmlformats.org/officeDocument/2006/customXml" ds:itemID="{FFEA57AC-B8F2-4D71-A132-D012BD803F90}"/>
</file>

<file path=docProps/app.xml><?xml version="1.0" encoding="utf-8"?>
<Properties xmlns="http://schemas.openxmlformats.org/officeDocument/2006/extended-properties" xmlns:vt="http://schemas.openxmlformats.org/officeDocument/2006/docPropsVTypes">
  <Template>ODI powerpoint template meta font</Template>
  <TotalTime>1421</TotalTime>
  <Words>808</Words>
  <Application>Microsoft Office PowerPoint</Application>
  <PresentationFormat>On-screen Show (4:3)</PresentationFormat>
  <Paragraphs>70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ODI powerpoint template meta font</vt:lpstr>
      <vt:lpstr>     National ownership of climate finance:   Merylyn Hedger ODI         </vt:lpstr>
      <vt:lpstr>The EDC 2020 team….</vt:lpstr>
      <vt:lpstr>What are the donors doing? Key Qs </vt:lpstr>
      <vt:lpstr>Use lessons from aid effectiveness?- we looked at</vt:lpstr>
      <vt:lpstr>Indonesia: Issues of coordination and alignment</vt:lpstr>
      <vt:lpstr>Bangladesh Issues of Coordination and Alignment</vt:lpstr>
      <vt:lpstr>Bangladesh Issues of Coordination and Alignment</vt:lpstr>
      <vt:lpstr>Lessons from Indonesia climate finance effectiveness study</vt:lpstr>
      <vt:lpstr>Lessons from Bangladesh case study</vt:lpstr>
      <vt:lpstr>Lessons from case studies</vt:lpstr>
      <vt:lpstr>Lessons from case studies</vt:lpstr>
      <vt:lpstr>Looking forward..</vt:lpstr>
      <vt:lpstr>Slide 13</vt:lpstr>
    </vt:vector>
  </TitlesOfParts>
  <Company>Overseas Development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finance additionality:  where are we now and what can be done?</dc:title>
  <dc:creator>jbrown</dc:creator>
  <cp:lastModifiedBy>nbird</cp:lastModifiedBy>
  <cp:revision>137</cp:revision>
  <cp:lastPrinted>2006-04-07T10:19:46Z</cp:lastPrinted>
  <dcterms:created xsi:type="dcterms:W3CDTF">2010-04-14T12:44:36Z</dcterms:created>
  <dcterms:modified xsi:type="dcterms:W3CDTF">2011-06-14T10:18:26Z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egory0">
    <vt:lpwstr>Outputs</vt:lpwstr>
  </property>
  <property fmtid="{D5CDD505-2E9C-101B-9397-08002B2CF9AE}" pid="3" name="Country">
    <vt:lpwstr>(none)</vt:lpwstr>
  </property>
  <property fmtid="{D5CDD505-2E9C-101B-9397-08002B2CF9AE}" pid="4" name="Description0">
    <vt:lpwstr>Powerpoint template for staff</vt:lpwstr>
  </property>
  <property fmtid="{D5CDD505-2E9C-101B-9397-08002B2CF9AE}" pid="5" name="Status">
    <vt:lpwstr>Final</vt:lpwstr>
  </property>
  <property fmtid="{D5CDD505-2E9C-101B-9397-08002B2CF9AE}" pid="6" name="Approved">
    <vt:lpwstr>0</vt:lpwstr>
  </property>
  <property fmtid="{D5CDD505-2E9C-101B-9397-08002B2CF9AE}" pid="7" name="World Region">
    <vt:lpwstr>(none)</vt:lpwstr>
  </property>
  <property fmtid="{D5CDD505-2E9C-101B-9397-08002B2CF9AE}" pid="8" name="Source">
    <vt:lpwstr>Staff</vt:lpwstr>
  </property>
  <property fmtid="{D5CDD505-2E9C-101B-9397-08002B2CF9AE}" pid="9" name="Category 2">
    <vt:lpwstr>General</vt:lpwstr>
  </property>
  <property fmtid="{D5CDD505-2E9C-101B-9397-08002B2CF9AE}" pid="10" name="Theme">
    <vt:lpwstr/>
  </property>
  <property fmtid="{D5CDD505-2E9C-101B-9397-08002B2CF9AE}" pid="11" name="Key">
    <vt:lpwstr>0</vt:lpwstr>
  </property>
  <property fmtid="{D5CDD505-2E9C-101B-9397-08002B2CF9AE}" pid="12" name="Audience">
    <vt:lpwstr>1</vt:lpwstr>
  </property>
</Properties>
</file>