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960" r:id="rId1"/>
  </p:sldMasterIdLst>
  <p:sldIdLst>
    <p:sldId id="256" r:id="rId2"/>
    <p:sldId id="268" r:id="rId3"/>
    <p:sldId id="269" r:id="rId4"/>
    <p:sldId id="257" r:id="rId5"/>
    <p:sldId id="273" r:id="rId6"/>
    <p:sldId id="258" r:id="rId7"/>
    <p:sldId id="259" r:id="rId8"/>
    <p:sldId id="271" r:id="rId9"/>
    <p:sldId id="263" r:id="rId10"/>
    <p:sldId id="265" r:id="rId11"/>
    <p:sldId id="272" r:id="rId12"/>
    <p:sldId id="266" r:id="rId1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5" d="100"/>
          <a:sy n="75" d="100"/>
        </p:scale>
        <p:origin x="-115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ar-SA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D22382D-1509-456E-A1CC-CA66767FDC82}" type="datetimeFigureOut">
              <a:rPr lang="ar-SA" smtClean="0"/>
              <a:t>16/01/1434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ar-SA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5836281D-F499-457A-9C34-4BD61DDE228B}" type="slidenum">
              <a:rPr lang="ar-SA" smtClean="0"/>
              <a:t>‹#›</a:t>
            </a:fld>
            <a:endParaRPr lang="ar-SA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2971800"/>
          </a:xfrm>
        </p:spPr>
        <p:txBody>
          <a:bodyPr>
            <a:normAutofit fontScale="85000" lnSpcReduction="20000"/>
          </a:bodyPr>
          <a:lstStyle/>
          <a:p>
            <a:r>
              <a:rPr lang="en-US" sz="1800" dirty="0" smtClean="0"/>
              <a:t>Demand Side Strategies and Buildings Energy Efficiency – </a:t>
            </a:r>
            <a:endParaRPr lang="ar-EG" sz="1800" dirty="0" smtClean="0"/>
          </a:p>
          <a:p>
            <a:pPr rtl="0"/>
            <a:r>
              <a:rPr lang="en-US" sz="1800" dirty="0" smtClean="0"/>
              <a:t>Opportunities in the GCC Region</a:t>
            </a:r>
          </a:p>
          <a:p>
            <a:pPr rtl="0"/>
            <a:endParaRPr lang="en-US" sz="1800" dirty="0"/>
          </a:p>
          <a:p>
            <a:pPr rtl="0"/>
            <a:r>
              <a:rPr lang="en-US" sz="1800" dirty="0" smtClean="0"/>
              <a:t>Cop18- </a:t>
            </a:r>
            <a:r>
              <a:rPr lang="en-US" sz="1800" dirty="0" err="1" smtClean="0"/>
              <a:t>doha</a:t>
            </a:r>
            <a:r>
              <a:rPr lang="en-US" sz="1800" dirty="0" smtClean="0"/>
              <a:t> - </a:t>
            </a:r>
            <a:r>
              <a:rPr lang="en-US" sz="1800" dirty="0" err="1" smtClean="0"/>
              <a:t>qatar</a:t>
            </a:r>
            <a:endParaRPr lang="en-US" sz="18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rtl="0"/>
            <a:endParaRPr lang="en-US" dirty="0" smtClean="0"/>
          </a:p>
          <a:p>
            <a:pPr rtl="0"/>
            <a:r>
              <a:rPr lang="en-US" dirty="0" smtClean="0">
                <a:solidFill>
                  <a:srgbClr val="002060"/>
                </a:solidFill>
              </a:rPr>
              <a:t>Dr. Emad Adly</a:t>
            </a:r>
          </a:p>
          <a:p>
            <a:pPr rtl="0"/>
            <a:r>
              <a:rPr lang="en-US" dirty="0" smtClean="0">
                <a:solidFill>
                  <a:srgbClr val="002060"/>
                </a:solidFill>
              </a:rPr>
              <a:t>General Coordinator</a:t>
            </a:r>
          </a:p>
          <a:p>
            <a:pPr rtl="0"/>
            <a:r>
              <a:rPr lang="en-US" dirty="0" smtClean="0">
                <a:solidFill>
                  <a:srgbClr val="002060"/>
                </a:solidFill>
              </a:rPr>
              <a:t>Arab Network for environment and development (</a:t>
            </a:r>
            <a:r>
              <a:rPr lang="en-US" dirty="0" err="1" smtClean="0">
                <a:solidFill>
                  <a:srgbClr val="002060"/>
                </a:solidFill>
              </a:rPr>
              <a:t>raed</a:t>
            </a:r>
            <a:r>
              <a:rPr lang="en-US" dirty="0" smtClean="0">
                <a:solidFill>
                  <a:srgbClr val="002060"/>
                </a:solidFill>
              </a:rPr>
              <a:t>)</a:t>
            </a:r>
            <a:endParaRPr lang="ar-SA" dirty="0">
              <a:solidFill>
                <a:srgbClr val="00206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-US" dirty="0" smtClean="0"/>
              <a:t>Role of Civil Society in Green Buildings</a:t>
            </a:r>
            <a:br>
              <a:rPr lang="en-US" dirty="0" smtClean="0"/>
            </a:br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Role of RAED in GCC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6632448" cy="4572000"/>
          </a:xfrm>
        </p:spPr>
        <p:txBody>
          <a:bodyPr>
            <a:normAutofit fontScale="92500"/>
          </a:bodyPr>
          <a:lstStyle/>
          <a:p>
            <a:pPr algn="l" rtl="0"/>
            <a:r>
              <a:rPr lang="en-US" dirty="0" smtClean="0"/>
              <a:t>Capacity Building for CSOs in GCC region</a:t>
            </a:r>
          </a:p>
          <a:p>
            <a:pPr algn="l" rtl="0"/>
            <a:r>
              <a:rPr lang="en-US" dirty="0" smtClean="0"/>
              <a:t>Establish national focal points for CSOs active in Energy Efficiency and Green Buildings</a:t>
            </a:r>
          </a:p>
          <a:p>
            <a:pPr algn="l" rtl="0"/>
            <a:r>
              <a:rPr lang="en-US" dirty="0" smtClean="0"/>
              <a:t>Developing training and orientation programs to create Awareness</a:t>
            </a:r>
          </a:p>
          <a:p>
            <a:pPr lvl="0" algn="l" rtl="0"/>
            <a:r>
              <a:rPr lang="en-US" dirty="0" smtClean="0"/>
              <a:t>Advancing dialogue at the level of League of Arab States with different stakeholders to exchange experiences and information.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ar-SA" dirty="0"/>
          </a:p>
        </p:txBody>
      </p:sp>
      <p:pic>
        <p:nvPicPr>
          <p:cNvPr id="4099" name="Picture 3" descr="D:\Documents and Settings\AOYE-Shimaa\Desktop\untitled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1676400"/>
            <a:ext cx="2129790" cy="2184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762000"/>
            <a:ext cx="8229600" cy="1189038"/>
          </a:xfrm>
        </p:spPr>
        <p:txBody>
          <a:bodyPr/>
          <a:lstStyle/>
          <a:p>
            <a:pPr lvl="4" defTabSz="179388" eaLnBrk="1" hangingPunct="1">
              <a:buFontTx/>
              <a:buNone/>
              <a:tabLst>
                <a:tab pos="0" algn="l"/>
              </a:tabLst>
              <a:defRPr/>
            </a:pPr>
            <a:r>
              <a:rPr lang="en-US" sz="7200" b="1" dirty="0"/>
              <a:t>Thank you</a:t>
            </a:r>
          </a:p>
        </p:txBody>
      </p:sp>
      <p:pic>
        <p:nvPicPr>
          <p:cNvPr id="16387" name="Picture 6" descr="Stevens cartoo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975" y="2181225"/>
            <a:ext cx="7845425" cy="453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51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ar-EG" sz="3200" dirty="0" smtClean="0"/>
          </a:p>
          <a:p>
            <a:pPr algn="ctr">
              <a:buNone/>
            </a:pPr>
            <a:endParaRPr lang="ar-EG" sz="3200" dirty="0" smtClean="0"/>
          </a:p>
          <a:p>
            <a:pPr algn="ctr">
              <a:buNone/>
            </a:pPr>
            <a:endParaRPr lang="ar-EG" sz="3200" dirty="0" smtClean="0"/>
          </a:p>
          <a:p>
            <a:pPr algn="ctr">
              <a:buNone/>
            </a:pPr>
            <a:r>
              <a:rPr lang="en-US" sz="4000" dirty="0" smtClean="0"/>
              <a:t>Thank you</a:t>
            </a:r>
          </a:p>
          <a:p>
            <a:pPr algn="ctr">
              <a:buNone/>
            </a:pPr>
            <a:endParaRPr lang="ar-EG" sz="3200" dirty="0" smtClean="0"/>
          </a:p>
          <a:p>
            <a:pPr algn="ctr">
              <a:buNone/>
            </a:pPr>
            <a:endParaRPr lang="ar-EG" sz="3200" dirty="0" smtClean="0"/>
          </a:p>
          <a:p>
            <a:pPr algn="ctr">
              <a:buNone/>
            </a:pPr>
            <a:endParaRPr lang="en-US" sz="3200" dirty="0" smtClean="0"/>
          </a:p>
          <a:p>
            <a:pPr algn="ctr">
              <a:buNone/>
            </a:pPr>
            <a:endParaRPr lang="ar-S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About RAED..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05800" cy="4724400"/>
          </a:xfrm>
        </p:spPr>
        <p:txBody>
          <a:bodyPr/>
          <a:lstStyle/>
          <a:p>
            <a:pPr algn="l" rtl="0" eaLnBrk="1" hangingPunct="1">
              <a:defRPr/>
            </a:pPr>
            <a:r>
              <a:rPr lang="en-GB" dirty="0"/>
              <a:t>Established in 1990 as a need to provide a space for the Arab NGOs during the preparations to Rio Summit </a:t>
            </a:r>
            <a:endParaRPr lang="en-GB" dirty="0" smtClean="0"/>
          </a:p>
          <a:p>
            <a:pPr algn="l" rtl="0" eaLnBrk="1" hangingPunct="1">
              <a:defRPr/>
            </a:pPr>
            <a:r>
              <a:rPr lang="en-GB" dirty="0" smtClean="0"/>
              <a:t>Now </a:t>
            </a:r>
            <a:r>
              <a:rPr lang="en-GB" dirty="0"/>
              <a:t>has more than 250 members in 17 Arab countries</a:t>
            </a:r>
          </a:p>
          <a:p>
            <a:pPr algn="l" rtl="0" eaLnBrk="1" hangingPunct="1">
              <a:defRPr/>
            </a:pPr>
            <a:r>
              <a:rPr lang="en-GB" dirty="0"/>
              <a:t>Members in Each country select their national coordinator</a:t>
            </a:r>
          </a:p>
          <a:p>
            <a:pPr algn="l" rtl="0" eaLnBrk="1" hangingPunct="1">
              <a:defRPr/>
            </a:pPr>
            <a:r>
              <a:rPr lang="en-GB" dirty="0"/>
              <a:t>The network is governed through its Council of Coordinators</a:t>
            </a:r>
            <a:endParaRPr lang="en-US" dirty="0"/>
          </a:p>
          <a:p>
            <a:pPr algn="l" rtl="0" eaLnBrk="1" hangingPunct="1">
              <a:defRPr/>
            </a:pPr>
            <a:r>
              <a:rPr lang="en-GB" dirty="0" smtClean="0"/>
              <a:t>RAED Secretariat is based in Cairo</a:t>
            </a:r>
          </a:p>
        </p:txBody>
      </p:sp>
    </p:spTree>
    <p:extLst>
      <p:ext uri="{BB962C8B-B14F-4D97-AF65-F5344CB8AC3E}">
        <p14:creationId xmlns:p14="http://schemas.microsoft.com/office/powerpoint/2010/main" val="3010044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35025"/>
          </a:xfrm>
        </p:spPr>
        <p:txBody>
          <a:bodyPr/>
          <a:lstStyle/>
          <a:p>
            <a:pPr rtl="0" eaLnBrk="1" hangingPunct="1">
              <a:defRPr/>
            </a:pPr>
            <a:r>
              <a:rPr lang="en-US" dirty="0" smtClean="0"/>
              <a:t>RAED’ Experiences…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76400"/>
            <a:ext cx="8382000" cy="4648200"/>
          </a:xfrm>
        </p:spPr>
        <p:txBody>
          <a:bodyPr/>
          <a:lstStyle/>
          <a:p>
            <a:pPr eaLnBrk="1" hangingPunct="1">
              <a:defRPr/>
            </a:pPr>
            <a:endParaRPr lang="en-GB" dirty="0" smtClean="0"/>
          </a:p>
          <a:p>
            <a:pPr algn="l" rtl="0" eaLnBrk="1" hangingPunct="1">
              <a:defRPr/>
            </a:pPr>
            <a:r>
              <a:rPr lang="en-GB" dirty="0" smtClean="0"/>
              <a:t>Information dissemination and media networks is the most economic tool for changing behaviours and building partnerships</a:t>
            </a:r>
          </a:p>
          <a:p>
            <a:pPr algn="l" rtl="0" eaLnBrk="1" hangingPunct="1">
              <a:defRPr/>
            </a:pPr>
            <a:r>
              <a:rPr lang="en-GB" dirty="0" smtClean="0"/>
              <a:t>It could lead to effective and strong partnerships</a:t>
            </a:r>
          </a:p>
          <a:p>
            <a:pPr algn="l" rtl="0" eaLnBrk="1" hangingPunct="1">
              <a:defRPr/>
            </a:pPr>
            <a:r>
              <a:rPr lang="en-GB" dirty="0" smtClean="0"/>
              <a:t>Depending on the richness of the stakeholders lead to solutions and actions in different fields</a:t>
            </a:r>
          </a:p>
          <a:p>
            <a:pPr algn="l" rtl="0" eaLnBrk="1" hangingPunct="1">
              <a:defRPr/>
            </a:pPr>
            <a:r>
              <a:rPr lang="en-GB" dirty="0" smtClean="0"/>
              <a:t>Experience and </a:t>
            </a:r>
            <a:r>
              <a:rPr lang="en-GB" dirty="0" smtClean="0">
                <a:solidFill>
                  <a:srgbClr val="FF0000"/>
                </a:solidFill>
              </a:rPr>
              <a:t>sense of ownership</a:t>
            </a:r>
            <a:r>
              <a:rPr lang="en-GB" dirty="0" smtClean="0"/>
              <a:t> is needed to maintain the process</a:t>
            </a: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83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l" rtl="0"/>
            <a:r>
              <a:rPr lang="en-US" dirty="0" smtClean="0"/>
              <a:t>With the energy and climate challenges, Energy Efficiency becomes a priority issue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Civil Society has a major role to play in the energy policy debates especially on Demand side Strategies and Energy Efficiency Buildings</a:t>
            </a:r>
          </a:p>
          <a:p>
            <a:pPr algn="l" rtl="0"/>
            <a:endParaRPr lang="en-US" dirty="0"/>
          </a:p>
          <a:p>
            <a:pPr algn="l" rtl="0"/>
            <a:endParaRPr lang="ar-SA" dirty="0"/>
          </a:p>
        </p:txBody>
      </p:sp>
      <p:pic>
        <p:nvPicPr>
          <p:cNvPr id="1026" name="Picture 2" descr="D:\Documents and Settings\AOYE-Shimaa\Desktop\demand-v-supply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9216" y="3962400"/>
            <a:ext cx="1957103" cy="19081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>
                <a:solidFill>
                  <a:srgbClr val="002060"/>
                </a:solidFill>
              </a:rPr>
              <a:t>Challenges</a:t>
            </a:r>
            <a:endParaRPr lang="ar-SA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dirty="0" smtClean="0"/>
              <a:t>Vision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Legislative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Technical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Cultural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Financial (incentives..)</a:t>
            </a:r>
          </a:p>
        </p:txBody>
      </p:sp>
    </p:spTree>
    <p:extLst>
      <p:ext uri="{BB962C8B-B14F-4D97-AF65-F5344CB8AC3E}">
        <p14:creationId xmlns:p14="http://schemas.microsoft.com/office/powerpoint/2010/main" val="3215883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6934200" cy="990600"/>
          </a:xfrm>
        </p:spPr>
        <p:txBody>
          <a:bodyPr>
            <a:normAutofit fontScale="90000"/>
          </a:bodyPr>
          <a:lstStyle/>
          <a:p>
            <a:pPr rtl="0"/>
            <a:r>
              <a:rPr lang="en-US" dirty="0" smtClean="0"/>
              <a:t>Elements of Change</a:t>
            </a:r>
            <a:r>
              <a:rPr lang="ar-EG" dirty="0" smtClean="0"/>
              <a:t> </a:t>
            </a:r>
            <a:r>
              <a:rPr lang="en-US" dirty="0" smtClean="0"/>
              <a:t>for a new culture..</a:t>
            </a:r>
            <a:endParaRPr lang="ar-S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2057400" y="2517648"/>
            <a:ext cx="4800600" cy="2968752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1992868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Awareness ---Behavior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5562600"/>
            <a:ext cx="2541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Legislations - Enforced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574268"/>
            <a:ext cx="1420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Alternatives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Main Stakeholders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Non Governmental Organizations (NGOs)</a:t>
            </a:r>
          </a:p>
          <a:p>
            <a:pPr algn="l" rtl="0"/>
            <a:r>
              <a:rPr lang="en-US" dirty="0" smtClean="0"/>
              <a:t>Community Based Organizations (CBOs)</a:t>
            </a:r>
          </a:p>
          <a:p>
            <a:pPr algn="l" rtl="0"/>
            <a:r>
              <a:rPr lang="en-US" dirty="0" smtClean="0"/>
              <a:t>Schools and Universities</a:t>
            </a:r>
          </a:p>
          <a:p>
            <a:pPr algn="l" rtl="0"/>
            <a:r>
              <a:rPr lang="en-US" dirty="0" smtClean="0"/>
              <a:t>Women organizations</a:t>
            </a:r>
          </a:p>
          <a:p>
            <a:pPr algn="l" rtl="0"/>
            <a:r>
              <a:rPr lang="en-US" dirty="0" smtClean="0"/>
              <a:t>Youth Centers and groups</a:t>
            </a:r>
          </a:p>
          <a:p>
            <a:pPr algn="l" rtl="0"/>
            <a:r>
              <a:rPr lang="en-US" dirty="0" smtClean="0"/>
              <a:t>Religious Leaders</a:t>
            </a:r>
          </a:p>
          <a:p>
            <a:pPr algn="l" rtl="0"/>
            <a:r>
              <a:rPr lang="en-US" dirty="0" smtClean="0"/>
              <a:t>Media</a:t>
            </a:r>
          </a:p>
          <a:p>
            <a:pPr algn="l" rtl="0">
              <a:buNone/>
            </a:pPr>
            <a:endParaRPr lang="ar-SA" dirty="0"/>
          </a:p>
        </p:txBody>
      </p:sp>
      <p:pic>
        <p:nvPicPr>
          <p:cNvPr id="4" name="Picture 2" descr="D:\Documents and Settings\AOYE-Shimaa\Desktop\Saving-tips-energy[1]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4267198"/>
            <a:ext cx="1969213" cy="1905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Freeform 5"/>
          <p:cNvSpPr>
            <a:spLocks noEditPoints="1"/>
          </p:cNvSpPr>
          <p:nvPr/>
        </p:nvSpPr>
        <p:spPr bwMode="gray">
          <a:xfrm rot="-1358056">
            <a:off x="1220788" y="2466975"/>
            <a:ext cx="6854825" cy="2803525"/>
          </a:xfrm>
          <a:custGeom>
            <a:avLst/>
            <a:gdLst/>
            <a:ahLst/>
            <a:cxnLst>
              <a:cxn ang="0">
                <a:pos x="1692" y="12"/>
              </a:cxn>
              <a:cxn ang="0">
                <a:pos x="1234" y="74"/>
              </a:cxn>
              <a:cxn ang="0">
                <a:pos x="828" y="182"/>
              </a:cxn>
              <a:cxn ang="0">
                <a:pos x="486" y="330"/>
              </a:cxn>
              <a:cxn ang="0">
                <a:pos x="226" y="510"/>
              </a:cxn>
              <a:cxn ang="0">
                <a:pos x="58" y="718"/>
              </a:cxn>
              <a:cxn ang="0">
                <a:pos x="0" y="944"/>
              </a:cxn>
              <a:cxn ang="0">
                <a:pos x="58" y="1170"/>
              </a:cxn>
              <a:cxn ang="0">
                <a:pos x="226" y="1378"/>
              </a:cxn>
              <a:cxn ang="0">
                <a:pos x="486" y="1558"/>
              </a:cxn>
              <a:cxn ang="0">
                <a:pos x="828" y="1706"/>
              </a:cxn>
              <a:cxn ang="0">
                <a:pos x="1234" y="1814"/>
              </a:cxn>
              <a:cxn ang="0">
                <a:pos x="1692" y="1876"/>
              </a:cxn>
              <a:cxn ang="0">
                <a:pos x="2186" y="1884"/>
              </a:cxn>
              <a:cxn ang="0">
                <a:pos x="2658" y="1840"/>
              </a:cxn>
              <a:cxn ang="0">
                <a:pos x="3084" y="1746"/>
              </a:cxn>
              <a:cxn ang="0">
                <a:pos x="3448" y="1612"/>
              </a:cxn>
              <a:cxn ang="0">
                <a:pos x="3738" y="1442"/>
              </a:cxn>
              <a:cxn ang="0">
                <a:pos x="3938" y="1242"/>
              </a:cxn>
              <a:cxn ang="0">
                <a:pos x="4034" y="1022"/>
              </a:cxn>
              <a:cxn ang="0">
                <a:pos x="4014" y="790"/>
              </a:cxn>
              <a:cxn ang="0">
                <a:pos x="3882" y="576"/>
              </a:cxn>
              <a:cxn ang="0">
                <a:pos x="3650" y="386"/>
              </a:cxn>
              <a:cxn ang="0">
                <a:pos x="3334" y="228"/>
              </a:cxn>
              <a:cxn ang="0">
                <a:pos x="2948" y="106"/>
              </a:cxn>
              <a:cxn ang="0">
                <a:pos x="2506" y="28"/>
              </a:cxn>
              <a:cxn ang="0">
                <a:pos x="2020" y="0"/>
              </a:cxn>
              <a:cxn ang="0">
                <a:pos x="1606" y="1736"/>
              </a:cxn>
              <a:cxn ang="0">
                <a:pos x="1164" y="1678"/>
              </a:cxn>
              <a:cxn ang="0">
                <a:pos x="776" y="1576"/>
              </a:cxn>
              <a:cxn ang="0">
                <a:pos x="458" y="1436"/>
              </a:cxn>
              <a:cxn ang="0">
                <a:pos x="224" y="1266"/>
              </a:cxn>
              <a:cxn ang="0">
                <a:pos x="88" y="1074"/>
              </a:cxn>
              <a:cxn ang="0">
                <a:pos x="68" y="864"/>
              </a:cxn>
              <a:cxn ang="0">
                <a:pos x="166" y="664"/>
              </a:cxn>
              <a:cxn ang="0">
                <a:pos x="370" y="486"/>
              </a:cxn>
              <a:cxn ang="0">
                <a:pos x="662" y="336"/>
              </a:cxn>
              <a:cxn ang="0">
                <a:pos x="1028" y="222"/>
              </a:cxn>
              <a:cxn ang="0">
                <a:pos x="1454" y="148"/>
              </a:cxn>
              <a:cxn ang="0">
                <a:pos x="1922" y="120"/>
              </a:cxn>
              <a:cxn ang="0">
                <a:pos x="2392" y="148"/>
              </a:cxn>
              <a:cxn ang="0">
                <a:pos x="2818" y="222"/>
              </a:cxn>
              <a:cxn ang="0">
                <a:pos x="3184" y="336"/>
              </a:cxn>
              <a:cxn ang="0">
                <a:pos x="3476" y="486"/>
              </a:cxn>
              <a:cxn ang="0">
                <a:pos x="3680" y="664"/>
              </a:cxn>
              <a:cxn ang="0">
                <a:pos x="3778" y="864"/>
              </a:cxn>
              <a:cxn ang="0">
                <a:pos x="3758" y="1074"/>
              </a:cxn>
              <a:cxn ang="0">
                <a:pos x="3622" y="1266"/>
              </a:cxn>
              <a:cxn ang="0">
                <a:pos x="3388" y="1436"/>
              </a:cxn>
              <a:cxn ang="0">
                <a:pos x="3070" y="1576"/>
              </a:cxn>
              <a:cxn ang="0">
                <a:pos x="2682" y="1678"/>
              </a:cxn>
              <a:cxn ang="0">
                <a:pos x="2240" y="1736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1000">
                <a:schemeClr val="accent2">
                  <a:gamma/>
                  <a:tint val="9412"/>
                  <a:invGamma/>
                </a:schemeClr>
              </a:gs>
              <a:gs pos="3000">
                <a:schemeClr val="accent2"/>
              </a:gs>
            </a:gsLst>
            <a:lin ang="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1800">
              <a:cs typeface="+mn-cs"/>
            </a:endParaRPr>
          </a:p>
        </p:txBody>
      </p:sp>
      <p:grpSp>
        <p:nvGrpSpPr>
          <p:cNvPr id="14339" name="Group 20"/>
          <p:cNvGrpSpPr>
            <a:grpSpLocks/>
          </p:cNvGrpSpPr>
          <p:nvPr/>
        </p:nvGrpSpPr>
        <p:grpSpPr bwMode="auto">
          <a:xfrm>
            <a:off x="1371600" y="2895600"/>
            <a:ext cx="1752600" cy="1579562"/>
            <a:chOff x="1488188" y="2748265"/>
            <a:chExt cx="1519235" cy="1274763"/>
          </a:xfrm>
        </p:grpSpPr>
        <p:sp>
          <p:nvSpPr>
            <p:cNvPr id="15370" name="Oval 10"/>
            <p:cNvSpPr>
              <a:spLocks noChangeArrowheads="1"/>
            </p:cNvSpPr>
            <p:nvPr/>
          </p:nvSpPr>
          <p:spPr bwMode="gray">
            <a:xfrm>
              <a:off x="1554242" y="2748265"/>
              <a:ext cx="1283919" cy="1274763"/>
            </a:xfrm>
            <a:prstGeom prst="ellipse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31373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chemeClr val="accent1">
                    <a:lumMod val="20000"/>
                    <a:lumOff val="80000"/>
                  </a:schemeClr>
                </a:solidFill>
                <a:cs typeface="+mn-cs"/>
              </a:endParaRPr>
            </a:p>
          </p:txBody>
        </p:sp>
        <p:sp>
          <p:nvSpPr>
            <p:cNvPr id="123909" name="Text Box 21"/>
            <p:cNvSpPr txBox="1">
              <a:spLocks noChangeArrowheads="1"/>
            </p:cNvSpPr>
            <p:nvPr/>
          </p:nvSpPr>
          <p:spPr bwMode="white">
            <a:xfrm>
              <a:off x="1488188" y="2932753"/>
              <a:ext cx="1519235" cy="9687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Universities </a:t>
              </a:r>
            </a:p>
            <a:p>
              <a:pPr algn="ctr" eaLnBrk="0" hangingPunct="0">
                <a:defRPr/>
              </a:pPr>
              <a:r>
                <a:rPr lang="en-US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&amp;</a:t>
              </a:r>
            </a:p>
            <a:p>
              <a:pPr algn="ctr" eaLnBrk="0" hangingPunct="0">
                <a:defRPr/>
              </a:pPr>
              <a:r>
                <a:rPr lang="en-US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Research Centers</a:t>
              </a:r>
              <a:endParaRPr lang="en-US" sz="18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-105" charset="0"/>
                <a:cs typeface="Arial" pitchFamily="-105" charset="0"/>
              </a:endParaRPr>
            </a:p>
          </p:txBody>
        </p:sp>
      </p:grpSp>
      <p:grpSp>
        <p:nvGrpSpPr>
          <p:cNvPr id="14340" name="Group 6"/>
          <p:cNvGrpSpPr>
            <a:grpSpLocks/>
          </p:cNvGrpSpPr>
          <p:nvPr/>
        </p:nvGrpSpPr>
        <p:grpSpPr bwMode="auto">
          <a:xfrm>
            <a:off x="3844925" y="1676222"/>
            <a:ext cx="1793875" cy="1504950"/>
            <a:chOff x="2594" y="1016"/>
            <a:chExt cx="1130" cy="948"/>
          </a:xfrm>
        </p:grpSpPr>
        <p:sp>
          <p:nvSpPr>
            <p:cNvPr id="2" name="Oval 7"/>
            <p:cNvSpPr>
              <a:spLocks noChangeArrowheads="1"/>
            </p:cNvSpPr>
            <p:nvPr/>
          </p:nvSpPr>
          <p:spPr bwMode="gray">
            <a:xfrm>
              <a:off x="2609" y="1016"/>
              <a:ext cx="1115" cy="948"/>
            </a:xfrm>
            <a:prstGeom prst="ellipse">
              <a:avLst/>
            </a:prstGeom>
            <a:gradFill rotWithShape="1">
              <a:gsLst>
                <a:gs pos="0">
                  <a:schemeClr val="accent2">
                    <a:lumMod val="60000"/>
                    <a:lumOff val="40000"/>
                  </a:schemeClr>
                </a:gs>
                <a:gs pos="100000">
                  <a:schemeClr val="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chemeClr val="accent2">
                    <a:lumMod val="60000"/>
                    <a:lumOff val="40000"/>
                  </a:schemeClr>
                </a:solidFill>
                <a:cs typeface="+mn-cs"/>
              </a:endParaRPr>
            </a:p>
          </p:txBody>
        </p:sp>
        <p:sp>
          <p:nvSpPr>
            <p:cNvPr id="8202" name="Text Box 22"/>
            <p:cNvSpPr txBox="1">
              <a:spLocks noChangeArrowheads="1"/>
            </p:cNvSpPr>
            <p:nvPr/>
          </p:nvSpPr>
          <p:spPr bwMode="white">
            <a:xfrm>
              <a:off x="2594" y="1304"/>
              <a:ext cx="109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Governments</a:t>
              </a:r>
            </a:p>
          </p:txBody>
        </p:sp>
      </p:grpSp>
      <p:grpSp>
        <p:nvGrpSpPr>
          <p:cNvPr id="14341" name="Group 9"/>
          <p:cNvGrpSpPr>
            <a:grpSpLocks/>
          </p:cNvGrpSpPr>
          <p:nvPr/>
        </p:nvGrpSpPr>
        <p:grpSpPr bwMode="auto">
          <a:xfrm>
            <a:off x="6781800" y="2032000"/>
            <a:ext cx="1693862" cy="1731963"/>
            <a:chOff x="4501" y="1296"/>
            <a:chExt cx="1067" cy="1091"/>
          </a:xfrm>
        </p:grpSpPr>
        <p:sp>
          <p:nvSpPr>
            <p:cNvPr id="15379" name="Oval 19"/>
            <p:cNvSpPr>
              <a:spLocks noChangeArrowheads="1"/>
            </p:cNvSpPr>
            <p:nvPr/>
          </p:nvSpPr>
          <p:spPr bwMode="gray">
            <a:xfrm>
              <a:off x="4501" y="1296"/>
              <a:ext cx="1067" cy="1091"/>
            </a:xfrm>
            <a:prstGeom prst="ellipse">
              <a:avLst/>
            </a:prstGeom>
            <a:gradFill rotWithShape="1">
              <a:gsLst>
                <a:gs pos="0">
                  <a:schemeClr val="folHlink"/>
                </a:gs>
                <a:gs pos="100000">
                  <a:schemeClr val="folHlink">
                    <a:gamma/>
                    <a:shade val="34510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solidFill>
                  <a:srgbClr val="FF0000"/>
                </a:solidFill>
                <a:cs typeface="+mn-cs"/>
              </a:endParaRPr>
            </a:p>
          </p:txBody>
        </p:sp>
        <p:sp>
          <p:nvSpPr>
            <p:cNvPr id="8203" name="Text Box 23"/>
            <p:cNvSpPr txBox="1">
              <a:spLocks noChangeArrowheads="1"/>
            </p:cNvSpPr>
            <p:nvPr/>
          </p:nvSpPr>
          <p:spPr bwMode="white">
            <a:xfrm>
              <a:off x="4527" y="1584"/>
              <a:ext cx="10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rtl="1" eaLnBrk="0" hangingPunct="0">
                <a:defRPr/>
              </a:pPr>
              <a:r>
                <a:rPr lang="en-U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NGOs and CSOs</a:t>
              </a:r>
            </a:p>
          </p:txBody>
        </p:sp>
      </p:grpSp>
      <p:grpSp>
        <p:nvGrpSpPr>
          <p:cNvPr id="14342" name="Group 12"/>
          <p:cNvGrpSpPr>
            <a:grpSpLocks/>
          </p:cNvGrpSpPr>
          <p:nvPr/>
        </p:nvGrpSpPr>
        <p:grpSpPr bwMode="auto">
          <a:xfrm>
            <a:off x="4648200" y="3610082"/>
            <a:ext cx="1776412" cy="2011362"/>
            <a:chOff x="3349" y="3072"/>
            <a:chExt cx="809" cy="803"/>
          </a:xfrm>
        </p:grpSpPr>
        <p:sp>
          <p:nvSpPr>
            <p:cNvPr id="15376" name="Oval 16"/>
            <p:cNvSpPr>
              <a:spLocks noChangeArrowheads="1"/>
            </p:cNvSpPr>
            <p:nvPr/>
          </p:nvSpPr>
          <p:spPr bwMode="gray">
            <a:xfrm>
              <a:off x="3349" y="3072"/>
              <a:ext cx="809" cy="803"/>
            </a:xfrm>
            <a:prstGeom prst="ellipse">
              <a:avLst/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8204" name="Text Box 24"/>
            <p:cNvSpPr txBox="1">
              <a:spLocks noChangeArrowheads="1"/>
            </p:cNvSpPr>
            <p:nvPr/>
          </p:nvSpPr>
          <p:spPr bwMode="white">
            <a:xfrm>
              <a:off x="3456" y="3264"/>
              <a:ext cx="618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Private</a:t>
              </a:r>
            </a:p>
            <a:p>
              <a:pPr algn="ctr" eaLnBrk="0" hangingPunct="0">
                <a:defRPr/>
              </a:pPr>
              <a:r>
                <a:rPr lang="en-U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Sector</a:t>
              </a:r>
            </a:p>
          </p:txBody>
        </p:sp>
      </p:grpSp>
      <p:grpSp>
        <p:nvGrpSpPr>
          <p:cNvPr id="14343" name="Group 20"/>
          <p:cNvGrpSpPr>
            <a:grpSpLocks/>
          </p:cNvGrpSpPr>
          <p:nvPr/>
        </p:nvGrpSpPr>
        <p:grpSpPr bwMode="auto">
          <a:xfrm>
            <a:off x="1525090" y="4919129"/>
            <a:ext cx="2509122" cy="1487487"/>
            <a:chOff x="912" y="2743"/>
            <a:chExt cx="1097" cy="767"/>
          </a:xfrm>
        </p:grpSpPr>
        <p:sp>
          <p:nvSpPr>
            <p:cNvPr id="15373" name="Oval 13"/>
            <p:cNvSpPr>
              <a:spLocks noChangeArrowheads="1"/>
            </p:cNvSpPr>
            <p:nvPr/>
          </p:nvSpPr>
          <p:spPr bwMode="gray">
            <a:xfrm>
              <a:off x="1078" y="2743"/>
              <a:ext cx="718" cy="767"/>
            </a:xfrm>
            <a:prstGeom prst="ellipse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35686"/>
                    <a:invGamma/>
                  </a:scheme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prstShdw prst="shdw12" dist="76200" dir="10800000">
                <a:srgbClr val="001D3A">
                  <a:alpha val="50000"/>
                </a:srgbClr>
              </a:prstShdw>
            </a:effectLst>
          </p:spPr>
          <p:txBody>
            <a:bodyPr wrap="none" anchor="ctr"/>
            <a:lstStyle/>
            <a:p>
              <a:pPr algn="ctr">
                <a:defRPr/>
              </a:pPr>
              <a:endParaRPr lang="en-US" sz="1800">
                <a:cs typeface="+mn-cs"/>
              </a:endParaRPr>
            </a:p>
          </p:txBody>
        </p:sp>
        <p:sp>
          <p:nvSpPr>
            <p:cNvPr id="123921" name="Text Box 25"/>
            <p:cNvSpPr txBox="1">
              <a:spLocks noChangeArrowheads="1"/>
            </p:cNvSpPr>
            <p:nvPr/>
          </p:nvSpPr>
          <p:spPr bwMode="white">
            <a:xfrm>
              <a:off x="912" y="2978"/>
              <a:ext cx="1097" cy="3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 rtl="1" eaLnBrk="0" hangingPunct="0">
                <a:defRPr/>
              </a:pPr>
              <a:r>
                <a:rPr lang="en-US" sz="1800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Development </a:t>
              </a:r>
              <a:r>
                <a:rPr lang="en-US" sz="18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Verdana" pitchFamily="-105" charset="0"/>
                  <a:cs typeface="Arial" pitchFamily="-105" charset="0"/>
                </a:rPr>
                <a:t>Partners</a:t>
              </a:r>
            </a:p>
          </p:txBody>
        </p:sp>
      </p:grpSp>
      <p:sp>
        <p:nvSpPr>
          <p:cNvPr id="123927" name="Text Box 23"/>
          <p:cNvSpPr txBox="1">
            <a:spLocks noChangeArrowheads="1"/>
          </p:cNvSpPr>
          <p:nvPr/>
        </p:nvSpPr>
        <p:spPr bwMode="auto">
          <a:xfrm>
            <a:off x="2362200" y="609600"/>
            <a:ext cx="4572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2">
              <a:schemeClr val="bg2"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Networking with different stakeholders</a:t>
            </a:r>
          </a:p>
        </p:txBody>
      </p:sp>
    </p:spTree>
    <p:extLst>
      <p:ext uri="{BB962C8B-B14F-4D97-AF65-F5344CB8AC3E}">
        <p14:creationId xmlns:p14="http://schemas.microsoft.com/office/powerpoint/2010/main" val="60984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0"/>
            <a:r>
              <a:rPr lang="en-US" dirty="0" smtClean="0"/>
              <a:t>Role of Civil Society Organizations….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7470648" cy="4572000"/>
          </a:xfrm>
        </p:spPr>
        <p:txBody>
          <a:bodyPr>
            <a:normAutofit/>
          </a:bodyPr>
          <a:lstStyle/>
          <a:p>
            <a:pPr algn="l" rtl="0"/>
            <a:r>
              <a:rPr lang="en-US" dirty="0" smtClean="0"/>
              <a:t>Awareness raising and behavioral change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Policy Dialogue between stakeholders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Capacity building and training</a:t>
            </a:r>
          </a:p>
          <a:p>
            <a:pPr algn="l" rtl="0"/>
            <a:endParaRPr lang="en-US" dirty="0" smtClean="0"/>
          </a:p>
          <a:p>
            <a:pPr algn="l" rtl="0"/>
            <a:r>
              <a:rPr lang="en-US" dirty="0" smtClean="0"/>
              <a:t>Advocacy and public campaigns</a:t>
            </a:r>
          </a:p>
        </p:txBody>
      </p:sp>
      <p:pic>
        <p:nvPicPr>
          <p:cNvPr id="3074" name="Picture 2" descr="D:\Documents and Settings\AOYE-Shimaa\Desktop\us-want-you-this-that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86600" y="2819400"/>
            <a:ext cx="1520825" cy="228695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384</TotalTime>
  <Words>331</Words>
  <Application>Microsoft Office PowerPoint</Application>
  <PresentationFormat>On-screen Show (4:3)</PresentationFormat>
  <Paragraphs>81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Role of Civil Society in Green Buildings </vt:lpstr>
      <vt:lpstr>About RAED..</vt:lpstr>
      <vt:lpstr>RAED’ Experiences…</vt:lpstr>
      <vt:lpstr>Introduction</vt:lpstr>
      <vt:lpstr>Challenges</vt:lpstr>
      <vt:lpstr>Elements of Change for a new culture..</vt:lpstr>
      <vt:lpstr>Main Stakeholders</vt:lpstr>
      <vt:lpstr>PowerPoint Presentation</vt:lpstr>
      <vt:lpstr>Role of Civil Society Organizations….</vt:lpstr>
      <vt:lpstr>Role of RAED in GCC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AOYE-Shimaa</dc:creator>
  <cp:lastModifiedBy>Emad</cp:lastModifiedBy>
  <cp:revision>35</cp:revision>
  <dcterms:created xsi:type="dcterms:W3CDTF">2012-11-19T07:57:12Z</dcterms:created>
  <dcterms:modified xsi:type="dcterms:W3CDTF">2012-11-29T13:09:32Z</dcterms:modified>
</cp:coreProperties>
</file>