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0" r:id="rId3"/>
    <p:sldId id="260" r:id="rId4"/>
    <p:sldId id="257" r:id="rId5"/>
    <p:sldId id="263" r:id="rId6"/>
    <p:sldId id="267" r:id="rId7"/>
    <p:sldId id="258" r:id="rId8"/>
    <p:sldId id="265" r:id="rId9"/>
    <p:sldId id="266" r:id="rId10"/>
    <p:sldId id="259" r:id="rId11"/>
    <p:sldId id="269" r:id="rId12"/>
    <p:sldId id="272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151F49-81AE-485C-BF04-58A4A6FABA4F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A10379-86CD-4349-8358-A0E42432D2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10379-86CD-4349-8358-A0E42432D22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B2FD1-7FFB-4310-9491-9E6158C87806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7BD8-E182-4A0E-B00D-95A5F83078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B2FD1-7FFB-4310-9491-9E6158C87806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7BD8-E182-4A0E-B00D-95A5F83078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B2FD1-7FFB-4310-9491-9E6158C87806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7BD8-E182-4A0E-B00D-95A5F83078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B2FD1-7FFB-4310-9491-9E6158C87806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7BD8-E182-4A0E-B00D-95A5F83078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B2FD1-7FFB-4310-9491-9E6158C87806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7BD8-E182-4A0E-B00D-95A5F83078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B2FD1-7FFB-4310-9491-9E6158C87806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7BD8-E182-4A0E-B00D-95A5F83078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B2FD1-7FFB-4310-9491-9E6158C87806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7BD8-E182-4A0E-B00D-95A5F83078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B2FD1-7FFB-4310-9491-9E6158C87806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7BD8-E182-4A0E-B00D-95A5F83078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B2FD1-7FFB-4310-9491-9E6158C87806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7BD8-E182-4A0E-B00D-95A5F83078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B2FD1-7FFB-4310-9491-9E6158C87806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7BD8-E182-4A0E-B00D-95A5F83078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B2FD1-7FFB-4310-9491-9E6158C87806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7BD8-E182-4A0E-B00D-95A5F83078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B2FD1-7FFB-4310-9491-9E6158C87806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77BD8-E182-4A0E-B00D-95A5F83078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lead.org.pk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828800"/>
            <a:ext cx="6477000" cy="2286000"/>
          </a:xfrm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Pakistan’s Climate Challenge: </a:t>
            </a:r>
            <a:r>
              <a:rPr lang="en-US" b="1" dirty="0" smtClean="0"/>
              <a:t>Policy Review, Analysis and the Way Forward</a:t>
            </a:r>
            <a:br>
              <a:rPr lang="en-US" b="1" dirty="0" smtClean="0"/>
            </a:b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733800"/>
            <a:ext cx="6629400" cy="17526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endParaRPr lang="en-US" b="1" dirty="0" smtClean="0"/>
          </a:p>
          <a:p>
            <a:r>
              <a:rPr lang="en-US" b="1" dirty="0" smtClean="0"/>
              <a:t>Ali Sheikh</a:t>
            </a:r>
          </a:p>
          <a:p>
            <a:r>
              <a:rPr lang="en-US" b="1" dirty="0" smtClean="0"/>
              <a:t>CEO, LEAD Pakistan &amp; Asia Director, CDKN</a:t>
            </a:r>
          </a:p>
          <a:p>
            <a:endParaRPr lang="en-US" b="1" dirty="0" smtClean="0"/>
          </a:p>
          <a:p>
            <a:r>
              <a:rPr lang="en-US" b="1" dirty="0" smtClean="0"/>
              <a:t>1 Dec 2012</a:t>
            </a:r>
            <a:endParaRPr lang="en-US" b="1" dirty="0"/>
          </a:p>
        </p:txBody>
      </p:sp>
      <p:pic>
        <p:nvPicPr>
          <p:cNvPr id="5" name="Picture 2" descr="http://www.lead.org.pk/images/logos/lead_logo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50875" y="457200"/>
            <a:ext cx="1666875" cy="10287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/>
          <a:lstStyle/>
          <a:p>
            <a:r>
              <a:rPr lang="en-US" dirty="0" smtClean="0"/>
              <a:t>Implementation?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Climate Change Policy raises many important issues, but these may already have been raised in other policy documents</a:t>
            </a:r>
          </a:p>
          <a:p>
            <a:endParaRPr lang="en-US" dirty="0" smtClean="0"/>
          </a:p>
          <a:p>
            <a:r>
              <a:rPr lang="en-US" dirty="0" smtClean="0"/>
              <a:t>The challenge now is to adapt these somewhat general statements into specific targets and timetables</a:t>
            </a:r>
          </a:p>
          <a:p>
            <a:endParaRPr lang="en-US" dirty="0"/>
          </a:p>
          <a:p>
            <a:r>
              <a:rPr lang="en-US" dirty="0" smtClean="0"/>
              <a:t>After the 18</a:t>
            </a:r>
            <a:r>
              <a:rPr lang="en-US" baseline="30000" dirty="0" smtClean="0"/>
              <a:t>th</a:t>
            </a:r>
            <a:r>
              <a:rPr lang="en-US" dirty="0" smtClean="0"/>
              <a:t> Amendment, the responsibility of implementation was devolved to the provinces – this has led to a delay in the finalization of the Action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Pakistan is currently working on a series of policy responses to climate change including Climate Change Policy, Adaptation policies, NAMA, Energy policies etc</a:t>
            </a:r>
          </a:p>
          <a:p>
            <a:endParaRPr lang="en-US" dirty="0" smtClean="0"/>
          </a:p>
          <a:p>
            <a:r>
              <a:rPr lang="en-US" dirty="0" smtClean="0"/>
              <a:t>While the Government response is encouraging in some respects, the current policy framework and its implementation fails to comprehensively tackle the issue</a:t>
            </a:r>
          </a:p>
          <a:p>
            <a:endParaRPr lang="en-US" dirty="0"/>
          </a:p>
          <a:p>
            <a:r>
              <a:rPr lang="en-US" dirty="0" smtClean="0"/>
              <a:t>Institutional arrangements for implementation of the climate change policyisrequired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6"/>
          </a:solidFill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/>
          <a:lstStyle/>
          <a:p>
            <a:r>
              <a:rPr lang="en-US" dirty="0" smtClean="0"/>
              <a:t>Way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Link between Agriculture policy and CC policy needs to be assessed</a:t>
            </a:r>
          </a:p>
          <a:p>
            <a:r>
              <a:rPr lang="en-US" dirty="0" smtClean="0"/>
              <a:t>Link with Water, Forest and CC policy still needs to be established</a:t>
            </a:r>
          </a:p>
          <a:p>
            <a:r>
              <a:rPr lang="en-US" dirty="0" smtClean="0"/>
              <a:t>Sub-national mechanism for implementation needs to be developed</a:t>
            </a:r>
          </a:p>
          <a:p>
            <a:r>
              <a:rPr lang="en-US" dirty="0" smtClean="0"/>
              <a:t>Institutional architecture needs to be revisited/redesigned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bangladesh panos mer 2.jpg"/>
          <p:cNvPicPr>
            <a:picLocks noChangeAspect="1"/>
          </p:cNvPicPr>
          <p:nvPr/>
        </p:nvPicPr>
        <p:blipFill>
          <a:blip r:embed="rId2" cstate="print"/>
          <a:srcRect l="21396" r="10719"/>
          <a:stretch>
            <a:fillRect/>
          </a:stretch>
        </p:blipFill>
        <p:spPr>
          <a:xfrm>
            <a:off x="381000" y="304800"/>
            <a:ext cx="8382000" cy="634691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6800" y="609600"/>
            <a:ext cx="5029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/>
              <a:t>Thank you</a:t>
            </a:r>
            <a:endParaRPr lang="en-US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Economic Cost of Climate Change in Pakistan: Extreme Events &amp; Slow Onset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Economic </a:t>
            </a:r>
            <a:r>
              <a:rPr lang="en-US" dirty="0"/>
              <a:t>cost of climate extreme events in Pakistan runs into billions of </a:t>
            </a:r>
            <a:r>
              <a:rPr lang="en-US" dirty="0" smtClean="0"/>
              <a:t>dollars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2010 and 2011 floods alone </a:t>
            </a:r>
            <a:r>
              <a:rPr lang="en-US" dirty="0" smtClean="0"/>
              <a:t>cost </a:t>
            </a:r>
            <a:r>
              <a:rPr lang="en-US" dirty="0"/>
              <a:t>the country around </a:t>
            </a:r>
            <a:r>
              <a:rPr lang="en-US" b="1" dirty="0"/>
              <a:t>$15 billion </a:t>
            </a:r>
            <a:r>
              <a:rPr lang="en-US" dirty="0"/>
              <a:t>(ADB/World Bank, 2010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According </a:t>
            </a:r>
            <a:r>
              <a:rPr lang="en-US" dirty="0"/>
              <a:t>to a recent </a:t>
            </a:r>
            <a:r>
              <a:rPr lang="en-US" dirty="0" smtClean="0"/>
              <a:t>NEEDS study (by Gov of Pakistan and LEAD Pakistan), the country faces </a:t>
            </a:r>
            <a:r>
              <a:rPr lang="en-US" dirty="0"/>
              <a:t>costs of </a:t>
            </a:r>
            <a:r>
              <a:rPr lang="en-US" b="1" dirty="0"/>
              <a:t>$6-14 billion per year </a:t>
            </a:r>
            <a:r>
              <a:rPr lang="en-US" dirty="0"/>
              <a:t>to adapt to climate change.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Adaptation as well as Loss and Damage Assessments are critical for </a:t>
            </a:r>
            <a:r>
              <a:rPr lang="en-US" dirty="0"/>
              <a:t>Pakistan as it is undermining its development by inflicting costs of over </a:t>
            </a:r>
            <a:r>
              <a:rPr lang="en-US" b="1" dirty="0"/>
              <a:t>5% on its GDP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Pakistan’s Climate Change Policy:</a:t>
            </a:r>
            <a:br>
              <a:rPr lang="en-US" dirty="0" smtClean="0"/>
            </a:br>
            <a:r>
              <a:rPr lang="en-US" b="1" dirty="0" smtClean="0"/>
              <a:t>Background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Document finalized in May 2011</a:t>
            </a:r>
          </a:p>
          <a:p>
            <a:endParaRPr lang="en-US" dirty="0" smtClean="0"/>
          </a:p>
          <a:p>
            <a:r>
              <a:rPr lang="en-US" dirty="0" smtClean="0"/>
              <a:t>Process began in 2008 when a Climate Change Task Force was formed at the Planning Commission of Pakistan to prepare the initial draft  </a:t>
            </a:r>
          </a:p>
          <a:p>
            <a:pPr lvl="1"/>
            <a:r>
              <a:rPr lang="en-US" dirty="0" smtClean="0"/>
              <a:t>LEAD Pakistan was a member of the Task Force</a:t>
            </a:r>
          </a:p>
          <a:p>
            <a:endParaRPr lang="en-US" dirty="0" smtClean="0"/>
          </a:p>
          <a:p>
            <a:r>
              <a:rPr lang="en-US" dirty="0" smtClean="0"/>
              <a:t>40 experts were involved in the process – along with consultations with federal and provincial agencies and organizations</a:t>
            </a:r>
          </a:p>
          <a:p>
            <a:endParaRPr lang="en-US" dirty="0"/>
          </a:p>
          <a:p>
            <a:r>
              <a:rPr lang="en-US" dirty="0" smtClean="0"/>
              <a:t>People’s participation was limited – discussions on online forums could have been beneficial to the preparation of the policy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18th amendment in the constitution has fundamentally changed the context (federal </a:t>
            </a:r>
            <a:r>
              <a:rPr lang="en-US" dirty="0" err="1" smtClean="0"/>
              <a:t>vs</a:t>
            </a:r>
            <a:r>
              <a:rPr lang="en-US" dirty="0" smtClean="0"/>
              <a:t> provincial role)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Nine </a:t>
            </a:r>
            <a:r>
              <a:rPr lang="en-US" b="1" dirty="0" smtClean="0"/>
              <a:t>Threats </a:t>
            </a:r>
            <a:r>
              <a:rPr lang="en-US" dirty="0" smtClean="0"/>
              <a:t>in Pakistan CC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534400" cy="5257800"/>
          </a:xfrm>
        </p:spPr>
        <p:txBody>
          <a:bodyPr>
            <a:normAutofit fontScale="77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Considerable </a:t>
            </a:r>
            <a:r>
              <a:rPr lang="en-US" b="1" dirty="0"/>
              <a:t>increase in frequency </a:t>
            </a:r>
            <a:r>
              <a:rPr lang="en-US" dirty="0"/>
              <a:t>and intensity of </a:t>
            </a:r>
            <a:r>
              <a:rPr lang="en-US" b="1" dirty="0"/>
              <a:t>extreme weather events</a:t>
            </a:r>
            <a:r>
              <a:rPr lang="en-US" dirty="0"/>
              <a:t>, coupled with erratic monsoon rains causing frequent and </a:t>
            </a:r>
            <a:r>
              <a:rPr lang="en-US" b="1" dirty="0">
                <a:solidFill>
                  <a:srgbClr val="FF0000"/>
                </a:solidFill>
              </a:rPr>
              <a:t>intense floods and droughts</a:t>
            </a:r>
            <a:r>
              <a:rPr lang="en-US" dirty="0" smtClean="0"/>
              <a:t>;</a:t>
            </a:r>
          </a:p>
          <a:p>
            <a:pPr marL="514350" lvl="0" indent="-514350">
              <a:buFont typeface="+mj-lt"/>
              <a:buAutoNum type="arabicPeriod"/>
            </a:pP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Projected recession of Hindu Kush-Karakoram-Himalayan (HKH) glaciers due to global warming and carbon soot deposits from trans-boundary pollution sources, </a:t>
            </a:r>
            <a:r>
              <a:rPr lang="en-US" b="1" dirty="0">
                <a:solidFill>
                  <a:srgbClr val="FF0000"/>
                </a:solidFill>
              </a:rPr>
              <a:t>threatening water inflows into Indus River System </a:t>
            </a:r>
            <a:r>
              <a:rPr lang="en-US" dirty="0"/>
              <a:t>(IRS</a:t>
            </a:r>
            <a:r>
              <a:rPr lang="en-US" dirty="0" smtClean="0"/>
              <a:t>);</a:t>
            </a:r>
          </a:p>
          <a:p>
            <a:pPr marL="514350" lvl="0" indent="-514350">
              <a:buFont typeface="+mj-lt"/>
              <a:buAutoNum type="arabicPeriod"/>
            </a:pP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Increased </a:t>
            </a:r>
            <a:r>
              <a:rPr lang="en-US" b="1" dirty="0">
                <a:solidFill>
                  <a:srgbClr val="FF0000"/>
                </a:solidFill>
              </a:rPr>
              <a:t>siltation of major dams </a:t>
            </a:r>
            <a:r>
              <a:rPr lang="en-US" dirty="0"/>
              <a:t>caused by more frequent and intense </a:t>
            </a:r>
            <a:r>
              <a:rPr lang="en-US" dirty="0" smtClean="0"/>
              <a:t>floods</a:t>
            </a:r>
          </a:p>
          <a:p>
            <a:pPr marL="514350" lvl="0" indent="-514350">
              <a:buFont typeface="+mj-lt"/>
              <a:buAutoNum type="arabicPeriod"/>
            </a:pP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Increased temperature resulting in enhanced heat- and water-stressed conditions, particularly in arid and semi-arid regions, leading to </a:t>
            </a:r>
            <a:r>
              <a:rPr lang="en-US" b="1" dirty="0">
                <a:solidFill>
                  <a:srgbClr val="FF0000"/>
                </a:solidFill>
              </a:rPr>
              <a:t>reduced agriculture productivity</a:t>
            </a:r>
            <a:r>
              <a:rPr lang="en-US" dirty="0" smtClean="0"/>
              <a:t>;</a:t>
            </a:r>
          </a:p>
          <a:p>
            <a:pPr lvl="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Nine </a:t>
            </a:r>
            <a:r>
              <a:rPr lang="en-US" b="1" dirty="0" smtClean="0"/>
              <a:t>Threats </a:t>
            </a:r>
            <a:r>
              <a:rPr lang="en-US" dirty="0" smtClean="0"/>
              <a:t>in Pakistan CC Policy -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181600"/>
          </a:xfrm>
        </p:spPr>
        <p:txBody>
          <a:bodyPr>
            <a:noAutofit/>
          </a:bodyPr>
          <a:lstStyle/>
          <a:p>
            <a:pPr marL="280988" lvl="0" indent="-280988">
              <a:buNone/>
            </a:pPr>
            <a:r>
              <a:rPr lang="en-US" sz="2400" dirty="0"/>
              <a:t>5</a:t>
            </a:r>
            <a:r>
              <a:rPr lang="en-US" sz="2400" dirty="0" smtClean="0"/>
              <a:t>. Further </a:t>
            </a:r>
            <a:r>
              <a:rPr lang="en-US" sz="2400" dirty="0"/>
              <a:t>decrease in the already scanty </a:t>
            </a:r>
            <a:r>
              <a:rPr lang="en-US" sz="2400" b="1" dirty="0">
                <a:solidFill>
                  <a:srgbClr val="FF0000"/>
                </a:solidFill>
              </a:rPr>
              <a:t>forest cover </a:t>
            </a:r>
            <a:r>
              <a:rPr lang="en-US" sz="2400" dirty="0"/>
              <a:t>from too rapid change in climatic conditions to allow natural migration of adversely affected plant species</a:t>
            </a:r>
            <a:r>
              <a:rPr lang="en-US" sz="2400" dirty="0" smtClean="0"/>
              <a:t>;</a:t>
            </a:r>
          </a:p>
          <a:p>
            <a:pPr marL="280988" lvl="0" indent="-280988">
              <a:buNone/>
            </a:pPr>
            <a:r>
              <a:rPr lang="en-US" sz="2400" dirty="0" smtClean="0"/>
              <a:t>6. Increased </a:t>
            </a:r>
            <a:r>
              <a:rPr lang="en-US" sz="2400" b="1" dirty="0">
                <a:solidFill>
                  <a:srgbClr val="FF0000"/>
                </a:solidFill>
              </a:rPr>
              <a:t>intrusion of saline water in the Indus delta</a:t>
            </a:r>
            <a:r>
              <a:rPr lang="en-US" sz="2400" dirty="0"/>
              <a:t>, adversely affecting coastal agriculture, mangroves and breeding grounds of fish</a:t>
            </a:r>
            <a:r>
              <a:rPr lang="en-US" sz="2400" dirty="0" smtClean="0"/>
              <a:t>;</a:t>
            </a:r>
          </a:p>
          <a:p>
            <a:pPr marL="280988" lvl="0" indent="-280988">
              <a:buNone/>
            </a:pPr>
            <a:r>
              <a:rPr lang="en-US" sz="2400" dirty="0" smtClean="0"/>
              <a:t>7. Threat </a:t>
            </a:r>
            <a:r>
              <a:rPr lang="en-US" sz="2400" dirty="0"/>
              <a:t>to coastal areas due to </a:t>
            </a:r>
            <a:r>
              <a:rPr lang="en-US" sz="2400" b="1" dirty="0">
                <a:solidFill>
                  <a:srgbClr val="FF0000"/>
                </a:solidFill>
              </a:rPr>
              <a:t>projected sea level rise </a:t>
            </a:r>
            <a:r>
              <a:rPr lang="en-US" sz="2400" dirty="0"/>
              <a:t>and increased cyclonic activity due to higher sea surface temperatures; </a:t>
            </a:r>
            <a:endParaRPr lang="en-US" sz="2400" dirty="0" smtClean="0"/>
          </a:p>
          <a:p>
            <a:pPr marL="280988" lvl="0" indent="-280988">
              <a:buNone/>
            </a:pPr>
            <a:r>
              <a:rPr lang="en-US" sz="2400" dirty="0" smtClean="0"/>
              <a:t>8. Increased </a:t>
            </a:r>
            <a:r>
              <a:rPr lang="en-US" sz="2400" dirty="0"/>
              <a:t>stress between upper riparian and lower riparian regions on sharing the </a:t>
            </a:r>
            <a:r>
              <a:rPr lang="en-US" sz="2400" b="1" dirty="0">
                <a:solidFill>
                  <a:srgbClr val="FF0000"/>
                </a:solidFill>
              </a:rPr>
              <a:t>water resources</a:t>
            </a:r>
            <a:r>
              <a:rPr lang="en-US" sz="2400" dirty="0" smtClean="0"/>
              <a:t>;</a:t>
            </a:r>
          </a:p>
          <a:p>
            <a:pPr marL="280988" lvl="0" indent="-280988">
              <a:buNone/>
            </a:pPr>
            <a:r>
              <a:rPr lang="en-US" sz="2400" dirty="0" smtClean="0"/>
              <a:t>9. </a:t>
            </a:r>
            <a:r>
              <a:rPr lang="en-US" sz="2400" b="1" dirty="0" smtClean="0">
                <a:solidFill>
                  <a:srgbClr val="FF0000"/>
                </a:solidFill>
              </a:rPr>
              <a:t>Increased </a:t>
            </a:r>
            <a:r>
              <a:rPr lang="en-US" sz="2400" b="1" dirty="0">
                <a:solidFill>
                  <a:srgbClr val="FF0000"/>
                </a:solidFill>
              </a:rPr>
              <a:t>health risks </a:t>
            </a:r>
            <a:r>
              <a:rPr lang="en-US" sz="2400" dirty="0"/>
              <a:t>and climate change </a:t>
            </a:r>
            <a:r>
              <a:rPr lang="en-US" sz="2400" b="1" dirty="0">
                <a:solidFill>
                  <a:srgbClr val="FF0000"/>
                </a:solidFill>
              </a:rPr>
              <a:t>induced migration</a:t>
            </a:r>
            <a:r>
              <a:rPr lang="en-US" sz="2400" dirty="0"/>
              <a:t>.</a:t>
            </a:r>
          </a:p>
          <a:p>
            <a:pPr lvl="0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09800"/>
            <a:ext cx="8382000" cy="1143000"/>
          </a:xfrm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How does Pakistan’s CC Policy Address Agriculture?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Policy measures addressing </a:t>
            </a:r>
            <a:r>
              <a:rPr lang="en-US" b="1" dirty="0" smtClean="0"/>
              <a:t>Agriculture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Some of the adaptation measures suggested: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Research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Develop appropriate digital simulation models for assessment of climate change impacts </a:t>
            </a:r>
            <a:endParaRPr lang="en-US" dirty="0" smtClean="0"/>
          </a:p>
          <a:p>
            <a:pPr lvl="1"/>
            <a:r>
              <a:rPr lang="en-US" dirty="0"/>
              <a:t>Develop new varieties of crops which are high yielding, resistant to heat stress, drought </a:t>
            </a:r>
            <a:r>
              <a:rPr lang="en-US" dirty="0" smtClean="0"/>
              <a:t>tolerant</a:t>
            </a:r>
          </a:p>
          <a:p>
            <a:pPr lvl="1"/>
            <a:r>
              <a:rPr lang="en-US" dirty="0"/>
              <a:t>Enhance the research capacity of relevant organizations to make reliable predictions of climatic parameters and river flows </a:t>
            </a:r>
            <a:endParaRPr lang="en-US" dirty="0" smtClean="0"/>
          </a:p>
          <a:p>
            <a:pPr lvl="1"/>
            <a:r>
              <a:rPr lang="en-US" dirty="0"/>
              <a:t>Enhance the capacity of the farming community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Policy measures addressing </a:t>
            </a:r>
            <a:r>
              <a:rPr lang="en-US" b="1" dirty="0" smtClean="0"/>
              <a:t>Agriculture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Some of the adaptation measures suggested: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Technology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Improve the crop productivity per unit of land and per unit of water by increasing the efficiency of various agricultural </a:t>
            </a:r>
            <a:r>
              <a:rPr lang="en-US" dirty="0" smtClean="0"/>
              <a:t>inputs</a:t>
            </a:r>
          </a:p>
          <a:p>
            <a:pPr lvl="1"/>
            <a:r>
              <a:rPr lang="en-US" dirty="0"/>
              <a:t>Promote energy efficient farm mechanization </a:t>
            </a:r>
            <a:endParaRPr lang="en-US" dirty="0" smtClean="0"/>
          </a:p>
          <a:p>
            <a:pPr lvl="1"/>
            <a:r>
              <a:rPr lang="en-US" dirty="0"/>
              <a:t>Develop capacity based on Remote Sensing and GIS techniques </a:t>
            </a:r>
            <a:endParaRPr lang="en-US" dirty="0" smtClean="0"/>
          </a:p>
          <a:p>
            <a:pPr lvl="1"/>
            <a:r>
              <a:rPr lang="en-US" dirty="0"/>
              <a:t>Promote biotechnology in terms of more carbon responsive crops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Policy measures addressing </a:t>
            </a:r>
            <a:r>
              <a:rPr lang="en-US" b="1" dirty="0" smtClean="0"/>
              <a:t>Agriculture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Some of the adaptation measures suggested: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Risk Management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Develop a proper risk management system including crop </a:t>
            </a:r>
            <a:r>
              <a:rPr lang="en-US" dirty="0" smtClean="0"/>
              <a:t>insurance</a:t>
            </a:r>
          </a:p>
          <a:p>
            <a:pPr lvl="1"/>
            <a:r>
              <a:rPr lang="en-US" dirty="0"/>
              <a:t>Improve the extension system and enhance use of media </a:t>
            </a:r>
            <a:endParaRPr lang="en-US" dirty="0" smtClean="0"/>
          </a:p>
          <a:p>
            <a:pPr lvl="1"/>
            <a:r>
              <a:rPr lang="en-US" dirty="0"/>
              <a:t>Encourage farmers, particularly in rain-fed areas, to avoid monoculture </a:t>
            </a:r>
            <a:endParaRPr lang="en-US" dirty="0" smtClean="0"/>
          </a:p>
          <a:p>
            <a:pPr lvl="1"/>
            <a:r>
              <a:rPr lang="en-US" dirty="0"/>
              <a:t>Encourage agriculture drought management practices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777</Words>
  <Application>Microsoft Macintosh PowerPoint</Application>
  <PresentationFormat>On-screen Show (4:3)</PresentationFormat>
  <Paragraphs>83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Pakistan’s Climate Challenge: Policy Review, Analysis and the Way Forward </vt:lpstr>
      <vt:lpstr>Economic Cost of Climate Change in Pakistan: Extreme Events &amp; Slow Onset</vt:lpstr>
      <vt:lpstr>Pakistan’s Climate Change Policy: Background</vt:lpstr>
      <vt:lpstr>Nine Threats in Pakistan CC Policy</vt:lpstr>
      <vt:lpstr>Nine Threats in Pakistan CC Policy - II</vt:lpstr>
      <vt:lpstr>How does Pakistan’s CC Policy Address Agriculture?</vt:lpstr>
      <vt:lpstr>Policy measures addressing Agriculture</vt:lpstr>
      <vt:lpstr>Policy measures addressing Agriculture</vt:lpstr>
      <vt:lpstr>Policy measures addressing Agriculture</vt:lpstr>
      <vt:lpstr>Implementation?</vt:lpstr>
      <vt:lpstr>Conclusion</vt:lpstr>
      <vt:lpstr>Way Forward</vt:lpstr>
      <vt:lpstr>Slide 13</vt:lpstr>
    </vt:vector>
  </TitlesOfParts>
  <Company>LEAD Pakistan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LEAD Pakistan</dc:creator>
  <cp:lastModifiedBy>dual core</cp:lastModifiedBy>
  <cp:revision>181</cp:revision>
  <dcterms:created xsi:type="dcterms:W3CDTF">2012-11-30T21:07:07Z</dcterms:created>
  <dcterms:modified xsi:type="dcterms:W3CDTF">2013-01-22T11:28:38Z</dcterms:modified>
</cp:coreProperties>
</file>