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notesSlides/notesSlide6.xml" ContentType="application/vnd.openxmlformats-officedocument.presentationml.notesSlide+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60" r:id="rId2"/>
    <p:sldId id="307" r:id="rId3"/>
    <p:sldId id="308" r:id="rId4"/>
    <p:sldId id="295" r:id="rId5"/>
    <p:sldId id="303" r:id="rId6"/>
    <p:sldId id="305" r:id="rId7"/>
    <p:sldId id="306" r:id="rId8"/>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8000"/>
    <a:srgbClr val="FFFFC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34615" autoAdjust="0"/>
    <p:restoredTop sz="86491" autoAdjust="0"/>
  </p:normalViewPr>
  <p:slideViewPr>
    <p:cSldViewPr>
      <p:cViewPr>
        <p:scale>
          <a:sx n="80" d="100"/>
          <a:sy n="80" d="100"/>
        </p:scale>
        <p:origin x="-1380" y="-78"/>
      </p:cViewPr>
      <p:guideLst>
        <p:guide orient="horz" pos="2160"/>
        <p:guide pos="2880"/>
      </p:guideLst>
    </p:cSldViewPr>
  </p:slideViewPr>
  <p:outlineViewPr>
    <p:cViewPr>
      <p:scale>
        <a:sx n="33" d="100"/>
        <a:sy n="33" d="100"/>
      </p:scale>
      <p:origin x="228" y="113142"/>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97313" y="0"/>
            <a:ext cx="2982912" cy="465138"/>
          </a:xfrm>
          <a:prstGeom prst="rect">
            <a:avLst/>
          </a:prstGeom>
        </p:spPr>
        <p:txBody>
          <a:bodyPr vert="horz" lIns="91440" tIns="45720" rIns="91440" bIns="45720" rtlCol="0"/>
          <a:lstStyle>
            <a:lvl1pPr algn="r">
              <a:defRPr sz="1200"/>
            </a:lvl1pPr>
          </a:lstStyle>
          <a:p>
            <a:fld id="{BD9F5270-84D5-4880-94F2-38F19A1D50FA}" type="datetimeFigureOut">
              <a:rPr lang="en-US" smtClean="0"/>
              <a:pPr/>
              <a:t>12/1/2010</a:t>
            </a:fld>
            <a:endParaRPr lang="en-US" dirty="0"/>
          </a:p>
        </p:txBody>
      </p:sp>
      <p:sp>
        <p:nvSpPr>
          <p:cNvPr id="4" name="Footer Placeholder 3"/>
          <p:cNvSpPr>
            <a:spLocks noGrp="1"/>
          </p:cNvSpPr>
          <p:nvPr>
            <p:ph type="ftr" sz="quarter" idx="2"/>
          </p:nvPr>
        </p:nvSpPr>
        <p:spPr>
          <a:xfrm>
            <a:off x="0" y="8829675"/>
            <a:ext cx="2982913"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97313" y="8829675"/>
            <a:ext cx="2982912" cy="465138"/>
          </a:xfrm>
          <a:prstGeom prst="rect">
            <a:avLst/>
          </a:prstGeom>
        </p:spPr>
        <p:txBody>
          <a:bodyPr vert="horz" lIns="91440" tIns="45720" rIns="91440" bIns="45720" rtlCol="0" anchor="b"/>
          <a:lstStyle>
            <a:lvl1pPr algn="r">
              <a:defRPr sz="1200"/>
            </a:lvl1pPr>
          </a:lstStyle>
          <a:p>
            <a:fld id="{48CE26FA-DD4B-4633-BA18-0563899C0CB4}"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546" tIns="46273" rIns="92546" bIns="46273" rtlCol="0"/>
          <a:lstStyle>
            <a:lvl1pPr algn="l">
              <a:defRPr sz="1200"/>
            </a:lvl1pPr>
          </a:lstStyle>
          <a:p>
            <a:endParaRPr lang="en-US" dirty="0"/>
          </a:p>
        </p:txBody>
      </p:sp>
      <p:sp>
        <p:nvSpPr>
          <p:cNvPr id="3" name="Date Placeholder 2"/>
          <p:cNvSpPr>
            <a:spLocks noGrp="1"/>
          </p:cNvSpPr>
          <p:nvPr>
            <p:ph type="dt" idx="1"/>
          </p:nvPr>
        </p:nvSpPr>
        <p:spPr>
          <a:xfrm>
            <a:off x="3898102" y="0"/>
            <a:ext cx="2982119" cy="464820"/>
          </a:xfrm>
          <a:prstGeom prst="rect">
            <a:avLst/>
          </a:prstGeom>
        </p:spPr>
        <p:txBody>
          <a:bodyPr vert="horz" lIns="92546" tIns="46273" rIns="92546" bIns="46273" rtlCol="0"/>
          <a:lstStyle>
            <a:lvl1pPr algn="r">
              <a:defRPr sz="1200"/>
            </a:lvl1pPr>
          </a:lstStyle>
          <a:p>
            <a:fld id="{A4D9CBF6-8652-42F4-A7D5-C3F91E907CF8}" type="datetimeFigureOut">
              <a:rPr lang="en-US" smtClean="0"/>
              <a:pPr/>
              <a:t>12/1/2010</a:t>
            </a:fld>
            <a:endParaRPr lang="en-US" dirty="0"/>
          </a:p>
        </p:txBody>
      </p:sp>
      <p:sp>
        <p:nvSpPr>
          <p:cNvPr id="4" name="Slide Image Placeholder 3"/>
          <p:cNvSpPr>
            <a:spLocks noGrp="1" noRot="1" noChangeAspect="1"/>
          </p:cNvSpPr>
          <p:nvPr>
            <p:ph type="sldImg" idx="2"/>
          </p:nvPr>
        </p:nvSpPr>
        <p:spPr>
          <a:xfrm>
            <a:off x="1119188" y="698500"/>
            <a:ext cx="4643437" cy="3484563"/>
          </a:xfrm>
          <a:prstGeom prst="rect">
            <a:avLst/>
          </a:prstGeom>
          <a:noFill/>
          <a:ln w="12700">
            <a:solidFill>
              <a:prstClr val="black"/>
            </a:solidFill>
          </a:ln>
        </p:spPr>
        <p:txBody>
          <a:bodyPr vert="horz" lIns="92546" tIns="46273" rIns="92546" bIns="46273" rtlCol="0" anchor="ctr"/>
          <a:lstStyle/>
          <a:p>
            <a:endParaRPr lang="en-US" dirty="0"/>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546" tIns="46273" rIns="92546" bIns="4627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6"/>
            <a:ext cx="2982119" cy="464820"/>
          </a:xfrm>
          <a:prstGeom prst="rect">
            <a:avLst/>
          </a:prstGeom>
        </p:spPr>
        <p:txBody>
          <a:bodyPr vert="horz" lIns="92546" tIns="46273" rIns="92546" bIns="4627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98102" y="8829966"/>
            <a:ext cx="2982119" cy="464820"/>
          </a:xfrm>
          <a:prstGeom prst="rect">
            <a:avLst/>
          </a:prstGeom>
        </p:spPr>
        <p:txBody>
          <a:bodyPr vert="horz" lIns="92546" tIns="46273" rIns="92546" bIns="46273" rtlCol="0" anchor="b"/>
          <a:lstStyle>
            <a:lvl1pPr algn="r">
              <a:defRPr sz="1200"/>
            </a:lvl1pPr>
          </a:lstStyle>
          <a:p>
            <a:fld id="{C89AE9E1-CCFB-4E2D-B8F2-CF864641D1E6}"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xfrm>
            <a:off x="1120775" y="700088"/>
            <a:ext cx="4643438" cy="3482975"/>
          </a:xfrm>
          <a:solidFill>
            <a:srgbClr val="FFFFFF"/>
          </a:solidFill>
          <a:ln/>
        </p:spPr>
      </p:sp>
      <p:sp>
        <p:nvSpPr>
          <p:cNvPr id="72707" name="Rectangle 3"/>
          <p:cNvSpPr>
            <a:spLocks noGrp="1" noChangeArrowheads="1"/>
          </p:cNvSpPr>
          <p:nvPr>
            <p:ph type="body" idx="1"/>
          </p:nvPr>
        </p:nvSpPr>
        <p:spPr>
          <a:solidFill>
            <a:srgbClr val="FFFFFF"/>
          </a:solidFill>
          <a:ln>
            <a:solidFill>
              <a:srgbClr val="000000"/>
            </a:solidFill>
          </a:ln>
        </p:spPr>
        <p:txBody>
          <a:bodyPr lIns="92541" tIns="46271" rIns="92541" bIns="46271"/>
          <a:lstStyle/>
          <a:p>
            <a:pPr eaLnBrk="1" hangingPunct="1"/>
            <a:endParaRPr lang="es-EC"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xfrm>
            <a:off x="1120775" y="700088"/>
            <a:ext cx="4643438" cy="3482975"/>
          </a:xfrm>
          <a:solidFill>
            <a:srgbClr val="FFFFFF"/>
          </a:solidFill>
          <a:ln/>
        </p:spPr>
      </p:sp>
      <p:sp>
        <p:nvSpPr>
          <p:cNvPr id="72707" name="Rectangle 3"/>
          <p:cNvSpPr>
            <a:spLocks noGrp="1" noChangeArrowheads="1"/>
          </p:cNvSpPr>
          <p:nvPr>
            <p:ph type="body" idx="1"/>
          </p:nvPr>
        </p:nvSpPr>
        <p:spPr>
          <a:solidFill>
            <a:srgbClr val="FFFFFF"/>
          </a:solidFill>
          <a:ln>
            <a:solidFill>
              <a:srgbClr val="000000"/>
            </a:solidFill>
          </a:ln>
        </p:spPr>
        <p:txBody>
          <a:bodyPr lIns="92541" tIns="46271" rIns="92541" bIns="46271"/>
          <a:lstStyle/>
          <a:p>
            <a:pPr eaLnBrk="1" hangingPunct="1"/>
            <a:endParaRPr lang="es-EC"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xfrm>
            <a:off x="1120775" y="700088"/>
            <a:ext cx="4643438" cy="3482975"/>
          </a:xfrm>
          <a:solidFill>
            <a:srgbClr val="FFFFFF"/>
          </a:solidFill>
          <a:ln/>
        </p:spPr>
      </p:sp>
      <p:sp>
        <p:nvSpPr>
          <p:cNvPr id="68611" name="Rectangle 3"/>
          <p:cNvSpPr>
            <a:spLocks noGrp="1" noChangeArrowheads="1"/>
          </p:cNvSpPr>
          <p:nvPr>
            <p:ph type="body" idx="1"/>
          </p:nvPr>
        </p:nvSpPr>
        <p:spPr>
          <a:solidFill>
            <a:srgbClr val="FFFFFF"/>
          </a:solidFill>
          <a:ln>
            <a:solidFill>
              <a:srgbClr val="000000"/>
            </a:solidFill>
          </a:ln>
        </p:spPr>
        <p:txBody>
          <a:bodyPr lIns="92541" tIns="46271" rIns="92541" bIns="46271"/>
          <a:lstStyle/>
          <a:p>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xfrm>
            <a:off x="1120775" y="700088"/>
            <a:ext cx="4643438" cy="3482975"/>
          </a:xfrm>
          <a:solidFill>
            <a:srgbClr val="FFFFFF"/>
          </a:solidFill>
          <a:ln/>
        </p:spPr>
      </p:sp>
      <p:sp>
        <p:nvSpPr>
          <p:cNvPr id="68611" name="Rectangle 3"/>
          <p:cNvSpPr>
            <a:spLocks noGrp="1" noChangeArrowheads="1"/>
          </p:cNvSpPr>
          <p:nvPr>
            <p:ph type="body" idx="1"/>
          </p:nvPr>
        </p:nvSpPr>
        <p:spPr>
          <a:solidFill>
            <a:srgbClr val="FFFFFF"/>
          </a:solidFill>
          <a:ln>
            <a:solidFill>
              <a:srgbClr val="000000"/>
            </a:solidFill>
          </a:ln>
        </p:spPr>
        <p:txBody>
          <a:bodyPr lIns="92541" tIns="46271" rIns="92541" bIns="46271"/>
          <a:lstStyle/>
          <a:p>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xfrm>
            <a:off x="1120775" y="700088"/>
            <a:ext cx="4643438" cy="3482975"/>
          </a:xfrm>
          <a:solidFill>
            <a:srgbClr val="FFFFFF"/>
          </a:solidFill>
          <a:ln/>
        </p:spPr>
      </p:sp>
      <p:sp>
        <p:nvSpPr>
          <p:cNvPr id="68611" name="Rectangle 3"/>
          <p:cNvSpPr>
            <a:spLocks noGrp="1" noChangeArrowheads="1"/>
          </p:cNvSpPr>
          <p:nvPr>
            <p:ph type="body" idx="1"/>
          </p:nvPr>
        </p:nvSpPr>
        <p:spPr>
          <a:solidFill>
            <a:srgbClr val="FFFFFF"/>
          </a:solidFill>
          <a:ln>
            <a:solidFill>
              <a:srgbClr val="000000"/>
            </a:solidFill>
          </a:ln>
        </p:spPr>
        <p:txBody>
          <a:bodyPr lIns="92541" tIns="46271" rIns="92541" bIns="46271"/>
          <a:lstStyle/>
          <a:p>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xfrm>
            <a:off x="1120775" y="700088"/>
            <a:ext cx="4643438" cy="3482975"/>
          </a:xfrm>
          <a:solidFill>
            <a:srgbClr val="FFFFFF"/>
          </a:solidFill>
          <a:ln/>
        </p:spPr>
      </p:sp>
      <p:sp>
        <p:nvSpPr>
          <p:cNvPr id="68611" name="Rectangle 3"/>
          <p:cNvSpPr>
            <a:spLocks noGrp="1" noChangeArrowheads="1"/>
          </p:cNvSpPr>
          <p:nvPr>
            <p:ph type="body" idx="1"/>
          </p:nvPr>
        </p:nvSpPr>
        <p:spPr>
          <a:solidFill>
            <a:srgbClr val="FFFFFF"/>
          </a:solidFill>
          <a:ln>
            <a:solidFill>
              <a:srgbClr val="000000"/>
            </a:solidFill>
          </a:ln>
        </p:spPr>
        <p:txBody>
          <a:bodyPr lIns="92541" tIns="46271" rIns="92541" bIns="46271"/>
          <a:lstStyle/>
          <a:p>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26603BF-8CF9-4F29-AAB3-77DA87F0C6A8}" type="datetimeFigureOut">
              <a:rPr lang="en-US" smtClean="0"/>
              <a:pPr/>
              <a:t>12/1/2010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386BFE-BCB3-4490-B361-92EBA2B1DDE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ctr" defTabSz="914400" rtl="0" eaLnBrk="1" latinLnBrk="0" hangingPunct="1">
              <a:spcBef>
                <a:spcPct val="0"/>
              </a:spcBef>
              <a:buNone/>
              <a:defRPr lang="en-US" sz="3200" kern="1200" dirty="0">
                <a:solidFill>
                  <a:schemeClr val="tx1"/>
                </a:solidFill>
                <a:effectLst>
                  <a:outerShdw blurRad="38100" dist="38100" dir="2700000" algn="tl">
                    <a:srgbClr val="000000">
                      <a:alpha val="43137"/>
                    </a:srgbClr>
                  </a:outerShdw>
                </a:effectLst>
                <a:latin typeface="+mj-lt"/>
                <a:ea typeface="+mj-ea"/>
                <a:cs typeface="+mj-cs"/>
              </a:defRPr>
            </a:lvl1pPr>
          </a:lstStyle>
          <a:p>
            <a:r>
              <a:rPr lang="en-US" dirty="0" smtClean="0"/>
              <a:t>Click to edit Master title style</a:t>
            </a:r>
            <a:endParaRPr lang="en-US" dirty="0"/>
          </a:p>
        </p:txBody>
      </p:sp>
      <p:sp>
        <p:nvSpPr>
          <p:cNvPr id="3" name="Content Placeholder 2"/>
          <p:cNvSpPr>
            <a:spLocks noGrp="1"/>
          </p:cNvSpPr>
          <p:nvPr>
            <p:ph idx="1" hasCustomPrompt="1"/>
          </p:nvPr>
        </p:nvSpPr>
        <p:spPr>
          <a:xfrm>
            <a:off x="1143000" y="1600201"/>
            <a:ext cx="7543800" cy="4343400"/>
          </a:xfrm>
        </p:spPr>
        <p:txBody>
          <a:bodyPr/>
          <a:lstStyle>
            <a:lvl1pPr marL="274320" indent="-274320" algn="l" defTabSz="914400" rtl="0" eaLnBrk="1" fontAlgn="auto" latinLnBrk="0" hangingPunct="1">
              <a:spcBef>
                <a:spcPts val="1200"/>
              </a:spcBef>
              <a:spcAft>
                <a:spcPts val="0"/>
              </a:spcAft>
              <a:buFont typeface="Wingdings 2"/>
              <a:buChar char=""/>
              <a:defRPr lang="en-US" sz="2400" kern="1200" dirty="0" smtClean="0">
                <a:solidFill>
                  <a:schemeClr val="tx1"/>
                </a:solidFill>
                <a:latin typeface="Arial" pitchFamily="34" charset="0"/>
                <a:ea typeface="+mn-ea"/>
                <a:cs typeface="Arial" pitchFamily="34" charset="0"/>
              </a:defRPr>
            </a:lvl1pPr>
            <a:lvl2pPr>
              <a:defRPr sz="2400"/>
            </a:lvl2pPr>
            <a:lvl3pPr>
              <a:defRPr sz="2000"/>
            </a:lvl3pPr>
            <a:lvl4pPr>
              <a:defRPr sz="1800"/>
            </a:lvl4pPr>
            <a:lvl5pPr>
              <a:defRPr sz="1800"/>
            </a:lvl5pPr>
          </a:lstStyle>
          <a:p>
            <a:pPr lvl="0"/>
            <a:r>
              <a:rPr lang="en-US" dirty="0" smtClean="0"/>
              <a:t>Click to edit Master text </a:t>
            </a:r>
            <a:r>
              <a:rPr lang="en-US" dirty="0" err="1" smtClean="0"/>
              <a:t>styleasdfasdfasdfasdfasdf</a:t>
            </a:r>
            <a:r>
              <a:rPr lang="en-US" dirty="0" smtClean="0"/>
              <a:t> </a:t>
            </a:r>
            <a:r>
              <a:rPr lang="en-US" dirty="0" err="1" smtClean="0"/>
              <a:t>asdfj</a:t>
            </a:r>
            <a:r>
              <a:rPr lang="en-US" dirty="0" smtClean="0"/>
              <a:t> </a:t>
            </a:r>
            <a:r>
              <a:rPr lang="en-US" dirty="0" err="1" smtClean="0"/>
              <a:t>asödfjöasdkfj</a:t>
            </a:r>
            <a:r>
              <a:rPr lang="en-US" dirty="0" smtClean="0"/>
              <a:t>  </a:t>
            </a:r>
            <a:r>
              <a:rPr lang="en-US" dirty="0" err="1" smtClean="0"/>
              <a:t>asdklfjös</a:t>
            </a:r>
            <a:endParaRPr lang="en-US" dirty="0" smtClean="0"/>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26603BF-8CF9-4F29-AAB3-77DA87F0C6A8}" type="datetimeFigureOut">
              <a:rPr lang="en-US" smtClean="0"/>
              <a:pPr/>
              <a:t>12/1/2010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386BFE-BCB3-4490-B361-92EBA2B1DDEA}"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26603BF-8CF9-4F29-AAB3-77DA87F0C6A8}" type="datetimeFigureOut">
              <a:rPr lang="en-US" smtClean="0"/>
              <a:pPr/>
              <a:t>12/1/2010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0386BFE-BCB3-4490-B361-92EBA2B1DDEA}"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26603BF-8CF9-4F29-AAB3-77DA87F0C6A8}" type="datetimeFigureOut">
              <a:rPr lang="en-US" smtClean="0"/>
              <a:pPr/>
              <a:t>12/1/2010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0386BFE-BCB3-4490-B361-92EBA2B1DDEA}"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26603BF-8CF9-4F29-AAB3-77DA87F0C6A8}" type="datetimeFigureOut">
              <a:rPr lang="en-US" smtClean="0"/>
              <a:pPr/>
              <a:t>12/1/2010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0386BFE-BCB3-4490-B361-92EBA2B1DDEA}"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6603BF-8CF9-4F29-AAB3-77DA87F0C6A8}" type="datetimeFigureOut">
              <a:rPr lang="en-US" smtClean="0"/>
              <a:pPr/>
              <a:t>12/1/2010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0386BFE-BCB3-4490-B361-92EBA2B1DDEA}"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6603BF-8CF9-4F29-AAB3-77DA87F0C6A8}" type="datetimeFigureOut">
              <a:rPr lang="en-US" smtClean="0"/>
              <a:pPr/>
              <a:t>12/1/2010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0386BFE-BCB3-4490-B361-92EBA2B1DDEA}"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274638"/>
            <a:ext cx="7848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143000" y="1600201"/>
            <a:ext cx="7543800" cy="4419600"/>
          </a:xfrm>
          <a:prstGeom prst="rect">
            <a:avLst/>
          </a:prstGeom>
        </p:spPr>
        <p:txBody>
          <a:bodyPr vert="horz" lIns="91440" tIns="45720" rIns="91440" bIns="45720" rtlCol="0">
            <a:normAutofit/>
          </a:bodyPr>
          <a:lstStyle/>
          <a:p>
            <a:pPr lvl="0"/>
            <a:r>
              <a:rPr lang="en-US" dirty="0" smtClean="0"/>
              <a:t>Click to edit Master text </a:t>
            </a:r>
            <a:r>
              <a:rPr lang="en-US" dirty="0" err="1" smtClean="0"/>
              <a:t>stylesjöalkaösdkfjöasdkjföasdkfjöasdkfjasödkfjasödfj</a:t>
            </a:r>
            <a:endParaRPr lang="en-US" dirty="0" smtClean="0"/>
          </a:p>
          <a:p>
            <a:pPr lvl="0"/>
            <a:r>
              <a:rPr lang="de-DE" dirty="0" smtClean="0"/>
              <a:t>öaskldjföaskjd</a:t>
            </a:r>
            <a:endParaRPr lang="en-US" dirty="0" smtClean="0"/>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6603BF-8CF9-4F29-AAB3-77DA87F0C6A8}" type="datetimeFigureOut">
              <a:rPr lang="en-US" smtClean="0"/>
              <a:pPr/>
              <a:t>12/1/2010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386BFE-BCB3-4490-B361-92EBA2B1DDEA}" type="slidenum">
              <a:rPr lang="en-US" smtClean="0"/>
              <a:pPr/>
              <a:t>‹#›</a:t>
            </a:fld>
            <a:endParaRPr lang="en-US" dirty="0"/>
          </a:p>
        </p:txBody>
      </p:sp>
      <p:pic>
        <p:nvPicPr>
          <p:cNvPr id="7" name="Picture 3"/>
          <p:cNvPicPr>
            <a:picLocks noChangeAspect="1" noChangeArrowheads="1"/>
          </p:cNvPicPr>
          <p:nvPr userDrawn="1"/>
        </p:nvPicPr>
        <p:blipFill>
          <a:blip r:embed="rId9" cstate="print"/>
          <a:srcRect/>
          <a:stretch>
            <a:fillRect/>
          </a:stretch>
        </p:blipFill>
        <p:spPr bwMode="auto">
          <a:xfrm>
            <a:off x="0" y="0"/>
            <a:ext cx="304799" cy="3581400"/>
          </a:xfrm>
          <a:prstGeom prst="rect">
            <a:avLst/>
          </a:prstGeom>
          <a:noFill/>
          <a:ln w="9525">
            <a:noFill/>
            <a:miter lim="800000"/>
            <a:headEnd/>
            <a:tailEnd/>
          </a:ln>
        </p:spPr>
      </p:pic>
      <p:pic>
        <p:nvPicPr>
          <p:cNvPr id="8" name="Picture 2"/>
          <p:cNvPicPr>
            <a:picLocks noChangeAspect="1" noChangeArrowheads="1"/>
          </p:cNvPicPr>
          <p:nvPr userDrawn="1"/>
        </p:nvPicPr>
        <p:blipFill>
          <a:blip r:embed="rId10" cstate="screen"/>
          <a:srcRect/>
          <a:stretch>
            <a:fillRect/>
          </a:stretch>
        </p:blipFill>
        <p:spPr bwMode="auto">
          <a:xfrm>
            <a:off x="0" y="5611813"/>
            <a:ext cx="9144000" cy="12461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6" r:id="rId7"/>
  </p:sldLayoutIdLst>
  <p:txStyles>
    <p:titleStyle>
      <a:lvl1pPr algn="ctr" defTabSz="914400" rtl="0" eaLnBrk="1" latinLnBrk="0" hangingPunct="1">
        <a:spcBef>
          <a:spcPct val="0"/>
        </a:spcBef>
        <a:buNone/>
        <a:defRPr lang="en-US" sz="3200" kern="1200" dirty="0" smtClean="0">
          <a:solidFill>
            <a:schemeClr val="tx1"/>
          </a:solidFill>
          <a:effectLst>
            <a:outerShdw blurRad="38100" dist="38100" dir="2700000" algn="tl">
              <a:srgbClr val="000000">
                <a:alpha val="43137"/>
              </a:srgb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09600" y="990600"/>
            <a:ext cx="7772400" cy="1470025"/>
          </a:xfrm>
        </p:spPr>
        <p:txBody>
          <a:bodyPr>
            <a:normAutofit/>
          </a:bodyPr>
          <a:lstStyle/>
          <a:p>
            <a:r>
              <a:rPr lang="en-US" sz="4000" dirty="0" smtClean="0">
                <a:solidFill>
                  <a:srgbClr val="0070C0"/>
                </a:solidFill>
                <a:effectLst/>
              </a:rPr>
              <a:t>GEF Proposal: Long-Term Program on Technology Transfer</a:t>
            </a:r>
            <a:endParaRPr lang="en-US" dirty="0">
              <a:solidFill>
                <a:srgbClr val="0070C0"/>
              </a:solidFill>
            </a:endParaRPr>
          </a:p>
        </p:txBody>
      </p:sp>
      <p:sp>
        <p:nvSpPr>
          <p:cNvPr id="4" name="Subtitle 3"/>
          <p:cNvSpPr>
            <a:spLocks noGrp="1"/>
          </p:cNvSpPr>
          <p:nvPr>
            <p:ph type="subTitle" idx="1"/>
          </p:nvPr>
        </p:nvSpPr>
        <p:spPr>
          <a:xfrm>
            <a:off x="1447800" y="3124200"/>
            <a:ext cx="6400800" cy="2895600"/>
          </a:xfrm>
        </p:spPr>
        <p:txBody>
          <a:bodyPr>
            <a:normAutofit fontScale="62500" lnSpcReduction="20000"/>
          </a:bodyPr>
          <a:lstStyle/>
          <a:p>
            <a:r>
              <a:rPr lang="en-US" sz="3200" dirty="0" smtClean="0">
                <a:solidFill>
                  <a:srgbClr val="002060"/>
                </a:solidFill>
              </a:rPr>
              <a:t>Presented at the GEF Side Event on Technology Transfer</a:t>
            </a:r>
          </a:p>
          <a:p>
            <a:r>
              <a:rPr lang="en-GB" dirty="0" smtClean="0">
                <a:solidFill>
                  <a:srgbClr val="002060"/>
                </a:solidFill>
              </a:rPr>
              <a:t> </a:t>
            </a:r>
            <a:r>
              <a:rPr lang="de-DE" dirty="0" smtClean="0">
                <a:solidFill>
                  <a:srgbClr val="002060"/>
                </a:solidFill>
              </a:rPr>
              <a:t> </a:t>
            </a:r>
            <a:endParaRPr lang="en-US" dirty="0" smtClean="0">
              <a:solidFill>
                <a:srgbClr val="002060"/>
              </a:solidFill>
            </a:endParaRPr>
          </a:p>
          <a:p>
            <a:r>
              <a:rPr lang="de-DE" dirty="0" smtClean="0">
                <a:solidFill>
                  <a:srgbClr val="002060"/>
                </a:solidFill>
              </a:rPr>
              <a:t>2 December 2010</a:t>
            </a:r>
          </a:p>
          <a:p>
            <a:r>
              <a:rPr lang="de-DE" dirty="0" smtClean="0">
                <a:solidFill>
                  <a:srgbClr val="002060"/>
                </a:solidFill>
              </a:rPr>
              <a:t>Cancun, Mexico</a:t>
            </a:r>
            <a:endParaRPr lang="en-US" dirty="0" smtClean="0">
              <a:solidFill>
                <a:srgbClr val="002060"/>
              </a:solidFill>
            </a:endParaRPr>
          </a:p>
          <a:p>
            <a:endParaRPr lang="en-US" dirty="0" smtClean="0">
              <a:solidFill>
                <a:srgbClr val="002060"/>
              </a:solidFill>
            </a:endParaRPr>
          </a:p>
          <a:p>
            <a:endParaRPr lang="en-US" dirty="0" smtClean="0">
              <a:solidFill>
                <a:srgbClr val="002060"/>
              </a:solidFill>
            </a:endParaRPr>
          </a:p>
          <a:p>
            <a:r>
              <a:rPr lang="en-US" dirty="0" smtClean="0">
                <a:solidFill>
                  <a:srgbClr val="002060"/>
                </a:solidFill>
              </a:rPr>
              <a:t>by</a:t>
            </a:r>
          </a:p>
          <a:p>
            <a:endParaRPr lang="en-US" sz="2900" dirty="0" smtClean="0">
              <a:solidFill>
                <a:srgbClr val="002060"/>
              </a:solidFill>
            </a:endParaRPr>
          </a:p>
          <a:p>
            <a:r>
              <a:rPr lang="en-US" sz="2900" dirty="0" smtClean="0">
                <a:solidFill>
                  <a:srgbClr val="002060"/>
                </a:solidFill>
              </a:rPr>
              <a:t>Chizuru Aoki</a:t>
            </a:r>
          </a:p>
          <a:p>
            <a:r>
              <a:rPr lang="en-US" sz="2900" dirty="0" smtClean="0">
                <a:solidFill>
                  <a:srgbClr val="002060"/>
                </a:solidFill>
              </a:rPr>
              <a:t>Senior Technology Transfer Officer</a:t>
            </a:r>
          </a:p>
          <a:p>
            <a:r>
              <a:rPr lang="en-US" sz="2900" dirty="0" smtClean="0">
                <a:solidFill>
                  <a:srgbClr val="002060"/>
                </a:solidFill>
              </a:rPr>
              <a:t>GEF Secretariat</a:t>
            </a:r>
            <a:endParaRPr lang="en-US" sz="2900" dirty="0">
              <a:solidFill>
                <a:srgbClr val="002060"/>
              </a:solidFill>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152400"/>
            <a:ext cx="7848600" cy="1143000"/>
          </a:xfrm>
        </p:spPr>
        <p:txBody>
          <a:bodyPr>
            <a:normAutofit/>
          </a:bodyPr>
          <a:lstStyle/>
          <a:p>
            <a:r>
              <a:rPr lang="en-US" sz="2800" dirty="0" smtClean="0">
                <a:solidFill>
                  <a:srgbClr val="008000"/>
                </a:solidFill>
                <a:effectLst/>
              </a:rPr>
              <a:t>Poznan Strategic Program on Technology Transfer under the UNFCCC</a:t>
            </a:r>
            <a:endParaRPr lang="en-US" sz="2800" dirty="0">
              <a:solidFill>
                <a:srgbClr val="008000"/>
              </a:solidFill>
              <a:effectLst/>
            </a:endParaRPr>
          </a:p>
        </p:txBody>
      </p:sp>
      <p:sp>
        <p:nvSpPr>
          <p:cNvPr id="37891" name="Rectangle 3"/>
          <p:cNvSpPr>
            <a:spLocks noGrp="1" noChangeArrowheads="1"/>
          </p:cNvSpPr>
          <p:nvPr>
            <p:ph idx="1"/>
          </p:nvPr>
        </p:nvSpPr>
        <p:spPr>
          <a:xfrm>
            <a:off x="569844" y="1229139"/>
            <a:ext cx="8458200" cy="4572001"/>
          </a:xfrm>
        </p:spPr>
        <p:txBody>
          <a:bodyPr>
            <a:noAutofit/>
          </a:bodyPr>
          <a:lstStyle/>
          <a:p>
            <a:pPr marL="576263" indent="-287338">
              <a:spcBef>
                <a:spcPts val="0"/>
              </a:spcBef>
              <a:buFont typeface="Wingdings" pitchFamily="2" charset="2"/>
              <a:buChar char="ü"/>
              <a:defRPr/>
            </a:pPr>
            <a:endParaRPr lang="en-US" sz="1600" dirty="0">
              <a:solidFill>
                <a:srgbClr val="0000FF"/>
              </a:solidFill>
            </a:endParaRPr>
          </a:p>
          <a:p>
            <a:pPr algn="ctr">
              <a:spcBef>
                <a:spcPts val="0"/>
              </a:spcBef>
              <a:buNone/>
              <a:defRPr/>
            </a:pPr>
            <a:r>
              <a:rPr lang="en-US" sz="1800" dirty="0" smtClean="0">
                <a:solidFill>
                  <a:srgbClr val="0000FF"/>
                </a:solidFill>
              </a:rPr>
              <a:t>COP decision 2/CP.14 </a:t>
            </a:r>
            <a:r>
              <a:rPr lang="en-US" sz="1800" dirty="0" smtClean="0">
                <a:solidFill>
                  <a:srgbClr val="0000FF"/>
                </a:solidFill>
              </a:rPr>
              <a:t>welcomed the </a:t>
            </a:r>
            <a:r>
              <a:rPr lang="en-US" sz="1800" dirty="0" smtClean="0">
                <a:solidFill>
                  <a:srgbClr val="0000FF"/>
                </a:solidFill>
              </a:rPr>
              <a:t>Poznan </a:t>
            </a:r>
            <a:r>
              <a:rPr lang="en-US" sz="1800" dirty="0" smtClean="0">
                <a:solidFill>
                  <a:srgbClr val="0000FF"/>
                </a:solidFill>
              </a:rPr>
              <a:t>Strategic Program on Technology </a:t>
            </a:r>
            <a:r>
              <a:rPr lang="en-US" sz="1800" dirty="0" smtClean="0">
                <a:solidFill>
                  <a:srgbClr val="0000FF"/>
                </a:solidFill>
              </a:rPr>
              <a:t>Transfer</a:t>
            </a:r>
            <a:r>
              <a:rPr lang="en-US" sz="1800" dirty="0">
                <a:solidFill>
                  <a:srgbClr val="0000FF"/>
                </a:solidFill>
              </a:rPr>
              <a:t> </a:t>
            </a:r>
            <a:r>
              <a:rPr lang="en-US" sz="1800" dirty="0" smtClean="0">
                <a:solidFill>
                  <a:srgbClr val="0000FF"/>
                </a:solidFill>
              </a:rPr>
              <a:t>and</a:t>
            </a:r>
            <a:r>
              <a:rPr lang="en-US" sz="1800" dirty="0" smtClean="0">
                <a:solidFill>
                  <a:srgbClr val="0000FF"/>
                </a:solidFill>
              </a:rPr>
              <a:t> requested the GEF:</a:t>
            </a:r>
          </a:p>
          <a:p>
            <a:pPr>
              <a:spcBef>
                <a:spcPts val="0"/>
              </a:spcBef>
              <a:buNone/>
              <a:defRPr/>
            </a:pPr>
            <a:endParaRPr lang="en-US" sz="1800" dirty="0" smtClean="0"/>
          </a:p>
          <a:p>
            <a:pPr marL="631825" indent="-342900">
              <a:spcBef>
                <a:spcPts val="300"/>
              </a:spcBef>
              <a:spcAft>
                <a:spcPts val="600"/>
              </a:spcAft>
              <a:buFont typeface="+mj-lt"/>
              <a:buAutoNum type="arabicPeriod"/>
            </a:pPr>
            <a:r>
              <a:rPr lang="en-US" sz="1800" dirty="0" smtClean="0"/>
              <a:t>To </a:t>
            </a:r>
            <a:r>
              <a:rPr lang="en-US" sz="1800" i="1" u="sng" dirty="0">
                <a:solidFill>
                  <a:srgbClr val="008000"/>
                </a:solidFill>
              </a:rPr>
              <a:t>promptly initiate and expeditiously facilitate the preparation of projects </a:t>
            </a:r>
            <a:r>
              <a:rPr lang="en-US" sz="1800" i="1" u="sng" dirty="0" smtClean="0">
                <a:solidFill>
                  <a:srgbClr val="008000"/>
                </a:solidFill>
              </a:rPr>
              <a:t>for approval </a:t>
            </a:r>
            <a:r>
              <a:rPr lang="en-US" sz="1800" i="1" u="sng" dirty="0">
                <a:solidFill>
                  <a:srgbClr val="008000"/>
                </a:solidFill>
              </a:rPr>
              <a:t>and implementation </a:t>
            </a:r>
            <a:r>
              <a:rPr lang="en-US" sz="1800" dirty="0"/>
              <a:t>under the strategic </a:t>
            </a:r>
            <a:r>
              <a:rPr lang="en-US" sz="1800" dirty="0" smtClean="0"/>
              <a:t>program… to help developing countries address their needs for environmentally sound technologies;</a:t>
            </a:r>
          </a:p>
          <a:p>
            <a:pPr marL="631825" indent="-342900">
              <a:spcBef>
                <a:spcPts val="300"/>
              </a:spcBef>
              <a:spcAft>
                <a:spcPts val="600"/>
              </a:spcAft>
              <a:buFont typeface="+mj-lt"/>
              <a:buAutoNum type="arabicPeriod"/>
            </a:pPr>
            <a:r>
              <a:rPr lang="en-US" sz="1800" dirty="0" smtClean="0"/>
              <a:t>To </a:t>
            </a:r>
            <a:r>
              <a:rPr lang="en-US" sz="1800" dirty="0"/>
              <a:t>collaborate with </a:t>
            </a:r>
            <a:r>
              <a:rPr lang="en-US" sz="1800" dirty="0" smtClean="0"/>
              <a:t>its implementing agencies </a:t>
            </a:r>
            <a:r>
              <a:rPr lang="en-US" sz="1800" dirty="0"/>
              <a:t>in order to provide technical support </a:t>
            </a:r>
            <a:r>
              <a:rPr lang="en-US" sz="1800" dirty="0" smtClean="0"/>
              <a:t>to developing </a:t>
            </a:r>
            <a:r>
              <a:rPr lang="en-US" sz="1800" dirty="0"/>
              <a:t>countries in </a:t>
            </a:r>
            <a:r>
              <a:rPr lang="en-US" sz="1800" i="1" u="sng" dirty="0">
                <a:solidFill>
                  <a:srgbClr val="008000"/>
                </a:solidFill>
              </a:rPr>
              <a:t>preparing or </a:t>
            </a:r>
            <a:r>
              <a:rPr lang="en-US" sz="1800" i="1" u="sng" dirty="0" smtClean="0">
                <a:solidFill>
                  <a:srgbClr val="008000"/>
                </a:solidFill>
              </a:rPr>
              <a:t>updating</a:t>
            </a:r>
            <a:r>
              <a:rPr lang="en-US" sz="1800" dirty="0" smtClean="0"/>
              <a:t>, as appropriate, </a:t>
            </a:r>
            <a:r>
              <a:rPr lang="en-US" sz="1800" dirty="0"/>
              <a:t>their </a:t>
            </a:r>
            <a:r>
              <a:rPr lang="en-US" sz="1800" i="1" u="sng" dirty="0">
                <a:solidFill>
                  <a:srgbClr val="008000"/>
                </a:solidFill>
              </a:rPr>
              <a:t>technology </a:t>
            </a:r>
            <a:r>
              <a:rPr lang="en-US" sz="1800" i="1" u="sng" dirty="0" smtClean="0">
                <a:solidFill>
                  <a:srgbClr val="008000"/>
                </a:solidFill>
              </a:rPr>
              <a:t>needs assessments</a:t>
            </a:r>
            <a:r>
              <a:rPr lang="en-US" sz="1800" dirty="0" smtClean="0"/>
              <a:t> using the updated handbook for conducting TNAs for climate change published by UNDP, to be made available in early 2009 in collaboration with the EGTT, the UNFCCC Secretariat and the Climate Technology Initiative; and</a:t>
            </a:r>
          </a:p>
          <a:p>
            <a:pPr marL="631825" indent="-342900">
              <a:spcBef>
                <a:spcPts val="300"/>
              </a:spcBef>
              <a:spcAft>
                <a:spcPts val="600"/>
              </a:spcAft>
              <a:buFont typeface="+mj-lt"/>
              <a:buAutoNum type="arabicPeriod"/>
            </a:pPr>
            <a:r>
              <a:rPr lang="en-US" sz="1800" dirty="0" smtClean="0"/>
              <a:t>To </a:t>
            </a:r>
            <a:r>
              <a:rPr lang="en-US" sz="1800" dirty="0"/>
              <a:t>consider the </a:t>
            </a:r>
            <a:r>
              <a:rPr lang="en-US" sz="1800" i="1" u="sng" dirty="0">
                <a:solidFill>
                  <a:srgbClr val="008000"/>
                </a:solidFill>
              </a:rPr>
              <a:t>long-term implementation of the strategic </a:t>
            </a:r>
            <a:r>
              <a:rPr lang="en-US" sz="1800" i="1" u="sng" dirty="0" smtClean="0">
                <a:solidFill>
                  <a:srgbClr val="008000"/>
                </a:solidFill>
              </a:rPr>
              <a:t>program</a:t>
            </a:r>
          </a:p>
          <a:p>
            <a:pPr marL="854075" indent="-854075">
              <a:spcBef>
                <a:spcPts val="0"/>
              </a:spcBef>
              <a:buNone/>
              <a:defRPr/>
            </a:pPr>
            <a:endParaRPr lang="en-US" sz="1600" dirty="0" smtClean="0"/>
          </a:p>
          <a:p>
            <a:pPr marL="854075" indent="-854075">
              <a:spcBef>
                <a:spcPts val="0"/>
              </a:spcBef>
              <a:buNone/>
              <a:defRPr/>
            </a:pPr>
            <a:r>
              <a:rPr lang="en-US" sz="1600" dirty="0"/>
              <a:t>	</a:t>
            </a:r>
            <a:r>
              <a:rPr lang="en-US" sz="1600" dirty="0" smtClean="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152400"/>
            <a:ext cx="7848600" cy="1143000"/>
          </a:xfrm>
        </p:spPr>
        <p:txBody>
          <a:bodyPr>
            <a:normAutofit/>
          </a:bodyPr>
          <a:lstStyle/>
          <a:p>
            <a:r>
              <a:rPr lang="en-US" sz="2800" dirty="0" smtClean="0">
                <a:solidFill>
                  <a:srgbClr val="008000"/>
                </a:solidFill>
                <a:effectLst/>
              </a:rPr>
              <a:t>Snapshot of Poznan Progress</a:t>
            </a:r>
            <a:endParaRPr lang="en-US" sz="2800" dirty="0">
              <a:solidFill>
                <a:srgbClr val="008000"/>
              </a:solidFill>
              <a:effectLst/>
            </a:endParaRPr>
          </a:p>
        </p:txBody>
      </p:sp>
      <p:sp>
        <p:nvSpPr>
          <p:cNvPr id="37891" name="Rectangle 3"/>
          <p:cNvSpPr>
            <a:spLocks noGrp="1" noChangeArrowheads="1"/>
          </p:cNvSpPr>
          <p:nvPr>
            <p:ph sz="half" idx="1"/>
          </p:nvPr>
        </p:nvSpPr>
        <p:spPr>
          <a:xfrm>
            <a:off x="762000" y="1143000"/>
            <a:ext cx="6858000" cy="4525963"/>
          </a:xfrm>
        </p:spPr>
        <p:txBody>
          <a:bodyPr>
            <a:noAutofit/>
          </a:bodyPr>
          <a:lstStyle/>
          <a:p>
            <a:pPr>
              <a:spcBef>
                <a:spcPts val="0"/>
              </a:spcBef>
              <a:buNone/>
              <a:defRPr/>
            </a:pPr>
            <a:r>
              <a:rPr lang="en-US" sz="1600" u="sng" dirty="0" smtClean="0">
                <a:solidFill>
                  <a:srgbClr val="0000FF"/>
                </a:solidFill>
                <a:latin typeface="Arial" pitchFamily="34" charset="0"/>
                <a:cs typeface="Arial" pitchFamily="34" charset="0"/>
              </a:rPr>
              <a:t>Funding level</a:t>
            </a:r>
          </a:p>
          <a:p>
            <a:pPr>
              <a:spcBef>
                <a:spcPts val="0"/>
              </a:spcBef>
              <a:buFont typeface="Wingdings" pitchFamily="2" charset="2"/>
              <a:buChar char="ü"/>
              <a:defRPr/>
            </a:pPr>
            <a:r>
              <a:rPr lang="en-US" sz="1600" dirty="0" smtClean="0">
                <a:latin typeface="Arial" pitchFamily="34" charset="0"/>
                <a:cs typeface="Arial" pitchFamily="34" charset="0"/>
              </a:rPr>
              <a:t>$35 </a:t>
            </a:r>
            <a:r>
              <a:rPr lang="en-US" sz="1600" dirty="0">
                <a:latin typeface="Arial" pitchFamily="34" charset="0"/>
                <a:cs typeface="Arial" pitchFamily="34" charset="0"/>
              </a:rPr>
              <a:t>million from GEF Trust </a:t>
            </a:r>
            <a:r>
              <a:rPr lang="en-US" sz="1600" dirty="0" smtClean="0">
                <a:latin typeface="Arial" pitchFamily="34" charset="0"/>
                <a:cs typeface="Arial" pitchFamily="34" charset="0"/>
              </a:rPr>
              <a:t>Fund</a:t>
            </a:r>
          </a:p>
          <a:p>
            <a:pPr>
              <a:spcBef>
                <a:spcPts val="0"/>
              </a:spcBef>
              <a:buFont typeface="Wingdings" pitchFamily="2" charset="2"/>
              <a:buChar char="ü"/>
              <a:defRPr/>
            </a:pPr>
            <a:r>
              <a:rPr lang="en-US" sz="1600" dirty="0" smtClean="0">
                <a:latin typeface="Arial" pitchFamily="34" charset="0"/>
                <a:cs typeface="Arial" pitchFamily="34" charset="0"/>
              </a:rPr>
              <a:t>$15 </a:t>
            </a:r>
            <a:r>
              <a:rPr lang="en-US" sz="1600" dirty="0">
                <a:latin typeface="Arial" pitchFamily="34" charset="0"/>
                <a:cs typeface="Arial" pitchFamily="34" charset="0"/>
              </a:rPr>
              <a:t>million from Special Climate Change Fund (SCCF</a:t>
            </a:r>
            <a:r>
              <a:rPr lang="en-US" sz="1600" dirty="0" smtClean="0">
                <a:latin typeface="Arial" pitchFamily="34" charset="0"/>
                <a:cs typeface="Arial" pitchFamily="34" charset="0"/>
              </a:rPr>
              <a:t>)</a:t>
            </a:r>
          </a:p>
          <a:p>
            <a:pPr>
              <a:spcBef>
                <a:spcPts val="0"/>
              </a:spcBef>
              <a:buNone/>
              <a:defRPr/>
            </a:pPr>
            <a:endParaRPr lang="en-US" sz="1600" u="sng" dirty="0" smtClean="0">
              <a:solidFill>
                <a:srgbClr val="0000FF"/>
              </a:solidFill>
              <a:latin typeface="Arial" pitchFamily="34" charset="0"/>
              <a:cs typeface="Arial" pitchFamily="34" charset="0"/>
            </a:endParaRPr>
          </a:p>
          <a:p>
            <a:pPr>
              <a:spcBef>
                <a:spcPts val="0"/>
              </a:spcBef>
              <a:buNone/>
              <a:defRPr/>
            </a:pPr>
            <a:r>
              <a:rPr lang="en-US" sz="1600" u="sng" dirty="0" smtClean="0">
                <a:solidFill>
                  <a:srgbClr val="0000FF"/>
                </a:solidFill>
                <a:latin typeface="Arial" pitchFamily="34" charset="0"/>
                <a:cs typeface="Arial" pitchFamily="34" charset="0"/>
              </a:rPr>
              <a:t>Support for Technology Transfer Pilot Projects</a:t>
            </a:r>
          </a:p>
          <a:p>
            <a:pPr>
              <a:spcBef>
                <a:spcPts val="0"/>
              </a:spcBef>
              <a:buFont typeface="Wingdings" pitchFamily="2" charset="2"/>
              <a:buChar char="ü"/>
              <a:defRPr/>
            </a:pPr>
            <a:r>
              <a:rPr lang="en-US" sz="1600" dirty="0" smtClean="0">
                <a:latin typeface="Arial" pitchFamily="34" charset="0"/>
                <a:cs typeface="Arial" pitchFamily="34" charset="0"/>
              </a:rPr>
              <a:t>14 projects were selected for support in 2009</a:t>
            </a:r>
          </a:p>
          <a:p>
            <a:pPr>
              <a:spcBef>
                <a:spcPts val="0"/>
              </a:spcBef>
              <a:buFont typeface="Wingdings" pitchFamily="2" charset="2"/>
              <a:buChar char="ü"/>
              <a:defRPr/>
            </a:pPr>
            <a:r>
              <a:rPr lang="en-US" sz="1600" dirty="0" smtClean="0">
                <a:latin typeface="Arial" pitchFamily="34" charset="0"/>
                <a:cs typeface="Arial" pitchFamily="34" charset="0"/>
              </a:rPr>
              <a:t>Their implementation is ongoing</a:t>
            </a:r>
            <a:endParaRPr lang="en-US" sz="1600" dirty="0">
              <a:latin typeface="Arial" pitchFamily="34" charset="0"/>
              <a:cs typeface="Arial" pitchFamily="34" charset="0"/>
            </a:endParaRPr>
          </a:p>
          <a:p>
            <a:pPr>
              <a:spcBef>
                <a:spcPts val="0"/>
              </a:spcBef>
              <a:buNone/>
              <a:defRPr/>
            </a:pPr>
            <a:endParaRPr lang="en-US" sz="1600" dirty="0" smtClean="0">
              <a:latin typeface="Arial" pitchFamily="34" charset="0"/>
              <a:cs typeface="Arial" pitchFamily="34" charset="0"/>
            </a:endParaRPr>
          </a:p>
          <a:p>
            <a:pPr>
              <a:spcBef>
                <a:spcPts val="0"/>
              </a:spcBef>
              <a:buNone/>
              <a:defRPr/>
            </a:pPr>
            <a:r>
              <a:rPr lang="en-US" sz="1600" u="sng" dirty="0">
                <a:solidFill>
                  <a:srgbClr val="0000FF"/>
                </a:solidFill>
                <a:latin typeface="Arial" pitchFamily="34" charset="0"/>
                <a:cs typeface="Arial" pitchFamily="34" charset="0"/>
              </a:rPr>
              <a:t>Support for Technology Needs Assessments</a:t>
            </a:r>
            <a:endParaRPr lang="en-US" sz="1600" dirty="0">
              <a:latin typeface="Arial" pitchFamily="34" charset="0"/>
              <a:cs typeface="Arial" pitchFamily="34" charset="0"/>
            </a:endParaRPr>
          </a:p>
          <a:p>
            <a:pPr>
              <a:spcBef>
                <a:spcPts val="0"/>
              </a:spcBef>
              <a:buFont typeface="Wingdings" pitchFamily="2" charset="2"/>
              <a:buChar char="ü"/>
              <a:defRPr/>
            </a:pPr>
            <a:r>
              <a:rPr lang="en-US" sz="1600" dirty="0" smtClean="0">
                <a:latin typeface="Arial" pitchFamily="34" charset="0"/>
                <a:cs typeface="Arial" pitchFamily="34" charset="0"/>
              </a:rPr>
              <a:t>Project was approved in 2009</a:t>
            </a:r>
          </a:p>
          <a:p>
            <a:pPr>
              <a:spcBef>
                <a:spcPts val="0"/>
              </a:spcBef>
              <a:buFont typeface="Wingdings" pitchFamily="2" charset="2"/>
              <a:buChar char="ü"/>
              <a:defRPr/>
            </a:pPr>
            <a:r>
              <a:rPr lang="en-US" sz="1600" dirty="0" smtClean="0">
                <a:latin typeface="Arial" pitchFamily="34" charset="0"/>
                <a:cs typeface="Arial" pitchFamily="34" charset="0"/>
              </a:rPr>
              <a:t>15 </a:t>
            </a:r>
            <a:r>
              <a:rPr lang="en-US" sz="1600" dirty="0">
                <a:latin typeface="Arial" pitchFamily="34" charset="0"/>
                <a:cs typeface="Arial" pitchFamily="34" charset="0"/>
              </a:rPr>
              <a:t>first round countries were selected in 2010, and </a:t>
            </a:r>
            <a:r>
              <a:rPr lang="en-US" sz="1600" dirty="0" smtClean="0">
                <a:latin typeface="Arial" pitchFamily="34" charset="0"/>
                <a:cs typeface="Arial" pitchFamily="34" charset="0"/>
              </a:rPr>
              <a:t/>
            </a:r>
            <a:br>
              <a:rPr lang="en-US" sz="1600" dirty="0" smtClean="0">
                <a:latin typeface="Arial" pitchFamily="34" charset="0"/>
                <a:cs typeface="Arial" pitchFamily="34" charset="0"/>
              </a:rPr>
            </a:br>
            <a:r>
              <a:rPr lang="en-US" sz="1600" dirty="0" smtClean="0">
                <a:latin typeface="Arial" pitchFamily="34" charset="0"/>
                <a:cs typeface="Arial" pitchFamily="34" charset="0"/>
              </a:rPr>
              <a:t>second </a:t>
            </a:r>
            <a:r>
              <a:rPr lang="en-US" sz="1600" dirty="0">
                <a:latin typeface="Arial" pitchFamily="34" charset="0"/>
                <a:cs typeface="Arial" pitchFamily="34" charset="0"/>
              </a:rPr>
              <a:t>round country selection is underway</a:t>
            </a:r>
          </a:p>
          <a:p>
            <a:pPr>
              <a:spcBef>
                <a:spcPts val="0"/>
              </a:spcBef>
              <a:buFont typeface="Wingdings" pitchFamily="2" charset="2"/>
              <a:buChar char="ü"/>
              <a:defRPr/>
            </a:pPr>
            <a:r>
              <a:rPr lang="en-US" sz="1600" dirty="0">
                <a:latin typeface="Arial" pitchFamily="34" charset="0"/>
                <a:cs typeface="Arial" pitchFamily="34" charset="0"/>
              </a:rPr>
              <a:t>Country-level assessment is ongoing</a:t>
            </a:r>
          </a:p>
          <a:p>
            <a:pPr>
              <a:spcBef>
                <a:spcPts val="0"/>
              </a:spcBef>
              <a:buNone/>
              <a:defRPr/>
            </a:pPr>
            <a:endParaRPr lang="en-US" sz="1600" dirty="0" smtClean="0">
              <a:latin typeface="Arial" pitchFamily="34" charset="0"/>
              <a:cs typeface="Arial" pitchFamily="34" charset="0"/>
            </a:endParaRPr>
          </a:p>
          <a:p>
            <a:pPr>
              <a:spcBef>
                <a:spcPts val="0"/>
              </a:spcBef>
              <a:buNone/>
              <a:defRPr/>
            </a:pPr>
            <a:r>
              <a:rPr lang="en-US" sz="1600" u="sng" dirty="0" smtClean="0">
                <a:solidFill>
                  <a:srgbClr val="0000FF"/>
                </a:solidFill>
                <a:latin typeface="Arial" pitchFamily="34" charset="0"/>
                <a:cs typeface="Arial" pitchFamily="34" charset="0"/>
              </a:rPr>
              <a:t>Long-Term Program on Technology Transfer</a:t>
            </a:r>
            <a:endParaRPr lang="en-US" sz="1600" dirty="0">
              <a:latin typeface="Arial" pitchFamily="34" charset="0"/>
              <a:cs typeface="Arial" pitchFamily="34" charset="0"/>
            </a:endParaRPr>
          </a:p>
          <a:p>
            <a:pPr>
              <a:spcBef>
                <a:spcPts val="0"/>
              </a:spcBef>
              <a:buFont typeface="Wingdings" pitchFamily="2" charset="2"/>
              <a:buChar char="ü"/>
              <a:defRPr/>
            </a:pPr>
            <a:r>
              <a:rPr lang="en-US" sz="1600" dirty="0" smtClean="0">
                <a:latin typeface="Arial" pitchFamily="34" charset="0"/>
                <a:cs typeface="Arial" pitchFamily="34" charset="0"/>
              </a:rPr>
              <a:t>Proposal with 5 elements was developed </a:t>
            </a:r>
            <a:br>
              <a:rPr lang="en-US" sz="1600" dirty="0" smtClean="0">
                <a:latin typeface="Arial" pitchFamily="34" charset="0"/>
                <a:cs typeface="Arial" pitchFamily="34" charset="0"/>
              </a:rPr>
            </a:br>
            <a:r>
              <a:rPr lang="en-US" sz="1600" dirty="0" smtClean="0">
                <a:latin typeface="Arial" pitchFamily="34" charset="0"/>
                <a:cs typeface="Arial" pitchFamily="34" charset="0"/>
              </a:rPr>
              <a:t>and submitted to UNFCCC COP</a:t>
            </a:r>
          </a:p>
          <a:p>
            <a:pPr>
              <a:spcBef>
                <a:spcPts val="0"/>
              </a:spcBef>
              <a:buFont typeface="Wingdings" pitchFamily="2" charset="2"/>
              <a:buChar char="ü"/>
              <a:defRPr/>
            </a:pPr>
            <a:r>
              <a:rPr lang="en-US" sz="1600" dirty="0" smtClean="0">
                <a:latin typeface="Arial" pitchFamily="34" charset="0"/>
                <a:cs typeface="Arial" pitchFamily="34" charset="0"/>
              </a:rPr>
              <a:t>GEF Council approved the suggested Program</a:t>
            </a:r>
          </a:p>
          <a:p>
            <a:pPr>
              <a:spcBef>
                <a:spcPts val="0"/>
              </a:spcBef>
              <a:buNone/>
              <a:defRPr/>
            </a:pPr>
            <a:endParaRPr lang="en-US" sz="1600" dirty="0" smtClean="0"/>
          </a:p>
        </p:txBody>
      </p:sp>
      <p:pic>
        <p:nvPicPr>
          <p:cNvPr id="1027" name="Picture 3"/>
          <p:cNvPicPr>
            <a:picLocks noGrp="1" noChangeAspect="1" noChangeArrowheads="1"/>
          </p:cNvPicPr>
          <p:nvPr>
            <p:ph sz="half" idx="2"/>
          </p:nvPr>
        </p:nvPicPr>
        <p:blipFill>
          <a:blip r:embed="rId3" cstate="print"/>
          <a:srcRect/>
          <a:stretch>
            <a:fillRect/>
          </a:stretch>
        </p:blipFill>
        <p:spPr bwMode="auto">
          <a:xfrm>
            <a:off x="6271429" y="1600200"/>
            <a:ext cx="2643971" cy="3479256"/>
          </a:xfrm>
          <a:prstGeom prst="rect">
            <a:avLst/>
          </a:prstGeom>
          <a:noFill/>
          <a:ln w="9525">
            <a:noFill/>
            <a:miter lim="800000"/>
            <a:headEnd/>
            <a:tailEnd/>
          </a:ln>
        </p:spPr>
      </p:pic>
      <p:sp>
        <p:nvSpPr>
          <p:cNvPr id="7" name="TextBox 6"/>
          <p:cNvSpPr txBox="1"/>
          <p:nvPr/>
        </p:nvSpPr>
        <p:spPr>
          <a:xfrm>
            <a:off x="6248400" y="5181600"/>
            <a:ext cx="2895600" cy="646331"/>
          </a:xfrm>
          <a:prstGeom prst="rect">
            <a:avLst/>
          </a:prstGeom>
          <a:noFill/>
        </p:spPr>
        <p:txBody>
          <a:bodyPr wrap="square" rtlCol="0">
            <a:spAutoFit/>
          </a:bodyPr>
          <a:lstStyle/>
          <a:p>
            <a:r>
              <a:rPr lang="en-US" sz="1200" dirty="0" smtClean="0"/>
              <a:t>Publication on Poznan Program (GEF, 2010) downloadable from: http://www.thegef.org/gef/node/3856</a:t>
            </a:r>
            <a:endParaRPr lang="en-US" sz="1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228600"/>
            <a:ext cx="7848600" cy="1143000"/>
          </a:xfrm>
        </p:spPr>
        <p:txBody>
          <a:bodyPr>
            <a:normAutofit/>
          </a:bodyPr>
          <a:lstStyle/>
          <a:p>
            <a:r>
              <a:rPr lang="en-US" sz="2800" dirty="0" smtClean="0">
                <a:solidFill>
                  <a:srgbClr val="008000"/>
                </a:solidFill>
                <a:effectLst/>
              </a:rPr>
              <a:t>Background on Proposed </a:t>
            </a:r>
            <a:r>
              <a:rPr lang="en-US" sz="2800" dirty="0" smtClean="0">
                <a:solidFill>
                  <a:srgbClr val="008000"/>
                </a:solidFill>
                <a:effectLst/>
              </a:rPr>
              <a:t>Long-Term Program </a:t>
            </a:r>
            <a:br>
              <a:rPr lang="en-US" sz="2800" dirty="0" smtClean="0">
                <a:solidFill>
                  <a:srgbClr val="008000"/>
                </a:solidFill>
                <a:effectLst/>
              </a:rPr>
            </a:br>
            <a:r>
              <a:rPr lang="en-US" sz="2800" dirty="0" smtClean="0">
                <a:solidFill>
                  <a:srgbClr val="008000"/>
                </a:solidFill>
                <a:effectLst/>
              </a:rPr>
              <a:t>on Technology Transfer</a:t>
            </a:r>
            <a:endParaRPr lang="en-US" sz="2800" dirty="0">
              <a:solidFill>
                <a:srgbClr val="008000"/>
              </a:solidFill>
              <a:effectLst/>
            </a:endParaRPr>
          </a:p>
        </p:txBody>
      </p:sp>
      <p:sp>
        <p:nvSpPr>
          <p:cNvPr id="30723" name="Rectangle 3"/>
          <p:cNvSpPr>
            <a:spLocks noGrp="1" noChangeArrowheads="1"/>
          </p:cNvSpPr>
          <p:nvPr>
            <p:ph idx="1"/>
          </p:nvPr>
        </p:nvSpPr>
        <p:spPr>
          <a:xfrm>
            <a:off x="914400" y="1447800"/>
            <a:ext cx="7543800" cy="4343400"/>
          </a:xfrm>
        </p:spPr>
        <p:txBody>
          <a:bodyPr>
            <a:normAutofit lnSpcReduction="10000"/>
          </a:bodyPr>
          <a:lstStyle/>
          <a:p>
            <a:pPr>
              <a:lnSpc>
                <a:spcPct val="90000"/>
              </a:lnSpc>
              <a:spcBef>
                <a:spcPct val="35000"/>
              </a:spcBef>
              <a:buFont typeface="Arial" pitchFamily="34" charset="0"/>
              <a:buChar char="•"/>
            </a:pPr>
            <a:r>
              <a:rPr lang="en-US" sz="1600" u="sng" dirty="0" smtClean="0">
                <a:solidFill>
                  <a:srgbClr val="0000FF"/>
                </a:solidFill>
              </a:rPr>
              <a:t>COP </a:t>
            </a:r>
            <a:r>
              <a:rPr lang="en-US" sz="1600" u="sng" dirty="0" smtClean="0">
                <a:solidFill>
                  <a:srgbClr val="0000FF"/>
                </a:solidFill>
              </a:rPr>
              <a:t>Decision (CP2/CP.4) requested the GEF to: </a:t>
            </a:r>
            <a:endParaRPr lang="en-US" sz="1600" u="sng" dirty="0" smtClean="0">
              <a:solidFill>
                <a:srgbClr val="0000FF"/>
              </a:solidFill>
            </a:endParaRPr>
          </a:p>
          <a:p>
            <a:pPr lvl="1">
              <a:spcBef>
                <a:spcPts val="0"/>
              </a:spcBef>
              <a:spcAft>
                <a:spcPts val="300"/>
              </a:spcAft>
              <a:buFont typeface="Arial" pitchFamily="34" charset="0"/>
              <a:buChar char="•"/>
            </a:pPr>
            <a:r>
              <a:rPr lang="en-US" sz="1600" dirty="0" smtClean="0">
                <a:latin typeface="Arial" pitchFamily="34" charset="0"/>
                <a:cs typeface="Arial" pitchFamily="34" charset="0"/>
              </a:rPr>
              <a:t>To consider the lon</a:t>
            </a:r>
            <a:r>
              <a:rPr lang="en-US" sz="1600" dirty="0" smtClean="0">
                <a:latin typeface="Arial" pitchFamily="34" charset="0"/>
                <a:cs typeface="Arial" pitchFamily="34" charset="0"/>
              </a:rPr>
              <a:t>g-term implementation of the strategic program</a:t>
            </a:r>
            <a:endParaRPr lang="en-US" sz="1600" dirty="0" smtClean="0">
              <a:latin typeface="Arial" pitchFamily="34" charset="0"/>
              <a:cs typeface="Arial" pitchFamily="34" charset="0"/>
            </a:endParaRPr>
          </a:p>
          <a:p>
            <a:pPr lvl="1">
              <a:spcBef>
                <a:spcPts val="0"/>
              </a:spcBef>
              <a:spcAft>
                <a:spcPts val="300"/>
              </a:spcAft>
              <a:buFont typeface="Arial" pitchFamily="34" charset="0"/>
              <a:buChar char="•"/>
            </a:pPr>
            <a:r>
              <a:rPr lang="en-US" sz="1600" dirty="0" smtClean="0">
                <a:latin typeface="Arial" pitchFamily="34" charset="0"/>
                <a:cs typeface="Arial" pitchFamily="34" charset="0"/>
              </a:rPr>
              <a:t>T</a:t>
            </a:r>
            <a:r>
              <a:rPr lang="en-US" sz="1600" dirty="0" smtClean="0">
                <a:latin typeface="Arial" pitchFamily="34" charset="0"/>
                <a:cs typeface="Arial" pitchFamily="34" charset="0"/>
              </a:rPr>
              <a:t>o </a:t>
            </a:r>
            <a:r>
              <a:rPr lang="en-US" sz="1600" dirty="0" smtClean="0">
                <a:latin typeface="Arial" pitchFamily="34" charset="0"/>
                <a:cs typeface="Arial" pitchFamily="34" charset="0"/>
              </a:rPr>
              <a:t>report on the progress made </a:t>
            </a:r>
            <a:r>
              <a:rPr lang="en-US" sz="1600" dirty="0" smtClean="0">
                <a:latin typeface="Arial" pitchFamily="34" charset="0"/>
                <a:cs typeface="Arial" pitchFamily="34" charset="0"/>
              </a:rPr>
              <a:t>on Poznan Strategic Program to </a:t>
            </a:r>
            <a:r>
              <a:rPr lang="en-US" sz="1600" dirty="0" smtClean="0">
                <a:latin typeface="Arial" pitchFamily="34" charset="0"/>
                <a:cs typeface="Arial" pitchFamily="34" charset="0"/>
              </a:rPr>
              <a:t>COP16…. with a view to assessing its progress and future direction in order to help inform Parties in their consideration of long-term needs for implementation of the strategic </a:t>
            </a:r>
            <a:r>
              <a:rPr lang="en-US" sz="1600" dirty="0" smtClean="0">
                <a:latin typeface="Arial" pitchFamily="34" charset="0"/>
                <a:cs typeface="Arial" pitchFamily="34" charset="0"/>
              </a:rPr>
              <a:t>program</a:t>
            </a:r>
            <a:endParaRPr lang="en-US" sz="1600" dirty="0" smtClean="0">
              <a:latin typeface="Arial" pitchFamily="34" charset="0"/>
              <a:cs typeface="Arial" pitchFamily="34" charset="0"/>
            </a:endParaRPr>
          </a:p>
          <a:p>
            <a:pPr>
              <a:lnSpc>
                <a:spcPct val="90000"/>
              </a:lnSpc>
              <a:spcBef>
                <a:spcPct val="35000"/>
              </a:spcBef>
              <a:buNone/>
            </a:pPr>
            <a:endParaRPr lang="en-US" sz="2300" dirty="0"/>
          </a:p>
          <a:p>
            <a:pPr>
              <a:lnSpc>
                <a:spcPct val="90000"/>
              </a:lnSpc>
              <a:spcBef>
                <a:spcPct val="35000"/>
              </a:spcBef>
              <a:buFont typeface="Arial" pitchFamily="34" charset="0"/>
              <a:buChar char="•"/>
            </a:pPr>
            <a:r>
              <a:rPr lang="en-US" sz="1600" u="sng" dirty="0" smtClean="0">
                <a:solidFill>
                  <a:srgbClr val="0000FF"/>
                </a:solidFill>
              </a:rPr>
              <a:t>GEF Response:</a:t>
            </a:r>
            <a:endParaRPr lang="en-US" sz="1600" u="sng" dirty="0">
              <a:solidFill>
                <a:srgbClr val="0000FF"/>
              </a:solidFill>
            </a:endParaRPr>
          </a:p>
          <a:p>
            <a:pPr lvl="1">
              <a:spcBef>
                <a:spcPts val="0"/>
              </a:spcBef>
              <a:spcAft>
                <a:spcPts val="300"/>
              </a:spcAft>
              <a:buFont typeface="Arial" pitchFamily="34" charset="0"/>
              <a:buChar char="•"/>
            </a:pPr>
            <a:r>
              <a:rPr lang="en-US" sz="1600" dirty="0" smtClean="0">
                <a:latin typeface="Arial" pitchFamily="34" charset="0"/>
                <a:cs typeface="Arial" pitchFamily="34" charset="0"/>
              </a:rPr>
              <a:t>A </a:t>
            </a:r>
            <a:r>
              <a:rPr lang="en-US" sz="1600" dirty="0" smtClean="0">
                <a:latin typeface="Arial" pitchFamily="34" charset="0"/>
                <a:cs typeface="Arial" pitchFamily="34" charset="0"/>
              </a:rPr>
              <a:t>Long-Term Pr</a:t>
            </a:r>
            <a:r>
              <a:rPr lang="en-US" sz="1600" dirty="0" smtClean="0">
                <a:latin typeface="Arial" pitchFamily="34" charset="0"/>
                <a:cs typeface="Arial" pitchFamily="34" charset="0"/>
              </a:rPr>
              <a:t>ogram on Technology Transfer with </a:t>
            </a:r>
            <a:r>
              <a:rPr lang="en-US" sz="1600" dirty="0" smtClean="0">
                <a:latin typeface="Arial" pitchFamily="34" charset="0"/>
                <a:cs typeface="Arial" pitchFamily="34" charset="0"/>
              </a:rPr>
              <a:t>5 elements has been </a:t>
            </a:r>
            <a:r>
              <a:rPr lang="en-US" sz="1600" dirty="0" smtClean="0">
                <a:latin typeface="Arial" pitchFamily="34" charset="0"/>
                <a:cs typeface="Arial" pitchFamily="34" charset="0"/>
              </a:rPr>
              <a:t>proposed to the COP</a:t>
            </a:r>
            <a:endParaRPr lang="en-US" sz="1600" dirty="0" smtClean="0">
              <a:latin typeface="Arial" pitchFamily="34" charset="0"/>
              <a:cs typeface="Arial" pitchFamily="34" charset="0"/>
            </a:endParaRPr>
          </a:p>
          <a:p>
            <a:pPr lvl="1">
              <a:spcBef>
                <a:spcPts val="0"/>
              </a:spcBef>
              <a:spcAft>
                <a:spcPts val="300"/>
              </a:spcAft>
              <a:buFont typeface="Arial" pitchFamily="34" charset="0"/>
              <a:buChar char="•"/>
            </a:pPr>
            <a:r>
              <a:rPr lang="en-US" sz="1600" dirty="0" smtClean="0">
                <a:latin typeface="Arial" pitchFamily="34" charset="0"/>
                <a:cs typeface="Arial" pitchFamily="34" charset="0"/>
              </a:rPr>
              <a:t>If agreed by the COP, the GEF is ready to establish and implement such plan to further scale </a:t>
            </a:r>
            <a:r>
              <a:rPr lang="en-US" sz="1600" dirty="0" smtClean="0">
                <a:latin typeface="Arial" pitchFamily="34" charset="0"/>
                <a:cs typeface="Arial" pitchFamily="34" charset="0"/>
              </a:rPr>
              <a:t>up investment in technology transfer to help countries address their needs for environmentally sound technologies</a:t>
            </a:r>
            <a:endParaRPr lang="en-US" sz="1600" dirty="0" smtClean="0">
              <a:latin typeface="Arial" pitchFamily="34" charset="0"/>
              <a:cs typeface="Arial" pitchFamily="34" charset="0"/>
            </a:endParaRPr>
          </a:p>
          <a:p>
            <a:pPr lvl="1">
              <a:spcBef>
                <a:spcPts val="0"/>
              </a:spcBef>
              <a:spcAft>
                <a:spcPts val="300"/>
              </a:spcAft>
              <a:buFont typeface="Arial" pitchFamily="34" charset="0"/>
              <a:buChar char="•"/>
            </a:pPr>
            <a:r>
              <a:rPr lang="en-US" sz="1600" dirty="0" smtClean="0">
                <a:latin typeface="Arial" pitchFamily="34" charset="0"/>
                <a:cs typeface="Arial" pitchFamily="34" charset="0"/>
              </a:rPr>
              <a:t>The Program</a:t>
            </a:r>
            <a:r>
              <a:rPr lang="en-US" sz="1600" dirty="0" smtClean="0">
                <a:latin typeface="Arial" pitchFamily="34" charset="0"/>
                <a:cs typeface="Arial" pitchFamily="34" charset="0"/>
              </a:rPr>
              <a:t> </a:t>
            </a:r>
            <a:r>
              <a:rPr lang="en-US" sz="1600" dirty="0" smtClean="0">
                <a:latin typeface="Arial" pitchFamily="34" charset="0"/>
                <a:cs typeface="Arial" pitchFamily="34" charset="0"/>
              </a:rPr>
              <a:t>is included in the GEF COP 16 report on Poznan Program to UNFCCC</a:t>
            </a:r>
          </a:p>
          <a:p>
            <a:pPr lvl="1">
              <a:spcBef>
                <a:spcPts val="0"/>
              </a:spcBef>
              <a:spcAft>
                <a:spcPts val="300"/>
              </a:spcAft>
              <a:buFont typeface="Arial" pitchFamily="34" charset="0"/>
              <a:buChar char="•"/>
            </a:pPr>
            <a:r>
              <a:rPr lang="en-US" sz="1600" dirty="0" smtClean="0">
                <a:latin typeface="Arial" pitchFamily="34" charset="0"/>
                <a:cs typeface="Arial" pitchFamily="34" charset="0"/>
              </a:rPr>
              <a:t>It has been approved by the GEF Council</a:t>
            </a:r>
            <a:endParaRPr lang="en-US" sz="23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228600"/>
            <a:ext cx="7848600" cy="1143000"/>
          </a:xfrm>
        </p:spPr>
        <p:txBody>
          <a:bodyPr>
            <a:normAutofit/>
          </a:bodyPr>
          <a:lstStyle/>
          <a:p>
            <a:r>
              <a:rPr lang="en-US" sz="2800" dirty="0" smtClean="0">
                <a:solidFill>
                  <a:srgbClr val="008000"/>
                </a:solidFill>
                <a:effectLst/>
              </a:rPr>
              <a:t>Elements of Proposed Long-Term </a:t>
            </a:r>
            <a:r>
              <a:rPr lang="en-US" sz="2800" dirty="0" smtClean="0">
                <a:solidFill>
                  <a:srgbClr val="008000"/>
                </a:solidFill>
                <a:effectLst/>
              </a:rPr>
              <a:t>Program </a:t>
            </a:r>
            <a:br>
              <a:rPr lang="en-US" sz="2800" dirty="0" smtClean="0">
                <a:solidFill>
                  <a:srgbClr val="008000"/>
                </a:solidFill>
                <a:effectLst/>
              </a:rPr>
            </a:br>
            <a:r>
              <a:rPr lang="en-US" sz="2800" dirty="0" smtClean="0">
                <a:solidFill>
                  <a:srgbClr val="008000"/>
                </a:solidFill>
                <a:effectLst/>
              </a:rPr>
              <a:t>on Technology Transfer</a:t>
            </a:r>
            <a:endParaRPr lang="en-US" sz="2800" dirty="0">
              <a:solidFill>
                <a:srgbClr val="008000"/>
              </a:solidFill>
              <a:effectLst/>
            </a:endParaRPr>
          </a:p>
        </p:txBody>
      </p:sp>
      <p:sp>
        <p:nvSpPr>
          <p:cNvPr id="30723" name="Rectangle 3"/>
          <p:cNvSpPr>
            <a:spLocks noGrp="1" noChangeArrowheads="1"/>
          </p:cNvSpPr>
          <p:nvPr>
            <p:ph idx="1"/>
          </p:nvPr>
        </p:nvSpPr>
        <p:spPr>
          <a:xfrm>
            <a:off x="685800" y="1295400"/>
            <a:ext cx="7772400" cy="4495800"/>
          </a:xfrm>
        </p:spPr>
        <p:txBody>
          <a:bodyPr>
            <a:normAutofit/>
          </a:bodyPr>
          <a:lstStyle/>
          <a:p>
            <a:pPr>
              <a:lnSpc>
                <a:spcPct val="90000"/>
              </a:lnSpc>
              <a:spcBef>
                <a:spcPct val="35000"/>
              </a:spcBef>
              <a:buNone/>
            </a:pPr>
            <a:endParaRPr lang="en-US" sz="1600" dirty="0" smtClean="0"/>
          </a:p>
          <a:p>
            <a:pPr>
              <a:lnSpc>
                <a:spcPct val="90000"/>
              </a:lnSpc>
              <a:spcBef>
                <a:spcPct val="35000"/>
              </a:spcBef>
              <a:buNone/>
            </a:pPr>
            <a:endParaRPr lang="en-US" sz="1400" dirty="0" smtClean="0">
              <a:latin typeface="Arial" pitchFamily="34" charset="0"/>
              <a:cs typeface="Arial" pitchFamily="34" charset="0"/>
            </a:endParaRPr>
          </a:p>
          <a:p>
            <a:pPr marL="811530" lvl="1" indent="-342900">
              <a:lnSpc>
                <a:spcPct val="90000"/>
              </a:lnSpc>
              <a:spcBef>
                <a:spcPct val="35000"/>
              </a:spcBef>
              <a:buFont typeface="+mj-lt"/>
              <a:buAutoNum type="arabicPeriod"/>
            </a:pPr>
            <a:r>
              <a:rPr lang="en-US" sz="1800" u="sng" dirty="0" smtClean="0">
                <a:solidFill>
                  <a:srgbClr val="0000FF"/>
                </a:solidFill>
                <a:latin typeface="Arial" pitchFamily="34" charset="0"/>
                <a:cs typeface="Arial" pitchFamily="34" charset="0"/>
              </a:rPr>
              <a:t>Support Climate Technology </a:t>
            </a:r>
            <a:r>
              <a:rPr lang="en-US" sz="1800" u="sng" dirty="0" err="1" smtClean="0">
                <a:solidFill>
                  <a:srgbClr val="0000FF"/>
                </a:solidFill>
                <a:latin typeface="Arial" pitchFamily="34" charset="0"/>
                <a:cs typeface="Arial" pitchFamily="34" charset="0"/>
              </a:rPr>
              <a:t>Centres</a:t>
            </a:r>
            <a:r>
              <a:rPr lang="en-US" sz="1800" u="sng" dirty="0" smtClean="0">
                <a:solidFill>
                  <a:srgbClr val="0000FF"/>
                </a:solidFill>
                <a:latin typeface="Arial" pitchFamily="34" charset="0"/>
                <a:cs typeface="Arial" pitchFamily="34" charset="0"/>
              </a:rPr>
              <a:t> and a Climate Technology Network</a:t>
            </a:r>
            <a:r>
              <a:rPr lang="en-US" sz="1800" dirty="0" smtClean="0">
                <a:solidFill>
                  <a:srgbClr val="0000FF"/>
                </a:solidFill>
                <a:latin typeface="Arial" pitchFamily="34" charset="0"/>
                <a:cs typeface="Arial" pitchFamily="34" charset="0"/>
              </a:rPr>
              <a:t>:  </a:t>
            </a:r>
          </a:p>
          <a:p>
            <a:pPr marL="1211580" lvl="2" indent="-342900">
              <a:lnSpc>
                <a:spcPct val="90000"/>
              </a:lnSpc>
              <a:spcBef>
                <a:spcPct val="35000"/>
              </a:spcBef>
            </a:pPr>
            <a:r>
              <a:rPr lang="en-US" sz="1600" dirty="0" smtClean="0">
                <a:latin typeface="Arial" pitchFamily="34" charset="0"/>
                <a:cs typeface="Arial" pitchFamily="34" charset="0"/>
              </a:rPr>
              <a:t>GEF could</a:t>
            </a:r>
            <a:r>
              <a:rPr lang="en-US" sz="1600" dirty="0" smtClean="0">
                <a:latin typeface="Arial" pitchFamily="34" charset="0"/>
                <a:cs typeface="Arial" pitchFamily="34" charset="0"/>
              </a:rPr>
              <a:t> </a:t>
            </a:r>
            <a:r>
              <a:rPr lang="en-US" sz="1600" dirty="0" smtClean="0">
                <a:latin typeface="Arial" pitchFamily="34" charset="0"/>
                <a:cs typeface="Arial" pitchFamily="34" charset="0"/>
              </a:rPr>
              <a:t>provide support towards the establishment and operations at the global, regional, and national levels</a:t>
            </a:r>
          </a:p>
          <a:p>
            <a:pPr marL="1211580" lvl="2" indent="-342900">
              <a:lnSpc>
                <a:spcPct val="90000"/>
              </a:lnSpc>
              <a:spcBef>
                <a:spcPct val="35000"/>
              </a:spcBef>
            </a:pPr>
            <a:r>
              <a:rPr lang="en-US" sz="1600" dirty="0" smtClean="0">
                <a:latin typeface="Arial" pitchFamily="34" charset="0"/>
                <a:cs typeface="Arial" pitchFamily="34" charset="0"/>
              </a:rPr>
              <a:t>May involve technical assistance, training, information sharing, knowledge management to catalyze investments, taking into account the specific functions as reflected in UNFCCC </a:t>
            </a:r>
            <a:r>
              <a:rPr lang="en-US" sz="1600" dirty="0" smtClean="0">
                <a:latin typeface="Arial" pitchFamily="34" charset="0"/>
                <a:cs typeface="Arial" pitchFamily="34" charset="0"/>
              </a:rPr>
              <a:t>discussions</a:t>
            </a:r>
            <a:endParaRPr lang="en-US" sz="1600" dirty="0" smtClean="0">
              <a:latin typeface="Arial" pitchFamily="34" charset="0"/>
              <a:cs typeface="Arial" pitchFamily="34" charset="0"/>
            </a:endParaRPr>
          </a:p>
          <a:p>
            <a:pPr marL="811530" lvl="1" indent="-342900">
              <a:lnSpc>
                <a:spcPct val="90000"/>
              </a:lnSpc>
              <a:spcBef>
                <a:spcPct val="35000"/>
              </a:spcBef>
              <a:buNone/>
            </a:pPr>
            <a:endParaRPr lang="en-US" sz="1800" dirty="0" smtClean="0">
              <a:latin typeface="Arial" pitchFamily="34" charset="0"/>
              <a:cs typeface="Arial" pitchFamily="34" charset="0"/>
            </a:endParaRPr>
          </a:p>
          <a:p>
            <a:pPr marL="811530" lvl="1" indent="-342900">
              <a:lnSpc>
                <a:spcPct val="90000"/>
              </a:lnSpc>
              <a:spcBef>
                <a:spcPct val="35000"/>
              </a:spcBef>
              <a:buFont typeface="+mj-lt"/>
              <a:buAutoNum type="arabicPeriod" startAt="2"/>
            </a:pPr>
            <a:r>
              <a:rPr lang="en-US" sz="1800" u="sng" dirty="0" smtClean="0">
                <a:solidFill>
                  <a:srgbClr val="0000FF"/>
                </a:solidFill>
                <a:latin typeface="Arial" pitchFamily="34" charset="0"/>
                <a:cs typeface="Arial" pitchFamily="34" charset="0"/>
              </a:rPr>
              <a:t>Conduct Pilot Priority Technology Projects for Mitigation and Adaptation to Foster Innovation and Investments</a:t>
            </a:r>
            <a:r>
              <a:rPr lang="en-US" sz="1800" dirty="0" smtClean="0">
                <a:latin typeface="Arial" pitchFamily="34" charset="0"/>
                <a:cs typeface="Arial" pitchFamily="34" charset="0"/>
              </a:rPr>
              <a:t>: </a:t>
            </a:r>
          </a:p>
          <a:p>
            <a:pPr marL="1211580" lvl="2" indent="-342900">
              <a:lnSpc>
                <a:spcPct val="90000"/>
              </a:lnSpc>
              <a:spcBef>
                <a:spcPct val="35000"/>
              </a:spcBef>
            </a:pPr>
            <a:r>
              <a:rPr lang="en-US" sz="1600" dirty="0" smtClean="0">
                <a:latin typeface="Arial" pitchFamily="34" charset="0"/>
                <a:cs typeface="Arial" pitchFamily="34" charset="0"/>
              </a:rPr>
              <a:t>To demonstrate innovative low-carbon technologies</a:t>
            </a:r>
          </a:p>
          <a:p>
            <a:pPr marL="1211580" lvl="2" indent="-342900">
              <a:lnSpc>
                <a:spcPct val="90000"/>
              </a:lnSpc>
              <a:spcBef>
                <a:spcPct val="35000"/>
              </a:spcBef>
            </a:pPr>
            <a:r>
              <a:rPr lang="en-US" sz="1600" dirty="0" smtClean="0">
                <a:latin typeface="Arial" pitchFamily="34" charset="0"/>
                <a:cs typeface="Arial" pitchFamily="34" charset="0"/>
              </a:rPr>
              <a:t>To support deployment and diffusion to catalyze </a:t>
            </a:r>
            <a:r>
              <a:rPr lang="en-US" sz="1600" dirty="0" smtClean="0">
                <a:latin typeface="Arial" pitchFamily="34" charset="0"/>
                <a:cs typeface="Arial" pitchFamily="34" charset="0"/>
              </a:rPr>
              <a:t>investments</a:t>
            </a:r>
          </a:p>
          <a:p>
            <a:pPr marL="1211580" lvl="2" indent="-342900">
              <a:lnSpc>
                <a:spcPct val="90000"/>
              </a:lnSpc>
              <a:spcBef>
                <a:spcPct val="35000"/>
              </a:spcBef>
            </a:pPr>
            <a:r>
              <a:rPr lang="en-US" sz="1600" dirty="0" smtClean="0">
                <a:latin typeface="Arial" pitchFamily="34" charset="0"/>
                <a:cs typeface="Arial" pitchFamily="34" charset="0"/>
              </a:rPr>
              <a:t>To address both</a:t>
            </a:r>
            <a:r>
              <a:rPr lang="en-US" sz="1600" dirty="0" smtClean="0">
                <a:latin typeface="Arial" pitchFamily="34" charset="0"/>
                <a:cs typeface="Arial" pitchFamily="34" charset="0"/>
              </a:rPr>
              <a:t> mitigation and adaptation needs </a:t>
            </a:r>
            <a:endParaRPr lang="en-US" sz="1600" dirty="0" smtClean="0">
              <a:latin typeface="Arial" pitchFamily="34" charset="0"/>
              <a:cs typeface="Arial" pitchFamily="34" charset="0"/>
            </a:endParaRPr>
          </a:p>
          <a:p>
            <a:pPr>
              <a:lnSpc>
                <a:spcPct val="90000"/>
              </a:lnSpc>
              <a:spcBef>
                <a:spcPct val="35000"/>
              </a:spcBef>
              <a:buNone/>
            </a:pPr>
            <a:endParaRPr lang="en-US" sz="16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228600"/>
            <a:ext cx="7848600" cy="1143000"/>
          </a:xfrm>
        </p:spPr>
        <p:txBody>
          <a:bodyPr>
            <a:normAutofit/>
          </a:bodyPr>
          <a:lstStyle/>
          <a:p>
            <a:r>
              <a:rPr lang="en-US" sz="2800" dirty="0" smtClean="0">
                <a:solidFill>
                  <a:srgbClr val="008000"/>
                </a:solidFill>
                <a:effectLst/>
              </a:rPr>
              <a:t>Elements of Long-Term </a:t>
            </a:r>
            <a:r>
              <a:rPr lang="en-US" sz="2800" dirty="0" smtClean="0">
                <a:solidFill>
                  <a:srgbClr val="008000"/>
                </a:solidFill>
                <a:effectLst/>
              </a:rPr>
              <a:t>Implementation </a:t>
            </a:r>
            <a:br>
              <a:rPr lang="en-US" sz="2800" dirty="0" smtClean="0">
                <a:solidFill>
                  <a:srgbClr val="008000"/>
                </a:solidFill>
                <a:effectLst/>
              </a:rPr>
            </a:br>
            <a:r>
              <a:rPr lang="en-US" sz="2800" dirty="0" smtClean="0">
                <a:solidFill>
                  <a:srgbClr val="008000"/>
                </a:solidFill>
                <a:effectLst/>
              </a:rPr>
              <a:t>of Poznan Strategic Program (continued)</a:t>
            </a:r>
            <a:endParaRPr lang="en-US" sz="2800" dirty="0">
              <a:solidFill>
                <a:srgbClr val="008000"/>
              </a:solidFill>
              <a:effectLst/>
            </a:endParaRPr>
          </a:p>
        </p:txBody>
      </p:sp>
      <p:sp>
        <p:nvSpPr>
          <p:cNvPr id="30723" name="Rectangle 3"/>
          <p:cNvSpPr>
            <a:spLocks noGrp="1" noChangeArrowheads="1"/>
          </p:cNvSpPr>
          <p:nvPr>
            <p:ph idx="1"/>
          </p:nvPr>
        </p:nvSpPr>
        <p:spPr>
          <a:xfrm>
            <a:off x="685800" y="1295400"/>
            <a:ext cx="7772400" cy="4495800"/>
          </a:xfrm>
        </p:spPr>
        <p:txBody>
          <a:bodyPr>
            <a:normAutofit/>
          </a:bodyPr>
          <a:lstStyle/>
          <a:p>
            <a:pPr>
              <a:lnSpc>
                <a:spcPct val="90000"/>
              </a:lnSpc>
              <a:spcBef>
                <a:spcPct val="35000"/>
              </a:spcBef>
              <a:buNone/>
            </a:pPr>
            <a:endParaRPr lang="en-US" sz="1400" dirty="0" smtClean="0">
              <a:latin typeface="Arial" pitchFamily="34" charset="0"/>
              <a:cs typeface="Arial" pitchFamily="34" charset="0"/>
            </a:endParaRPr>
          </a:p>
          <a:p>
            <a:pPr marL="811530" lvl="1" indent="-342900">
              <a:lnSpc>
                <a:spcPct val="90000"/>
              </a:lnSpc>
              <a:spcBef>
                <a:spcPct val="35000"/>
              </a:spcBef>
              <a:buFont typeface="+mj-lt"/>
              <a:buAutoNum type="arabicPeriod" startAt="3"/>
            </a:pPr>
            <a:r>
              <a:rPr lang="en-US" sz="1800" u="sng" dirty="0" smtClean="0">
                <a:solidFill>
                  <a:srgbClr val="0000FF"/>
                </a:solidFill>
                <a:latin typeface="Arial" pitchFamily="34" charset="0"/>
                <a:cs typeface="Arial" pitchFamily="34" charset="0"/>
              </a:rPr>
              <a:t>Develop a Public-Private Partnership for Technology Transfer</a:t>
            </a:r>
            <a:r>
              <a:rPr lang="en-US" sz="1800" dirty="0" smtClean="0">
                <a:latin typeface="Arial" pitchFamily="34" charset="0"/>
                <a:cs typeface="Arial" pitchFamily="34" charset="0"/>
              </a:rPr>
              <a:t>:  </a:t>
            </a:r>
          </a:p>
          <a:p>
            <a:pPr marL="1211580" lvl="2" indent="-342900">
              <a:lnSpc>
                <a:spcPct val="90000"/>
              </a:lnSpc>
              <a:spcBef>
                <a:spcPct val="35000"/>
              </a:spcBef>
            </a:pPr>
            <a:r>
              <a:rPr lang="en-US" sz="1600" dirty="0" smtClean="0">
                <a:latin typeface="Arial" pitchFamily="34" charset="0"/>
                <a:cs typeface="Arial" pitchFamily="34" charset="0"/>
              </a:rPr>
              <a:t>To facilitate private sector engagement in technology transfer to support innovative financial instruments or business models for technology deployment </a:t>
            </a:r>
          </a:p>
          <a:p>
            <a:pPr marL="811530" lvl="1" indent="-342900">
              <a:lnSpc>
                <a:spcPct val="90000"/>
              </a:lnSpc>
              <a:spcBef>
                <a:spcPct val="35000"/>
              </a:spcBef>
              <a:buFont typeface="+mj-lt"/>
              <a:buAutoNum type="arabicPeriod" startAt="3"/>
            </a:pPr>
            <a:endParaRPr lang="en-US" sz="1800" dirty="0" smtClean="0">
              <a:latin typeface="Arial" pitchFamily="34" charset="0"/>
              <a:cs typeface="Arial" pitchFamily="34" charset="0"/>
            </a:endParaRPr>
          </a:p>
          <a:p>
            <a:pPr marL="811530" lvl="1" indent="-342900">
              <a:lnSpc>
                <a:spcPct val="90000"/>
              </a:lnSpc>
              <a:spcBef>
                <a:spcPct val="35000"/>
              </a:spcBef>
              <a:buFont typeface="+mj-lt"/>
              <a:buAutoNum type="arabicPeriod" startAt="3"/>
            </a:pPr>
            <a:r>
              <a:rPr lang="en-US" sz="1800" u="sng" dirty="0" smtClean="0">
                <a:solidFill>
                  <a:srgbClr val="0000FF"/>
                </a:solidFill>
                <a:latin typeface="Arial" pitchFamily="34" charset="0"/>
                <a:cs typeface="Arial" pitchFamily="34" charset="0"/>
              </a:rPr>
              <a:t>Support Technology Needs </a:t>
            </a:r>
            <a:r>
              <a:rPr lang="en-US" sz="1800" u="sng" dirty="0" smtClean="0">
                <a:solidFill>
                  <a:srgbClr val="0000FF"/>
                </a:solidFill>
                <a:latin typeface="Arial" pitchFamily="34" charset="0"/>
                <a:cs typeface="Arial" pitchFamily="34" charset="0"/>
              </a:rPr>
              <a:t>Assessments (TNAs)</a:t>
            </a:r>
            <a:r>
              <a:rPr lang="en-US" sz="1800" dirty="0" smtClean="0">
                <a:solidFill>
                  <a:srgbClr val="0000FF"/>
                </a:solidFill>
                <a:latin typeface="Arial" pitchFamily="34" charset="0"/>
                <a:cs typeface="Arial" pitchFamily="34" charset="0"/>
              </a:rPr>
              <a:t>:  </a:t>
            </a:r>
            <a:endParaRPr lang="en-US" sz="1800" dirty="0" smtClean="0">
              <a:solidFill>
                <a:srgbClr val="0000FF"/>
              </a:solidFill>
              <a:latin typeface="Arial" pitchFamily="34" charset="0"/>
              <a:cs typeface="Arial" pitchFamily="34" charset="0"/>
            </a:endParaRPr>
          </a:p>
          <a:p>
            <a:pPr marL="1211580" lvl="2" indent="-342900">
              <a:lnSpc>
                <a:spcPct val="90000"/>
              </a:lnSpc>
              <a:spcBef>
                <a:spcPct val="35000"/>
              </a:spcBef>
            </a:pPr>
            <a:r>
              <a:rPr lang="en-US" sz="1600" dirty="0" smtClean="0">
                <a:latin typeface="Arial" pitchFamily="34" charset="0"/>
                <a:cs typeface="Arial" pitchFamily="34" charset="0"/>
              </a:rPr>
              <a:t>To target low- and medium-income countries to carry out and/or update their TNAs</a:t>
            </a:r>
          </a:p>
          <a:p>
            <a:pPr marL="811530" lvl="1" indent="-342900">
              <a:lnSpc>
                <a:spcPct val="90000"/>
              </a:lnSpc>
              <a:spcBef>
                <a:spcPct val="35000"/>
              </a:spcBef>
              <a:buFont typeface="+mj-lt"/>
              <a:buAutoNum type="arabicPeriod" startAt="3"/>
            </a:pPr>
            <a:endParaRPr lang="en-US" sz="1800" dirty="0" smtClean="0">
              <a:latin typeface="Arial" pitchFamily="34" charset="0"/>
              <a:cs typeface="Arial" pitchFamily="34" charset="0"/>
            </a:endParaRPr>
          </a:p>
          <a:p>
            <a:pPr marL="811530" lvl="1" indent="-342900">
              <a:lnSpc>
                <a:spcPct val="90000"/>
              </a:lnSpc>
              <a:spcBef>
                <a:spcPct val="35000"/>
              </a:spcBef>
              <a:buFont typeface="+mj-lt"/>
              <a:buAutoNum type="arabicPeriod" startAt="3"/>
            </a:pPr>
            <a:r>
              <a:rPr lang="en-US" sz="1800" u="sng" dirty="0" smtClean="0">
                <a:solidFill>
                  <a:srgbClr val="0000FF"/>
                </a:solidFill>
                <a:latin typeface="Arial" pitchFamily="34" charset="0"/>
                <a:cs typeface="Arial" pitchFamily="34" charset="0"/>
              </a:rPr>
              <a:t>GEF as a Catalytic Supporting Institution for Technology Transfer</a:t>
            </a:r>
          </a:p>
          <a:p>
            <a:pPr marL="811530" lvl="1" indent="-342900">
              <a:lnSpc>
                <a:spcPct val="90000"/>
              </a:lnSpc>
              <a:spcBef>
                <a:spcPct val="35000"/>
              </a:spcBef>
              <a:buNone/>
            </a:pPr>
            <a:endParaRPr lang="en-US" sz="1800" u="sng" dirty="0" smtClean="0">
              <a:solidFill>
                <a:srgbClr val="0000FF"/>
              </a:solidFill>
              <a:latin typeface="Arial" pitchFamily="34" charset="0"/>
              <a:cs typeface="Arial" pitchFamily="34" charset="0"/>
            </a:endParaRPr>
          </a:p>
          <a:p>
            <a:pPr marL="811530" lvl="1" indent="-342900" algn="ctr">
              <a:lnSpc>
                <a:spcPct val="90000"/>
              </a:lnSpc>
              <a:spcBef>
                <a:spcPct val="35000"/>
              </a:spcBef>
              <a:buNone/>
            </a:pPr>
            <a:r>
              <a:rPr lang="en-US" sz="1800" dirty="0" smtClean="0">
                <a:latin typeface="Arial" pitchFamily="34" charset="0"/>
                <a:cs typeface="Arial" pitchFamily="34" charset="0"/>
                <a:sym typeface="Wingdings" pitchFamily="2" charset="2"/>
              </a:rPr>
              <a:t>Proposed long-term technology transfer program is </a:t>
            </a:r>
            <a:br>
              <a:rPr lang="en-US" sz="1800" dirty="0" smtClean="0">
                <a:latin typeface="Arial" pitchFamily="34" charset="0"/>
                <a:cs typeface="Arial" pitchFamily="34" charset="0"/>
                <a:sym typeface="Wingdings" pitchFamily="2" charset="2"/>
              </a:rPr>
            </a:br>
            <a:r>
              <a:rPr lang="en-US" sz="1800" dirty="0" smtClean="0">
                <a:latin typeface="Arial" pitchFamily="34" charset="0"/>
                <a:cs typeface="Arial" pitchFamily="34" charset="0"/>
                <a:sym typeface="Wingdings" pitchFamily="2" charset="2"/>
              </a:rPr>
              <a:t>in line with the GEF-5 climate change strategy</a:t>
            </a:r>
          </a:p>
          <a:p>
            <a:pPr marL="811530" lvl="1" indent="-342900" algn="ctr">
              <a:lnSpc>
                <a:spcPct val="90000"/>
              </a:lnSpc>
              <a:spcBef>
                <a:spcPct val="35000"/>
              </a:spcBef>
              <a:buFont typeface="+mj-lt"/>
              <a:buAutoNum type="arabicPeriod" startAt="3"/>
            </a:pPr>
            <a:endParaRPr lang="en-US" sz="1600" u="sng" dirty="0" smtClean="0">
              <a:solidFill>
                <a:srgbClr val="0000FF"/>
              </a:solidFill>
              <a:latin typeface="Arial" pitchFamily="34" charset="0"/>
              <a:cs typeface="Arial" pitchFamily="34" charset="0"/>
            </a:endParaRPr>
          </a:p>
          <a:p>
            <a:pPr algn="ctr">
              <a:lnSpc>
                <a:spcPct val="90000"/>
              </a:lnSpc>
              <a:spcBef>
                <a:spcPct val="35000"/>
              </a:spcBef>
              <a:buNone/>
            </a:pPr>
            <a:endParaRPr lang="en-US" sz="16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228600"/>
            <a:ext cx="7848600" cy="1143000"/>
          </a:xfrm>
        </p:spPr>
        <p:txBody>
          <a:bodyPr>
            <a:normAutofit/>
          </a:bodyPr>
          <a:lstStyle/>
          <a:p>
            <a:r>
              <a:rPr lang="en-US" sz="2800" dirty="0" smtClean="0">
                <a:solidFill>
                  <a:srgbClr val="008000"/>
                </a:solidFill>
                <a:effectLst/>
              </a:rPr>
              <a:t>GEF Principles and Impacts</a:t>
            </a:r>
            <a:endParaRPr lang="en-US" sz="2800" dirty="0">
              <a:solidFill>
                <a:srgbClr val="008000"/>
              </a:solidFill>
              <a:effectLst/>
            </a:endParaRPr>
          </a:p>
        </p:txBody>
      </p:sp>
      <p:sp>
        <p:nvSpPr>
          <p:cNvPr id="30723" name="Rectangle 3"/>
          <p:cNvSpPr>
            <a:spLocks noGrp="1" noChangeArrowheads="1"/>
          </p:cNvSpPr>
          <p:nvPr>
            <p:ph idx="1"/>
          </p:nvPr>
        </p:nvSpPr>
        <p:spPr>
          <a:xfrm>
            <a:off x="685800" y="1295400"/>
            <a:ext cx="7772400" cy="4495800"/>
          </a:xfrm>
        </p:spPr>
        <p:txBody>
          <a:bodyPr>
            <a:normAutofit fontScale="92500" lnSpcReduction="20000"/>
          </a:bodyPr>
          <a:lstStyle/>
          <a:p>
            <a:pPr>
              <a:lnSpc>
                <a:spcPct val="90000"/>
              </a:lnSpc>
              <a:spcBef>
                <a:spcPct val="35000"/>
              </a:spcBef>
              <a:buNone/>
            </a:pPr>
            <a:endParaRPr lang="en-US" sz="1400" dirty="0" smtClean="0">
              <a:latin typeface="Arial" pitchFamily="34" charset="0"/>
              <a:cs typeface="Arial" pitchFamily="34" charset="0"/>
            </a:endParaRPr>
          </a:p>
          <a:p>
            <a:pPr>
              <a:lnSpc>
                <a:spcPct val="120000"/>
              </a:lnSpc>
              <a:buFont typeface="Arial" pitchFamily="34" charset="0"/>
              <a:buChar char="•"/>
              <a:defRPr/>
            </a:pPr>
            <a:r>
              <a:rPr lang="en-US" sz="2200" dirty="0" smtClean="0">
                <a:solidFill>
                  <a:srgbClr val="0000FF"/>
                </a:solidFill>
              </a:rPr>
              <a:t>3 principles of GEF </a:t>
            </a:r>
            <a:r>
              <a:rPr lang="en-US" sz="2200" dirty="0">
                <a:solidFill>
                  <a:srgbClr val="0000FF"/>
                </a:solidFill>
              </a:rPr>
              <a:t>climate change </a:t>
            </a:r>
            <a:r>
              <a:rPr lang="en-US" sz="2200" dirty="0" smtClean="0">
                <a:solidFill>
                  <a:srgbClr val="0000FF"/>
                </a:solidFill>
              </a:rPr>
              <a:t>strategy:</a:t>
            </a:r>
            <a:endParaRPr lang="en-US" sz="2200" dirty="0">
              <a:solidFill>
                <a:srgbClr val="0000FF"/>
              </a:solidFill>
            </a:endParaRPr>
          </a:p>
          <a:p>
            <a:pPr lvl="1">
              <a:lnSpc>
                <a:spcPct val="120000"/>
              </a:lnSpc>
              <a:buFont typeface="Wingdings" pitchFamily="2" charset="2"/>
              <a:buChar char="ü"/>
              <a:defRPr/>
            </a:pPr>
            <a:r>
              <a:rPr lang="en-US" sz="1700" dirty="0" smtClean="0">
                <a:latin typeface="Arial" pitchFamily="34" charset="0"/>
                <a:cs typeface="Arial" pitchFamily="34" charset="0"/>
              </a:rPr>
              <a:t>Responsiveness to Convention guidance</a:t>
            </a:r>
          </a:p>
          <a:p>
            <a:pPr lvl="1">
              <a:lnSpc>
                <a:spcPct val="120000"/>
              </a:lnSpc>
              <a:buFont typeface="Wingdings" pitchFamily="2" charset="2"/>
              <a:buChar char="ü"/>
              <a:defRPr/>
            </a:pPr>
            <a:r>
              <a:rPr lang="en-US" sz="1700" dirty="0" smtClean="0">
                <a:latin typeface="Arial" pitchFamily="34" charset="0"/>
                <a:cs typeface="Arial" pitchFamily="34" charset="0"/>
              </a:rPr>
              <a:t>Consideration of national circumstances of recipient countries</a:t>
            </a:r>
          </a:p>
          <a:p>
            <a:pPr lvl="1">
              <a:lnSpc>
                <a:spcPct val="120000"/>
              </a:lnSpc>
              <a:buFont typeface="Wingdings" pitchFamily="2" charset="2"/>
              <a:buChar char="ü"/>
              <a:defRPr/>
            </a:pPr>
            <a:r>
              <a:rPr lang="en-US" sz="1700" dirty="0" smtClean="0">
                <a:latin typeface="Arial" pitchFamily="34" charset="0"/>
                <a:cs typeface="Arial" pitchFamily="34" charset="0"/>
              </a:rPr>
              <a:t>Cost-effectiveness in achieving global environmental benefits</a:t>
            </a:r>
          </a:p>
          <a:p>
            <a:pPr marL="811530" lvl="1" indent="-342900">
              <a:lnSpc>
                <a:spcPct val="90000"/>
              </a:lnSpc>
              <a:spcBef>
                <a:spcPct val="35000"/>
              </a:spcBef>
              <a:buNone/>
            </a:pPr>
            <a:endParaRPr lang="en-US" sz="2000" dirty="0" smtClean="0">
              <a:latin typeface="Arial" pitchFamily="34" charset="0"/>
              <a:cs typeface="Arial" pitchFamily="34" charset="0"/>
            </a:endParaRPr>
          </a:p>
          <a:p>
            <a:pPr marL="342900" indent="-342900">
              <a:lnSpc>
                <a:spcPct val="90000"/>
              </a:lnSpc>
              <a:spcBef>
                <a:spcPct val="35000"/>
              </a:spcBef>
              <a:buFont typeface="Arial" pitchFamily="34" charset="0"/>
              <a:buChar char="•"/>
            </a:pPr>
            <a:r>
              <a:rPr lang="en-US" sz="2200" dirty="0" smtClean="0">
                <a:solidFill>
                  <a:srgbClr val="0000FF"/>
                </a:solidFill>
                <a:latin typeface="Arial" pitchFamily="34" charset="0"/>
                <a:cs typeface="Arial" pitchFamily="34" charset="0"/>
              </a:rPr>
              <a:t>Long-term impacts of GEF’s work: </a:t>
            </a:r>
            <a:r>
              <a:rPr lang="en-US" sz="2200" dirty="0" smtClean="0">
                <a:latin typeface="Arial" pitchFamily="34" charset="0"/>
                <a:cs typeface="Arial" pitchFamily="34" charset="0"/>
              </a:rPr>
              <a:t> </a:t>
            </a:r>
          </a:p>
          <a:p>
            <a:pPr marL="811530" lvl="1" indent="-342900">
              <a:lnSpc>
                <a:spcPct val="90000"/>
              </a:lnSpc>
              <a:spcBef>
                <a:spcPct val="35000"/>
              </a:spcBef>
              <a:buFont typeface="Wingdings" pitchFamily="2" charset="2"/>
              <a:buChar char="ü"/>
            </a:pPr>
            <a:r>
              <a:rPr lang="en-US" sz="1700" dirty="0" smtClean="0">
                <a:latin typeface="Arial" pitchFamily="34" charset="0"/>
                <a:cs typeface="Arial" pitchFamily="34" charset="0"/>
              </a:rPr>
              <a:t>T</a:t>
            </a:r>
            <a:r>
              <a:rPr lang="en-US" sz="1700" dirty="0" smtClean="0">
                <a:latin typeface="Arial" pitchFamily="34" charset="0"/>
                <a:cs typeface="Arial" pitchFamily="34" charset="0"/>
              </a:rPr>
              <a:t>o slow the growth of greenhouse gas (GHG) emissions to the atmosphere from the GEF-recipient countries</a:t>
            </a:r>
          </a:p>
          <a:p>
            <a:pPr marL="811530" lvl="1" indent="-342900">
              <a:lnSpc>
                <a:spcPct val="90000"/>
              </a:lnSpc>
              <a:spcBef>
                <a:spcPct val="35000"/>
              </a:spcBef>
              <a:buFont typeface="Wingdings" pitchFamily="2" charset="2"/>
              <a:buChar char="ü"/>
            </a:pPr>
            <a:r>
              <a:rPr lang="en-US" sz="1700" dirty="0" smtClean="0">
                <a:latin typeface="Arial" pitchFamily="34" charset="0"/>
                <a:cs typeface="Arial" pitchFamily="34" charset="0"/>
              </a:rPr>
              <a:t>To contribute to the ultimate objective of the UNFCCC, to achieve stabilization of GHG concentrations</a:t>
            </a:r>
          </a:p>
          <a:p>
            <a:pPr marL="1211580" lvl="2" indent="-342900">
              <a:lnSpc>
                <a:spcPct val="90000"/>
              </a:lnSpc>
              <a:spcBef>
                <a:spcPct val="35000"/>
              </a:spcBef>
              <a:buFont typeface="+mj-lt"/>
              <a:buAutoNum type="arabicPeriod" startAt="3"/>
            </a:pPr>
            <a:endParaRPr lang="en-US" sz="1600" dirty="0" smtClean="0">
              <a:latin typeface="Arial" pitchFamily="34" charset="0"/>
              <a:cs typeface="Arial" pitchFamily="34" charset="0"/>
            </a:endParaRPr>
          </a:p>
          <a:p>
            <a:pPr marL="1211580" lvl="2" indent="-342900">
              <a:lnSpc>
                <a:spcPct val="90000"/>
              </a:lnSpc>
              <a:spcBef>
                <a:spcPct val="35000"/>
              </a:spcBef>
              <a:buFont typeface="+mj-lt"/>
              <a:buAutoNum type="arabicPeriod" startAt="3"/>
            </a:pPr>
            <a:endParaRPr lang="en-US" sz="1600" dirty="0" smtClean="0">
              <a:latin typeface="Arial" pitchFamily="34" charset="0"/>
              <a:cs typeface="Arial" pitchFamily="34" charset="0"/>
            </a:endParaRPr>
          </a:p>
          <a:p>
            <a:pPr marL="811530" lvl="1" indent="-342900" algn="ctr">
              <a:lnSpc>
                <a:spcPct val="90000"/>
              </a:lnSpc>
              <a:spcBef>
                <a:spcPct val="35000"/>
              </a:spcBef>
              <a:buNone/>
            </a:pPr>
            <a:r>
              <a:rPr lang="en-US" sz="2000" dirty="0" smtClean="0">
                <a:solidFill>
                  <a:srgbClr val="0000FF"/>
                </a:solidFill>
                <a:latin typeface="Arial" pitchFamily="34" charset="0"/>
                <a:cs typeface="Arial" pitchFamily="34" charset="0"/>
              </a:rPr>
              <a:t>GEF stands ready to catalyze progress on the ground, </a:t>
            </a:r>
            <a:br>
              <a:rPr lang="en-US" sz="2000" dirty="0" smtClean="0">
                <a:solidFill>
                  <a:srgbClr val="0000FF"/>
                </a:solidFill>
                <a:latin typeface="Arial" pitchFamily="34" charset="0"/>
                <a:cs typeface="Arial" pitchFamily="34" charset="0"/>
              </a:rPr>
            </a:br>
            <a:r>
              <a:rPr lang="en-US" sz="2000" dirty="0" smtClean="0">
                <a:solidFill>
                  <a:srgbClr val="0000FF"/>
                </a:solidFill>
                <a:latin typeface="Arial" pitchFamily="34" charset="0"/>
                <a:cs typeface="Arial" pitchFamily="34" charset="0"/>
              </a:rPr>
              <a:t>and to achieve </a:t>
            </a:r>
            <a:r>
              <a:rPr lang="en-US" sz="2000" dirty="0" smtClean="0">
                <a:solidFill>
                  <a:srgbClr val="0000FF"/>
                </a:solidFill>
                <a:latin typeface="Arial" pitchFamily="34" charset="0"/>
                <a:cs typeface="Arial" pitchFamily="34" charset="0"/>
              </a:rPr>
              <a:t>i</a:t>
            </a:r>
            <a:r>
              <a:rPr lang="en-US" sz="2000" dirty="0" smtClean="0">
                <a:solidFill>
                  <a:srgbClr val="0000FF"/>
                </a:solidFill>
                <a:latin typeface="Arial" pitchFamily="34" charset="0"/>
                <a:cs typeface="Arial" pitchFamily="34" charset="0"/>
              </a:rPr>
              <a:t>ts goal to support developing countries to transition toward a low-carbon development path</a:t>
            </a:r>
            <a:endParaRPr lang="en-US" sz="2000" u="sng" dirty="0" smtClean="0">
              <a:solidFill>
                <a:srgbClr val="0000FF"/>
              </a:solidFill>
              <a:latin typeface="Arial" pitchFamily="34" charset="0"/>
              <a:cs typeface="Arial" pitchFamily="34" charset="0"/>
            </a:endParaRPr>
          </a:p>
          <a:p>
            <a:pPr algn="ctr">
              <a:lnSpc>
                <a:spcPct val="90000"/>
              </a:lnSpc>
              <a:spcBef>
                <a:spcPct val="35000"/>
              </a:spcBef>
              <a:buNone/>
            </a:pPr>
            <a:endParaRPr lang="en-US" sz="16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3472</TotalTime>
  <Words>603</Words>
  <Application>Microsoft Office PowerPoint</Application>
  <PresentationFormat>On-screen Show (4:3)</PresentationFormat>
  <Paragraphs>84</Paragraphs>
  <Slides>7</Slides>
  <Notes>6</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GEF Proposal: Long-Term Program on Technology Transfer</vt:lpstr>
      <vt:lpstr>Poznan Strategic Program on Technology Transfer under the UNFCCC</vt:lpstr>
      <vt:lpstr>Snapshot of Poznan Progress</vt:lpstr>
      <vt:lpstr>Background on Proposed Long-Term Program  on Technology Transfer</vt:lpstr>
      <vt:lpstr>Elements of Proposed Long-Term Program  on Technology Transfer</vt:lpstr>
      <vt:lpstr>Elements of Long-Term Implementation  of Poznan Strategic Program (continued)</vt:lpstr>
      <vt:lpstr>GEF Principles and Impacts</vt:lpstr>
    </vt:vector>
  </TitlesOfParts>
  <Company>The World Bank Group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wb284794</dc:creator>
  <cp:lastModifiedBy>wb368377</cp:lastModifiedBy>
  <cp:revision>568</cp:revision>
  <dcterms:created xsi:type="dcterms:W3CDTF">2009-09-30T20:03:18Z</dcterms:created>
  <dcterms:modified xsi:type="dcterms:W3CDTF">2010-12-02T13:37:27Z</dcterms:modified>
</cp:coreProperties>
</file>