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7" r:id="rId2"/>
    <p:sldId id="288" r:id="rId3"/>
    <p:sldId id="296" r:id="rId4"/>
    <p:sldId id="274" r:id="rId5"/>
    <p:sldId id="297" r:id="rId6"/>
    <p:sldId id="298" r:id="rId7"/>
    <p:sldId id="294" r:id="rId8"/>
    <p:sldId id="295" r:id="rId9"/>
    <p:sldId id="292" r:id="rId10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27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FF8A1C8-BF58-44D7-BFC8-F8851E5AF363}" type="datetimeFigureOut">
              <a:rPr lang="ja-JP" altLang="en-US"/>
              <a:pPr>
                <a:defRPr/>
              </a:pPr>
              <a:t>2012/5/17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9D1AE99-77BE-4D4E-BA48-1A470D5D64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DB24A78-C882-45D7-B563-E93882ECC051}" type="datetimeFigureOut">
              <a:rPr lang="ja-JP" altLang="en-US"/>
              <a:pPr>
                <a:defRPr/>
              </a:pPr>
              <a:t>2012/5/17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A1CDD11-F7E6-425C-AB21-D3173A9C4F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31EAD-47BD-41DE-9267-2AB8EBA747A6}" type="datetime1">
              <a:rPr lang="ja-JP" altLang="en-US"/>
              <a:pPr>
                <a:defRPr/>
              </a:pPr>
              <a:t>2012/5/17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13117-86D3-4AD9-8137-39E62AC480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F5134-471D-4041-A029-A422D23FAEEF}" type="datetime1">
              <a:rPr lang="ja-JP" altLang="en-US"/>
              <a:pPr>
                <a:defRPr/>
              </a:pPr>
              <a:t>2012/5/17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33AAE-CD2D-4FA1-A5D5-FB32706EF0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02DB-6590-4698-A18E-7E43979E2AE2}" type="datetime1">
              <a:rPr lang="ja-JP" altLang="en-US"/>
              <a:pPr>
                <a:defRPr/>
              </a:pPr>
              <a:t>2012/5/17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A4E7F-0E8A-4338-8B56-D06F05862EF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B58F3-4F6C-4B6E-A560-15AEB6342585}" type="datetime1">
              <a:rPr lang="ja-JP" altLang="en-US"/>
              <a:pPr>
                <a:defRPr/>
              </a:pPr>
              <a:t>2012/5/17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CB4CA-724E-413A-AE95-222257A39B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4963D-13A0-44B2-8369-C92263347D77}" type="datetime1">
              <a:rPr lang="ja-JP" altLang="en-US"/>
              <a:pPr>
                <a:defRPr/>
              </a:pPr>
              <a:t>2012/5/17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A35E9-783F-44B2-9B15-1A6135C8B6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D93E4-9859-4440-AD59-FB64DC9F322A}" type="datetime1">
              <a:rPr lang="ja-JP" altLang="en-US"/>
              <a:pPr>
                <a:defRPr/>
              </a:pPr>
              <a:t>2012/5/17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F409B-EC01-4EFB-BE93-F06D4F75C5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36EC8-7986-4A9B-9955-5D03B7F32186}" type="datetime1">
              <a:rPr lang="ja-JP" altLang="en-US"/>
              <a:pPr>
                <a:defRPr/>
              </a:pPr>
              <a:t>2012/5/17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81486-3728-44EE-98E2-7816A160E2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5E69-099B-48F7-8DCD-BAE649FDA6DB}" type="datetime1">
              <a:rPr lang="ja-JP" altLang="en-US"/>
              <a:pPr>
                <a:defRPr/>
              </a:pPr>
              <a:t>2012/5/17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6743D-1BB5-4A79-8A7F-0CA9F9285E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471F1-4052-4202-8CBE-02E688AD05DE}" type="datetime1">
              <a:rPr lang="ja-JP" altLang="en-US"/>
              <a:pPr>
                <a:defRPr/>
              </a:pPr>
              <a:t>2012/5/17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87B5-12F6-4E15-9FFC-527DE4BB93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3297-1E63-42B1-B434-201152551322}" type="datetime1">
              <a:rPr lang="ja-JP" altLang="en-US"/>
              <a:pPr>
                <a:defRPr/>
              </a:pPr>
              <a:t>2012/5/17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CCB74-F71A-479F-97A9-F8F113C1BF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571A-3BAD-4D28-82F9-606A690DA47C}" type="datetime1">
              <a:rPr lang="ja-JP" altLang="en-US"/>
              <a:pPr>
                <a:defRPr/>
              </a:pPr>
              <a:t>2012/5/17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03326-D690-419C-B974-3CDCA05362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555027F-69D0-4A0D-B2A1-503984D916C6}" type="datetime1">
              <a:rPr lang="ja-JP" altLang="en-US"/>
              <a:pPr>
                <a:defRPr/>
              </a:pPr>
              <a:t>2012/5/17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9A8AF78-B140-4E64-98BE-86542AB76F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088" y="4700588"/>
            <a:ext cx="7345362" cy="17526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Hiroshi Minami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Deputy </a:t>
            </a:r>
            <a:r>
              <a:rPr lang="en-US" sz="2800" dirty="0" smtClean="0">
                <a:solidFill>
                  <a:schemeClr val="tx1"/>
                </a:solidFill>
              </a:rPr>
              <a:t>Director-General</a:t>
            </a:r>
            <a:r>
              <a:rPr lang="en-US" dirty="0" smtClean="0">
                <a:solidFill>
                  <a:schemeClr val="tx1"/>
                </a:solidFill>
              </a:rPr>
              <a:t> for Global Issues, </a:t>
            </a:r>
            <a:endParaRPr lang="ja-JP" altLang="en-US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Ministry of Foreign Affairs, JAPAN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>
                <a:solidFill>
                  <a:schemeClr val="tx1"/>
                </a:solidFill>
              </a:rPr>
              <a:t>（</a:t>
            </a:r>
            <a:r>
              <a:rPr lang="en-US" altLang="ja-JP" dirty="0" smtClean="0">
                <a:solidFill>
                  <a:schemeClr val="tx1"/>
                </a:solidFill>
              </a:rPr>
              <a:t>Head of Delegation, JAPAN</a:t>
            </a:r>
            <a:r>
              <a:rPr lang="ja-JP" altLang="en-US" dirty="0" smtClean="0">
                <a:solidFill>
                  <a:schemeClr val="tx1"/>
                </a:solidFill>
              </a:rPr>
              <a:t>）</a:t>
            </a:r>
            <a:endParaRPr lang="en-US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24863" cy="2801937"/>
          </a:xfr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spAutoFit/>
          </a:bodyPr>
          <a:lstStyle/>
          <a:p>
            <a:pPr eaLnBrk="1" hangingPunct="1">
              <a:defRPr/>
            </a:pPr>
            <a:r>
              <a:rPr lang="en-US" altLang="ja-JP" sz="3600" b="1" dirty="0" smtClean="0">
                <a:solidFill>
                  <a:schemeClr val="bg1"/>
                </a:solidFill>
                <a:ea typeface="ＭＳ 明朝" pitchFamily="17" charset="-128"/>
                <a:cs typeface="Times New Roman" pitchFamily="18" charset="0"/>
              </a:rPr>
              <a:t>Japan’s efforts to address climate change</a:t>
            </a:r>
            <a:br>
              <a:rPr lang="en-US" altLang="ja-JP" sz="3600" b="1" dirty="0" smtClean="0">
                <a:solidFill>
                  <a:schemeClr val="bg1"/>
                </a:solidFill>
                <a:ea typeface="ＭＳ 明朝" pitchFamily="17" charset="-128"/>
                <a:cs typeface="Times New Roman" pitchFamily="18" charset="0"/>
              </a:rPr>
            </a:br>
            <a:r>
              <a:rPr lang="en-US" altLang="ja-JP" sz="3600" b="1" dirty="0" smtClean="0">
                <a:solidFill>
                  <a:schemeClr val="bg1"/>
                </a:solidFill>
                <a:ea typeface="ＭＳ 明朝" pitchFamily="17" charset="-128"/>
                <a:cs typeface="Times New Roman" pitchFamily="18" charset="0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ea typeface="ＭＳ 明朝" pitchFamily="17" charset="-128"/>
                <a:cs typeface="Times New Roman" pitchFamily="18" charset="0"/>
              </a:rPr>
            </a:br>
            <a:r>
              <a:rPr lang="en-US" altLang="ja-JP" sz="3600" b="1" dirty="0" smtClean="0">
                <a:solidFill>
                  <a:schemeClr val="bg1"/>
                </a:solidFill>
                <a:ea typeface="ＭＳ 明朝" pitchFamily="17" charset="-128"/>
                <a:cs typeface="Times New Roman" pitchFamily="18" charset="0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ea typeface="ＭＳ 明朝" pitchFamily="17" charset="-128"/>
                <a:cs typeface="Times New Roman" pitchFamily="18" charset="0"/>
              </a:rPr>
            </a:br>
            <a:r>
              <a:rPr lang="en-US" altLang="ja-JP" sz="3600" b="1" dirty="0" smtClean="0">
                <a:solidFill>
                  <a:schemeClr val="bg1"/>
                </a:solidFill>
                <a:ea typeface="ＭＳ 明朝" pitchFamily="17" charset="-128"/>
                <a:cs typeface="Times New Roman" pitchFamily="18" charset="0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ea typeface="ＭＳ 明朝" pitchFamily="17" charset="-128"/>
                <a:cs typeface="Times New Roman" pitchFamily="18" charset="0"/>
              </a:rPr>
            </a:br>
            <a:endParaRPr lang="en-US" altLang="ja-JP" sz="3200" b="1" dirty="0" smtClean="0">
              <a:solidFill>
                <a:schemeClr val="bg1"/>
              </a:solidFill>
              <a:cs typeface="ＭＳ Ｐゴシック" pitchFamily="50" charset="-128"/>
            </a:endParaRPr>
          </a:p>
        </p:txBody>
      </p:sp>
      <p:sp>
        <p:nvSpPr>
          <p:cNvPr id="15363" name="正方形/長方形 4"/>
          <p:cNvSpPr>
            <a:spLocks noChangeArrowheads="1"/>
          </p:cNvSpPr>
          <p:nvPr/>
        </p:nvSpPr>
        <p:spPr bwMode="auto">
          <a:xfrm>
            <a:off x="827088" y="2349500"/>
            <a:ext cx="7489825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-"/>
            </a:pPr>
            <a:r>
              <a:rPr lang="ja-JP" altLang="en-US" sz="2800">
                <a:solidFill>
                  <a:schemeClr val="bg1"/>
                </a:solidFill>
                <a:latin typeface="Calibri" pitchFamily="34" charset="0"/>
                <a:ea typeface="ＭＳ 明朝" pitchFamily="17" charset="-128"/>
                <a:cs typeface="Times New Roman" pitchFamily="18" charset="0"/>
              </a:rPr>
              <a:t>　</a:t>
            </a:r>
            <a:r>
              <a:rPr lang="en-US" altLang="ja-JP" sz="2800">
                <a:solidFill>
                  <a:schemeClr val="bg1"/>
                </a:solidFill>
                <a:latin typeface="Calibri" pitchFamily="34" charset="0"/>
                <a:ea typeface="ＭＳ 明朝" pitchFamily="17" charset="-128"/>
                <a:cs typeface="Times New Roman" pitchFamily="18" charset="0"/>
              </a:rPr>
              <a:t>Japan’s Vision and Actions toward Low-Carbon </a:t>
            </a:r>
          </a:p>
          <a:p>
            <a:pPr eaLnBrk="0" hangingPunct="0"/>
            <a:r>
              <a:rPr lang="ja-JP" altLang="en-US" sz="2800">
                <a:solidFill>
                  <a:schemeClr val="bg1"/>
                </a:solidFill>
                <a:latin typeface="Calibri" pitchFamily="34" charset="0"/>
                <a:ea typeface="ＭＳ 明朝" pitchFamily="17" charset="-128"/>
                <a:cs typeface="Times New Roman" pitchFamily="18" charset="0"/>
              </a:rPr>
              <a:t>　 </a:t>
            </a:r>
            <a:r>
              <a:rPr lang="en-US" altLang="ja-JP" sz="2800">
                <a:solidFill>
                  <a:schemeClr val="bg1"/>
                </a:solidFill>
                <a:latin typeface="Calibri" pitchFamily="34" charset="0"/>
                <a:ea typeface="ＭＳ 明朝" pitchFamily="17" charset="-128"/>
                <a:cs typeface="Times New Roman" pitchFamily="18" charset="0"/>
              </a:rPr>
              <a:t>Growth and a Climate-Resilient World</a:t>
            </a:r>
          </a:p>
          <a:p>
            <a:pPr eaLnBrk="0" hangingPunct="0"/>
            <a:endParaRPr lang="en-US" altLang="ja-JP" sz="1000">
              <a:solidFill>
                <a:schemeClr val="bg1"/>
              </a:solidFill>
              <a:latin typeface="Calibri" pitchFamily="34" charset="0"/>
              <a:ea typeface="ＭＳ 明朝" pitchFamily="17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2800">
                <a:solidFill>
                  <a:schemeClr val="bg1"/>
                </a:solidFill>
                <a:latin typeface="Calibri" pitchFamily="34" charset="0"/>
                <a:ea typeface="ＭＳ 明朝" pitchFamily="17" charset="-128"/>
                <a:cs typeface="Times New Roman" pitchFamily="18" charset="0"/>
              </a:rPr>
              <a:t>-</a:t>
            </a:r>
            <a:r>
              <a:rPr lang="ja-JP" altLang="en-US" sz="2800">
                <a:solidFill>
                  <a:schemeClr val="bg1"/>
                </a:solidFill>
                <a:latin typeface="Calibri" pitchFamily="34" charset="0"/>
                <a:ea typeface="ＭＳ 明朝" pitchFamily="17" charset="-128"/>
                <a:cs typeface="Times New Roman" pitchFamily="18" charset="0"/>
              </a:rPr>
              <a:t>　</a:t>
            </a:r>
            <a:r>
              <a:rPr lang="en-US" altLang="ja-JP" sz="2800">
                <a:solidFill>
                  <a:schemeClr val="bg1"/>
                </a:solidFill>
                <a:latin typeface="Calibri" pitchFamily="34" charset="0"/>
                <a:ea typeface="ＭＳ 明朝" pitchFamily="17" charset="-128"/>
                <a:cs typeface="Times New Roman" pitchFamily="18" charset="0"/>
              </a:rPr>
              <a:t>East Asia Low Carbon Growth Partnership</a:t>
            </a:r>
            <a:endParaRPr lang="ja-JP" altLang="en-US" sz="2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50DF8-6992-4D20-8431-90EA52967316}" type="slidenum">
              <a:rPr lang="ja-JP" altLang="en-US"/>
              <a:pPr>
                <a:defRPr/>
              </a:pPr>
              <a:t>1</a:t>
            </a:fld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88900" y="2205038"/>
            <a:ext cx="8929688" cy="136842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 Cooperation among developed countries</a:t>
            </a:r>
          </a:p>
          <a:p>
            <a:pPr marL="514350" indent="-514350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: Efforts on technological innovation</a:t>
            </a:r>
          </a:p>
          <a:p>
            <a:pPr marL="514350" indent="-514350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　</a:t>
            </a:r>
            <a:r>
              <a:rPr lang="en-US" sz="2400" dirty="0"/>
              <a:t>Advance technological innovation from a long-term prospective as well as the utilization of existing low-carbon technology.</a:t>
            </a: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6" name="テキスト ボックス 4"/>
          <p:cNvSpPr txBox="1">
            <a:spLocks noChangeArrowheads="1"/>
          </p:cNvSpPr>
          <p:nvPr/>
        </p:nvSpPr>
        <p:spPr bwMode="auto">
          <a:xfrm>
            <a:off x="74613" y="828675"/>
            <a:ext cx="8890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ts val="2500"/>
              </a:lnSpc>
            </a:pPr>
            <a:r>
              <a:rPr lang="ja-JP" altLang="en-US">
                <a:latin typeface="Calibri" pitchFamily="34" charset="0"/>
              </a:rPr>
              <a:t>　</a:t>
            </a:r>
            <a:r>
              <a:rPr lang="ja-JP" altLang="en-US" sz="2400">
                <a:latin typeface="Calibri" pitchFamily="34" charset="0"/>
              </a:rPr>
              <a:t>    </a:t>
            </a:r>
            <a:r>
              <a:rPr lang="en-US" sz="2400">
                <a:latin typeface="Calibri" pitchFamily="34" charset="0"/>
              </a:rPr>
              <a:t>In order to effectively address the issue of climate change, it is necessary for both developed and developing countries to achieve low-carbon growth by fully mobilizing 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technology</a:t>
            </a:r>
            <a:r>
              <a:rPr lang="en-US" sz="2400">
                <a:latin typeface="Calibri" pitchFamily="34" charset="0"/>
              </a:rPr>
              <a:t>, 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markets</a:t>
            </a:r>
            <a:r>
              <a:rPr lang="en-US" sz="2400">
                <a:latin typeface="Calibri" pitchFamily="34" charset="0"/>
              </a:rPr>
              <a:t> and 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finance</a:t>
            </a:r>
            <a:r>
              <a:rPr lang="en-US" sz="2400">
                <a:latin typeface="Calibri" pitchFamily="34" charset="0"/>
              </a:rPr>
              <a:t> through public-private cooperation.</a:t>
            </a:r>
            <a:endParaRPr lang="ja-JP" altLang="en-US" sz="2400">
              <a:latin typeface="Calibri" pitchFamily="34" charset="0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77553-F55D-4557-A25F-7E1C24C4F9B9}" type="slidenum">
              <a:rPr lang="ja-JP" altLang="en-US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107950" y="3716338"/>
            <a:ext cx="8856663" cy="129698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 with developing countries</a:t>
            </a:r>
          </a:p>
          <a:p>
            <a:pPr marL="457200" indent="-457200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Diffusion of low carbon technologies through a new market mechanism</a:t>
            </a:r>
          </a:p>
          <a:p>
            <a:pPr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　</a:t>
            </a:r>
            <a:r>
              <a:rPr lang="en-US" altLang="ja-JP" sz="2400" dirty="0"/>
              <a:t>Establish a system to make low-carbon technologies and </a:t>
            </a:r>
          </a:p>
          <a:p>
            <a:pPr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/>
              <a:t>　　</a:t>
            </a:r>
            <a:r>
              <a:rPr lang="en-US" altLang="ja-JP" sz="2400" dirty="0"/>
              <a:t>products available quickly among developing countries.</a:t>
            </a: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07950" y="5157788"/>
            <a:ext cx="8856663" cy="158432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 Consideration for vulnerable countries</a:t>
            </a:r>
          </a:p>
          <a:p>
            <a:pPr marL="342900" indent="-342900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</a:t>
            </a:r>
            <a:r>
              <a:rPr lang="ja-JP" altLang="en-US" sz="2400" dirty="0"/>
              <a:t>　</a:t>
            </a:r>
            <a:r>
              <a:rPr lang="en-US" altLang="ja-JP" sz="2400" dirty="0"/>
              <a:t> Steadily implementing F</a:t>
            </a:r>
            <a:r>
              <a:rPr lang="en-US" sz="2400" dirty="0"/>
              <a:t>ast-Start Finance up to 2012 </a:t>
            </a:r>
            <a:r>
              <a:rPr lang="en-US" dirty="0"/>
              <a:t>(For details, see reference)</a:t>
            </a:r>
            <a:r>
              <a:rPr lang="en-US" sz="2400" dirty="0"/>
              <a:t> and continuing to seamlessly implement support beyond 2012.</a:t>
            </a:r>
          </a:p>
          <a:p>
            <a:pPr marL="342900" indent="-342900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</a:t>
            </a:r>
            <a:r>
              <a:rPr lang="ja-JP" altLang="en-US" sz="2400" dirty="0"/>
              <a:t>　</a:t>
            </a:r>
            <a:r>
              <a:rPr lang="en-US" sz="2400" dirty="0"/>
              <a:t>Prioritization of categories of assistance. </a:t>
            </a: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0"/>
            <a:ext cx="9144000" cy="8159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b="1" dirty="0">
                <a:solidFill>
                  <a:schemeClr val="bg1"/>
                </a:solidFill>
                <a:latin typeface="+mn-lt"/>
                <a:ea typeface="HG丸ｺﾞｼｯｸM-PRO" pitchFamily="50" charset="-128"/>
              </a:rPr>
              <a:t>Japan’s Vision</a:t>
            </a:r>
            <a:r>
              <a:rPr lang="ja-JP" altLang="en-US" sz="2800" b="1" dirty="0">
                <a:solidFill>
                  <a:schemeClr val="bg1"/>
                </a:solidFill>
                <a:latin typeface="+mn-lt"/>
                <a:ea typeface="HG丸ｺﾞｼｯｸM-PRO" pitchFamily="50" charset="-128"/>
              </a:rPr>
              <a:t> </a:t>
            </a:r>
            <a:r>
              <a:rPr lang="en-US" altLang="ja-JP" sz="2800" b="1" dirty="0">
                <a:solidFill>
                  <a:schemeClr val="bg1"/>
                </a:solidFill>
                <a:latin typeface="+mn-lt"/>
                <a:ea typeface="HG丸ｺﾞｼｯｸM-PRO" pitchFamily="50" charset="-128"/>
              </a:rPr>
              <a:t>and Actions toward Low-Carbon Growth </a:t>
            </a:r>
          </a:p>
          <a:p>
            <a:pPr algn="ctr" fontAlgn="auto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b="1" dirty="0">
                <a:solidFill>
                  <a:schemeClr val="bg1"/>
                </a:solidFill>
                <a:latin typeface="+mn-lt"/>
                <a:ea typeface="HG丸ｺﾞｼｯｸM-PRO" pitchFamily="50" charset="-128"/>
              </a:rPr>
              <a:t>and a Climate-Resilient World</a:t>
            </a:r>
            <a:endParaRPr lang="ja-JP" altLang="en-US" sz="280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22225"/>
            <a:ext cx="9144000" cy="427038"/>
          </a:xfrm>
          <a:solidFill>
            <a:schemeClr val="accent3">
              <a:lumMod val="75000"/>
            </a:schemeClr>
          </a:solidFill>
          <a:ln w="57150" cmpd="thickThin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2000" b="1" dirty="0" smtClean="0">
                <a:solidFill>
                  <a:schemeClr val="bg1"/>
                </a:solidFill>
              </a:rPr>
              <a:t>[Reference] Japan`s Fast-Start Finance for Developing Countries up to 2012 </a:t>
            </a:r>
            <a:endParaRPr lang="ja-JP" altLang="en-US" sz="2000" b="1" dirty="0" smtClean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6738" y="644525"/>
            <a:ext cx="8215312" cy="12001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/>
              <a:t>	</a:t>
            </a:r>
            <a:r>
              <a:rPr lang="en-US" altLang="ja-JP" sz="2400" b="1" dirty="0"/>
              <a:t>Assist developing countries, especially those making efforts to reduce emission and/or being particularly vulnerable to climate change.</a:t>
            </a:r>
            <a:endParaRPr lang="ja-JP" altLang="en-US" sz="2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95738" y="1476375"/>
            <a:ext cx="5040312" cy="584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/>
              <a:t>taking into account the developments in the negotiations and revival situations in internal economy</a:t>
            </a:r>
            <a:endParaRPr lang="ja-JP" altLang="en-US" sz="16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88" y="2219325"/>
            <a:ext cx="4643437" cy="15700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tIns="36000" rIns="72000" bIns="36000">
            <a:spAutoFit/>
          </a:bodyPr>
          <a:lstStyle/>
          <a:p>
            <a:pPr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/>
              <a:t>Official Development Assistance (ODA)</a:t>
            </a:r>
          </a:p>
          <a:p>
            <a:pPr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/>
              <a:t>(Approx.  </a:t>
            </a:r>
            <a:r>
              <a:rPr lang="en-US" altLang="ja-JP" sz="2000" b="1" dirty="0"/>
              <a:t>7.2 billion dollars</a:t>
            </a:r>
            <a:r>
              <a:rPr lang="en-US" altLang="ja-JP" sz="2000" dirty="0"/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ja-JP" dirty="0"/>
              <a:t>  Grant Aid, Technical Cooperation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ja-JP" dirty="0"/>
              <a:t>   ODA Loan (Concessional loan)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ja-JP" dirty="0"/>
              <a:t>   Contribution to Multilateral Funds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500" dirty="0"/>
          </a:p>
        </p:txBody>
      </p:sp>
      <p:sp>
        <p:nvSpPr>
          <p:cNvPr id="10" name="角丸四角形 9"/>
          <p:cNvSpPr/>
          <p:nvPr/>
        </p:nvSpPr>
        <p:spPr>
          <a:xfrm>
            <a:off x="214313" y="552450"/>
            <a:ext cx="1285875" cy="4286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/>
              <a:t>Objective</a:t>
            </a:r>
            <a:endParaRPr lang="ja-JP" altLang="en-US" sz="2000" b="1" dirty="0"/>
          </a:p>
        </p:txBody>
      </p:sp>
      <p:sp>
        <p:nvSpPr>
          <p:cNvPr id="11" name="角丸四角形 10"/>
          <p:cNvSpPr/>
          <p:nvPr/>
        </p:nvSpPr>
        <p:spPr>
          <a:xfrm>
            <a:off x="250825" y="1916113"/>
            <a:ext cx="2214563" cy="3603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/>
              <a:t>Type of Assistance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000628" y="2203102"/>
            <a:ext cx="3748114" cy="158593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2000" tIns="36000" rIns="72000" bIns="36000">
            <a:spAutoFit/>
          </a:bodyPr>
          <a:lstStyle/>
          <a:p>
            <a:pPr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/>
              <a:t>Other Official Flow</a:t>
            </a:r>
            <a:r>
              <a:rPr lang="ja-JP" altLang="en-US" sz="2000" dirty="0"/>
              <a:t> </a:t>
            </a:r>
            <a:r>
              <a:rPr lang="en-US" altLang="ja-JP" sz="2000" dirty="0"/>
              <a:t>etc</a:t>
            </a:r>
          </a:p>
          <a:p>
            <a:pPr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/>
              <a:t>(Approx. </a:t>
            </a:r>
            <a:r>
              <a:rPr lang="en-US" altLang="ja-JP" sz="2000" b="1" dirty="0"/>
              <a:t>7.8 billion dollars</a:t>
            </a:r>
            <a:r>
              <a:rPr lang="en-US" altLang="ja-JP" sz="2000" dirty="0"/>
              <a:t>)</a:t>
            </a:r>
            <a:endParaRPr lang="en-US" altLang="ja-JP" sz="2000" b="1" dirty="0"/>
          </a:p>
          <a:p>
            <a:pPr marL="361950" indent="-36195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ja-JP" dirty="0"/>
              <a:t>Other Official Financing in collaboration with private sector</a:t>
            </a:r>
          </a:p>
          <a:p>
            <a:pPr marL="361950" indent="-36195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err="1"/>
              <a:t>eg</a:t>
            </a:r>
            <a:r>
              <a:rPr lang="en-US" altLang="ja-JP" dirty="0"/>
              <a:t>. Japan Bank of International Cooperation (JBIC) financing</a:t>
            </a:r>
            <a:endParaRPr lang="en-US" altLang="ja-JP" sz="2100" dirty="0"/>
          </a:p>
        </p:txBody>
      </p:sp>
      <p:sp>
        <p:nvSpPr>
          <p:cNvPr id="18" name="角丸四角形 17"/>
          <p:cNvSpPr/>
          <p:nvPr/>
        </p:nvSpPr>
        <p:spPr>
          <a:xfrm>
            <a:off x="2471738" y="3789363"/>
            <a:ext cx="4071937" cy="3603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/>
              <a:t>TOTAL: </a:t>
            </a:r>
            <a:r>
              <a:rPr lang="en-US" altLang="ja-JP" sz="2800" b="1" dirty="0"/>
              <a:t>15 billion dollars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0" y="4365625"/>
            <a:ext cx="9144000" cy="193833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b="1" u="sng" dirty="0"/>
              <a:t>13.2 billion dollars</a:t>
            </a:r>
            <a:endParaRPr lang="en-US" altLang="ja-JP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/>
              <a:t>of assistance </a:t>
            </a:r>
            <a:r>
              <a:rPr lang="en-US" altLang="ja-JP" sz="2000" u="wavyHeavy" dirty="0"/>
              <a:t>already being implemented to date</a:t>
            </a:r>
            <a:r>
              <a:rPr lang="en-US" altLang="ja-JP" sz="2000" dirty="0"/>
              <a:t> (As of 29 February, 2012 )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dirty="0"/>
              <a:t>Note 1: Public financing 10.1 billion + private financing 3.1 billion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dirty="0"/>
              <a:t>Note 2: 783 projects have been implemented in as many as 107 countries at February in 2012.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dirty="0"/>
              <a:t>Note 3: Based on the needs of vulnerable countries. The Grant Aid is allocated to Adaptation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dirty="0"/>
              <a:t>             (37%), Mitigation/Adaptation (35%), Mitigation(other than REDD+) (19%), REDD+</a:t>
            </a:r>
            <a:r>
              <a:rPr lang="ja-JP" altLang="en-US" b="1" dirty="0"/>
              <a:t> </a:t>
            </a:r>
            <a:r>
              <a:rPr lang="en-US" altLang="ja-JP" b="1" dirty="0"/>
              <a:t>(10%). </a:t>
            </a:r>
          </a:p>
        </p:txBody>
      </p:sp>
      <p:sp>
        <p:nvSpPr>
          <p:cNvPr id="12" name="下矢印 11"/>
          <p:cNvSpPr/>
          <p:nvPr/>
        </p:nvSpPr>
        <p:spPr>
          <a:xfrm>
            <a:off x="3824288" y="4127500"/>
            <a:ext cx="1285875" cy="30956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サブタイトル 2"/>
          <p:cNvSpPr txBox="1">
            <a:spLocks/>
          </p:cNvSpPr>
          <p:nvPr/>
        </p:nvSpPr>
        <p:spPr bwMode="auto">
          <a:xfrm>
            <a:off x="107950" y="476250"/>
            <a:ext cx="896461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2400">
                <a:latin typeface="Calibri" pitchFamily="34" charset="0"/>
              </a:rPr>
              <a:t>　　</a:t>
            </a:r>
            <a:r>
              <a:rPr lang="en-US" sz="2400">
                <a:latin typeface="Calibri" pitchFamily="34" charset="0"/>
              </a:rPr>
              <a:t>The partnership aims to </a:t>
            </a:r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promote low-carbon growth in countries of </a:t>
            </a:r>
            <a:r>
              <a:rPr lang="en-US" sz="2400">
                <a:latin typeface="Calibri" pitchFamily="34" charset="0"/>
              </a:rPr>
              <a:t>East Asia Summit (EAS), </a:t>
            </a:r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through enhancing regional cooperation. 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55563" y="44450"/>
            <a:ext cx="9037637" cy="47625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b="1" dirty="0">
                <a:solidFill>
                  <a:schemeClr val="bg1"/>
                </a:solidFill>
                <a:ea typeface="HG丸ｺﾞｼｯｸM-PRO" pitchFamily="50" charset="-128"/>
              </a:rPr>
              <a:t>East Asia Low Carbon Growth Partnership</a:t>
            </a:r>
            <a:endParaRPr lang="ja-JP" altLang="en-US" sz="2800" b="1" dirty="0">
              <a:solidFill>
                <a:schemeClr val="bg1"/>
              </a:solidFill>
              <a:ea typeface="HG丸ｺﾞｼｯｸM-PRO" pitchFamily="50" charset="-128"/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F2219-EF2E-4460-B3A1-B3EAA7F0C646}" type="slidenum">
              <a:rPr lang="ja-JP" altLang="en-US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250825" y="1916113"/>
            <a:ext cx="8718550" cy="4826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n-lt"/>
                <a:ea typeface="+mn-ea"/>
              </a:rPr>
              <a:t>（１）</a:t>
            </a:r>
            <a:r>
              <a:rPr lang="en-US" altLang="ja-JP" sz="2400" dirty="0">
                <a:latin typeface="+mn-lt"/>
                <a:ea typeface="+mn-ea"/>
              </a:rPr>
              <a:t>The Dialogue was </a:t>
            </a:r>
            <a:r>
              <a:rPr lang="en-US" altLang="ja-JP" sz="2400" dirty="0">
                <a:solidFill>
                  <a:srgbClr val="FF0000"/>
                </a:solidFill>
                <a:latin typeface="+mn-lt"/>
                <a:ea typeface="+mn-ea"/>
              </a:rPr>
              <a:t>held in Tokyo, Japan on April 15</a:t>
            </a:r>
            <a:r>
              <a:rPr lang="en-US" altLang="ja-JP" sz="2400" baseline="30000" dirty="0">
                <a:solidFill>
                  <a:srgbClr val="FF0000"/>
                </a:solidFill>
                <a:latin typeface="+mn-lt"/>
                <a:ea typeface="+mn-ea"/>
              </a:rPr>
              <a:t>th </a:t>
            </a:r>
            <a:r>
              <a:rPr lang="en-US" altLang="ja-JP" sz="2400" dirty="0">
                <a:solidFill>
                  <a:srgbClr val="FF0000"/>
                </a:solidFill>
                <a:latin typeface="+mn-lt"/>
                <a:ea typeface="+mn-ea"/>
              </a:rPr>
              <a:t>2012</a:t>
            </a:r>
            <a:r>
              <a:rPr lang="en-US" altLang="ja-JP" sz="2400" dirty="0">
                <a:latin typeface="+mn-lt"/>
                <a:ea typeface="+mn-ea"/>
              </a:rPr>
              <a:t>.</a:t>
            </a: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n-lt"/>
                <a:ea typeface="+mn-ea"/>
              </a:rPr>
              <a:t>（２）</a:t>
            </a:r>
            <a:r>
              <a:rPr lang="en-US" altLang="ja-JP" sz="2400" dirty="0">
                <a:latin typeface="+mn-lt"/>
                <a:ea typeface="+mn-ea"/>
              </a:rPr>
              <a:t>The Dialogue was co-chaired by</a:t>
            </a:r>
            <a:r>
              <a:rPr lang="en-US" altLang="ja-JP" sz="2000" dirty="0">
                <a:latin typeface="+mn-lt"/>
                <a:ea typeface="+mn-ea"/>
              </a:rPr>
              <a:t> 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latin typeface="+mn-lt"/>
                <a:ea typeface="+mn-ea"/>
              </a:rPr>
              <a:t>  - H.E. </a:t>
            </a:r>
            <a:r>
              <a:rPr lang="en-US" altLang="ja-JP" sz="2400" dirty="0">
                <a:solidFill>
                  <a:srgbClr val="FF0000"/>
                </a:solidFill>
                <a:latin typeface="+mn-lt"/>
                <a:ea typeface="+mn-ea"/>
              </a:rPr>
              <a:t>Mr. </a:t>
            </a:r>
            <a:r>
              <a:rPr lang="en-US" altLang="ja-JP" sz="2400" dirty="0" err="1">
                <a:solidFill>
                  <a:srgbClr val="FF0000"/>
                </a:solidFill>
                <a:latin typeface="+mn-lt"/>
                <a:ea typeface="+mn-ea"/>
              </a:rPr>
              <a:t>Koichiro</a:t>
            </a:r>
            <a:r>
              <a:rPr lang="en-US" altLang="ja-JP" sz="2400" dirty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altLang="ja-JP" sz="2400" dirty="0" err="1">
                <a:solidFill>
                  <a:srgbClr val="FF0000"/>
                </a:solidFill>
                <a:latin typeface="+mn-lt"/>
                <a:ea typeface="+mn-ea"/>
              </a:rPr>
              <a:t>Gemba</a:t>
            </a:r>
            <a:r>
              <a:rPr lang="en-US" altLang="ja-JP" sz="2400" dirty="0">
                <a:latin typeface="+mn-lt"/>
                <a:ea typeface="+mn-ea"/>
              </a:rPr>
              <a:t>, Minister for Foreign Affairs of </a:t>
            </a:r>
            <a:r>
              <a:rPr lang="en-US" altLang="ja-JP" sz="2400" dirty="0">
                <a:solidFill>
                  <a:srgbClr val="FF0000"/>
                </a:solidFill>
                <a:latin typeface="+mn-lt"/>
                <a:ea typeface="+mn-ea"/>
              </a:rPr>
              <a:t>Japan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latin typeface="+mn-lt"/>
                <a:ea typeface="+mn-ea"/>
              </a:rPr>
              <a:t>  - H.E. </a:t>
            </a:r>
            <a:r>
              <a:rPr lang="en-US" altLang="ja-JP" sz="2400" dirty="0">
                <a:solidFill>
                  <a:srgbClr val="FF0000"/>
                </a:solidFill>
                <a:latin typeface="+mn-lt"/>
                <a:ea typeface="+mn-ea"/>
              </a:rPr>
              <a:t>Mr. </a:t>
            </a:r>
            <a:r>
              <a:rPr lang="en-US" altLang="ja-JP" sz="2400" dirty="0" err="1">
                <a:solidFill>
                  <a:srgbClr val="FF0000"/>
                </a:solidFill>
                <a:latin typeface="+mn-lt"/>
                <a:ea typeface="+mn-ea"/>
              </a:rPr>
              <a:t>Rachmat</a:t>
            </a:r>
            <a:r>
              <a:rPr lang="en-US" altLang="ja-JP" sz="2400" dirty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altLang="ja-JP" sz="2400" dirty="0" err="1">
                <a:solidFill>
                  <a:srgbClr val="FF0000"/>
                </a:solidFill>
                <a:latin typeface="+mn-lt"/>
                <a:ea typeface="+mn-ea"/>
              </a:rPr>
              <a:t>Witoelar</a:t>
            </a:r>
            <a:r>
              <a:rPr lang="en-US" altLang="ja-JP" sz="2400" dirty="0">
                <a:latin typeface="+mn-lt"/>
                <a:ea typeface="+mn-ea"/>
              </a:rPr>
              <a:t>, President’s Special Envoy for Climate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latin typeface="+mn-lt"/>
                <a:ea typeface="+mn-ea"/>
              </a:rPr>
              <a:t>    Change and Executive Chair of the National Council on Climate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latin typeface="+mn-lt"/>
                <a:ea typeface="+mn-ea"/>
              </a:rPr>
              <a:t>    Change of the Republic of </a:t>
            </a:r>
            <a:r>
              <a:rPr lang="en-US" altLang="ja-JP" sz="2400" dirty="0">
                <a:solidFill>
                  <a:srgbClr val="FF0000"/>
                </a:solidFill>
                <a:latin typeface="+mn-lt"/>
                <a:ea typeface="+mn-ea"/>
              </a:rPr>
              <a:t>Indonesia</a:t>
            </a:r>
            <a:r>
              <a:rPr lang="en-US" altLang="ja-JP" sz="2400" dirty="0">
                <a:latin typeface="+mn-lt"/>
                <a:ea typeface="+mn-ea"/>
              </a:rPr>
              <a:t> </a:t>
            </a: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n-lt"/>
                <a:ea typeface="+mn-ea"/>
              </a:rPr>
              <a:t>（３）</a:t>
            </a:r>
            <a:r>
              <a:rPr lang="en-US" altLang="ja-JP" sz="2400" dirty="0">
                <a:latin typeface="+mn-lt"/>
                <a:ea typeface="+mn-ea"/>
              </a:rPr>
              <a:t>R</a:t>
            </a:r>
            <a:r>
              <a:rPr lang="en-US" altLang="ja-JP" sz="2400" dirty="0">
                <a:latin typeface="+mj-ea"/>
                <a:ea typeface="+mn-ea"/>
              </a:rPr>
              <a:t>epresentatives from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solidFill>
                  <a:srgbClr val="FF0000"/>
                </a:solidFill>
                <a:latin typeface="+mj-ea"/>
                <a:ea typeface="+mn-ea"/>
              </a:rPr>
              <a:t>     18 countries of the EAS </a:t>
            </a:r>
            <a:r>
              <a:rPr lang="en-US" altLang="ja-JP" sz="2400" dirty="0">
                <a:latin typeface="+mj-ea"/>
                <a:ea typeface="+mn-ea"/>
              </a:rPr>
              <a:t>and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solidFill>
                  <a:srgbClr val="FF0000"/>
                </a:solidFill>
                <a:latin typeface="+mj-ea"/>
                <a:ea typeface="+mn-ea"/>
              </a:rPr>
              <a:t>     9 observer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+mn-ea"/>
              </a:rPr>
              <a:t> organizations</a:t>
            </a:r>
            <a:r>
              <a:rPr lang="en-US" sz="2400" dirty="0">
                <a:latin typeface="+mn-lt"/>
                <a:ea typeface="+mn-ea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ea typeface="+mn-ea"/>
              </a:rPr>
              <a:t>       a</a:t>
            </a:r>
            <a:r>
              <a:rPr lang="en-US" altLang="ja-JP" sz="2400" dirty="0">
                <a:latin typeface="+mj-ea"/>
                <a:ea typeface="+mn-ea"/>
              </a:rPr>
              <a:t>ttended the Dialogue.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u="sng" dirty="0">
              <a:latin typeface="+mj-ea"/>
              <a:ea typeface="+mn-ea"/>
            </a:endParaRPr>
          </a:p>
        </p:txBody>
      </p:sp>
      <p:sp>
        <p:nvSpPr>
          <p:cNvPr id="9" name="サブタイトル 2"/>
          <p:cNvSpPr>
            <a:spLocks noGrp="1"/>
          </p:cNvSpPr>
          <p:nvPr>
            <p:ph type="subTitle" idx="1"/>
          </p:nvPr>
        </p:nvSpPr>
        <p:spPr>
          <a:xfrm>
            <a:off x="107950" y="1773238"/>
            <a:ext cx="6840538" cy="431800"/>
          </a:xfrm>
          <a:solidFill>
            <a:schemeClr val="accent5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rtlCol="0" anchor="ctr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2400" b="1" dirty="0" smtClean="0">
                <a:solidFill>
                  <a:schemeClr val="bg1"/>
                </a:solidFill>
                <a:latin typeface="+mn-ea"/>
              </a:rPr>
              <a:t>East Asia Low Carbon Growth Partnership Dialogue</a:t>
            </a:r>
            <a:endParaRPr lang="ja-JP" altLang="en-US" sz="24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84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2113" y="4418013"/>
            <a:ext cx="3563937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/>
          <p:cNvSpPr txBox="1"/>
          <p:nvPr/>
        </p:nvSpPr>
        <p:spPr>
          <a:xfrm>
            <a:off x="1763713" y="1916113"/>
            <a:ext cx="4891087" cy="45720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atin typeface="+mn-ea"/>
                <a:ea typeface="+mn-ea"/>
              </a:rPr>
              <a:t>CO2 emissions from fuel combustion</a:t>
            </a:r>
          </a:p>
        </p:txBody>
      </p:sp>
      <p:pic>
        <p:nvPicPr>
          <p:cNvPr id="19458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2250" y="2565400"/>
            <a:ext cx="5600700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角丸四角形 13"/>
          <p:cNvSpPr/>
          <p:nvPr/>
        </p:nvSpPr>
        <p:spPr>
          <a:xfrm>
            <a:off x="55563" y="44450"/>
            <a:ext cx="9037637" cy="47625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b="1" dirty="0">
                <a:solidFill>
                  <a:schemeClr val="bg1"/>
                </a:solidFill>
                <a:ea typeface="HG丸ｺﾞｼｯｸM-PRO" pitchFamily="50" charset="-128"/>
              </a:rPr>
              <a:t>East Asia Low Carbon Growth Partnership</a:t>
            </a:r>
            <a:endParaRPr lang="ja-JP" altLang="en-US" sz="2800" b="1" dirty="0">
              <a:solidFill>
                <a:schemeClr val="bg1"/>
              </a:solidFill>
              <a:ea typeface="HG丸ｺﾞｼｯｸM-PRO" pitchFamily="50" charset="-128"/>
            </a:endParaRPr>
          </a:p>
        </p:txBody>
      </p:sp>
      <p:sp>
        <p:nvSpPr>
          <p:cNvPr id="19460" name="正方形/長方形 15"/>
          <p:cNvSpPr>
            <a:spLocks noChangeArrowheads="1"/>
          </p:cNvSpPr>
          <p:nvPr/>
        </p:nvSpPr>
        <p:spPr bwMode="auto">
          <a:xfrm>
            <a:off x="323850" y="806450"/>
            <a:ext cx="8569325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EAS region is the world's economic growth center, as well as the largest greenhouse gas emissions area (</a:t>
            </a:r>
            <a:r>
              <a:rPr lang="en-US" sz="2400">
                <a:solidFill>
                  <a:srgbClr val="FD2711"/>
                </a:solidFill>
                <a:latin typeface="Calibri" pitchFamily="34" charset="0"/>
              </a:rPr>
              <a:t>63% of the global emission</a:t>
            </a:r>
            <a:r>
              <a:rPr lang="en-US" sz="2400">
                <a:latin typeface="Calibri" pitchFamily="34" charset="0"/>
              </a:rPr>
              <a:t>)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 </a:t>
            </a:r>
            <a:endParaRPr lang="ja-JP" altLang="en-US" sz="24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0" name="スライド番号プレースホルダ 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63DF7D2-7683-4702-A4A2-97B7D9BF859A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サブタイトル 2"/>
          <p:cNvSpPr txBox="1">
            <a:spLocks/>
          </p:cNvSpPr>
          <p:nvPr/>
        </p:nvSpPr>
        <p:spPr>
          <a:xfrm>
            <a:off x="179388" y="836613"/>
            <a:ext cx="8785225" cy="583247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anchor="ctr"/>
          <a:lstStyle/>
          <a:p>
            <a:pPr>
              <a:buFont typeface="Wingdings" pitchFamily="2" charset="2"/>
              <a:buChar char="u"/>
            </a:pPr>
            <a:r>
              <a:rPr lang="en-US" altLang="ja-JP" sz="2400">
                <a:latin typeface="Calibri" pitchFamily="34" charset="0"/>
              </a:rPr>
              <a:t>  Low-carbon growth is a key to realizing sustainable growth </a:t>
            </a:r>
          </a:p>
          <a:p>
            <a:pPr>
              <a:buFont typeface="Wingdings" pitchFamily="2" charset="2"/>
              <a:buNone/>
            </a:pPr>
            <a:r>
              <a:rPr lang="en-US" altLang="ja-JP" sz="2400">
                <a:latin typeface="Calibri" pitchFamily="34" charset="0"/>
              </a:rPr>
              <a:t>       toward the future.</a:t>
            </a:r>
          </a:p>
          <a:p>
            <a:endParaRPr lang="en-US" altLang="ja-JP" sz="800">
              <a:latin typeface="Calibri" pitchFamily="34" charset="0"/>
            </a:endParaRPr>
          </a:p>
          <a:p>
            <a:pPr>
              <a:buFont typeface="Wingdings" pitchFamily="2" charset="2"/>
              <a:buChar char="u"/>
            </a:pPr>
            <a:r>
              <a:rPr lang="en-US" altLang="ja-JP" sz="2400">
                <a:latin typeface="Calibri" pitchFamily="34" charset="0"/>
              </a:rPr>
              <a:t>  </a:t>
            </a:r>
            <a:r>
              <a:rPr lang="en-US" altLang="ja-JP" sz="2400">
                <a:solidFill>
                  <a:srgbClr val="FD2711"/>
                </a:solidFill>
                <a:latin typeface="Calibri" pitchFamily="34" charset="0"/>
              </a:rPr>
              <a:t>B</a:t>
            </a:r>
            <a:r>
              <a:rPr lang="en-US" altLang="ja-JP" sz="2400">
                <a:solidFill>
                  <a:srgbClr val="FF0000"/>
                </a:solidFill>
                <a:latin typeface="Calibri" pitchFamily="34" charset="0"/>
              </a:rPr>
              <a:t>ilateral and regional initiatives</a:t>
            </a:r>
            <a:r>
              <a:rPr lang="en-US" altLang="ja-JP" sz="2400">
                <a:latin typeface="Calibri" pitchFamily="34" charset="0"/>
              </a:rPr>
              <a:t> could play an important role for</a:t>
            </a:r>
          </a:p>
          <a:p>
            <a:pPr>
              <a:buFont typeface="Wingdings" pitchFamily="2" charset="2"/>
              <a:buNone/>
            </a:pPr>
            <a:r>
              <a:rPr lang="en-US" altLang="ja-JP" sz="2400">
                <a:latin typeface="Calibri" pitchFamily="34" charset="0"/>
              </a:rPr>
              <a:t>      achieving low-carbon growth and enhancing the capacity of the </a:t>
            </a:r>
          </a:p>
          <a:p>
            <a:pPr>
              <a:buFont typeface="Wingdings" pitchFamily="2" charset="2"/>
              <a:buNone/>
            </a:pPr>
            <a:r>
              <a:rPr lang="en-US" altLang="ja-JP" sz="2400">
                <a:latin typeface="Calibri" pitchFamily="34" charset="0"/>
              </a:rPr>
              <a:t>      developing countries.</a:t>
            </a:r>
          </a:p>
          <a:p>
            <a:pPr>
              <a:buFont typeface="Wingdings" pitchFamily="2" charset="2"/>
              <a:buChar char="u"/>
            </a:pPr>
            <a:endParaRPr lang="en-US" altLang="ja-JP" sz="800">
              <a:latin typeface="Calibri" pitchFamily="34" charset="0"/>
            </a:endParaRPr>
          </a:p>
          <a:p>
            <a:pPr>
              <a:buFont typeface="Wingdings" pitchFamily="2" charset="2"/>
              <a:buChar char="u"/>
            </a:pPr>
            <a:r>
              <a:rPr lang="en-US" altLang="ja-JP" sz="2400">
                <a:latin typeface="Calibri" pitchFamily="34" charset="0"/>
              </a:rPr>
              <a:t>  The importance of promoting cooperation in line with the </a:t>
            </a:r>
          </a:p>
          <a:p>
            <a:pPr>
              <a:buFont typeface="Wingdings" pitchFamily="2" charset="2"/>
              <a:buNone/>
            </a:pPr>
            <a:r>
              <a:rPr lang="en-US" altLang="ja-JP" sz="2400">
                <a:latin typeface="Calibri" pitchFamily="34" charset="0"/>
              </a:rPr>
              <a:t>      following 3 pillars;</a:t>
            </a:r>
          </a:p>
          <a:p>
            <a:pPr>
              <a:buFont typeface="Wingdings" pitchFamily="2" charset="2"/>
              <a:buChar char="u"/>
            </a:pPr>
            <a:endParaRPr lang="en-US" altLang="ja-JP" sz="800">
              <a:latin typeface="Calibri" pitchFamily="34" charset="0"/>
            </a:endParaRPr>
          </a:p>
          <a:p>
            <a:r>
              <a:rPr lang="ja-JP" altLang="en-US" sz="2200">
                <a:latin typeface="Calibri" pitchFamily="34" charset="0"/>
              </a:rPr>
              <a:t>（１） </a:t>
            </a:r>
            <a:r>
              <a:rPr lang="en-US" altLang="ja-JP" sz="2200">
                <a:latin typeface="Calibri" pitchFamily="34" charset="0"/>
              </a:rPr>
              <a:t>to develop their own </a:t>
            </a:r>
            <a:r>
              <a:rPr lang="en-US" altLang="ja-JP" sz="2200">
                <a:solidFill>
                  <a:srgbClr val="FD2711"/>
                </a:solidFill>
                <a:latin typeface="Calibri" pitchFamily="34" charset="0"/>
              </a:rPr>
              <a:t>low-carbon growth strategies</a:t>
            </a:r>
            <a:r>
              <a:rPr lang="en-US" altLang="ja-JP" sz="2200">
                <a:latin typeface="Calibri" pitchFamily="34" charset="0"/>
              </a:rPr>
              <a:t> in each country,</a:t>
            </a:r>
          </a:p>
          <a:p>
            <a:r>
              <a:rPr lang="ja-JP" altLang="en-US" sz="2200">
                <a:latin typeface="Calibri" pitchFamily="34" charset="0"/>
              </a:rPr>
              <a:t>（２） </a:t>
            </a:r>
            <a:r>
              <a:rPr lang="en-US" altLang="ja-JP" sz="2200">
                <a:latin typeface="Calibri" pitchFamily="34" charset="0"/>
              </a:rPr>
              <a:t>importance of </a:t>
            </a:r>
            <a:r>
              <a:rPr lang="en-US" altLang="ja-JP" sz="2200">
                <a:solidFill>
                  <a:srgbClr val="FD2711"/>
                </a:solidFill>
                <a:latin typeface="Calibri" pitchFamily="34" charset="0"/>
              </a:rPr>
              <a:t>technology, market and non-market mechanisms</a:t>
            </a:r>
            <a:r>
              <a:rPr lang="en-US" altLang="ja-JP" sz="2200">
                <a:latin typeface="Calibri" pitchFamily="34" charset="0"/>
              </a:rPr>
              <a:t> as one </a:t>
            </a:r>
          </a:p>
          <a:p>
            <a:r>
              <a:rPr lang="en-US" altLang="ja-JP" sz="2200">
                <a:latin typeface="Calibri" pitchFamily="34" charset="0"/>
              </a:rPr>
              <a:t>        of the effective ways for the availability of technologies and products,</a:t>
            </a:r>
          </a:p>
          <a:p>
            <a:r>
              <a:rPr lang="ja-JP" altLang="en-US" sz="2200">
                <a:latin typeface="Calibri" pitchFamily="34" charset="0"/>
              </a:rPr>
              <a:t>（３）</a:t>
            </a:r>
            <a:r>
              <a:rPr lang="en-US" altLang="ja-JP" sz="2200">
                <a:latin typeface="Calibri" pitchFamily="34" charset="0"/>
              </a:rPr>
              <a:t>importance of </a:t>
            </a:r>
            <a:r>
              <a:rPr lang="en-US" altLang="ja-JP" sz="2200">
                <a:solidFill>
                  <a:srgbClr val="FD2711"/>
                </a:solidFill>
                <a:latin typeface="Calibri" pitchFamily="34" charset="0"/>
              </a:rPr>
              <a:t>cooperation of various stakeholders</a:t>
            </a:r>
            <a:r>
              <a:rPr lang="en-US" altLang="ja-JP" sz="2200">
                <a:latin typeface="Calibri" pitchFamily="34" charset="0"/>
              </a:rPr>
              <a:t>. </a:t>
            </a:r>
          </a:p>
          <a:p>
            <a:r>
              <a:rPr lang="en-US" altLang="ja-JP" sz="2200">
                <a:latin typeface="Calibri" pitchFamily="34" charset="0"/>
              </a:rPr>
              <a:t>     - agreed to work towards establishing </a:t>
            </a:r>
            <a:r>
              <a:rPr lang="en-US" altLang="ja-JP" sz="2200">
                <a:solidFill>
                  <a:srgbClr val="FD2711"/>
                </a:solidFill>
                <a:latin typeface="Calibri" pitchFamily="34" charset="0"/>
              </a:rPr>
              <a:t>“East Asia Knowledge Platform for </a:t>
            </a:r>
          </a:p>
          <a:p>
            <a:r>
              <a:rPr lang="en-US" altLang="ja-JP" sz="2200">
                <a:solidFill>
                  <a:srgbClr val="FD2711"/>
                </a:solidFill>
                <a:latin typeface="Calibri" pitchFamily="34" charset="0"/>
              </a:rPr>
              <a:t>        Low-carbon Growth”</a:t>
            </a:r>
            <a:r>
              <a:rPr lang="en-US" altLang="ja-JP" sz="2200">
                <a:latin typeface="Calibri" pitchFamily="34" charset="0"/>
              </a:rPr>
              <a:t> .</a:t>
            </a:r>
            <a:endParaRPr lang="ja-JP" altLang="en-US" sz="2200">
              <a:latin typeface="Calibri" pitchFamily="34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109538" y="549275"/>
            <a:ext cx="6118225" cy="431800"/>
          </a:xfrm>
          <a:solidFill>
            <a:schemeClr val="accent5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n-US" altLang="ja-JP" sz="2400" b="1" smtClean="0">
                <a:solidFill>
                  <a:schemeClr val="bg1"/>
                </a:solidFill>
                <a:latin typeface="ＭＳ Ｐゴシック" pitchFamily="50" charset="-128"/>
              </a:rPr>
              <a:t>  Summary of the discussions in the Dialogue </a:t>
            </a:r>
            <a:endParaRPr lang="ja-JP" altLang="en-US" sz="2400" b="1" smtClean="0">
              <a:solidFill>
                <a:schemeClr val="bg1"/>
              </a:solidFill>
              <a:latin typeface="ＭＳ Ｐゴシック" pitchFamily="50" charset="-128"/>
            </a:endParaRPr>
          </a:p>
        </p:txBody>
      </p:sp>
      <p:sp>
        <p:nvSpPr>
          <p:cNvPr id="8" name="スライド番号プレースホルダ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76AC992-0E48-4228-9908-665EF720193B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5563" y="-26988"/>
            <a:ext cx="9037637" cy="47625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b="1" dirty="0">
                <a:solidFill>
                  <a:schemeClr val="bg1"/>
                </a:solidFill>
                <a:ea typeface="HG丸ｺﾞｼｯｸM-PRO" pitchFamily="50" charset="-128"/>
              </a:rPr>
              <a:t>East Asia Low Carbon Growth Partnership</a:t>
            </a:r>
            <a:endParaRPr lang="ja-JP" altLang="en-US" sz="2800" b="1" dirty="0">
              <a:solidFill>
                <a:schemeClr val="bg1"/>
              </a:solidFill>
              <a:ea typeface="HG丸ｺﾞｼｯｸM-PRO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上矢印 23"/>
          <p:cNvSpPr/>
          <p:nvPr/>
        </p:nvSpPr>
        <p:spPr>
          <a:xfrm rot="10800000">
            <a:off x="1692275" y="2852738"/>
            <a:ext cx="1150938" cy="3529012"/>
          </a:xfrm>
          <a:prstGeom prst="upArrow">
            <a:avLst>
              <a:gd name="adj1" fmla="val 50000"/>
              <a:gd name="adj2" fmla="val 25950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上矢印 24"/>
          <p:cNvSpPr/>
          <p:nvPr/>
        </p:nvSpPr>
        <p:spPr>
          <a:xfrm rot="10800000">
            <a:off x="6372225" y="2781300"/>
            <a:ext cx="1152525" cy="3600450"/>
          </a:xfrm>
          <a:prstGeom prst="upArrow">
            <a:avLst>
              <a:gd name="adj1" fmla="val 50000"/>
              <a:gd name="adj2" fmla="val 25950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6" name="上矢印 25"/>
          <p:cNvSpPr/>
          <p:nvPr/>
        </p:nvSpPr>
        <p:spPr>
          <a:xfrm rot="10800000">
            <a:off x="3995738" y="3141663"/>
            <a:ext cx="1152525" cy="3240087"/>
          </a:xfrm>
          <a:prstGeom prst="upArrow">
            <a:avLst>
              <a:gd name="adj1" fmla="val 50000"/>
              <a:gd name="adj2" fmla="val 25950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1116013" y="1700213"/>
            <a:ext cx="6911975" cy="13684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533" name="テキスト ボックス 27"/>
          <p:cNvSpPr txBox="1">
            <a:spLocks noChangeArrowheads="1"/>
          </p:cNvSpPr>
          <p:nvPr/>
        </p:nvSpPr>
        <p:spPr bwMode="auto">
          <a:xfrm>
            <a:off x="2124075" y="1341438"/>
            <a:ext cx="5111750" cy="5540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u="sng">
                <a:latin typeface="Calibri" pitchFamily="34" charset="0"/>
              </a:rPr>
              <a:t>East Asia Low Carbon Growth Partnership Dialogue</a:t>
            </a:r>
          </a:p>
          <a:p>
            <a:pPr algn="ctr"/>
            <a:endParaRPr lang="ja-JP" altLang="en-US" sz="1200" b="1" u="sng">
              <a:latin typeface="Calibri" pitchFamily="34" charset="0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763713" y="549275"/>
            <a:ext cx="5472112" cy="5032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ysClr val="windowText" lastClr="000000"/>
                </a:solidFill>
              </a:rPr>
              <a:t>East Asia Summit(EAS), EAS Ministerial Meetings </a:t>
            </a:r>
            <a:endParaRPr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0" name="上矢印 29"/>
          <p:cNvSpPr/>
          <p:nvPr/>
        </p:nvSpPr>
        <p:spPr>
          <a:xfrm>
            <a:off x="3924300" y="981075"/>
            <a:ext cx="1152525" cy="431800"/>
          </a:xfrm>
          <a:prstGeom prst="up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79388" y="1700213"/>
            <a:ext cx="4537075" cy="736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latin typeface="+mn-lt"/>
                <a:ea typeface="+mn-ea"/>
              </a:rPr>
              <a:t>Confirmation of the importance of low carbon growth at the high political level</a:t>
            </a:r>
            <a:endParaRPr lang="ja-JP" altLang="en-US" sz="1400" b="1" dirty="0">
              <a:latin typeface="+mn-lt"/>
              <a:ea typeface="+mn-e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859338" y="1700213"/>
            <a:ext cx="3889375" cy="736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latin typeface="+mn-lt"/>
                <a:ea typeface="+mn-ea"/>
              </a:rPr>
              <a:t>Sharing of best practices and knowledge in the region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339975" y="2276475"/>
            <a:ext cx="4464050" cy="9096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dirty="0">
                <a:latin typeface="+mn-lt"/>
                <a:ea typeface="+mn-ea"/>
              </a:rPr>
              <a:t>Building of “Asian models” for low carbon growth</a:t>
            </a:r>
            <a:endParaRPr lang="ja-JP" altLang="en-US" b="1" dirty="0">
              <a:latin typeface="+mn-lt"/>
              <a:ea typeface="+mn-ea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1042988" y="6381750"/>
            <a:ext cx="7058025" cy="431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ysClr val="windowText" lastClr="000000"/>
                </a:solidFill>
              </a:rPr>
              <a:t>Realization of low carbon growth in EAS region</a:t>
            </a:r>
            <a:endParaRPr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6" name="対角する 2 つの角を丸めた四角形 35"/>
          <p:cNvSpPr/>
          <p:nvPr/>
        </p:nvSpPr>
        <p:spPr>
          <a:xfrm>
            <a:off x="34925" y="3284538"/>
            <a:ext cx="2736850" cy="2089150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u="sng" dirty="0">
                <a:solidFill>
                  <a:schemeClr val="tx1"/>
                </a:solidFill>
              </a:rPr>
              <a:t>Pillar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u="sng" dirty="0">
                <a:solidFill>
                  <a:schemeClr val="tx1"/>
                </a:solidFill>
              </a:rPr>
              <a:t>Cooperation for formulation and implementation of low carbon growth strategy </a:t>
            </a:r>
            <a:r>
              <a:rPr lang="en-US" altLang="ja-JP" sz="1400" dirty="0">
                <a:solidFill>
                  <a:schemeClr val="tx1"/>
                </a:solidFill>
              </a:rPr>
              <a:t>infrastructures, capacity building, etc.</a:t>
            </a:r>
          </a:p>
        </p:txBody>
      </p:sp>
      <p:sp>
        <p:nvSpPr>
          <p:cNvPr id="37" name="対角する 2 つの角を丸めた四角形 36"/>
          <p:cNvSpPr/>
          <p:nvPr/>
        </p:nvSpPr>
        <p:spPr>
          <a:xfrm>
            <a:off x="2771775" y="3284538"/>
            <a:ext cx="3024188" cy="1944687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u="sng" dirty="0">
                <a:solidFill>
                  <a:schemeClr val="tx1"/>
                </a:solidFill>
              </a:rPr>
              <a:t>Pillar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u="sng" dirty="0">
                <a:solidFill>
                  <a:schemeClr val="tx1"/>
                </a:solidFill>
              </a:rPr>
              <a:t>Utilization of market / technologies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Establishment  of flexible and effective new market mechanism to promote efficient GHG emissions reduction and  technologies transfer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8" name="対角する 2 つの角を丸めた四角形 37"/>
          <p:cNvSpPr/>
          <p:nvPr/>
        </p:nvSpPr>
        <p:spPr>
          <a:xfrm>
            <a:off x="5795963" y="3213100"/>
            <a:ext cx="3313112" cy="216058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u="sng" dirty="0">
                <a:solidFill>
                  <a:schemeClr val="tx1"/>
                </a:solidFill>
              </a:rPr>
              <a:t>Pillar 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u="sng" dirty="0">
                <a:solidFill>
                  <a:schemeClr val="tx1"/>
                </a:solidFill>
              </a:rPr>
              <a:t>Enhancement of networks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・</a:t>
            </a:r>
            <a:r>
              <a:rPr lang="en-US" altLang="ja-JP" sz="1400" dirty="0">
                <a:solidFill>
                  <a:schemeClr val="tx1"/>
                </a:solidFill>
              </a:rPr>
              <a:t>Further upgrading networks among research institutes in the region and inputs are utilized by policy-makers and implementation agencies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・</a:t>
            </a:r>
            <a:r>
              <a:rPr lang="en-US" altLang="ja-JP" sz="1400" dirty="0">
                <a:solidFill>
                  <a:schemeClr val="tx1"/>
                </a:solidFill>
              </a:rPr>
              <a:t>Sharing  knowledge among central and local governments, research institutes and private sector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in the region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円/楕円 38"/>
          <p:cNvSpPr/>
          <p:nvPr/>
        </p:nvSpPr>
        <p:spPr>
          <a:xfrm>
            <a:off x="5364163" y="5732463"/>
            <a:ext cx="1368425" cy="57626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b="1" dirty="0">
                <a:latin typeface="Arial Narrow" pitchFamily="34" charset="0"/>
              </a:rPr>
              <a:t>Capacity Building</a:t>
            </a:r>
            <a:endParaRPr lang="ja-JP" altLang="en-US" sz="1100" b="1" dirty="0">
              <a:latin typeface="Arial Narrow" pitchFamily="34" charset="0"/>
            </a:endParaRPr>
          </a:p>
        </p:txBody>
      </p:sp>
      <p:pic>
        <p:nvPicPr>
          <p:cNvPr id="22544" name="Picture 45" descr="C:\Documents and Settings\a17040\デスクトップ\プレゼン\0005611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5316538"/>
            <a:ext cx="792163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2" descr="D:\Documents and Settings\kiaa2577\Local Settings\Temporary Internet Files\Content.IE5\Y4MLND0K\MM900282797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5300663"/>
            <a:ext cx="833438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円/楕円 41"/>
          <p:cNvSpPr/>
          <p:nvPr/>
        </p:nvSpPr>
        <p:spPr>
          <a:xfrm>
            <a:off x="2484438" y="5589588"/>
            <a:ext cx="957262" cy="431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b="1" dirty="0">
                <a:latin typeface="Arial Narrow" pitchFamily="34" charset="0"/>
              </a:rPr>
              <a:t>finance</a:t>
            </a:r>
            <a:endParaRPr lang="ja-JP" altLang="en-US" sz="1100" b="1" dirty="0">
              <a:latin typeface="Arial Narrow" pitchFamily="34" charset="0"/>
            </a:endParaRPr>
          </a:p>
        </p:txBody>
      </p:sp>
      <p:sp>
        <p:nvSpPr>
          <p:cNvPr id="43" name="円/楕円 42"/>
          <p:cNvSpPr/>
          <p:nvPr/>
        </p:nvSpPr>
        <p:spPr>
          <a:xfrm>
            <a:off x="3708400" y="5876925"/>
            <a:ext cx="1295400" cy="4318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b="1" dirty="0">
                <a:latin typeface="Arial Narrow" pitchFamily="34" charset="0"/>
              </a:rPr>
              <a:t>technologies</a:t>
            </a:r>
            <a:endParaRPr lang="ja-JP" altLang="en-US" sz="1100" b="1" dirty="0">
              <a:latin typeface="Arial Narrow" pitchFamily="34" charset="0"/>
            </a:endParaRPr>
          </a:p>
        </p:txBody>
      </p:sp>
      <p:sp>
        <p:nvSpPr>
          <p:cNvPr id="22548" name="テキスト ボックス 43"/>
          <p:cNvSpPr txBox="1">
            <a:spLocks noChangeArrowheads="1"/>
          </p:cNvSpPr>
          <p:nvPr/>
        </p:nvSpPr>
        <p:spPr bwMode="auto">
          <a:xfrm>
            <a:off x="4140200" y="1052513"/>
            <a:ext cx="6826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200" b="1">
                <a:latin typeface="Calibri" pitchFamily="34" charset="0"/>
              </a:rPr>
              <a:t>report</a:t>
            </a:r>
            <a:endParaRPr lang="ja-JP" altLang="en-US" sz="1200" b="1">
              <a:latin typeface="Calibri" pitchFamily="34" charset="0"/>
            </a:endParaRPr>
          </a:p>
        </p:txBody>
      </p:sp>
      <p:pic>
        <p:nvPicPr>
          <p:cNvPr id="22549" name="Picture 42" descr="C:\Documents and Settings\a17040\デスクトップ\プレゼン\0043163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5227638"/>
            <a:ext cx="8636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角丸四角形 45"/>
          <p:cNvSpPr/>
          <p:nvPr/>
        </p:nvSpPr>
        <p:spPr>
          <a:xfrm>
            <a:off x="55563" y="-26988"/>
            <a:ext cx="9037637" cy="47625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b="1" dirty="0">
                <a:solidFill>
                  <a:schemeClr val="bg1"/>
                </a:solidFill>
                <a:ea typeface="HG丸ｺﾞｼｯｸM-PRO" pitchFamily="50" charset="-128"/>
              </a:rPr>
              <a:t>East Asia Low Carbon Growth Partnership</a:t>
            </a:r>
            <a:endParaRPr lang="ja-JP" altLang="en-US" sz="2800" b="1" dirty="0">
              <a:solidFill>
                <a:schemeClr val="bg1"/>
              </a:solidFill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34925" y="44450"/>
            <a:ext cx="9074150" cy="36036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 cmpd="thickThin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900" b="1" dirty="0" smtClean="0">
                <a:solidFill>
                  <a:schemeClr val="bg1"/>
                </a:solidFill>
              </a:rPr>
              <a:t>[Reference] Japan’s contribution – toward realization of low carbon growth </a:t>
            </a:r>
            <a:r>
              <a:rPr lang="en-US" altLang="ja-JP" sz="1900" b="1" u="heavy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</a:rPr>
              <a:t>in East Asia</a:t>
            </a:r>
            <a:endParaRPr lang="ja-JP" altLang="en-US" sz="1900" b="1" u="heavy" dirty="0">
              <a:solidFill>
                <a:schemeClr val="bg1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9688" y="528638"/>
            <a:ext cx="9036050" cy="10810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 smtClean="0"/>
              <a:t>　</a:t>
            </a:r>
            <a:r>
              <a:rPr lang="en-US" altLang="ja-JP" dirty="0" smtClean="0"/>
              <a:t>Japan continues to make contributions, utilizing various schemes such as ODA loan, grant, technical cooperation, OOF and public finance toward realization of low carbon growth in East Asia.</a:t>
            </a:r>
            <a:endParaRPr lang="ja-JP" altLang="en-US" dirty="0"/>
          </a:p>
        </p:txBody>
      </p:sp>
      <p:sp>
        <p:nvSpPr>
          <p:cNvPr id="4" name="メモ 3"/>
          <p:cNvSpPr/>
          <p:nvPr/>
        </p:nvSpPr>
        <p:spPr>
          <a:xfrm>
            <a:off x="0" y="1700213"/>
            <a:ext cx="2952750" cy="5041900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/>
              <a:t>Disaster Prevention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en-US" altLang="ja-JP" sz="1100" dirty="0" smtClean="0"/>
              <a:t> Strengthening developing countries’ capabilities to address natural disasters such as flood, drought and typhoon caused by climate change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1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ja-JP" sz="1100" b="1" u="sng" dirty="0" smtClean="0"/>
              <a:t>Projects for the Improvement of capabilities to cope with Natural Disasters </a:t>
            </a:r>
            <a:r>
              <a:rPr lang="en-US" altLang="ja-JP" sz="1100" dirty="0" smtClean="0"/>
              <a:t>implemented in Cambodia,  Laos, Philippine, Vietnam, Indonesia.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 smtClean="0"/>
              <a:t>   Japan significantly contributed to the efforts for flood prevention in Mekong countries.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100" dirty="0" smtClean="0"/>
              <a:t> </a:t>
            </a:r>
            <a:r>
              <a:rPr lang="en-US" altLang="ja-JP" sz="1100" b="1" u="sng" dirty="0" smtClean="0"/>
              <a:t>Infrastructure Rehabilitation projects for typhoon damage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 smtClean="0"/>
              <a:t>　</a:t>
            </a:r>
            <a:r>
              <a:rPr lang="en-US" altLang="ja-JP" sz="1100" dirty="0" smtClean="0"/>
              <a:t>In the region severely damaged by typhoon in Philippines, Japan improved and reinforced infrastructure, such as the flood controlling institutions and the damaged roads and bridges.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ja-JP" sz="1100" dirty="0" smtClean="0"/>
              <a:t>Moreover, Japan promoted the climate change measures by using the satellite in  Vietnam and constructed drain to control the flood damage in Cambodia.</a:t>
            </a:r>
            <a:endParaRPr lang="en-US" altLang="ja-JP" sz="105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100" dirty="0"/>
          </a:p>
        </p:txBody>
      </p:sp>
      <p:sp>
        <p:nvSpPr>
          <p:cNvPr id="5" name="メモ 4"/>
          <p:cNvSpPr/>
          <p:nvPr/>
        </p:nvSpPr>
        <p:spPr>
          <a:xfrm>
            <a:off x="3027363" y="4581525"/>
            <a:ext cx="3024187" cy="2144713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/>
              <a:t>REDD+</a:t>
            </a:r>
            <a:r>
              <a:rPr lang="ja-JP" altLang="en-US" sz="1600" b="1" dirty="0" smtClean="0"/>
              <a:t> </a:t>
            </a:r>
            <a:r>
              <a:rPr lang="en-US" altLang="ja-JP" sz="1600" b="1" dirty="0" smtClean="0"/>
              <a:t>(Forest)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en-US" altLang="ja-JP" sz="1100" dirty="0" smtClean="0">
                <a:solidFill>
                  <a:schemeClr val="tx1"/>
                </a:solidFill>
              </a:rPr>
              <a:t>Supporting the research on forest resource, forest management, forestation for the sustainable use and forest preservation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 smtClean="0">
                <a:solidFill>
                  <a:schemeClr val="tx1"/>
                </a:solidFill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ja-JP" sz="1100" b="1" u="sng" dirty="0" smtClean="0"/>
              <a:t>Forest Conservation projects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 smtClean="0"/>
              <a:t>implemented in Cambodia, Laos,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 smtClean="0"/>
              <a:t> Vietnam, Thailand and Indonesia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ja-JP" sz="1100" dirty="0" smtClean="0"/>
              <a:t>Moreover,  Japan implemented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 smtClean="0"/>
              <a:t> forest management project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 smtClean="0"/>
              <a:t>in Philippines and forestation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 smtClean="0"/>
              <a:t>projects in Vietnam, India and China.</a:t>
            </a:r>
          </a:p>
        </p:txBody>
      </p:sp>
      <p:sp>
        <p:nvSpPr>
          <p:cNvPr id="6" name="メモ 5"/>
          <p:cNvSpPr/>
          <p:nvPr/>
        </p:nvSpPr>
        <p:spPr>
          <a:xfrm>
            <a:off x="3017838" y="1684338"/>
            <a:ext cx="3059112" cy="2824162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/>
              <a:t>Renewable Energy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en-US" altLang="ja-JP" sz="1100" dirty="0" smtClean="0"/>
              <a:t>Promoting the introduction of renewable energy, including solar, geothermal and wind power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1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ja-JP" sz="1100" b="1" u="sng" dirty="0" smtClean="0"/>
              <a:t>Solar Power generation projects </a:t>
            </a:r>
            <a:r>
              <a:rPr lang="ja-JP" altLang="en-US" sz="1100" dirty="0" smtClean="0"/>
              <a:t> </a:t>
            </a:r>
            <a:endParaRPr lang="en-US" altLang="ja-JP" sz="11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 smtClean="0"/>
              <a:t>implemented in Cambodia,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 smtClean="0"/>
              <a:t> Laos and Philippines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ja-JP" sz="1100" b="1" u="sng" dirty="0" smtClean="0"/>
              <a:t>Hydro electric power generation projects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 smtClean="0"/>
              <a:t>　</a:t>
            </a:r>
            <a:r>
              <a:rPr lang="en-US" altLang="ja-JP" sz="1100" dirty="0" smtClean="0"/>
              <a:t>In Vietnam, Japan supported the project  of constructing a hydro electric power plant using trade insurance with the cooperation between public and private sectors.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ja-JP" sz="1100" dirty="0" smtClean="0"/>
              <a:t>Moreover, Japan contributed to the construction of geothermal power plants in Indonesia and cooperated with Indian Renewable Energy Development Agency (IREDA).</a:t>
            </a:r>
          </a:p>
        </p:txBody>
      </p:sp>
      <p:sp>
        <p:nvSpPr>
          <p:cNvPr id="7" name="メモ 6"/>
          <p:cNvSpPr/>
          <p:nvPr/>
        </p:nvSpPr>
        <p:spPr>
          <a:xfrm>
            <a:off x="6119813" y="1685925"/>
            <a:ext cx="3024187" cy="5040313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/>
              <a:t>Energy saving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en-US" altLang="ja-JP" sz="1200" dirty="0" smtClean="0"/>
              <a:t>Promoting  technical cooperation as well as the introduction of energy saving facilities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p"/>
              <a:defRPr/>
            </a:pPr>
            <a:r>
              <a:rPr lang="en-US" altLang="ja-JP" sz="1200" dirty="0" smtClean="0"/>
              <a:t>Cooperation on the construction of a low carbon city in the urbanized countries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ja-JP" sz="1200" b="1" u="sng" dirty="0" smtClean="0"/>
              <a:t>Technological cooperation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u="sng" dirty="0" smtClean="0"/>
              <a:t>related to energy saving </a:t>
            </a:r>
            <a:r>
              <a:rPr lang="ja-JP" altLang="en-US" sz="1200" dirty="0" smtClean="0"/>
              <a:t>　　</a:t>
            </a:r>
            <a:endParaRPr lang="en-US" altLang="ja-JP" sz="12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 smtClean="0"/>
              <a:t>　</a:t>
            </a:r>
            <a:r>
              <a:rPr lang="en-US" altLang="ja-JP" sz="1200" dirty="0" smtClean="0"/>
              <a:t>In Vietnam, Indonesia,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 smtClean="0"/>
              <a:t>India, China and Singapore,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 smtClean="0"/>
              <a:t>Japan supported to introduce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 smtClean="0"/>
              <a:t>energy saving law/standard.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ja-JP" sz="1200" b="1" u="sng" dirty="0" smtClean="0"/>
              <a:t>Super efficient thermal power generation</a:t>
            </a:r>
            <a:r>
              <a:rPr lang="ja-JP" altLang="en-US" sz="1200" dirty="0" smtClean="0"/>
              <a:t>　</a:t>
            </a:r>
            <a:endParaRPr lang="en-US" altLang="ja-JP" sz="12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 smtClean="0"/>
              <a:t>　</a:t>
            </a:r>
            <a:r>
              <a:rPr lang="en-US" altLang="ja-JP" sz="1200" dirty="0" smtClean="0"/>
              <a:t>In Indonesia, Japan supported the construction of coal thermal power plants, which uses Japan’s clean coal technology.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ja-JP" sz="1200" b="1" u="sng" dirty="0" smtClean="0"/>
              <a:t>Cooperation toward Low Carbon City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 smtClean="0"/>
              <a:t>　</a:t>
            </a:r>
            <a:r>
              <a:rPr lang="en-US" altLang="ja-JP" sz="1200" dirty="0" smtClean="0"/>
              <a:t>In Thailand and India, Japan supported the introduction of metro.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Also, Japan strengthened the cooperation on low carbon city, </a:t>
            </a:r>
            <a:r>
              <a:rPr lang="en-US" altLang="ja-JP" sz="1200" dirty="0" smtClean="0">
                <a:solidFill>
                  <a:schemeClr val="tx1"/>
                </a:solidFill>
              </a:rPr>
              <a:t>such as energy saving of commercial buildings in Thailand, smart grid in Vietnam and urban transportation in China.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ja-JP" sz="1200" dirty="0" smtClean="0"/>
              <a:t>Moreover, Japan utilized the schemes including “Green”(global environmental preservation issue) of JBIC to promote energy saving and environmental cooperation.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dirty="0" smtClean="0"/>
          </a:p>
        </p:txBody>
      </p:sp>
      <p:pic>
        <p:nvPicPr>
          <p:cNvPr id="23559" name="コンテンツ プレースホルダ 4" descr="pv cell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2319338"/>
            <a:ext cx="84455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3"/>
          <p:cNvPicPr>
            <a:picLocks noChangeAspect="1" noChangeArrowheads="1"/>
          </p:cNvPicPr>
          <p:nvPr/>
        </p:nvPicPr>
        <p:blipFill>
          <a:blip r:embed="rId3"/>
          <a:srcRect l="1442" t="3185" r="3201" b="2229"/>
          <a:stretch>
            <a:fillRect/>
          </a:stretch>
        </p:blipFill>
        <p:spPr bwMode="auto">
          <a:xfrm>
            <a:off x="5170488" y="5583238"/>
            <a:ext cx="8413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2" descr="X:\気候変動課\参考資料\写真\JICA協力\カンボジア灌漑施設整備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463" y="5805488"/>
            <a:ext cx="9715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3" descr="X:\気候変動課\参考資料\写真\JICA協力\インドネシア耐震建設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5805488"/>
            <a:ext cx="9032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4" descr="X:\気候変動課\参考資料\写真\JICA協力\ベトナム電力技術基準普及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72450" y="3044825"/>
            <a:ext cx="8636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4" name="テキスト ボックス 15"/>
          <p:cNvSpPr txBox="1">
            <a:spLocks noChangeArrowheads="1"/>
          </p:cNvSpPr>
          <p:nvPr/>
        </p:nvSpPr>
        <p:spPr bwMode="auto">
          <a:xfrm>
            <a:off x="179388" y="6438900"/>
            <a:ext cx="7556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900">
                <a:latin typeface="Calibri" pitchFamily="34" charset="0"/>
              </a:rPr>
              <a:t>Source: JICA</a:t>
            </a:r>
            <a:endParaRPr lang="ja-JP" altLang="en-US" sz="900">
              <a:latin typeface="Calibri" pitchFamily="34" charset="0"/>
            </a:endParaRPr>
          </a:p>
        </p:txBody>
      </p:sp>
      <p:sp>
        <p:nvSpPr>
          <p:cNvPr id="23565" name="テキスト ボックス 16"/>
          <p:cNvSpPr txBox="1">
            <a:spLocks noChangeArrowheads="1"/>
          </p:cNvSpPr>
          <p:nvPr/>
        </p:nvSpPr>
        <p:spPr bwMode="auto">
          <a:xfrm>
            <a:off x="1366838" y="6438900"/>
            <a:ext cx="7556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900">
                <a:latin typeface="Calibri" pitchFamily="34" charset="0"/>
              </a:rPr>
              <a:t>Source: JICA</a:t>
            </a:r>
            <a:endParaRPr lang="ja-JP" altLang="en-US" sz="900">
              <a:latin typeface="Calibri" pitchFamily="34" charset="0"/>
            </a:endParaRPr>
          </a:p>
        </p:txBody>
      </p:sp>
      <p:sp>
        <p:nvSpPr>
          <p:cNvPr id="23566" name="テキスト ボックス 16"/>
          <p:cNvSpPr txBox="1">
            <a:spLocks noChangeArrowheads="1"/>
          </p:cNvSpPr>
          <p:nvPr/>
        </p:nvSpPr>
        <p:spPr bwMode="auto">
          <a:xfrm>
            <a:off x="8221663" y="3644900"/>
            <a:ext cx="7556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900">
                <a:latin typeface="Calibri" pitchFamily="34" charset="0"/>
              </a:rPr>
              <a:t>Source: JICA</a:t>
            </a:r>
            <a:endParaRPr lang="ja-JP" altLang="en-US" sz="9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088" y="4508500"/>
            <a:ext cx="7345362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/>
              <a:t>Hiroshi Minami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Deputy </a:t>
            </a:r>
            <a:r>
              <a:rPr lang="en-US" sz="2800" dirty="0" smtClean="0"/>
              <a:t>Director-General</a:t>
            </a:r>
            <a:r>
              <a:rPr lang="en-US" dirty="0" smtClean="0"/>
              <a:t> for Global Issues, </a:t>
            </a:r>
            <a:endParaRPr lang="ja-JP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Ministry of Foreign Affairs, JAPAN</a:t>
            </a:r>
            <a:endParaRPr lang="ja-JP" altLang="en-US" dirty="0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835150" y="2781300"/>
            <a:ext cx="5400675" cy="646113"/>
          </a:xfr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ja-JP" sz="3600" b="1" smtClean="0">
                <a:solidFill>
                  <a:schemeClr val="bg1"/>
                </a:solidFill>
                <a:ea typeface="ＭＳ 明朝" pitchFamily="17" charset="-128"/>
                <a:cs typeface="Times New Roman" pitchFamily="18" charset="0"/>
              </a:rPr>
              <a:t>Thank you</a:t>
            </a:r>
            <a:endParaRPr lang="en-US" altLang="ja-JP" sz="3200" b="1" smtClean="0">
              <a:solidFill>
                <a:schemeClr val="bg1"/>
              </a:solidFill>
              <a:ea typeface="ＭＳ 明朝" pitchFamily="17" charset="-128"/>
              <a:cs typeface="Times New Roman" pitchFamily="18" charset="0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1FB108-1881-4730-8DAC-02EB8E84445D}" type="slidenum">
              <a:rPr lang="ja-JP" altLang="en-US"/>
              <a:pPr>
                <a:defRPr/>
              </a:pPr>
              <a:t>9</a:t>
            </a:fld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1126</Words>
  <Application>Microsoft Office PowerPoint</Application>
  <PresentationFormat>On-screen Show (4:3)</PresentationFormat>
  <Paragraphs>164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ＭＳ Ｐゴシック</vt:lpstr>
      <vt:lpstr>Calibri</vt:lpstr>
      <vt:lpstr>ＭＳ 明朝</vt:lpstr>
      <vt:lpstr>Times New Roman</vt:lpstr>
      <vt:lpstr>HG丸ｺﾞｼｯｸM-PRO</vt:lpstr>
      <vt:lpstr>Wingdings</vt:lpstr>
      <vt:lpstr>Arial Narrow</vt:lpstr>
      <vt:lpstr>Office テーマ</vt:lpstr>
      <vt:lpstr>Japan’s efforts to address climate change    </vt:lpstr>
      <vt:lpstr>Slide 2</vt:lpstr>
      <vt:lpstr>[Reference] Japan`s Fast-Start Finance for Developing Countries up to 2012 </vt:lpstr>
      <vt:lpstr>Slide 4</vt:lpstr>
      <vt:lpstr>Slide 5</vt:lpstr>
      <vt:lpstr>Slide 6</vt:lpstr>
      <vt:lpstr>Slide 7</vt:lpstr>
      <vt:lpstr>Slide 8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情報通信課</dc:creator>
  <cp:lastModifiedBy>PC1</cp:lastModifiedBy>
  <cp:revision>132</cp:revision>
  <dcterms:created xsi:type="dcterms:W3CDTF">2012-02-06T07:43:08Z</dcterms:created>
  <dcterms:modified xsi:type="dcterms:W3CDTF">2012-05-17T13:17:30Z</dcterms:modified>
</cp:coreProperties>
</file>