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08" r:id="rId2"/>
    <p:sldId id="256" r:id="rId3"/>
    <p:sldId id="266" r:id="rId4"/>
    <p:sldId id="267" r:id="rId5"/>
    <p:sldId id="268" r:id="rId6"/>
    <p:sldId id="269" r:id="rId7"/>
    <p:sldId id="257" r:id="rId8"/>
    <p:sldId id="270" r:id="rId9"/>
    <p:sldId id="271" r:id="rId10"/>
    <p:sldId id="272" r:id="rId11"/>
    <p:sldId id="273" r:id="rId12"/>
    <p:sldId id="293" r:id="rId13"/>
    <p:sldId id="294" r:id="rId14"/>
    <p:sldId id="274" r:id="rId15"/>
    <p:sldId id="258" r:id="rId16"/>
    <p:sldId id="259" r:id="rId17"/>
    <p:sldId id="283" r:id="rId18"/>
    <p:sldId id="284" r:id="rId19"/>
    <p:sldId id="295" r:id="rId20"/>
    <p:sldId id="296" r:id="rId21"/>
    <p:sldId id="297" r:id="rId22"/>
    <p:sldId id="298" r:id="rId23"/>
    <p:sldId id="299" r:id="rId24"/>
    <p:sldId id="300" r:id="rId25"/>
    <p:sldId id="301" r:id="rId26"/>
    <p:sldId id="302" r:id="rId27"/>
    <p:sldId id="280" r:id="rId28"/>
    <p:sldId id="281" r:id="rId29"/>
    <p:sldId id="276" r:id="rId30"/>
    <p:sldId id="277" r:id="rId31"/>
    <p:sldId id="278" r:id="rId32"/>
    <p:sldId id="279" r:id="rId33"/>
    <p:sldId id="260" r:id="rId34"/>
    <p:sldId id="261" r:id="rId35"/>
    <p:sldId id="303" r:id="rId36"/>
    <p:sldId id="304" r:id="rId37"/>
    <p:sldId id="305" r:id="rId38"/>
    <p:sldId id="306" r:id="rId39"/>
    <p:sldId id="310" r:id="rId40"/>
    <p:sldId id="311" r:id="rId41"/>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H:\3.5.16.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view3D>
      <c:perspective val="30"/>
    </c:view3D>
    <c:plotArea>
      <c:layout/>
      <c:bar3DChart>
        <c:barDir val="col"/>
        <c:grouping val="clustered"/>
        <c:ser>
          <c:idx val="0"/>
          <c:order val="0"/>
          <c:tx>
            <c:strRef>
              <c:f>Chart!$B$2</c:f>
              <c:strCache>
                <c:ptCount val="1"/>
                <c:pt idx="0">
                  <c:v>2001-2002</c:v>
                </c:pt>
              </c:strCache>
            </c:strRef>
          </c:tx>
          <c:dLbls>
            <c:dLbl>
              <c:idx val="0"/>
              <c:layout>
                <c:manualLayout>
                  <c:x val="-1.2121212121212119E-2"/>
                  <c:y val="-5.1779924719328888E-3"/>
                </c:manualLayout>
              </c:layout>
              <c:showVal val="1"/>
              <c:extLst>
                <c:ext xmlns:c15="http://schemas.microsoft.com/office/drawing/2012/chart" uri="{CE6537A1-D6FC-4f65-9D91-7224C49458BB}">
                  <c15:layout/>
                </c:ext>
              </c:extLst>
            </c:dLbl>
            <c:dLbl>
              <c:idx val="1"/>
              <c:layout>
                <c:manualLayout>
                  <c:x val="-9.0909090909091095E-3"/>
                  <c:y val="0"/>
                </c:manualLayout>
              </c:layout>
              <c:showVal val="1"/>
              <c:extLst>
                <c:ext xmlns:c15="http://schemas.microsoft.com/office/drawing/2012/chart" uri="{CE6537A1-D6FC-4f65-9D91-7224C49458BB}">
                  <c15:layout/>
                </c:ext>
              </c:extLst>
            </c:dLbl>
            <c:dLbl>
              <c:idx val="2"/>
              <c:layout>
                <c:manualLayout>
                  <c:x val="-1.2121212121212119E-2"/>
                  <c:y val="-9.4928765360238075E-17"/>
                </c:manualLayout>
              </c:layout>
              <c:showVal val="1"/>
              <c:extLst>
                <c:ext xmlns:c15="http://schemas.microsoft.com/office/drawing/2012/chart" uri="{CE6537A1-D6FC-4f65-9D91-7224C49458BB}">
                  <c15:layout/>
                </c:ext>
              </c:extLst>
            </c:dLbl>
            <c:spPr>
              <a:noFill/>
              <a:ln>
                <a:noFill/>
              </a:ln>
              <a:effectLst/>
            </c:spPr>
            <c:txPr>
              <a:bodyPr/>
              <a:lstStyle/>
              <a:p>
                <a:pPr>
                  <a:defRPr sz="1600"/>
                </a:pPr>
                <a:endParaRPr lang="en-US"/>
              </a:p>
            </c:txPr>
            <c:showVal val="1"/>
            <c:extLst>
              <c:ext xmlns:c15="http://schemas.microsoft.com/office/drawing/2012/chart" uri="{CE6537A1-D6FC-4f65-9D91-7224C49458BB}">
                <c15:layout/>
                <c15:showLeaderLines val="0"/>
              </c:ext>
            </c:extLst>
          </c:dLbls>
          <c:cat>
            <c:strRef>
              <c:f>Chart!$A$3:$A$6</c:f>
              <c:strCache>
                <c:ptCount val="4"/>
                <c:pt idx="0">
                  <c:v>Total foodgrains</c:v>
                </c:pt>
                <c:pt idx="1">
                  <c:v>Cotton*</c:v>
                </c:pt>
                <c:pt idx="2">
                  <c:v>Total oilseeds</c:v>
                </c:pt>
                <c:pt idx="3">
                  <c:v>Milk </c:v>
                </c:pt>
              </c:strCache>
            </c:strRef>
          </c:cat>
          <c:val>
            <c:numRef>
              <c:f>Chart!$B$3:$B$6</c:f>
              <c:numCache>
                <c:formatCode>General</c:formatCode>
                <c:ptCount val="4"/>
                <c:pt idx="0">
                  <c:v>4894</c:v>
                </c:pt>
                <c:pt idx="1">
                  <c:v>1703</c:v>
                </c:pt>
                <c:pt idx="2">
                  <c:v>3630</c:v>
                </c:pt>
                <c:pt idx="3">
                  <c:v>5876</c:v>
                </c:pt>
              </c:numCache>
            </c:numRef>
          </c:val>
        </c:ser>
        <c:ser>
          <c:idx val="1"/>
          <c:order val="1"/>
          <c:tx>
            <c:strRef>
              <c:f>Chart!$C$2</c:f>
              <c:strCache>
                <c:ptCount val="1"/>
                <c:pt idx="0">
                  <c:v>2013-2014</c:v>
                </c:pt>
              </c:strCache>
            </c:strRef>
          </c:tx>
          <c:dLbls>
            <c:spPr>
              <a:noFill/>
              <a:ln>
                <a:noFill/>
              </a:ln>
              <a:effectLst/>
            </c:spPr>
            <c:txPr>
              <a:bodyPr/>
              <a:lstStyle/>
              <a:p>
                <a:pPr>
                  <a:defRPr sz="1400"/>
                </a:pPr>
                <a:endParaRPr lang="en-US"/>
              </a:p>
            </c:txPr>
            <c:showVal val="1"/>
            <c:extLst>
              <c:ext xmlns:c15="http://schemas.microsoft.com/office/drawing/2012/chart" uri="{CE6537A1-D6FC-4f65-9D91-7224C49458BB}">
                <c15:layout/>
                <c15:showLeaderLines val="0"/>
              </c:ext>
            </c:extLst>
          </c:dLbls>
          <c:cat>
            <c:strRef>
              <c:f>Chart!$A$3:$A$6</c:f>
              <c:strCache>
                <c:ptCount val="4"/>
                <c:pt idx="0">
                  <c:v>Total foodgrains</c:v>
                </c:pt>
                <c:pt idx="1">
                  <c:v>Cotton*</c:v>
                </c:pt>
                <c:pt idx="2">
                  <c:v>Total oilseeds</c:v>
                </c:pt>
                <c:pt idx="3">
                  <c:v>Milk </c:v>
                </c:pt>
              </c:strCache>
            </c:strRef>
          </c:cat>
          <c:val>
            <c:numRef>
              <c:f>Chart!$C$3:$C$6</c:f>
              <c:numCache>
                <c:formatCode>General</c:formatCode>
                <c:ptCount val="4"/>
                <c:pt idx="0">
                  <c:v>9382</c:v>
                </c:pt>
                <c:pt idx="1">
                  <c:v>10088</c:v>
                </c:pt>
                <c:pt idx="2">
                  <c:v>7470</c:v>
                </c:pt>
                <c:pt idx="3">
                  <c:v>11113</c:v>
                </c:pt>
              </c:numCache>
            </c:numRef>
          </c:val>
        </c:ser>
        <c:shape val="cylinder"/>
        <c:axId val="71067520"/>
        <c:axId val="71069056"/>
        <c:axId val="0"/>
      </c:bar3DChart>
      <c:catAx>
        <c:axId val="71067520"/>
        <c:scaling>
          <c:orientation val="minMax"/>
        </c:scaling>
        <c:axPos val="b"/>
        <c:numFmt formatCode="General" sourceLinked="0"/>
        <c:tickLblPos val="nextTo"/>
        <c:txPr>
          <a:bodyPr/>
          <a:lstStyle/>
          <a:p>
            <a:pPr>
              <a:defRPr sz="1400" b="1"/>
            </a:pPr>
            <a:endParaRPr lang="en-US"/>
          </a:p>
        </c:txPr>
        <c:crossAx val="71069056"/>
        <c:crosses val="autoZero"/>
        <c:auto val="1"/>
        <c:lblAlgn val="ctr"/>
        <c:lblOffset val="100"/>
      </c:catAx>
      <c:valAx>
        <c:axId val="71069056"/>
        <c:scaling>
          <c:orientation val="minMax"/>
        </c:scaling>
        <c:axPos val="l"/>
        <c:majorGridlines/>
        <c:title>
          <c:tx>
            <c:rich>
              <a:bodyPr/>
              <a:lstStyle/>
              <a:p>
                <a:pPr>
                  <a:defRPr sz="1200"/>
                </a:pPr>
                <a:r>
                  <a:rPr lang="en-US" sz="1200" dirty="0" smtClean="0"/>
                  <a:t>Thousand</a:t>
                </a:r>
                <a:r>
                  <a:rPr lang="en-US" sz="1200" baseline="0" dirty="0" smtClean="0"/>
                  <a:t> </a:t>
                </a:r>
                <a:r>
                  <a:rPr lang="en-US" sz="1200" baseline="0" dirty="0" err="1" smtClean="0"/>
                  <a:t>Tonnes</a:t>
                </a:r>
                <a:endParaRPr lang="en-US" sz="1200" dirty="0"/>
              </a:p>
            </c:rich>
          </c:tx>
          <c:layout/>
        </c:title>
        <c:numFmt formatCode="General" sourceLinked="1"/>
        <c:tickLblPos val="nextTo"/>
        <c:txPr>
          <a:bodyPr/>
          <a:lstStyle/>
          <a:p>
            <a:pPr>
              <a:defRPr sz="1400"/>
            </a:pPr>
            <a:endParaRPr lang="en-US"/>
          </a:p>
        </c:txPr>
        <c:crossAx val="71067520"/>
        <c:crosses val="autoZero"/>
        <c:crossBetween val="between"/>
      </c:valAx>
    </c:plotArea>
    <c:legend>
      <c:legendPos val="r"/>
      <c:layout>
        <c:manualLayout>
          <c:xMode val="edge"/>
          <c:yMode val="edge"/>
          <c:x val="0.82678811739441749"/>
          <c:y val="0.40412049963142482"/>
          <c:w val="0.1641209735146742"/>
          <c:h val="0.14256807225378837"/>
        </c:manualLayout>
      </c:layout>
      <c:txPr>
        <a:bodyPr/>
        <a:lstStyle/>
        <a:p>
          <a:pPr>
            <a:defRPr sz="1400"/>
          </a:pPr>
          <a:endParaRPr lang="en-US"/>
        </a:p>
      </c:txPr>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FDBE8-37A2-443C-9706-84112D9CF905}" type="doc">
      <dgm:prSet loTypeId="urn:microsoft.com/office/officeart/2005/8/layout/process4" loCatId="list" qsTypeId="urn:microsoft.com/office/officeart/2005/8/quickstyle/3d4" qsCatId="3D" csTypeId="urn:microsoft.com/office/officeart/2005/8/colors/accent0_3" csCatId="mainScheme" phldr="1"/>
      <dgm:spPr/>
      <dgm:t>
        <a:bodyPr/>
        <a:lstStyle/>
        <a:p>
          <a:endParaRPr lang="en-US"/>
        </a:p>
      </dgm:t>
    </dgm:pt>
    <dgm:pt modelId="{22875EA7-2DBE-4587-82FE-A15977E380CC}">
      <dgm:prSet/>
      <dgm:spPr/>
      <dgm:t>
        <a:bodyPr/>
        <a:lstStyle/>
        <a:p>
          <a:pPr rtl="0"/>
          <a:r>
            <a:rPr lang="en-US" dirty="0" smtClean="0"/>
            <a:t>Integrated approach adopted for </a:t>
          </a:r>
          <a:endParaRPr lang="en-US" dirty="0"/>
        </a:p>
      </dgm:t>
    </dgm:pt>
    <dgm:pt modelId="{705E3FA4-01FD-4F76-A90C-B52B1D083B66}" type="parTrans" cxnId="{B2D78140-5031-464F-AB2E-43237BF8D6AA}">
      <dgm:prSet/>
      <dgm:spPr/>
      <dgm:t>
        <a:bodyPr/>
        <a:lstStyle/>
        <a:p>
          <a:endParaRPr lang="en-US"/>
        </a:p>
      </dgm:t>
    </dgm:pt>
    <dgm:pt modelId="{A4E8ABD2-4A58-495B-93D9-D51BC7B3FAF2}" type="sibTrans" cxnId="{B2D78140-5031-464F-AB2E-43237BF8D6AA}">
      <dgm:prSet/>
      <dgm:spPr/>
      <dgm:t>
        <a:bodyPr/>
        <a:lstStyle/>
        <a:p>
          <a:endParaRPr lang="en-US"/>
        </a:p>
      </dgm:t>
    </dgm:pt>
    <dgm:pt modelId="{0640B9C4-643C-412F-9132-C8B423FE4BA2}">
      <dgm:prSet custT="1"/>
      <dgm:spPr/>
      <dgm:t>
        <a:bodyPr/>
        <a:lstStyle/>
        <a:p>
          <a:pPr rtl="0"/>
          <a:r>
            <a:rPr lang="en-US" sz="2000" b="1" dirty="0" smtClean="0"/>
            <a:t>sustainable and efficient water resources development and management</a:t>
          </a:r>
          <a:endParaRPr lang="en-US" sz="2000" b="1" dirty="0"/>
        </a:p>
      </dgm:t>
    </dgm:pt>
    <dgm:pt modelId="{6A32B6C1-6A8C-4F08-B064-84084A31DDCA}" type="parTrans" cxnId="{12DB2789-576C-4154-94B9-20D80FDFBD3C}">
      <dgm:prSet/>
      <dgm:spPr/>
      <dgm:t>
        <a:bodyPr/>
        <a:lstStyle/>
        <a:p>
          <a:endParaRPr lang="en-US"/>
        </a:p>
      </dgm:t>
    </dgm:pt>
    <dgm:pt modelId="{9DEE7E4A-08AF-4D92-8E59-7913AD1AAEEC}" type="sibTrans" cxnId="{12DB2789-576C-4154-94B9-20D80FDFBD3C}">
      <dgm:prSet/>
      <dgm:spPr/>
      <dgm:t>
        <a:bodyPr/>
        <a:lstStyle/>
        <a:p>
          <a:endParaRPr lang="en-US"/>
        </a:p>
      </dgm:t>
    </dgm:pt>
    <dgm:pt modelId="{BB17F4ED-AFE1-4F2B-81FD-990950DAC49E}">
      <dgm:prSet/>
      <dgm:spPr/>
      <dgm:t>
        <a:bodyPr/>
        <a:lstStyle/>
        <a:p>
          <a:pPr rtl="0"/>
          <a:r>
            <a:rPr lang="en-US" dirty="0" smtClean="0"/>
            <a:t>Includes</a:t>
          </a:r>
          <a:endParaRPr lang="en-US" dirty="0"/>
        </a:p>
      </dgm:t>
    </dgm:pt>
    <dgm:pt modelId="{609E4828-C40D-4FCA-9A7A-FE8624AA4DB0}" type="parTrans" cxnId="{46D7CF85-E9DB-4940-8EE9-E0AC0BEDD415}">
      <dgm:prSet/>
      <dgm:spPr/>
      <dgm:t>
        <a:bodyPr/>
        <a:lstStyle/>
        <a:p>
          <a:endParaRPr lang="en-US"/>
        </a:p>
      </dgm:t>
    </dgm:pt>
    <dgm:pt modelId="{DE68CA92-2693-4C9D-971F-BDA3613A1990}" type="sibTrans" cxnId="{46D7CF85-E9DB-4940-8EE9-E0AC0BEDD415}">
      <dgm:prSet/>
      <dgm:spPr/>
      <dgm:t>
        <a:bodyPr/>
        <a:lstStyle/>
        <a:p>
          <a:endParaRPr lang="en-US"/>
        </a:p>
      </dgm:t>
    </dgm:pt>
    <dgm:pt modelId="{22E143BF-FFE1-4498-8B60-1ECD851F6FB8}">
      <dgm:prSet custT="1"/>
      <dgm:spPr/>
      <dgm:t>
        <a:bodyPr/>
        <a:lstStyle/>
        <a:p>
          <a:pPr rtl="0"/>
          <a:r>
            <a:rPr lang="en-US" sz="2000" b="1" dirty="0" smtClean="0"/>
            <a:t>Water conservation</a:t>
          </a:r>
          <a:endParaRPr lang="en-US" sz="2000" b="1" dirty="0"/>
        </a:p>
      </dgm:t>
    </dgm:pt>
    <dgm:pt modelId="{8FF6931A-16C1-477A-87FE-1A27DE4A7338}" type="parTrans" cxnId="{7C9AD604-977F-48EB-83D5-498D709F8D4C}">
      <dgm:prSet/>
      <dgm:spPr/>
      <dgm:t>
        <a:bodyPr/>
        <a:lstStyle/>
        <a:p>
          <a:endParaRPr lang="en-US"/>
        </a:p>
      </dgm:t>
    </dgm:pt>
    <dgm:pt modelId="{440DA83C-60E1-4F69-BD14-1BE740F4662A}" type="sibTrans" cxnId="{7C9AD604-977F-48EB-83D5-498D709F8D4C}">
      <dgm:prSet/>
      <dgm:spPr/>
      <dgm:t>
        <a:bodyPr/>
        <a:lstStyle/>
        <a:p>
          <a:endParaRPr lang="en-US"/>
        </a:p>
      </dgm:t>
    </dgm:pt>
    <dgm:pt modelId="{4DD2AB9A-4A44-4730-9F7D-E1A2E795BE22}">
      <dgm:prSet custT="1"/>
      <dgm:spPr/>
      <dgm:t>
        <a:bodyPr/>
        <a:lstStyle/>
        <a:p>
          <a:pPr rtl="0"/>
          <a:r>
            <a:rPr lang="en-US" sz="2000" b="1" dirty="0" smtClean="0"/>
            <a:t>Micro irrigation</a:t>
          </a:r>
          <a:endParaRPr lang="en-US" sz="2000" b="1" dirty="0"/>
        </a:p>
      </dgm:t>
    </dgm:pt>
    <dgm:pt modelId="{9128A366-EA30-4954-BC19-11372F901A7A}" type="parTrans" cxnId="{9FFDFB94-2819-4F7A-97C9-D1FA0DD30686}">
      <dgm:prSet/>
      <dgm:spPr/>
      <dgm:t>
        <a:bodyPr/>
        <a:lstStyle/>
        <a:p>
          <a:endParaRPr lang="en-US"/>
        </a:p>
      </dgm:t>
    </dgm:pt>
    <dgm:pt modelId="{DAB4F8AB-016F-468D-A5A0-6EFBE27BEE3E}" type="sibTrans" cxnId="{9FFDFB94-2819-4F7A-97C9-D1FA0DD30686}">
      <dgm:prSet/>
      <dgm:spPr/>
      <dgm:t>
        <a:bodyPr/>
        <a:lstStyle/>
        <a:p>
          <a:endParaRPr lang="en-US"/>
        </a:p>
      </dgm:t>
    </dgm:pt>
    <dgm:pt modelId="{8A26E684-32D5-441E-986B-92A814A3E39D}">
      <dgm:prSet custT="1"/>
      <dgm:spPr/>
      <dgm:t>
        <a:bodyPr/>
        <a:lstStyle/>
        <a:p>
          <a:pPr rtl="0"/>
          <a:r>
            <a:rPr lang="en-US" sz="2000" b="1" dirty="0" smtClean="0"/>
            <a:t>Strengthening of existing canal system</a:t>
          </a:r>
          <a:endParaRPr lang="en-US" sz="2000" b="1" dirty="0"/>
        </a:p>
      </dgm:t>
    </dgm:pt>
    <dgm:pt modelId="{31987A73-FC8A-458B-AF9A-8EB0065DD270}" type="parTrans" cxnId="{828A257F-EF02-455F-9CD0-03922331D028}">
      <dgm:prSet/>
      <dgm:spPr/>
      <dgm:t>
        <a:bodyPr/>
        <a:lstStyle/>
        <a:p>
          <a:endParaRPr lang="en-US"/>
        </a:p>
      </dgm:t>
    </dgm:pt>
    <dgm:pt modelId="{44806737-9E24-43DC-81A7-E4B5C532762E}" type="sibTrans" cxnId="{828A257F-EF02-455F-9CD0-03922331D028}">
      <dgm:prSet/>
      <dgm:spPr/>
      <dgm:t>
        <a:bodyPr/>
        <a:lstStyle/>
        <a:p>
          <a:endParaRPr lang="en-US"/>
        </a:p>
      </dgm:t>
    </dgm:pt>
    <dgm:pt modelId="{2999A4FA-3579-43E6-BB8B-4F2E8770B2D7}">
      <dgm:prSet custT="1"/>
      <dgm:spPr/>
      <dgm:t>
        <a:bodyPr/>
        <a:lstStyle/>
        <a:p>
          <a:pPr rtl="0"/>
          <a:r>
            <a:rPr lang="en-US" sz="2000" b="1" dirty="0" smtClean="0"/>
            <a:t>Participatory irrigation management</a:t>
          </a:r>
          <a:endParaRPr lang="en-US" sz="2000" b="1" dirty="0"/>
        </a:p>
      </dgm:t>
    </dgm:pt>
    <dgm:pt modelId="{F153CD99-E61C-4807-AB62-411D93DB879B}" type="parTrans" cxnId="{C06F6C6F-4B00-41AB-BA36-FA22875F5B50}">
      <dgm:prSet/>
      <dgm:spPr/>
      <dgm:t>
        <a:bodyPr/>
        <a:lstStyle/>
        <a:p>
          <a:endParaRPr lang="en-US"/>
        </a:p>
      </dgm:t>
    </dgm:pt>
    <dgm:pt modelId="{8734AD87-F8F9-45AF-83D1-53926F4EB265}" type="sibTrans" cxnId="{C06F6C6F-4B00-41AB-BA36-FA22875F5B50}">
      <dgm:prSet/>
      <dgm:spPr/>
      <dgm:t>
        <a:bodyPr/>
        <a:lstStyle/>
        <a:p>
          <a:endParaRPr lang="en-US"/>
        </a:p>
      </dgm:t>
    </dgm:pt>
    <dgm:pt modelId="{1D629AD0-1A42-4885-A8CB-10C0D7AF3648}">
      <dgm:prSet custT="1"/>
      <dgm:spPr/>
      <dgm:t>
        <a:bodyPr/>
        <a:lstStyle/>
        <a:p>
          <a:pPr rtl="0"/>
          <a:r>
            <a:rPr lang="en-US" sz="2000" b="1" dirty="0" smtClean="0"/>
            <a:t>Inter-basin water transfer by interlinking</a:t>
          </a:r>
          <a:endParaRPr lang="en-US" sz="2000" b="1" dirty="0"/>
        </a:p>
      </dgm:t>
    </dgm:pt>
    <dgm:pt modelId="{5F2C8D62-F0F9-4E62-B6D8-9C144E8292FE}" type="parTrans" cxnId="{D209CA1F-A8AB-4E97-B62F-E218EDF64105}">
      <dgm:prSet/>
      <dgm:spPr/>
      <dgm:t>
        <a:bodyPr/>
        <a:lstStyle/>
        <a:p>
          <a:endParaRPr lang="en-US"/>
        </a:p>
      </dgm:t>
    </dgm:pt>
    <dgm:pt modelId="{B5139A82-2AC4-4CA5-B22A-03639764321F}" type="sibTrans" cxnId="{D209CA1F-A8AB-4E97-B62F-E218EDF64105}">
      <dgm:prSet/>
      <dgm:spPr/>
      <dgm:t>
        <a:bodyPr/>
        <a:lstStyle/>
        <a:p>
          <a:endParaRPr lang="en-US"/>
        </a:p>
      </dgm:t>
    </dgm:pt>
    <dgm:pt modelId="{4B7D63FD-95C5-4F15-BEA1-FFC82CD6BA83}" type="pres">
      <dgm:prSet presAssocID="{AE1FDBE8-37A2-443C-9706-84112D9CF905}" presName="Name0" presStyleCnt="0">
        <dgm:presLayoutVars>
          <dgm:dir/>
          <dgm:animLvl val="lvl"/>
          <dgm:resizeHandles val="exact"/>
        </dgm:presLayoutVars>
      </dgm:prSet>
      <dgm:spPr/>
      <dgm:t>
        <a:bodyPr/>
        <a:lstStyle/>
        <a:p>
          <a:endParaRPr lang="en-US"/>
        </a:p>
      </dgm:t>
    </dgm:pt>
    <dgm:pt modelId="{C3F2636F-C5F7-4975-B9F7-C56EDD7D76DB}" type="pres">
      <dgm:prSet presAssocID="{BB17F4ED-AFE1-4F2B-81FD-990950DAC49E}" presName="boxAndChildren" presStyleCnt="0"/>
      <dgm:spPr/>
      <dgm:t>
        <a:bodyPr/>
        <a:lstStyle/>
        <a:p>
          <a:endParaRPr lang="en-US"/>
        </a:p>
      </dgm:t>
    </dgm:pt>
    <dgm:pt modelId="{37E279B9-0E0F-4A67-99A7-E625620069C1}" type="pres">
      <dgm:prSet presAssocID="{BB17F4ED-AFE1-4F2B-81FD-990950DAC49E}" presName="parentTextBox" presStyleLbl="node1" presStyleIdx="0" presStyleCnt="2"/>
      <dgm:spPr/>
      <dgm:t>
        <a:bodyPr/>
        <a:lstStyle/>
        <a:p>
          <a:endParaRPr lang="en-US"/>
        </a:p>
      </dgm:t>
    </dgm:pt>
    <dgm:pt modelId="{7C770F3F-5A00-4336-B965-E50483710720}" type="pres">
      <dgm:prSet presAssocID="{BB17F4ED-AFE1-4F2B-81FD-990950DAC49E}" presName="entireBox" presStyleLbl="node1" presStyleIdx="0" presStyleCnt="2" custScaleY="123908" custLinFactNeighborX="6173" custLinFactNeighborY="11421"/>
      <dgm:spPr/>
      <dgm:t>
        <a:bodyPr/>
        <a:lstStyle/>
        <a:p>
          <a:endParaRPr lang="en-US"/>
        </a:p>
      </dgm:t>
    </dgm:pt>
    <dgm:pt modelId="{A5658B24-32CB-4511-9ED8-9B5E2657E2CD}" type="pres">
      <dgm:prSet presAssocID="{BB17F4ED-AFE1-4F2B-81FD-990950DAC49E}" presName="descendantBox" presStyleCnt="0"/>
      <dgm:spPr/>
      <dgm:t>
        <a:bodyPr/>
        <a:lstStyle/>
        <a:p>
          <a:endParaRPr lang="en-US"/>
        </a:p>
      </dgm:t>
    </dgm:pt>
    <dgm:pt modelId="{33F998EA-113C-4A55-B064-CFDBE6D2C715}" type="pres">
      <dgm:prSet presAssocID="{22E143BF-FFE1-4498-8B60-1ECD851F6FB8}" presName="childTextBox" presStyleLbl="fgAccFollowNode1" presStyleIdx="0" presStyleCnt="6" custScaleX="131256" custScaleY="167528">
        <dgm:presLayoutVars>
          <dgm:bulletEnabled val="1"/>
        </dgm:presLayoutVars>
      </dgm:prSet>
      <dgm:spPr/>
      <dgm:t>
        <a:bodyPr/>
        <a:lstStyle/>
        <a:p>
          <a:endParaRPr lang="en-US"/>
        </a:p>
      </dgm:t>
    </dgm:pt>
    <dgm:pt modelId="{08A73753-64B2-4C58-A009-32721689440E}" type="pres">
      <dgm:prSet presAssocID="{4DD2AB9A-4A44-4730-9F7D-E1A2E795BE22}" presName="childTextBox" presStyleLbl="fgAccFollowNode1" presStyleIdx="1" presStyleCnt="6" custScaleX="93351" custScaleY="167528" custLinFactX="164506" custLinFactNeighborX="200000" custLinFactNeighborY="29975">
        <dgm:presLayoutVars>
          <dgm:bulletEnabled val="1"/>
        </dgm:presLayoutVars>
      </dgm:prSet>
      <dgm:spPr/>
      <dgm:t>
        <a:bodyPr/>
        <a:lstStyle/>
        <a:p>
          <a:endParaRPr lang="en-US"/>
        </a:p>
      </dgm:t>
    </dgm:pt>
    <dgm:pt modelId="{1243D70B-0D10-4AC6-BB53-5D346AF54553}" type="pres">
      <dgm:prSet presAssocID="{8A26E684-32D5-441E-986B-92A814A3E39D}" presName="childTextBox" presStyleLbl="fgAccFollowNode1" presStyleIdx="2" presStyleCnt="6" custScaleX="128758" custScaleY="167528" custLinFactNeighborX="9915">
        <dgm:presLayoutVars>
          <dgm:bulletEnabled val="1"/>
        </dgm:presLayoutVars>
      </dgm:prSet>
      <dgm:spPr/>
      <dgm:t>
        <a:bodyPr/>
        <a:lstStyle/>
        <a:p>
          <a:endParaRPr lang="en-US"/>
        </a:p>
      </dgm:t>
    </dgm:pt>
    <dgm:pt modelId="{32A0C824-6EB4-4E30-A8F1-D1220C87AC20}" type="pres">
      <dgm:prSet presAssocID="{2999A4FA-3579-43E6-BB8B-4F2E8770B2D7}" presName="childTextBox" presStyleLbl="fgAccFollowNode1" presStyleIdx="3" presStyleCnt="6" custScaleX="132703" custScaleY="167528" custLinFactNeighborX="9031" custLinFactNeighborY="106">
        <dgm:presLayoutVars>
          <dgm:bulletEnabled val="1"/>
        </dgm:presLayoutVars>
      </dgm:prSet>
      <dgm:spPr/>
      <dgm:t>
        <a:bodyPr/>
        <a:lstStyle/>
        <a:p>
          <a:endParaRPr lang="en-US"/>
        </a:p>
      </dgm:t>
    </dgm:pt>
    <dgm:pt modelId="{FD61B012-6FF6-453D-A89A-1F3F291EDE26}" type="pres">
      <dgm:prSet presAssocID="{1D629AD0-1A42-4885-A8CB-10C0D7AF3648}" presName="childTextBox" presStyleLbl="fgAccFollowNode1" presStyleIdx="4" presStyleCnt="6" custScaleX="109053" custScaleY="167527" custLinFactX="-154790" custLinFactNeighborX="-200000" custLinFactNeighborY="107">
        <dgm:presLayoutVars>
          <dgm:bulletEnabled val="1"/>
        </dgm:presLayoutVars>
      </dgm:prSet>
      <dgm:spPr/>
      <dgm:t>
        <a:bodyPr/>
        <a:lstStyle/>
        <a:p>
          <a:endParaRPr lang="en-US"/>
        </a:p>
      </dgm:t>
    </dgm:pt>
    <dgm:pt modelId="{98DE5AC9-E2C5-4DD3-9E89-B017D2B5D174}" type="pres">
      <dgm:prSet presAssocID="{A4E8ABD2-4A58-495B-93D9-D51BC7B3FAF2}" presName="sp" presStyleCnt="0"/>
      <dgm:spPr/>
      <dgm:t>
        <a:bodyPr/>
        <a:lstStyle/>
        <a:p>
          <a:endParaRPr lang="en-US"/>
        </a:p>
      </dgm:t>
    </dgm:pt>
    <dgm:pt modelId="{1EA6D007-7A93-40C5-95FB-BE2378A33682}" type="pres">
      <dgm:prSet presAssocID="{22875EA7-2DBE-4587-82FE-A15977E380CC}" presName="arrowAndChildren" presStyleCnt="0"/>
      <dgm:spPr/>
      <dgm:t>
        <a:bodyPr/>
        <a:lstStyle/>
        <a:p>
          <a:endParaRPr lang="en-US"/>
        </a:p>
      </dgm:t>
    </dgm:pt>
    <dgm:pt modelId="{E5FC4136-81C9-4E08-9AED-5BDE1E936BFC}" type="pres">
      <dgm:prSet presAssocID="{22875EA7-2DBE-4587-82FE-A15977E380CC}" presName="parentTextArrow" presStyleLbl="node1" presStyleIdx="0" presStyleCnt="2"/>
      <dgm:spPr/>
      <dgm:t>
        <a:bodyPr/>
        <a:lstStyle/>
        <a:p>
          <a:endParaRPr lang="en-US"/>
        </a:p>
      </dgm:t>
    </dgm:pt>
    <dgm:pt modelId="{11F24900-F9D0-44C7-A5C3-50D155991C45}" type="pres">
      <dgm:prSet presAssocID="{22875EA7-2DBE-4587-82FE-A15977E380CC}" presName="arrow" presStyleLbl="node1" presStyleIdx="1" presStyleCnt="2"/>
      <dgm:spPr/>
      <dgm:t>
        <a:bodyPr/>
        <a:lstStyle/>
        <a:p>
          <a:endParaRPr lang="en-US"/>
        </a:p>
      </dgm:t>
    </dgm:pt>
    <dgm:pt modelId="{C52FA98D-8BA7-4207-A2DA-08586E4EDAA7}" type="pres">
      <dgm:prSet presAssocID="{22875EA7-2DBE-4587-82FE-A15977E380CC}" presName="descendantArrow" presStyleCnt="0"/>
      <dgm:spPr/>
      <dgm:t>
        <a:bodyPr/>
        <a:lstStyle/>
        <a:p>
          <a:endParaRPr lang="en-US"/>
        </a:p>
      </dgm:t>
    </dgm:pt>
    <dgm:pt modelId="{5DB405F2-56DA-42BA-97D4-742C68737A4C}" type="pres">
      <dgm:prSet presAssocID="{0640B9C4-643C-412F-9132-C8B423FE4BA2}" presName="childTextArrow" presStyleLbl="fgAccFollowNode1" presStyleIdx="5" presStyleCnt="6">
        <dgm:presLayoutVars>
          <dgm:bulletEnabled val="1"/>
        </dgm:presLayoutVars>
      </dgm:prSet>
      <dgm:spPr/>
      <dgm:t>
        <a:bodyPr/>
        <a:lstStyle/>
        <a:p>
          <a:endParaRPr lang="en-US"/>
        </a:p>
      </dgm:t>
    </dgm:pt>
  </dgm:ptLst>
  <dgm:cxnLst>
    <dgm:cxn modelId="{EC86E3EA-263E-42BE-A803-CCD3D89B1F33}" type="presOf" srcId="{BB17F4ED-AFE1-4F2B-81FD-990950DAC49E}" destId="{7C770F3F-5A00-4336-B965-E50483710720}" srcOrd="1" destOrd="0" presId="urn:microsoft.com/office/officeart/2005/8/layout/process4"/>
    <dgm:cxn modelId="{12DB2789-576C-4154-94B9-20D80FDFBD3C}" srcId="{22875EA7-2DBE-4587-82FE-A15977E380CC}" destId="{0640B9C4-643C-412F-9132-C8B423FE4BA2}" srcOrd="0" destOrd="0" parTransId="{6A32B6C1-6A8C-4F08-B064-84084A31DDCA}" sibTransId="{9DEE7E4A-08AF-4D92-8E59-7913AD1AAEEC}"/>
    <dgm:cxn modelId="{7DA2EA56-2EA5-4B0B-915B-190DBFFBE6E3}" type="presOf" srcId="{8A26E684-32D5-441E-986B-92A814A3E39D}" destId="{1243D70B-0D10-4AC6-BB53-5D346AF54553}" srcOrd="0" destOrd="0" presId="urn:microsoft.com/office/officeart/2005/8/layout/process4"/>
    <dgm:cxn modelId="{9D5FCCB2-290B-4120-A0B3-C541181261EF}" type="presOf" srcId="{2999A4FA-3579-43E6-BB8B-4F2E8770B2D7}" destId="{32A0C824-6EB4-4E30-A8F1-D1220C87AC20}" srcOrd="0" destOrd="0" presId="urn:microsoft.com/office/officeart/2005/8/layout/process4"/>
    <dgm:cxn modelId="{6961ABA1-4B95-41C4-806C-86C7707EDCBA}" type="presOf" srcId="{4DD2AB9A-4A44-4730-9F7D-E1A2E795BE22}" destId="{08A73753-64B2-4C58-A009-32721689440E}" srcOrd="0" destOrd="0" presId="urn:microsoft.com/office/officeart/2005/8/layout/process4"/>
    <dgm:cxn modelId="{C0630C79-1EF0-409F-9CD4-B6C7EA36CBBD}" type="presOf" srcId="{AE1FDBE8-37A2-443C-9706-84112D9CF905}" destId="{4B7D63FD-95C5-4F15-BEA1-FFC82CD6BA83}" srcOrd="0" destOrd="0" presId="urn:microsoft.com/office/officeart/2005/8/layout/process4"/>
    <dgm:cxn modelId="{93F4ADBC-A4BE-4AEF-AA6D-90F69D87642B}" type="presOf" srcId="{22875EA7-2DBE-4587-82FE-A15977E380CC}" destId="{E5FC4136-81C9-4E08-9AED-5BDE1E936BFC}" srcOrd="0" destOrd="0" presId="urn:microsoft.com/office/officeart/2005/8/layout/process4"/>
    <dgm:cxn modelId="{7C9AD604-977F-48EB-83D5-498D709F8D4C}" srcId="{BB17F4ED-AFE1-4F2B-81FD-990950DAC49E}" destId="{22E143BF-FFE1-4498-8B60-1ECD851F6FB8}" srcOrd="0" destOrd="0" parTransId="{8FF6931A-16C1-477A-87FE-1A27DE4A7338}" sibTransId="{440DA83C-60E1-4F69-BD14-1BE740F4662A}"/>
    <dgm:cxn modelId="{3D91ED2F-B34A-4A42-B871-14D344C2F1FB}" type="presOf" srcId="{0640B9C4-643C-412F-9132-C8B423FE4BA2}" destId="{5DB405F2-56DA-42BA-97D4-742C68737A4C}" srcOrd="0" destOrd="0" presId="urn:microsoft.com/office/officeart/2005/8/layout/process4"/>
    <dgm:cxn modelId="{46D7CF85-E9DB-4940-8EE9-E0AC0BEDD415}" srcId="{AE1FDBE8-37A2-443C-9706-84112D9CF905}" destId="{BB17F4ED-AFE1-4F2B-81FD-990950DAC49E}" srcOrd="1" destOrd="0" parTransId="{609E4828-C40D-4FCA-9A7A-FE8624AA4DB0}" sibTransId="{DE68CA92-2693-4C9D-971F-BDA3613A1990}"/>
    <dgm:cxn modelId="{828A257F-EF02-455F-9CD0-03922331D028}" srcId="{BB17F4ED-AFE1-4F2B-81FD-990950DAC49E}" destId="{8A26E684-32D5-441E-986B-92A814A3E39D}" srcOrd="2" destOrd="0" parTransId="{31987A73-FC8A-458B-AF9A-8EB0065DD270}" sibTransId="{44806737-9E24-43DC-81A7-E4B5C532762E}"/>
    <dgm:cxn modelId="{377A1BCC-3FB5-48CC-BC2D-A83478BAC805}" type="presOf" srcId="{22875EA7-2DBE-4587-82FE-A15977E380CC}" destId="{11F24900-F9D0-44C7-A5C3-50D155991C45}" srcOrd="1" destOrd="0" presId="urn:microsoft.com/office/officeart/2005/8/layout/process4"/>
    <dgm:cxn modelId="{C06F6C6F-4B00-41AB-BA36-FA22875F5B50}" srcId="{BB17F4ED-AFE1-4F2B-81FD-990950DAC49E}" destId="{2999A4FA-3579-43E6-BB8B-4F2E8770B2D7}" srcOrd="3" destOrd="0" parTransId="{F153CD99-E61C-4807-AB62-411D93DB879B}" sibTransId="{8734AD87-F8F9-45AF-83D1-53926F4EB265}"/>
    <dgm:cxn modelId="{91597F56-8538-46DF-A02D-37EBD6622C96}" type="presOf" srcId="{22E143BF-FFE1-4498-8B60-1ECD851F6FB8}" destId="{33F998EA-113C-4A55-B064-CFDBE6D2C715}" srcOrd="0" destOrd="0" presId="urn:microsoft.com/office/officeart/2005/8/layout/process4"/>
    <dgm:cxn modelId="{8980EDB0-40A1-4ACE-9B07-0BC10125ED00}" type="presOf" srcId="{BB17F4ED-AFE1-4F2B-81FD-990950DAC49E}" destId="{37E279B9-0E0F-4A67-99A7-E625620069C1}" srcOrd="0" destOrd="0" presId="urn:microsoft.com/office/officeart/2005/8/layout/process4"/>
    <dgm:cxn modelId="{ABA13ED8-A0AD-4606-B1B4-6F62828CD64F}" type="presOf" srcId="{1D629AD0-1A42-4885-A8CB-10C0D7AF3648}" destId="{FD61B012-6FF6-453D-A89A-1F3F291EDE26}" srcOrd="0" destOrd="0" presId="urn:microsoft.com/office/officeart/2005/8/layout/process4"/>
    <dgm:cxn modelId="{B2D78140-5031-464F-AB2E-43237BF8D6AA}" srcId="{AE1FDBE8-37A2-443C-9706-84112D9CF905}" destId="{22875EA7-2DBE-4587-82FE-A15977E380CC}" srcOrd="0" destOrd="0" parTransId="{705E3FA4-01FD-4F76-A90C-B52B1D083B66}" sibTransId="{A4E8ABD2-4A58-495B-93D9-D51BC7B3FAF2}"/>
    <dgm:cxn modelId="{D209CA1F-A8AB-4E97-B62F-E218EDF64105}" srcId="{BB17F4ED-AFE1-4F2B-81FD-990950DAC49E}" destId="{1D629AD0-1A42-4885-A8CB-10C0D7AF3648}" srcOrd="4" destOrd="0" parTransId="{5F2C8D62-F0F9-4E62-B6D8-9C144E8292FE}" sibTransId="{B5139A82-2AC4-4CA5-B22A-03639764321F}"/>
    <dgm:cxn modelId="{9FFDFB94-2819-4F7A-97C9-D1FA0DD30686}" srcId="{BB17F4ED-AFE1-4F2B-81FD-990950DAC49E}" destId="{4DD2AB9A-4A44-4730-9F7D-E1A2E795BE22}" srcOrd="1" destOrd="0" parTransId="{9128A366-EA30-4954-BC19-11372F901A7A}" sibTransId="{DAB4F8AB-016F-468D-A5A0-6EFBE27BEE3E}"/>
    <dgm:cxn modelId="{DDCD5B0A-A067-4C73-BA3C-A280544E488B}" type="presParOf" srcId="{4B7D63FD-95C5-4F15-BEA1-FFC82CD6BA83}" destId="{C3F2636F-C5F7-4975-B9F7-C56EDD7D76DB}" srcOrd="0" destOrd="0" presId="urn:microsoft.com/office/officeart/2005/8/layout/process4"/>
    <dgm:cxn modelId="{FA854E2C-5263-434E-9AD5-08D8229B6148}" type="presParOf" srcId="{C3F2636F-C5F7-4975-B9F7-C56EDD7D76DB}" destId="{37E279B9-0E0F-4A67-99A7-E625620069C1}" srcOrd="0" destOrd="0" presId="urn:microsoft.com/office/officeart/2005/8/layout/process4"/>
    <dgm:cxn modelId="{F8351DA3-185C-4435-BA32-95EC758BFAB8}" type="presParOf" srcId="{C3F2636F-C5F7-4975-B9F7-C56EDD7D76DB}" destId="{7C770F3F-5A00-4336-B965-E50483710720}" srcOrd="1" destOrd="0" presId="urn:microsoft.com/office/officeart/2005/8/layout/process4"/>
    <dgm:cxn modelId="{B83A5271-2D01-47E6-9DA3-85C731DB09A0}" type="presParOf" srcId="{C3F2636F-C5F7-4975-B9F7-C56EDD7D76DB}" destId="{A5658B24-32CB-4511-9ED8-9B5E2657E2CD}" srcOrd="2" destOrd="0" presId="urn:microsoft.com/office/officeart/2005/8/layout/process4"/>
    <dgm:cxn modelId="{35AB93D2-B5B1-46F9-BFC5-BAFA5A8BFD8F}" type="presParOf" srcId="{A5658B24-32CB-4511-9ED8-9B5E2657E2CD}" destId="{33F998EA-113C-4A55-B064-CFDBE6D2C715}" srcOrd="0" destOrd="0" presId="urn:microsoft.com/office/officeart/2005/8/layout/process4"/>
    <dgm:cxn modelId="{544B3E2D-8403-4A62-9BF9-DF03D65214CE}" type="presParOf" srcId="{A5658B24-32CB-4511-9ED8-9B5E2657E2CD}" destId="{08A73753-64B2-4C58-A009-32721689440E}" srcOrd="1" destOrd="0" presId="urn:microsoft.com/office/officeart/2005/8/layout/process4"/>
    <dgm:cxn modelId="{3EC2FDE8-34B8-4FCC-AA63-C868B2CD7776}" type="presParOf" srcId="{A5658B24-32CB-4511-9ED8-9B5E2657E2CD}" destId="{1243D70B-0D10-4AC6-BB53-5D346AF54553}" srcOrd="2" destOrd="0" presId="urn:microsoft.com/office/officeart/2005/8/layout/process4"/>
    <dgm:cxn modelId="{55CFADF7-C26A-4BF1-A93F-A8422050B49E}" type="presParOf" srcId="{A5658B24-32CB-4511-9ED8-9B5E2657E2CD}" destId="{32A0C824-6EB4-4E30-A8F1-D1220C87AC20}" srcOrd="3" destOrd="0" presId="urn:microsoft.com/office/officeart/2005/8/layout/process4"/>
    <dgm:cxn modelId="{E5AF7952-D6B3-42AB-A983-07D36A7A7AE1}" type="presParOf" srcId="{A5658B24-32CB-4511-9ED8-9B5E2657E2CD}" destId="{FD61B012-6FF6-453D-A89A-1F3F291EDE26}" srcOrd="4" destOrd="0" presId="urn:microsoft.com/office/officeart/2005/8/layout/process4"/>
    <dgm:cxn modelId="{A6EC0A96-B271-4A09-B576-0AFDE623288C}" type="presParOf" srcId="{4B7D63FD-95C5-4F15-BEA1-FFC82CD6BA83}" destId="{98DE5AC9-E2C5-4DD3-9E89-B017D2B5D174}" srcOrd="1" destOrd="0" presId="urn:microsoft.com/office/officeart/2005/8/layout/process4"/>
    <dgm:cxn modelId="{FE4625B3-8F8E-44A9-A517-96DD63673A51}" type="presParOf" srcId="{4B7D63FD-95C5-4F15-BEA1-FFC82CD6BA83}" destId="{1EA6D007-7A93-40C5-95FB-BE2378A33682}" srcOrd="2" destOrd="0" presId="urn:microsoft.com/office/officeart/2005/8/layout/process4"/>
    <dgm:cxn modelId="{6ACFF529-B5B7-4BD5-B924-24114A46C130}" type="presParOf" srcId="{1EA6D007-7A93-40C5-95FB-BE2378A33682}" destId="{E5FC4136-81C9-4E08-9AED-5BDE1E936BFC}" srcOrd="0" destOrd="0" presId="urn:microsoft.com/office/officeart/2005/8/layout/process4"/>
    <dgm:cxn modelId="{C2EBD103-CA2F-4FB5-A606-0241C83ADB05}" type="presParOf" srcId="{1EA6D007-7A93-40C5-95FB-BE2378A33682}" destId="{11F24900-F9D0-44C7-A5C3-50D155991C45}" srcOrd="1" destOrd="0" presId="urn:microsoft.com/office/officeart/2005/8/layout/process4"/>
    <dgm:cxn modelId="{5210B5D4-D1AB-4198-B64F-AAF9D0346C8E}" type="presParOf" srcId="{1EA6D007-7A93-40C5-95FB-BE2378A33682}" destId="{C52FA98D-8BA7-4207-A2DA-08586E4EDAA7}" srcOrd="2" destOrd="0" presId="urn:microsoft.com/office/officeart/2005/8/layout/process4"/>
    <dgm:cxn modelId="{10FD0CB4-89B2-4D49-8EC2-A7D8D973CADA}" type="presParOf" srcId="{C52FA98D-8BA7-4207-A2DA-08586E4EDAA7}" destId="{5DB405F2-56DA-42BA-97D4-742C68737A4C}"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A5DF6-59E6-4031-967F-D347D514BC72}" type="doc">
      <dgm:prSet loTypeId="urn:microsoft.com/office/officeart/2005/8/layout/vList5" loCatId="list" qsTypeId="urn:microsoft.com/office/officeart/2005/8/quickstyle/3d2" qsCatId="3D" csTypeId="urn:microsoft.com/office/officeart/2005/8/colors/accent0_2" csCatId="mainScheme" phldr="1"/>
      <dgm:spPr/>
      <dgm:t>
        <a:bodyPr/>
        <a:lstStyle/>
        <a:p>
          <a:endParaRPr lang="en-US"/>
        </a:p>
      </dgm:t>
    </dgm:pt>
    <dgm:pt modelId="{1B701349-DC96-4DA0-90C8-46969F7B7500}">
      <dgm:prSet phldrT="[Text]" custT="1"/>
      <dgm:spPr/>
      <dgm:t>
        <a:bodyPr/>
        <a:lstStyle/>
        <a:p>
          <a:r>
            <a:rPr lang="en-US" sz="2800" dirty="0" smtClean="0"/>
            <a:t>Water conservation structures</a:t>
          </a:r>
          <a:endParaRPr lang="en-US" sz="2800" dirty="0"/>
        </a:p>
      </dgm:t>
    </dgm:pt>
    <dgm:pt modelId="{914A3037-3930-4B37-8E45-672BA3133992}" type="parTrans" cxnId="{FA36C454-793C-447A-B771-55E1F71F9713}">
      <dgm:prSet/>
      <dgm:spPr/>
      <dgm:t>
        <a:bodyPr/>
        <a:lstStyle/>
        <a:p>
          <a:endParaRPr lang="en-US"/>
        </a:p>
      </dgm:t>
    </dgm:pt>
    <dgm:pt modelId="{D262887C-2AA0-43F4-8D3A-C09F57801639}" type="sibTrans" cxnId="{FA36C454-793C-447A-B771-55E1F71F9713}">
      <dgm:prSet/>
      <dgm:spPr/>
      <dgm:t>
        <a:bodyPr/>
        <a:lstStyle/>
        <a:p>
          <a:endParaRPr lang="en-US"/>
        </a:p>
      </dgm:t>
    </dgm:pt>
    <dgm:pt modelId="{3CAC358E-CCCD-4644-9504-41661E19A126}">
      <dgm:prSet phldrT="[Text]"/>
      <dgm:spPr/>
      <dgm:t>
        <a:bodyPr/>
        <a:lstStyle/>
        <a:p>
          <a:r>
            <a:rPr lang="en-US" b="1" dirty="0" smtClean="0"/>
            <a:t>1,66,082 Check-dams</a:t>
          </a:r>
          <a:endParaRPr lang="en-US" b="1" dirty="0"/>
        </a:p>
      </dgm:t>
    </dgm:pt>
    <dgm:pt modelId="{E4ADAEF5-C11C-492B-B375-A21075E04208}" type="parTrans" cxnId="{077E85D8-7852-4192-AFAB-A246D3985FE0}">
      <dgm:prSet/>
      <dgm:spPr/>
      <dgm:t>
        <a:bodyPr/>
        <a:lstStyle/>
        <a:p>
          <a:endParaRPr lang="en-US"/>
        </a:p>
      </dgm:t>
    </dgm:pt>
    <dgm:pt modelId="{AB8406DC-E2BE-4F55-B18F-22ED07094BA7}" type="sibTrans" cxnId="{077E85D8-7852-4192-AFAB-A246D3985FE0}">
      <dgm:prSet/>
      <dgm:spPr/>
      <dgm:t>
        <a:bodyPr/>
        <a:lstStyle/>
        <a:p>
          <a:endParaRPr lang="en-US"/>
        </a:p>
      </dgm:t>
    </dgm:pt>
    <dgm:pt modelId="{96702355-FDC4-42AE-8D59-A8BD763E21AE}">
      <dgm:prSet phldrT="[Text]"/>
      <dgm:spPr/>
      <dgm:t>
        <a:bodyPr/>
        <a:lstStyle/>
        <a:p>
          <a:r>
            <a:rPr lang="en-US" b="1" dirty="0" smtClean="0"/>
            <a:t>2,61,785 Farm Ponds</a:t>
          </a:r>
          <a:endParaRPr lang="en-US" b="1" dirty="0"/>
        </a:p>
      </dgm:t>
    </dgm:pt>
    <dgm:pt modelId="{014164E2-AC34-4122-B122-DBBEDE001EB5}" type="parTrans" cxnId="{8A27D4C5-FD29-447B-ACE2-27841E344D83}">
      <dgm:prSet/>
      <dgm:spPr/>
      <dgm:t>
        <a:bodyPr/>
        <a:lstStyle/>
        <a:p>
          <a:endParaRPr lang="en-US"/>
        </a:p>
      </dgm:t>
    </dgm:pt>
    <dgm:pt modelId="{E81A3068-0D5E-4EE2-96DA-48E18624793A}" type="sibTrans" cxnId="{8A27D4C5-FD29-447B-ACE2-27841E344D83}">
      <dgm:prSet/>
      <dgm:spPr/>
      <dgm:t>
        <a:bodyPr/>
        <a:lstStyle/>
        <a:p>
          <a:endParaRPr lang="en-US"/>
        </a:p>
      </dgm:t>
    </dgm:pt>
    <dgm:pt modelId="{1046EDE7-5CA9-4249-8A23-F665CC28BB34}">
      <dgm:prSet phldrT="[Text]"/>
      <dgm:spPr/>
      <dgm:t>
        <a:bodyPr/>
        <a:lstStyle/>
        <a:p>
          <a:r>
            <a:rPr lang="en-US" dirty="0" smtClean="0"/>
            <a:t>Ponds</a:t>
          </a:r>
          <a:endParaRPr lang="en-US" dirty="0"/>
        </a:p>
      </dgm:t>
    </dgm:pt>
    <dgm:pt modelId="{E6D8CFB6-ACF7-4E4E-9920-2A628842D34C}" type="parTrans" cxnId="{E2138903-445C-4806-B51B-AE67BC4C0680}">
      <dgm:prSet/>
      <dgm:spPr/>
      <dgm:t>
        <a:bodyPr/>
        <a:lstStyle/>
        <a:p>
          <a:endParaRPr lang="en-US"/>
        </a:p>
      </dgm:t>
    </dgm:pt>
    <dgm:pt modelId="{3C84B3D6-0C7D-469C-A6F2-381D32AD771E}" type="sibTrans" cxnId="{E2138903-445C-4806-B51B-AE67BC4C0680}">
      <dgm:prSet/>
      <dgm:spPr/>
      <dgm:t>
        <a:bodyPr/>
        <a:lstStyle/>
        <a:p>
          <a:endParaRPr lang="en-US"/>
        </a:p>
      </dgm:t>
    </dgm:pt>
    <dgm:pt modelId="{7DB7A649-FF2E-485A-AC9D-233EFA3C0AB9}">
      <dgm:prSet phldrT="[Text]"/>
      <dgm:spPr/>
      <dgm:t>
        <a:bodyPr/>
        <a:lstStyle/>
        <a:p>
          <a:r>
            <a:rPr lang="en-US" b="1" dirty="0" smtClean="0"/>
            <a:t>About 25,000 deepened to enhance capacity</a:t>
          </a:r>
          <a:endParaRPr lang="en-US" b="1" dirty="0"/>
        </a:p>
      </dgm:t>
    </dgm:pt>
    <dgm:pt modelId="{F6F9A378-4D25-4800-AC5B-6B3CBAA12F62}" type="parTrans" cxnId="{DE71CF0C-53E1-4FBE-816C-99B769820D4C}">
      <dgm:prSet/>
      <dgm:spPr/>
      <dgm:t>
        <a:bodyPr/>
        <a:lstStyle/>
        <a:p>
          <a:endParaRPr lang="en-US"/>
        </a:p>
      </dgm:t>
    </dgm:pt>
    <dgm:pt modelId="{059423A4-C67C-4946-9E59-DDCA372FCBD5}" type="sibTrans" cxnId="{DE71CF0C-53E1-4FBE-816C-99B769820D4C}">
      <dgm:prSet/>
      <dgm:spPr/>
      <dgm:t>
        <a:bodyPr/>
        <a:lstStyle/>
        <a:p>
          <a:endParaRPr lang="en-US"/>
        </a:p>
      </dgm:t>
    </dgm:pt>
    <dgm:pt modelId="{3F4339B8-40AD-4EEC-827D-A74C32A09D16}">
      <dgm:prSet phldrT="[Text]"/>
      <dgm:spPr/>
      <dgm:t>
        <a:bodyPr/>
        <a:lstStyle/>
        <a:p>
          <a:r>
            <a:rPr lang="en-US" dirty="0" smtClean="0"/>
            <a:t>Step-wells</a:t>
          </a:r>
          <a:endParaRPr lang="en-US" dirty="0"/>
        </a:p>
      </dgm:t>
    </dgm:pt>
    <dgm:pt modelId="{3FA4C1F3-8DC9-4F28-A4CB-A6C71EEFBDEE}" type="parTrans" cxnId="{3E66C7D2-81CB-409D-9F00-A4DD93E27644}">
      <dgm:prSet/>
      <dgm:spPr/>
      <dgm:t>
        <a:bodyPr/>
        <a:lstStyle/>
        <a:p>
          <a:endParaRPr lang="en-US"/>
        </a:p>
      </dgm:t>
    </dgm:pt>
    <dgm:pt modelId="{514C3BFB-4E68-4C01-95F2-24448D30B26E}" type="sibTrans" cxnId="{3E66C7D2-81CB-409D-9F00-A4DD93E27644}">
      <dgm:prSet/>
      <dgm:spPr/>
      <dgm:t>
        <a:bodyPr/>
        <a:lstStyle/>
        <a:p>
          <a:endParaRPr lang="en-US"/>
        </a:p>
      </dgm:t>
    </dgm:pt>
    <dgm:pt modelId="{B9A95DE9-4D25-4D50-9415-3F57E173733B}">
      <dgm:prSet phldrT="[Text]"/>
      <dgm:spPr/>
      <dgm:t>
        <a:bodyPr/>
        <a:lstStyle/>
        <a:p>
          <a:r>
            <a:rPr lang="en-US" b="1" dirty="0" smtClean="0"/>
            <a:t>About 1000 revived, cleaned &amp; put to use</a:t>
          </a:r>
          <a:endParaRPr lang="en-US" b="1" dirty="0"/>
        </a:p>
      </dgm:t>
    </dgm:pt>
    <dgm:pt modelId="{A48F78C1-4DE8-4D76-B286-B9CE4A8DF824}" type="parTrans" cxnId="{7EFF4F71-B56B-4D56-8852-F32375C8FC06}">
      <dgm:prSet/>
      <dgm:spPr/>
      <dgm:t>
        <a:bodyPr/>
        <a:lstStyle/>
        <a:p>
          <a:endParaRPr lang="en-US"/>
        </a:p>
      </dgm:t>
    </dgm:pt>
    <dgm:pt modelId="{6511D129-8784-4B86-82C6-23F8FE60E8BE}" type="sibTrans" cxnId="{7EFF4F71-B56B-4D56-8852-F32375C8FC06}">
      <dgm:prSet/>
      <dgm:spPr/>
      <dgm:t>
        <a:bodyPr/>
        <a:lstStyle/>
        <a:p>
          <a:endParaRPr lang="en-US"/>
        </a:p>
      </dgm:t>
    </dgm:pt>
    <dgm:pt modelId="{E8D73BC8-A749-440C-B6D1-DB4F2954A0B5}">
      <dgm:prSet phldrT="[Text]"/>
      <dgm:spPr/>
      <dgm:t>
        <a:bodyPr/>
        <a:lstStyle/>
        <a:p>
          <a:r>
            <a:rPr lang="en-US" b="1" dirty="0" smtClean="0"/>
            <a:t>1,22,035 </a:t>
          </a:r>
          <a:r>
            <a:rPr lang="en-US" b="1" dirty="0" err="1" smtClean="0"/>
            <a:t>Bori</a:t>
          </a:r>
          <a:r>
            <a:rPr lang="en-US" b="1" dirty="0" smtClean="0"/>
            <a:t> Bunds</a:t>
          </a:r>
          <a:endParaRPr lang="en-US" b="1" dirty="0"/>
        </a:p>
      </dgm:t>
    </dgm:pt>
    <dgm:pt modelId="{2465F245-73E4-45B0-A74D-EADA4060E0D3}" type="parTrans" cxnId="{8688B79C-0B40-47CB-967B-B4F2F16A9677}">
      <dgm:prSet/>
      <dgm:spPr/>
      <dgm:t>
        <a:bodyPr/>
        <a:lstStyle/>
        <a:p>
          <a:endParaRPr lang="en-US"/>
        </a:p>
      </dgm:t>
    </dgm:pt>
    <dgm:pt modelId="{45D0EA24-7F62-4DA5-87B6-B17BB7797FE5}" type="sibTrans" cxnId="{8688B79C-0B40-47CB-967B-B4F2F16A9677}">
      <dgm:prSet/>
      <dgm:spPr/>
      <dgm:t>
        <a:bodyPr/>
        <a:lstStyle/>
        <a:p>
          <a:endParaRPr lang="en-US"/>
        </a:p>
      </dgm:t>
    </dgm:pt>
    <dgm:pt modelId="{8E37436B-4376-42D7-851C-F8DFCC60673B}" type="pres">
      <dgm:prSet presAssocID="{5CCA5DF6-59E6-4031-967F-D347D514BC72}" presName="Name0" presStyleCnt="0">
        <dgm:presLayoutVars>
          <dgm:dir/>
          <dgm:animLvl val="lvl"/>
          <dgm:resizeHandles val="exact"/>
        </dgm:presLayoutVars>
      </dgm:prSet>
      <dgm:spPr/>
      <dgm:t>
        <a:bodyPr/>
        <a:lstStyle/>
        <a:p>
          <a:endParaRPr lang="en-US"/>
        </a:p>
      </dgm:t>
    </dgm:pt>
    <dgm:pt modelId="{E759DA76-6D04-4B82-87FC-8718AC8D8AF1}" type="pres">
      <dgm:prSet presAssocID="{1B701349-DC96-4DA0-90C8-46969F7B7500}" presName="linNode" presStyleCnt="0"/>
      <dgm:spPr/>
      <dgm:t>
        <a:bodyPr/>
        <a:lstStyle/>
        <a:p>
          <a:endParaRPr lang="en-US"/>
        </a:p>
      </dgm:t>
    </dgm:pt>
    <dgm:pt modelId="{4C091722-45F0-4310-A1E5-A9B491AF3433}" type="pres">
      <dgm:prSet presAssocID="{1B701349-DC96-4DA0-90C8-46969F7B7500}" presName="parentText" presStyleLbl="node1" presStyleIdx="0" presStyleCnt="3" custScaleX="157667" custScaleY="100994">
        <dgm:presLayoutVars>
          <dgm:chMax val="1"/>
          <dgm:bulletEnabled val="1"/>
        </dgm:presLayoutVars>
      </dgm:prSet>
      <dgm:spPr/>
      <dgm:t>
        <a:bodyPr/>
        <a:lstStyle/>
        <a:p>
          <a:endParaRPr lang="en-US"/>
        </a:p>
      </dgm:t>
    </dgm:pt>
    <dgm:pt modelId="{B7E99023-8DC1-43C5-A63E-830D231FD220}" type="pres">
      <dgm:prSet presAssocID="{1B701349-DC96-4DA0-90C8-46969F7B7500}" presName="descendantText" presStyleLbl="alignAccFollowNode1" presStyleIdx="0" presStyleCnt="3" custScaleX="85376" custScaleY="125481">
        <dgm:presLayoutVars>
          <dgm:bulletEnabled val="1"/>
        </dgm:presLayoutVars>
      </dgm:prSet>
      <dgm:spPr/>
      <dgm:t>
        <a:bodyPr/>
        <a:lstStyle/>
        <a:p>
          <a:endParaRPr lang="en-US"/>
        </a:p>
      </dgm:t>
    </dgm:pt>
    <dgm:pt modelId="{6A499548-E80F-44B5-92F8-235F92A1396C}" type="pres">
      <dgm:prSet presAssocID="{D262887C-2AA0-43F4-8D3A-C09F57801639}" presName="sp" presStyleCnt="0"/>
      <dgm:spPr/>
      <dgm:t>
        <a:bodyPr/>
        <a:lstStyle/>
        <a:p>
          <a:endParaRPr lang="en-US"/>
        </a:p>
      </dgm:t>
    </dgm:pt>
    <dgm:pt modelId="{3B7D9CD8-0368-496C-A4A4-D834E516BEA4}" type="pres">
      <dgm:prSet presAssocID="{1046EDE7-5CA9-4249-8A23-F665CC28BB34}" presName="linNode" presStyleCnt="0"/>
      <dgm:spPr/>
      <dgm:t>
        <a:bodyPr/>
        <a:lstStyle/>
        <a:p>
          <a:endParaRPr lang="en-US"/>
        </a:p>
      </dgm:t>
    </dgm:pt>
    <dgm:pt modelId="{9467663C-7184-401E-B4E4-A72117C5C5A0}" type="pres">
      <dgm:prSet presAssocID="{1046EDE7-5CA9-4249-8A23-F665CC28BB34}" presName="parentText" presStyleLbl="node1" presStyleIdx="1" presStyleCnt="3" custScaleX="134626" custScaleY="60077">
        <dgm:presLayoutVars>
          <dgm:chMax val="1"/>
          <dgm:bulletEnabled val="1"/>
        </dgm:presLayoutVars>
      </dgm:prSet>
      <dgm:spPr/>
      <dgm:t>
        <a:bodyPr/>
        <a:lstStyle/>
        <a:p>
          <a:endParaRPr lang="en-US"/>
        </a:p>
      </dgm:t>
    </dgm:pt>
    <dgm:pt modelId="{4A1AD273-EAEB-4C57-B754-1EBA2AF69501}" type="pres">
      <dgm:prSet presAssocID="{1046EDE7-5CA9-4249-8A23-F665CC28BB34}" presName="descendantText" presStyleLbl="alignAccFollowNode1" presStyleIdx="1" presStyleCnt="3" custScaleX="87465" custScaleY="69944">
        <dgm:presLayoutVars>
          <dgm:bulletEnabled val="1"/>
        </dgm:presLayoutVars>
      </dgm:prSet>
      <dgm:spPr/>
      <dgm:t>
        <a:bodyPr/>
        <a:lstStyle/>
        <a:p>
          <a:endParaRPr lang="en-US"/>
        </a:p>
      </dgm:t>
    </dgm:pt>
    <dgm:pt modelId="{E1DDE99C-22B7-4EF1-886E-3A241EC23D93}" type="pres">
      <dgm:prSet presAssocID="{3C84B3D6-0C7D-469C-A6F2-381D32AD771E}" presName="sp" presStyleCnt="0"/>
      <dgm:spPr/>
      <dgm:t>
        <a:bodyPr/>
        <a:lstStyle/>
        <a:p>
          <a:endParaRPr lang="en-US"/>
        </a:p>
      </dgm:t>
    </dgm:pt>
    <dgm:pt modelId="{E69BB914-7836-43D3-B2FC-E8262DDCCD19}" type="pres">
      <dgm:prSet presAssocID="{3F4339B8-40AD-4EEC-827D-A74C32A09D16}" presName="linNode" presStyleCnt="0"/>
      <dgm:spPr/>
      <dgm:t>
        <a:bodyPr/>
        <a:lstStyle/>
        <a:p>
          <a:endParaRPr lang="en-US"/>
        </a:p>
      </dgm:t>
    </dgm:pt>
    <dgm:pt modelId="{6A671D67-E1DE-4CD5-A98E-98A47630923A}" type="pres">
      <dgm:prSet presAssocID="{3F4339B8-40AD-4EEC-827D-A74C32A09D16}" presName="parentText" presStyleLbl="node1" presStyleIdx="2" presStyleCnt="3" custScaleX="143864" custScaleY="63136">
        <dgm:presLayoutVars>
          <dgm:chMax val="1"/>
          <dgm:bulletEnabled val="1"/>
        </dgm:presLayoutVars>
      </dgm:prSet>
      <dgm:spPr/>
      <dgm:t>
        <a:bodyPr/>
        <a:lstStyle/>
        <a:p>
          <a:endParaRPr lang="en-US"/>
        </a:p>
      </dgm:t>
    </dgm:pt>
    <dgm:pt modelId="{191A6576-4847-4C2D-9A5D-592DA467FC79}" type="pres">
      <dgm:prSet presAssocID="{3F4339B8-40AD-4EEC-827D-A74C32A09D16}" presName="descendantText" presStyleLbl="alignAccFollowNode1" presStyleIdx="2" presStyleCnt="3" custScaleY="69398">
        <dgm:presLayoutVars>
          <dgm:bulletEnabled val="1"/>
        </dgm:presLayoutVars>
      </dgm:prSet>
      <dgm:spPr/>
      <dgm:t>
        <a:bodyPr/>
        <a:lstStyle/>
        <a:p>
          <a:endParaRPr lang="en-US"/>
        </a:p>
      </dgm:t>
    </dgm:pt>
  </dgm:ptLst>
  <dgm:cxnLst>
    <dgm:cxn modelId="{DE71CF0C-53E1-4FBE-816C-99B769820D4C}" srcId="{1046EDE7-5CA9-4249-8A23-F665CC28BB34}" destId="{7DB7A649-FF2E-485A-AC9D-233EFA3C0AB9}" srcOrd="0" destOrd="0" parTransId="{F6F9A378-4D25-4800-AC5B-6B3CBAA12F62}" sibTransId="{059423A4-C67C-4946-9E59-DDCA372FCBD5}"/>
    <dgm:cxn modelId="{E2138903-445C-4806-B51B-AE67BC4C0680}" srcId="{5CCA5DF6-59E6-4031-967F-D347D514BC72}" destId="{1046EDE7-5CA9-4249-8A23-F665CC28BB34}" srcOrd="1" destOrd="0" parTransId="{E6D8CFB6-ACF7-4E4E-9920-2A628842D34C}" sibTransId="{3C84B3D6-0C7D-469C-A6F2-381D32AD771E}"/>
    <dgm:cxn modelId="{FA36C454-793C-447A-B771-55E1F71F9713}" srcId="{5CCA5DF6-59E6-4031-967F-D347D514BC72}" destId="{1B701349-DC96-4DA0-90C8-46969F7B7500}" srcOrd="0" destOrd="0" parTransId="{914A3037-3930-4B37-8E45-672BA3133992}" sibTransId="{D262887C-2AA0-43F4-8D3A-C09F57801639}"/>
    <dgm:cxn modelId="{7EFF4F71-B56B-4D56-8852-F32375C8FC06}" srcId="{3F4339B8-40AD-4EEC-827D-A74C32A09D16}" destId="{B9A95DE9-4D25-4D50-9415-3F57E173733B}" srcOrd="0" destOrd="0" parTransId="{A48F78C1-4DE8-4D76-B286-B9CE4A8DF824}" sibTransId="{6511D129-8784-4B86-82C6-23F8FE60E8BE}"/>
    <dgm:cxn modelId="{338AF525-D50A-409F-8F67-A566BAC03008}" type="presOf" srcId="{3F4339B8-40AD-4EEC-827D-A74C32A09D16}" destId="{6A671D67-E1DE-4CD5-A98E-98A47630923A}" srcOrd="0" destOrd="0" presId="urn:microsoft.com/office/officeart/2005/8/layout/vList5"/>
    <dgm:cxn modelId="{8B54541E-91B9-42A6-B6B6-F8BBB3E25818}" type="presOf" srcId="{1046EDE7-5CA9-4249-8A23-F665CC28BB34}" destId="{9467663C-7184-401E-B4E4-A72117C5C5A0}" srcOrd="0" destOrd="0" presId="urn:microsoft.com/office/officeart/2005/8/layout/vList5"/>
    <dgm:cxn modelId="{81220924-E7F0-49EB-AA7D-D8BDC884CB5A}" type="presOf" srcId="{96702355-FDC4-42AE-8D59-A8BD763E21AE}" destId="{B7E99023-8DC1-43C5-A63E-830D231FD220}" srcOrd="0" destOrd="1" presId="urn:microsoft.com/office/officeart/2005/8/layout/vList5"/>
    <dgm:cxn modelId="{14E4C81E-0A58-43A5-B4E6-F58C4AB492BC}" type="presOf" srcId="{3CAC358E-CCCD-4644-9504-41661E19A126}" destId="{B7E99023-8DC1-43C5-A63E-830D231FD220}" srcOrd="0" destOrd="0" presId="urn:microsoft.com/office/officeart/2005/8/layout/vList5"/>
    <dgm:cxn modelId="{8688B79C-0B40-47CB-967B-B4F2F16A9677}" srcId="{1B701349-DC96-4DA0-90C8-46969F7B7500}" destId="{E8D73BC8-A749-440C-B6D1-DB4F2954A0B5}" srcOrd="2" destOrd="0" parTransId="{2465F245-73E4-45B0-A74D-EADA4060E0D3}" sibTransId="{45D0EA24-7F62-4DA5-87B6-B17BB7797FE5}"/>
    <dgm:cxn modelId="{8A27D4C5-FD29-447B-ACE2-27841E344D83}" srcId="{1B701349-DC96-4DA0-90C8-46969F7B7500}" destId="{96702355-FDC4-42AE-8D59-A8BD763E21AE}" srcOrd="1" destOrd="0" parTransId="{014164E2-AC34-4122-B122-DBBEDE001EB5}" sibTransId="{E81A3068-0D5E-4EE2-96DA-48E18624793A}"/>
    <dgm:cxn modelId="{5DB5A113-A981-49C1-8031-60FB79FCE647}" type="presOf" srcId="{5CCA5DF6-59E6-4031-967F-D347D514BC72}" destId="{8E37436B-4376-42D7-851C-F8DFCC60673B}" srcOrd="0" destOrd="0" presId="urn:microsoft.com/office/officeart/2005/8/layout/vList5"/>
    <dgm:cxn modelId="{9DAC0F2E-3860-4289-8761-DED539FDAE9C}" type="presOf" srcId="{E8D73BC8-A749-440C-B6D1-DB4F2954A0B5}" destId="{B7E99023-8DC1-43C5-A63E-830D231FD220}" srcOrd="0" destOrd="2" presId="urn:microsoft.com/office/officeart/2005/8/layout/vList5"/>
    <dgm:cxn modelId="{3F07B6BA-C97E-45B9-ADCB-AC7B751A92A7}" type="presOf" srcId="{1B701349-DC96-4DA0-90C8-46969F7B7500}" destId="{4C091722-45F0-4310-A1E5-A9B491AF3433}" srcOrd="0" destOrd="0" presId="urn:microsoft.com/office/officeart/2005/8/layout/vList5"/>
    <dgm:cxn modelId="{3E66C7D2-81CB-409D-9F00-A4DD93E27644}" srcId="{5CCA5DF6-59E6-4031-967F-D347D514BC72}" destId="{3F4339B8-40AD-4EEC-827D-A74C32A09D16}" srcOrd="2" destOrd="0" parTransId="{3FA4C1F3-8DC9-4F28-A4CB-A6C71EEFBDEE}" sibTransId="{514C3BFB-4E68-4C01-95F2-24448D30B26E}"/>
    <dgm:cxn modelId="{077E85D8-7852-4192-AFAB-A246D3985FE0}" srcId="{1B701349-DC96-4DA0-90C8-46969F7B7500}" destId="{3CAC358E-CCCD-4644-9504-41661E19A126}" srcOrd="0" destOrd="0" parTransId="{E4ADAEF5-C11C-492B-B375-A21075E04208}" sibTransId="{AB8406DC-E2BE-4F55-B18F-22ED07094BA7}"/>
    <dgm:cxn modelId="{A42ECADD-2A13-448F-943E-1F207EAE90AD}" type="presOf" srcId="{7DB7A649-FF2E-485A-AC9D-233EFA3C0AB9}" destId="{4A1AD273-EAEB-4C57-B754-1EBA2AF69501}" srcOrd="0" destOrd="0" presId="urn:microsoft.com/office/officeart/2005/8/layout/vList5"/>
    <dgm:cxn modelId="{672611CA-9344-4231-B51C-3107631BF4D2}" type="presOf" srcId="{B9A95DE9-4D25-4D50-9415-3F57E173733B}" destId="{191A6576-4847-4C2D-9A5D-592DA467FC79}" srcOrd="0" destOrd="0" presId="urn:microsoft.com/office/officeart/2005/8/layout/vList5"/>
    <dgm:cxn modelId="{7D684A02-A83B-4C6A-9D06-2940A70CFDEC}" type="presParOf" srcId="{8E37436B-4376-42D7-851C-F8DFCC60673B}" destId="{E759DA76-6D04-4B82-87FC-8718AC8D8AF1}" srcOrd="0" destOrd="0" presId="urn:microsoft.com/office/officeart/2005/8/layout/vList5"/>
    <dgm:cxn modelId="{691BCBDA-09C6-40BA-A788-A5F37C230D34}" type="presParOf" srcId="{E759DA76-6D04-4B82-87FC-8718AC8D8AF1}" destId="{4C091722-45F0-4310-A1E5-A9B491AF3433}" srcOrd="0" destOrd="0" presId="urn:microsoft.com/office/officeart/2005/8/layout/vList5"/>
    <dgm:cxn modelId="{D5C6F206-4C1F-4EB8-8D7C-269D25115EB8}" type="presParOf" srcId="{E759DA76-6D04-4B82-87FC-8718AC8D8AF1}" destId="{B7E99023-8DC1-43C5-A63E-830D231FD220}" srcOrd="1" destOrd="0" presId="urn:microsoft.com/office/officeart/2005/8/layout/vList5"/>
    <dgm:cxn modelId="{7F77B013-62F9-46B8-914E-77576E33260C}" type="presParOf" srcId="{8E37436B-4376-42D7-851C-F8DFCC60673B}" destId="{6A499548-E80F-44B5-92F8-235F92A1396C}" srcOrd="1" destOrd="0" presId="urn:microsoft.com/office/officeart/2005/8/layout/vList5"/>
    <dgm:cxn modelId="{1CFEF7A2-FD30-4173-9F07-4699C4304AE8}" type="presParOf" srcId="{8E37436B-4376-42D7-851C-F8DFCC60673B}" destId="{3B7D9CD8-0368-496C-A4A4-D834E516BEA4}" srcOrd="2" destOrd="0" presId="urn:microsoft.com/office/officeart/2005/8/layout/vList5"/>
    <dgm:cxn modelId="{93E131F5-2790-4AE6-A615-783B8DF63659}" type="presParOf" srcId="{3B7D9CD8-0368-496C-A4A4-D834E516BEA4}" destId="{9467663C-7184-401E-B4E4-A72117C5C5A0}" srcOrd="0" destOrd="0" presId="urn:microsoft.com/office/officeart/2005/8/layout/vList5"/>
    <dgm:cxn modelId="{150AFCFE-FC12-46BB-BAE6-2B46207088F9}" type="presParOf" srcId="{3B7D9CD8-0368-496C-A4A4-D834E516BEA4}" destId="{4A1AD273-EAEB-4C57-B754-1EBA2AF69501}" srcOrd="1" destOrd="0" presId="urn:microsoft.com/office/officeart/2005/8/layout/vList5"/>
    <dgm:cxn modelId="{573C2292-9214-433E-B53C-ACB4EA179EC5}" type="presParOf" srcId="{8E37436B-4376-42D7-851C-F8DFCC60673B}" destId="{E1DDE99C-22B7-4EF1-886E-3A241EC23D93}" srcOrd="3" destOrd="0" presId="urn:microsoft.com/office/officeart/2005/8/layout/vList5"/>
    <dgm:cxn modelId="{36D59276-FC3C-4AFA-8BCA-962AD4B359B7}" type="presParOf" srcId="{8E37436B-4376-42D7-851C-F8DFCC60673B}" destId="{E69BB914-7836-43D3-B2FC-E8262DDCCD19}" srcOrd="4" destOrd="0" presId="urn:microsoft.com/office/officeart/2005/8/layout/vList5"/>
    <dgm:cxn modelId="{8C5A8419-2BCF-4A1D-99B3-0B24953B2579}" type="presParOf" srcId="{E69BB914-7836-43D3-B2FC-E8262DDCCD19}" destId="{6A671D67-E1DE-4CD5-A98E-98A47630923A}" srcOrd="0" destOrd="0" presId="urn:microsoft.com/office/officeart/2005/8/layout/vList5"/>
    <dgm:cxn modelId="{8B824484-332E-4BC2-A4A5-B577F306EF76}" type="presParOf" srcId="{E69BB914-7836-43D3-B2FC-E8262DDCCD19}" destId="{191A6576-4847-4C2D-9A5D-592DA467FC79}"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3316BA-14E8-40C6-9FB6-B6BC9897FFB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8EB5B0D-0858-47D9-8BE4-5F0819EF6138}">
      <dgm:prSet custT="1"/>
      <dgm:spPr/>
      <dgm:t>
        <a:bodyPr/>
        <a:lstStyle/>
        <a:p>
          <a:pPr rtl="0"/>
          <a:r>
            <a:rPr lang="en-US" sz="2400" dirty="0" smtClean="0"/>
            <a:t>Initiatives taken for regulating  water use for agriculture by spreading micro irrigation technology</a:t>
          </a:r>
          <a:endParaRPr lang="en-US" sz="2400" dirty="0"/>
        </a:p>
      </dgm:t>
    </dgm:pt>
    <dgm:pt modelId="{43CF0F8E-CC0E-42D1-9CC1-4436FFB53147}" type="parTrans" cxnId="{9022E483-2149-4165-8E69-8C447F50DF88}">
      <dgm:prSet/>
      <dgm:spPr/>
      <dgm:t>
        <a:bodyPr/>
        <a:lstStyle/>
        <a:p>
          <a:endParaRPr lang="en-US"/>
        </a:p>
      </dgm:t>
    </dgm:pt>
    <dgm:pt modelId="{5DECA60D-030B-4E37-BE02-F6ED429F92BC}" type="sibTrans" cxnId="{9022E483-2149-4165-8E69-8C447F50DF88}">
      <dgm:prSet/>
      <dgm:spPr/>
      <dgm:t>
        <a:bodyPr/>
        <a:lstStyle/>
        <a:p>
          <a:endParaRPr lang="en-US"/>
        </a:p>
      </dgm:t>
    </dgm:pt>
    <dgm:pt modelId="{D1D49F68-A6B6-4E85-A7EB-354C046CCB71}">
      <dgm:prSet custT="1"/>
      <dgm:spPr/>
      <dgm:t>
        <a:bodyPr/>
        <a:lstStyle/>
        <a:p>
          <a:pPr rtl="0"/>
          <a:r>
            <a:rPr lang="en-US" sz="2400" dirty="0" smtClean="0"/>
            <a:t>A special tool called Gujarat Green Revolution Company(GGRC) created in 2005 to expedite promotion of micro irrigation-  </a:t>
          </a:r>
          <a:r>
            <a:rPr lang="en-US" sz="2400" b="1" dirty="0" smtClean="0"/>
            <a:t>13,08,143 ha   </a:t>
          </a:r>
          <a:r>
            <a:rPr lang="en-US" sz="2400" dirty="0" smtClean="0"/>
            <a:t>(</a:t>
          </a:r>
          <a:r>
            <a:rPr lang="en-US" sz="2400" b="1" dirty="0" smtClean="0"/>
            <a:t>8,13,499 Beneficiaries</a:t>
          </a:r>
          <a:r>
            <a:rPr lang="en-US" sz="2400" dirty="0" smtClean="0"/>
            <a:t>)</a:t>
          </a:r>
          <a:endParaRPr lang="en-US" sz="2400" dirty="0"/>
        </a:p>
      </dgm:t>
    </dgm:pt>
    <dgm:pt modelId="{4A344B4E-7CC9-43D8-9CCE-069B6DA9F28F}" type="parTrans" cxnId="{8197F4A5-901D-4431-B662-D55F3530BB51}">
      <dgm:prSet/>
      <dgm:spPr/>
      <dgm:t>
        <a:bodyPr/>
        <a:lstStyle/>
        <a:p>
          <a:endParaRPr lang="en-US"/>
        </a:p>
      </dgm:t>
    </dgm:pt>
    <dgm:pt modelId="{80DC4AB9-470C-4864-867F-2BB40CD83FB8}" type="sibTrans" cxnId="{8197F4A5-901D-4431-B662-D55F3530BB51}">
      <dgm:prSet/>
      <dgm:spPr/>
      <dgm:t>
        <a:bodyPr/>
        <a:lstStyle/>
        <a:p>
          <a:endParaRPr lang="en-US"/>
        </a:p>
      </dgm:t>
    </dgm:pt>
    <dgm:pt modelId="{623AE7D5-69D3-4F88-8DCF-54C147CEE651}">
      <dgm:prSet custT="1"/>
      <dgm:spPr/>
      <dgm:t>
        <a:bodyPr/>
        <a:lstStyle/>
        <a:p>
          <a:pPr rtl="0"/>
          <a:r>
            <a:rPr lang="en-US" sz="2400" dirty="0" smtClean="0"/>
            <a:t>Instead of providing financial assistance only , GGRC </a:t>
          </a:r>
          <a:endParaRPr lang="en-US" sz="2400" dirty="0"/>
        </a:p>
      </dgm:t>
    </dgm:pt>
    <dgm:pt modelId="{93037FFD-BD22-4E83-998E-AB27548D6966}" type="parTrans" cxnId="{AB7582CA-643B-4A98-AC73-9FE6F6EED464}">
      <dgm:prSet/>
      <dgm:spPr/>
      <dgm:t>
        <a:bodyPr/>
        <a:lstStyle/>
        <a:p>
          <a:endParaRPr lang="en-US"/>
        </a:p>
      </dgm:t>
    </dgm:pt>
    <dgm:pt modelId="{733022B9-29B4-4E68-9CBF-3E3A47AFDADD}" type="sibTrans" cxnId="{AB7582CA-643B-4A98-AC73-9FE6F6EED464}">
      <dgm:prSet/>
      <dgm:spPr/>
      <dgm:t>
        <a:bodyPr/>
        <a:lstStyle/>
        <a:p>
          <a:endParaRPr lang="en-US"/>
        </a:p>
      </dgm:t>
    </dgm:pt>
    <dgm:pt modelId="{40D5AC5A-4F9B-4FD5-82E6-BEACD08AA980}">
      <dgm:prSet custT="1"/>
      <dgm:spPr/>
      <dgm:t>
        <a:bodyPr/>
        <a:lstStyle/>
        <a:p>
          <a:pPr rtl="0"/>
          <a:r>
            <a:rPr lang="en-US" sz="2000" b="1" dirty="0" smtClean="0"/>
            <a:t>Motivates and guides the farmers for adoption of micro irrigation, </a:t>
          </a:r>
          <a:endParaRPr lang="en-US" sz="2000" b="1" dirty="0"/>
        </a:p>
      </dgm:t>
    </dgm:pt>
    <dgm:pt modelId="{ADF5651E-7901-44C0-98A5-841D81DFB815}" type="parTrans" cxnId="{65CBC2AB-FD24-4C5F-9062-0C3139D5383A}">
      <dgm:prSet/>
      <dgm:spPr/>
      <dgm:t>
        <a:bodyPr/>
        <a:lstStyle/>
        <a:p>
          <a:endParaRPr lang="en-US"/>
        </a:p>
      </dgm:t>
    </dgm:pt>
    <dgm:pt modelId="{03D78D8D-7830-416E-88C4-2E37806EB1A1}" type="sibTrans" cxnId="{65CBC2AB-FD24-4C5F-9062-0C3139D5383A}">
      <dgm:prSet/>
      <dgm:spPr/>
      <dgm:t>
        <a:bodyPr/>
        <a:lstStyle/>
        <a:p>
          <a:endParaRPr lang="en-US"/>
        </a:p>
      </dgm:t>
    </dgm:pt>
    <dgm:pt modelId="{4BD22021-1584-4811-911F-8C49E518090D}">
      <dgm:prSet custT="1"/>
      <dgm:spPr/>
      <dgm:t>
        <a:bodyPr/>
        <a:lstStyle/>
        <a:p>
          <a:pPr rtl="0"/>
          <a:r>
            <a:rPr lang="en-US" sz="2000" b="1" dirty="0" smtClean="0"/>
            <a:t>Helps farmers in selection of crop and deciding layout of micro irrigation system</a:t>
          </a:r>
          <a:endParaRPr lang="en-US" sz="2000" b="1" dirty="0"/>
        </a:p>
      </dgm:t>
    </dgm:pt>
    <dgm:pt modelId="{17CD0F0F-1195-453A-916E-68F8F89B1D5E}" type="parTrans" cxnId="{BDF720BA-0DEA-4504-9F6C-F7D025131EC3}">
      <dgm:prSet/>
      <dgm:spPr/>
      <dgm:t>
        <a:bodyPr/>
        <a:lstStyle/>
        <a:p>
          <a:endParaRPr lang="en-US"/>
        </a:p>
      </dgm:t>
    </dgm:pt>
    <dgm:pt modelId="{49D68FB9-79B3-4A2E-BACE-FCCB35352E23}" type="sibTrans" cxnId="{BDF720BA-0DEA-4504-9F6C-F7D025131EC3}">
      <dgm:prSet/>
      <dgm:spPr/>
      <dgm:t>
        <a:bodyPr/>
        <a:lstStyle/>
        <a:p>
          <a:endParaRPr lang="en-US"/>
        </a:p>
      </dgm:t>
    </dgm:pt>
    <dgm:pt modelId="{51F8F6BD-D394-4EF3-B350-F34F8900A724}">
      <dgm:prSet custT="1"/>
      <dgm:spPr/>
      <dgm:t>
        <a:bodyPr/>
        <a:lstStyle/>
        <a:p>
          <a:pPr rtl="0"/>
          <a:r>
            <a:rPr lang="en-US" sz="2000" b="1" dirty="0" smtClean="0"/>
            <a:t>Assists farmers in securing loan from banks to supplement financial assistance</a:t>
          </a:r>
          <a:endParaRPr lang="en-US" sz="2000" b="1" dirty="0"/>
        </a:p>
      </dgm:t>
    </dgm:pt>
    <dgm:pt modelId="{6E5DBB19-B44B-4ECC-9F23-BD78A9008FEA}" type="parTrans" cxnId="{B9D19F1D-A8A9-4BF5-B24C-282AD3C84A9E}">
      <dgm:prSet/>
      <dgm:spPr/>
      <dgm:t>
        <a:bodyPr/>
        <a:lstStyle/>
        <a:p>
          <a:endParaRPr lang="en-US"/>
        </a:p>
      </dgm:t>
    </dgm:pt>
    <dgm:pt modelId="{19F57CC3-B468-49A9-99C5-2D037029CF06}" type="sibTrans" cxnId="{B9D19F1D-A8A9-4BF5-B24C-282AD3C84A9E}">
      <dgm:prSet/>
      <dgm:spPr/>
      <dgm:t>
        <a:bodyPr/>
        <a:lstStyle/>
        <a:p>
          <a:endParaRPr lang="en-US"/>
        </a:p>
      </dgm:t>
    </dgm:pt>
    <dgm:pt modelId="{4F5528BE-9556-465F-9D79-C809DE37A11F}">
      <dgm:prSet custT="1"/>
      <dgm:spPr/>
      <dgm:t>
        <a:bodyPr/>
        <a:lstStyle/>
        <a:p>
          <a:pPr rtl="0"/>
          <a:r>
            <a:rPr lang="en-US" sz="2000" b="1" dirty="0" smtClean="0"/>
            <a:t>Ensures third party supervision during installation of the system </a:t>
          </a:r>
          <a:endParaRPr lang="en-US" sz="2000" b="1" dirty="0"/>
        </a:p>
      </dgm:t>
    </dgm:pt>
    <dgm:pt modelId="{507DF472-87A5-4B3F-ABF8-A6BB2B72DFE7}" type="parTrans" cxnId="{731774FE-0AD0-4C18-B949-AB995A3C9BC8}">
      <dgm:prSet/>
      <dgm:spPr/>
      <dgm:t>
        <a:bodyPr/>
        <a:lstStyle/>
        <a:p>
          <a:endParaRPr lang="en-US"/>
        </a:p>
      </dgm:t>
    </dgm:pt>
    <dgm:pt modelId="{8C771E48-40D2-40CF-AC0A-113EF2F32235}" type="sibTrans" cxnId="{731774FE-0AD0-4C18-B949-AB995A3C9BC8}">
      <dgm:prSet/>
      <dgm:spPr/>
      <dgm:t>
        <a:bodyPr/>
        <a:lstStyle/>
        <a:p>
          <a:endParaRPr lang="en-US"/>
        </a:p>
      </dgm:t>
    </dgm:pt>
    <dgm:pt modelId="{7833CE06-4679-4EF5-8B88-5A2B49B81C48}">
      <dgm:prSet custT="1"/>
      <dgm:spPr/>
      <dgm:t>
        <a:bodyPr/>
        <a:lstStyle/>
        <a:p>
          <a:pPr rtl="0"/>
          <a:r>
            <a:rPr lang="en-US" sz="2000" b="1" dirty="0" smtClean="0"/>
            <a:t>Maintains and ensures trouble free operation for 5 years</a:t>
          </a:r>
          <a:endParaRPr lang="en-US" sz="2000" b="1" dirty="0"/>
        </a:p>
      </dgm:t>
    </dgm:pt>
    <dgm:pt modelId="{B42FC4CB-271D-4E47-AE9A-02F236E21C3D}" type="parTrans" cxnId="{E2896637-182F-4871-BD64-2FDCB26807DB}">
      <dgm:prSet/>
      <dgm:spPr/>
      <dgm:t>
        <a:bodyPr/>
        <a:lstStyle/>
        <a:p>
          <a:endParaRPr lang="en-US"/>
        </a:p>
      </dgm:t>
    </dgm:pt>
    <dgm:pt modelId="{39FC7124-BFA5-4FB4-8B68-9678139FBFE0}" type="sibTrans" cxnId="{E2896637-182F-4871-BD64-2FDCB26807DB}">
      <dgm:prSet/>
      <dgm:spPr/>
      <dgm:t>
        <a:bodyPr/>
        <a:lstStyle/>
        <a:p>
          <a:endParaRPr lang="en-US"/>
        </a:p>
      </dgm:t>
    </dgm:pt>
    <dgm:pt modelId="{216FA956-8667-4D37-BAB9-5E0474498C25}" type="pres">
      <dgm:prSet presAssocID="{973316BA-14E8-40C6-9FB6-B6BC9897FFBF}" presName="linear" presStyleCnt="0">
        <dgm:presLayoutVars>
          <dgm:dir/>
          <dgm:animLvl val="lvl"/>
          <dgm:resizeHandles val="exact"/>
        </dgm:presLayoutVars>
      </dgm:prSet>
      <dgm:spPr/>
      <dgm:t>
        <a:bodyPr/>
        <a:lstStyle/>
        <a:p>
          <a:endParaRPr lang="en-US"/>
        </a:p>
      </dgm:t>
    </dgm:pt>
    <dgm:pt modelId="{15F6D871-A6F0-47A5-87E7-97A806D2C752}" type="pres">
      <dgm:prSet presAssocID="{48EB5B0D-0858-47D9-8BE4-5F0819EF6138}" presName="parentLin" presStyleCnt="0"/>
      <dgm:spPr/>
    </dgm:pt>
    <dgm:pt modelId="{0683D919-644C-4355-9E98-A022A520EA6C}" type="pres">
      <dgm:prSet presAssocID="{48EB5B0D-0858-47D9-8BE4-5F0819EF6138}" presName="parentLeftMargin" presStyleLbl="node1" presStyleIdx="0" presStyleCnt="3"/>
      <dgm:spPr/>
      <dgm:t>
        <a:bodyPr/>
        <a:lstStyle/>
        <a:p>
          <a:endParaRPr lang="en-US"/>
        </a:p>
      </dgm:t>
    </dgm:pt>
    <dgm:pt modelId="{B40EF037-EDC0-4129-808E-52A80DD3A770}" type="pres">
      <dgm:prSet presAssocID="{48EB5B0D-0858-47D9-8BE4-5F0819EF6138}" presName="parentText" presStyleLbl="node1" presStyleIdx="0" presStyleCnt="3" custScaleX="126708" custScaleY="263103" custLinFactY="-3455" custLinFactNeighborX="21739" custLinFactNeighborY="-100000">
        <dgm:presLayoutVars>
          <dgm:chMax val="0"/>
          <dgm:bulletEnabled val="1"/>
        </dgm:presLayoutVars>
      </dgm:prSet>
      <dgm:spPr/>
      <dgm:t>
        <a:bodyPr/>
        <a:lstStyle/>
        <a:p>
          <a:endParaRPr lang="en-US"/>
        </a:p>
      </dgm:t>
    </dgm:pt>
    <dgm:pt modelId="{619B420A-9792-4932-B2B4-10B2EA09903D}" type="pres">
      <dgm:prSet presAssocID="{48EB5B0D-0858-47D9-8BE4-5F0819EF6138}" presName="negativeSpace" presStyleCnt="0"/>
      <dgm:spPr/>
    </dgm:pt>
    <dgm:pt modelId="{1591DED2-ED1E-4075-8CE8-0DB555849E7B}" type="pres">
      <dgm:prSet presAssocID="{48EB5B0D-0858-47D9-8BE4-5F0819EF6138}" presName="childText" presStyleLbl="conFgAcc1" presStyleIdx="0" presStyleCnt="3" custScaleY="19608">
        <dgm:presLayoutVars>
          <dgm:bulletEnabled val="1"/>
        </dgm:presLayoutVars>
      </dgm:prSet>
      <dgm:spPr/>
    </dgm:pt>
    <dgm:pt modelId="{9C269ED8-F301-493E-9A1C-F2B660423520}" type="pres">
      <dgm:prSet presAssocID="{5DECA60D-030B-4E37-BE02-F6ED429F92BC}" presName="spaceBetweenRectangles" presStyleCnt="0"/>
      <dgm:spPr/>
    </dgm:pt>
    <dgm:pt modelId="{0BF01C86-81F8-4B2D-B17B-2C126042B3BC}" type="pres">
      <dgm:prSet presAssocID="{D1D49F68-A6B6-4E85-A7EB-354C046CCB71}" presName="parentLin" presStyleCnt="0"/>
      <dgm:spPr/>
    </dgm:pt>
    <dgm:pt modelId="{60D35A0D-B5AC-49C5-8C63-437FB8EC4112}" type="pres">
      <dgm:prSet presAssocID="{D1D49F68-A6B6-4E85-A7EB-354C046CCB71}" presName="parentLeftMargin" presStyleLbl="node1" presStyleIdx="0" presStyleCnt="3"/>
      <dgm:spPr/>
      <dgm:t>
        <a:bodyPr/>
        <a:lstStyle/>
        <a:p>
          <a:endParaRPr lang="en-US"/>
        </a:p>
      </dgm:t>
    </dgm:pt>
    <dgm:pt modelId="{EBE04C07-17C6-484F-853E-02F386477757}" type="pres">
      <dgm:prSet presAssocID="{D1D49F68-A6B6-4E85-A7EB-354C046CCB71}" presName="parentText" presStyleLbl="node1" presStyleIdx="1" presStyleCnt="3" custScaleX="129956" custScaleY="429043">
        <dgm:presLayoutVars>
          <dgm:chMax val="0"/>
          <dgm:bulletEnabled val="1"/>
        </dgm:presLayoutVars>
      </dgm:prSet>
      <dgm:spPr/>
      <dgm:t>
        <a:bodyPr/>
        <a:lstStyle/>
        <a:p>
          <a:endParaRPr lang="en-US"/>
        </a:p>
      </dgm:t>
    </dgm:pt>
    <dgm:pt modelId="{93376D77-280A-430F-9E73-D7A595AC0C10}" type="pres">
      <dgm:prSet presAssocID="{D1D49F68-A6B6-4E85-A7EB-354C046CCB71}" presName="negativeSpace" presStyleCnt="0"/>
      <dgm:spPr/>
    </dgm:pt>
    <dgm:pt modelId="{CC3496AF-2324-480A-B925-5546A5305550}" type="pres">
      <dgm:prSet presAssocID="{D1D49F68-A6B6-4E85-A7EB-354C046CCB71}" presName="childText" presStyleLbl="conFgAcc1" presStyleIdx="1" presStyleCnt="3">
        <dgm:presLayoutVars>
          <dgm:bulletEnabled val="1"/>
        </dgm:presLayoutVars>
      </dgm:prSet>
      <dgm:spPr/>
    </dgm:pt>
    <dgm:pt modelId="{743D7944-262F-4908-B7E7-DA6256031EA0}" type="pres">
      <dgm:prSet presAssocID="{80DC4AB9-470C-4864-867F-2BB40CD83FB8}" presName="spaceBetweenRectangles" presStyleCnt="0"/>
      <dgm:spPr/>
    </dgm:pt>
    <dgm:pt modelId="{99B5A91E-7561-499B-8A50-1503A9CCE782}" type="pres">
      <dgm:prSet presAssocID="{623AE7D5-69D3-4F88-8DCF-54C147CEE651}" presName="parentLin" presStyleCnt="0"/>
      <dgm:spPr/>
    </dgm:pt>
    <dgm:pt modelId="{1A47A6D7-0B83-4C85-AFAA-45FEF0B8C42D}" type="pres">
      <dgm:prSet presAssocID="{623AE7D5-69D3-4F88-8DCF-54C147CEE651}" presName="parentLeftMargin" presStyleLbl="node1" presStyleIdx="1" presStyleCnt="3"/>
      <dgm:spPr/>
      <dgm:t>
        <a:bodyPr/>
        <a:lstStyle/>
        <a:p>
          <a:endParaRPr lang="en-US"/>
        </a:p>
      </dgm:t>
    </dgm:pt>
    <dgm:pt modelId="{3296719B-2D70-4A33-B553-7E3E0883A09E}" type="pres">
      <dgm:prSet presAssocID="{623AE7D5-69D3-4F88-8DCF-54C147CEE651}" presName="parentText" presStyleLbl="node1" presStyleIdx="2" presStyleCnt="3" custScaleX="127329" custScaleY="250699" custLinFactNeighborX="3838" custLinFactNeighborY="-18206">
        <dgm:presLayoutVars>
          <dgm:chMax val="0"/>
          <dgm:bulletEnabled val="1"/>
        </dgm:presLayoutVars>
      </dgm:prSet>
      <dgm:spPr/>
      <dgm:t>
        <a:bodyPr/>
        <a:lstStyle/>
        <a:p>
          <a:endParaRPr lang="en-US"/>
        </a:p>
      </dgm:t>
    </dgm:pt>
    <dgm:pt modelId="{DC717DE1-65B5-4B6C-B4C8-351DBE431A67}" type="pres">
      <dgm:prSet presAssocID="{623AE7D5-69D3-4F88-8DCF-54C147CEE651}" presName="negativeSpace" presStyleCnt="0"/>
      <dgm:spPr/>
    </dgm:pt>
    <dgm:pt modelId="{0DB7CD70-EC3A-4B72-B7AE-85C43DF8FAC9}" type="pres">
      <dgm:prSet presAssocID="{623AE7D5-69D3-4F88-8DCF-54C147CEE651}" presName="childText" presStyleLbl="conFgAcc1" presStyleIdx="2" presStyleCnt="3" custLinFactY="3322" custLinFactNeighborX="-27826" custLinFactNeighborY="100000">
        <dgm:presLayoutVars>
          <dgm:bulletEnabled val="1"/>
        </dgm:presLayoutVars>
      </dgm:prSet>
      <dgm:spPr/>
      <dgm:t>
        <a:bodyPr/>
        <a:lstStyle/>
        <a:p>
          <a:endParaRPr lang="en-US"/>
        </a:p>
      </dgm:t>
    </dgm:pt>
  </dgm:ptLst>
  <dgm:cxnLst>
    <dgm:cxn modelId="{65CBC2AB-FD24-4C5F-9062-0C3139D5383A}" srcId="{623AE7D5-69D3-4F88-8DCF-54C147CEE651}" destId="{40D5AC5A-4F9B-4FD5-82E6-BEACD08AA980}" srcOrd="0" destOrd="0" parTransId="{ADF5651E-7901-44C0-98A5-841D81DFB815}" sibTransId="{03D78D8D-7830-416E-88C4-2E37806EB1A1}"/>
    <dgm:cxn modelId="{A1D75E4F-9614-488F-A2A6-754A0627590C}" type="presOf" srcId="{D1D49F68-A6B6-4E85-A7EB-354C046CCB71}" destId="{60D35A0D-B5AC-49C5-8C63-437FB8EC4112}" srcOrd="0" destOrd="0" presId="urn:microsoft.com/office/officeart/2005/8/layout/list1"/>
    <dgm:cxn modelId="{1DDFAFFE-298A-4EA6-92DB-8018F0209E6B}" type="presOf" srcId="{4F5528BE-9556-465F-9D79-C809DE37A11F}" destId="{0DB7CD70-EC3A-4B72-B7AE-85C43DF8FAC9}" srcOrd="0" destOrd="3" presId="urn:microsoft.com/office/officeart/2005/8/layout/list1"/>
    <dgm:cxn modelId="{0D94C4AF-2384-45F0-A270-AE059250D5A2}" type="presOf" srcId="{4BD22021-1584-4811-911F-8C49E518090D}" destId="{0DB7CD70-EC3A-4B72-B7AE-85C43DF8FAC9}" srcOrd="0" destOrd="1" presId="urn:microsoft.com/office/officeart/2005/8/layout/list1"/>
    <dgm:cxn modelId="{8197F4A5-901D-4431-B662-D55F3530BB51}" srcId="{973316BA-14E8-40C6-9FB6-B6BC9897FFBF}" destId="{D1D49F68-A6B6-4E85-A7EB-354C046CCB71}" srcOrd="1" destOrd="0" parTransId="{4A344B4E-7CC9-43D8-9CCE-069B6DA9F28F}" sibTransId="{80DC4AB9-470C-4864-867F-2BB40CD83FB8}"/>
    <dgm:cxn modelId="{CCAF6414-45D2-4C90-B1CB-A213ED2D2EFE}" type="presOf" srcId="{7833CE06-4679-4EF5-8B88-5A2B49B81C48}" destId="{0DB7CD70-EC3A-4B72-B7AE-85C43DF8FAC9}" srcOrd="0" destOrd="4" presId="urn:microsoft.com/office/officeart/2005/8/layout/list1"/>
    <dgm:cxn modelId="{29F3D7D7-359F-4D0C-B1D5-952F7D02344F}" type="presOf" srcId="{51F8F6BD-D394-4EF3-B350-F34F8900A724}" destId="{0DB7CD70-EC3A-4B72-B7AE-85C43DF8FAC9}" srcOrd="0" destOrd="2" presId="urn:microsoft.com/office/officeart/2005/8/layout/list1"/>
    <dgm:cxn modelId="{EEF5F3E9-EB36-44E8-AC1A-C980528D4A15}" type="presOf" srcId="{D1D49F68-A6B6-4E85-A7EB-354C046CCB71}" destId="{EBE04C07-17C6-484F-853E-02F386477757}" srcOrd="1" destOrd="0" presId="urn:microsoft.com/office/officeart/2005/8/layout/list1"/>
    <dgm:cxn modelId="{4057DA7E-5F7E-48C4-ABB7-A4EC435D7B3D}" type="presOf" srcId="{623AE7D5-69D3-4F88-8DCF-54C147CEE651}" destId="{3296719B-2D70-4A33-B553-7E3E0883A09E}" srcOrd="1" destOrd="0" presId="urn:microsoft.com/office/officeart/2005/8/layout/list1"/>
    <dgm:cxn modelId="{B9D19F1D-A8A9-4BF5-B24C-282AD3C84A9E}" srcId="{623AE7D5-69D3-4F88-8DCF-54C147CEE651}" destId="{51F8F6BD-D394-4EF3-B350-F34F8900A724}" srcOrd="2" destOrd="0" parTransId="{6E5DBB19-B44B-4ECC-9F23-BD78A9008FEA}" sibTransId="{19F57CC3-B468-49A9-99C5-2D037029CF06}"/>
    <dgm:cxn modelId="{731774FE-0AD0-4C18-B949-AB995A3C9BC8}" srcId="{623AE7D5-69D3-4F88-8DCF-54C147CEE651}" destId="{4F5528BE-9556-465F-9D79-C809DE37A11F}" srcOrd="3" destOrd="0" parTransId="{507DF472-87A5-4B3F-ABF8-A6BB2B72DFE7}" sibTransId="{8C771E48-40D2-40CF-AC0A-113EF2F32235}"/>
    <dgm:cxn modelId="{BDF720BA-0DEA-4504-9F6C-F7D025131EC3}" srcId="{623AE7D5-69D3-4F88-8DCF-54C147CEE651}" destId="{4BD22021-1584-4811-911F-8C49E518090D}" srcOrd="1" destOrd="0" parTransId="{17CD0F0F-1195-453A-916E-68F8F89B1D5E}" sibTransId="{49D68FB9-79B3-4A2E-BACE-FCCB35352E23}"/>
    <dgm:cxn modelId="{E2896637-182F-4871-BD64-2FDCB26807DB}" srcId="{623AE7D5-69D3-4F88-8DCF-54C147CEE651}" destId="{7833CE06-4679-4EF5-8B88-5A2B49B81C48}" srcOrd="4" destOrd="0" parTransId="{B42FC4CB-271D-4E47-AE9A-02F236E21C3D}" sibTransId="{39FC7124-BFA5-4FB4-8B68-9678139FBFE0}"/>
    <dgm:cxn modelId="{35A36AE1-8AA9-44E1-B086-BE5D950FC314}" type="presOf" srcId="{48EB5B0D-0858-47D9-8BE4-5F0819EF6138}" destId="{B40EF037-EDC0-4129-808E-52A80DD3A770}" srcOrd="1" destOrd="0" presId="urn:microsoft.com/office/officeart/2005/8/layout/list1"/>
    <dgm:cxn modelId="{0E230AB5-D8EA-4F87-AC9F-458E7239286B}" type="presOf" srcId="{48EB5B0D-0858-47D9-8BE4-5F0819EF6138}" destId="{0683D919-644C-4355-9E98-A022A520EA6C}" srcOrd="0" destOrd="0" presId="urn:microsoft.com/office/officeart/2005/8/layout/list1"/>
    <dgm:cxn modelId="{AB7582CA-643B-4A98-AC73-9FE6F6EED464}" srcId="{973316BA-14E8-40C6-9FB6-B6BC9897FFBF}" destId="{623AE7D5-69D3-4F88-8DCF-54C147CEE651}" srcOrd="2" destOrd="0" parTransId="{93037FFD-BD22-4E83-998E-AB27548D6966}" sibTransId="{733022B9-29B4-4E68-9CBF-3E3A47AFDADD}"/>
    <dgm:cxn modelId="{71FF4F8C-5643-4BEA-9194-6DF577520434}" type="presOf" srcId="{40D5AC5A-4F9B-4FD5-82E6-BEACD08AA980}" destId="{0DB7CD70-EC3A-4B72-B7AE-85C43DF8FAC9}" srcOrd="0" destOrd="0" presId="urn:microsoft.com/office/officeart/2005/8/layout/list1"/>
    <dgm:cxn modelId="{6FB44B30-1324-46FB-B8CE-F432BFAE1C56}" type="presOf" srcId="{973316BA-14E8-40C6-9FB6-B6BC9897FFBF}" destId="{216FA956-8667-4D37-BAB9-5E0474498C25}" srcOrd="0" destOrd="0" presId="urn:microsoft.com/office/officeart/2005/8/layout/list1"/>
    <dgm:cxn modelId="{9022E483-2149-4165-8E69-8C447F50DF88}" srcId="{973316BA-14E8-40C6-9FB6-B6BC9897FFBF}" destId="{48EB5B0D-0858-47D9-8BE4-5F0819EF6138}" srcOrd="0" destOrd="0" parTransId="{43CF0F8E-CC0E-42D1-9CC1-4436FFB53147}" sibTransId="{5DECA60D-030B-4E37-BE02-F6ED429F92BC}"/>
    <dgm:cxn modelId="{850B2EA5-B0AD-4534-8CC2-78C0CF85943A}" type="presOf" srcId="{623AE7D5-69D3-4F88-8DCF-54C147CEE651}" destId="{1A47A6D7-0B83-4C85-AFAA-45FEF0B8C42D}" srcOrd="0" destOrd="0" presId="urn:microsoft.com/office/officeart/2005/8/layout/list1"/>
    <dgm:cxn modelId="{D1D4E396-96D8-4D6C-8A8F-66D565D66883}" type="presParOf" srcId="{216FA956-8667-4D37-BAB9-5E0474498C25}" destId="{15F6D871-A6F0-47A5-87E7-97A806D2C752}" srcOrd="0" destOrd="0" presId="urn:microsoft.com/office/officeart/2005/8/layout/list1"/>
    <dgm:cxn modelId="{189BA042-789F-4747-8313-4CFC595CD9D2}" type="presParOf" srcId="{15F6D871-A6F0-47A5-87E7-97A806D2C752}" destId="{0683D919-644C-4355-9E98-A022A520EA6C}" srcOrd="0" destOrd="0" presId="urn:microsoft.com/office/officeart/2005/8/layout/list1"/>
    <dgm:cxn modelId="{CF557C69-3CD0-4DA9-BC90-2FD01648E7F3}" type="presParOf" srcId="{15F6D871-A6F0-47A5-87E7-97A806D2C752}" destId="{B40EF037-EDC0-4129-808E-52A80DD3A770}" srcOrd="1" destOrd="0" presId="urn:microsoft.com/office/officeart/2005/8/layout/list1"/>
    <dgm:cxn modelId="{C1D48D67-4B07-4E26-AAD3-0A780B485F82}" type="presParOf" srcId="{216FA956-8667-4D37-BAB9-5E0474498C25}" destId="{619B420A-9792-4932-B2B4-10B2EA09903D}" srcOrd="1" destOrd="0" presId="urn:microsoft.com/office/officeart/2005/8/layout/list1"/>
    <dgm:cxn modelId="{7A722B6B-292B-46D1-8395-D4685EABD8CA}" type="presParOf" srcId="{216FA956-8667-4D37-BAB9-5E0474498C25}" destId="{1591DED2-ED1E-4075-8CE8-0DB555849E7B}" srcOrd="2" destOrd="0" presId="urn:microsoft.com/office/officeart/2005/8/layout/list1"/>
    <dgm:cxn modelId="{BF8DF6FF-798F-4609-ABB3-620313D77A05}" type="presParOf" srcId="{216FA956-8667-4D37-BAB9-5E0474498C25}" destId="{9C269ED8-F301-493E-9A1C-F2B660423520}" srcOrd="3" destOrd="0" presId="urn:microsoft.com/office/officeart/2005/8/layout/list1"/>
    <dgm:cxn modelId="{6F9A3F63-CCDE-46B5-B061-1FD9C9CA86BF}" type="presParOf" srcId="{216FA956-8667-4D37-BAB9-5E0474498C25}" destId="{0BF01C86-81F8-4B2D-B17B-2C126042B3BC}" srcOrd="4" destOrd="0" presId="urn:microsoft.com/office/officeart/2005/8/layout/list1"/>
    <dgm:cxn modelId="{A19FB209-4FC7-4E07-9FDE-4E944D0EE9EA}" type="presParOf" srcId="{0BF01C86-81F8-4B2D-B17B-2C126042B3BC}" destId="{60D35A0D-B5AC-49C5-8C63-437FB8EC4112}" srcOrd="0" destOrd="0" presId="urn:microsoft.com/office/officeart/2005/8/layout/list1"/>
    <dgm:cxn modelId="{B7C9ABA2-18F5-42E5-811C-A9653E02081D}" type="presParOf" srcId="{0BF01C86-81F8-4B2D-B17B-2C126042B3BC}" destId="{EBE04C07-17C6-484F-853E-02F386477757}" srcOrd="1" destOrd="0" presId="urn:microsoft.com/office/officeart/2005/8/layout/list1"/>
    <dgm:cxn modelId="{BD0264E4-C037-467D-9FAC-32F8F1CB5211}" type="presParOf" srcId="{216FA956-8667-4D37-BAB9-5E0474498C25}" destId="{93376D77-280A-430F-9E73-D7A595AC0C10}" srcOrd="5" destOrd="0" presId="urn:microsoft.com/office/officeart/2005/8/layout/list1"/>
    <dgm:cxn modelId="{7C27DB63-0372-48FD-A7C9-4751D171ABD5}" type="presParOf" srcId="{216FA956-8667-4D37-BAB9-5E0474498C25}" destId="{CC3496AF-2324-480A-B925-5546A5305550}" srcOrd="6" destOrd="0" presId="urn:microsoft.com/office/officeart/2005/8/layout/list1"/>
    <dgm:cxn modelId="{38548CA1-9BC5-4622-B40F-A38304FB9881}" type="presParOf" srcId="{216FA956-8667-4D37-BAB9-5E0474498C25}" destId="{743D7944-262F-4908-B7E7-DA6256031EA0}" srcOrd="7" destOrd="0" presId="urn:microsoft.com/office/officeart/2005/8/layout/list1"/>
    <dgm:cxn modelId="{B4B182E6-475E-44FD-A4BC-D92D2C516DF7}" type="presParOf" srcId="{216FA956-8667-4D37-BAB9-5E0474498C25}" destId="{99B5A91E-7561-499B-8A50-1503A9CCE782}" srcOrd="8" destOrd="0" presId="urn:microsoft.com/office/officeart/2005/8/layout/list1"/>
    <dgm:cxn modelId="{C873EDA6-91B6-4230-9097-D4C6004100D1}" type="presParOf" srcId="{99B5A91E-7561-499B-8A50-1503A9CCE782}" destId="{1A47A6D7-0B83-4C85-AFAA-45FEF0B8C42D}" srcOrd="0" destOrd="0" presId="urn:microsoft.com/office/officeart/2005/8/layout/list1"/>
    <dgm:cxn modelId="{0DED5EA4-1876-4EC4-A773-0299907BDD25}" type="presParOf" srcId="{99B5A91E-7561-499B-8A50-1503A9CCE782}" destId="{3296719B-2D70-4A33-B553-7E3E0883A09E}" srcOrd="1" destOrd="0" presId="urn:microsoft.com/office/officeart/2005/8/layout/list1"/>
    <dgm:cxn modelId="{8A668C45-A9D2-44FD-B0C1-CD6E1913B4C1}" type="presParOf" srcId="{216FA956-8667-4D37-BAB9-5E0474498C25}" destId="{DC717DE1-65B5-4B6C-B4C8-351DBE431A67}" srcOrd="9" destOrd="0" presId="urn:microsoft.com/office/officeart/2005/8/layout/list1"/>
    <dgm:cxn modelId="{342B4D7D-258E-454A-8D8F-4EBACA292FD8}" type="presParOf" srcId="{216FA956-8667-4D37-BAB9-5E0474498C25}" destId="{0DB7CD70-EC3A-4B72-B7AE-85C43DF8FAC9}"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09730E-F70B-495F-B345-38DB6FE5AC52}"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5D8470E-32D3-4A21-B5B6-07BDEA233D1F}">
      <dgm:prSet custT="1"/>
      <dgm:spPr/>
      <dgm:t>
        <a:bodyPr/>
        <a:lstStyle/>
        <a:p>
          <a:pPr rtl="0"/>
          <a:r>
            <a:rPr lang="en-US" sz="2400" b="1" dirty="0" smtClean="0"/>
            <a:t>Initiatives taken to promote Participatory  irrigation management  in Gujarat</a:t>
          </a:r>
          <a:endParaRPr lang="en-US" sz="2400" b="1" dirty="0"/>
        </a:p>
      </dgm:t>
    </dgm:pt>
    <dgm:pt modelId="{2A3666DE-EB11-4DC9-856B-236F2925D0D8}" type="parTrans" cxnId="{B6F7509A-6702-4982-8A3C-F7747F465041}">
      <dgm:prSet/>
      <dgm:spPr/>
      <dgm:t>
        <a:bodyPr/>
        <a:lstStyle/>
        <a:p>
          <a:endParaRPr lang="en-US"/>
        </a:p>
      </dgm:t>
    </dgm:pt>
    <dgm:pt modelId="{2B42A0FB-CA66-4F27-929C-F5BD6463856A}" type="sibTrans" cxnId="{B6F7509A-6702-4982-8A3C-F7747F465041}">
      <dgm:prSet/>
      <dgm:spPr/>
      <dgm:t>
        <a:bodyPr/>
        <a:lstStyle/>
        <a:p>
          <a:endParaRPr lang="en-US"/>
        </a:p>
      </dgm:t>
    </dgm:pt>
    <dgm:pt modelId="{CCF5B573-E203-40FE-BF9F-40C980C3401D}">
      <dgm:prSet custT="1"/>
      <dgm:spPr/>
      <dgm:t>
        <a:bodyPr/>
        <a:lstStyle/>
        <a:p>
          <a:pPr rtl="0"/>
          <a:r>
            <a:rPr lang="en-US" sz="2400" b="1" dirty="0" smtClean="0"/>
            <a:t>Enactment of PIM Act, 2007</a:t>
          </a:r>
          <a:endParaRPr lang="en-US" sz="2400" b="1" dirty="0"/>
        </a:p>
      </dgm:t>
    </dgm:pt>
    <dgm:pt modelId="{4C1FB695-3949-40C0-A375-747CB681C713}" type="parTrans" cxnId="{FD0C4117-6AD2-4512-BBF7-8A692F215BB1}">
      <dgm:prSet/>
      <dgm:spPr/>
      <dgm:t>
        <a:bodyPr/>
        <a:lstStyle/>
        <a:p>
          <a:endParaRPr lang="en-US"/>
        </a:p>
      </dgm:t>
    </dgm:pt>
    <dgm:pt modelId="{6EFC3AD8-6464-45B3-86C3-74FB52B89832}" type="sibTrans" cxnId="{FD0C4117-6AD2-4512-BBF7-8A692F215BB1}">
      <dgm:prSet/>
      <dgm:spPr/>
      <dgm:t>
        <a:bodyPr/>
        <a:lstStyle/>
        <a:p>
          <a:endParaRPr lang="en-US"/>
        </a:p>
      </dgm:t>
    </dgm:pt>
    <dgm:pt modelId="{3DF555FF-8FE0-49BB-8482-1A6C173D90EA}">
      <dgm:prSet custT="1"/>
      <dgm:spPr/>
      <dgm:t>
        <a:bodyPr/>
        <a:lstStyle/>
        <a:p>
          <a:pPr rtl="0"/>
          <a:r>
            <a:rPr lang="en-US" sz="2400" b="1" dirty="0" smtClean="0"/>
            <a:t>Formation of 2045 Water Users’ Association (WUA)  covering about  5 </a:t>
          </a:r>
          <a:r>
            <a:rPr lang="en-US" sz="2400" b="1" dirty="0" err="1" smtClean="0"/>
            <a:t>lac</a:t>
          </a:r>
          <a:r>
            <a:rPr lang="en-US" sz="2400" b="1" dirty="0" smtClean="0"/>
            <a:t> hectare area</a:t>
          </a:r>
          <a:endParaRPr lang="en-US" sz="2400" b="1" dirty="0"/>
        </a:p>
      </dgm:t>
    </dgm:pt>
    <dgm:pt modelId="{AFA57841-F82C-4382-ADF9-056B55E033C3}" type="parTrans" cxnId="{1DAD938D-71D7-420B-90BD-FBDD20AF168D}">
      <dgm:prSet/>
      <dgm:spPr/>
      <dgm:t>
        <a:bodyPr/>
        <a:lstStyle/>
        <a:p>
          <a:endParaRPr lang="en-US"/>
        </a:p>
      </dgm:t>
    </dgm:pt>
    <dgm:pt modelId="{8BCD64DD-596D-4214-9719-D590D7E40B4B}" type="sibTrans" cxnId="{1DAD938D-71D7-420B-90BD-FBDD20AF168D}">
      <dgm:prSet/>
      <dgm:spPr/>
      <dgm:t>
        <a:bodyPr/>
        <a:lstStyle/>
        <a:p>
          <a:endParaRPr lang="en-US"/>
        </a:p>
      </dgm:t>
    </dgm:pt>
    <dgm:pt modelId="{086A7315-7431-4074-8C11-45D4AD4FCCCF}">
      <dgm:prSet custT="1"/>
      <dgm:spPr/>
      <dgm:t>
        <a:bodyPr/>
        <a:lstStyle/>
        <a:p>
          <a:pPr rtl="0"/>
          <a:r>
            <a:rPr lang="en-US" sz="2400" b="1" dirty="0" smtClean="0"/>
            <a:t>Cost of Community </a:t>
          </a:r>
          <a:r>
            <a:rPr lang="en-US" sz="2400" b="1" dirty="0" err="1" smtClean="0"/>
            <a:t>mobilisation</a:t>
          </a:r>
          <a:r>
            <a:rPr lang="en-US" sz="2400" b="1" dirty="0" smtClean="0"/>
            <a:t> borne by Govt.</a:t>
          </a:r>
          <a:endParaRPr lang="en-US" sz="2400" dirty="0"/>
        </a:p>
      </dgm:t>
    </dgm:pt>
    <dgm:pt modelId="{0B6DFFCF-8F60-4ADF-AD6F-C24C1B6ACFD2}" type="parTrans" cxnId="{BABAEBD5-0F05-47B6-8A91-0D443BBA8A0E}">
      <dgm:prSet/>
      <dgm:spPr/>
      <dgm:t>
        <a:bodyPr/>
        <a:lstStyle/>
        <a:p>
          <a:endParaRPr lang="en-US"/>
        </a:p>
      </dgm:t>
    </dgm:pt>
    <dgm:pt modelId="{F6E26227-F816-4E04-AFD5-2B42A1457574}" type="sibTrans" cxnId="{BABAEBD5-0F05-47B6-8A91-0D443BBA8A0E}">
      <dgm:prSet/>
      <dgm:spPr/>
      <dgm:t>
        <a:bodyPr/>
        <a:lstStyle/>
        <a:p>
          <a:endParaRPr lang="en-US"/>
        </a:p>
      </dgm:t>
    </dgm:pt>
    <dgm:pt modelId="{831240D1-C42E-448B-B9D2-B5603987DD84}">
      <dgm:prSet custT="1"/>
      <dgm:spPr/>
      <dgm:t>
        <a:bodyPr/>
        <a:lstStyle/>
        <a:p>
          <a:pPr rtl="0"/>
          <a:r>
            <a:rPr lang="en-US" sz="2400" b="1" dirty="0" smtClean="0"/>
            <a:t>Rehabilitation of canals by Government  before handing over </a:t>
          </a:r>
          <a:endParaRPr lang="en-US" sz="2400" b="1" dirty="0"/>
        </a:p>
      </dgm:t>
    </dgm:pt>
    <dgm:pt modelId="{7DC32056-DE66-4ADA-8FF7-9A945006030A}" type="parTrans" cxnId="{05D52263-887C-46AD-A89E-3B5617DD725B}">
      <dgm:prSet/>
      <dgm:spPr/>
      <dgm:t>
        <a:bodyPr/>
        <a:lstStyle/>
        <a:p>
          <a:endParaRPr lang="en-US"/>
        </a:p>
      </dgm:t>
    </dgm:pt>
    <dgm:pt modelId="{9CD34E1F-D0E7-467D-B98C-7EC45B4076DC}" type="sibTrans" cxnId="{05D52263-887C-46AD-A89E-3B5617DD725B}">
      <dgm:prSet/>
      <dgm:spPr/>
      <dgm:t>
        <a:bodyPr/>
        <a:lstStyle/>
        <a:p>
          <a:endParaRPr lang="en-US"/>
        </a:p>
      </dgm:t>
    </dgm:pt>
    <dgm:pt modelId="{A86A581D-14B5-4867-B85D-C20617893282}">
      <dgm:prSet custT="1"/>
      <dgm:spPr/>
      <dgm:t>
        <a:bodyPr/>
        <a:lstStyle/>
        <a:p>
          <a:pPr rtl="0"/>
          <a:r>
            <a:rPr lang="en-US" sz="2400" b="1" dirty="0" smtClean="0"/>
            <a:t>Contribution by WUA at 10% of rehabilitation cost. Preference  is given to WUA for rehabilitation</a:t>
          </a:r>
          <a:endParaRPr lang="en-US" sz="2400" b="1" dirty="0"/>
        </a:p>
      </dgm:t>
    </dgm:pt>
    <dgm:pt modelId="{44B54631-25DB-4AC2-ACFF-24D01FE6B2EF}" type="parTrans" cxnId="{FF1D2618-7985-467A-A91C-B04445BAA4DB}">
      <dgm:prSet/>
      <dgm:spPr/>
      <dgm:t>
        <a:bodyPr/>
        <a:lstStyle/>
        <a:p>
          <a:endParaRPr lang="en-US"/>
        </a:p>
      </dgm:t>
    </dgm:pt>
    <dgm:pt modelId="{18D7EF9C-3807-47BA-A4C8-3C3C7B28C0EA}" type="sibTrans" cxnId="{FF1D2618-7985-467A-A91C-B04445BAA4DB}">
      <dgm:prSet/>
      <dgm:spPr/>
      <dgm:t>
        <a:bodyPr/>
        <a:lstStyle/>
        <a:p>
          <a:endParaRPr lang="en-US"/>
        </a:p>
      </dgm:t>
    </dgm:pt>
    <dgm:pt modelId="{6B29B14F-04C5-458E-BB55-2B1F5D2DE6A4}">
      <dgm:prSet custT="1"/>
      <dgm:spPr/>
      <dgm:t>
        <a:bodyPr/>
        <a:lstStyle/>
        <a:p>
          <a:pPr rtl="0"/>
          <a:r>
            <a:rPr lang="en-US" sz="2400" b="1" dirty="0" smtClean="0"/>
            <a:t>50% collection  of water rates can be retained by WUA  for Maintenance </a:t>
          </a:r>
          <a:endParaRPr lang="en-US" sz="2400" b="1" dirty="0"/>
        </a:p>
      </dgm:t>
    </dgm:pt>
    <dgm:pt modelId="{074BADD3-C045-4157-8897-B5B3B7EB392B}" type="parTrans" cxnId="{A235C665-3A08-4F11-9582-81ED62A330B9}">
      <dgm:prSet/>
      <dgm:spPr/>
      <dgm:t>
        <a:bodyPr/>
        <a:lstStyle/>
        <a:p>
          <a:endParaRPr lang="en-US"/>
        </a:p>
      </dgm:t>
    </dgm:pt>
    <dgm:pt modelId="{3531287C-FDBC-4F68-992D-DEF6242F6AC6}" type="sibTrans" cxnId="{A235C665-3A08-4F11-9582-81ED62A330B9}">
      <dgm:prSet/>
      <dgm:spPr/>
      <dgm:t>
        <a:bodyPr/>
        <a:lstStyle/>
        <a:p>
          <a:endParaRPr lang="en-US"/>
        </a:p>
      </dgm:t>
    </dgm:pt>
    <dgm:pt modelId="{2582A303-930F-4BD5-B6E9-078B84BA96CC}" type="pres">
      <dgm:prSet presAssocID="{8009730E-F70B-495F-B345-38DB6FE5AC52}" presName="Name0" presStyleCnt="0">
        <dgm:presLayoutVars>
          <dgm:dir/>
          <dgm:animLvl val="lvl"/>
          <dgm:resizeHandles val="exact"/>
        </dgm:presLayoutVars>
      </dgm:prSet>
      <dgm:spPr/>
      <dgm:t>
        <a:bodyPr/>
        <a:lstStyle/>
        <a:p>
          <a:endParaRPr lang="en-US"/>
        </a:p>
      </dgm:t>
    </dgm:pt>
    <dgm:pt modelId="{1413E01A-4CFF-4F76-BFE7-ACE6DB2962F2}" type="pres">
      <dgm:prSet presAssocID="{05D8470E-32D3-4A21-B5B6-07BDEA233D1F}" presName="linNode" presStyleCnt="0"/>
      <dgm:spPr/>
    </dgm:pt>
    <dgm:pt modelId="{8A7BAD92-1780-485A-B671-50D906335395}" type="pres">
      <dgm:prSet presAssocID="{05D8470E-32D3-4A21-B5B6-07BDEA233D1F}" presName="parentText" presStyleLbl="node1" presStyleIdx="0" presStyleCnt="7" custScaleX="201045">
        <dgm:presLayoutVars>
          <dgm:chMax val="1"/>
          <dgm:bulletEnabled val="1"/>
        </dgm:presLayoutVars>
      </dgm:prSet>
      <dgm:spPr/>
      <dgm:t>
        <a:bodyPr/>
        <a:lstStyle/>
        <a:p>
          <a:endParaRPr lang="en-US"/>
        </a:p>
      </dgm:t>
    </dgm:pt>
    <dgm:pt modelId="{F97EEC90-75E3-4A36-9AEF-775B27C570BE}" type="pres">
      <dgm:prSet presAssocID="{2B42A0FB-CA66-4F27-929C-F5BD6463856A}" presName="sp" presStyleCnt="0"/>
      <dgm:spPr/>
    </dgm:pt>
    <dgm:pt modelId="{4BBAF20B-56B4-4787-93F9-5519DDDFC567}" type="pres">
      <dgm:prSet presAssocID="{CCF5B573-E203-40FE-BF9F-40C980C3401D}" presName="linNode" presStyleCnt="0"/>
      <dgm:spPr/>
    </dgm:pt>
    <dgm:pt modelId="{EC232F8A-62B9-4E1F-808E-F6C74A77BA20}" type="pres">
      <dgm:prSet presAssocID="{CCF5B573-E203-40FE-BF9F-40C980C3401D}" presName="parentText" presStyleLbl="node1" presStyleIdx="1" presStyleCnt="7" custScaleX="199492">
        <dgm:presLayoutVars>
          <dgm:chMax val="1"/>
          <dgm:bulletEnabled val="1"/>
        </dgm:presLayoutVars>
      </dgm:prSet>
      <dgm:spPr/>
      <dgm:t>
        <a:bodyPr/>
        <a:lstStyle/>
        <a:p>
          <a:endParaRPr lang="en-US"/>
        </a:p>
      </dgm:t>
    </dgm:pt>
    <dgm:pt modelId="{9A44D187-79B3-402C-838D-A8335FF543CB}" type="pres">
      <dgm:prSet presAssocID="{6EFC3AD8-6464-45B3-86C3-74FB52B89832}" presName="sp" presStyleCnt="0"/>
      <dgm:spPr/>
    </dgm:pt>
    <dgm:pt modelId="{B865174E-76EA-47ED-AABE-3EDA306E311C}" type="pres">
      <dgm:prSet presAssocID="{3DF555FF-8FE0-49BB-8482-1A6C173D90EA}" presName="linNode" presStyleCnt="0"/>
      <dgm:spPr/>
    </dgm:pt>
    <dgm:pt modelId="{94B340E0-3303-4B94-B56F-F50DCCFCF6FA}" type="pres">
      <dgm:prSet presAssocID="{3DF555FF-8FE0-49BB-8482-1A6C173D90EA}" presName="parentText" presStyleLbl="node1" presStyleIdx="2" presStyleCnt="7" custScaleX="201242" custScaleY="98016">
        <dgm:presLayoutVars>
          <dgm:chMax val="1"/>
          <dgm:bulletEnabled val="1"/>
        </dgm:presLayoutVars>
      </dgm:prSet>
      <dgm:spPr/>
      <dgm:t>
        <a:bodyPr/>
        <a:lstStyle/>
        <a:p>
          <a:endParaRPr lang="en-US"/>
        </a:p>
      </dgm:t>
    </dgm:pt>
    <dgm:pt modelId="{15E12E4A-6BD2-4485-9892-F809DD79BD82}" type="pres">
      <dgm:prSet presAssocID="{8BCD64DD-596D-4214-9719-D590D7E40B4B}" presName="sp" presStyleCnt="0"/>
      <dgm:spPr/>
    </dgm:pt>
    <dgm:pt modelId="{17CD45CE-EF63-446E-BBC7-7BE6B58DA878}" type="pres">
      <dgm:prSet presAssocID="{086A7315-7431-4074-8C11-45D4AD4FCCCF}" presName="linNode" presStyleCnt="0"/>
      <dgm:spPr/>
    </dgm:pt>
    <dgm:pt modelId="{249D5E97-3BFC-4FE1-9B02-751C39FABB00}" type="pres">
      <dgm:prSet presAssocID="{086A7315-7431-4074-8C11-45D4AD4FCCCF}" presName="parentText" presStyleLbl="node1" presStyleIdx="3" presStyleCnt="7" custScaleX="201046">
        <dgm:presLayoutVars>
          <dgm:chMax val="1"/>
          <dgm:bulletEnabled val="1"/>
        </dgm:presLayoutVars>
      </dgm:prSet>
      <dgm:spPr/>
      <dgm:t>
        <a:bodyPr/>
        <a:lstStyle/>
        <a:p>
          <a:endParaRPr lang="en-US"/>
        </a:p>
      </dgm:t>
    </dgm:pt>
    <dgm:pt modelId="{331B586F-D2AA-4714-A748-86D7CC2BCFDD}" type="pres">
      <dgm:prSet presAssocID="{F6E26227-F816-4E04-AFD5-2B42A1457574}" presName="sp" presStyleCnt="0"/>
      <dgm:spPr/>
    </dgm:pt>
    <dgm:pt modelId="{1ABBC049-8A2D-40B5-A71D-C3AE29B9417E}" type="pres">
      <dgm:prSet presAssocID="{831240D1-C42E-448B-B9D2-B5603987DD84}" presName="linNode" presStyleCnt="0"/>
      <dgm:spPr/>
    </dgm:pt>
    <dgm:pt modelId="{D5ACF1CA-9BE8-49BC-9FBC-B96B311BCBCF}" type="pres">
      <dgm:prSet presAssocID="{831240D1-C42E-448B-B9D2-B5603987DD84}" presName="parentText" presStyleLbl="node1" presStyleIdx="4" presStyleCnt="7" custScaleX="199492">
        <dgm:presLayoutVars>
          <dgm:chMax val="1"/>
          <dgm:bulletEnabled val="1"/>
        </dgm:presLayoutVars>
      </dgm:prSet>
      <dgm:spPr/>
      <dgm:t>
        <a:bodyPr/>
        <a:lstStyle/>
        <a:p>
          <a:endParaRPr lang="en-US"/>
        </a:p>
      </dgm:t>
    </dgm:pt>
    <dgm:pt modelId="{1569114D-543D-489F-8C7C-15B22F49A906}" type="pres">
      <dgm:prSet presAssocID="{9CD34E1F-D0E7-467D-B98C-7EC45B4076DC}" presName="sp" presStyleCnt="0"/>
      <dgm:spPr/>
    </dgm:pt>
    <dgm:pt modelId="{34203139-E905-47B2-ACC8-CE3A373903E1}" type="pres">
      <dgm:prSet presAssocID="{A86A581D-14B5-4867-B85D-C20617893282}" presName="linNode" presStyleCnt="0"/>
      <dgm:spPr/>
    </dgm:pt>
    <dgm:pt modelId="{6196CAFC-210A-47DD-A5B3-E4C7E8CB96A5}" type="pres">
      <dgm:prSet presAssocID="{A86A581D-14B5-4867-B85D-C20617893282}" presName="parentText" presStyleLbl="node1" presStyleIdx="5" presStyleCnt="7" custScaleX="196092" custScaleY="134964">
        <dgm:presLayoutVars>
          <dgm:chMax val="1"/>
          <dgm:bulletEnabled val="1"/>
        </dgm:presLayoutVars>
      </dgm:prSet>
      <dgm:spPr/>
      <dgm:t>
        <a:bodyPr/>
        <a:lstStyle/>
        <a:p>
          <a:endParaRPr lang="en-US"/>
        </a:p>
      </dgm:t>
    </dgm:pt>
    <dgm:pt modelId="{889477E8-510B-4D94-BDAB-5EB736B883BC}" type="pres">
      <dgm:prSet presAssocID="{18D7EF9C-3807-47BA-A4C8-3C3C7B28C0EA}" presName="sp" presStyleCnt="0"/>
      <dgm:spPr/>
    </dgm:pt>
    <dgm:pt modelId="{1870D050-7E1B-49E9-B882-7915E3E23A8F}" type="pres">
      <dgm:prSet presAssocID="{6B29B14F-04C5-458E-BB55-2B1F5D2DE6A4}" presName="linNode" presStyleCnt="0"/>
      <dgm:spPr/>
    </dgm:pt>
    <dgm:pt modelId="{129AF270-4631-4248-BE5E-2A5653710D5A}" type="pres">
      <dgm:prSet presAssocID="{6B29B14F-04C5-458E-BB55-2B1F5D2DE6A4}" presName="parentText" presStyleLbl="node1" presStyleIdx="6" presStyleCnt="7" custScaleX="198668" custLinFactNeighborX="-1288" custLinFactNeighborY="2713">
        <dgm:presLayoutVars>
          <dgm:chMax val="1"/>
          <dgm:bulletEnabled val="1"/>
        </dgm:presLayoutVars>
      </dgm:prSet>
      <dgm:spPr/>
      <dgm:t>
        <a:bodyPr/>
        <a:lstStyle/>
        <a:p>
          <a:endParaRPr lang="en-US"/>
        </a:p>
      </dgm:t>
    </dgm:pt>
  </dgm:ptLst>
  <dgm:cxnLst>
    <dgm:cxn modelId="{FF1D2618-7985-467A-A91C-B04445BAA4DB}" srcId="{8009730E-F70B-495F-B345-38DB6FE5AC52}" destId="{A86A581D-14B5-4867-B85D-C20617893282}" srcOrd="5" destOrd="0" parTransId="{44B54631-25DB-4AC2-ACFF-24D01FE6B2EF}" sibTransId="{18D7EF9C-3807-47BA-A4C8-3C3C7B28C0EA}"/>
    <dgm:cxn modelId="{42CA172B-A508-4145-AC34-661D1E2DC6A3}" type="presOf" srcId="{8009730E-F70B-495F-B345-38DB6FE5AC52}" destId="{2582A303-930F-4BD5-B6E9-078B84BA96CC}" srcOrd="0" destOrd="0" presId="urn:microsoft.com/office/officeart/2005/8/layout/vList5"/>
    <dgm:cxn modelId="{1CFFAF40-C772-4E74-B96A-8893EE897484}" type="presOf" srcId="{831240D1-C42E-448B-B9D2-B5603987DD84}" destId="{D5ACF1CA-9BE8-49BC-9FBC-B96B311BCBCF}" srcOrd="0" destOrd="0" presId="urn:microsoft.com/office/officeart/2005/8/layout/vList5"/>
    <dgm:cxn modelId="{05D52263-887C-46AD-A89E-3B5617DD725B}" srcId="{8009730E-F70B-495F-B345-38DB6FE5AC52}" destId="{831240D1-C42E-448B-B9D2-B5603987DD84}" srcOrd="4" destOrd="0" parTransId="{7DC32056-DE66-4ADA-8FF7-9A945006030A}" sibTransId="{9CD34E1F-D0E7-467D-B98C-7EC45B4076DC}"/>
    <dgm:cxn modelId="{A235C665-3A08-4F11-9582-81ED62A330B9}" srcId="{8009730E-F70B-495F-B345-38DB6FE5AC52}" destId="{6B29B14F-04C5-458E-BB55-2B1F5D2DE6A4}" srcOrd="6" destOrd="0" parTransId="{074BADD3-C045-4157-8897-B5B3B7EB392B}" sibTransId="{3531287C-FDBC-4F68-992D-DEF6242F6AC6}"/>
    <dgm:cxn modelId="{FD0C4117-6AD2-4512-BBF7-8A692F215BB1}" srcId="{8009730E-F70B-495F-B345-38DB6FE5AC52}" destId="{CCF5B573-E203-40FE-BF9F-40C980C3401D}" srcOrd="1" destOrd="0" parTransId="{4C1FB695-3949-40C0-A375-747CB681C713}" sibTransId="{6EFC3AD8-6464-45B3-86C3-74FB52B89832}"/>
    <dgm:cxn modelId="{0A09A8E7-EEC8-479D-8701-800021B3C131}" type="presOf" srcId="{A86A581D-14B5-4867-B85D-C20617893282}" destId="{6196CAFC-210A-47DD-A5B3-E4C7E8CB96A5}" srcOrd="0" destOrd="0" presId="urn:microsoft.com/office/officeart/2005/8/layout/vList5"/>
    <dgm:cxn modelId="{1DAD938D-71D7-420B-90BD-FBDD20AF168D}" srcId="{8009730E-F70B-495F-B345-38DB6FE5AC52}" destId="{3DF555FF-8FE0-49BB-8482-1A6C173D90EA}" srcOrd="2" destOrd="0" parTransId="{AFA57841-F82C-4382-ADF9-056B55E033C3}" sibTransId="{8BCD64DD-596D-4214-9719-D590D7E40B4B}"/>
    <dgm:cxn modelId="{F32504BA-8C89-433F-B634-E6B1054CCF5F}" type="presOf" srcId="{086A7315-7431-4074-8C11-45D4AD4FCCCF}" destId="{249D5E97-3BFC-4FE1-9B02-751C39FABB00}" srcOrd="0" destOrd="0" presId="urn:microsoft.com/office/officeart/2005/8/layout/vList5"/>
    <dgm:cxn modelId="{B9D48CAC-B8ED-4E89-9245-AFCAFC1BE17F}" type="presOf" srcId="{05D8470E-32D3-4A21-B5B6-07BDEA233D1F}" destId="{8A7BAD92-1780-485A-B671-50D906335395}" srcOrd="0" destOrd="0" presId="urn:microsoft.com/office/officeart/2005/8/layout/vList5"/>
    <dgm:cxn modelId="{39A3417A-161F-46BB-9512-D16B757BF0CA}" type="presOf" srcId="{6B29B14F-04C5-458E-BB55-2B1F5D2DE6A4}" destId="{129AF270-4631-4248-BE5E-2A5653710D5A}" srcOrd="0" destOrd="0" presId="urn:microsoft.com/office/officeart/2005/8/layout/vList5"/>
    <dgm:cxn modelId="{B6F7509A-6702-4982-8A3C-F7747F465041}" srcId="{8009730E-F70B-495F-B345-38DB6FE5AC52}" destId="{05D8470E-32D3-4A21-B5B6-07BDEA233D1F}" srcOrd="0" destOrd="0" parTransId="{2A3666DE-EB11-4DC9-856B-236F2925D0D8}" sibTransId="{2B42A0FB-CA66-4F27-929C-F5BD6463856A}"/>
    <dgm:cxn modelId="{BABAEBD5-0F05-47B6-8A91-0D443BBA8A0E}" srcId="{8009730E-F70B-495F-B345-38DB6FE5AC52}" destId="{086A7315-7431-4074-8C11-45D4AD4FCCCF}" srcOrd="3" destOrd="0" parTransId="{0B6DFFCF-8F60-4ADF-AD6F-C24C1B6ACFD2}" sibTransId="{F6E26227-F816-4E04-AFD5-2B42A1457574}"/>
    <dgm:cxn modelId="{2CAA8B56-B51D-4E54-BE97-DF70F2387939}" type="presOf" srcId="{CCF5B573-E203-40FE-BF9F-40C980C3401D}" destId="{EC232F8A-62B9-4E1F-808E-F6C74A77BA20}" srcOrd="0" destOrd="0" presId="urn:microsoft.com/office/officeart/2005/8/layout/vList5"/>
    <dgm:cxn modelId="{C09543D6-F572-4397-A6AD-E5BAE8FC612F}" type="presOf" srcId="{3DF555FF-8FE0-49BB-8482-1A6C173D90EA}" destId="{94B340E0-3303-4B94-B56F-F50DCCFCF6FA}" srcOrd="0" destOrd="0" presId="urn:microsoft.com/office/officeart/2005/8/layout/vList5"/>
    <dgm:cxn modelId="{86D947E0-CB7F-4324-9828-FC7D5C81B1A1}" type="presParOf" srcId="{2582A303-930F-4BD5-B6E9-078B84BA96CC}" destId="{1413E01A-4CFF-4F76-BFE7-ACE6DB2962F2}" srcOrd="0" destOrd="0" presId="urn:microsoft.com/office/officeart/2005/8/layout/vList5"/>
    <dgm:cxn modelId="{2F3CA37E-DEBD-4536-954B-5CE1C1E9C64C}" type="presParOf" srcId="{1413E01A-4CFF-4F76-BFE7-ACE6DB2962F2}" destId="{8A7BAD92-1780-485A-B671-50D906335395}" srcOrd="0" destOrd="0" presId="urn:microsoft.com/office/officeart/2005/8/layout/vList5"/>
    <dgm:cxn modelId="{41036836-40A3-474A-90A3-D1E4DE47D848}" type="presParOf" srcId="{2582A303-930F-4BD5-B6E9-078B84BA96CC}" destId="{F97EEC90-75E3-4A36-9AEF-775B27C570BE}" srcOrd="1" destOrd="0" presId="urn:microsoft.com/office/officeart/2005/8/layout/vList5"/>
    <dgm:cxn modelId="{D915B16E-F9B6-47FD-B4C8-E256E661C52A}" type="presParOf" srcId="{2582A303-930F-4BD5-B6E9-078B84BA96CC}" destId="{4BBAF20B-56B4-4787-93F9-5519DDDFC567}" srcOrd="2" destOrd="0" presId="urn:microsoft.com/office/officeart/2005/8/layout/vList5"/>
    <dgm:cxn modelId="{2ABD4653-BD70-43B3-BF7D-9C83B4D4E9DE}" type="presParOf" srcId="{4BBAF20B-56B4-4787-93F9-5519DDDFC567}" destId="{EC232F8A-62B9-4E1F-808E-F6C74A77BA20}" srcOrd="0" destOrd="0" presId="urn:microsoft.com/office/officeart/2005/8/layout/vList5"/>
    <dgm:cxn modelId="{CE39A947-8EC4-43DB-B120-41FDC2DB75FB}" type="presParOf" srcId="{2582A303-930F-4BD5-B6E9-078B84BA96CC}" destId="{9A44D187-79B3-402C-838D-A8335FF543CB}" srcOrd="3" destOrd="0" presId="urn:microsoft.com/office/officeart/2005/8/layout/vList5"/>
    <dgm:cxn modelId="{3A7A5352-B0CE-4DB8-8654-654668B6E047}" type="presParOf" srcId="{2582A303-930F-4BD5-B6E9-078B84BA96CC}" destId="{B865174E-76EA-47ED-AABE-3EDA306E311C}" srcOrd="4" destOrd="0" presId="urn:microsoft.com/office/officeart/2005/8/layout/vList5"/>
    <dgm:cxn modelId="{285602E9-BB2F-4980-8106-C761D4E26E06}" type="presParOf" srcId="{B865174E-76EA-47ED-AABE-3EDA306E311C}" destId="{94B340E0-3303-4B94-B56F-F50DCCFCF6FA}" srcOrd="0" destOrd="0" presId="urn:microsoft.com/office/officeart/2005/8/layout/vList5"/>
    <dgm:cxn modelId="{74EC0B10-425E-4F14-A86D-B89A86B58185}" type="presParOf" srcId="{2582A303-930F-4BD5-B6E9-078B84BA96CC}" destId="{15E12E4A-6BD2-4485-9892-F809DD79BD82}" srcOrd="5" destOrd="0" presId="urn:microsoft.com/office/officeart/2005/8/layout/vList5"/>
    <dgm:cxn modelId="{2BE6A7EC-DA0B-45A8-B150-E44776BEDE5D}" type="presParOf" srcId="{2582A303-930F-4BD5-B6E9-078B84BA96CC}" destId="{17CD45CE-EF63-446E-BBC7-7BE6B58DA878}" srcOrd="6" destOrd="0" presId="urn:microsoft.com/office/officeart/2005/8/layout/vList5"/>
    <dgm:cxn modelId="{7F16264C-5F4F-4B72-82EB-64FA7FF7BAB6}" type="presParOf" srcId="{17CD45CE-EF63-446E-BBC7-7BE6B58DA878}" destId="{249D5E97-3BFC-4FE1-9B02-751C39FABB00}" srcOrd="0" destOrd="0" presId="urn:microsoft.com/office/officeart/2005/8/layout/vList5"/>
    <dgm:cxn modelId="{20B78FC9-ED85-4227-9C72-C823856ECF72}" type="presParOf" srcId="{2582A303-930F-4BD5-B6E9-078B84BA96CC}" destId="{331B586F-D2AA-4714-A748-86D7CC2BCFDD}" srcOrd="7" destOrd="0" presId="urn:microsoft.com/office/officeart/2005/8/layout/vList5"/>
    <dgm:cxn modelId="{0DC368BA-60A0-4650-81E9-BA8D6ABE2E4F}" type="presParOf" srcId="{2582A303-930F-4BD5-B6E9-078B84BA96CC}" destId="{1ABBC049-8A2D-40B5-A71D-C3AE29B9417E}" srcOrd="8" destOrd="0" presId="urn:microsoft.com/office/officeart/2005/8/layout/vList5"/>
    <dgm:cxn modelId="{52A55AA0-9C75-449C-912E-E7FFCDF80F39}" type="presParOf" srcId="{1ABBC049-8A2D-40B5-A71D-C3AE29B9417E}" destId="{D5ACF1CA-9BE8-49BC-9FBC-B96B311BCBCF}" srcOrd="0" destOrd="0" presId="urn:microsoft.com/office/officeart/2005/8/layout/vList5"/>
    <dgm:cxn modelId="{9B72D39C-A069-426A-A3A0-FE80B1C423A4}" type="presParOf" srcId="{2582A303-930F-4BD5-B6E9-078B84BA96CC}" destId="{1569114D-543D-489F-8C7C-15B22F49A906}" srcOrd="9" destOrd="0" presId="urn:microsoft.com/office/officeart/2005/8/layout/vList5"/>
    <dgm:cxn modelId="{16A2F647-9C61-4DC5-AA1A-5275C2CA4461}" type="presParOf" srcId="{2582A303-930F-4BD5-B6E9-078B84BA96CC}" destId="{34203139-E905-47B2-ACC8-CE3A373903E1}" srcOrd="10" destOrd="0" presId="urn:microsoft.com/office/officeart/2005/8/layout/vList5"/>
    <dgm:cxn modelId="{E4576C81-EB4F-42B1-95F4-DF43CEE4D8FE}" type="presParOf" srcId="{34203139-E905-47B2-ACC8-CE3A373903E1}" destId="{6196CAFC-210A-47DD-A5B3-E4C7E8CB96A5}" srcOrd="0" destOrd="0" presId="urn:microsoft.com/office/officeart/2005/8/layout/vList5"/>
    <dgm:cxn modelId="{1BAF1DEC-3E75-4BBD-8479-F0FB4BB7A8B0}" type="presParOf" srcId="{2582A303-930F-4BD5-B6E9-078B84BA96CC}" destId="{889477E8-510B-4D94-BDAB-5EB736B883BC}" srcOrd="11" destOrd="0" presId="urn:microsoft.com/office/officeart/2005/8/layout/vList5"/>
    <dgm:cxn modelId="{EAB3F0DB-6442-4136-BC10-1AFF03F6DB94}" type="presParOf" srcId="{2582A303-930F-4BD5-B6E9-078B84BA96CC}" destId="{1870D050-7E1B-49E9-B882-7915E3E23A8F}" srcOrd="12" destOrd="0" presId="urn:microsoft.com/office/officeart/2005/8/layout/vList5"/>
    <dgm:cxn modelId="{2FC884B3-D67C-4125-955B-E9485256BD1A}" type="presParOf" srcId="{1870D050-7E1B-49E9-B882-7915E3E23A8F}" destId="{129AF270-4631-4248-BE5E-2A5653710D5A}"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877E56-540B-43B1-9095-3405839E7E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2FF0795-6679-413A-B06B-3223923DF7D4}">
      <dgm:prSet custT="1"/>
      <dgm:spPr/>
      <dgm:t>
        <a:bodyPr/>
        <a:lstStyle/>
        <a:p>
          <a:pPr rtl="0"/>
          <a:r>
            <a:rPr lang="en-US" sz="2400" b="1" dirty="0" smtClean="0"/>
            <a:t>Local water resources should be optimally harnessed and  </a:t>
          </a:r>
          <a:r>
            <a:rPr lang="en-US" sz="2400" b="1" dirty="0" err="1" smtClean="0"/>
            <a:t>utilised</a:t>
          </a:r>
          <a:endParaRPr lang="en-US" sz="2400" b="1" dirty="0"/>
        </a:p>
      </dgm:t>
    </dgm:pt>
    <dgm:pt modelId="{64CF2B74-DE14-4DB4-9FFE-AEC55A37E196}" type="parTrans" cxnId="{2BDF905B-26F9-44F2-BDD7-1BF0EAD85BF9}">
      <dgm:prSet/>
      <dgm:spPr/>
      <dgm:t>
        <a:bodyPr/>
        <a:lstStyle/>
        <a:p>
          <a:endParaRPr lang="en-US"/>
        </a:p>
      </dgm:t>
    </dgm:pt>
    <dgm:pt modelId="{87E12430-E2C6-4131-8B3C-1BC790A695B1}" type="sibTrans" cxnId="{2BDF905B-26F9-44F2-BDD7-1BF0EAD85BF9}">
      <dgm:prSet/>
      <dgm:spPr/>
      <dgm:t>
        <a:bodyPr/>
        <a:lstStyle/>
        <a:p>
          <a:endParaRPr lang="en-US"/>
        </a:p>
      </dgm:t>
    </dgm:pt>
    <dgm:pt modelId="{8203A829-2ED1-41D9-8127-9620C27102E2}">
      <dgm:prSet custT="1"/>
      <dgm:spPr/>
      <dgm:t>
        <a:bodyPr/>
        <a:lstStyle/>
        <a:p>
          <a:pPr rtl="0"/>
          <a:r>
            <a:rPr lang="en-US" sz="2400" b="1" dirty="0" smtClean="0"/>
            <a:t>Augment available water resources through water conservation  measures</a:t>
          </a:r>
          <a:endParaRPr lang="en-US" sz="2400" b="1" dirty="0"/>
        </a:p>
      </dgm:t>
    </dgm:pt>
    <dgm:pt modelId="{43509747-57BD-40B6-B33D-94BB8877A3BE}" type="parTrans" cxnId="{E5ECA2F8-19FD-437E-A5F2-BA4FE36F0082}">
      <dgm:prSet/>
      <dgm:spPr/>
      <dgm:t>
        <a:bodyPr/>
        <a:lstStyle/>
        <a:p>
          <a:endParaRPr lang="en-US"/>
        </a:p>
      </dgm:t>
    </dgm:pt>
    <dgm:pt modelId="{5BEFEE7B-A5B1-4A3F-A3DF-12B6A0E4B82B}" type="sibTrans" cxnId="{E5ECA2F8-19FD-437E-A5F2-BA4FE36F0082}">
      <dgm:prSet/>
      <dgm:spPr/>
      <dgm:t>
        <a:bodyPr/>
        <a:lstStyle/>
        <a:p>
          <a:endParaRPr lang="en-US"/>
        </a:p>
      </dgm:t>
    </dgm:pt>
    <dgm:pt modelId="{5BBD33D9-4442-4412-8FAF-F373520B6628}">
      <dgm:prSet custT="1"/>
      <dgm:spPr/>
      <dgm:t>
        <a:bodyPr/>
        <a:lstStyle/>
        <a:p>
          <a:pPr rtl="0"/>
          <a:r>
            <a:rPr lang="en-US" sz="2400" b="1" dirty="0" smtClean="0"/>
            <a:t>Intra basin transfer of water</a:t>
          </a:r>
          <a:endParaRPr lang="en-US" sz="2400" b="1" dirty="0"/>
        </a:p>
      </dgm:t>
    </dgm:pt>
    <dgm:pt modelId="{5C2CAB7F-D7DA-4290-9754-CBA87723B416}" type="parTrans" cxnId="{F472CF86-AB0E-4A8F-A585-88DAE09558CC}">
      <dgm:prSet/>
      <dgm:spPr/>
      <dgm:t>
        <a:bodyPr/>
        <a:lstStyle/>
        <a:p>
          <a:endParaRPr lang="en-US"/>
        </a:p>
      </dgm:t>
    </dgm:pt>
    <dgm:pt modelId="{48E6B7E3-29A1-4962-9CAE-502DF19CB185}" type="sibTrans" cxnId="{F472CF86-AB0E-4A8F-A585-88DAE09558CC}">
      <dgm:prSet/>
      <dgm:spPr/>
      <dgm:t>
        <a:bodyPr/>
        <a:lstStyle/>
        <a:p>
          <a:endParaRPr lang="en-US"/>
        </a:p>
      </dgm:t>
    </dgm:pt>
    <dgm:pt modelId="{F572DEC9-7736-4889-9BA9-45F864D5CF80}">
      <dgm:prSet custT="1"/>
      <dgm:spPr/>
      <dgm:t>
        <a:bodyPr/>
        <a:lstStyle/>
        <a:p>
          <a:pPr rtl="0"/>
          <a:r>
            <a:rPr lang="en-US" sz="2400" b="1" dirty="0" smtClean="0"/>
            <a:t>After exhausting all  measures, Inter basin transfer of water should be resorted to.</a:t>
          </a:r>
          <a:endParaRPr lang="en-US" sz="2400" b="1" dirty="0"/>
        </a:p>
      </dgm:t>
    </dgm:pt>
    <dgm:pt modelId="{127939CC-5C83-41C9-98C8-D3A0C14E21D6}" type="parTrans" cxnId="{116FC2D8-E8D5-4454-94D5-1F4961757AF0}">
      <dgm:prSet/>
      <dgm:spPr/>
      <dgm:t>
        <a:bodyPr/>
        <a:lstStyle/>
        <a:p>
          <a:endParaRPr lang="en-US"/>
        </a:p>
      </dgm:t>
    </dgm:pt>
    <dgm:pt modelId="{5ACCCAE5-368B-4D81-B92B-EF2C376C6FB8}" type="sibTrans" cxnId="{116FC2D8-E8D5-4454-94D5-1F4961757AF0}">
      <dgm:prSet/>
      <dgm:spPr/>
      <dgm:t>
        <a:bodyPr/>
        <a:lstStyle/>
        <a:p>
          <a:endParaRPr lang="en-US"/>
        </a:p>
      </dgm:t>
    </dgm:pt>
    <dgm:pt modelId="{9C7EFD9C-B170-408F-90CF-B2EC1797C907}" type="pres">
      <dgm:prSet presAssocID="{F8877E56-540B-43B1-9095-3405839E7E2F}" presName="linear" presStyleCnt="0">
        <dgm:presLayoutVars>
          <dgm:animLvl val="lvl"/>
          <dgm:resizeHandles val="exact"/>
        </dgm:presLayoutVars>
      </dgm:prSet>
      <dgm:spPr/>
      <dgm:t>
        <a:bodyPr/>
        <a:lstStyle/>
        <a:p>
          <a:endParaRPr lang="en-US"/>
        </a:p>
      </dgm:t>
    </dgm:pt>
    <dgm:pt modelId="{05CFB7EF-5ED4-4E2E-BA37-53C891C8A1A2}" type="pres">
      <dgm:prSet presAssocID="{A2FF0795-6679-413A-B06B-3223923DF7D4}" presName="parentText" presStyleLbl="node1" presStyleIdx="0" presStyleCnt="4">
        <dgm:presLayoutVars>
          <dgm:chMax val="0"/>
          <dgm:bulletEnabled val="1"/>
        </dgm:presLayoutVars>
      </dgm:prSet>
      <dgm:spPr/>
      <dgm:t>
        <a:bodyPr/>
        <a:lstStyle/>
        <a:p>
          <a:endParaRPr lang="en-US"/>
        </a:p>
      </dgm:t>
    </dgm:pt>
    <dgm:pt modelId="{0CA55CE1-046D-4531-AFF0-82BB98FB51D1}" type="pres">
      <dgm:prSet presAssocID="{87E12430-E2C6-4131-8B3C-1BC790A695B1}" presName="spacer" presStyleCnt="0"/>
      <dgm:spPr/>
      <dgm:t>
        <a:bodyPr/>
        <a:lstStyle/>
        <a:p>
          <a:endParaRPr lang="en-IN"/>
        </a:p>
      </dgm:t>
    </dgm:pt>
    <dgm:pt modelId="{27CFDD14-BE84-4CD6-A4CB-856F85250B9D}" type="pres">
      <dgm:prSet presAssocID="{8203A829-2ED1-41D9-8127-9620C27102E2}" presName="parentText" presStyleLbl="node1" presStyleIdx="1" presStyleCnt="4" custLinFactNeighborX="-3006" custLinFactNeighborY="17384">
        <dgm:presLayoutVars>
          <dgm:chMax val="0"/>
          <dgm:bulletEnabled val="1"/>
        </dgm:presLayoutVars>
      </dgm:prSet>
      <dgm:spPr/>
      <dgm:t>
        <a:bodyPr/>
        <a:lstStyle/>
        <a:p>
          <a:endParaRPr lang="en-US"/>
        </a:p>
      </dgm:t>
    </dgm:pt>
    <dgm:pt modelId="{1C505736-B355-4CCC-B190-DC5E507FFF63}" type="pres">
      <dgm:prSet presAssocID="{5BEFEE7B-A5B1-4A3F-A3DF-12B6A0E4B82B}" presName="spacer" presStyleCnt="0"/>
      <dgm:spPr/>
      <dgm:t>
        <a:bodyPr/>
        <a:lstStyle/>
        <a:p>
          <a:endParaRPr lang="en-IN"/>
        </a:p>
      </dgm:t>
    </dgm:pt>
    <dgm:pt modelId="{CED1F2A4-D864-4A10-AF42-E36C12673283}" type="pres">
      <dgm:prSet presAssocID="{5BBD33D9-4442-4412-8FAF-F373520B6628}" presName="parentText" presStyleLbl="node1" presStyleIdx="2" presStyleCnt="4">
        <dgm:presLayoutVars>
          <dgm:chMax val="0"/>
          <dgm:bulletEnabled val="1"/>
        </dgm:presLayoutVars>
      </dgm:prSet>
      <dgm:spPr/>
      <dgm:t>
        <a:bodyPr/>
        <a:lstStyle/>
        <a:p>
          <a:endParaRPr lang="en-US"/>
        </a:p>
      </dgm:t>
    </dgm:pt>
    <dgm:pt modelId="{B3532213-EBC9-4BE0-A1E8-C4ECCCC51643}" type="pres">
      <dgm:prSet presAssocID="{48E6B7E3-29A1-4962-9CAE-502DF19CB185}" presName="spacer" presStyleCnt="0"/>
      <dgm:spPr/>
    </dgm:pt>
    <dgm:pt modelId="{6E216862-389C-4510-80E2-77D4527C2BED}" type="pres">
      <dgm:prSet presAssocID="{F572DEC9-7736-4889-9BA9-45F864D5CF80}" presName="parentText" presStyleLbl="node1" presStyleIdx="3" presStyleCnt="4">
        <dgm:presLayoutVars>
          <dgm:chMax val="0"/>
          <dgm:bulletEnabled val="1"/>
        </dgm:presLayoutVars>
      </dgm:prSet>
      <dgm:spPr/>
      <dgm:t>
        <a:bodyPr/>
        <a:lstStyle/>
        <a:p>
          <a:endParaRPr lang="en-US"/>
        </a:p>
      </dgm:t>
    </dgm:pt>
  </dgm:ptLst>
  <dgm:cxnLst>
    <dgm:cxn modelId="{AA68999C-42EE-4850-98B7-F0D96BAA8272}" type="presOf" srcId="{F8877E56-540B-43B1-9095-3405839E7E2F}" destId="{9C7EFD9C-B170-408F-90CF-B2EC1797C907}" srcOrd="0" destOrd="0" presId="urn:microsoft.com/office/officeart/2005/8/layout/vList2"/>
    <dgm:cxn modelId="{E5ECA2F8-19FD-437E-A5F2-BA4FE36F0082}" srcId="{F8877E56-540B-43B1-9095-3405839E7E2F}" destId="{8203A829-2ED1-41D9-8127-9620C27102E2}" srcOrd="1" destOrd="0" parTransId="{43509747-57BD-40B6-B33D-94BB8877A3BE}" sibTransId="{5BEFEE7B-A5B1-4A3F-A3DF-12B6A0E4B82B}"/>
    <dgm:cxn modelId="{116FC2D8-E8D5-4454-94D5-1F4961757AF0}" srcId="{F8877E56-540B-43B1-9095-3405839E7E2F}" destId="{F572DEC9-7736-4889-9BA9-45F864D5CF80}" srcOrd="3" destOrd="0" parTransId="{127939CC-5C83-41C9-98C8-D3A0C14E21D6}" sibTransId="{5ACCCAE5-368B-4D81-B92B-EF2C376C6FB8}"/>
    <dgm:cxn modelId="{92E9DFF5-30D0-4E1F-AD33-73AD5A8CD853}" type="presOf" srcId="{5BBD33D9-4442-4412-8FAF-F373520B6628}" destId="{CED1F2A4-D864-4A10-AF42-E36C12673283}" srcOrd="0" destOrd="0" presId="urn:microsoft.com/office/officeart/2005/8/layout/vList2"/>
    <dgm:cxn modelId="{2BDF905B-26F9-44F2-BDD7-1BF0EAD85BF9}" srcId="{F8877E56-540B-43B1-9095-3405839E7E2F}" destId="{A2FF0795-6679-413A-B06B-3223923DF7D4}" srcOrd="0" destOrd="0" parTransId="{64CF2B74-DE14-4DB4-9FFE-AEC55A37E196}" sibTransId="{87E12430-E2C6-4131-8B3C-1BC790A695B1}"/>
    <dgm:cxn modelId="{6B4B31EB-92C2-428D-B77F-27EB79F80D51}" type="presOf" srcId="{8203A829-2ED1-41D9-8127-9620C27102E2}" destId="{27CFDD14-BE84-4CD6-A4CB-856F85250B9D}" srcOrd="0" destOrd="0" presId="urn:microsoft.com/office/officeart/2005/8/layout/vList2"/>
    <dgm:cxn modelId="{7AA28905-82C8-4B2D-BF1E-729FC1AF1373}" type="presOf" srcId="{A2FF0795-6679-413A-B06B-3223923DF7D4}" destId="{05CFB7EF-5ED4-4E2E-BA37-53C891C8A1A2}" srcOrd="0" destOrd="0" presId="urn:microsoft.com/office/officeart/2005/8/layout/vList2"/>
    <dgm:cxn modelId="{2B776118-C2AC-4BB7-A407-BCF417ECF5EE}" type="presOf" srcId="{F572DEC9-7736-4889-9BA9-45F864D5CF80}" destId="{6E216862-389C-4510-80E2-77D4527C2BED}" srcOrd="0" destOrd="0" presId="urn:microsoft.com/office/officeart/2005/8/layout/vList2"/>
    <dgm:cxn modelId="{F472CF86-AB0E-4A8F-A585-88DAE09558CC}" srcId="{F8877E56-540B-43B1-9095-3405839E7E2F}" destId="{5BBD33D9-4442-4412-8FAF-F373520B6628}" srcOrd="2" destOrd="0" parTransId="{5C2CAB7F-D7DA-4290-9754-CBA87723B416}" sibTransId="{48E6B7E3-29A1-4962-9CAE-502DF19CB185}"/>
    <dgm:cxn modelId="{C895D093-508C-45C6-9AEC-B494F6F7E12F}" type="presParOf" srcId="{9C7EFD9C-B170-408F-90CF-B2EC1797C907}" destId="{05CFB7EF-5ED4-4E2E-BA37-53C891C8A1A2}" srcOrd="0" destOrd="0" presId="urn:microsoft.com/office/officeart/2005/8/layout/vList2"/>
    <dgm:cxn modelId="{692E5A41-0F60-4EB2-ACD4-CF6DCA57646F}" type="presParOf" srcId="{9C7EFD9C-B170-408F-90CF-B2EC1797C907}" destId="{0CA55CE1-046D-4531-AFF0-82BB98FB51D1}" srcOrd="1" destOrd="0" presId="urn:microsoft.com/office/officeart/2005/8/layout/vList2"/>
    <dgm:cxn modelId="{595166D0-4209-40A7-A4A5-B288F0A15426}" type="presParOf" srcId="{9C7EFD9C-B170-408F-90CF-B2EC1797C907}" destId="{27CFDD14-BE84-4CD6-A4CB-856F85250B9D}" srcOrd="2" destOrd="0" presId="urn:microsoft.com/office/officeart/2005/8/layout/vList2"/>
    <dgm:cxn modelId="{0C7C4EFE-C8DF-4881-B20F-2336119F7793}" type="presParOf" srcId="{9C7EFD9C-B170-408F-90CF-B2EC1797C907}" destId="{1C505736-B355-4CCC-B190-DC5E507FFF63}" srcOrd="3" destOrd="0" presId="urn:microsoft.com/office/officeart/2005/8/layout/vList2"/>
    <dgm:cxn modelId="{9956CDA6-B68C-4DEF-9AD2-D8799D12222A}" type="presParOf" srcId="{9C7EFD9C-B170-408F-90CF-B2EC1797C907}" destId="{CED1F2A4-D864-4A10-AF42-E36C12673283}" srcOrd="4" destOrd="0" presId="urn:microsoft.com/office/officeart/2005/8/layout/vList2"/>
    <dgm:cxn modelId="{C7CEE405-831F-4D54-957F-A2F54606C5B2}" type="presParOf" srcId="{9C7EFD9C-B170-408F-90CF-B2EC1797C907}" destId="{B3532213-EBC9-4BE0-A1E8-C4ECCCC51643}" srcOrd="5" destOrd="0" presId="urn:microsoft.com/office/officeart/2005/8/layout/vList2"/>
    <dgm:cxn modelId="{C028EFB4-155F-4155-8253-A53490FEA3CF}" type="presParOf" srcId="{9C7EFD9C-B170-408F-90CF-B2EC1797C907}" destId="{6E216862-389C-4510-80E2-77D4527C2BED}" srcOrd="6"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A480EF-EBCB-40BF-B052-1866CDEE77E6}" type="doc">
      <dgm:prSet loTypeId="urn:microsoft.com/office/officeart/2005/8/layout/hierarchy3" loCatId="hierarchy" qsTypeId="urn:microsoft.com/office/officeart/2005/8/quickstyle/3d4" qsCatId="3D" csTypeId="urn:microsoft.com/office/officeart/2005/8/colors/accent1_2" csCatId="accent1" phldr="1"/>
      <dgm:spPr/>
      <dgm:t>
        <a:bodyPr/>
        <a:lstStyle/>
        <a:p>
          <a:endParaRPr lang="en-US"/>
        </a:p>
      </dgm:t>
    </dgm:pt>
    <dgm:pt modelId="{47BDD56A-C9DE-432B-9FF2-126C0025002D}">
      <dgm:prSet custT="1"/>
      <dgm:spPr>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pPr rtl="0"/>
          <a:r>
            <a:rPr lang="en-US" sz="2000" b="1" dirty="0" smtClean="0"/>
            <a:t> Intra linking Projects under progress</a:t>
          </a:r>
          <a:endParaRPr lang="en-US" sz="2000" b="1" dirty="0"/>
        </a:p>
      </dgm:t>
    </dgm:pt>
    <dgm:pt modelId="{0765EDE3-88C2-48F0-B7E1-EEC0FEC34378}" type="parTrans" cxnId="{8C4476DB-F3ED-4500-9F4E-51B2D7CF1FBF}">
      <dgm:prSet/>
      <dgm:spPr/>
      <dgm:t>
        <a:bodyPr/>
        <a:lstStyle/>
        <a:p>
          <a:endParaRPr lang="en-US"/>
        </a:p>
      </dgm:t>
    </dgm:pt>
    <dgm:pt modelId="{EACCFE83-636E-44FD-9C42-9025EE102FC3}" type="sibTrans" cxnId="{8C4476DB-F3ED-4500-9F4E-51B2D7CF1FBF}">
      <dgm:prSet/>
      <dgm:spPr/>
      <dgm:t>
        <a:bodyPr/>
        <a:lstStyle/>
        <a:p>
          <a:endParaRPr lang="en-US"/>
        </a:p>
      </dgm:t>
    </dgm:pt>
    <dgm:pt modelId="{5E51D156-FA42-4213-9074-2C2BB26E201E}">
      <dgm:prSet custT="1"/>
      <dgm:spPr/>
      <dgm:t>
        <a:bodyPr/>
        <a:lstStyle/>
        <a:p>
          <a:pPr rtl="0"/>
          <a:r>
            <a:rPr lang="en-US" sz="2000" b="1" dirty="0" err="1" smtClean="0"/>
            <a:t>Ukai</a:t>
          </a:r>
          <a:r>
            <a:rPr lang="en-US" sz="2000" b="1" dirty="0" smtClean="0"/>
            <a:t> </a:t>
          </a:r>
          <a:r>
            <a:rPr lang="en-US" sz="2000" b="1" dirty="0" err="1" smtClean="0"/>
            <a:t>Purna</a:t>
          </a:r>
          <a:r>
            <a:rPr lang="en-US" sz="2000" b="1" dirty="0" smtClean="0"/>
            <a:t> High Level canal Est. Cost Rs. 159 Cr. Area 9900 Ha.  </a:t>
          </a:r>
          <a:endParaRPr lang="en-US" sz="2000" b="1" dirty="0"/>
        </a:p>
      </dgm:t>
    </dgm:pt>
    <dgm:pt modelId="{A9391CC3-60EE-4C73-B42B-CF1D472BA02A}" type="parTrans" cxnId="{E041FECE-8C0C-40F1-9B52-283CD96DBC4E}">
      <dgm:prSet/>
      <dgm:spPr/>
      <dgm:t>
        <a:bodyPr/>
        <a:lstStyle/>
        <a:p>
          <a:endParaRPr lang="en-US"/>
        </a:p>
      </dgm:t>
    </dgm:pt>
    <dgm:pt modelId="{79CD1D2A-A342-4E06-BCC5-8E6EEF690EE5}" type="sibTrans" cxnId="{E041FECE-8C0C-40F1-9B52-283CD96DBC4E}">
      <dgm:prSet/>
      <dgm:spPr/>
      <dgm:t>
        <a:bodyPr/>
        <a:lstStyle/>
        <a:p>
          <a:endParaRPr lang="en-US"/>
        </a:p>
      </dgm:t>
    </dgm:pt>
    <dgm:pt modelId="{57D69ADA-15E8-4995-826F-28FA713E2B72}">
      <dgm:prSet custT="1"/>
      <dgm:spPr/>
      <dgm:t>
        <a:bodyPr/>
        <a:lstStyle/>
        <a:p>
          <a:pPr rtl="0"/>
          <a:r>
            <a:rPr lang="en-US" sz="2000" b="1" dirty="0" smtClean="0"/>
            <a:t>Spreading Channels to prevent salinity ingress in coastal region</a:t>
          </a:r>
          <a:endParaRPr lang="en-US" sz="2000" b="1" dirty="0"/>
        </a:p>
      </dgm:t>
    </dgm:pt>
    <dgm:pt modelId="{AE072109-B1BA-44D7-A176-5183B174B0A0}" type="parTrans" cxnId="{F675F391-4196-4FCE-B6C0-B31C376D8A6E}">
      <dgm:prSet/>
      <dgm:spPr/>
      <dgm:t>
        <a:bodyPr/>
        <a:lstStyle/>
        <a:p>
          <a:endParaRPr lang="en-US"/>
        </a:p>
      </dgm:t>
    </dgm:pt>
    <dgm:pt modelId="{FB68B0A4-B3F0-407E-9AA3-00FA9882675B}" type="sibTrans" cxnId="{F675F391-4196-4FCE-B6C0-B31C376D8A6E}">
      <dgm:prSet/>
      <dgm:spPr/>
      <dgm:t>
        <a:bodyPr/>
        <a:lstStyle/>
        <a:p>
          <a:endParaRPr lang="en-US"/>
        </a:p>
      </dgm:t>
    </dgm:pt>
    <dgm:pt modelId="{71CCBAE9-4B28-456F-BC5D-2940062F613D}">
      <dgm:prSet custT="1"/>
      <dgm:spPr>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pPr rtl="0"/>
          <a:r>
            <a:rPr lang="en-US" sz="2000" b="1" dirty="0" smtClean="0"/>
            <a:t>Inter Linking Projects under planning</a:t>
          </a:r>
          <a:endParaRPr lang="en-US" sz="2000" b="1" dirty="0"/>
        </a:p>
      </dgm:t>
    </dgm:pt>
    <dgm:pt modelId="{E8002CEB-9EFD-437C-80B0-8BC54F10B8BB}" type="parTrans" cxnId="{CEED1A59-1FC0-4F35-8745-F339C313D994}">
      <dgm:prSet/>
      <dgm:spPr/>
      <dgm:t>
        <a:bodyPr/>
        <a:lstStyle/>
        <a:p>
          <a:endParaRPr lang="en-US"/>
        </a:p>
      </dgm:t>
    </dgm:pt>
    <dgm:pt modelId="{472392BA-430A-411B-BAA6-2C4EBF541DF6}" type="sibTrans" cxnId="{CEED1A59-1FC0-4F35-8745-F339C313D994}">
      <dgm:prSet/>
      <dgm:spPr/>
      <dgm:t>
        <a:bodyPr/>
        <a:lstStyle/>
        <a:p>
          <a:endParaRPr lang="en-US"/>
        </a:p>
      </dgm:t>
    </dgm:pt>
    <dgm:pt modelId="{197C8DC6-01F4-4E31-86A3-CC35267987F3}">
      <dgm:prSet custT="1"/>
      <dgm:spPr/>
      <dgm:t>
        <a:bodyPr/>
        <a:lstStyle/>
        <a:p>
          <a:pPr rtl="0"/>
          <a:r>
            <a:rPr lang="en-US" sz="2000" b="1" dirty="0" smtClean="0"/>
            <a:t>Par </a:t>
          </a:r>
          <a:r>
            <a:rPr lang="en-US" sz="2000" b="1" dirty="0" err="1" smtClean="0"/>
            <a:t>Tapi</a:t>
          </a:r>
          <a:r>
            <a:rPr lang="en-US" sz="2000" b="1" dirty="0" smtClean="0"/>
            <a:t> Narmada Link</a:t>
          </a:r>
          <a:endParaRPr lang="en-US" sz="2000" b="1" dirty="0"/>
        </a:p>
      </dgm:t>
    </dgm:pt>
    <dgm:pt modelId="{249B8DFD-D132-4A8E-90F0-56E461D0BD46}" type="parTrans" cxnId="{7C9DC06C-8924-4F77-A0F5-E3472B50D4B3}">
      <dgm:prSet/>
      <dgm:spPr/>
      <dgm:t>
        <a:bodyPr/>
        <a:lstStyle/>
        <a:p>
          <a:endParaRPr lang="en-US"/>
        </a:p>
      </dgm:t>
    </dgm:pt>
    <dgm:pt modelId="{0233D68D-AE4D-4826-9A53-EEDF873F3772}" type="sibTrans" cxnId="{7C9DC06C-8924-4F77-A0F5-E3472B50D4B3}">
      <dgm:prSet/>
      <dgm:spPr/>
      <dgm:t>
        <a:bodyPr/>
        <a:lstStyle/>
        <a:p>
          <a:endParaRPr lang="en-US"/>
        </a:p>
      </dgm:t>
    </dgm:pt>
    <dgm:pt modelId="{CA42DD3A-49DC-4D8F-8170-20F3B05A699F}">
      <dgm:prSet custT="1"/>
      <dgm:spPr/>
      <dgm:t>
        <a:bodyPr/>
        <a:lstStyle/>
        <a:p>
          <a:pPr rtl="0"/>
          <a:r>
            <a:rPr lang="en-US" sz="2000" b="1" dirty="0" smtClean="0"/>
            <a:t>SAUNI project-10860 Cr</a:t>
          </a:r>
        </a:p>
        <a:p>
          <a:pPr rtl="0"/>
          <a:r>
            <a:rPr lang="en-US" sz="2000" b="1" dirty="0" smtClean="0"/>
            <a:t>To fill 115 reservoirs of Draught Prone Rea</a:t>
          </a:r>
          <a:endParaRPr lang="en-US" sz="2000" b="1" dirty="0"/>
        </a:p>
      </dgm:t>
    </dgm:pt>
    <dgm:pt modelId="{8754F718-AF2B-44E4-9430-CB81AE911BA7}" type="parTrans" cxnId="{BF7A4478-5F62-4C4F-9A5A-B59D0198A57A}">
      <dgm:prSet/>
      <dgm:spPr/>
      <dgm:t>
        <a:bodyPr/>
        <a:lstStyle/>
        <a:p>
          <a:endParaRPr lang="en-US"/>
        </a:p>
      </dgm:t>
    </dgm:pt>
    <dgm:pt modelId="{85746994-D46C-4657-81A7-6C7399BF7F22}" type="sibTrans" cxnId="{BF7A4478-5F62-4C4F-9A5A-B59D0198A57A}">
      <dgm:prSet/>
      <dgm:spPr/>
      <dgm:t>
        <a:bodyPr/>
        <a:lstStyle/>
        <a:p>
          <a:endParaRPr lang="en-US"/>
        </a:p>
      </dgm:t>
    </dgm:pt>
    <dgm:pt modelId="{32B40EA8-D1C1-4F65-BBA3-C084D2FA545A}">
      <dgm:prSet custT="1"/>
      <dgm:spPr/>
      <dgm:t>
        <a:bodyPr/>
        <a:lstStyle/>
        <a:p>
          <a:pPr rtl="0"/>
          <a:r>
            <a:rPr lang="en-US" sz="2000" b="1" dirty="0" err="1" smtClean="0"/>
            <a:t>Damanganga</a:t>
          </a:r>
          <a:r>
            <a:rPr lang="en-US" sz="2000" b="1" dirty="0" smtClean="0"/>
            <a:t> Sabarmati </a:t>
          </a:r>
          <a:r>
            <a:rPr lang="en-US" sz="2000" b="1" dirty="0" err="1" smtClean="0"/>
            <a:t>Chorvad</a:t>
          </a:r>
          <a:r>
            <a:rPr lang="en-US" sz="2000" b="1" dirty="0" smtClean="0"/>
            <a:t> link</a:t>
          </a:r>
          <a:endParaRPr lang="hi-IN" sz="2000" b="1" dirty="0"/>
        </a:p>
      </dgm:t>
    </dgm:pt>
    <dgm:pt modelId="{068A93AD-B621-4495-8524-CFB1B00C9B25}" type="parTrans" cxnId="{1FF3A463-A089-4457-B53F-6B4FB216B0F3}">
      <dgm:prSet/>
      <dgm:spPr/>
      <dgm:t>
        <a:bodyPr/>
        <a:lstStyle/>
        <a:p>
          <a:endParaRPr lang="en-US"/>
        </a:p>
      </dgm:t>
    </dgm:pt>
    <dgm:pt modelId="{EEC60778-5A8D-4CC0-BB65-F9DB46FC3C4F}" type="sibTrans" cxnId="{1FF3A463-A089-4457-B53F-6B4FB216B0F3}">
      <dgm:prSet/>
      <dgm:spPr/>
      <dgm:t>
        <a:bodyPr/>
        <a:lstStyle/>
        <a:p>
          <a:endParaRPr lang="en-US"/>
        </a:p>
      </dgm:t>
    </dgm:pt>
    <dgm:pt modelId="{C26D578D-A7EA-4545-A228-A993BCBF5B8B}" type="pres">
      <dgm:prSet presAssocID="{99A480EF-EBCB-40BF-B052-1866CDEE77E6}" presName="diagram" presStyleCnt="0">
        <dgm:presLayoutVars>
          <dgm:chPref val="1"/>
          <dgm:dir/>
          <dgm:animOne val="branch"/>
          <dgm:animLvl val="lvl"/>
          <dgm:resizeHandles/>
        </dgm:presLayoutVars>
      </dgm:prSet>
      <dgm:spPr/>
      <dgm:t>
        <a:bodyPr/>
        <a:lstStyle/>
        <a:p>
          <a:endParaRPr lang="en-US"/>
        </a:p>
      </dgm:t>
    </dgm:pt>
    <dgm:pt modelId="{FF86E24E-D6CA-425E-8015-7ADE8585706D}" type="pres">
      <dgm:prSet presAssocID="{47BDD56A-C9DE-432B-9FF2-126C0025002D}" presName="root" presStyleCnt="0"/>
      <dgm:spPr/>
    </dgm:pt>
    <dgm:pt modelId="{A0C4469A-7007-48B3-861F-D9FD86B703C7}" type="pres">
      <dgm:prSet presAssocID="{47BDD56A-C9DE-432B-9FF2-126C0025002D}" presName="rootComposite" presStyleCnt="0"/>
      <dgm:spPr/>
    </dgm:pt>
    <dgm:pt modelId="{11A69D17-21F3-489B-B6DD-2017CD7CAC20}" type="pres">
      <dgm:prSet presAssocID="{47BDD56A-C9DE-432B-9FF2-126C0025002D}" presName="rootText" presStyleLbl="node1" presStyleIdx="0" presStyleCnt="2"/>
      <dgm:spPr/>
      <dgm:t>
        <a:bodyPr/>
        <a:lstStyle/>
        <a:p>
          <a:endParaRPr lang="en-US"/>
        </a:p>
      </dgm:t>
    </dgm:pt>
    <dgm:pt modelId="{F2644863-22EC-43CA-99F1-0A531B52C9C1}" type="pres">
      <dgm:prSet presAssocID="{47BDD56A-C9DE-432B-9FF2-126C0025002D}" presName="rootConnector" presStyleLbl="node1" presStyleIdx="0" presStyleCnt="2"/>
      <dgm:spPr/>
      <dgm:t>
        <a:bodyPr/>
        <a:lstStyle/>
        <a:p>
          <a:endParaRPr lang="en-US"/>
        </a:p>
      </dgm:t>
    </dgm:pt>
    <dgm:pt modelId="{2295640F-AD7D-4977-9FFA-8A8FF0204909}" type="pres">
      <dgm:prSet presAssocID="{47BDD56A-C9DE-432B-9FF2-126C0025002D}" presName="childShape" presStyleCnt="0"/>
      <dgm:spPr/>
    </dgm:pt>
    <dgm:pt modelId="{14CF628E-0A09-4027-8455-8BCBE417E229}" type="pres">
      <dgm:prSet presAssocID="{A9391CC3-60EE-4C73-B42B-CF1D472BA02A}" presName="Name13" presStyleLbl="parChTrans1D2" presStyleIdx="0" presStyleCnt="5"/>
      <dgm:spPr/>
      <dgm:t>
        <a:bodyPr/>
        <a:lstStyle/>
        <a:p>
          <a:endParaRPr lang="en-US"/>
        </a:p>
      </dgm:t>
    </dgm:pt>
    <dgm:pt modelId="{4F767FA3-3D86-4A60-A060-D281F4424376}" type="pres">
      <dgm:prSet presAssocID="{5E51D156-FA42-4213-9074-2C2BB26E201E}" presName="childText" presStyleLbl="bgAcc1" presStyleIdx="0" presStyleCnt="5" custScaleX="189687">
        <dgm:presLayoutVars>
          <dgm:bulletEnabled val="1"/>
        </dgm:presLayoutVars>
      </dgm:prSet>
      <dgm:spPr/>
      <dgm:t>
        <a:bodyPr/>
        <a:lstStyle/>
        <a:p>
          <a:endParaRPr lang="en-US"/>
        </a:p>
      </dgm:t>
    </dgm:pt>
    <dgm:pt modelId="{159AA188-3F70-425F-9FB8-26AAF1CD6CC8}" type="pres">
      <dgm:prSet presAssocID="{AE072109-B1BA-44D7-A176-5183B174B0A0}" presName="Name13" presStyleLbl="parChTrans1D2" presStyleIdx="1" presStyleCnt="5"/>
      <dgm:spPr/>
      <dgm:t>
        <a:bodyPr/>
        <a:lstStyle/>
        <a:p>
          <a:endParaRPr lang="en-US"/>
        </a:p>
      </dgm:t>
    </dgm:pt>
    <dgm:pt modelId="{4E43A29C-C5C1-46A6-8C8D-4E61BFB864ED}" type="pres">
      <dgm:prSet presAssocID="{57D69ADA-15E8-4995-826F-28FA713E2B72}" presName="childText" presStyleLbl="bgAcc1" presStyleIdx="1" presStyleCnt="5" custScaleX="165952">
        <dgm:presLayoutVars>
          <dgm:bulletEnabled val="1"/>
        </dgm:presLayoutVars>
      </dgm:prSet>
      <dgm:spPr/>
      <dgm:t>
        <a:bodyPr/>
        <a:lstStyle/>
        <a:p>
          <a:endParaRPr lang="en-US"/>
        </a:p>
      </dgm:t>
    </dgm:pt>
    <dgm:pt modelId="{C2417EA1-567C-49DA-AC64-AA046A72C8A3}" type="pres">
      <dgm:prSet presAssocID="{8754F718-AF2B-44E4-9430-CB81AE911BA7}" presName="Name13" presStyleLbl="parChTrans1D2" presStyleIdx="2" presStyleCnt="5"/>
      <dgm:spPr/>
      <dgm:t>
        <a:bodyPr/>
        <a:lstStyle/>
        <a:p>
          <a:endParaRPr lang="en-US"/>
        </a:p>
      </dgm:t>
    </dgm:pt>
    <dgm:pt modelId="{15BF0EBC-F861-4B52-9BE6-2DAC7AFBBEF0}" type="pres">
      <dgm:prSet presAssocID="{CA42DD3A-49DC-4D8F-8170-20F3B05A699F}" presName="childText" presStyleLbl="bgAcc1" presStyleIdx="2" presStyleCnt="5" custScaleX="178064">
        <dgm:presLayoutVars>
          <dgm:bulletEnabled val="1"/>
        </dgm:presLayoutVars>
      </dgm:prSet>
      <dgm:spPr/>
      <dgm:t>
        <a:bodyPr/>
        <a:lstStyle/>
        <a:p>
          <a:endParaRPr lang="en-US"/>
        </a:p>
      </dgm:t>
    </dgm:pt>
    <dgm:pt modelId="{A9866117-9B70-417A-9922-E27A9AF81602}" type="pres">
      <dgm:prSet presAssocID="{71CCBAE9-4B28-456F-BC5D-2940062F613D}" presName="root" presStyleCnt="0"/>
      <dgm:spPr/>
    </dgm:pt>
    <dgm:pt modelId="{22A45DFF-8F39-46A6-BA76-20730A359576}" type="pres">
      <dgm:prSet presAssocID="{71CCBAE9-4B28-456F-BC5D-2940062F613D}" presName="rootComposite" presStyleCnt="0"/>
      <dgm:spPr/>
    </dgm:pt>
    <dgm:pt modelId="{80D08EF8-7422-47DF-8AD9-390BECF7CCF4}" type="pres">
      <dgm:prSet presAssocID="{71CCBAE9-4B28-456F-BC5D-2940062F613D}" presName="rootText" presStyleLbl="node1" presStyleIdx="1" presStyleCnt="2"/>
      <dgm:spPr/>
      <dgm:t>
        <a:bodyPr/>
        <a:lstStyle/>
        <a:p>
          <a:endParaRPr lang="en-US"/>
        </a:p>
      </dgm:t>
    </dgm:pt>
    <dgm:pt modelId="{A3E56222-6309-42E9-A413-A9F5C89D0A2F}" type="pres">
      <dgm:prSet presAssocID="{71CCBAE9-4B28-456F-BC5D-2940062F613D}" presName="rootConnector" presStyleLbl="node1" presStyleIdx="1" presStyleCnt="2"/>
      <dgm:spPr/>
      <dgm:t>
        <a:bodyPr/>
        <a:lstStyle/>
        <a:p>
          <a:endParaRPr lang="en-US"/>
        </a:p>
      </dgm:t>
    </dgm:pt>
    <dgm:pt modelId="{CF21503C-1A88-4ADF-8508-C4A4FD711FEB}" type="pres">
      <dgm:prSet presAssocID="{71CCBAE9-4B28-456F-BC5D-2940062F613D}" presName="childShape" presStyleCnt="0"/>
      <dgm:spPr/>
    </dgm:pt>
    <dgm:pt modelId="{76109A8C-79BC-4F87-8C78-7E27611D1E03}" type="pres">
      <dgm:prSet presAssocID="{249B8DFD-D132-4A8E-90F0-56E461D0BD46}" presName="Name13" presStyleLbl="parChTrans1D2" presStyleIdx="3" presStyleCnt="5"/>
      <dgm:spPr/>
      <dgm:t>
        <a:bodyPr/>
        <a:lstStyle/>
        <a:p>
          <a:endParaRPr lang="en-US"/>
        </a:p>
      </dgm:t>
    </dgm:pt>
    <dgm:pt modelId="{391228F9-AD53-41D1-8B27-20156E3E9B10}" type="pres">
      <dgm:prSet presAssocID="{197C8DC6-01F4-4E31-86A3-CC35267987F3}" presName="childText" presStyleLbl="bgAcc1" presStyleIdx="3" presStyleCnt="5">
        <dgm:presLayoutVars>
          <dgm:bulletEnabled val="1"/>
        </dgm:presLayoutVars>
      </dgm:prSet>
      <dgm:spPr/>
      <dgm:t>
        <a:bodyPr/>
        <a:lstStyle/>
        <a:p>
          <a:endParaRPr lang="en-US"/>
        </a:p>
      </dgm:t>
    </dgm:pt>
    <dgm:pt modelId="{8D495542-B4AF-4AF3-AC50-0464C1A63CB1}" type="pres">
      <dgm:prSet presAssocID="{068A93AD-B621-4495-8524-CFB1B00C9B25}" presName="Name13" presStyleLbl="parChTrans1D2" presStyleIdx="4" presStyleCnt="5"/>
      <dgm:spPr/>
      <dgm:t>
        <a:bodyPr/>
        <a:lstStyle/>
        <a:p>
          <a:endParaRPr lang="en-US"/>
        </a:p>
      </dgm:t>
    </dgm:pt>
    <dgm:pt modelId="{37F17C0F-A481-47BB-864A-EBA5B0C6F1D9}" type="pres">
      <dgm:prSet presAssocID="{32B40EA8-D1C1-4F65-BBA3-C084D2FA545A}" presName="childText" presStyleLbl="bgAcc1" presStyleIdx="4" presStyleCnt="5">
        <dgm:presLayoutVars>
          <dgm:bulletEnabled val="1"/>
        </dgm:presLayoutVars>
      </dgm:prSet>
      <dgm:spPr/>
      <dgm:t>
        <a:bodyPr/>
        <a:lstStyle/>
        <a:p>
          <a:endParaRPr lang="en-US"/>
        </a:p>
      </dgm:t>
    </dgm:pt>
  </dgm:ptLst>
  <dgm:cxnLst>
    <dgm:cxn modelId="{8AA1E826-359B-40B9-B5A9-BCCAAC29E3C6}" type="presOf" srcId="{71CCBAE9-4B28-456F-BC5D-2940062F613D}" destId="{A3E56222-6309-42E9-A413-A9F5C89D0A2F}" srcOrd="1" destOrd="0" presId="urn:microsoft.com/office/officeart/2005/8/layout/hierarchy3"/>
    <dgm:cxn modelId="{F675F391-4196-4FCE-B6C0-B31C376D8A6E}" srcId="{47BDD56A-C9DE-432B-9FF2-126C0025002D}" destId="{57D69ADA-15E8-4995-826F-28FA713E2B72}" srcOrd="1" destOrd="0" parTransId="{AE072109-B1BA-44D7-A176-5183B174B0A0}" sibTransId="{FB68B0A4-B3F0-407E-9AA3-00FA9882675B}"/>
    <dgm:cxn modelId="{1FF3A463-A089-4457-B53F-6B4FB216B0F3}" srcId="{71CCBAE9-4B28-456F-BC5D-2940062F613D}" destId="{32B40EA8-D1C1-4F65-BBA3-C084D2FA545A}" srcOrd="1" destOrd="0" parTransId="{068A93AD-B621-4495-8524-CFB1B00C9B25}" sibTransId="{EEC60778-5A8D-4CC0-BB65-F9DB46FC3C4F}"/>
    <dgm:cxn modelId="{B0BD48D2-26AD-40FF-8F00-80621121699E}" type="presOf" srcId="{32B40EA8-D1C1-4F65-BBA3-C084D2FA545A}" destId="{37F17C0F-A481-47BB-864A-EBA5B0C6F1D9}" srcOrd="0" destOrd="0" presId="urn:microsoft.com/office/officeart/2005/8/layout/hierarchy3"/>
    <dgm:cxn modelId="{F8C35748-A8D4-4DA9-8AB8-3BB73E33E867}" type="presOf" srcId="{5E51D156-FA42-4213-9074-2C2BB26E201E}" destId="{4F767FA3-3D86-4A60-A060-D281F4424376}" srcOrd="0" destOrd="0" presId="urn:microsoft.com/office/officeart/2005/8/layout/hierarchy3"/>
    <dgm:cxn modelId="{B2FFED07-293D-46BC-B173-E4EF417E34CD}" type="presOf" srcId="{47BDD56A-C9DE-432B-9FF2-126C0025002D}" destId="{F2644863-22EC-43CA-99F1-0A531B52C9C1}" srcOrd="1" destOrd="0" presId="urn:microsoft.com/office/officeart/2005/8/layout/hierarchy3"/>
    <dgm:cxn modelId="{48C02834-B3DF-4610-8D6D-152D4772DA9B}" type="presOf" srcId="{71CCBAE9-4B28-456F-BC5D-2940062F613D}" destId="{80D08EF8-7422-47DF-8AD9-390BECF7CCF4}" srcOrd="0" destOrd="0" presId="urn:microsoft.com/office/officeart/2005/8/layout/hierarchy3"/>
    <dgm:cxn modelId="{51F9DD19-1C80-4BFC-A49E-61647D6895FE}" type="presOf" srcId="{57D69ADA-15E8-4995-826F-28FA713E2B72}" destId="{4E43A29C-C5C1-46A6-8C8D-4E61BFB864ED}" srcOrd="0" destOrd="0" presId="urn:microsoft.com/office/officeart/2005/8/layout/hierarchy3"/>
    <dgm:cxn modelId="{8651CB06-57D8-4CF9-BCBC-606ACDA2B385}" type="presOf" srcId="{197C8DC6-01F4-4E31-86A3-CC35267987F3}" destId="{391228F9-AD53-41D1-8B27-20156E3E9B10}" srcOrd="0" destOrd="0" presId="urn:microsoft.com/office/officeart/2005/8/layout/hierarchy3"/>
    <dgm:cxn modelId="{78E1AF5C-6715-4EBC-8C61-C7CD0F21FBC3}" type="presOf" srcId="{249B8DFD-D132-4A8E-90F0-56E461D0BD46}" destId="{76109A8C-79BC-4F87-8C78-7E27611D1E03}" srcOrd="0" destOrd="0" presId="urn:microsoft.com/office/officeart/2005/8/layout/hierarchy3"/>
    <dgm:cxn modelId="{BC0C643F-A484-4D80-A5E5-43D5883C80E1}" type="presOf" srcId="{99A480EF-EBCB-40BF-B052-1866CDEE77E6}" destId="{C26D578D-A7EA-4545-A228-A993BCBF5B8B}" srcOrd="0" destOrd="0" presId="urn:microsoft.com/office/officeart/2005/8/layout/hierarchy3"/>
    <dgm:cxn modelId="{2FD099BC-0FCB-4497-AB4B-2B621986F463}" type="presOf" srcId="{068A93AD-B621-4495-8524-CFB1B00C9B25}" destId="{8D495542-B4AF-4AF3-AC50-0464C1A63CB1}" srcOrd="0" destOrd="0" presId="urn:microsoft.com/office/officeart/2005/8/layout/hierarchy3"/>
    <dgm:cxn modelId="{BF7A4478-5F62-4C4F-9A5A-B59D0198A57A}" srcId="{47BDD56A-C9DE-432B-9FF2-126C0025002D}" destId="{CA42DD3A-49DC-4D8F-8170-20F3B05A699F}" srcOrd="2" destOrd="0" parTransId="{8754F718-AF2B-44E4-9430-CB81AE911BA7}" sibTransId="{85746994-D46C-4657-81A7-6C7399BF7F22}"/>
    <dgm:cxn modelId="{897C9B4E-06A7-4702-8F2E-618FB2A9FE3B}" type="presOf" srcId="{47BDD56A-C9DE-432B-9FF2-126C0025002D}" destId="{11A69D17-21F3-489B-B6DD-2017CD7CAC20}" srcOrd="0" destOrd="0" presId="urn:microsoft.com/office/officeart/2005/8/layout/hierarchy3"/>
    <dgm:cxn modelId="{8C4476DB-F3ED-4500-9F4E-51B2D7CF1FBF}" srcId="{99A480EF-EBCB-40BF-B052-1866CDEE77E6}" destId="{47BDD56A-C9DE-432B-9FF2-126C0025002D}" srcOrd="0" destOrd="0" parTransId="{0765EDE3-88C2-48F0-B7E1-EEC0FEC34378}" sibTransId="{EACCFE83-636E-44FD-9C42-9025EE102FC3}"/>
    <dgm:cxn modelId="{B291B539-0CE5-404C-BCE8-76ECE0D30C76}" type="presOf" srcId="{CA42DD3A-49DC-4D8F-8170-20F3B05A699F}" destId="{15BF0EBC-F861-4B52-9BE6-2DAC7AFBBEF0}" srcOrd="0" destOrd="0" presId="urn:microsoft.com/office/officeart/2005/8/layout/hierarchy3"/>
    <dgm:cxn modelId="{3A5D5E36-528F-4221-9551-B4AACF8BD3A6}" type="presOf" srcId="{AE072109-B1BA-44D7-A176-5183B174B0A0}" destId="{159AA188-3F70-425F-9FB8-26AAF1CD6CC8}" srcOrd="0" destOrd="0" presId="urn:microsoft.com/office/officeart/2005/8/layout/hierarchy3"/>
    <dgm:cxn modelId="{AA21B54A-7191-4445-AD9C-4B56A05254FC}" type="presOf" srcId="{A9391CC3-60EE-4C73-B42B-CF1D472BA02A}" destId="{14CF628E-0A09-4027-8455-8BCBE417E229}" srcOrd="0" destOrd="0" presId="urn:microsoft.com/office/officeart/2005/8/layout/hierarchy3"/>
    <dgm:cxn modelId="{7C9DC06C-8924-4F77-A0F5-E3472B50D4B3}" srcId="{71CCBAE9-4B28-456F-BC5D-2940062F613D}" destId="{197C8DC6-01F4-4E31-86A3-CC35267987F3}" srcOrd="0" destOrd="0" parTransId="{249B8DFD-D132-4A8E-90F0-56E461D0BD46}" sibTransId="{0233D68D-AE4D-4826-9A53-EEDF873F3772}"/>
    <dgm:cxn modelId="{ED87FCBC-F1FE-45F2-857F-5C54FA4F8F7E}" type="presOf" srcId="{8754F718-AF2B-44E4-9430-CB81AE911BA7}" destId="{C2417EA1-567C-49DA-AC64-AA046A72C8A3}" srcOrd="0" destOrd="0" presId="urn:microsoft.com/office/officeart/2005/8/layout/hierarchy3"/>
    <dgm:cxn modelId="{E041FECE-8C0C-40F1-9B52-283CD96DBC4E}" srcId="{47BDD56A-C9DE-432B-9FF2-126C0025002D}" destId="{5E51D156-FA42-4213-9074-2C2BB26E201E}" srcOrd="0" destOrd="0" parTransId="{A9391CC3-60EE-4C73-B42B-CF1D472BA02A}" sibTransId="{79CD1D2A-A342-4E06-BCC5-8E6EEF690EE5}"/>
    <dgm:cxn modelId="{CEED1A59-1FC0-4F35-8745-F339C313D994}" srcId="{99A480EF-EBCB-40BF-B052-1866CDEE77E6}" destId="{71CCBAE9-4B28-456F-BC5D-2940062F613D}" srcOrd="1" destOrd="0" parTransId="{E8002CEB-9EFD-437C-80B0-8BC54F10B8BB}" sibTransId="{472392BA-430A-411B-BAA6-2C4EBF541DF6}"/>
    <dgm:cxn modelId="{C08782B9-34C2-4EBA-847E-5ED80E673753}" type="presParOf" srcId="{C26D578D-A7EA-4545-A228-A993BCBF5B8B}" destId="{FF86E24E-D6CA-425E-8015-7ADE8585706D}" srcOrd="0" destOrd="0" presId="urn:microsoft.com/office/officeart/2005/8/layout/hierarchy3"/>
    <dgm:cxn modelId="{9E453AC0-556B-46E9-84CB-A51DE3A296A9}" type="presParOf" srcId="{FF86E24E-D6CA-425E-8015-7ADE8585706D}" destId="{A0C4469A-7007-48B3-861F-D9FD86B703C7}" srcOrd="0" destOrd="0" presId="urn:microsoft.com/office/officeart/2005/8/layout/hierarchy3"/>
    <dgm:cxn modelId="{293AFFC5-AF07-4866-A7C2-D3EFB92F2FF8}" type="presParOf" srcId="{A0C4469A-7007-48B3-861F-D9FD86B703C7}" destId="{11A69D17-21F3-489B-B6DD-2017CD7CAC20}" srcOrd="0" destOrd="0" presId="urn:microsoft.com/office/officeart/2005/8/layout/hierarchy3"/>
    <dgm:cxn modelId="{579DCD1C-613B-4A8E-A77D-EF4F00EB6E74}" type="presParOf" srcId="{A0C4469A-7007-48B3-861F-D9FD86B703C7}" destId="{F2644863-22EC-43CA-99F1-0A531B52C9C1}" srcOrd="1" destOrd="0" presId="urn:microsoft.com/office/officeart/2005/8/layout/hierarchy3"/>
    <dgm:cxn modelId="{01149098-A5D6-4990-809A-02147F7B2070}" type="presParOf" srcId="{FF86E24E-D6CA-425E-8015-7ADE8585706D}" destId="{2295640F-AD7D-4977-9FFA-8A8FF0204909}" srcOrd="1" destOrd="0" presId="urn:microsoft.com/office/officeart/2005/8/layout/hierarchy3"/>
    <dgm:cxn modelId="{0089186C-F7FC-4F4C-86F7-6EFB2B13AB21}" type="presParOf" srcId="{2295640F-AD7D-4977-9FFA-8A8FF0204909}" destId="{14CF628E-0A09-4027-8455-8BCBE417E229}" srcOrd="0" destOrd="0" presId="urn:microsoft.com/office/officeart/2005/8/layout/hierarchy3"/>
    <dgm:cxn modelId="{8680EE01-3A60-46D1-9D15-9CBDA96D3CFB}" type="presParOf" srcId="{2295640F-AD7D-4977-9FFA-8A8FF0204909}" destId="{4F767FA3-3D86-4A60-A060-D281F4424376}" srcOrd="1" destOrd="0" presId="urn:microsoft.com/office/officeart/2005/8/layout/hierarchy3"/>
    <dgm:cxn modelId="{F4879579-B801-4279-ADD8-26E3FACC5527}" type="presParOf" srcId="{2295640F-AD7D-4977-9FFA-8A8FF0204909}" destId="{159AA188-3F70-425F-9FB8-26AAF1CD6CC8}" srcOrd="2" destOrd="0" presId="urn:microsoft.com/office/officeart/2005/8/layout/hierarchy3"/>
    <dgm:cxn modelId="{094201C5-2FBD-4FB4-9C34-51BE03D870C9}" type="presParOf" srcId="{2295640F-AD7D-4977-9FFA-8A8FF0204909}" destId="{4E43A29C-C5C1-46A6-8C8D-4E61BFB864ED}" srcOrd="3" destOrd="0" presId="urn:microsoft.com/office/officeart/2005/8/layout/hierarchy3"/>
    <dgm:cxn modelId="{0D2FF1A0-ADE0-4001-84A8-FC87A77005D3}" type="presParOf" srcId="{2295640F-AD7D-4977-9FFA-8A8FF0204909}" destId="{C2417EA1-567C-49DA-AC64-AA046A72C8A3}" srcOrd="4" destOrd="0" presId="urn:microsoft.com/office/officeart/2005/8/layout/hierarchy3"/>
    <dgm:cxn modelId="{BEC9DDAD-1710-40F0-85B5-480F5DE32576}" type="presParOf" srcId="{2295640F-AD7D-4977-9FFA-8A8FF0204909}" destId="{15BF0EBC-F861-4B52-9BE6-2DAC7AFBBEF0}" srcOrd="5" destOrd="0" presId="urn:microsoft.com/office/officeart/2005/8/layout/hierarchy3"/>
    <dgm:cxn modelId="{CD95AAEF-1FA0-416B-9EC3-3183E778AF02}" type="presParOf" srcId="{C26D578D-A7EA-4545-A228-A993BCBF5B8B}" destId="{A9866117-9B70-417A-9922-E27A9AF81602}" srcOrd="1" destOrd="0" presId="urn:microsoft.com/office/officeart/2005/8/layout/hierarchy3"/>
    <dgm:cxn modelId="{E415B87C-AD2D-41CD-A2AE-A1E894662331}" type="presParOf" srcId="{A9866117-9B70-417A-9922-E27A9AF81602}" destId="{22A45DFF-8F39-46A6-BA76-20730A359576}" srcOrd="0" destOrd="0" presId="urn:microsoft.com/office/officeart/2005/8/layout/hierarchy3"/>
    <dgm:cxn modelId="{FE1E8EB0-C64F-46E9-8567-37F87D1C1900}" type="presParOf" srcId="{22A45DFF-8F39-46A6-BA76-20730A359576}" destId="{80D08EF8-7422-47DF-8AD9-390BECF7CCF4}" srcOrd="0" destOrd="0" presId="urn:microsoft.com/office/officeart/2005/8/layout/hierarchy3"/>
    <dgm:cxn modelId="{F7578346-115A-4756-AF01-8C574FF33170}" type="presParOf" srcId="{22A45DFF-8F39-46A6-BA76-20730A359576}" destId="{A3E56222-6309-42E9-A413-A9F5C89D0A2F}" srcOrd="1" destOrd="0" presId="urn:microsoft.com/office/officeart/2005/8/layout/hierarchy3"/>
    <dgm:cxn modelId="{F8A68550-EBE3-478C-AF02-CDA3527F9E5B}" type="presParOf" srcId="{A9866117-9B70-417A-9922-E27A9AF81602}" destId="{CF21503C-1A88-4ADF-8508-C4A4FD711FEB}" srcOrd="1" destOrd="0" presId="urn:microsoft.com/office/officeart/2005/8/layout/hierarchy3"/>
    <dgm:cxn modelId="{14AC26B5-379D-422B-8183-5B4B177129A9}" type="presParOf" srcId="{CF21503C-1A88-4ADF-8508-C4A4FD711FEB}" destId="{76109A8C-79BC-4F87-8C78-7E27611D1E03}" srcOrd="0" destOrd="0" presId="urn:microsoft.com/office/officeart/2005/8/layout/hierarchy3"/>
    <dgm:cxn modelId="{D9B98232-C24A-42B6-9202-7583BCAC8B94}" type="presParOf" srcId="{CF21503C-1A88-4ADF-8508-C4A4FD711FEB}" destId="{391228F9-AD53-41D1-8B27-20156E3E9B10}" srcOrd="1" destOrd="0" presId="urn:microsoft.com/office/officeart/2005/8/layout/hierarchy3"/>
    <dgm:cxn modelId="{B49D5815-EB69-43DE-A8A0-2947582C34CE}" type="presParOf" srcId="{CF21503C-1A88-4ADF-8508-C4A4FD711FEB}" destId="{8D495542-B4AF-4AF3-AC50-0464C1A63CB1}" srcOrd="2" destOrd="0" presId="urn:microsoft.com/office/officeart/2005/8/layout/hierarchy3"/>
    <dgm:cxn modelId="{30B220A0-4D96-4AEB-BC38-3EE54176146E}" type="presParOf" srcId="{CF21503C-1A88-4ADF-8508-C4A4FD711FEB}" destId="{37F17C0F-A481-47BB-864A-EBA5B0C6F1D9}"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770F3F-5A00-4336-B965-E50483710720}">
      <dsp:nvSpPr>
        <dsp:cNvPr id="0" name=""/>
        <dsp:cNvSpPr/>
      </dsp:nvSpPr>
      <dsp:spPr>
        <a:xfrm>
          <a:off x="0" y="3396028"/>
          <a:ext cx="8392446" cy="2732873"/>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rtl="0">
            <a:lnSpc>
              <a:spcPct val="90000"/>
            </a:lnSpc>
            <a:spcBef>
              <a:spcPct val="0"/>
            </a:spcBef>
            <a:spcAft>
              <a:spcPct val="35000"/>
            </a:spcAft>
          </a:pPr>
          <a:r>
            <a:rPr lang="en-US" sz="4200" kern="1200" dirty="0" smtClean="0"/>
            <a:t>Includes</a:t>
          </a:r>
          <a:endParaRPr lang="en-US" sz="4200" kern="1200" dirty="0"/>
        </a:p>
      </dsp:txBody>
      <dsp:txXfrm>
        <a:off x="0" y="3396028"/>
        <a:ext cx="8392446" cy="1475751"/>
      </dsp:txXfrm>
    </dsp:sp>
    <dsp:sp modelId="{33F998EA-113C-4A55-B064-CFDBE6D2C715}">
      <dsp:nvSpPr>
        <dsp:cNvPr id="0" name=""/>
        <dsp:cNvSpPr/>
      </dsp:nvSpPr>
      <dsp:spPr>
        <a:xfrm>
          <a:off x="1605" y="4428149"/>
          <a:ext cx="1850274" cy="169967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n-US" sz="2000" b="1" kern="1200" dirty="0" smtClean="0"/>
            <a:t>Water conservation</a:t>
          </a:r>
          <a:endParaRPr lang="en-US" sz="2000" b="1" kern="1200" dirty="0"/>
        </a:p>
      </dsp:txBody>
      <dsp:txXfrm>
        <a:off x="1605" y="4428149"/>
        <a:ext cx="1850274" cy="1699673"/>
      </dsp:txXfrm>
    </dsp:sp>
    <dsp:sp modelId="{08A73753-64B2-4C58-A009-32721689440E}">
      <dsp:nvSpPr>
        <dsp:cNvPr id="0" name=""/>
        <dsp:cNvSpPr/>
      </dsp:nvSpPr>
      <dsp:spPr>
        <a:xfrm>
          <a:off x="6990207" y="4429228"/>
          <a:ext cx="1315939" cy="169967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n-US" sz="2000" b="1" kern="1200" dirty="0" smtClean="0"/>
            <a:t>Micro irrigation</a:t>
          </a:r>
          <a:endParaRPr lang="en-US" sz="2000" b="1" kern="1200" dirty="0"/>
        </a:p>
      </dsp:txBody>
      <dsp:txXfrm>
        <a:off x="6990207" y="4429228"/>
        <a:ext cx="1315939" cy="1699673"/>
      </dsp:txXfrm>
    </dsp:sp>
    <dsp:sp modelId="{1243D70B-0D10-4AC6-BB53-5D346AF54553}">
      <dsp:nvSpPr>
        <dsp:cNvPr id="0" name=""/>
        <dsp:cNvSpPr/>
      </dsp:nvSpPr>
      <dsp:spPr>
        <a:xfrm>
          <a:off x="3307589" y="4428149"/>
          <a:ext cx="1815061" cy="169967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n-US" sz="2000" b="1" kern="1200" dirty="0" smtClean="0"/>
            <a:t>Strengthening of existing canal system</a:t>
          </a:r>
          <a:endParaRPr lang="en-US" sz="2000" b="1" kern="1200" dirty="0"/>
        </a:p>
      </dsp:txBody>
      <dsp:txXfrm>
        <a:off x="3307589" y="4428149"/>
        <a:ext cx="1815061" cy="1699673"/>
      </dsp:txXfrm>
    </dsp:sp>
    <dsp:sp modelId="{32A0C824-6EB4-4E30-A8F1-D1220C87AC20}">
      <dsp:nvSpPr>
        <dsp:cNvPr id="0" name=""/>
        <dsp:cNvSpPr/>
      </dsp:nvSpPr>
      <dsp:spPr>
        <a:xfrm>
          <a:off x="5110188" y="4429224"/>
          <a:ext cx="1870672" cy="169967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n-US" sz="2000" b="1" kern="1200" dirty="0" smtClean="0"/>
            <a:t>Participatory irrigation management</a:t>
          </a:r>
          <a:endParaRPr lang="en-US" sz="2000" b="1" kern="1200" dirty="0"/>
        </a:p>
      </dsp:txBody>
      <dsp:txXfrm>
        <a:off x="5110188" y="4429224"/>
        <a:ext cx="1870672" cy="1699673"/>
      </dsp:txXfrm>
    </dsp:sp>
    <dsp:sp modelId="{FD61B012-6FF6-453D-A89A-1F3F291EDE26}">
      <dsp:nvSpPr>
        <dsp:cNvPr id="0" name=""/>
        <dsp:cNvSpPr/>
      </dsp:nvSpPr>
      <dsp:spPr>
        <a:xfrm>
          <a:off x="1852190" y="4429238"/>
          <a:ext cx="1537285" cy="1699663"/>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n-US" sz="2000" b="1" kern="1200" dirty="0" smtClean="0"/>
            <a:t>Inter-basin water transfer by interlinking</a:t>
          </a:r>
          <a:endParaRPr lang="en-US" sz="2000" b="1" kern="1200" dirty="0"/>
        </a:p>
      </dsp:txBody>
      <dsp:txXfrm>
        <a:off x="1852190" y="4429238"/>
        <a:ext cx="1537285" cy="1699663"/>
      </dsp:txXfrm>
    </dsp:sp>
    <dsp:sp modelId="{11F24900-F9D0-44C7-A5C3-50D155991C45}">
      <dsp:nvSpPr>
        <dsp:cNvPr id="0" name=""/>
        <dsp:cNvSpPr/>
      </dsp:nvSpPr>
      <dsp:spPr>
        <a:xfrm rot="10800000">
          <a:off x="0" y="1079"/>
          <a:ext cx="8392446" cy="3392161"/>
        </a:xfrm>
        <a:prstGeom prst="upArrowCallou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rtl="0">
            <a:lnSpc>
              <a:spcPct val="90000"/>
            </a:lnSpc>
            <a:spcBef>
              <a:spcPct val="0"/>
            </a:spcBef>
            <a:spcAft>
              <a:spcPct val="35000"/>
            </a:spcAft>
          </a:pPr>
          <a:r>
            <a:rPr lang="en-US" sz="4200" kern="1200" dirty="0" smtClean="0"/>
            <a:t>Integrated approach adopted for </a:t>
          </a:r>
          <a:endParaRPr lang="en-US" sz="4200" kern="1200" dirty="0"/>
        </a:p>
      </dsp:txBody>
      <dsp:txXfrm>
        <a:off x="0" y="1079"/>
        <a:ext cx="8392446" cy="1190648"/>
      </dsp:txXfrm>
    </dsp:sp>
    <dsp:sp modelId="{5DB405F2-56DA-42BA-97D4-742C68737A4C}">
      <dsp:nvSpPr>
        <dsp:cNvPr id="0" name=""/>
        <dsp:cNvSpPr/>
      </dsp:nvSpPr>
      <dsp:spPr>
        <a:xfrm>
          <a:off x="0" y="1191728"/>
          <a:ext cx="8392446" cy="1014256"/>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en-US" sz="2000" b="1" kern="1200" dirty="0" smtClean="0"/>
            <a:t>sustainable and efficient water resources development and management</a:t>
          </a:r>
          <a:endParaRPr lang="en-US" sz="2000" b="1" kern="1200" dirty="0"/>
        </a:p>
      </dsp:txBody>
      <dsp:txXfrm>
        <a:off x="0" y="1191728"/>
        <a:ext cx="8392446" cy="10142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E99023-8DC1-43C5-A63E-830D231FD220}">
      <dsp:nvSpPr>
        <dsp:cNvPr id="0" name=""/>
        <dsp:cNvSpPr/>
      </dsp:nvSpPr>
      <dsp:spPr>
        <a:xfrm rot="5400000">
          <a:off x="2581194" y="-177516"/>
          <a:ext cx="1937200" cy="2306266"/>
        </a:xfrm>
        <a:prstGeom prst="round2Same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1,66,082 Check-dams</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2,61,785 Farm Ponds</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1,22,035 </a:t>
          </a:r>
          <a:r>
            <a:rPr lang="en-US" sz="1800" b="1" kern="1200" dirty="0" err="1" smtClean="0"/>
            <a:t>Bori</a:t>
          </a:r>
          <a:r>
            <a:rPr lang="en-US" sz="1800" b="1" kern="1200" dirty="0" smtClean="0"/>
            <a:t> Bunds</a:t>
          </a:r>
          <a:endParaRPr lang="en-US" sz="1800" b="1" kern="1200" dirty="0"/>
        </a:p>
      </dsp:txBody>
      <dsp:txXfrm rot="5400000">
        <a:off x="2581194" y="-177516"/>
        <a:ext cx="1937200" cy="2306266"/>
      </dsp:txXfrm>
    </dsp:sp>
    <dsp:sp modelId="{4C091722-45F0-4310-A1E5-A9B491AF3433}">
      <dsp:nvSpPr>
        <dsp:cNvPr id="0" name=""/>
        <dsp:cNvSpPr/>
      </dsp:nvSpPr>
      <dsp:spPr>
        <a:xfrm>
          <a:off x="936" y="1138"/>
          <a:ext cx="2395725" cy="194895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Water conservation structures</a:t>
          </a:r>
          <a:endParaRPr lang="en-US" sz="2800" kern="1200" dirty="0"/>
        </a:p>
      </dsp:txBody>
      <dsp:txXfrm>
        <a:off x="936" y="1138"/>
        <a:ext cx="2395725" cy="1948956"/>
      </dsp:txXfrm>
    </dsp:sp>
    <dsp:sp modelId="{4A1AD273-EAEB-4C57-B754-1EBA2AF69501}">
      <dsp:nvSpPr>
        <dsp:cNvPr id="0" name=""/>
        <dsp:cNvSpPr/>
      </dsp:nvSpPr>
      <dsp:spPr>
        <a:xfrm rot="5400000">
          <a:off x="2905559" y="1365265"/>
          <a:ext cx="1079809" cy="2521987"/>
        </a:xfrm>
        <a:prstGeom prst="round2Same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About 25,000 deepened to enhance capacity</a:t>
          </a:r>
          <a:endParaRPr lang="en-US" sz="1800" b="1" kern="1200" dirty="0"/>
        </a:p>
      </dsp:txBody>
      <dsp:txXfrm rot="5400000">
        <a:off x="2905559" y="1365265"/>
        <a:ext cx="1079809" cy="2521987"/>
      </dsp:txXfrm>
    </dsp:sp>
    <dsp:sp modelId="{9467663C-7184-401E-B4E4-A72117C5C5A0}">
      <dsp:nvSpPr>
        <dsp:cNvPr id="0" name=""/>
        <dsp:cNvSpPr/>
      </dsp:nvSpPr>
      <dsp:spPr>
        <a:xfrm>
          <a:off x="936" y="2046583"/>
          <a:ext cx="2183534" cy="115935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Ponds</a:t>
          </a:r>
          <a:endParaRPr lang="en-US" sz="3400" kern="1200" dirty="0"/>
        </a:p>
      </dsp:txBody>
      <dsp:txXfrm>
        <a:off x="936" y="2046583"/>
        <a:ext cx="2183534" cy="1159350"/>
      </dsp:txXfrm>
    </dsp:sp>
    <dsp:sp modelId="{191A6576-4847-4C2D-9A5D-592DA467FC79}">
      <dsp:nvSpPr>
        <dsp:cNvPr id="0" name=""/>
        <dsp:cNvSpPr/>
      </dsp:nvSpPr>
      <dsp:spPr>
        <a:xfrm rot="5400000">
          <a:off x="2870522" y="2611131"/>
          <a:ext cx="1071380" cy="2600966"/>
        </a:xfrm>
        <a:prstGeom prst="round2SameRect">
          <a:avLst/>
        </a:prstGeom>
        <a:solidFill>
          <a:schemeClr val="lt1">
            <a:alpha val="90000"/>
            <a:tint val="40000"/>
            <a:hueOff val="0"/>
            <a:satOff val="0"/>
            <a:lumOff val="0"/>
            <a:alphaOff val="0"/>
          </a:schemeClr>
        </a:solidFill>
        <a:ln w="9525" cap="flat" cmpd="sng" algn="ctr">
          <a:solidFill>
            <a:schemeClr val="dk2">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About 1000 revived, cleaned &amp; put to use</a:t>
          </a:r>
          <a:endParaRPr lang="en-US" sz="1800" b="1" kern="1200" dirty="0"/>
        </a:p>
      </dsp:txBody>
      <dsp:txXfrm rot="5400000">
        <a:off x="2870522" y="2611131"/>
        <a:ext cx="1071380" cy="2600966"/>
      </dsp:txXfrm>
    </dsp:sp>
    <dsp:sp modelId="{6A671D67-E1DE-4CD5-A98E-98A47630923A}">
      <dsp:nvSpPr>
        <dsp:cNvPr id="0" name=""/>
        <dsp:cNvSpPr/>
      </dsp:nvSpPr>
      <dsp:spPr>
        <a:xfrm>
          <a:off x="936" y="3302423"/>
          <a:ext cx="2104793" cy="121838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Step-wells</a:t>
          </a:r>
          <a:endParaRPr lang="en-US" sz="3400" kern="1200" dirty="0"/>
        </a:p>
      </dsp:txBody>
      <dsp:txXfrm>
        <a:off x="936" y="3302423"/>
        <a:ext cx="2104793" cy="121838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91DED2-ED1E-4075-8CE8-0DB555849E7B}">
      <dsp:nvSpPr>
        <dsp:cNvPr id="0" name=""/>
        <dsp:cNvSpPr/>
      </dsp:nvSpPr>
      <dsp:spPr>
        <a:xfrm>
          <a:off x="0" y="831198"/>
          <a:ext cx="8762999" cy="5435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0EF037-EDC0-4129-808E-52A80DD3A770}">
      <dsp:nvSpPr>
        <dsp:cNvPr id="0" name=""/>
        <dsp:cNvSpPr/>
      </dsp:nvSpPr>
      <dsp:spPr>
        <a:xfrm>
          <a:off x="533399" y="0"/>
          <a:ext cx="7772395" cy="8543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854" tIns="0" rIns="231854" bIns="0" numCol="1" spcCol="1270" anchor="ctr" anchorCtr="0">
          <a:noAutofit/>
        </a:bodyPr>
        <a:lstStyle/>
        <a:p>
          <a:pPr lvl="0" algn="l" defTabSz="1066800" rtl="0">
            <a:lnSpc>
              <a:spcPct val="90000"/>
            </a:lnSpc>
            <a:spcBef>
              <a:spcPct val="0"/>
            </a:spcBef>
            <a:spcAft>
              <a:spcPct val="35000"/>
            </a:spcAft>
          </a:pPr>
          <a:r>
            <a:rPr lang="en-US" sz="2400" kern="1200" dirty="0" smtClean="0"/>
            <a:t>Initiatives taken for regulating  water use for agriculture by spreading micro irrigation technology</a:t>
          </a:r>
          <a:endParaRPr lang="en-US" sz="2400" kern="1200" dirty="0"/>
        </a:p>
      </dsp:txBody>
      <dsp:txXfrm>
        <a:off x="533399" y="0"/>
        <a:ext cx="7772395" cy="854348"/>
      </dsp:txXfrm>
    </dsp:sp>
    <dsp:sp modelId="{CC3496AF-2324-480A-B925-5546A5305550}">
      <dsp:nvSpPr>
        <dsp:cNvPr id="0" name=""/>
        <dsp:cNvSpPr/>
      </dsp:nvSpPr>
      <dsp:spPr>
        <a:xfrm>
          <a:off x="0" y="2175780"/>
          <a:ext cx="8762999" cy="277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E04C07-17C6-484F-853E-02F386477757}">
      <dsp:nvSpPr>
        <dsp:cNvPr id="0" name=""/>
        <dsp:cNvSpPr/>
      </dsp:nvSpPr>
      <dsp:spPr>
        <a:xfrm>
          <a:off x="437722" y="944951"/>
          <a:ext cx="7963846" cy="13931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854" tIns="0" rIns="231854" bIns="0" numCol="1" spcCol="1270" anchor="ctr" anchorCtr="0">
          <a:noAutofit/>
        </a:bodyPr>
        <a:lstStyle/>
        <a:p>
          <a:pPr lvl="0" algn="l" defTabSz="1066800" rtl="0">
            <a:lnSpc>
              <a:spcPct val="90000"/>
            </a:lnSpc>
            <a:spcBef>
              <a:spcPct val="0"/>
            </a:spcBef>
            <a:spcAft>
              <a:spcPct val="35000"/>
            </a:spcAft>
          </a:pPr>
          <a:r>
            <a:rPr lang="en-US" sz="2400" kern="1200" dirty="0" smtClean="0"/>
            <a:t>A special tool called Gujarat Green Revolution Company(GGRC) created in 2005 to expedite promotion of micro irrigation-  </a:t>
          </a:r>
          <a:r>
            <a:rPr lang="en-US" sz="2400" b="1" kern="1200" dirty="0" smtClean="0"/>
            <a:t>13,08,143 ha   </a:t>
          </a:r>
          <a:r>
            <a:rPr lang="en-US" sz="2400" kern="1200" dirty="0" smtClean="0"/>
            <a:t>(</a:t>
          </a:r>
          <a:r>
            <a:rPr lang="en-US" sz="2400" b="1" kern="1200" dirty="0" smtClean="0"/>
            <a:t>8,13,499 Beneficiaries</a:t>
          </a:r>
          <a:r>
            <a:rPr lang="en-US" sz="2400" kern="1200" dirty="0" smtClean="0"/>
            <a:t>)</a:t>
          </a:r>
          <a:endParaRPr lang="en-US" sz="2400" kern="1200" dirty="0"/>
        </a:p>
      </dsp:txBody>
      <dsp:txXfrm>
        <a:off x="437722" y="944951"/>
        <a:ext cx="7963846" cy="1393188"/>
      </dsp:txXfrm>
    </dsp:sp>
    <dsp:sp modelId="{0DB7CD70-EC3A-4B72-B7AE-85C43DF8FAC9}">
      <dsp:nvSpPr>
        <dsp:cNvPr id="0" name=""/>
        <dsp:cNvSpPr/>
      </dsp:nvSpPr>
      <dsp:spPr>
        <a:xfrm>
          <a:off x="0" y="3303300"/>
          <a:ext cx="8762999" cy="25640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0106" tIns="229108" rIns="680106" bIns="14224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smtClean="0"/>
            <a:t>Motivates and guides the farmers for adoption of micro irrigation, </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Helps farmers in selection of crop and deciding layout of micro irrigation system</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Assists farmers in securing loan from banks to supplement financial assistance</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Ensures third party supervision during installation of the system </a:t>
          </a:r>
          <a:endParaRPr lang="en-US" sz="2000" b="1" kern="1200" dirty="0"/>
        </a:p>
        <a:p>
          <a:pPr marL="228600" lvl="1" indent="-228600" algn="l" defTabSz="889000" rtl="0">
            <a:lnSpc>
              <a:spcPct val="90000"/>
            </a:lnSpc>
            <a:spcBef>
              <a:spcPct val="0"/>
            </a:spcBef>
            <a:spcAft>
              <a:spcPct val="15000"/>
            </a:spcAft>
            <a:buChar char="••"/>
          </a:pPr>
          <a:r>
            <a:rPr lang="en-US" sz="2000" b="1" kern="1200" dirty="0" smtClean="0"/>
            <a:t>Maintains and ensures trouble free operation for 5 years</a:t>
          </a:r>
          <a:endParaRPr lang="en-US" sz="2000" b="1" kern="1200" dirty="0"/>
        </a:p>
      </dsp:txBody>
      <dsp:txXfrm>
        <a:off x="0" y="3303300"/>
        <a:ext cx="8762999" cy="2564099"/>
      </dsp:txXfrm>
    </dsp:sp>
    <dsp:sp modelId="{3296719B-2D70-4A33-B553-7E3E0883A09E}">
      <dsp:nvSpPr>
        <dsp:cNvPr id="0" name=""/>
        <dsp:cNvSpPr/>
      </dsp:nvSpPr>
      <dsp:spPr>
        <a:xfrm>
          <a:off x="454966" y="2453261"/>
          <a:ext cx="7810488" cy="81406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854" tIns="0" rIns="231854" bIns="0" numCol="1" spcCol="1270" anchor="ctr" anchorCtr="0">
          <a:noAutofit/>
        </a:bodyPr>
        <a:lstStyle/>
        <a:p>
          <a:pPr lvl="0" algn="l" defTabSz="1066800" rtl="0">
            <a:lnSpc>
              <a:spcPct val="90000"/>
            </a:lnSpc>
            <a:spcBef>
              <a:spcPct val="0"/>
            </a:spcBef>
            <a:spcAft>
              <a:spcPct val="35000"/>
            </a:spcAft>
          </a:pPr>
          <a:r>
            <a:rPr lang="en-US" sz="2400" kern="1200" dirty="0" smtClean="0"/>
            <a:t>Instead of providing financial assistance only , GGRC </a:t>
          </a:r>
          <a:endParaRPr lang="en-US" sz="2400" kern="1200" dirty="0"/>
        </a:p>
      </dsp:txBody>
      <dsp:txXfrm>
        <a:off x="454966" y="2453261"/>
        <a:ext cx="7810488" cy="81406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7BAD92-1780-485A-B671-50D906335395}">
      <dsp:nvSpPr>
        <dsp:cNvPr id="0" name=""/>
        <dsp:cNvSpPr/>
      </dsp:nvSpPr>
      <dsp:spPr>
        <a:xfrm>
          <a:off x="1112750" y="4973"/>
          <a:ext cx="5845970" cy="829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Initiatives taken to promote Participatory  irrigation management  in Gujarat</a:t>
          </a:r>
          <a:endParaRPr lang="en-US" sz="2400" b="1" kern="1200" dirty="0"/>
        </a:p>
      </dsp:txBody>
      <dsp:txXfrm>
        <a:off x="1112750" y="4973"/>
        <a:ext cx="5845970" cy="829505"/>
      </dsp:txXfrm>
    </dsp:sp>
    <dsp:sp modelId="{EC232F8A-62B9-4E1F-808E-F6C74A77BA20}">
      <dsp:nvSpPr>
        <dsp:cNvPr id="0" name=""/>
        <dsp:cNvSpPr/>
      </dsp:nvSpPr>
      <dsp:spPr>
        <a:xfrm>
          <a:off x="1112750" y="875954"/>
          <a:ext cx="5800812" cy="829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Enactment of PIM Act, 2007</a:t>
          </a:r>
          <a:endParaRPr lang="en-US" sz="2400" b="1" kern="1200" dirty="0"/>
        </a:p>
      </dsp:txBody>
      <dsp:txXfrm>
        <a:off x="1112750" y="875954"/>
        <a:ext cx="5800812" cy="829505"/>
      </dsp:txXfrm>
    </dsp:sp>
    <dsp:sp modelId="{94B340E0-3303-4B94-B56F-F50DCCFCF6FA}">
      <dsp:nvSpPr>
        <dsp:cNvPr id="0" name=""/>
        <dsp:cNvSpPr/>
      </dsp:nvSpPr>
      <dsp:spPr>
        <a:xfrm>
          <a:off x="1112750" y="1746935"/>
          <a:ext cx="5851698" cy="81304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Formation of 2045 Water Users’ Association (WUA)  covering about  5 </a:t>
          </a:r>
          <a:r>
            <a:rPr lang="en-US" sz="2400" b="1" kern="1200" dirty="0" err="1" smtClean="0"/>
            <a:t>lac</a:t>
          </a:r>
          <a:r>
            <a:rPr lang="en-US" sz="2400" b="1" kern="1200" dirty="0" smtClean="0"/>
            <a:t> hectare area</a:t>
          </a:r>
          <a:endParaRPr lang="en-US" sz="2400" b="1" kern="1200" dirty="0"/>
        </a:p>
      </dsp:txBody>
      <dsp:txXfrm>
        <a:off x="1112750" y="1746935"/>
        <a:ext cx="5851698" cy="813048"/>
      </dsp:txXfrm>
    </dsp:sp>
    <dsp:sp modelId="{249D5E97-3BFC-4FE1-9B02-751C39FABB00}">
      <dsp:nvSpPr>
        <dsp:cNvPr id="0" name=""/>
        <dsp:cNvSpPr/>
      </dsp:nvSpPr>
      <dsp:spPr>
        <a:xfrm>
          <a:off x="1112750" y="2601459"/>
          <a:ext cx="5845999" cy="829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Cost of Community </a:t>
          </a:r>
          <a:r>
            <a:rPr lang="en-US" sz="2400" b="1" kern="1200" dirty="0" err="1" smtClean="0"/>
            <a:t>mobilisation</a:t>
          </a:r>
          <a:r>
            <a:rPr lang="en-US" sz="2400" b="1" kern="1200" dirty="0" smtClean="0"/>
            <a:t> borne by Govt.</a:t>
          </a:r>
          <a:endParaRPr lang="en-US" sz="2400" kern="1200" dirty="0"/>
        </a:p>
      </dsp:txBody>
      <dsp:txXfrm>
        <a:off x="1112750" y="2601459"/>
        <a:ext cx="5845999" cy="829505"/>
      </dsp:txXfrm>
    </dsp:sp>
    <dsp:sp modelId="{D5ACF1CA-9BE8-49BC-9FBC-B96B311BCBCF}">
      <dsp:nvSpPr>
        <dsp:cNvPr id="0" name=""/>
        <dsp:cNvSpPr/>
      </dsp:nvSpPr>
      <dsp:spPr>
        <a:xfrm>
          <a:off x="1112750" y="3472440"/>
          <a:ext cx="5800812" cy="829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Rehabilitation of canals by Government  before handing over </a:t>
          </a:r>
          <a:endParaRPr lang="en-US" sz="2400" b="1" kern="1200" dirty="0"/>
        </a:p>
      </dsp:txBody>
      <dsp:txXfrm>
        <a:off x="1112750" y="3472440"/>
        <a:ext cx="5800812" cy="829505"/>
      </dsp:txXfrm>
    </dsp:sp>
    <dsp:sp modelId="{6196CAFC-210A-47DD-A5B3-E4C7E8CB96A5}">
      <dsp:nvSpPr>
        <dsp:cNvPr id="0" name=""/>
        <dsp:cNvSpPr/>
      </dsp:nvSpPr>
      <dsp:spPr>
        <a:xfrm>
          <a:off x="1112750" y="4343421"/>
          <a:ext cx="5696379" cy="111953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Contribution by WUA at 10% of rehabilitation cost. Preference  is given to WUA for rehabilitation</a:t>
          </a:r>
          <a:endParaRPr lang="en-US" sz="2400" b="1" kern="1200" dirty="0"/>
        </a:p>
      </dsp:txBody>
      <dsp:txXfrm>
        <a:off x="1112750" y="4343421"/>
        <a:ext cx="5696379" cy="1119534"/>
      </dsp:txXfrm>
    </dsp:sp>
    <dsp:sp modelId="{129AF270-4631-4248-BE5E-2A5653710D5A}">
      <dsp:nvSpPr>
        <dsp:cNvPr id="0" name=""/>
        <dsp:cNvSpPr/>
      </dsp:nvSpPr>
      <dsp:spPr>
        <a:xfrm>
          <a:off x="1075298" y="5509404"/>
          <a:ext cx="5776852" cy="82950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50% collection  of water rates can be retained by WUA  for Maintenance </a:t>
          </a:r>
          <a:endParaRPr lang="en-US" sz="2400" b="1" kern="1200" dirty="0"/>
        </a:p>
      </dsp:txBody>
      <dsp:txXfrm>
        <a:off x="1075298" y="5509404"/>
        <a:ext cx="5776852" cy="82950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CFB7EF-5ED4-4E2E-BA37-53C891C8A1A2}">
      <dsp:nvSpPr>
        <dsp:cNvPr id="0" name=""/>
        <dsp:cNvSpPr/>
      </dsp:nvSpPr>
      <dsp:spPr>
        <a:xfrm>
          <a:off x="0" y="1679"/>
          <a:ext cx="6096000" cy="116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Local water resources should be optimally harnessed and  </a:t>
          </a:r>
          <a:r>
            <a:rPr lang="en-US" sz="2400" b="1" kern="1200" dirty="0" err="1" smtClean="0"/>
            <a:t>utilised</a:t>
          </a:r>
          <a:endParaRPr lang="en-US" sz="2400" b="1" kern="1200" dirty="0"/>
        </a:p>
      </dsp:txBody>
      <dsp:txXfrm>
        <a:off x="0" y="1679"/>
        <a:ext cx="6096000" cy="1160640"/>
      </dsp:txXfrm>
    </dsp:sp>
    <dsp:sp modelId="{27CFDD14-BE84-4CD6-A4CB-856F85250B9D}">
      <dsp:nvSpPr>
        <dsp:cNvPr id="0" name=""/>
        <dsp:cNvSpPr/>
      </dsp:nvSpPr>
      <dsp:spPr>
        <a:xfrm>
          <a:off x="0" y="1371920"/>
          <a:ext cx="6096000" cy="116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Augment available water resources through water conservation  measures</a:t>
          </a:r>
          <a:endParaRPr lang="en-US" sz="2400" b="1" kern="1200" dirty="0"/>
        </a:p>
      </dsp:txBody>
      <dsp:txXfrm>
        <a:off x="0" y="1371920"/>
        <a:ext cx="6096000" cy="1160640"/>
      </dsp:txXfrm>
    </dsp:sp>
    <dsp:sp modelId="{CED1F2A4-D864-4A10-AF42-E36C12673283}">
      <dsp:nvSpPr>
        <dsp:cNvPr id="0" name=""/>
        <dsp:cNvSpPr/>
      </dsp:nvSpPr>
      <dsp:spPr>
        <a:xfrm>
          <a:off x="0" y="2680079"/>
          <a:ext cx="6096000" cy="116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Intra basin transfer of water</a:t>
          </a:r>
          <a:endParaRPr lang="en-US" sz="2400" b="1" kern="1200" dirty="0"/>
        </a:p>
      </dsp:txBody>
      <dsp:txXfrm>
        <a:off x="0" y="2680079"/>
        <a:ext cx="6096000" cy="1160640"/>
      </dsp:txXfrm>
    </dsp:sp>
    <dsp:sp modelId="{6E216862-389C-4510-80E2-77D4527C2BED}">
      <dsp:nvSpPr>
        <dsp:cNvPr id="0" name=""/>
        <dsp:cNvSpPr/>
      </dsp:nvSpPr>
      <dsp:spPr>
        <a:xfrm>
          <a:off x="0" y="4019280"/>
          <a:ext cx="6096000" cy="116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After exhausting all  measures, Inter basin transfer of water should be resorted to.</a:t>
          </a:r>
          <a:endParaRPr lang="en-US" sz="2400" b="1" kern="1200" dirty="0"/>
        </a:p>
      </dsp:txBody>
      <dsp:txXfrm>
        <a:off x="0" y="4019280"/>
        <a:ext cx="6096000" cy="11606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A69D17-21F3-489B-B6DD-2017CD7CAC20}">
      <dsp:nvSpPr>
        <dsp:cNvPr id="0" name=""/>
        <dsp:cNvSpPr/>
      </dsp:nvSpPr>
      <dsp:spPr>
        <a:xfrm>
          <a:off x="992631" y="1083"/>
          <a:ext cx="2091109" cy="104555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t> Intra linking Projects under progress</a:t>
          </a:r>
          <a:endParaRPr lang="en-US" sz="2000" b="1" kern="1200" dirty="0"/>
        </a:p>
      </dsp:txBody>
      <dsp:txXfrm>
        <a:off x="992631" y="1083"/>
        <a:ext cx="2091109" cy="1045554"/>
      </dsp:txXfrm>
    </dsp:sp>
    <dsp:sp modelId="{14CF628E-0A09-4027-8455-8BCBE417E229}">
      <dsp:nvSpPr>
        <dsp:cNvPr id="0" name=""/>
        <dsp:cNvSpPr/>
      </dsp:nvSpPr>
      <dsp:spPr>
        <a:xfrm>
          <a:off x="1201742" y="1046638"/>
          <a:ext cx="209110" cy="784166"/>
        </a:xfrm>
        <a:custGeom>
          <a:avLst/>
          <a:gdLst/>
          <a:ahLst/>
          <a:cxnLst/>
          <a:rect l="0" t="0" r="0" b="0"/>
          <a:pathLst>
            <a:path>
              <a:moveTo>
                <a:pt x="0" y="0"/>
              </a:moveTo>
              <a:lnTo>
                <a:pt x="0" y="784166"/>
              </a:lnTo>
              <a:lnTo>
                <a:pt x="209110" y="78416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F767FA3-3D86-4A60-A060-D281F4424376}">
      <dsp:nvSpPr>
        <dsp:cNvPr id="0" name=""/>
        <dsp:cNvSpPr/>
      </dsp:nvSpPr>
      <dsp:spPr>
        <a:xfrm>
          <a:off x="1410853" y="1308026"/>
          <a:ext cx="3173250" cy="10455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err="1" smtClean="0"/>
            <a:t>Ukai</a:t>
          </a:r>
          <a:r>
            <a:rPr lang="en-US" sz="2000" b="1" kern="1200" dirty="0" smtClean="0"/>
            <a:t> </a:t>
          </a:r>
          <a:r>
            <a:rPr lang="en-US" sz="2000" b="1" kern="1200" dirty="0" err="1" smtClean="0"/>
            <a:t>Purna</a:t>
          </a:r>
          <a:r>
            <a:rPr lang="en-US" sz="2000" b="1" kern="1200" dirty="0" smtClean="0"/>
            <a:t> High Level canal Est. Cost Rs. 159 Cr. Area 9900 Ha.  </a:t>
          </a:r>
          <a:endParaRPr lang="en-US" sz="2000" b="1" kern="1200" dirty="0"/>
        </a:p>
      </dsp:txBody>
      <dsp:txXfrm>
        <a:off x="1410853" y="1308026"/>
        <a:ext cx="3173250" cy="1045554"/>
      </dsp:txXfrm>
    </dsp:sp>
    <dsp:sp modelId="{159AA188-3F70-425F-9FB8-26AAF1CD6CC8}">
      <dsp:nvSpPr>
        <dsp:cNvPr id="0" name=""/>
        <dsp:cNvSpPr/>
      </dsp:nvSpPr>
      <dsp:spPr>
        <a:xfrm>
          <a:off x="1201742" y="1046638"/>
          <a:ext cx="209110" cy="2091109"/>
        </a:xfrm>
        <a:custGeom>
          <a:avLst/>
          <a:gdLst/>
          <a:ahLst/>
          <a:cxnLst/>
          <a:rect l="0" t="0" r="0" b="0"/>
          <a:pathLst>
            <a:path>
              <a:moveTo>
                <a:pt x="0" y="0"/>
              </a:moveTo>
              <a:lnTo>
                <a:pt x="0" y="2091109"/>
              </a:lnTo>
              <a:lnTo>
                <a:pt x="209110" y="2091109"/>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E43A29C-C5C1-46A6-8C8D-4E61BFB864ED}">
      <dsp:nvSpPr>
        <dsp:cNvPr id="0" name=""/>
        <dsp:cNvSpPr/>
      </dsp:nvSpPr>
      <dsp:spPr>
        <a:xfrm>
          <a:off x="1410853" y="2614970"/>
          <a:ext cx="2776190" cy="10455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t>Spreading Channels to prevent salinity ingress in coastal region</a:t>
          </a:r>
          <a:endParaRPr lang="en-US" sz="2000" b="1" kern="1200" dirty="0"/>
        </a:p>
      </dsp:txBody>
      <dsp:txXfrm>
        <a:off x="1410853" y="2614970"/>
        <a:ext cx="2776190" cy="1045554"/>
      </dsp:txXfrm>
    </dsp:sp>
    <dsp:sp modelId="{C2417EA1-567C-49DA-AC64-AA046A72C8A3}">
      <dsp:nvSpPr>
        <dsp:cNvPr id="0" name=""/>
        <dsp:cNvSpPr/>
      </dsp:nvSpPr>
      <dsp:spPr>
        <a:xfrm>
          <a:off x="1201742" y="1046638"/>
          <a:ext cx="209110" cy="3398053"/>
        </a:xfrm>
        <a:custGeom>
          <a:avLst/>
          <a:gdLst/>
          <a:ahLst/>
          <a:cxnLst/>
          <a:rect l="0" t="0" r="0" b="0"/>
          <a:pathLst>
            <a:path>
              <a:moveTo>
                <a:pt x="0" y="0"/>
              </a:moveTo>
              <a:lnTo>
                <a:pt x="0" y="3398053"/>
              </a:lnTo>
              <a:lnTo>
                <a:pt x="209110" y="3398053"/>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5BF0EBC-F861-4B52-9BE6-2DAC7AFBBEF0}">
      <dsp:nvSpPr>
        <dsp:cNvPr id="0" name=""/>
        <dsp:cNvSpPr/>
      </dsp:nvSpPr>
      <dsp:spPr>
        <a:xfrm>
          <a:off x="1410853" y="3921913"/>
          <a:ext cx="2978810" cy="10455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t>SAUNI project-10860 Cr</a:t>
          </a:r>
        </a:p>
        <a:p>
          <a:pPr lvl="0" algn="ctr" defTabSz="889000" rtl="0">
            <a:lnSpc>
              <a:spcPct val="90000"/>
            </a:lnSpc>
            <a:spcBef>
              <a:spcPct val="0"/>
            </a:spcBef>
            <a:spcAft>
              <a:spcPct val="35000"/>
            </a:spcAft>
          </a:pPr>
          <a:r>
            <a:rPr lang="en-US" sz="2000" b="1" kern="1200" dirty="0" smtClean="0"/>
            <a:t>To fill 115 reservoirs of Draught Prone Rea</a:t>
          </a:r>
          <a:endParaRPr lang="en-US" sz="2000" b="1" kern="1200" dirty="0"/>
        </a:p>
      </dsp:txBody>
      <dsp:txXfrm>
        <a:off x="1410853" y="3921913"/>
        <a:ext cx="2978810" cy="1045554"/>
      </dsp:txXfrm>
    </dsp:sp>
    <dsp:sp modelId="{80D08EF8-7422-47DF-8AD9-390BECF7CCF4}">
      <dsp:nvSpPr>
        <dsp:cNvPr id="0" name=""/>
        <dsp:cNvSpPr/>
      </dsp:nvSpPr>
      <dsp:spPr>
        <a:xfrm>
          <a:off x="4688659" y="1083"/>
          <a:ext cx="2091109" cy="104555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t>Inter Linking Projects under planning</a:t>
          </a:r>
          <a:endParaRPr lang="en-US" sz="2000" b="1" kern="1200" dirty="0"/>
        </a:p>
      </dsp:txBody>
      <dsp:txXfrm>
        <a:off x="4688659" y="1083"/>
        <a:ext cx="2091109" cy="1045554"/>
      </dsp:txXfrm>
    </dsp:sp>
    <dsp:sp modelId="{76109A8C-79BC-4F87-8C78-7E27611D1E03}">
      <dsp:nvSpPr>
        <dsp:cNvPr id="0" name=""/>
        <dsp:cNvSpPr/>
      </dsp:nvSpPr>
      <dsp:spPr>
        <a:xfrm>
          <a:off x="4897770" y="1046638"/>
          <a:ext cx="209110" cy="784166"/>
        </a:xfrm>
        <a:custGeom>
          <a:avLst/>
          <a:gdLst/>
          <a:ahLst/>
          <a:cxnLst/>
          <a:rect l="0" t="0" r="0" b="0"/>
          <a:pathLst>
            <a:path>
              <a:moveTo>
                <a:pt x="0" y="0"/>
              </a:moveTo>
              <a:lnTo>
                <a:pt x="0" y="784166"/>
              </a:lnTo>
              <a:lnTo>
                <a:pt x="209110" y="78416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91228F9-AD53-41D1-8B27-20156E3E9B10}">
      <dsp:nvSpPr>
        <dsp:cNvPr id="0" name=""/>
        <dsp:cNvSpPr/>
      </dsp:nvSpPr>
      <dsp:spPr>
        <a:xfrm>
          <a:off x="5106881" y="1308026"/>
          <a:ext cx="1672887" cy="10455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smtClean="0"/>
            <a:t>Par </a:t>
          </a:r>
          <a:r>
            <a:rPr lang="en-US" sz="2000" b="1" kern="1200" dirty="0" err="1" smtClean="0"/>
            <a:t>Tapi</a:t>
          </a:r>
          <a:r>
            <a:rPr lang="en-US" sz="2000" b="1" kern="1200" dirty="0" smtClean="0"/>
            <a:t> Narmada Link</a:t>
          </a:r>
          <a:endParaRPr lang="en-US" sz="2000" b="1" kern="1200" dirty="0"/>
        </a:p>
      </dsp:txBody>
      <dsp:txXfrm>
        <a:off x="5106881" y="1308026"/>
        <a:ext cx="1672887" cy="1045554"/>
      </dsp:txXfrm>
    </dsp:sp>
    <dsp:sp modelId="{8D495542-B4AF-4AF3-AC50-0464C1A63CB1}">
      <dsp:nvSpPr>
        <dsp:cNvPr id="0" name=""/>
        <dsp:cNvSpPr/>
      </dsp:nvSpPr>
      <dsp:spPr>
        <a:xfrm>
          <a:off x="4897770" y="1046638"/>
          <a:ext cx="209110" cy="2091109"/>
        </a:xfrm>
        <a:custGeom>
          <a:avLst/>
          <a:gdLst/>
          <a:ahLst/>
          <a:cxnLst/>
          <a:rect l="0" t="0" r="0" b="0"/>
          <a:pathLst>
            <a:path>
              <a:moveTo>
                <a:pt x="0" y="0"/>
              </a:moveTo>
              <a:lnTo>
                <a:pt x="0" y="2091109"/>
              </a:lnTo>
              <a:lnTo>
                <a:pt x="209110" y="2091109"/>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7F17C0F-A481-47BB-864A-EBA5B0C6F1D9}">
      <dsp:nvSpPr>
        <dsp:cNvPr id="0" name=""/>
        <dsp:cNvSpPr/>
      </dsp:nvSpPr>
      <dsp:spPr>
        <a:xfrm>
          <a:off x="5106881" y="2614970"/>
          <a:ext cx="1672887" cy="10455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b="1" kern="1200" dirty="0" err="1" smtClean="0"/>
            <a:t>Damanganga</a:t>
          </a:r>
          <a:r>
            <a:rPr lang="en-US" sz="2000" b="1" kern="1200" dirty="0" smtClean="0"/>
            <a:t> Sabarmati </a:t>
          </a:r>
          <a:r>
            <a:rPr lang="en-US" sz="2000" b="1" kern="1200" dirty="0" err="1" smtClean="0"/>
            <a:t>Chorvad</a:t>
          </a:r>
          <a:r>
            <a:rPr lang="en-US" sz="2000" b="1" kern="1200" dirty="0" smtClean="0"/>
            <a:t> link</a:t>
          </a:r>
          <a:endParaRPr lang="hi-IN" sz="2000" b="1" kern="1200" dirty="0"/>
        </a:p>
      </dsp:txBody>
      <dsp:txXfrm>
        <a:off x="5106881" y="2614970"/>
        <a:ext cx="1672887" cy="10455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216382CC-A811-4D45-AC8E-AB8647D12D1B}" type="datetimeFigureOut">
              <a:rPr lang="en-IN" smtClean="0"/>
              <a:t>10/05/2016</a:t>
            </a:fld>
            <a:endParaRPr lang="en-IN"/>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ABD6691D-B1F9-4B61-9415-8A0484C272A7}" type="slidenum">
              <a:rPr lang="en-IN" smtClean="0"/>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FD8A5483-BB2C-4F70-A6FD-22FE9692CC3E}" type="datetimeFigureOut">
              <a:rPr lang="en-IN" smtClean="0"/>
              <a:pPr/>
              <a:t>10/05/2016</a:t>
            </a:fld>
            <a:endParaRPr lang="en-IN"/>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7A75D57F-EFEC-44FC-8268-591E0D4C1CC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756C2-3588-440A-BC16-4E9333E4F14A}"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756C2-3588-440A-BC16-4E9333E4F14A}" type="slidenum">
              <a:rPr lang="en-US"/>
              <a:pPr/>
              <a:t>11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756C2-3588-440A-BC16-4E9333E4F14A}" type="slidenum">
              <a:rPr lang="en-US"/>
              <a:pPr/>
              <a:t>14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12F97-C9A2-472D-9DC8-EB224DC064B7}" type="slidenum">
              <a:rPr lang="en-US"/>
              <a:pPr/>
              <a:t>15</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0BB62-26FD-4ADF-9A5E-F2893B7879AC}" type="slidenum">
              <a:rPr lang="en-US"/>
              <a:pPr/>
              <a:t>16</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87FE12-D193-4D04-9D2F-A07CE61FFF83}" type="slidenum">
              <a:rPr lang="en-US" smtClean="0"/>
              <a:pPr/>
              <a:t>17</a:t>
            </a:fld>
            <a:endParaRPr lang="en-US"/>
          </a:p>
        </p:txBody>
      </p:sp>
    </p:spTree>
    <p:extLst>
      <p:ext uri="{BB962C8B-B14F-4D97-AF65-F5344CB8AC3E}">
        <p14:creationId xmlns:p14="http://schemas.microsoft.com/office/powerpoint/2010/main" xmlns="" val="101614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2F8417-1671-43E5-9B8F-8B83E19B17F2}" type="slidenum">
              <a:rPr lang="en-US" smtClean="0"/>
              <a:pPr/>
              <a:t>18</a:t>
            </a:fld>
            <a:endParaRPr lang="en-US"/>
          </a:p>
        </p:txBody>
      </p:sp>
    </p:spTree>
    <p:extLst>
      <p:ext uri="{BB962C8B-B14F-4D97-AF65-F5344CB8AC3E}">
        <p14:creationId xmlns:p14="http://schemas.microsoft.com/office/powerpoint/2010/main" xmlns="" val="24015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0964" name="Slide Number Placeholder 3"/>
          <p:cNvSpPr>
            <a:spLocks noGrp="1"/>
          </p:cNvSpPr>
          <p:nvPr>
            <p:ph type="sldNum" sz="quarter" idx="5"/>
          </p:nvPr>
        </p:nvSpPr>
        <p:spPr>
          <a:noFill/>
        </p:spPr>
        <p:txBody>
          <a:bodyPr/>
          <a:lstStyle/>
          <a:p>
            <a:fld id="{96746D9C-5235-4882-A1D1-F5ECC95A4632}"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Tree>
    <p:extLst>
      <p:ext uri="{BB962C8B-B14F-4D97-AF65-F5344CB8AC3E}">
        <p14:creationId xmlns:p14="http://schemas.microsoft.com/office/powerpoint/2010/main" xmlns="" val="270864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2F8417-1671-43E5-9B8F-8B83E19B17F2}" type="slidenum">
              <a:rPr lang="en-US" smtClean="0"/>
              <a:pPr/>
              <a:t>20</a:t>
            </a:fld>
            <a:endParaRPr lang="en-US"/>
          </a:p>
        </p:txBody>
      </p:sp>
    </p:spTree>
    <p:extLst>
      <p:ext uri="{BB962C8B-B14F-4D97-AF65-F5344CB8AC3E}">
        <p14:creationId xmlns:p14="http://schemas.microsoft.com/office/powerpoint/2010/main" xmlns="" val="3982947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2F8417-1671-43E5-9B8F-8B83E19B17F2}" type="slidenum">
              <a:rPr lang="en-US" smtClean="0"/>
              <a:pPr/>
              <a:t>21</a:t>
            </a:fld>
            <a:endParaRPr lang="en-US"/>
          </a:p>
        </p:txBody>
      </p:sp>
    </p:spTree>
    <p:extLst>
      <p:ext uri="{BB962C8B-B14F-4D97-AF65-F5344CB8AC3E}">
        <p14:creationId xmlns:p14="http://schemas.microsoft.com/office/powerpoint/2010/main" xmlns="" val="2689830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2F8417-1671-43E5-9B8F-8B83E19B17F2}" type="slidenum">
              <a:rPr lang="en-US" smtClean="0"/>
              <a:pPr/>
              <a:t>22</a:t>
            </a:fld>
            <a:endParaRPr lang="en-US"/>
          </a:p>
        </p:txBody>
      </p:sp>
    </p:spTree>
    <p:extLst>
      <p:ext uri="{BB962C8B-B14F-4D97-AF65-F5344CB8AC3E}">
        <p14:creationId xmlns:p14="http://schemas.microsoft.com/office/powerpoint/2010/main" xmlns="" val="37914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756C2-3588-440A-BC16-4E9333E4F14A}" type="slidenum">
              <a:rPr lang="en-US"/>
              <a:pPr/>
              <a:t>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2F8417-1671-43E5-9B8F-8B83E19B17F2}" type="slidenum">
              <a:rPr lang="en-US" smtClean="0"/>
              <a:pPr/>
              <a:t>23</a:t>
            </a:fld>
            <a:endParaRPr lang="en-US"/>
          </a:p>
        </p:txBody>
      </p:sp>
    </p:spTree>
    <p:extLst>
      <p:ext uri="{BB962C8B-B14F-4D97-AF65-F5344CB8AC3E}">
        <p14:creationId xmlns:p14="http://schemas.microsoft.com/office/powerpoint/2010/main" xmlns="" val="3442465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2F8417-1671-43E5-9B8F-8B83E19B17F2}" type="slidenum">
              <a:rPr lang="en-US" smtClean="0"/>
              <a:pPr/>
              <a:t>24</a:t>
            </a:fld>
            <a:endParaRPr lang="en-US"/>
          </a:p>
        </p:txBody>
      </p:sp>
    </p:spTree>
    <p:extLst>
      <p:ext uri="{BB962C8B-B14F-4D97-AF65-F5344CB8AC3E}">
        <p14:creationId xmlns:p14="http://schemas.microsoft.com/office/powerpoint/2010/main" xmlns="" val="617385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1A5E2-2080-43DF-B5A1-B6007C9F5CEC}" type="slidenum">
              <a:rPr lang="en-US"/>
              <a:pPr/>
              <a:t>25</a:t>
            </a:fld>
            <a:endParaRPr lang="en-US"/>
          </a:p>
        </p:txBody>
      </p:sp>
      <p:sp>
        <p:nvSpPr>
          <p:cNvPr id="5122" name="Rectangle 2"/>
          <p:cNvSpPr>
            <a:spLocks noGrp="1" noRot="1" noChangeAspect="1" noChangeArrowheads="1" noTextEdit="1"/>
          </p:cNvSpPr>
          <p:nvPr>
            <p:ph type="sldImg"/>
          </p:nvPr>
        </p:nvSpPr>
        <p:spPr>
          <a:xfrm>
            <a:off x="1120775" y="685800"/>
            <a:ext cx="4579938" cy="3435350"/>
          </a:xfrm>
          <a:ln/>
        </p:spPr>
      </p:sp>
      <p:sp>
        <p:nvSpPr>
          <p:cNvPr id="5123" name="Rectangle 3"/>
          <p:cNvSpPr>
            <a:spLocks noGrp="1" noChangeArrowheads="1"/>
          </p:cNvSpPr>
          <p:nvPr>
            <p:ph type="body" idx="1"/>
          </p:nvPr>
        </p:nvSpPr>
        <p:spPr>
          <a:xfrm>
            <a:off x="682116" y="4351937"/>
            <a:ext cx="5456931" cy="4121380"/>
          </a:xfrm>
        </p:spPr>
        <p:txBody>
          <a:bodyPr/>
          <a:lstStyle/>
          <a:p>
            <a:endParaRPr lang="en-US"/>
          </a:p>
        </p:txBody>
      </p:sp>
    </p:spTree>
    <p:extLst>
      <p:ext uri="{BB962C8B-B14F-4D97-AF65-F5344CB8AC3E}">
        <p14:creationId xmlns:p14="http://schemas.microsoft.com/office/powerpoint/2010/main" xmlns="" val="93536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D9CC4-E157-413C-B16D-D21648951205}" type="slidenum">
              <a:rPr lang="en-US"/>
              <a:pPr/>
              <a:t>26</a:t>
            </a:fld>
            <a:endParaRPr lang="en-US"/>
          </a:p>
        </p:txBody>
      </p:sp>
      <p:sp>
        <p:nvSpPr>
          <p:cNvPr id="7170" name="Rectangle 2"/>
          <p:cNvSpPr>
            <a:spLocks noGrp="1" noRot="1" noChangeAspect="1" noChangeArrowheads="1" noTextEdit="1"/>
          </p:cNvSpPr>
          <p:nvPr>
            <p:ph type="sldImg"/>
          </p:nvPr>
        </p:nvSpPr>
        <p:spPr>
          <a:xfrm>
            <a:off x="1119188" y="685800"/>
            <a:ext cx="4581525" cy="3436938"/>
          </a:xfrm>
          <a:ln/>
        </p:spPr>
      </p:sp>
      <p:sp>
        <p:nvSpPr>
          <p:cNvPr id="7171" name="Rectangle 3"/>
          <p:cNvSpPr>
            <a:spLocks noGrp="1" noChangeArrowheads="1"/>
          </p:cNvSpPr>
          <p:nvPr>
            <p:ph type="body" idx="1"/>
          </p:nvPr>
        </p:nvSpPr>
        <p:spPr>
          <a:xfrm>
            <a:off x="682116" y="4351937"/>
            <a:ext cx="5456931" cy="4121380"/>
          </a:xfrm>
        </p:spPr>
        <p:txBody>
          <a:bodyPr/>
          <a:lstStyle/>
          <a:p>
            <a:endParaRPr lang="en-US"/>
          </a:p>
        </p:txBody>
      </p:sp>
    </p:spTree>
    <p:extLst>
      <p:ext uri="{BB962C8B-B14F-4D97-AF65-F5344CB8AC3E}">
        <p14:creationId xmlns:p14="http://schemas.microsoft.com/office/powerpoint/2010/main" xmlns="" val="600676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2729B1-6FFB-4586-B511-F5BD85EBB66E}" type="slidenum">
              <a:rPr lang="en-US" smtClean="0"/>
              <a:pPr/>
              <a:t>29</a:t>
            </a:fld>
            <a:endParaRPr lang="en-US"/>
          </a:p>
        </p:txBody>
      </p:sp>
    </p:spTree>
    <p:extLst>
      <p:ext uri="{BB962C8B-B14F-4D97-AF65-F5344CB8AC3E}">
        <p14:creationId xmlns:p14="http://schemas.microsoft.com/office/powerpoint/2010/main" xmlns="" val="2594750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9EA33-54B0-4C04-BA26-E8740F219C4D}" type="slidenum">
              <a:rPr lang="en-US"/>
              <a:pPr/>
              <a:t>33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196AE-A81C-41A5-8F24-9CAEF45661D2}" type="slidenum">
              <a:rPr lang="en-US"/>
              <a:pPr/>
              <a:t>34</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196AE-A81C-41A5-8F24-9CAEF45661D2}" type="slidenum">
              <a:rPr lang="en-US"/>
              <a:pPr/>
              <a:t>35</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196AE-A81C-41A5-8F24-9CAEF45661D2}" type="slidenum">
              <a:rPr lang="en-US"/>
              <a:pPr/>
              <a:t>36</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196AE-A81C-41A5-8F24-9CAEF45661D2}" type="slidenum">
              <a:rPr lang="en-US"/>
              <a:pPr/>
              <a:t>37</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756C2-3588-440A-BC16-4E9333E4F14A}" type="slidenum">
              <a:rPr lang="en-US"/>
              <a:pPr/>
              <a:t>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196AE-A81C-41A5-8F24-9CAEF45661D2}" type="slidenum">
              <a:rPr lang="en-US"/>
              <a:pPr/>
              <a:t>38</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756C2-3588-440A-BC16-4E9333E4F14A}" type="slidenum">
              <a:rPr lang="en-US"/>
              <a:pPr/>
              <a:t>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756C2-3588-440A-BC16-4E9333E4F14A}" type="slidenum">
              <a:rPr lang="en-US"/>
              <a:pPr/>
              <a:t>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35587-6713-49A2-8548-F0F4002DF879}" type="slidenum">
              <a:rPr lang="en-US"/>
              <a:pPr/>
              <a:t>7</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756C2-3588-440A-BC16-4E9333E4F14A}" type="slidenum">
              <a:rPr lang="en-US"/>
              <a:pPr/>
              <a:t>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756C2-3588-440A-BC16-4E9333E4F14A}" type="slidenum">
              <a:rPr lang="en-US"/>
              <a:pPr/>
              <a:t>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756C2-3588-440A-BC16-4E9333E4F14A}" type="slidenum">
              <a:rPr lang="en-US"/>
              <a:pPr/>
              <a:t>10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in/search?q=Vidarbha+Maharashtra&amp;spell=1&amp;sa=X&amp;ved=0ahUKEwiK2I74k7HMAhUDTo4KHcsPBLIQvwUIGSgA&amp;biw=1280&amp;bih=913"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mailto:drkiritshelat@gmail.com"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a:noFill/>
        </p:spPr>
        <p:txBody>
          <a:bodyPr/>
          <a:lstStyle/>
          <a:p>
            <a:fld id="{A090BF2E-E01D-49F2-8CB7-FBF411CBF40D}" type="slidenum">
              <a:rPr lang="en-US" smtClean="0"/>
              <a:pPr/>
              <a:t>1</a:t>
            </a:fld>
            <a:endParaRPr lang="en-US" sz="1400" dirty="0" smtClean="0"/>
          </a:p>
        </p:txBody>
      </p:sp>
      <p:sp>
        <p:nvSpPr>
          <p:cNvPr id="7173" name="TextBox 5"/>
          <p:cNvSpPr>
            <a:spLocks noChangeArrowheads="1"/>
          </p:cNvSpPr>
          <p:nvPr/>
        </p:nvSpPr>
        <p:spPr bwMode="auto">
          <a:xfrm>
            <a:off x="2057400" y="990600"/>
            <a:ext cx="4876800" cy="1940957"/>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a:defRPr/>
            </a:pPr>
            <a:r>
              <a:rPr lang="en-US" sz="3600" dirty="0" smtClean="0">
                <a:solidFill>
                  <a:schemeClr val="accent5">
                    <a:lumMod val="10000"/>
                  </a:schemeClr>
                </a:solidFill>
              </a:rPr>
              <a:t>Food, Water and Energy Nexus in the arena of Climate Change</a:t>
            </a:r>
            <a:endParaRPr lang="en-US" sz="3600" dirty="0">
              <a:solidFill>
                <a:schemeClr val="accent5">
                  <a:lumMod val="10000"/>
                </a:schemeClr>
              </a:solidFill>
            </a:endParaRPr>
          </a:p>
        </p:txBody>
      </p:sp>
      <p:sp>
        <p:nvSpPr>
          <p:cNvPr id="3078" name="Content Placeholder 7"/>
          <p:cNvSpPr>
            <a:spLocks noGrp="1"/>
          </p:cNvSpPr>
          <p:nvPr>
            <p:ph idx="1"/>
          </p:nvPr>
        </p:nvSpPr>
        <p:spPr>
          <a:xfrm>
            <a:off x="1828800" y="4724400"/>
            <a:ext cx="6324600" cy="1752600"/>
          </a:xfrm>
        </p:spPr>
        <p:style>
          <a:lnRef idx="3">
            <a:schemeClr val="lt1"/>
          </a:lnRef>
          <a:fillRef idx="1">
            <a:schemeClr val="accent3"/>
          </a:fillRef>
          <a:effectRef idx="1">
            <a:schemeClr val="accent3"/>
          </a:effectRef>
          <a:fontRef idx="minor">
            <a:schemeClr val="lt1"/>
          </a:fontRef>
        </p:style>
        <p:txBody>
          <a:bodyPr>
            <a:noAutofit/>
          </a:bodyPr>
          <a:lstStyle/>
          <a:p>
            <a:pPr algn="ctr">
              <a:buFont typeface="Wingdings" pitchFamily="2" charset="2"/>
              <a:buNone/>
            </a:pPr>
            <a:r>
              <a:rPr lang="en-US" sz="2000" b="1" dirty="0" smtClean="0">
                <a:solidFill>
                  <a:schemeClr val="tx1"/>
                </a:solidFill>
              </a:rPr>
              <a:t>Presented by</a:t>
            </a:r>
          </a:p>
          <a:p>
            <a:pPr algn="ctr">
              <a:buFont typeface="Wingdings" pitchFamily="2" charset="2"/>
              <a:buNone/>
            </a:pPr>
            <a:r>
              <a:rPr lang="en-US" sz="2000" b="1" dirty="0" smtClean="0">
                <a:solidFill>
                  <a:schemeClr val="tx1"/>
                </a:solidFill>
              </a:rPr>
              <a:t>DR. KIRIT N SHELAT, I.A.S. (</a:t>
            </a:r>
            <a:r>
              <a:rPr lang="en-US" sz="2000" b="1" dirty="0" err="1" smtClean="0">
                <a:solidFill>
                  <a:schemeClr val="tx1"/>
                </a:solidFill>
              </a:rPr>
              <a:t>Rtd</a:t>
            </a:r>
            <a:r>
              <a:rPr lang="en-US" sz="2000" b="1" dirty="0" smtClean="0">
                <a:solidFill>
                  <a:schemeClr val="tx1"/>
                </a:solidFill>
              </a:rPr>
              <a:t>)</a:t>
            </a:r>
          </a:p>
          <a:p>
            <a:pPr algn="ctr">
              <a:buFont typeface="Wingdings" pitchFamily="2" charset="2"/>
              <a:buNone/>
            </a:pPr>
            <a:r>
              <a:rPr lang="en-US" sz="2000" b="1" dirty="0" smtClean="0">
                <a:solidFill>
                  <a:schemeClr val="tx1"/>
                </a:solidFill>
              </a:rPr>
              <a:t>National Council for Climate Change, Sustainable Development and Public Leadership (NCCSD) </a:t>
            </a:r>
          </a:p>
          <a:p>
            <a:pPr algn="ctr">
              <a:buFont typeface="Wingdings" pitchFamily="2" charset="2"/>
              <a:buNone/>
            </a:pPr>
            <a:r>
              <a:rPr lang="en-US" sz="2000" b="1" dirty="0" smtClean="0">
                <a:solidFill>
                  <a:schemeClr val="tx1"/>
                </a:solidFill>
              </a:rPr>
              <a:t>Ahmedabad, India. </a:t>
            </a:r>
          </a:p>
        </p:txBody>
      </p:sp>
      <p:sp>
        <p:nvSpPr>
          <p:cNvPr id="1026" name="AutoShape 2"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
          <p:cNvPicPr>
            <a:picLocks noChangeAspect="1" noChangeArrowheads="1"/>
          </p:cNvPicPr>
          <p:nvPr/>
        </p:nvPicPr>
        <p:blipFill rotWithShape="1">
          <a:blip r:embed="rId2" cstate="print">
            <a:extLst>
              <a:ext uri="{BEBA8EAE-BF5A-486C-A8C5-ECC9F3942E4B}">
                <a14:imgProps xmlns="" xmlns:a14="http://schemas.microsoft.com/office/drawing/2010/main">
                  <a14:imgLayer r:embed="">
                    <a14:imgEffect>
                      <a14:sharpenSoften amount="-26000"/>
                    </a14:imgEffect>
                    <a14:imgEffect>
                      <a14:brightnessContrast bright="4000"/>
                    </a14:imgEffect>
                  </a14:imgLayer>
                </a14:imgProps>
              </a:ext>
            </a:extLst>
          </a:blip>
          <a:srcRect r="48333" b="47778"/>
          <a:stretch/>
        </p:blipFill>
        <p:spPr bwMode="auto">
          <a:xfrm>
            <a:off x="0" y="1"/>
            <a:ext cx="1940377" cy="1752599"/>
          </a:xfrm>
          <a:prstGeom prst="rect">
            <a:avLst/>
          </a:prstGeom>
          <a:noFill/>
          <a:ln w="9525">
            <a:noFill/>
            <a:miter lim="800000"/>
            <a:headEnd/>
            <a:tailEnd/>
          </a:ln>
        </p:spPr>
      </p:pic>
      <p:pic>
        <p:nvPicPr>
          <p:cNvPr id="13" name="Picture 1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0546" r="17877" b="25510"/>
          <a:stretch/>
        </p:blipFill>
        <p:spPr bwMode="auto">
          <a:xfrm>
            <a:off x="7010400" y="0"/>
            <a:ext cx="2133600" cy="133785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219200" y="3200401"/>
            <a:ext cx="7162800" cy="193899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N" sz="2400" b="1" dirty="0" smtClean="0"/>
              <a:t>“Climate Change, Water Resource Management and Livelihood Adaptation</a:t>
            </a:r>
            <a:r>
              <a:rPr lang="en-IN" sz="2400" b="1" dirty="0" smtClean="0"/>
              <a:t>”</a:t>
            </a:r>
          </a:p>
          <a:p>
            <a:pPr algn="ctr"/>
            <a:r>
              <a:rPr lang="en-US" sz="2400" b="1" dirty="0" smtClean="0"/>
              <a:t>UN Climate Change Conference </a:t>
            </a:r>
          </a:p>
          <a:p>
            <a:pPr algn="ctr"/>
            <a:r>
              <a:rPr lang="en-US" sz="2400" b="1" dirty="0" smtClean="0"/>
              <a:t>on 21</a:t>
            </a:r>
            <a:r>
              <a:rPr lang="en-US" sz="2400" b="1" baseline="30000" dirty="0" smtClean="0"/>
              <a:t>st</a:t>
            </a:r>
            <a:r>
              <a:rPr lang="en-US" sz="2400" b="1" dirty="0" smtClean="0"/>
              <a:t> May 2016 at BONN – GERMANY </a:t>
            </a:r>
            <a:endParaRPr lang="en-IN" sz="2400" dirty="0" smtClean="0"/>
          </a:p>
          <a:p>
            <a:pPr algn="ctr"/>
            <a:endParaRPr lang="en-US" sz="2400" b="1" dirty="0" smtClean="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7FF9717-7503-4144-A373-D1D9F84DFD24}" type="slidenum">
              <a:rPr lang="en-US"/>
              <a:pPr/>
              <a:t>10</a:t>
            </a:fld>
            <a:endParaRPr lang="en-US"/>
          </a:p>
        </p:txBody>
      </p:sp>
      <p:sp>
        <p:nvSpPr>
          <p:cNvPr id="8194" name="Rectangle 2"/>
          <p:cNvSpPr>
            <a:spLocks noGrp="1"/>
          </p:cNvSpPr>
          <p:nvPr>
            <p:ph type="title" idx="4294967295"/>
          </p:nvPr>
        </p:nvSpPr>
        <p:spPr>
          <a:xfrm>
            <a:off x="1752600" y="381000"/>
            <a:ext cx="6553200" cy="533400"/>
          </a:xfrm>
        </p:spPr>
        <p:txBody>
          <a:bodyPr lIns="0" rIns="0" bIns="0" anchor="b"/>
          <a:lstStyle/>
          <a:p>
            <a:r>
              <a:rPr lang="en-US" sz="3200" b="1" dirty="0" smtClean="0">
                <a:solidFill>
                  <a:srgbClr val="996633"/>
                </a:solidFill>
                <a:latin typeface="Calibri" pitchFamily="34" charset="0"/>
              </a:rPr>
              <a:t>OVER VIEW </a:t>
            </a:r>
            <a:endParaRPr lang="en-US" sz="3200" b="1" dirty="0">
              <a:solidFill>
                <a:srgbClr val="996633"/>
              </a:solidFill>
              <a:latin typeface="Calibri" pitchFamily="34" charset="0"/>
            </a:endParaRPr>
          </a:p>
        </p:txBody>
      </p:sp>
      <p:sp>
        <p:nvSpPr>
          <p:cNvPr id="8195" name="Rectangle 3"/>
          <p:cNvSpPr>
            <a:spLocks noGrp="1"/>
          </p:cNvSpPr>
          <p:nvPr>
            <p:ph type="body" sz="half" idx="4294967295"/>
          </p:nvPr>
        </p:nvSpPr>
        <p:spPr>
          <a:xfrm>
            <a:off x="914400" y="838200"/>
            <a:ext cx="7696200" cy="5257800"/>
          </a:xfrm>
        </p:spPr>
        <p:txBody>
          <a:bodyPr>
            <a:normAutofit fontScale="92500" lnSpcReduction="20000"/>
          </a:bodyPr>
          <a:lstStyle/>
          <a:p>
            <a:pPr marL="0" lvl="0" indent="0" algn="just">
              <a:buNone/>
            </a:pPr>
            <a:r>
              <a:rPr lang="en-IN" sz="2600" dirty="0" smtClean="0"/>
              <a:t>Another important factor is the entire canal irrigation water is almost free and energy charges for pumping water are heavily subsidized.  Hence there is tendency to waste.  The value of water as a scarce resource is unknown.  Even in urban areas, there is no control in use of water – like having water meter. </a:t>
            </a:r>
          </a:p>
          <a:p>
            <a:pPr marL="0" indent="0" algn="just">
              <a:buNone/>
            </a:pPr>
            <a:r>
              <a:rPr lang="en-IN" sz="2600" dirty="0" smtClean="0"/>
              <a:t> </a:t>
            </a:r>
          </a:p>
          <a:p>
            <a:pPr marL="0" indent="0" algn="just">
              <a:buNone/>
            </a:pPr>
            <a:r>
              <a:rPr lang="en-IN" sz="2600" dirty="0" smtClean="0"/>
              <a:t>Further there are recurrent floods now even in dry land areas. Historically, </a:t>
            </a:r>
            <a:r>
              <a:rPr lang="en-IN" sz="2600" dirty="0" err="1" smtClean="0"/>
              <a:t>Uttarakhand</a:t>
            </a:r>
            <a:r>
              <a:rPr lang="en-IN" sz="2600" dirty="0" smtClean="0"/>
              <a:t>, Uttar Pradesh, Assam and many other parts were affected by floods. This is resulting into a huge lose to both of human beings, property and erosion of infrastructure and soil Apart from affecting livelihood of people.  It also results into lose of sweet water every year. While  the  areas of </a:t>
            </a:r>
            <a:r>
              <a:rPr lang="en-IN" sz="2600" dirty="0" err="1" smtClean="0"/>
              <a:t>Saurashtra</a:t>
            </a:r>
            <a:r>
              <a:rPr lang="en-IN" sz="2600" dirty="0" smtClean="0"/>
              <a:t>, Kutch, North Gujarat  and  </a:t>
            </a:r>
            <a:r>
              <a:rPr lang="en-IN" sz="2600" u="sng" dirty="0" err="1" smtClean="0">
                <a:hlinkClick r:id="rId3"/>
              </a:rPr>
              <a:t>Vidarbha</a:t>
            </a:r>
            <a:r>
              <a:rPr lang="en-IN" sz="2600" u="sng" dirty="0" smtClean="0">
                <a:hlinkClick r:id="rId3"/>
              </a:rPr>
              <a:t> Maharashtra</a:t>
            </a:r>
            <a:r>
              <a:rPr lang="en-IN" sz="2600" u="sng" dirty="0" smtClean="0"/>
              <a:t>  </a:t>
            </a:r>
            <a:r>
              <a:rPr lang="en-IN" sz="2600" dirty="0" smtClean="0"/>
              <a:t>are most often affected by water scarcity. </a:t>
            </a:r>
            <a:endParaRPr lang="en-US" sz="2600" b="1" dirty="0"/>
          </a:p>
          <a:p>
            <a:pPr algn="just">
              <a:lnSpc>
                <a:spcPct val="90000"/>
              </a:lnSpc>
              <a:buClr>
                <a:srgbClr val="996633"/>
              </a:buClr>
              <a:buFont typeface="Wingdings" pitchFamily="2" charset="2"/>
              <a:buNone/>
            </a:pPr>
            <a:endParaRPr lang="en-US" sz="1800" b="1" dirty="0">
              <a:latin typeface="Book Antiqua" pitchFamily="18" charset="0"/>
            </a:endParaRPr>
          </a:p>
        </p:txBody>
      </p:sp>
      <p:pic>
        <p:nvPicPr>
          <p:cNvPr id="8196" name="Picture 4" descr="3"/>
          <p:cNvPicPr>
            <a:picLocks noGrp="1" noChangeAspect="1" noChangeArrowheads="1"/>
          </p:cNvPicPr>
          <p:nvPr>
            <p:ph sz="half" idx="4294967295"/>
          </p:nvPr>
        </p:nvPicPr>
        <p:blipFill>
          <a:blip r:embed="rId4" cstate="print">
            <a:clrChange>
              <a:clrFrom>
                <a:srgbClr val="FFFFFF"/>
              </a:clrFrom>
              <a:clrTo>
                <a:srgbClr val="FFFFFF">
                  <a:alpha val="0"/>
                </a:srgbClr>
              </a:clrTo>
            </a:clrChange>
          </a:blip>
          <a:srcRect/>
          <a:stretch>
            <a:fillRect/>
          </a:stretch>
        </p:blipFill>
        <p:spPr>
          <a:xfrm>
            <a:off x="-152400" y="-173038"/>
            <a:ext cx="1447800" cy="1239838"/>
          </a:xfrm>
          <a:noFill/>
        </p:spPr>
      </p:pic>
      <p:sp>
        <p:nvSpPr>
          <p:cNvPr id="819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19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5"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7FF9717-7503-4144-A373-D1D9F84DFD24}" type="slidenum">
              <a:rPr lang="en-US"/>
              <a:pPr/>
              <a:t>11</a:t>
            </a:fld>
            <a:endParaRPr lang="en-US"/>
          </a:p>
        </p:txBody>
      </p:sp>
      <p:sp>
        <p:nvSpPr>
          <p:cNvPr id="8194" name="Rectangle 2"/>
          <p:cNvSpPr>
            <a:spLocks noGrp="1"/>
          </p:cNvSpPr>
          <p:nvPr>
            <p:ph type="title" idx="4294967295"/>
          </p:nvPr>
        </p:nvSpPr>
        <p:spPr>
          <a:xfrm>
            <a:off x="1752600" y="381000"/>
            <a:ext cx="6553200" cy="304800"/>
          </a:xfrm>
        </p:spPr>
        <p:txBody>
          <a:bodyPr lIns="0" rIns="0" bIns="0" anchor="b">
            <a:normAutofit fontScale="90000"/>
          </a:bodyPr>
          <a:lstStyle/>
          <a:p>
            <a:r>
              <a:rPr lang="en-US" sz="3200" b="1" dirty="0" smtClean="0">
                <a:solidFill>
                  <a:srgbClr val="996633"/>
                </a:solidFill>
                <a:latin typeface="Calibri" pitchFamily="34" charset="0"/>
              </a:rPr>
              <a:t>OVER VIEW </a:t>
            </a:r>
            <a:endParaRPr lang="en-US" sz="3200" b="1" dirty="0">
              <a:solidFill>
                <a:srgbClr val="996633"/>
              </a:solidFill>
              <a:latin typeface="Calibri" pitchFamily="34" charset="0"/>
            </a:endParaRPr>
          </a:p>
        </p:txBody>
      </p:sp>
      <p:sp>
        <p:nvSpPr>
          <p:cNvPr id="8195" name="Rectangle 3"/>
          <p:cNvSpPr>
            <a:spLocks noGrp="1"/>
          </p:cNvSpPr>
          <p:nvPr>
            <p:ph type="body" sz="half" idx="4294967295"/>
          </p:nvPr>
        </p:nvSpPr>
        <p:spPr>
          <a:xfrm>
            <a:off x="914400" y="609600"/>
            <a:ext cx="7696200" cy="5943600"/>
          </a:xfrm>
        </p:spPr>
        <p:txBody>
          <a:bodyPr>
            <a:normAutofit fontScale="40000" lnSpcReduction="20000"/>
          </a:bodyPr>
          <a:lstStyle/>
          <a:p>
            <a:pPr algn="just">
              <a:lnSpc>
                <a:spcPct val="90000"/>
              </a:lnSpc>
              <a:buNone/>
            </a:pPr>
            <a:endParaRPr lang="en-IN" sz="1800" dirty="0" smtClean="0"/>
          </a:p>
          <a:p>
            <a:pPr marL="0" lvl="0" indent="0" algn="just">
              <a:buNone/>
            </a:pPr>
            <a:r>
              <a:rPr lang="en-IN" sz="3600" dirty="0" smtClean="0"/>
              <a:t>But </a:t>
            </a:r>
            <a:r>
              <a:rPr lang="en-IN" sz="4200" dirty="0" smtClean="0"/>
              <a:t>due </a:t>
            </a:r>
            <a:r>
              <a:rPr lang="en-IN" sz="4500" dirty="0" smtClean="0"/>
              <a:t>to Climate change even in these areas there are days of heavy rain in last few years causing instant flood.  Management of flood is an important policy matter. But due to lack of care, even water is wasted due to many other reasons which become the  cause of flood! </a:t>
            </a:r>
          </a:p>
          <a:p>
            <a:pPr marL="0" lvl="0" indent="0" algn="just">
              <a:buNone/>
            </a:pPr>
            <a:endParaRPr lang="en-IN" sz="4500" dirty="0" smtClean="0"/>
          </a:p>
          <a:p>
            <a:pPr marL="355600" indent="-355600" algn="just"/>
            <a:r>
              <a:rPr lang="en-IN" sz="4500" dirty="0" smtClean="0"/>
              <a:t>Silting in check dam/Dams </a:t>
            </a:r>
          </a:p>
          <a:p>
            <a:pPr marL="355600" indent="-355600" algn="just"/>
            <a:r>
              <a:rPr lang="en-IN" sz="4500" dirty="0" smtClean="0"/>
              <a:t>Silting in river valley</a:t>
            </a:r>
          </a:p>
          <a:p>
            <a:pPr marL="355600" indent="-355600" algn="just"/>
            <a:r>
              <a:rPr lang="en-IN" sz="4500" dirty="0" smtClean="0"/>
              <a:t>Silting in river bed</a:t>
            </a:r>
          </a:p>
          <a:p>
            <a:pPr marL="355600" indent="-355600" algn="just"/>
            <a:r>
              <a:rPr lang="en-IN" sz="4500" dirty="0" smtClean="0"/>
              <a:t>Growth  of bushes  and leakage in canal</a:t>
            </a:r>
          </a:p>
          <a:p>
            <a:pPr marL="355600" indent="-355600" algn="just"/>
            <a:r>
              <a:rPr lang="en-IN" sz="4500" dirty="0" smtClean="0"/>
              <a:t>In correct data about absorbing capacity of river</a:t>
            </a:r>
          </a:p>
          <a:p>
            <a:pPr marL="355600" indent="-355600" algn="just"/>
            <a:r>
              <a:rPr lang="en-IN" sz="4500" dirty="0" smtClean="0"/>
              <a:t>Data about sea-water-level not coordinated</a:t>
            </a:r>
          </a:p>
          <a:p>
            <a:pPr marL="355600" indent="-355600" algn="just"/>
            <a:r>
              <a:rPr lang="en-IN" sz="4500" dirty="0" smtClean="0"/>
              <a:t>Soil erosion in river basin area </a:t>
            </a:r>
          </a:p>
          <a:p>
            <a:pPr marL="355600" indent="-355600" algn="just"/>
            <a:r>
              <a:rPr lang="en-IN" sz="4500" dirty="0" smtClean="0"/>
              <a:t>Data about sedimentation – old </a:t>
            </a:r>
          </a:p>
          <a:p>
            <a:pPr marL="355600" indent="-355600" algn="just"/>
            <a:r>
              <a:rPr lang="en-IN" sz="4500" dirty="0" smtClean="0"/>
              <a:t>Flood level not marked</a:t>
            </a:r>
          </a:p>
          <a:p>
            <a:pPr marL="355600" indent="-355600" algn="just"/>
            <a:r>
              <a:rPr lang="en-IN" sz="4500" dirty="0" smtClean="0"/>
              <a:t>Encroachment on river- side.</a:t>
            </a:r>
          </a:p>
          <a:p>
            <a:pPr marL="355600" indent="-355600" algn="just"/>
            <a:r>
              <a:rPr lang="en-IN" sz="4500" dirty="0" smtClean="0"/>
              <a:t>No policy for River basin Management and or inter-linking rivers or revaluates. </a:t>
            </a:r>
          </a:p>
          <a:p>
            <a:pPr marL="0" indent="0" algn="just">
              <a:buNone/>
            </a:pPr>
            <a:r>
              <a:rPr lang="en-IN" sz="4500" dirty="0" smtClean="0"/>
              <a:t> </a:t>
            </a:r>
          </a:p>
          <a:p>
            <a:pPr marL="0" indent="0" algn="just">
              <a:buNone/>
            </a:pPr>
            <a:r>
              <a:rPr lang="en-IN" sz="4500" dirty="0" smtClean="0"/>
              <a:t>All these cause more floods and wastage of water resources.   We need an Integrated Management Policy Framework. </a:t>
            </a:r>
          </a:p>
          <a:p>
            <a:pPr algn="just">
              <a:lnSpc>
                <a:spcPct val="90000"/>
              </a:lnSpc>
            </a:pPr>
            <a:endParaRPr lang="en-IN" sz="4500" dirty="0" smtClean="0"/>
          </a:p>
          <a:p>
            <a:pPr marL="0" indent="0" algn="just">
              <a:lnSpc>
                <a:spcPct val="90000"/>
              </a:lnSpc>
              <a:buNone/>
            </a:pPr>
            <a:endParaRPr lang="en-US" sz="4500" b="1" dirty="0"/>
          </a:p>
          <a:p>
            <a:pPr algn="just">
              <a:lnSpc>
                <a:spcPct val="90000"/>
              </a:lnSpc>
              <a:buClr>
                <a:srgbClr val="996633"/>
              </a:buClr>
              <a:buFont typeface="Wingdings" pitchFamily="2" charset="2"/>
              <a:buNone/>
            </a:pPr>
            <a:endParaRPr lang="en-US" sz="4500" b="1" dirty="0">
              <a:latin typeface="Book Antiqua"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152400" y="-173038"/>
            <a:ext cx="1447800" cy="1239838"/>
          </a:xfrm>
          <a:noFill/>
        </p:spPr>
      </p:pic>
      <p:sp>
        <p:nvSpPr>
          <p:cNvPr id="819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19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612548"/>
          <a:ext cx="8001000" cy="6015064"/>
        </p:xfrm>
        <a:graphic>
          <a:graphicData uri="http://schemas.openxmlformats.org/drawingml/2006/table">
            <a:tbl>
              <a:tblPr/>
              <a:tblGrid>
                <a:gridCol w="2515929"/>
                <a:gridCol w="5485071"/>
              </a:tblGrid>
              <a:tr h="359709">
                <a:tc>
                  <a:txBody>
                    <a:bodyPr/>
                    <a:lstStyle/>
                    <a:p>
                      <a:pPr algn="ctr">
                        <a:lnSpc>
                          <a:spcPct val="150000"/>
                        </a:lnSpc>
                        <a:spcAft>
                          <a:spcPts val="0"/>
                        </a:spcAft>
                      </a:pPr>
                      <a:r>
                        <a:rPr lang="en-US" sz="1800" b="1" dirty="0">
                          <a:latin typeface="Candara"/>
                          <a:ea typeface="Calibri"/>
                          <a:cs typeface="AvenirLTStd-Medium"/>
                        </a:rPr>
                        <a:t>Element of Water Cycle </a:t>
                      </a:r>
                      <a:endParaRPr lang="en-IN" sz="18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1800" b="1" dirty="0">
                          <a:latin typeface="Candara"/>
                          <a:ea typeface="Calibri"/>
                          <a:cs typeface="AvenirLTStd-Medium"/>
                        </a:rPr>
                        <a:t>Climate Change </a:t>
                      </a:r>
                      <a:endParaRPr lang="en-IN" sz="18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16049">
                <a:tc>
                  <a:txBody>
                    <a:bodyPr/>
                    <a:lstStyle/>
                    <a:p>
                      <a:pPr>
                        <a:spcAft>
                          <a:spcPts val="0"/>
                        </a:spcAft>
                      </a:pPr>
                      <a:r>
                        <a:rPr lang="en-US" sz="1400" dirty="0">
                          <a:latin typeface="Candara"/>
                          <a:ea typeface="Calibri"/>
                          <a:cs typeface="AvenirLTStd-Medium"/>
                        </a:rPr>
                        <a:t>Annual precipitation </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latin typeface="Candara"/>
                          <a:ea typeface="Calibri"/>
                          <a:cs typeface="AvenirLTStd-Medium"/>
                        </a:rPr>
                        <a:t>Expected to increase globally during the 21</a:t>
                      </a:r>
                      <a:r>
                        <a:rPr lang="en-US" sz="1400" baseline="30000">
                          <a:latin typeface="Candara"/>
                          <a:ea typeface="Calibri"/>
                          <a:cs typeface="AvenirLTStd-Medium"/>
                        </a:rPr>
                        <a:t>st</a:t>
                      </a:r>
                      <a:r>
                        <a:rPr lang="en-US" sz="1400">
                          <a:latin typeface="Candara"/>
                          <a:ea typeface="Calibri"/>
                          <a:cs typeface="AvenirLTStd-Medium"/>
                        </a:rPr>
                        <a:t> Century, with potentially great spatial variations</a:t>
                      </a:r>
                      <a:endParaRPr lang="en-IN" sz="140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049">
                <a:tc>
                  <a:txBody>
                    <a:bodyPr/>
                    <a:lstStyle/>
                    <a:p>
                      <a:pPr>
                        <a:spcAft>
                          <a:spcPts val="0"/>
                        </a:spcAft>
                      </a:pPr>
                      <a:r>
                        <a:rPr lang="en-US" sz="1400" dirty="0">
                          <a:latin typeface="Candara"/>
                          <a:ea typeface="Calibri"/>
                          <a:cs typeface="AvenirLTStd-Medium"/>
                        </a:rPr>
                        <a:t>Inter-annual variations in precipitations</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latin typeface="Candara"/>
                          <a:ea typeface="Calibri"/>
                          <a:cs typeface="AvenirLTStd-Medium"/>
                        </a:rPr>
                        <a:t>Expected to increase everywhere</a:t>
                      </a:r>
                      <a:endParaRPr lang="en-IN" sz="140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074">
                <a:tc>
                  <a:txBody>
                    <a:bodyPr/>
                    <a:lstStyle/>
                    <a:p>
                      <a:pPr>
                        <a:spcAft>
                          <a:spcPts val="0"/>
                        </a:spcAft>
                      </a:pPr>
                      <a:r>
                        <a:rPr lang="en-US" sz="1400" dirty="0">
                          <a:latin typeface="Candara"/>
                          <a:ea typeface="Calibri"/>
                          <a:cs typeface="AvenirLTStd-Medium"/>
                        </a:rPr>
                        <a:t>Seasonal variability of</a:t>
                      </a:r>
                      <a:endParaRPr lang="en-IN" sz="1400" dirty="0">
                        <a:latin typeface="Calibri"/>
                        <a:ea typeface="Calibri"/>
                        <a:cs typeface="Times New Roman"/>
                      </a:endParaRPr>
                    </a:p>
                    <a:p>
                      <a:pPr>
                        <a:spcAft>
                          <a:spcPts val="0"/>
                        </a:spcAft>
                      </a:pPr>
                      <a:r>
                        <a:rPr lang="en-US" sz="1400" dirty="0">
                          <a:latin typeface="Candara"/>
                          <a:ea typeface="Calibri"/>
                          <a:cs typeface="AvenirLTStd-Medium"/>
                        </a:rPr>
                        <a:t>rainfall</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US" sz="1400" dirty="0">
                          <a:latin typeface="Candara"/>
                          <a:ea typeface="Calibri"/>
                          <a:cs typeface="AvenirLTStd-Medium"/>
                        </a:rPr>
                        <a:t>Expected to increase everywhere</a:t>
                      </a:r>
                      <a:endParaRPr lang="en-IN" sz="1400" dirty="0">
                        <a:latin typeface="Calibri"/>
                        <a:ea typeface="Calibri"/>
                        <a:cs typeface="Times New Roman"/>
                      </a:endParaRPr>
                    </a:p>
                    <a:p>
                      <a:pPr marL="342900" lvl="0" indent="-342900">
                        <a:spcAft>
                          <a:spcPts val="0"/>
                        </a:spcAft>
                        <a:buFont typeface="Symbol"/>
                        <a:buChar char=""/>
                      </a:pPr>
                      <a:r>
                        <a:rPr lang="en-US" sz="1400" dirty="0">
                          <a:latin typeface="Candara"/>
                          <a:ea typeface="Calibri"/>
                          <a:cs typeface="AvenirLTStd-Medium"/>
                        </a:rPr>
                        <a:t>Delayed monsoon</a:t>
                      </a:r>
                      <a:endParaRPr lang="en-IN" sz="1400" dirty="0">
                        <a:latin typeface="Calibri"/>
                        <a:ea typeface="Calibri"/>
                        <a:cs typeface="Times New Roman"/>
                      </a:endParaRPr>
                    </a:p>
                    <a:p>
                      <a:pPr marL="342900" lvl="0" indent="-342900">
                        <a:spcAft>
                          <a:spcPts val="0"/>
                        </a:spcAft>
                        <a:buFont typeface="Symbol"/>
                        <a:buChar char=""/>
                      </a:pPr>
                      <a:r>
                        <a:rPr lang="en-US" sz="1400" dirty="0">
                          <a:latin typeface="Candara"/>
                          <a:ea typeface="Calibri"/>
                          <a:cs typeface="AvenirLTStd-Medium"/>
                        </a:rPr>
                        <a:t>Interim delay with in season</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735">
                <a:tc>
                  <a:txBody>
                    <a:bodyPr/>
                    <a:lstStyle/>
                    <a:p>
                      <a:pPr>
                        <a:spcAft>
                          <a:spcPts val="0"/>
                        </a:spcAft>
                      </a:pPr>
                      <a:r>
                        <a:rPr lang="en-US" sz="1400">
                          <a:latin typeface="Candara"/>
                          <a:ea typeface="Calibri"/>
                          <a:cs typeface="AvenirLTStd-Medium"/>
                        </a:rPr>
                        <a:t>Soil moisture stress</a:t>
                      </a:r>
                      <a:endParaRPr lang="en-IN" sz="1400">
                        <a:latin typeface="Calibri"/>
                        <a:ea typeface="Calibri"/>
                        <a:cs typeface="Times New Roman"/>
                      </a:endParaRPr>
                    </a:p>
                    <a:p>
                      <a:pPr>
                        <a:spcAft>
                          <a:spcPts val="0"/>
                        </a:spcAft>
                      </a:pPr>
                      <a:r>
                        <a:rPr lang="en-US" sz="1400">
                          <a:latin typeface="Candara"/>
                          <a:ea typeface="Calibri"/>
                          <a:cs typeface="AvenirLTStd-Medium"/>
                        </a:rPr>
                        <a:t>(droughts)</a:t>
                      </a:r>
                      <a:endParaRPr lang="en-IN" sz="140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Candara"/>
                          <a:ea typeface="Calibri"/>
                          <a:cs typeface="AvenirLTStd-Medium"/>
                        </a:rPr>
                        <a:t>Moisture stress to generally increase as a result of increasing variability of rainfall distribution (longer periods without rain) and increasing temperatures and deplete soil moisture faster than natural vegetation</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735">
                <a:tc>
                  <a:txBody>
                    <a:bodyPr/>
                    <a:lstStyle/>
                    <a:p>
                      <a:pPr>
                        <a:spcAft>
                          <a:spcPts val="0"/>
                        </a:spcAft>
                      </a:pPr>
                      <a:r>
                        <a:rPr lang="en-US" sz="1400">
                          <a:latin typeface="Candara"/>
                          <a:ea typeface="Calibri"/>
                          <a:cs typeface="AvenirLTStd-Medium"/>
                        </a:rPr>
                        <a:t>Floods</a:t>
                      </a:r>
                      <a:endParaRPr lang="en-IN" sz="140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Candara"/>
                          <a:ea typeface="Calibri"/>
                          <a:cs typeface="AvenirLTStd-Medium"/>
                        </a:rPr>
                        <a:t>Increased as a result of increasing frequency and intensity of extreme rainfall events flood intensity can affect standing crops, washing away of upper fertile crust of soil &amp; cause soil erosion  (</a:t>
                      </a:r>
                      <a:r>
                        <a:rPr lang="en-US" sz="1400" dirty="0" err="1">
                          <a:latin typeface="Candara"/>
                          <a:ea typeface="Calibri"/>
                          <a:cs typeface="AvenirLTStd-Medium"/>
                        </a:rPr>
                        <a:t>Navsari</a:t>
                      </a:r>
                      <a:r>
                        <a:rPr lang="en-US" sz="1400" dirty="0">
                          <a:latin typeface="Candara"/>
                          <a:ea typeface="Calibri"/>
                          <a:cs typeface="AvenirLTStd-Medium"/>
                        </a:rPr>
                        <a:t> District)</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02">
                <a:tc>
                  <a:txBody>
                    <a:bodyPr/>
                    <a:lstStyle/>
                    <a:p>
                      <a:pPr>
                        <a:spcAft>
                          <a:spcPts val="0"/>
                        </a:spcAft>
                      </a:pPr>
                      <a:r>
                        <a:rPr lang="en-US" sz="1400">
                          <a:latin typeface="Candara"/>
                          <a:ea typeface="Calibri"/>
                          <a:cs typeface="AvenirLTStd-Medium"/>
                        </a:rPr>
                        <a:t>River discharge</a:t>
                      </a:r>
                      <a:endParaRPr lang="en-IN" sz="1400">
                        <a:latin typeface="Calibri"/>
                        <a:ea typeface="Calibri"/>
                        <a:cs typeface="Times New Roman"/>
                      </a:endParaRPr>
                    </a:p>
                    <a:p>
                      <a:pPr>
                        <a:spcAft>
                          <a:spcPts val="0"/>
                        </a:spcAft>
                      </a:pPr>
                      <a:r>
                        <a:rPr lang="en-US" sz="1400">
                          <a:latin typeface="Candara"/>
                          <a:ea typeface="Calibri"/>
                          <a:cs typeface="AvenirLTStd-Medium"/>
                        </a:rPr>
                        <a:t>(Kutch District)</a:t>
                      </a:r>
                      <a:endParaRPr lang="en-IN" sz="140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Candara"/>
                          <a:ea typeface="Calibri"/>
                          <a:cs typeface="AvenirLTStd-Medium"/>
                        </a:rPr>
                        <a:t>Increased variability as a result of changes in rainfall patterns. Changes in annual runoff expected to vary from region to region</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735">
                <a:tc>
                  <a:txBody>
                    <a:bodyPr/>
                    <a:lstStyle/>
                    <a:p>
                      <a:pPr>
                        <a:spcAft>
                          <a:spcPts val="0"/>
                        </a:spcAft>
                      </a:pPr>
                      <a:r>
                        <a:rPr lang="en-US" sz="1400">
                          <a:latin typeface="Candara"/>
                          <a:ea typeface="Calibri"/>
                          <a:cs typeface="AvenirLTStd-Medium"/>
                        </a:rPr>
                        <a:t>Groundwater</a:t>
                      </a:r>
                      <a:endParaRPr lang="en-IN" sz="140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Candara"/>
                          <a:ea typeface="Calibri"/>
                          <a:cs typeface="AvenirLTStd-Medium"/>
                        </a:rPr>
                        <a:t>Varies as a function of changes in rainfall volumes and distribution. Impact is complex, with floods contributing to increasing recharge,</a:t>
                      </a:r>
                      <a:endParaRPr lang="en-IN" sz="1400" dirty="0">
                        <a:latin typeface="Calibri"/>
                        <a:ea typeface="Calibri"/>
                        <a:cs typeface="Times New Roman"/>
                      </a:endParaRPr>
                    </a:p>
                    <a:p>
                      <a:pPr>
                        <a:spcAft>
                          <a:spcPts val="0"/>
                        </a:spcAft>
                      </a:pPr>
                      <a:r>
                        <a:rPr lang="en-US" sz="1400" dirty="0">
                          <a:latin typeface="Candara"/>
                          <a:ea typeface="Calibri"/>
                          <a:cs typeface="AvenirLTStd-Medium"/>
                        </a:rPr>
                        <a:t>and droughts leading to increased pumping</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25">
                <a:tc>
                  <a:txBody>
                    <a:bodyPr/>
                    <a:lstStyle/>
                    <a:p>
                      <a:pPr>
                        <a:spcAft>
                          <a:spcPts val="0"/>
                        </a:spcAft>
                      </a:pPr>
                      <a:r>
                        <a:rPr lang="en-US" sz="1400">
                          <a:latin typeface="Candara"/>
                          <a:ea typeface="Calibri"/>
                          <a:cs typeface="AvenirLTStd-Medium"/>
                        </a:rPr>
                        <a:t>Evapotranspiration</a:t>
                      </a:r>
                      <a:endParaRPr lang="en-IN" sz="140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Candara"/>
                          <a:ea typeface="Calibri"/>
                          <a:cs typeface="AvenirLTStd-Medium"/>
                        </a:rPr>
                        <a:t>Increases as a function of temperature increases</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049">
                <a:tc>
                  <a:txBody>
                    <a:bodyPr/>
                    <a:lstStyle/>
                    <a:p>
                      <a:pPr>
                        <a:spcAft>
                          <a:spcPts val="0"/>
                        </a:spcAft>
                      </a:pPr>
                      <a:r>
                        <a:rPr lang="en-US" sz="1400">
                          <a:latin typeface="Candara"/>
                          <a:ea typeface="Calibri"/>
                          <a:cs typeface="AvenirLTStd-Medium"/>
                        </a:rPr>
                        <a:t>Water quality (in rivers,</a:t>
                      </a:r>
                      <a:endParaRPr lang="en-IN" sz="1400">
                        <a:latin typeface="Calibri"/>
                        <a:ea typeface="Calibri"/>
                        <a:cs typeface="Times New Roman"/>
                      </a:endParaRPr>
                    </a:p>
                    <a:p>
                      <a:pPr>
                        <a:spcAft>
                          <a:spcPts val="0"/>
                        </a:spcAft>
                      </a:pPr>
                      <a:r>
                        <a:rPr lang="en-US" sz="1400">
                          <a:latin typeface="Candara"/>
                          <a:ea typeface="Calibri"/>
                          <a:cs typeface="AvenirLTStd-Medium"/>
                        </a:rPr>
                        <a:t>lakes and aquifers)</a:t>
                      </a:r>
                      <a:endParaRPr lang="en-IN" sz="140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Candara"/>
                          <a:ea typeface="Calibri"/>
                          <a:cs typeface="AvenirLTStd-Medium"/>
                        </a:rPr>
                        <a:t>Moderate impact through temperature increase</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302">
                <a:tc>
                  <a:txBody>
                    <a:bodyPr/>
                    <a:lstStyle/>
                    <a:p>
                      <a:pPr>
                        <a:spcAft>
                          <a:spcPts val="0"/>
                        </a:spcAft>
                      </a:pPr>
                      <a:r>
                        <a:rPr lang="en-US" sz="1400">
                          <a:latin typeface="Candara"/>
                          <a:ea typeface="Calibri"/>
                          <a:cs typeface="AvenirLTStd-Medium"/>
                        </a:rPr>
                        <a:t>Salinity in rivers and</a:t>
                      </a:r>
                      <a:endParaRPr lang="en-IN" sz="1400">
                        <a:latin typeface="Calibri"/>
                        <a:ea typeface="Calibri"/>
                        <a:cs typeface="Times New Roman"/>
                      </a:endParaRPr>
                    </a:p>
                    <a:p>
                      <a:pPr>
                        <a:spcAft>
                          <a:spcPts val="0"/>
                        </a:spcAft>
                      </a:pPr>
                      <a:r>
                        <a:rPr lang="en-US" sz="1400">
                          <a:latin typeface="Candara"/>
                          <a:ea typeface="Calibri"/>
                          <a:cs typeface="AvenirLTStd-Medium"/>
                        </a:rPr>
                        <a:t>aquifers</a:t>
                      </a:r>
                      <a:endParaRPr lang="en-IN" sz="140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latin typeface="Candara"/>
                          <a:ea typeface="Calibri"/>
                          <a:cs typeface="AvenirLTStd-Medium"/>
                        </a:rPr>
                        <a:t>Potentially high impact where sea water level</a:t>
                      </a:r>
                      <a:endParaRPr lang="en-IN" sz="1400" dirty="0">
                        <a:latin typeface="Calibri"/>
                        <a:ea typeface="Calibri"/>
                        <a:cs typeface="Times New Roman"/>
                      </a:endParaRPr>
                    </a:p>
                    <a:p>
                      <a:pPr>
                        <a:spcAft>
                          <a:spcPts val="0"/>
                        </a:spcAft>
                      </a:pPr>
                      <a:r>
                        <a:rPr lang="en-US" sz="1400" dirty="0">
                          <a:latin typeface="Candara"/>
                          <a:ea typeface="Calibri"/>
                          <a:cs typeface="AvenirLTStd-Medium"/>
                        </a:rPr>
                        <a:t>rise combines with reduced runoff and increased withdrawal</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049">
                <a:tc gridSpan="2">
                  <a:txBody>
                    <a:bodyPr/>
                    <a:lstStyle/>
                    <a:p>
                      <a:pPr algn="ctr">
                        <a:spcAft>
                          <a:spcPts val="0"/>
                        </a:spcAft>
                      </a:pPr>
                      <a:r>
                        <a:rPr lang="en-US" sz="1400" b="1" dirty="0">
                          <a:latin typeface="Calibri"/>
                          <a:ea typeface="Calibri"/>
                          <a:cs typeface="Calibri"/>
                        </a:rPr>
                        <a:t>Source: adapted from a comparative analysis of </a:t>
                      </a:r>
                      <a:r>
                        <a:rPr lang="en-US" sz="1400" b="1" dirty="0" err="1">
                          <a:latin typeface="Calibri"/>
                          <a:ea typeface="Calibri"/>
                          <a:cs typeface="Calibri"/>
                        </a:rPr>
                        <a:t>Turral</a:t>
                      </a:r>
                      <a:r>
                        <a:rPr lang="en-US" sz="1400" b="1" dirty="0">
                          <a:latin typeface="Calibri"/>
                          <a:ea typeface="Calibri"/>
                          <a:cs typeface="Calibri"/>
                        </a:rPr>
                        <a:t> et al., 2011; Comprehensive</a:t>
                      </a:r>
                      <a:endParaRPr lang="en-IN" sz="1400" dirty="0">
                        <a:latin typeface="Calibri"/>
                        <a:ea typeface="Calibri"/>
                        <a:cs typeface="Times New Roman"/>
                      </a:endParaRPr>
                    </a:p>
                    <a:p>
                      <a:pPr algn="ctr">
                        <a:spcAft>
                          <a:spcPts val="0"/>
                        </a:spcAft>
                      </a:pPr>
                      <a:r>
                        <a:rPr lang="en-US" sz="1400" b="1" dirty="0">
                          <a:latin typeface="Calibri"/>
                          <a:ea typeface="Calibri"/>
                          <a:cs typeface="Calibri"/>
                        </a:rPr>
                        <a:t>Assessment, 2007</a:t>
                      </a:r>
                      <a:endParaRPr lang="en-IN" sz="1400" dirty="0">
                        <a:latin typeface="Calibri"/>
                        <a:ea typeface="Calibri"/>
                        <a:cs typeface="Times New Roman"/>
                      </a:endParaRPr>
                    </a:p>
                  </a:txBody>
                  <a:tcPr marL="47522" marR="475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bl>
          </a:graphicData>
        </a:graphic>
      </p:graphicFrame>
      <p:sp>
        <p:nvSpPr>
          <p:cNvPr id="1025" name="Rectangle 1"/>
          <p:cNvSpPr>
            <a:spLocks noChangeArrowheads="1"/>
          </p:cNvSpPr>
          <p:nvPr/>
        </p:nvSpPr>
        <p:spPr bwMode="auto">
          <a:xfrm>
            <a:off x="0" y="-17846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ndara" pitchFamily="34" charset="0"/>
                <a:ea typeface="Calibri" pitchFamily="34" charset="0"/>
                <a:cs typeface="AvenirLTStd-Medium"/>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ndara" pitchFamily="34" charset="0"/>
                <a:ea typeface="Calibri" pitchFamily="34" charset="0"/>
                <a:cs typeface="AvenirLTStd-Medium"/>
              </a:rPr>
              <a:t>Overall </a:t>
            </a:r>
            <a:r>
              <a:rPr lang="en-US" sz="1600" b="1" u="sng" dirty="0" smtClean="0">
                <a:latin typeface="Candara" pitchFamily="34" charset="0"/>
                <a:ea typeface="Calibri" pitchFamily="34" charset="0"/>
                <a:cs typeface="AvenirLTStd-Medium"/>
              </a:rPr>
              <a:t>impact and </a:t>
            </a:r>
            <a:r>
              <a:rPr lang="en-US" sz="1600" b="1" u="sng" dirty="0" err="1" smtClean="0">
                <a:latin typeface="Candara" pitchFamily="34" charset="0"/>
                <a:ea typeface="Calibri" pitchFamily="34" charset="0"/>
                <a:cs typeface="AvenirLTStd-Medium"/>
              </a:rPr>
              <a:t>vaulnerability</a:t>
            </a:r>
            <a:r>
              <a:rPr lang="en-US" sz="1600" b="1" u="sng" dirty="0" smtClean="0">
                <a:latin typeface="Candara" pitchFamily="34" charset="0"/>
                <a:ea typeface="Calibri" pitchFamily="34" charset="0"/>
                <a:cs typeface="AvenirLTStd-Medium"/>
              </a:rPr>
              <a:t> of areas are in following tables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ndara" pitchFamily="34" charset="0"/>
                <a:ea typeface="Calibri" pitchFamily="34" charset="0"/>
                <a:cs typeface="AvenirLTStd-Medium"/>
              </a:rPr>
              <a:t>Climate change and its impact on water cycle,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685800" y="164664"/>
            <a:ext cx="78485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304800"/>
          <a:ext cx="8153399" cy="6361252"/>
        </p:xfrm>
        <a:graphic>
          <a:graphicData uri="http://schemas.openxmlformats.org/drawingml/2006/table">
            <a:tbl>
              <a:tblPr/>
              <a:tblGrid>
                <a:gridCol w="1956815"/>
                <a:gridCol w="1956815"/>
                <a:gridCol w="2038351"/>
                <a:gridCol w="2201418"/>
              </a:tblGrid>
              <a:tr h="189052">
                <a:tc gridSpan="3">
                  <a:txBody>
                    <a:bodyPr/>
                    <a:lstStyle/>
                    <a:p>
                      <a:pPr algn="ctr">
                        <a:spcAft>
                          <a:spcPts val="0"/>
                        </a:spcAft>
                      </a:pPr>
                      <a:r>
                        <a:rPr lang="en-US" sz="1200" b="1" dirty="0">
                          <a:latin typeface="Candara"/>
                          <a:ea typeface="Times New Roman"/>
                          <a:cs typeface="AvenirLTStd-Heavy"/>
                        </a:rPr>
                        <a:t>Vulnerability</a:t>
                      </a:r>
                      <a:endParaRPr lang="en-IN" sz="1200" dirty="0">
                        <a:latin typeface="Calibri"/>
                        <a:ea typeface="Calibri"/>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IN"/>
                    </a:p>
                  </a:txBody>
                  <a:tcPr/>
                </a:tc>
                <a:tc hMerge="1">
                  <a:txBody>
                    <a:bodyPr/>
                    <a:lstStyle/>
                    <a:p>
                      <a:endParaRPr lang="en-IN"/>
                    </a:p>
                  </a:txBody>
                  <a:tcPr/>
                </a:tc>
                <a:tc rowSpan="2">
                  <a:txBody>
                    <a:bodyPr/>
                    <a:lstStyle/>
                    <a:p>
                      <a:pPr algn="ctr">
                        <a:spcAft>
                          <a:spcPts val="0"/>
                        </a:spcAft>
                      </a:pPr>
                      <a:r>
                        <a:rPr lang="en-US" sz="1200" b="1">
                          <a:latin typeface="Candara"/>
                          <a:ea typeface="Times New Roman"/>
                          <a:cs typeface="AvenirLTStd-Heavy"/>
                        </a:rPr>
                        <a:t>Typical response</a:t>
                      </a:r>
                      <a:endParaRPr lang="en-IN" sz="1200">
                        <a:latin typeface="Calibri"/>
                        <a:ea typeface="Calibri"/>
                        <a:cs typeface="Times New Roman"/>
                      </a:endParaRPr>
                    </a:p>
                    <a:p>
                      <a:pPr algn="ctr">
                        <a:spcAft>
                          <a:spcPts val="0"/>
                        </a:spcAft>
                      </a:pPr>
                      <a:r>
                        <a:rPr lang="en-US" sz="1200" b="1">
                          <a:latin typeface="Candara"/>
                          <a:ea typeface="Times New Roman"/>
                          <a:cs typeface="AvenirLTStd-Medium"/>
                        </a:rPr>
                        <a:t>Main climate </a:t>
                      </a:r>
                      <a:r>
                        <a:rPr lang="en-US" sz="1200" b="1">
                          <a:latin typeface="Candara"/>
                          <a:ea typeface="Times New Roman"/>
                          <a:cs typeface="AvenirLTStd-Heavy"/>
                        </a:rPr>
                        <a:t>options</a:t>
                      </a:r>
                      <a:endParaRPr lang="en-IN" sz="1200">
                        <a:latin typeface="Calibri"/>
                        <a:ea typeface="Calibri"/>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378104">
                <a:tc>
                  <a:txBody>
                    <a:bodyPr/>
                    <a:lstStyle/>
                    <a:p>
                      <a:pPr algn="ctr">
                        <a:spcAft>
                          <a:spcPts val="0"/>
                        </a:spcAft>
                      </a:pPr>
                      <a:r>
                        <a:rPr lang="en-US" sz="1200" b="1" dirty="0">
                          <a:latin typeface="Candara"/>
                          <a:ea typeface="Times New Roman"/>
                          <a:cs typeface="AvenirLTStd-Medium"/>
                        </a:rPr>
                        <a:t>Main Climate Change Exposure</a:t>
                      </a:r>
                      <a:endParaRPr lang="en-IN" sz="1200" dirty="0">
                        <a:latin typeface="Calibri"/>
                        <a:ea typeface="Calibri"/>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US" sz="1200" b="1" dirty="0">
                          <a:latin typeface="Candara"/>
                          <a:ea typeface="Times New Roman"/>
                          <a:cs typeface="AvenirLTStd-Medium"/>
                        </a:rPr>
                        <a:t>Sensitivity</a:t>
                      </a:r>
                      <a:endParaRPr lang="en-IN" sz="1200" dirty="0">
                        <a:latin typeface="Calibri"/>
                        <a:ea typeface="Calibri"/>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spcAft>
                          <a:spcPts val="0"/>
                        </a:spcAft>
                      </a:pPr>
                      <a:r>
                        <a:rPr lang="en-US" sz="1200" b="1" dirty="0">
                          <a:latin typeface="Candara"/>
                          <a:ea typeface="Times New Roman"/>
                          <a:cs typeface="AvenirLTStd-Medium"/>
                        </a:rPr>
                        <a:t>Adaptive</a:t>
                      </a:r>
                      <a:endParaRPr lang="en-IN" sz="1200" dirty="0">
                        <a:latin typeface="Calibri"/>
                        <a:ea typeface="Calibri"/>
                        <a:cs typeface="Times New Roman"/>
                      </a:endParaRPr>
                    </a:p>
                    <a:p>
                      <a:pPr algn="ctr">
                        <a:spcAft>
                          <a:spcPts val="0"/>
                        </a:spcAft>
                      </a:pPr>
                      <a:r>
                        <a:rPr lang="en-US" sz="1200" b="1" dirty="0">
                          <a:latin typeface="Candara"/>
                          <a:ea typeface="Times New Roman"/>
                          <a:cs typeface="AvenirLTStd-Medium"/>
                        </a:rPr>
                        <a:t>capacity</a:t>
                      </a:r>
                      <a:endParaRPr lang="en-IN" sz="1200" dirty="0">
                        <a:latin typeface="Calibri"/>
                        <a:ea typeface="Calibri"/>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vMerge="1">
                  <a:txBody>
                    <a:bodyPr/>
                    <a:lstStyle/>
                    <a:p>
                      <a:endParaRPr lang="en-IN"/>
                    </a:p>
                  </a:txBody>
                  <a:tcPr/>
                </a:tc>
              </a:tr>
              <a:tr h="1109244">
                <a:tc>
                  <a:txBody>
                    <a:bodyPr/>
                    <a:lstStyle/>
                    <a:p>
                      <a:pPr algn="ctr">
                        <a:spcAft>
                          <a:spcPts val="0"/>
                        </a:spcAft>
                      </a:pPr>
                      <a:r>
                        <a:rPr lang="en-US" sz="1100" dirty="0">
                          <a:latin typeface="Candara"/>
                          <a:ea typeface="Times New Roman"/>
                          <a:cs typeface="AvenirLTStd-Medium"/>
                        </a:rPr>
                        <a:t>Rainfall variability,</a:t>
                      </a:r>
                      <a:endParaRPr lang="en-IN" sz="1100" dirty="0">
                        <a:latin typeface="Calibri"/>
                        <a:ea typeface="Calibri"/>
                        <a:cs typeface="Times New Roman"/>
                      </a:endParaRPr>
                    </a:p>
                    <a:p>
                      <a:pPr algn="ctr">
                        <a:spcAft>
                          <a:spcPts val="0"/>
                        </a:spcAft>
                      </a:pPr>
                      <a:r>
                        <a:rPr lang="en-US" sz="1100" dirty="0">
                          <a:latin typeface="Candara"/>
                          <a:ea typeface="Times New Roman"/>
                          <a:cs typeface="AvenirLTStd-Medium"/>
                        </a:rPr>
                        <a:t>droughts, floods</a:t>
                      </a:r>
                      <a:endParaRPr lang="en-IN" sz="1100" dirty="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Candara"/>
                          <a:ea typeface="Times New Roman"/>
                          <a:cs typeface="AvenirLTStd-Medium"/>
                        </a:rPr>
                        <a:t>High: mostly</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rain fed agriculture,</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marginal lands,</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poor soil moisture</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capacity</a:t>
                      </a:r>
                      <a:endParaRPr lang="en-IN" sz="1100" dirty="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latin typeface="Candara"/>
                          <a:ea typeface="Times New Roman"/>
                          <a:cs typeface="AvenirLTStd-Medium"/>
                        </a:rPr>
                        <a:t>Low: high prevalence</a:t>
                      </a:r>
                      <a:endParaRPr lang="en-IN" sz="1100" dirty="0">
                        <a:latin typeface="Calibri"/>
                        <a:ea typeface="Calibri"/>
                        <a:cs typeface="Times New Roman"/>
                      </a:endParaRPr>
                    </a:p>
                    <a:p>
                      <a:pPr algn="ctr">
                        <a:spcAft>
                          <a:spcPts val="0"/>
                        </a:spcAft>
                      </a:pPr>
                      <a:r>
                        <a:rPr lang="en-US" sz="1100" dirty="0">
                          <a:latin typeface="Candara"/>
                          <a:ea typeface="Times New Roman"/>
                          <a:cs typeface="AvenirLTStd-Medium"/>
                        </a:rPr>
                        <a:t>of poverty, limited</a:t>
                      </a:r>
                      <a:endParaRPr lang="en-IN" sz="1100" dirty="0">
                        <a:latin typeface="Calibri"/>
                        <a:ea typeface="Calibri"/>
                        <a:cs typeface="Times New Roman"/>
                      </a:endParaRPr>
                    </a:p>
                    <a:p>
                      <a:pPr algn="ctr">
                        <a:spcAft>
                          <a:spcPts val="0"/>
                        </a:spcAft>
                      </a:pPr>
                      <a:r>
                        <a:rPr lang="en-US" sz="1100" dirty="0">
                          <a:latin typeface="Candara"/>
                          <a:ea typeface="Times New Roman"/>
                          <a:cs typeface="AvenirLTStd-Medium"/>
                        </a:rPr>
                        <a:t>options, knowledge,</a:t>
                      </a:r>
                      <a:endParaRPr lang="en-IN" sz="1100" dirty="0">
                        <a:latin typeface="Calibri"/>
                        <a:ea typeface="Calibri"/>
                        <a:cs typeface="Times New Roman"/>
                      </a:endParaRPr>
                    </a:p>
                    <a:p>
                      <a:pPr algn="ctr">
                        <a:spcAft>
                          <a:spcPts val="0"/>
                        </a:spcAft>
                      </a:pPr>
                      <a:r>
                        <a:rPr lang="en-US" sz="1100" dirty="0">
                          <a:latin typeface="Candara"/>
                          <a:ea typeface="Times New Roman"/>
                          <a:cs typeface="AvenirLTStd-Medium"/>
                        </a:rPr>
                        <a:t>social safety nets</a:t>
                      </a:r>
                      <a:endParaRPr lang="en-IN" sz="1100" dirty="0">
                        <a:latin typeface="Calibri"/>
                        <a:ea typeface="Calibri"/>
                        <a:cs typeface="Times New Roman"/>
                      </a:endParaRPr>
                    </a:p>
                    <a:p>
                      <a:pPr algn="ctr">
                        <a:spcAft>
                          <a:spcPts val="0"/>
                        </a:spcAft>
                      </a:pPr>
                      <a:r>
                        <a:rPr lang="en-US" sz="1100" dirty="0">
                          <a:latin typeface="Candara"/>
                          <a:ea typeface="Times New Roman"/>
                          <a:cs typeface="AvenirLTStd-Medium"/>
                        </a:rPr>
                        <a:t>and resources</a:t>
                      </a:r>
                      <a:endParaRPr lang="en-IN" sz="1100" dirty="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Candara"/>
                          <a:ea typeface="Times New Roman"/>
                          <a:cs typeface="AvenirLTStd-Medium"/>
                        </a:rPr>
                        <a:t>Watershed</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management and on farm water storage for water conservation;</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Integrated water resources</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management in river basins; investment in social </a:t>
                      </a:r>
                      <a:r>
                        <a:rPr lang="en-US" sz="1100" dirty="0" smtClean="0">
                          <a:latin typeface="Candara"/>
                          <a:ea typeface="Times New Roman"/>
                          <a:cs typeface="AvenirLTStd-Medium"/>
                        </a:rPr>
                        <a:t>infrastructure</a:t>
                      </a: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0">
                <a:tc>
                  <a:txBody>
                    <a:bodyPr/>
                    <a:lstStyle/>
                    <a:p>
                      <a:pPr>
                        <a:spcAft>
                          <a:spcPts val="0"/>
                        </a:spcAft>
                      </a:pPr>
                      <a:r>
                        <a:rPr lang="en-US" sz="1100">
                          <a:latin typeface="Candara"/>
                          <a:ea typeface="Times New Roman"/>
                          <a:cs typeface="AvenirLTStd-Medium"/>
                        </a:rPr>
                        <a:t>High temperatures,</a:t>
                      </a:r>
                      <a:endParaRPr lang="en-IN" sz="1100">
                        <a:latin typeface="Calibri"/>
                        <a:ea typeface="Calibri"/>
                        <a:cs typeface="Times New Roman"/>
                      </a:endParaRPr>
                    </a:p>
                    <a:p>
                      <a:pPr>
                        <a:spcAft>
                          <a:spcPts val="0"/>
                        </a:spcAft>
                      </a:pPr>
                      <a:r>
                        <a:rPr lang="en-US" sz="1100">
                          <a:latin typeface="Candara"/>
                          <a:ea typeface="Times New Roman"/>
                          <a:cs typeface="AvenirLTStd-Medium"/>
                        </a:rPr>
                        <a:t>rainfall variability,</a:t>
                      </a:r>
                      <a:endParaRPr lang="en-IN" sz="1100">
                        <a:latin typeface="Calibri"/>
                        <a:ea typeface="Calibri"/>
                        <a:cs typeface="Times New Roman"/>
                      </a:endParaRPr>
                    </a:p>
                    <a:p>
                      <a:pPr>
                        <a:spcAft>
                          <a:spcPts val="0"/>
                        </a:spcAft>
                      </a:pPr>
                      <a:r>
                        <a:rPr lang="en-US" sz="1100">
                          <a:latin typeface="Candara"/>
                          <a:ea typeface="Times New Roman"/>
                          <a:cs typeface="AvenirLTStd-Medium"/>
                        </a:rPr>
                        <a:t>droughts</a:t>
                      </a:r>
                      <a:endParaRPr lang="en-IN" sz="110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Candara"/>
                          <a:ea typeface="Times New Roman"/>
                          <a:cs typeface="AvenirLTStd-Medium"/>
                        </a:rPr>
                        <a:t>High: crop and</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animal sensitivity to high temperature</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and droughts, high</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population density</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on marginal lands</a:t>
                      </a:r>
                      <a:endParaRPr lang="en-IN" sz="1100" dirty="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Candara"/>
                          <a:ea typeface="Times New Roman"/>
                          <a:cs typeface="AvenirLTStd-Medium"/>
                        </a:rPr>
                        <a:t>Low: high prevalence</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of poverty, limited</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options, knowledge,</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social safety nets</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and resources,</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limited capacity for</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water storage</a:t>
                      </a:r>
                      <a:endParaRPr lang="en-IN" sz="1100" dirty="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Candara"/>
                          <a:ea typeface="Times New Roman"/>
                          <a:cs typeface="AvenirLTStd-Medium"/>
                        </a:rPr>
                        <a:t>On-farm water</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storage;  use of drip and sprinklers, crop</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insurance; increased</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productivity through better crop-livestock</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integration; integrated</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water resources</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management</a:t>
                      </a:r>
                      <a:endParaRPr lang="en-IN" sz="1100" dirty="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0">
                <a:tc>
                  <a:txBody>
                    <a:bodyPr/>
                    <a:lstStyle/>
                    <a:p>
                      <a:pPr>
                        <a:spcAft>
                          <a:spcPts val="0"/>
                        </a:spcAft>
                      </a:pPr>
                      <a:r>
                        <a:rPr lang="en-US" sz="1100">
                          <a:latin typeface="Candara"/>
                          <a:ea typeface="Times New Roman"/>
                          <a:cs typeface="AvenirLTStd-Medium"/>
                        </a:rPr>
                        <a:t>Reduction in annual rainfall, increased</a:t>
                      </a:r>
                      <a:endParaRPr lang="en-IN" sz="1100">
                        <a:latin typeface="Calibri"/>
                        <a:ea typeface="Calibri"/>
                        <a:cs typeface="Times New Roman"/>
                      </a:endParaRPr>
                    </a:p>
                    <a:p>
                      <a:pPr>
                        <a:spcAft>
                          <a:spcPts val="0"/>
                        </a:spcAft>
                      </a:pPr>
                      <a:r>
                        <a:rPr lang="en-US" sz="1100">
                          <a:latin typeface="Candara"/>
                          <a:ea typeface="Times New Roman"/>
                          <a:cs typeface="AvenirLTStd-Medium"/>
                        </a:rPr>
                        <a:t>rainfall variability,</a:t>
                      </a:r>
                      <a:endParaRPr lang="en-IN" sz="1100">
                        <a:latin typeface="Calibri"/>
                        <a:ea typeface="Calibri"/>
                        <a:cs typeface="Times New Roman"/>
                      </a:endParaRPr>
                    </a:p>
                    <a:p>
                      <a:pPr>
                        <a:spcAft>
                          <a:spcPts val="0"/>
                        </a:spcAft>
                      </a:pPr>
                      <a:r>
                        <a:rPr lang="en-US" sz="1100">
                          <a:latin typeface="Candara"/>
                          <a:ea typeface="Times New Roman"/>
                          <a:cs typeface="AvenirLTStd-Medium"/>
                        </a:rPr>
                        <a:t>reduction in</a:t>
                      </a:r>
                      <a:endParaRPr lang="en-IN" sz="1100">
                        <a:latin typeface="Calibri"/>
                        <a:ea typeface="Calibri"/>
                        <a:cs typeface="Times New Roman"/>
                      </a:endParaRPr>
                    </a:p>
                    <a:p>
                      <a:pPr>
                        <a:spcAft>
                          <a:spcPts val="0"/>
                        </a:spcAft>
                      </a:pPr>
                      <a:r>
                        <a:rPr lang="en-US" sz="1100">
                          <a:latin typeface="Candara"/>
                          <a:ea typeface="Times New Roman"/>
                          <a:cs typeface="AvenirLTStd-Medium"/>
                        </a:rPr>
                        <a:t>runoff and aquifer</a:t>
                      </a:r>
                      <a:endParaRPr lang="en-IN" sz="1100">
                        <a:latin typeface="Calibri"/>
                        <a:ea typeface="Calibri"/>
                        <a:cs typeface="Times New Roman"/>
                      </a:endParaRPr>
                    </a:p>
                    <a:p>
                      <a:pPr>
                        <a:spcAft>
                          <a:spcPts val="0"/>
                        </a:spcAft>
                      </a:pPr>
                      <a:r>
                        <a:rPr lang="en-US" sz="1100">
                          <a:latin typeface="Candara"/>
                          <a:ea typeface="Times New Roman"/>
                          <a:cs typeface="AvenirLTStd-Medium"/>
                        </a:rPr>
                        <a:t>recharge, high</a:t>
                      </a:r>
                      <a:endParaRPr lang="en-IN" sz="1100">
                        <a:latin typeface="Calibri"/>
                        <a:ea typeface="Calibri"/>
                        <a:cs typeface="Times New Roman"/>
                      </a:endParaRPr>
                    </a:p>
                    <a:p>
                      <a:pPr>
                        <a:spcAft>
                          <a:spcPts val="0"/>
                        </a:spcAft>
                      </a:pPr>
                      <a:r>
                        <a:rPr lang="en-US" sz="1100">
                          <a:latin typeface="Candara"/>
                          <a:ea typeface="Times New Roman"/>
                          <a:cs typeface="AvenirLTStd-Medium"/>
                        </a:rPr>
                        <a:t>temperatures,</a:t>
                      </a:r>
                      <a:endParaRPr lang="en-IN" sz="1100">
                        <a:latin typeface="Calibri"/>
                        <a:ea typeface="Calibri"/>
                        <a:cs typeface="Times New Roman"/>
                      </a:endParaRPr>
                    </a:p>
                    <a:p>
                      <a:pPr>
                        <a:spcAft>
                          <a:spcPts val="0"/>
                        </a:spcAft>
                      </a:pPr>
                      <a:r>
                        <a:rPr lang="en-US" sz="1100">
                          <a:latin typeface="Candara"/>
                          <a:ea typeface="Times New Roman"/>
                          <a:cs typeface="AvenirLTStd-Medium"/>
                        </a:rPr>
                        <a:t>higher occurrence of droughts and floods</a:t>
                      </a:r>
                      <a:endParaRPr lang="en-IN" sz="110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latin typeface="Candara"/>
                          <a:ea typeface="Times New Roman"/>
                          <a:cs typeface="AvenirLTStd-Medium"/>
                        </a:rPr>
                        <a:t>Variable, depending</a:t>
                      </a:r>
                      <a:endParaRPr lang="en-IN" sz="1100">
                        <a:latin typeface="Calibri"/>
                        <a:ea typeface="Calibri"/>
                        <a:cs typeface="Times New Roman"/>
                      </a:endParaRPr>
                    </a:p>
                    <a:p>
                      <a:pPr>
                        <a:spcAft>
                          <a:spcPts val="0"/>
                        </a:spcAft>
                      </a:pPr>
                      <a:r>
                        <a:rPr lang="en-US" sz="1100">
                          <a:latin typeface="Candara"/>
                          <a:ea typeface="Times New Roman"/>
                          <a:cs typeface="AvenirLTStd-Medium"/>
                        </a:rPr>
                        <a:t>on the region and</a:t>
                      </a:r>
                      <a:endParaRPr lang="en-IN" sz="1100">
                        <a:latin typeface="Calibri"/>
                        <a:ea typeface="Calibri"/>
                        <a:cs typeface="Times New Roman"/>
                      </a:endParaRPr>
                    </a:p>
                    <a:p>
                      <a:pPr>
                        <a:spcAft>
                          <a:spcPts val="0"/>
                        </a:spcAft>
                      </a:pPr>
                      <a:r>
                        <a:rPr lang="en-US" sz="1100">
                          <a:latin typeface="Candara"/>
                          <a:ea typeface="Times New Roman"/>
                          <a:cs typeface="AvenirLTStd-Medium"/>
                        </a:rPr>
                        <a:t>level on reliance</a:t>
                      </a:r>
                      <a:endParaRPr lang="en-IN" sz="1100">
                        <a:latin typeface="Calibri"/>
                        <a:ea typeface="Calibri"/>
                        <a:cs typeface="Times New Roman"/>
                      </a:endParaRPr>
                    </a:p>
                    <a:p>
                      <a:pPr>
                        <a:spcAft>
                          <a:spcPts val="0"/>
                        </a:spcAft>
                      </a:pPr>
                      <a:r>
                        <a:rPr lang="en-US" sz="1100">
                          <a:latin typeface="Candara"/>
                          <a:ea typeface="Times New Roman"/>
                          <a:cs typeface="AvenirLTStd-Medium"/>
                        </a:rPr>
                        <a:t>on agricultural</a:t>
                      </a:r>
                      <a:endParaRPr lang="en-IN" sz="1100">
                        <a:latin typeface="Calibri"/>
                        <a:ea typeface="Calibri"/>
                        <a:cs typeface="Times New Roman"/>
                      </a:endParaRPr>
                    </a:p>
                    <a:p>
                      <a:pPr>
                        <a:spcAft>
                          <a:spcPts val="0"/>
                        </a:spcAft>
                      </a:pPr>
                      <a:r>
                        <a:rPr lang="en-US" sz="1100">
                          <a:latin typeface="Candara"/>
                          <a:ea typeface="Times New Roman"/>
                          <a:cs typeface="AvenirLTStd-Medium"/>
                        </a:rPr>
                        <a:t>activities. Agricultural systems highly sensitive to changes in temperature and water availability.</a:t>
                      </a:r>
                      <a:endParaRPr lang="en-IN" sz="110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latin typeface="Candara"/>
                          <a:ea typeface="Times New Roman"/>
                          <a:cs typeface="AvenirLTStd-Medium"/>
                        </a:rPr>
                        <a:t>Low adaptive</a:t>
                      </a:r>
                      <a:endParaRPr lang="en-IN" sz="1100">
                        <a:latin typeface="Calibri"/>
                        <a:ea typeface="Calibri"/>
                        <a:cs typeface="Times New Roman"/>
                      </a:endParaRPr>
                    </a:p>
                    <a:p>
                      <a:pPr>
                        <a:spcAft>
                          <a:spcPts val="0"/>
                        </a:spcAft>
                      </a:pPr>
                      <a:r>
                        <a:rPr lang="en-US" sz="1100">
                          <a:latin typeface="Candara"/>
                          <a:ea typeface="Times New Roman"/>
                          <a:cs typeface="AvenirLTStd-Medium"/>
                        </a:rPr>
                        <a:t>capacity for</a:t>
                      </a:r>
                      <a:endParaRPr lang="en-IN" sz="1100">
                        <a:latin typeface="Calibri"/>
                        <a:ea typeface="Calibri"/>
                        <a:cs typeface="Times New Roman"/>
                      </a:endParaRPr>
                    </a:p>
                    <a:p>
                      <a:pPr>
                        <a:spcAft>
                          <a:spcPts val="0"/>
                        </a:spcAft>
                      </a:pPr>
                      <a:r>
                        <a:rPr lang="en-US" sz="1100">
                          <a:latin typeface="Candara"/>
                          <a:ea typeface="Times New Roman"/>
                          <a:cs typeface="AvenirLTStd-Medium"/>
                        </a:rPr>
                        <a:t>agriculture in water</a:t>
                      </a:r>
                      <a:endParaRPr lang="en-IN" sz="1100">
                        <a:latin typeface="Calibri"/>
                        <a:ea typeface="Calibri"/>
                        <a:cs typeface="Times New Roman"/>
                      </a:endParaRPr>
                    </a:p>
                    <a:p>
                      <a:pPr>
                        <a:spcAft>
                          <a:spcPts val="0"/>
                        </a:spcAft>
                      </a:pPr>
                      <a:r>
                        <a:rPr lang="en-US" sz="1100">
                          <a:latin typeface="Candara"/>
                          <a:ea typeface="Times New Roman"/>
                          <a:cs typeface="AvenirLTStd-Medium"/>
                        </a:rPr>
                        <a:t>scarce areas</a:t>
                      </a:r>
                      <a:endParaRPr lang="en-IN" sz="110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Candara"/>
                          <a:ea typeface="Times New Roman"/>
                          <a:cs typeface="AvenirLTStd-Medium"/>
                        </a:rPr>
                        <a:t>Water conservation</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where possible;</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integrated water resources</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management; crop</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insurance; improved</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floods and drought</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management plans;</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shifting out of</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agriculture</a:t>
                      </a:r>
                      <a:endParaRPr lang="en-IN" sz="1100" dirty="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400">
                <a:tc>
                  <a:txBody>
                    <a:bodyPr/>
                    <a:lstStyle/>
                    <a:p>
                      <a:pPr>
                        <a:spcAft>
                          <a:spcPts val="0"/>
                        </a:spcAft>
                      </a:pPr>
                      <a:r>
                        <a:rPr lang="en-US" sz="1100">
                          <a:latin typeface="Candara"/>
                          <a:ea typeface="Times New Roman"/>
                          <a:cs typeface="AvenirLTStd-Medium"/>
                        </a:rPr>
                        <a:t>Increased rainfall</a:t>
                      </a:r>
                      <a:endParaRPr lang="en-IN" sz="1100">
                        <a:latin typeface="Calibri"/>
                        <a:ea typeface="Calibri"/>
                        <a:cs typeface="Times New Roman"/>
                      </a:endParaRPr>
                    </a:p>
                    <a:p>
                      <a:pPr>
                        <a:spcAft>
                          <a:spcPts val="0"/>
                        </a:spcAft>
                      </a:pPr>
                      <a:r>
                        <a:rPr lang="en-US" sz="1100">
                          <a:latin typeface="Candara"/>
                          <a:ea typeface="Times New Roman"/>
                          <a:cs typeface="AvenirLTStd-Medium"/>
                        </a:rPr>
                        <a:t>variability, reduced water availability in places.</a:t>
                      </a:r>
                      <a:endParaRPr lang="en-IN" sz="110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latin typeface="Candara"/>
                          <a:ea typeface="Times New Roman"/>
                          <a:cs typeface="AvenirLTStd-Medium"/>
                        </a:rPr>
                        <a:t>Medium to low. Some high yielding varieties more sensitive to</a:t>
                      </a:r>
                      <a:endParaRPr lang="en-IN" sz="1100">
                        <a:latin typeface="Calibri"/>
                        <a:ea typeface="Calibri"/>
                        <a:cs typeface="Times New Roman"/>
                      </a:endParaRPr>
                    </a:p>
                    <a:p>
                      <a:pPr>
                        <a:spcAft>
                          <a:spcPts val="0"/>
                        </a:spcAft>
                      </a:pPr>
                      <a:r>
                        <a:rPr lang="en-US" sz="1100">
                          <a:latin typeface="Candara"/>
                          <a:ea typeface="Times New Roman"/>
                          <a:cs typeface="AvenirLTStd-Medium"/>
                        </a:rPr>
                        <a:t>temperature and</a:t>
                      </a:r>
                      <a:endParaRPr lang="en-IN" sz="1100">
                        <a:latin typeface="Calibri"/>
                        <a:ea typeface="Calibri"/>
                        <a:cs typeface="Times New Roman"/>
                      </a:endParaRPr>
                    </a:p>
                    <a:p>
                      <a:pPr>
                        <a:spcAft>
                          <a:spcPts val="0"/>
                        </a:spcAft>
                      </a:pPr>
                      <a:r>
                        <a:rPr lang="en-US" sz="1100">
                          <a:latin typeface="Candara"/>
                          <a:ea typeface="Times New Roman"/>
                          <a:cs typeface="AvenirLTStd-Medium"/>
                        </a:rPr>
                        <a:t>water stress . </a:t>
                      </a:r>
                      <a:r>
                        <a:rPr lang="en-IN" sz="1100">
                          <a:latin typeface="Candara"/>
                          <a:ea typeface="Times New Roman"/>
                          <a:cs typeface="AvenirLTStd-Medium"/>
                        </a:rPr>
                        <a:t>Rain-fed agriculture </a:t>
                      </a:r>
                      <a:endParaRPr lang="en-IN" sz="110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latin typeface="Candara"/>
                          <a:ea typeface="Times New Roman"/>
                          <a:cs typeface="AvenirLTStd-Medium"/>
                        </a:rPr>
                        <a:t>Possibilities to</a:t>
                      </a:r>
                      <a:endParaRPr lang="en-IN" sz="1100">
                        <a:latin typeface="Calibri"/>
                        <a:ea typeface="Calibri"/>
                        <a:cs typeface="Times New Roman"/>
                      </a:endParaRPr>
                    </a:p>
                    <a:p>
                      <a:pPr>
                        <a:spcAft>
                          <a:spcPts val="0"/>
                        </a:spcAft>
                      </a:pPr>
                      <a:r>
                        <a:rPr lang="en-US" sz="1100">
                          <a:latin typeface="Candara"/>
                          <a:ea typeface="Times New Roman"/>
                          <a:cs typeface="AvenirLTStd-Medium"/>
                        </a:rPr>
                        <a:t>compensate water</a:t>
                      </a:r>
                      <a:endParaRPr lang="en-IN" sz="1100">
                        <a:latin typeface="Calibri"/>
                        <a:ea typeface="Calibri"/>
                        <a:cs typeface="Times New Roman"/>
                      </a:endParaRPr>
                    </a:p>
                    <a:p>
                      <a:pPr>
                        <a:spcAft>
                          <a:spcPts val="0"/>
                        </a:spcAft>
                      </a:pPr>
                      <a:r>
                        <a:rPr lang="en-US" sz="1100">
                          <a:latin typeface="Candara"/>
                          <a:ea typeface="Times New Roman"/>
                          <a:cs typeface="AvenirLTStd-Medium"/>
                        </a:rPr>
                        <a:t>stress through</a:t>
                      </a:r>
                      <a:endParaRPr lang="en-IN" sz="1100">
                        <a:latin typeface="Calibri"/>
                        <a:ea typeface="Calibri"/>
                        <a:cs typeface="Times New Roman"/>
                      </a:endParaRPr>
                    </a:p>
                    <a:p>
                      <a:pPr>
                        <a:spcAft>
                          <a:spcPts val="0"/>
                        </a:spcAft>
                      </a:pPr>
                      <a:r>
                        <a:rPr lang="en-US" sz="1100">
                          <a:latin typeface="Candara"/>
                          <a:ea typeface="Times New Roman"/>
                          <a:cs typeface="AvenirLTStd-Medium"/>
                        </a:rPr>
                        <a:t>supplemental</a:t>
                      </a:r>
                      <a:endParaRPr lang="en-IN" sz="1100">
                        <a:latin typeface="Calibri"/>
                        <a:ea typeface="Calibri"/>
                        <a:cs typeface="Times New Roman"/>
                      </a:endParaRPr>
                    </a:p>
                    <a:p>
                      <a:pPr>
                        <a:spcAft>
                          <a:spcPts val="0"/>
                        </a:spcAft>
                      </a:pPr>
                      <a:r>
                        <a:rPr lang="en-US" sz="1100">
                          <a:latin typeface="Candara"/>
                          <a:ea typeface="Times New Roman"/>
                          <a:cs typeface="AvenirLTStd-Medium"/>
                        </a:rPr>
                        <a:t>irrigation in many</a:t>
                      </a:r>
                      <a:endParaRPr lang="en-IN" sz="1100">
                        <a:latin typeface="Calibri"/>
                        <a:ea typeface="Calibri"/>
                        <a:cs typeface="Times New Roman"/>
                      </a:endParaRPr>
                    </a:p>
                    <a:p>
                      <a:pPr>
                        <a:spcAft>
                          <a:spcPts val="0"/>
                        </a:spcAft>
                      </a:pPr>
                      <a:r>
                        <a:rPr lang="en-US" sz="1100">
                          <a:latin typeface="Candara"/>
                          <a:ea typeface="Times New Roman"/>
                          <a:cs typeface="AvenirLTStd-Medium"/>
                        </a:rPr>
                        <a:t>regions; low capacity in water scarce areas</a:t>
                      </a:r>
                      <a:endParaRPr lang="en-IN" sz="110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Candara"/>
                          <a:ea typeface="Times New Roman"/>
                          <a:cs typeface="AvenirLTStd-Medium"/>
                        </a:rPr>
                        <a:t>On-farm storage</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for supplemental</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irrigation; integrated</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water resources</a:t>
                      </a:r>
                      <a:endParaRPr lang="en-IN" sz="1100" dirty="0">
                        <a:latin typeface="Calibri"/>
                        <a:ea typeface="Calibri"/>
                        <a:cs typeface="Times New Roman"/>
                      </a:endParaRPr>
                    </a:p>
                    <a:p>
                      <a:pPr>
                        <a:spcAft>
                          <a:spcPts val="0"/>
                        </a:spcAft>
                      </a:pPr>
                      <a:r>
                        <a:rPr lang="en-US" sz="1100" dirty="0">
                          <a:latin typeface="Candara"/>
                          <a:ea typeface="Times New Roman"/>
                          <a:cs typeface="AvenirLTStd-Medium"/>
                        </a:rPr>
                        <a:t>management at river basin level</a:t>
                      </a:r>
                      <a:endParaRPr lang="en-IN" sz="1100" dirty="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052">
                <a:tc gridSpan="4">
                  <a:txBody>
                    <a:bodyPr/>
                    <a:lstStyle/>
                    <a:p>
                      <a:pPr>
                        <a:spcAft>
                          <a:spcPts val="0"/>
                        </a:spcAft>
                      </a:pPr>
                      <a:r>
                        <a:rPr lang="en-US" sz="1200" dirty="0">
                          <a:latin typeface="Candara"/>
                          <a:ea typeface="Times New Roman"/>
                          <a:cs typeface="AvenirLTStd-Medium"/>
                        </a:rPr>
                        <a:t>Source: adapted from Climate Smart Agriculture  Source, FAO 2013 </a:t>
                      </a:r>
                      <a:endParaRPr lang="en-IN" sz="1200" dirty="0">
                        <a:latin typeface="Calibri"/>
                        <a:ea typeface="Calibri"/>
                        <a:cs typeface="Times New Roman"/>
                      </a:endParaRPr>
                    </a:p>
                  </a:txBody>
                  <a:tcPr marL="34636" marR="346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sp>
        <p:nvSpPr>
          <p:cNvPr id="75777" name="Rectangle 1"/>
          <p:cNvSpPr>
            <a:spLocks noChangeArrowheads="1"/>
          </p:cNvSpPr>
          <p:nvPr/>
        </p:nvSpPr>
        <p:spPr bwMode="auto">
          <a:xfrm>
            <a:off x="0" y="13900"/>
            <a:ext cx="91440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Candara" pitchFamily="34" charset="0"/>
                <a:ea typeface="Calibri" pitchFamily="34" charset="0"/>
                <a:cs typeface="AvenirLTStd-Medium" charset="0"/>
              </a:rPr>
              <a:t>The Vulnerability of Areas to Climate Change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7FF9717-7503-4144-A373-D1D9F84DFD24}" type="slidenum">
              <a:rPr lang="en-US"/>
              <a:pPr/>
              <a:t>14</a:t>
            </a:fld>
            <a:endParaRPr lang="en-US"/>
          </a:p>
        </p:txBody>
      </p:sp>
      <p:sp>
        <p:nvSpPr>
          <p:cNvPr id="8194" name="Rectangle 2"/>
          <p:cNvSpPr>
            <a:spLocks noGrp="1"/>
          </p:cNvSpPr>
          <p:nvPr>
            <p:ph type="title" idx="4294967295"/>
          </p:nvPr>
        </p:nvSpPr>
        <p:spPr>
          <a:xfrm>
            <a:off x="1752600" y="381000"/>
            <a:ext cx="6553200" cy="533400"/>
          </a:xfrm>
        </p:spPr>
        <p:txBody>
          <a:bodyPr lIns="0" rIns="0" bIns="0" anchor="b"/>
          <a:lstStyle/>
          <a:p>
            <a:r>
              <a:rPr lang="en-US" sz="3200" b="1" dirty="0" smtClean="0">
                <a:solidFill>
                  <a:srgbClr val="996633"/>
                </a:solidFill>
                <a:latin typeface="Calibri" pitchFamily="34" charset="0"/>
              </a:rPr>
              <a:t>OVER VIEW </a:t>
            </a:r>
            <a:endParaRPr lang="en-US" sz="3200" b="1" dirty="0">
              <a:solidFill>
                <a:srgbClr val="996633"/>
              </a:solidFill>
              <a:latin typeface="Calibri" pitchFamily="34" charset="0"/>
            </a:endParaRPr>
          </a:p>
        </p:txBody>
      </p:sp>
      <p:sp>
        <p:nvSpPr>
          <p:cNvPr id="8195" name="Rectangle 3"/>
          <p:cNvSpPr>
            <a:spLocks noGrp="1"/>
          </p:cNvSpPr>
          <p:nvPr>
            <p:ph type="body" sz="half" idx="4294967295"/>
          </p:nvPr>
        </p:nvSpPr>
        <p:spPr>
          <a:xfrm>
            <a:off x="914400" y="838200"/>
            <a:ext cx="7696200" cy="5257800"/>
          </a:xfrm>
        </p:spPr>
        <p:txBody>
          <a:bodyPr>
            <a:normAutofit/>
          </a:bodyPr>
          <a:lstStyle/>
          <a:p>
            <a:pPr algn="just">
              <a:lnSpc>
                <a:spcPct val="90000"/>
              </a:lnSpc>
              <a:buNone/>
            </a:pPr>
            <a:endParaRPr lang="en-IN" sz="1800" dirty="0" smtClean="0"/>
          </a:p>
          <a:p>
            <a:pPr marL="0" indent="0" algn="just">
              <a:lnSpc>
                <a:spcPct val="150000"/>
              </a:lnSpc>
              <a:buNone/>
            </a:pPr>
            <a:r>
              <a:rPr lang="en-IN" sz="2000" dirty="0" smtClean="0"/>
              <a:t>In India, distribution of rainfall is becoming increasingly non-uniform both in terms of time and space. As a result water is required to be stored and utilized for meeting the demands of different sectors throughout the year. Efficient water management requires sustainable development of the available surface and ground water resources and their optimal utilizations including enhanced use of micro-irrigation system.  </a:t>
            </a:r>
          </a:p>
          <a:p>
            <a:pPr marL="0" indent="0" algn="just">
              <a:lnSpc>
                <a:spcPct val="150000"/>
              </a:lnSpc>
              <a:buNone/>
            </a:pPr>
            <a:endParaRPr lang="en-IN" sz="2000" dirty="0" smtClean="0"/>
          </a:p>
          <a:p>
            <a:pPr marL="0" indent="0" algn="just">
              <a:lnSpc>
                <a:spcPct val="90000"/>
              </a:lnSpc>
              <a:buNone/>
            </a:pPr>
            <a:endParaRPr lang="en-US" sz="2400" b="1" dirty="0"/>
          </a:p>
          <a:p>
            <a:pPr algn="just">
              <a:lnSpc>
                <a:spcPct val="90000"/>
              </a:lnSpc>
              <a:buClr>
                <a:srgbClr val="996633"/>
              </a:buClr>
              <a:buFont typeface="Wingdings" pitchFamily="2" charset="2"/>
              <a:buNone/>
            </a:pPr>
            <a:endParaRPr lang="en-US" sz="1800" b="1" dirty="0">
              <a:latin typeface="Book Antiqua"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152400" y="-173038"/>
            <a:ext cx="1447800" cy="1239838"/>
          </a:xfrm>
          <a:noFill/>
        </p:spPr>
      </p:pic>
      <p:sp>
        <p:nvSpPr>
          <p:cNvPr id="819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19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0420330F-5DBA-4672-885E-46058F0C8179}" type="slidenum">
              <a:rPr lang="en-US"/>
              <a:pPr/>
              <a:t>15</a:t>
            </a:fld>
            <a:endParaRPr lang="en-US"/>
          </a:p>
        </p:txBody>
      </p:sp>
      <p:sp>
        <p:nvSpPr>
          <p:cNvPr id="12290" name="Rectangle 2"/>
          <p:cNvSpPr>
            <a:spLocks noGrp="1"/>
          </p:cNvSpPr>
          <p:nvPr>
            <p:ph type="title" idx="4294967295"/>
          </p:nvPr>
        </p:nvSpPr>
        <p:spPr>
          <a:xfrm>
            <a:off x="1752600" y="381000"/>
            <a:ext cx="6872288" cy="381000"/>
          </a:xfrm>
        </p:spPr>
        <p:txBody>
          <a:bodyPr lIns="0" rIns="0" bIns="0" anchor="b">
            <a:normAutofit fontScale="90000"/>
          </a:bodyPr>
          <a:lstStyle/>
          <a:p>
            <a:pPr eaLnBrk="0" hangingPunct="0"/>
            <a:endParaRPr lang="en-US" sz="3200" b="1" dirty="0">
              <a:solidFill>
                <a:srgbClr val="996633"/>
              </a:solidFill>
              <a:latin typeface="Calibri" pitchFamily="34" charset="0"/>
              <a:cs typeface="Arial" charset="0"/>
            </a:endParaRPr>
          </a:p>
        </p:txBody>
      </p:sp>
      <p:sp>
        <p:nvSpPr>
          <p:cNvPr id="12291" name="Rectangle 3"/>
          <p:cNvSpPr>
            <a:spLocks noGrp="1"/>
          </p:cNvSpPr>
          <p:nvPr>
            <p:ph type="body" sz="half" idx="4294967295"/>
          </p:nvPr>
        </p:nvSpPr>
        <p:spPr>
          <a:xfrm>
            <a:off x="762000" y="990600"/>
            <a:ext cx="8153400" cy="6096000"/>
          </a:xfrm>
          <a:noFill/>
        </p:spPr>
        <p:txBody>
          <a:bodyPr/>
          <a:lstStyle/>
          <a:p>
            <a:pPr marL="0" indent="0" algn="just" eaLnBrk="0" hangingPunct="0">
              <a:lnSpc>
                <a:spcPct val="90000"/>
              </a:lnSpc>
              <a:buClr>
                <a:srgbClr val="996633"/>
              </a:buClr>
              <a:buSzPct val="95000"/>
              <a:buNone/>
            </a:pPr>
            <a:r>
              <a:rPr lang="en-US" sz="2000" dirty="0" smtClean="0">
                <a:latin typeface="Arial Unicode MS" pitchFamily="34" charset="-128"/>
                <a:cs typeface="Arial" charset="0"/>
              </a:rPr>
              <a:t>I was sub-Div. officer in District of </a:t>
            </a:r>
            <a:r>
              <a:rPr lang="en-US" sz="2000" dirty="0" err="1" smtClean="0">
                <a:latin typeface="Arial Unicode MS" pitchFamily="34" charset="-128"/>
                <a:cs typeface="Arial" charset="0"/>
              </a:rPr>
              <a:t>Dangs</a:t>
            </a:r>
            <a:r>
              <a:rPr lang="en-US" sz="2000" dirty="0" smtClean="0">
                <a:latin typeface="Arial Unicode MS" pitchFamily="34" charset="-128"/>
                <a:cs typeface="Arial" charset="0"/>
              </a:rPr>
              <a:t> in 1968-70.  </a:t>
            </a:r>
            <a:r>
              <a:rPr lang="en-US" sz="2000" dirty="0" err="1" smtClean="0">
                <a:latin typeface="Arial Unicode MS" pitchFamily="34" charset="-128"/>
                <a:cs typeface="Arial" charset="0"/>
              </a:rPr>
              <a:t>Dangs</a:t>
            </a:r>
            <a:r>
              <a:rPr lang="en-US" sz="2000" dirty="0" smtClean="0">
                <a:latin typeface="Arial Unicode MS" pitchFamily="34" charset="-128"/>
                <a:cs typeface="Arial" charset="0"/>
              </a:rPr>
              <a:t> is a dense forest </a:t>
            </a:r>
            <a:r>
              <a:rPr lang="en-US" sz="2000" dirty="0" smtClean="0">
                <a:latin typeface="Arial Unicode MS" pitchFamily="34" charset="-128"/>
                <a:cs typeface="Arial" charset="0"/>
              </a:rPr>
              <a:t>area, WE  </a:t>
            </a:r>
            <a:r>
              <a:rPr lang="en-US" sz="2000" dirty="0" smtClean="0">
                <a:latin typeface="Arial Unicode MS" pitchFamily="34" charset="-128"/>
                <a:cs typeface="Arial" charset="0"/>
              </a:rPr>
              <a:t>received more than 100000 cattle from Kutch which is an arid area had severe drought – famine and cattle </a:t>
            </a:r>
            <a:r>
              <a:rPr lang="en-US" sz="2000" dirty="0" smtClean="0">
                <a:latin typeface="Arial Unicode MS" pitchFamily="34" charset="-128"/>
                <a:cs typeface="Arial" charset="0"/>
              </a:rPr>
              <a:t> </a:t>
            </a:r>
            <a:r>
              <a:rPr lang="en-US" sz="2000" dirty="0" smtClean="0">
                <a:latin typeface="Arial Unicode MS" pitchFamily="34" charset="-128"/>
                <a:cs typeface="Arial" charset="0"/>
              </a:rPr>
              <a:t>were</a:t>
            </a:r>
            <a:r>
              <a:rPr lang="en-US" sz="2000" dirty="0" smtClean="0">
                <a:latin typeface="Arial Unicode MS" pitchFamily="34" charset="-128"/>
                <a:cs typeface="Arial" charset="0"/>
              </a:rPr>
              <a:t> </a:t>
            </a:r>
            <a:r>
              <a:rPr lang="en-US" sz="2000" dirty="0" smtClean="0">
                <a:latin typeface="Arial Unicode MS" pitchFamily="34" charset="-128"/>
                <a:cs typeface="Arial" charset="0"/>
              </a:rPr>
              <a:t>required to migrate and it walked more than 700 km!.</a:t>
            </a:r>
          </a:p>
          <a:p>
            <a:pPr marL="0" indent="0" algn="just" eaLnBrk="0" hangingPunct="0">
              <a:lnSpc>
                <a:spcPct val="90000"/>
              </a:lnSpc>
              <a:buClr>
                <a:srgbClr val="996633"/>
              </a:buClr>
              <a:buSzPct val="95000"/>
              <a:buNone/>
            </a:pPr>
            <a:endParaRPr lang="en-US" sz="2000" dirty="0" smtClean="0">
              <a:latin typeface="Arial Unicode MS" pitchFamily="34" charset="-128"/>
              <a:cs typeface="Arial" charset="0"/>
            </a:endParaRPr>
          </a:p>
          <a:p>
            <a:pPr marL="0" indent="0" algn="just" eaLnBrk="0" hangingPunct="0">
              <a:lnSpc>
                <a:spcPct val="90000"/>
              </a:lnSpc>
              <a:buClr>
                <a:srgbClr val="996633"/>
              </a:buClr>
              <a:buSzPct val="95000"/>
              <a:buNone/>
            </a:pPr>
            <a:r>
              <a:rPr lang="en-US" sz="2000" dirty="0" smtClean="0">
                <a:latin typeface="Arial Unicode MS" pitchFamily="34" charset="-128"/>
                <a:cs typeface="Arial" charset="0"/>
              </a:rPr>
              <a:t>In 1984-86, I was District Development Officer in Rajkot , again years of drought  - famine. Rajkot district comprise of 1000 villages. I had to run Relief Camps for laborers for providing livelihood from September 1985 to till July </a:t>
            </a:r>
            <a:r>
              <a:rPr lang="en-US" sz="2000" dirty="0" smtClean="0">
                <a:latin typeface="Arial Unicode MS" pitchFamily="34" charset="-128"/>
                <a:cs typeface="Arial" charset="0"/>
              </a:rPr>
              <a:t>1986</a:t>
            </a:r>
            <a:r>
              <a:rPr lang="en-US" sz="2000" dirty="0" smtClean="0">
                <a:latin typeface="Arial Unicode MS" pitchFamily="34" charset="-128"/>
                <a:cs typeface="Arial" charset="0"/>
              </a:rPr>
              <a:t> </a:t>
            </a:r>
            <a:r>
              <a:rPr lang="en-US" sz="2000" dirty="0" smtClean="0">
                <a:latin typeface="Arial Unicode MS" pitchFamily="34" charset="-128"/>
                <a:cs typeface="Arial" charset="0"/>
              </a:rPr>
              <a:t>in all </a:t>
            </a:r>
            <a:r>
              <a:rPr lang="en-US" sz="2000" dirty="0" smtClean="0">
                <a:latin typeface="Arial Unicode MS" pitchFamily="34" charset="-128"/>
                <a:cs typeface="Arial" charset="0"/>
              </a:rPr>
              <a:t>villages. Water </a:t>
            </a:r>
            <a:r>
              <a:rPr lang="en-US" sz="2000" dirty="0" smtClean="0">
                <a:latin typeface="Arial Unicode MS" pitchFamily="34" charset="-128"/>
                <a:cs typeface="Arial" charset="0"/>
              </a:rPr>
              <a:t>for Rajkot city has supplied by train from state capital </a:t>
            </a:r>
            <a:r>
              <a:rPr lang="en-US" sz="2000" dirty="0" err="1" smtClean="0">
                <a:latin typeface="Arial Unicode MS" pitchFamily="34" charset="-128"/>
                <a:cs typeface="Arial" charset="0"/>
              </a:rPr>
              <a:t>Gandhinagar</a:t>
            </a:r>
            <a:r>
              <a:rPr lang="en-US" sz="2000" dirty="0" smtClean="0">
                <a:latin typeface="Arial Unicode MS" pitchFamily="34" charset="-128"/>
                <a:cs typeface="Arial" charset="0"/>
              </a:rPr>
              <a:t>.</a:t>
            </a:r>
          </a:p>
          <a:p>
            <a:pPr marL="0" indent="0" algn="just" eaLnBrk="0" hangingPunct="0">
              <a:lnSpc>
                <a:spcPct val="90000"/>
              </a:lnSpc>
              <a:buClr>
                <a:srgbClr val="996633"/>
              </a:buClr>
              <a:buSzPct val="95000"/>
              <a:buNone/>
            </a:pPr>
            <a:endParaRPr lang="en-US" sz="2000" dirty="0" smtClean="0">
              <a:latin typeface="Arial Unicode MS" pitchFamily="34" charset="-128"/>
              <a:cs typeface="Arial" charset="0"/>
            </a:endParaRPr>
          </a:p>
          <a:p>
            <a:pPr marL="0" indent="0" algn="just" eaLnBrk="0" hangingPunct="0">
              <a:lnSpc>
                <a:spcPct val="90000"/>
              </a:lnSpc>
              <a:buClr>
                <a:srgbClr val="996633"/>
              </a:buClr>
              <a:buSzPct val="95000"/>
              <a:buNone/>
            </a:pPr>
            <a:r>
              <a:rPr lang="en-US" sz="2000" dirty="0" smtClean="0">
                <a:latin typeface="Arial Unicode MS" pitchFamily="34" charset="-128"/>
                <a:cs typeface="Arial" charset="0"/>
              </a:rPr>
              <a:t>From such </a:t>
            </a:r>
            <a:r>
              <a:rPr lang="en-US" sz="2000" dirty="0" smtClean="0">
                <a:latin typeface="Arial Unicode MS" pitchFamily="34" charset="-128"/>
                <a:cs typeface="Arial" charset="0"/>
              </a:rPr>
              <a:t>adverse </a:t>
            </a:r>
            <a:r>
              <a:rPr lang="en-US" sz="2000" dirty="0" smtClean="0">
                <a:latin typeface="Arial Unicode MS" pitchFamily="34" charset="-128"/>
                <a:cs typeface="Arial" charset="0"/>
              </a:rPr>
              <a:t>situation, Gujarat has taken initiative for drought </a:t>
            </a:r>
            <a:r>
              <a:rPr lang="en-US" sz="2000" dirty="0" smtClean="0">
                <a:latin typeface="Arial Unicode MS" pitchFamily="34" charset="-128"/>
                <a:cs typeface="Arial" charset="0"/>
              </a:rPr>
              <a:t>proofing.</a:t>
            </a:r>
            <a:endParaRPr lang="en-US" sz="2000" dirty="0">
              <a:latin typeface="Arial Unicode MS" pitchFamily="34" charset="-128"/>
              <a:cs typeface="Arial" charset="0"/>
            </a:endParaRPr>
          </a:p>
        </p:txBody>
      </p:sp>
      <p:pic>
        <p:nvPicPr>
          <p:cNvPr id="12292"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a:effectLst/>
        </p:spPr>
      </p:pic>
      <p:sp>
        <p:nvSpPr>
          <p:cNvPr id="12293"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12294"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12295"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51090B3-A642-4E6A-AF16-DFE6E70CA326}" type="slidenum">
              <a:rPr lang="en-US"/>
              <a:pPr/>
              <a:t>16</a:t>
            </a:fld>
            <a:endParaRPr lang="en-US"/>
          </a:p>
        </p:txBody>
      </p:sp>
      <p:sp>
        <p:nvSpPr>
          <p:cNvPr id="14338" name="Rectangle 2"/>
          <p:cNvSpPr>
            <a:spLocks noGrp="1"/>
          </p:cNvSpPr>
          <p:nvPr>
            <p:ph type="title" idx="4294967295"/>
          </p:nvPr>
        </p:nvSpPr>
        <p:spPr>
          <a:xfrm>
            <a:off x="1752600" y="381000"/>
            <a:ext cx="6872288" cy="381000"/>
          </a:xfrm>
        </p:spPr>
        <p:txBody>
          <a:bodyPr lIns="0" rIns="0" bIns="0" anchor="b">
            <a:normAutofit fontScale="90000"/>
          </a:bodyPr>
          <a:lstStyle/>
          <a:p>
            <a:pPr eaLnBrk="0" hangingPunct="0"/>
            <a:endParaRPr lang="en-US" sz="3200" b="1" dirty="0">
              <a:solidFill>
                <a:srgbClr val="996633"/>
              </a:solidFill>
              <a:latin typeface="Calibri" pitchFamily="34" charset="0"/>
              <a:cs typeface="Arial" charset="0"/>
            </a:endParaRPr>
          </a:p>
        </p:txBody>
      </p:sp>
      <p:sp>
        <p:nvSpPr>
          <p:cNvPr id="14339" name="Rectangle 3"/>
          <p:cNvSpPr>
            <a:spLocks noGrp="1"/>
          </p:cNvSpPr>
          <p:nvPr>
            <p:ph type="body" sz="half" idx="4294967295"/>
          </p:nvPr>
        </p:nvSpPr>
        <p:spPr>
          <a:xfrm>
            <a:off x="762000" y="990600"/>
            <a:ext cx="8153400" cy="5334000"/>
          </a:xfrm>
          <a:noFill/>
        </p:spPr>
        <p:txBody>
          <a:bodyPr/>
          <a:lstStyle/>
          <a:p>
            <a:pPr marL="0" indent="0" algn="just" eaLnBrk="0" hangingPunct="0">
              <a:lnSpc>
                <a:spcPct val="150000"/>
              </a:lnSpc>
              <a:buClr>
                <a:srgbClr val="996633"/>
              </a:buClr>
              <a:buSzPct val="95000"/>
              <a:buNone/>
            </a:pPr>
            <a:r>
              <a:rPr lang="en-IN" sz="2400" dirty="0" smtClean="0"/>
              <a:t>In fact, since seventies, country has excellent drought relief policy and introduced Drought Prone Area Programme backed by Watershed Approach. Gujarat went further and laid water pipeline connecting almost all affected villages with Narmada water and even inter linked rivers. This approaches have paid rich dividends. </a:t>
            </a:r>
          </a:p>
          <a:p>
            <a:pPr algn="just" eaLnBrk="0" hangingPunct="0">
              <a:lnSpc>
                <a:spcPct val="90000"/>
              </a:lnSpc>
              <a:buClr>
                <a:srgbClr val="996633"/>
              </a:buClr>
              <a:buSzPct val="95000"/>
              <a:buFont typeface="Wingdings" pitchFamily="2" charset="2"/>
              <a:buChar char="v"/>
            </a:pPr>
            <a:endParaRPr lang="en-US" sz="2000" dirty="0">
              <a:latin typeface="Arial Unicode MS" pitchFamily="34" charset="-128"/>
              <a:cs typeface="Arial" charset="0"/>
            </a:endParaRPr>
          </a:p>
        </p:txBody>
      </p:sp>
      <p:pic>
        <p:nvPicPr>
          <p:cNvPr id="14340"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a:effectLst/>
        </p:spPr>
      </p:pic>
      <p:sp>
        <p:nvSpPr>
          <p:cNvPr id="14341"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14342"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14343"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82296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GUJARAT INNOVATIVE </a:t>
            </a:r>
            <a:r>
              <a:rPr lang="en-US" dirty="0" smtClean="0"/>
              <a:t>APPROACH</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49226372"/>
              </p:ext>
            </p:extLst>
          </p:nvPr>
        </p:nvGraphicFramePr>
        <p:xfrm>
          <a:off x="500034" y="476672"/>
          <a:ext cx="8392446" cy="6128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304800"/>
            <a:ext cx="3429000" cy="808038"/>
          </a:xfrm>
        </p:spPr>
        <p:txBody>
          <a:bodyPr>
            <a:normAutofit fontScale="90000"/>
          </a:bodyPr>
          <a:lstStyle/>
          <a:p>
            <a:pPr algn="l" eaLnBrk="1" hangingPunct="1"/>
            <a:r>
              <a:rPr lang="en-US" sz="3200" b="1" dirty="0" smtClean="0">
                <a:solidFill>
                  <a:schemeClr val="accent1">
                    <a:lumMod val="75000"/>
                  </a:schemeClr>
                </a:solidFill>
              </a:rPr>
              <a:t>Augmentation of water resources</a:t>
            </a:r>
          </a:p>
        </p:txBody>
      </p:sp>
      <p:sp>
        <p:nvSpPr>
          <p:cNvPr id="15363" name="Rectangle 3"/>
          <p:cNvSpPr>
            <a:spLocks noGrp="1" noChangeArrowheads="1"/>
          </p:cNvSpPr>
          <p:nvPr>
            <p:ph idx="1"/>
          </p:nvPr>
        </p:nvSpPr>
        <p:spPr>
          <a:xfrm>
            <a:off x="228600" y="1828800"/>
            <a:ext cx="6400800" cy="4648200"/>
          </a:xfrm>
        </p:spPr>
        <p:txBody>
          <a:bodyPr/>
          <a:lstStyle/>
          <a:p>
            <a:pPr lvl="1" eaLnBrk="1" hangingPunct="1">
              <a:buFontTx/>
              <a:buNone/>
            </a:pPr>
            <a:endParaRPr lang="en-US" sz="2400" dirty="0" smtClean="0">
              <a:solidFill>
                <a:schemeClr val="accent2"/>
              </a:solidFill>
            </a:endParaRPr>
          </a:p>
          <a:p>
            <a:pPr lvl="1" eaLnBrk="1" hangingPunct="1"/>
            <a:r>
              <a:rPr lang="en-US" sz="2400" b="1" dirty="0" smtClean="0">
                <a:solidFill>
                  <a:schemeClr val="accent2"/>
                </a:solidFill>
              </a:rPr>
              <a:t>Check-dams,    </a:t>
            </a:r>
            <a:r>
              <a:rPr lang="en-US" sz="2400" b="1" dirty="0" err="1" smtClean="0">
                <a:solidFill>
                  <a:schemeClr val="accent2"/>
                </a:solidFill>
              </a:rPr>
              <a:t>Boribundh</a:t>
            </a:r>
            <a:r>
              <a:rPr lang="en-US" sz="2400" b="1" dirty="0" smtClean="0">
                <a:solidFill>
                  <a:schemeClr val="accent2"/>
                </a:solidFill>
              </a:rPr>
              <a:t>, </a:t>
            </a:r>
          </a:p>
          <a:p>
            <a:pPr lvl="1" eaLnBrk="1" hangingPunct="1"/>
            <a:r>
              <a:rPr lang="en-US" sz="2400" b="1" dirty="0" smtClean="0">
                <a:solidFill>
                  <a:schemeClr val="accent2"/>
                </a:solidFill>
              </a:rPr>
              <a:t>farm ponds,      </a:t>
            </a:r>
            <a:r>
              <a:rPr lang="en-US" sz="2400" b="1" dirty="0" err="1" smtClean="0">
                <a:solidFill>
                  <a:schemeClr val="accent2"/>
                </a:solidFill>
              </a:rPr>
              <a:t>Sim</a:t>
            </a:r>
            <a:r>
              <a:rPr lang="en-US" sz="2400" b="1" dirty="0" smtClean="0">
                <a:solidFill>
                  <a:schemeClr val="accent2"/>
                </a:solidFill>
              </a:rPr>
              <a:t> </a:t>
            </a:r>
            <a:r>
              <a:rPr lang="en-US" sz="2400" b="1" dirty="0" err="1" smtClean="0">
                <a:solidFill>
                  <a:schemeClr val="accent2"/>
                </a:solidFill>
              </a:rPr>
              <a:t>Talavdi</a:t>
            </a:r>
            <a:r>
              <a:rPr lang="en-US" sz="2400" b="1" dirty="0" smtClean="0">
                <a:solidFill>
                  <a:schemeClr val="accent2"/>
                </a:solidFill>
              </a:rPr>
              <a:t>, </a:t>
            </a:r>
          </a:p>
          <a:p>
            <a:pPr lvl="1" eaLnBrk="1" hangingPunct="1"/>
            <a:r>
              <a:rPr lang="en-US" sz="2400" b="1" dirty="0" smtClean="0">
                <a:solidFill>
                  <a:schemeClr val="accent2"/>
                </a:solidFill>
              </a:rPr>
              <a:t>Van </a:t>
            </a:r>
            <a:r>
              <a:rPr lang="en-US" sz="2400" b="1" dirty="0" err="1" smtClean="0">
                <a:solidFill>
                  <a:schemeClr val="accent2"/>
                </a:solidFill>
              </a:rPr>
              <a:t>Talavadi</a:t>
            </a:r>
            <a:r>
              <a:rPr lang="en-US" sz="2400" b="1" dirty="0" smtClean="0">
                <a:solidFill>
                  <a:schemeClr val="accent2"/>
                </a:solidFill>
              </a:rPr>
              <a:t>,   Terrace </a:t>
            </a:r>
            <a:r>
              <a:rPr lang="en-US" sz="2400" b="1" dirty="0" err="1" smtClean="0">
                <a:solidFill>
                  <a:schemeClr val="accent2"/>
                </a:solidFill>
              </a:rPr>
              <a:t>Talavadi</a:t>
            </a:r>
            <a:endParaRPr lang="en-US" sz="2400" b="1" dirty="0" smtClean="0">
              <a:solidFill>
                <a:schemeClr val="accent2"/>
              </a:solidFill>
            </a:endParaRPr>
          </a:p>
          <a:p>
            <a:pPr lvl="1" eaLnBrk="1" hangingPunct="1"/>
            <a:r>
              <a:rPr lang="en-US" sz="2400" b="1" dirty="0" smtClean="0">
                <a:solidFill>
                  <a:schemeClr val="accent2"/>
                </a:solidFill>
              </a:rPr>
              <a:t>Recharge wells</a:t>
            </a:r>
          </a:p>
          <a:p>
            <a:pPr lvl="1" eaLnBrk="1" hangingPunct="1"/>
            <a:r>
              <a:rPr lang="en-US" sz="2400" b="1" dirty="0" smtClean="0">
                <a:solidFill>
                  <a:schemeClr val="accent2"/>
                </a:solidFill>
              </a:rPr>
              <a:t>Series of check-dams in a river basin</a:t>
            </a:r>
          </a:p>
          <a:p>
            <a:pPr lvl="1" eaLnBrk="1" hangingPunct="1"/>
            <a:endParaRPr lang="en-US" sz="2400" dirty="0" smtClean="0">
              <a:solidFill>
                <a:schemeClr val="accent2"/>
              </a:solidFill>
            </a:endParaRPr>
          </a:p>
          <a:p>
            <a:pPr lvl="1" eaLnBrk="1" hangingPunct="1"/>
            <a:endParaRPr lang="en-US" sz="2400" dirty="0" smtClean="0">
              <a:solidFill>
                <a:schemeClr val="accent2"/>
              </a:solidFill>
            </a:endParaRPr>
          </a:p>
          <a:p>
            <a:pPr lvl="1" eaLnBrk="1" hangingPunct="1">
              <a:buFontTx/>
              <a:buNone/>
            </a:pPr>
            <a:endParaRPr lang="en-US" sz="2400" dirty="0" smtClean="0">
              <a:solidFill>
                <a:schemeClr val="accent2"/>
              </a:solidFill>
            </a:endParaRPr>
          </a:p>
        </p:txBody>
      </p:sp>
      <p:sp>
        <p:nvSpPr>
          <p:cNvPr id="15372" name="Slide Number Placeholder 13"/>
          <p:cNvSpPr>
            <a:spLocks noGrp="1"/>
          </p:cNvSpPr>
          <p:nvPr>
            <p:ph type="sldNum" sz="quarter" idx="12"/>
          </p:nvPr>
        </p:nvSpPr>
        <p:spPr>
          <a:noFill/>
        </p:spPr>
        <p:txBody>
          <a:bodyPr/>
          <a:lstStyle/>
          <a:p>
            <a:fld id="{73D425EE-0694-4FE7-9FF6-FC32D5861351}"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pic>
        <p:nvPicPr>
          <p:cNvPr id="15364" name="Picture 20" descr="Choreswar CD (3)"/>
          <p:cNvPicPr>
            <a:picLocks noChangeAspect="1" noChangeArrowheads="1"/>
          </p:cNvPicPr>
          <p:nvPr/>
        </p:nvPicPr>
        <p:blipFill>
          <a:blip r:embed="rId3" cstate="print"/>
          <a:srcRect b="10001"/>
          <a:stretch>
            <a:fillRect/>
          </a:stretch>
        </p:blipFill>
        <p:spPr bwMode="auto">
          <a:xfrm>
            <a:off x="6553200" y="228600"/>
            <a:ext cx="2438400" cy="1371600"/>
          </a:xfrm>
          <a:prstGeom prst="rect">
            <a:avLst/>
          </a:prstGeom>
          <a:noFill/>
          <a:ln w="9525">
            <a:noFill/>
            <a:miter lim="800000"/>
            <a:headEnd/>
            <a:tailEnd/>
          </a:ln>
        </p:spPr>
      </p:pic>
      <p:sp>
        <p:nvSpPr>
          <p:cNvPr id="7" name="AutoShape 6"/>
          <p:cNvSpPr>
            <a:spLocks noChangeArrowheads="1"/>
          </p:cNvSpPr>
          <p:nvPr/>
        </p:nvSpPr>
        <p:spPr bwMode="gray">
          <a:xfrm>
            <a:off x="533400" y="1600200"/>
            <a:ext cx="4191000" cy="457200"/>
          </a:xfrm>
          <a:prstGeom prst="roundRect">
            <a:avLst>
              <a:gd name="adj" fmla="val 49106"/>
            </a:avLst>
          </a:prstGeom>
          <a:solidFill>
            <a:schemeClr val="accent1">
              <a:lumMod val="20000"/>
              <a:lumOff val="80000"/>
            </a:schemeClr>
          </a:solidFill>
          <a:ln w="28575">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dirty="0">
                <a:latin typeface="Arial" charset="0"/>
                <a:cs typeface="Arial" charset="0"/>
              </a:rPr>
              <a:t>Water Harvesting</a:t>
            </a:r>
          </a:p>
        </p:txBody>
      </p:sp>
      <p:sp>
        <p:nvSpPr>
          <p:cNvPr id="8" name="AutoShape 7"/>
          <p:cNvSpPr>
            <a:spLocks noChangeArrowheads="1"/>
          </p:cNvSpPr>
          <p:nvPr/>
        </p:nvSpPr>
        <p:spPr bwMode="gray">
          <a:xfrm>
            <a:off x="533400" y="4572000"/>
            <a:ext cx="4495800" cy="457200"/>
          </a:xfrm>
          <a:prstGeom prst="roundRect">
            <a:avLst>
              <a:gd name="adj" fmla="val 4910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dirty="0">
                <a:solidFill>
                  <a:srgbClr val="FFFFFF"/>
                </a:solidFill>
                <a:latin typeface="Arial" charset="0"/>
                <a:cs typeface="Arial" charset="0"/>
              </a:rPr>
              <a:t>GIS Atlas of irrigation structures</a:t>
            </a:r>
          </a:p>
        </p:txBody>
      </p:sp>
      <p:sp>
        <p:nvSpPr>
          <p:cNvPr id="9" name="AutoShape 8"/>
          <p:cNvSpPr>
            <a:spLocks noChangeArrowheads="1"/>
          </p:cNvSpPr>
          <p:nvPr/>
        </p:nvSpPr>
        <p:spPr bwMode="gray">
          <a:xfrm>
            <a:off x="533400" y="5334000"/>
            <a:ext cx="5867400" cy="457200"/>
          </a:xfrm>
          <a:prstGeom prst="roundRect">
            <a:avLst>
              <a:gd name="adj" fmla="val 4910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wrap="none" anchor="ctr"/>
          <a:lstStyle/>
          <a:p>
            <a:pPr>
              <a:defRPr/>
            </a:pPr>
            <a:r>
              <a:rPr lang="en-US" sz="2400" dirty="0">
                <a:solidFill>
                  <a:schemeClr val="bg1"/>
                </a:solidFill>
                <a:latin typeface="Arial" charset="0"/>
                <a:cs typeface="Arial" charset="0"/>
              </a:rPr>
              <a:t>Shifting to basin wise integrated approach</a:t>
            </a:r>
          </a:p>
        </p:txBody>
      </p:sp>
      <p:pic>
        <p:nvPicPr>
          <p:cNvPr id="15368" name="Picture 3" descr="GKGV"/>
          <p:cNvPicPr>
            <a:picLocks noChangeAspect="1" noChangeArrowheads="1"/>
          </p:cNvPicPr>
          <p:nvPr/>
        </p:nvPicPr>
        <p:blipFill>
          <a:blip r:embed="rId4" cstate="print">
            <a:lum bright="18000"/>
          </a:blip>
          <a:srcRect l="3700" t="8786" r="3700" b="6284"/>
          <a:stretch>
            <a:fillRect/>
          </a:stretch>
        </p:blipFill>
        <p:spPr bwMode="auto">
          <a:xfrm>
            <a:off x="6553200" y="1844824"/>
            <a:ext cx="2438400" cy="1355576"/>
          </a:xfrm>
          <a:prstGeom prst="rect">
            <a:avLst/>
          </a:prstGeom>
          <a:noFill/>
          <a:ln w="9525">
            <a:noFill/>
            <a:miter lim="800000"/>
            <a:headEnd/>
            <a:tailEnd/>
          </a:ln>
        </p:spPr>
      </p:pic>
      <p:pic>
        <p:nvPicPr>
          <p:cNvPr id="15369" name="Picture 2" descr="mso2D7AF"/>
          <p:cNvPicPr>
            <a:picLocks noChangeAspect="1" noChangeArrowheads="1"/>
          </p:cNvPicPr>
          <p:nvPr/>
        </p:nvPicPr>
        <p:blipFill>
          <a:blip r:embed="rId5" cstate="print"/>
          <a:srcRect l="1857" r="989" b="5263"/>
          <a:stretch>
            <a:fillRect/>
          </a:stretch>
        </p:blipFill>
        <p:spPr bwMode="auto">
          <a:xfrm>
            <a:off x="6553200" y="3352800"/>
            <a:ext cx="2438400" cy="1295400"/>
          </a:xfrm>
          <a:prstGeom prst="rect">
            <a:avLst/>
          </a:prstGeom>
          <a:noFill/>
          <a:ln w="9525">
            <a:noFill/>
            <a:miter lim="800000"/>
            <a:headEnd/>
            <a:tailEnd/>
          </a:ln>
        </p:spPr>
      </p:pic>
      <p:pic>
        <p:nvPicPr>
          <p:cNvPr id="15370" name="Picture 3"/>
          <p:cNvPicPr>
            <a:picLocks noChangeAspect="1" noChangeArrowheads="1"/>
          </p:cNvPicPr>
          <p:nvPr/>
        </p:nvPicPr>
        <p:blipFill>
          <a:blip r:embed="rId6" cstate="print"/>
          <a:srcRect/>
          <a:stretch>
            <a:fillRect/>
          </a:stretch>
        </p:blipFill>
        <p:spPr bwMode="auto">
          <a:xfrm>
            <a:off x="6553200" y="4953000"/>
            <a:ext cx="2438400" cy="1295400"/>
          </a:xfrm>
          <a:prstGeom prst="rect">
            <a:avLst/>
          </a:prstGeom>
          <a:noFill/>
          <a:ln w="9525">
            <a:noFill/>
            <a:miter lim="800000"/>
            <a:headEnd/>
            <a:tailEnd/>
          </a:ln>
        </p:spPr>
      </p:pic>
      <p:sp>
        <p:nvSpPr>
          <p:cNvPr id="12" name="TextBox 11"/>
          <p:cNvSpPr txBox="1"/>
          <p:nvPr/>
        </p:nvSpPr>
        <p:spPr>
          <a:xfrm>
            <a:off x="7092280" y="260649"/>
            <a:ext cx="1584176" cy="307777"/>
          </a:xfrm>
          <a:prstGeom prst="rect">
            <a:avLst/>
          </a:prstGeom>
          <a:solidFill>
            <a:schemeClr val="accent1">
              <a:lumMod val="20000"/>
              <a:lumOff val="80000"/>
            </a:schemeClr>
          </a:solidFill>
        </p:spPr>
        <p:txBody>
          <a:bodyPr wrap="square" rtlCol="0">
            <a:spAutoFit/>
          </a:bodyPr>
          <a:lstStyle/>
          <a:p>
            <a:r>
              <a:rPr lang="en-US" sz="1400" dirty="0" smtClean="0"/>
              <a:t>Check-dam</a:t>
            </a:r>
            <a:endParaRPr lang="en-US" sz="1400" dirty="0"/>
          </a:p>
        </p:txBody>
      </p:sp>
      <p:sp>
        <p:nvSpPr>
          <p:cNvPr id="13" name="TextBox 12"/>
          <p:cNvSpPr txBox="1"/>
          <p:nvPr/>
        </p:nvSpPr>
        <p:spPr>
          <a:xfrm>
            <a:off x="7020272" y="1844824"/>
            <a:ext cx="1152128" cy="307777"/>
          </a:xfrm>
          <a:prstGeom prst="rect">
            <a:avLst/>
          </a:prstGeom>
          <a:solidFill>
            <a:schemeClr val="accent1">
              <a:lumMod val="20000"/>
              <a:lumOff val="80000"/>
            </a:schemeClr>
          </a:solidFill>
        </p:spPr>
        <p:txBody>
          <a:bodyPr wrap="square" rtlCol="0">
            <a:spAutoFit/>
          </a:bodyPr>
          <a:lstStyle/>
          <a:p>
            <a:r>
              <a:rPr lang="en-US" sz="1400" dirty="0" err="1" smtClean="0"/>
              <a:t>Bori</a:t>
            </a:r>
            <a:r>
              <a:rPr lang="en-US" sz="1400" dirty="0" smtClean="0"/>
              <a:t> </a:t>
            </a:r>
            <a:r>
              <a:rPr lang="en-US" sz="1400" dirty="0" err="1" smtClean="0"/>
              <a:t>bundh</a:t>
            </a:r>
            <a:endParaRPr lang="en-US" sz="1400" dirty="0"/>
          </a:p>
        </p:txBody>
      </p:sp>
      <p:sp>
        <p:nvSpPr>
          <p:cNvPr id="14" name="TextBox 13"/>
          <p:cNvSpPr txBox="1"/>
          <p:nvPr/>
        </p:nvSpPr>
        <p:spPr>
          <a:xfrm>
            <a:off x="7092280" y="4293096"/>
            <a:ext cx="1584176" cy="307777"/>
          </a:xfrm>
          <a:prstGeom prst="rect">
            <a:avLst/>
          </a:prstGeom>
          <a:solidFill>
            <a:schemeClr val="tx2">
              <a:lumMod val="20000"/>
              <a:lumOff val="80000"/>
            </a:schemeClr>
          </a:solidFill>
        </p:spPr>
        <p:txBody>
          <a:bodyPr wrap="square" rtlCol="0">
            <a:spAutoFit/>
          </a:bodyPr>
          <a:lstStyle/>
          <a:p>
            <a:r>
              <a:rPr lang="en-US" sz="1400" dirty="0" smtClean="0"/>
              <a:t>Farm Pond</a:t>
            </a:r>
            <a:endParaRPr lang="en-US" sz="1400" dirty="0"/>
          </a:p>
        </p:txBody>
      </p:sp>
      <p:sp>
        <p:nvSpPr>
          <p:cNvPr id="15" name="TextBox 14"/>
          <p:cNvSpPr txBox="1"/>
          <p:nvPr/>
        </p:nvSpPr>
        <p:spPr>
          <a:xfrm>
            <a:off x="6804248" y="6211669"/>
            <a:ext cx="1800200" cy="307777"/>
          </a:xfrm>
          <a:prstGeom prst="rect">
            <a:avLst/>
          </a:prstGeom>
          <a:solidFill>
            <a:schemeClr val="accent1">
              <a:lumMod val="20000"/>
              <a:lumOff val="80000"/>
            </a:schemeClr>
          </a:solidFill>
        </p:spPr>
        <p:txBody>
          <a:bodyPr wrap="square" rtlCol="0">
            <a:spAutoFit/>
          </a:bodyPr>
          <a:lstStyle/>
          <a:p>
            <a:r>
              <a:rPr lang="en-US" sz="1400" b="1" dirty="0" smtClean="0"/>
              <a:t>Terrace  </a:t>
            </a:r>
            <a:r>
              <a:rPr lang="en-US" sz="1400" b="1" dirty="0" err="1" smtClean="0"/>
              <a:t>Talavadi</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7FF9717-7503-4144-A373-D1D9F84DFD24}" type="slidenum">
              <a:rPr lang="en-US"/>
              <a:pPr/>
              <a:t>2</a:t>
            </a:fld>
            <a:endParaRPr lang="en-US"/>
          </a:p>
        </p:txBody>
      </p:sp>
      <p:sp>
        <p:nvSpPr>
          <p:cNvPr id="8194" name="Rectangle 2"/>
          <p:cNvSpPr>
            <a:spLocks noGrp="1"/>
          </p:cNvSpPr>
          <p:nvPr>
            <p:ph type="title" idx="4294967295"/>
          </p:nvPr>
        </p:nvSpPr>
        <p:spPr>
          <a:xfrm>
            <a:off x="1752600" y="381000"/>
            <a:ext cx="6553200" cy="533400"/>
          </a:xfrm>
        </p:spPr>
        <p:txBody>
          <a:bodyPr lIns="0" rIns="0" bIns="0" anchor="b"/>
          <a:lstStyle/>
          <a:p>
            <a:r>
              <a:rPr lang="en-US" sz="3200" b="1" dirty="0" smtClean="0">
                <a:solidFill>
                  <a:srgbClr val="996633"/>
                </a:solidFill>
                <a:latin typeface="Calibri" pitchFamily="34" charset="0"/>
              </a:rPr>
              <a:t>OVER VIEW </a:t>
            </a:r>
            <a:endParaRPr lang="en-US" sz="3200" b="1" dirty="0">
              <a:solidFill>
                <a:srgbClr val="996633"/>
              </a:solidFill>
              <a:latin typeface="Calibri" pitchFamily="34" charset="0"/>
            </a:endParaRPr>
          </a:p>
        </p:txBody>
      </p:sp>
      <p:sp>
        <p:nvSpPr>
          <p:cNvPr id="8195" name="Rectangle 3"/>
          <p:cNvSpPr>
            <a:spLocks noGrp="1"/>
          </p:cNvSpPr>
          <p:nvPr>
            <p:ph type="body" sz="half" idx="4294967295"/>
          </p:nvPr>
        </p:nvSpPr>
        <p:spPr>
          <a:xfrm>
            <a:off x="914400" y="838200"/>
            <a:ext cx="7696200" cy="5257800"/>
          </a:xfrm>
        </p:spPr>
        <p:txBody>
          <a:bodyPr/>
          <a:lstStyle/>
          <a:p>
            <a:pPr algn="just">
              <a:lnSpc>
                <a:spcPct val="90000"/>
              </a:lnSpc>
              <a:buNone/>
            </a:pPr>
            <a:endParaRPr lang="en-IN" sz="1800" dirty="0" smtClean="0"/>
          </a:p>
          <a:p>
            <a:pPr algn="just">
              <a:lnSpc>
                <a:spcPct val="90000"/>
              </a:lnSpc>
            </a:pPr>
            <a:endParaRPr lang="en-IN" sz="1800" dirty="0" smtClean="0"/>
          </a:p>
          <a:p>
            <a:pPr marL="0" indent="0" algn="just">
              <a:lnSpc>
                <a:spcPct val="150000"/>
              </a:lnSpc>
              <a:buNone/>
            </a:pPr>
            <a:r>
              <a:rPr lang="en-IN" sz="2400" dirty="0" smtClean="0"/>
              <a:t>Indian Economy is doing extremely well. The rate of growth of GDP is between 7 to 8%. Poverty in rural areas has declined from 80% to 20% prior to Independence. Country used to import food grains in the initial years, but since then it has gained self sufficiency and now exports.</a:t>
            </a:r>
          </a:p>
          <a:p>
            <a:pPr marL="0" indent="0" algn="just">
              <a:lnSpc>
                <a:spcPct val="90000"/>
              </a:lnSpc>
            </a:pPr>
            <a:endParaRPr lang="en-US" sz="2400" b="1" dirty="0"/>
          </a:p>
          <a:p>
            <a:pPr algn="just">
              <a:lnSpc>
                <a:spcPct val="90000"/>
              </a:lnSpc>
              <a:buClr>
                <a:srgbClr val="996633"/>
              </a:buClr>
              <a:buFont typeface="Wingdings" pitchFamily="2" charset="2"/>
              <a:buNone/>
            </a:pPr>
            <a:endParaRPr lang="en-US" sz="1800" b="1" dirty="0">
              <a:latin typeface="Book Antiqua"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152400" y="-173038"/>
            <a:ext cx="1447800" cy="1239838"/>
          </a:xfrm>
          <a:noFill/>
        </p:spPr>
      </p:pic>
      <p:sp>
        <p:nvSpPr>
          <p:cNvPr id="819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19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KGV"/>
          <p:cNvPicPr>
            <a:picLocks noChangeAspect="1" noChangeArrowheads="1"/>
          </p:cNvPicPr>
          <p:nvPr/>
        </p:nvPicPr>
        <p:blipFill>
          <a:blip r:embed="rId3" cstate="print">
            <a:lum bright="18000"/>
          </a:blip>
          <a:srcRect l="3700" t="8786" r="3700" b="6284"/>
          <a:stretch>
            <a:fillRect/>
          </a:stretch>
        </p:blipFill>
        <p:spPr>
          <a:xfrm>
            <a:off x="304800" y="1371600"/>
            <a:ext cx="3962400" cy="5181600"/>
          </a:xfrm>
          <a:prstGeom prst="rect">
            <a:avLst/>
          </a:prstGeom>
          <a:noFill/>
        </p:spPr>
      </p:pic>
      <p:sp>
        <p:nvSpPr>
          <p:cNvPr id="6" name="Rectangle 5"/>
          <p:cNvSpPr/>
          <p:nvPr/>
        </p:nvSpPr>
        <p:spPr>
          <a:xfrm>
            <a:off x="381000" y="533400"/>
            <a:ext cx="3733800" cy="830997"/>
          </a:xfrm>
          <a:prstGeom prst="rect">
            <a:avLst/>
          </a:prstGeom>
        </p:spPr>
        <p:txBody>
          <a:bodyPr wrap="square">
            <a:spAutoFit/>
          </a:bodyPr>
          <a:lstStyle/>
          <a:p>
            <a:pPr algn="just"/>
            <a:r>
              <a:rPr lang="en-US" sz="2400" b="1" dirty="0" smtClean="0">
                <a:solidFill>
                  <a:schemeClr val="tx2">
                    <a:lumMod val="60000"/>
                    <a:lumOff val="40000"/>
                  </a:schemeClr>
                </a:solidFill>
                <a:latin typeface="+mj-lt"/>
                <a:cs typeface="Arial" pitchFamily="34" charset="0"/>
              </a:rPr>
              <a:t>RIGHT STEP – </a:t>
            </a:r>
          </a:p>
          <a:p>
            <a:pPr algn="just"/>
            <a:r>
              <a:rPr lang="en-US" sz="2400" b="1" dirty="0" smtClean="0">
                <a:solidFill>
                  <a:schemeClr val="tx2">
                    <a:lumMod val="60000"/>
                    <a:lumOff val="40000"/>
                  </a:schemeClr>
                </a:solidFill>
                <a:latin typeface="+mj-lt"/>
                <a:cs typeface="Arial" pitchFamily="34" charset="0"/>
              </a:rPr>
              <a:t>ASTOUNDING EXPERIENCE</a:t>
            </a:r>
            <a:endParaRPr lang="en-US" sz="2800" dirty="0" smtClean="0">
              <a:solidFill>
                <a:schemeClr val="tx2">
                  <a:lumMod val="60000"/>
                  <a:lumOff val="40000"/>
                </a:schemeClr>
              </a:solidFill>
              <a:effectLst>
                <a:outerShdw blurRad="38100" dist="38100" dir="2700000" algn="tl">
                  <a:srgbClr val="000000">
                    <a:alpha val="43137"/>
                  </a:srgbClr>
                </a:outerShdw>
              </a:effectLst>
              <a:latin typeface="+mj-lt"/>
              <a:cs typeface="Arial" pitchFamily="34" charset="0"/>
            </a:endParaRPr>
          </a:p>
        </p:txBody>
      </p:sp>
      <p:graphicFrame>
        <p:nvGraphicFramePr>
          <p:cNvPr id="10" name="Diagram 9"/>
          <p:cNvGraphicFramePr/>
          <p:nvPr>
            <p:extLst>
              <p:ext uri="{D42A27DB-BD31-4B8C-83A1-F6EECF244321}">
                <p14:modId xmlns:p14="http://schemas.microsoft.com/office/powerpoint/2010/main" xmlns="" val="2794457951"/>
              </p:ext>
            </p:extLst>
          </p:nvPr>
        </p:nvGraphicFramePr>
        <p:xfrm>
          <a:off x="4211960" y="1916832"/>
          <a:ext cx="4707632" cy="4521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1"/>
            <a:ext cx="8382000" cy="609599"/>
          </a:xfrm>
        </p:spPr>
        <p:txBody>
          <a:bodyPr>
            <a:normAutofit/>
          </a:bodyPr>
          <a:lstStyle/>
          <a:p>
            <a:r>
              <a:rPr lang="en-US" sz="3200" b="1" dirty="0" smtClean="0">
                <a:solidFill>
                  <a:schemeClr val="tx2">
                    <a:lumMod val="60000"/>
                    <a:lumOff val="40000"/>
                  </a:schemeClr>
                </a:solidFill>
              </a:rPr>
              <a:t>INNOVATIVE APPROACH--MICRO IRRIGATION</a:t>
            </a:r>
            <a:endParaRPr lang="en-US" sz="3200" b="1" dirty="0">
              <a:solidFill>
                <a:schemeClr val="tx2">
                  <a:lumMod val="60000"/>
                  <a:lumOff val="40000"/>
                </a:schemeClr>
              </a:solidFill>
            </a:endParaRPr>
          </a:p>
        </p:txBody>
      </p:sp>
      <p:graphicFrame>
        <p:nvGraphicFramePr>
          <p:cNvPr id="4" name="Diagram 3"/>
          <p:cNvGraphicFramePr/>
          <p:nvPr>
            <p:extLst>
              <p:ext uri="{D42A27DB-BD31-4B8C-83A1-F6EECF244321}">
                <p14:modId xmlns:p14="http://schemas.microsoft.com/office/powerpoint/2010/main" xmlns="" val="3368706772"/>
              </p:ext>
            </p:extLst>
          </p:nvPr>
        </p:nvGraphicFramePr>
        <p:xfrm>
          <a:off x="228600" y="762000"/>
          <a:ext cx="8763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2286000" cy="762000"/>
          </a:xfrm>
        </p:spPr>
        <p:txBody>
          <a:bodyPr>
            <a:noAutofit/>
          </a:bodyPr>
          <a:lstStyle/>
          <a:p>
            <a:r>
              <a:rPr lang="en-US" sz="3200" b="1" dirty="0" smtClean="0">
                <a:solidFill>
                  <a:schemeClr val="tx2">
                    <a:lumMod val="60000"/>
                    <a:lumOff val="40000"/>
                  </a:schemeClr>
                </a:solidFill>
                <a:latin typeface="Arial" pitchFamily="34" charset="0"/>
                <a:cs typeface="Arial" pitchFamily="34" charset="0"/>
              </a:rPr>
              <a:t>Innovative Approach –PIM</a:t>
            </a:r>
            <a:endParaRPr lang="en-US" sz="3200" b="1" dirty="0">
              <a:solidFill>
                <a:schemeClr val="tx2">
                  <a:lumMod val="60000"/>
                  <a:lumOff val="40000"/>
                </a:schemeClr>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xmlns="" val="2167029796"/>
              </p:ext>
            </p:extLst>
          </p:nvPr>
        </p:nvGraphicFramePr>
        <p:xfrm>
          <a:off x="1066800" y="214290"/>
          <a:ext cx="8077200" cy="6338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2514600" cy="914400"/>
          </a:xfrm>
        </p:spPr>
        <p:txBody>
          <a:bodyPr>
            <a:noAutofit/>
          </a:bodyPr>
          <a:lstStyle/>
          <a:p>
            <a:pPr algn="l"/>
            <a:r>
              <a:rPr lang="en-US" sz="2800" b="1" dirty="0" smtClean="0">
                <a:solidFill>
                  <a:schemeClr val="tx2">
                    <a:lumMod val="60000"/>
                    <a:lumOff val="40000"/>
                  </a:schemeClr>
                </a:solidFill>
                <a:latin typeface="Arial" pitchFamily="34" charset="0"/>
                <a:cs typeface="Arial" pitchFamily="34" charset="0"/>
              </a:rPr>
              <a:t>Innovative Approach –</a:t>
            </a:r>
            <a:br>
              <a:rPr lang="en-US" sz="2800" b="1" dirty="0" smtClean="0">
                <a:solidFill>
                  <a:schemeClr val="tx2">
                    <a:lumMod val="60000"/>
                    <a:lumOff val="40000"/>
                  </a:schemeClr>
                </a:solidFill>
                <a:latin typeface="Arial" pitchFamily="34" charset="0"/>
                <a:cs typeface="Arial" pitchFamily="34" charset="0"/>
              </a:rPr>
            </a:br>
            <a:r>
              <a:rPr lang="en-US" sz="2800" b="1" dirty="0" smtClean="0">
                <a:solidFill>
                  <a:schemeClr val="tx2">
                    <a:lumMod val="60000"/>
                    <a:lumOff val="40000"/>
                  </a:schemeClr>
                </a:solidFill>
                <a:latin typeface="Arial" pitchFamily="34" charset="0"/>
                <a:cs typeface="Arial" pitchFamily="34" charset="0"/>
              </a:rPr>
              <a:t>Interlinking &amp; inter-basin transfer</a:t>
            </a:r>
            <a:endParaRPr lang="en-US" sz="2800" b="1" dirty="0">
              <a:solidFill>
                <a:schemeClr val="tx2">
                  <a:lumMod val="60000"/>
                  <a:lumOff val="40000"/>
                </a:schemeClr>
              </a:solidFill>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xmlns="" val="2767260835"/>
              </p:ext>
            </p:extLst>
          </p:nvPr>
        </p:nvGraphicFramePr>
        <p:xfrm>
          <a:off x="2667000" y="1143000"/>
          <a:ext cx="6096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2514600" cy="762000"/>
          </a:xfrm>
        </p:spPr>
        <p:txBody>
          <a:bodyPr>
            <a:noAutofit/>
          </a:bodyPr>
          <a:lstStyle/>
          <a:p>
            <a:pPr algn="l"/>
            <a:r>
              <a:rPr lang="en-US" sz="2800" b="1" dirty="0" smtClean="0">
                <a:solidFill>
                  <a:schemeClr val="tx2">
                    <a:lumMod val="60000"/>
                    <a:lumOff val="40000"/>
                  </a:schemeClr>
                </a:solidFill>
                <a:cs typeface="Arial" pitchFamily="34" charset="0"/>
              </a:rPr>
              <a:t>Interlinking &amp; inter-basin transfer</a:t>
            </a:r>
            <a:endParaRPr lang="hi-IN" sz="3600" dirty="0"/>
          </a:p>
        </p:txBody>
      </p:sp>
      <p:graphicFrame>
        <p:nvGraphicFramePr>
          <p:cNvPr id="6" name="Diagram 5"/>
          <p:cNvGraphicFramePr/>
          <p:nvPr/>
        </p:nvGraphicFramePr>
        <p:xfrm>
          <a:off x="1115616" y="1556792"/>
          <a:ext cx="77724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gwre9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139" t="356" r="13086" b="1587"/>
          <a:stretch>
            <a:fillRect/>
          </a:stretch>
        </p:blipFill>
        <p:spPr bwMode="auto">
          <a:xfrm>
            <a:off x="323850" y="879475"/>
            <a:ext cx="4248150" cy="353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5"/>
          <p:cNvSpPr>
            <a:spLocks noChangeArrowheads="1"/>
          </p:cNvSpPr>
          <p:nvPr/>
        </p:nvSpPr>
        <p:spPr bwMode="auto">
          <a:xfrm>
            <a:off x="323850" y="333375"/>
            <a:ext cx="8569325" cy="62642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p>
        </p:txBody>
      </p:sp>
      <p:sp>
        <p:nvSpPr>
          <p:cNvPr id="3076" name="Text Box 11"/>
          <p:cNvSpPr txBox="1">
            <a:spLocks noChangeArrowheads="1"/>
          </p:cNvSpPr>
          <p:nvPr/>
        </p:nvSpPr>
        <p:spPr bwMode="auto">
          <a:xfrm>
            <a:off x="323850" y="333375"/>
            <a:ext cx="8569325" cy="406400"/>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000" b="1">
                <a:latin typeface="Arial Narrow" panose="020B0606020202030204" pitchFamily="34" charset="0"/>
              </a:rPr>
              <a:t>Level of Ground Water Development in different part of the State in 1997 &amp; 2013</a:t>
            </a:r>
          </a:p>
        </p:txBody>
      </p:sp>
      <p:graphicFrame>
        <p:nvGraphicFramePr>
          <p:cNvPr id="3077" name="Group 5"/>
          <p:cNvGraphicFramePr>
            <a:graphicFrameLocks noGrp="1"/>
          </p:cNvGraphicFramePr>
          <p:nvPr/>
        </p:nvGraphicFramePr>
        <p:xfrm>
          <a:off x="323850" y="4595813"/>
          <a:ext cx="8569325" cy="2011680"/>
        </p:xfrm>
        <a:graphic>
          <a:graphicData uri="http://schemas.openxmlformats.org/drawingml/2006/table">
            <a:tbl>
              <a:tblPr/>
              <a:tblGrid>
                <a:gridCol w="633413"/>
                <a:gridCol w="3614737"/>
                <a:gridCol w="4321175"/>
              </a:tblGrid>
              <a:tr h="279400">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1997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2013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452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Over Exploited     ;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Over Exploited                          ;            23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19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B836"/>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Dark                         ;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Critical                                          ;           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95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6F2A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Gray                         ;            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Semi-Critical                              ;             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032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White                       ;          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Safe                                                 ;          175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95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lgConfetti">
                      <a:fgClr>
                        <a:srgbClr val="C4A7FF"/>
                      </a:fgClr>
                      <a:bgClr>
                        <a:srgbClr val="A7C2EF"/>
                      </a:bgClr>
                    </a:patt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Saline                      ;             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rPr>
                        <a:t>Saline                                             ;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06" name="Line 126"/>
          <p:cNvSpPr>
            <a:spLocks noChangeShapeType="1"/>
          </p:cNvSpPr>
          <p:nvPr/>
        </p:nvSpPr>
        <p:spPr bwMode="auto">
          <a:xfrm>
            <a:off x="4572000" y="739775"/>
            <a:ext cx="0" cy="39131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3107" name="Picture 35" descr="GWRE-13 Final"/>
          <p:cNvPicPr>
            <a:picLocks noChangeAspect="1" noChangeArrowheads="1"/>
          </p:cNvPicPr>
          <p:nvPr/>
        </p:nvPicPr>
        <p:blipFill>
          <a:blip r:embed="rId4" cstate="print">
            <a:extLst>
              <a:ext uri="{28A0092B-C50C-407E-A947-70E740481C1C}">
                <a14:useLocalDpi xmlns:a14="http://schemas.microsoft.com/office/drawing/2010/main" xmlns="" val="0"/>
              </a:ext>
            </a:extLst>
          </a:blip>
          <a:srcRect l="16032" t="4077" r="15300" b="5309"/>
          <a:stretch>
            <a:fillRect/>
          </a:stretch>
        </p:blipFill>
        <p:spPr bwMode="auto">
          <a:xfrm>
            <a:off x="4643438" y="822325"/>
            <a:ext cx="4176712" cy="32781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9127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49275"/>
            <a:ext cx="8229600" cy="868363"/>
          </a:xfrm>
        </p:spPr>
        <p:txBody>
          <a:bodyPr>
            <a:normAutofit fontScale="90000"/>
          </a:bodyPr>
          <a:lstStyle/>
          <a:p>
            <a:r>
              <a:rPr lang="en-US" sz="2800" b="1">
                <a:solidFill>
                  <a:srgbClr val="FF0000"/>
                </a:solidFill>
                <a:latin typeface="Bookman Old Style" panose="02050604050505020204" pitchFamily="18" charset="0"/>
                <a:cs typeface="Times New Roman" panose="02020603050405020304" pitchFamily="18" charset="0"/>
              </a:rPr>
              <a:t>Level of Ground Water Development in different  parts of the State in1997 and 2013</a:t>
            </a:r>
            <a:r>
              <a:rPr lang="en-US" sz="4000" b="1">
                <a:solidFill>
                  <a:srgbClr val="FF0000"/>
                </a:solidFill>
                <a:latin typeface="Bookman Old Style" panose="02050604050505020204" pitchFamily="18" charset="0"/>
                <a:cs typeface="Times New Roman" panose="02020603050405020304" pitchFamily="18" charset="0"/>
              </a:rPr>
              <a:t/>
            </a:r>
            <a:br>
              <a:rPr lang="en-US" sz="4000" b="1">
                <a:solidFill>
                  <a:srgbClr val="FF0000"/>
                </a:solidFill>
                <a:latin typeface="Bookman Old Style" panose="02050604050505020204" pitchFamily="18" charset="0"/>
                <a:cs typeface="Times New Roman" panose="02020603050405020304" pitchFamily="18" charset="0"/>
              </a:rPr>
            </a:br>
            <a:endParaRPr lang="en-US" sz="4000"/>
          </a:p>
        </p:txBody>
      </p:sp>
      <p:graphicFrame>
        <p:nvGraphicFramePr>
          <p:cNvPr id="6147" name="Group 3"/>
          <p:cNvGraphicFramePr>
            <a:graphicFrameLocks noGrp="1"/>
          </p:cNvGraphicFramePr>
          <p:nvPr>
            <p:ph idx="4294967295"/>
          </p:nvPr>
        </p:nvGraphicFramePr>
        <p:xfrm>
          <a:off x="468313" y="1268413"/>
          <a:ext cx="8208962" cy="5283518"/>
        </p:xfrm>
        <a:graphic>
          <a:graphicData uri="http://schemas.openxmlformats.org/drawingml/2006/table">
            <a:tbl>
              <a:tblPr/>
              <a:tblGrid>
                <a:gridCol w="2735262"/>
                <a:gridCol w="2736850"/>
                <a:gridCol w="2736850"/>
              </a:tblGrid>
              <a:tr h="5286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Particulars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1997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969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Over Exploited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&gt;100 %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9CDE5"/>
                    </a:solidFill>
                  </a:tcPr>
                </a:tc>
              </a:tr>
              <a:tr h="5286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Dark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90-100%</a:t>
                      </a: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  </a:t>
                      </a: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286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Saline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&gt;2500 PPM</a:t>
                      </a: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7</a:t>
                      </a: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 (Due to Bifurcation of  7 Talukas)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286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Grey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70-90%</a:t>
                      </a: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63</a:t>
                      </a:r>
                      <a:endPara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Slide Number Placeholder 3"/>
          <p:cNvSpPr txBox="1">
            <a:spLocks noGrp="1"/>
          </p:cNvSpPr>
          <p:nvPr/>
        </p:nvSpPr>
        <p:spPr>
          <a:xfrm>
            <a:off x="6553200" y="6356350"/>
            <a:ext cx="2133600" cy="365125"/>
          </a:xfrm>
          <a:prstGeom prst="rect">
            <a:avLst/>
          </a:prstGeom>
          <a:noFill/>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B0536BE-4E58-4A18-81C6-EC5FA5137CCE}" type="slidenum">
              <a:rPr lang="da-DK" sz="1200">
                <a:solidFill>
                  <a:srgbClr val="898989"/>
                </a:solidFill>
              </a:rPr>
              <a:pPr algn="r"/>
              <a:t>26</a:t>
            </a:fld>
            <a:endParaRPr lang="da-DK" sz="1200">
              <a:solidFill>
                <a:srgbClr val="898989"/>
              </a:solidFill>
            </a:endParaRPr>
          </a:p>
        </p:txBody>
      </p:sp>
    </p:spTree>
    <p:extLst>
      <p:ext uri="{BB962C8B-B14F-4D97-AF65-F5344CB8AC3E}">
        <p14:creationId xmlns:p14="http://schemas.microsoft.com/office/powerpoint/2010/main" xmlns="" val="86893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kern="1200" dirty="0">
                <a:solidFill>
                  <a:srgbClr val="CC0066"/>
                </a:solidFill>
                <a:latin typeface="Book Antiqua" pitchFamily="18" charset="0"/>
              </a:rPr>
              <a:t>Increase in Annual Production</a:t>
            </a:r>
          </a:p>
        </p:txBody>
      </p:sp>
      <p:graphicFrame>
        <p:nvGraphicFramePr>
          <p:cNvPr id="4" name="Chart 3"/>
          <p:cNvGraphicFramePr>
            <a:graphicFrameLocks/>
          </p:cNvGraphicFramePr>
          <p:nvPr/>
        </p:nvGraphicFramePr>
        <p:xfrm>
          <a:off x="381000" y="1752600"/>
          <a:ext cx="8382000" cy="5018088"/>
        </p:xfrm>
        <a:graphic>
          <a:graphicData uri="http://schemas.openxmlformats.org/drawingml/2006/chart">
            <c:chart xmlns:c="http://schemas.openxmlformats.org/drawingml/2006/chart" xmlns:r="http://schemas.openxmlformats.org/officeDocument/2006/relationships" r:id="rId2"/>
          </a:graphicData>
        </a:graphic>
      </p:graphicFrame>
      <p:sp>
        <p:nvSpPr>
          <p:cNvPr id="13316" name="TextBox 4"/>
          <p:cNvSpPr txBox="1">
            <a:spLocks noChangeArrowheads="1"/>
          </p:cNvSpPr>
          <p:nvPr/>
        </p:nvSpPr>
        <p:spPr bwMode="auto">
          <a:xfrm>
            <a:off x="990600" y="6488113"/>
            <a:ext cx="7391400" cy="369887"/>
          </a:xfrm>
          <a:prstGeom prst="rect">
            <a:avLst/>
          </a:prstGeom>
          <a:noFill/>
          <a:ln w="9525">
            <a:noFill/>
            <a:miter lim="800000"/>
            <a:headEnd/>
            <a:tailEnd/>
          </a:ln>
        </p:spPr>
        <p:txBody>
          <a:bodyPr>
            <a:spAutoFit/>
          </a:bodyPr>
          <a:lstStyle/>
          <a:p>
            <a:r>
              <a:rPr lang="en-US" altLang="en-US"/>
              <a:t>* Cotton production is in Thousand Bales (1 Bale = 170 kg)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endParaRPr lang="hi-IN" altLang="en-US" smtClean="0"/>
          </a:p>
        </p:txBody>
      </p:sp>
      <p:pic>
        <p:nvPicPr>
          <p:cNvPr id="14339" name="Picture 2"/>
          <p:cNvPicPr>
            <a:picLocks noChangeAspect="1" noChangeArrowheads="1"/>
          </p:cNvPicPr>
          <p:nvPr/>
        </p:nvPicPr>
        <p:blipFill>
          <a:blip r:embed="rId2" cstate="print"/>
          <a:srcRect l="13281" t="20833" r="14063" b="6250"/>
          <a:stretch>
            <a:fillRect/>
          </a:stretch>
        </p:blipFill>
        <p:spPr bwMode="auto">
          <a:xfrm>
            <a:off x="0" y="1828800"/>
            <a:ext cx="5334000" cy="4014788"/>
          </a:xfrm>
          <a:prstGeom prst="rect">
            <a:avLst/>
          </a:prstGeom>
          <a:solidFill>
            <a:schemeClr val="bg2"/>
          </a:solidFill>
          <a:ln w="9525">
            <a:noFill/>
            <a:miter lim="800000"/>
            <a:headEnd/>
            <a:tailEnd/>
          </a:ln>
        </p:spPr>
      </p:pic>
      <p:sp>
        <p:nvSpPr>
          <p:cNvPr id="14340" name="Text Box 3"/>
          <p:cNvSpPr txBox="1">
            <a:spLocks noChangeArrowheads="1"/>
          </p:cNvSpPr>
          <p:nvPr/>
        </p:nvSpPr>
        <p:spPr bwMode="auto">
          <a:xfrm>
            <a:off x="5486400" y="1676400"/>
            <a:ext cx="3429000" cy="5181600"/>
          </a:xfrm>
          <a:prstGeom prst="rect">
            <a:avLst/>
          </a:prstGeom>
          <a:solidFill>
            <a:srgbClr val="CBE7E4"/>
          </a:solidFill>
          <a:ln w="76200" cmpd="thickThin">
            <a:solidFill>
              <a:srgbClr val="622423"/>
            </a:solidFill>
            <a:miter lim="800000"/>
            <a:headEnd/>
            <a:tailEnd/>
          </a:ln>
        </p:spPr>
        <p:txBody>
          <a:bodyPr lIns="137160" tIns="91440" rIns="137160" bIns="91440" anchor="ctr"/>
          <a:lstStyle/>
          <a:p>
            <a:pPr algn="ctr"/>
            <a:r>
              <a:rPr lang="en-US" altLang="en-US" sz="2400" i="1">
                <a:latin typeface="Calibri" pitchFamily="34" charset="0"/>
                <a:ea typeface="Arial" charset="0"/>
                <a:cs typeface="Shruti" pitchFamily="34" charset="0"/>
              </a:rPr>
              <a:t>SSP – Energy Generator and Energy Saver</a:t>
            </a:r>
          </a:p>
          <a:p>
            <a:pPr algn="ctr"/>
            <a:r>
              <a:rPr lang="en-US" altLang="en-US" sz="2000" i="1">
                <a:latin typeface="Calibri" pitchFamily="34" charset="0"/>
                <a:ea typeface="Arial" charset="0"/>
                <a:cs typeface="Shruti" pitchFamily="34" charset="0"/>
              </a:rPr>
              <a:t>“Besides, generation of power, it (SSP) has also brought about a saving of over 50000 million units of electricity which would have been otherwise consumed to draw water from ground sources. This has brought down the electricity consumption for agriculture from 45% to 21% in the period 2000 to 2009.” </a:t>
            </a:r>
          </a:p>
          <a:p>
            <a:pPr algn="ctr"/>
            <a:endParaRPr lang="en-US" altLang="en-US" sz="1600" i="1">
              <a:latin typeface="Calibri" pitchFamily="34" charset="0"/>
              <a:ea typeface="Arial" charset="0"/>
              <a:cs typeface="Shruti" pitchFamily="34" charset="0"/>
            </a:endParaRPr>
          </a:p>
          <a:p>
            <a:pPr algn="ctr"/>
            <a:r>
              <a:rPr lang="en-US" altLang="en-US" sz="2000" i="1">
                <a:latin typeface="Calibri" pitchFamily="34" charset="0"/>
                <a:ea typeface="Arial" charset="0"/>
                <a:cs typeface="Shruti" pitchFamily="34" charset="0"/>
              </a:rPr>
              <a:t>-</a:t>
            </a:r>
            <a:r>
              <a:rPr lang="en-US" altLang="en-US" sz="2000" b="1" i="1">
                <a:latin typeface="Calibri" pitchFamily="34" charset="0"/>
                <a:ea typeface="Arial" charset="0"/>
                <a:cs typeface="Shruti" pitchFamily="34" charset="0"/>
              </a:rPr>
              <a:t>Dr. APJ Abdul Kalam</a:t>
            </a:r>
            <a:r>
              <a:rPr lang="en-US" altLang="en-US" sz="2000" i="1">
                <a:latin typeface="Calibri" pitchFamily="34" charset="0"/>
                <a:ea typeface="Arial" charset="0"/>
                <a:cs typeface="Shruti" pitchFamily="34" charset="0"/>
              </a:rPr>
              <a:t> </a:t>
            </a:r>
          </a:p>
          <a:p>
            <a:pPr algn="ctr"/>
            <a:r>
              <a:rPr lang="en-US" altLang="en-US" sz="2000" i="1">
                <a:latin typeface="Calibri" pitchFamily="34" charset="0"/>
                <a:ea typeface="Arial" charset="0"/>
                <a:cs typeface="Shruti" pitchFamily="34" charset="0"/>
              </a:rPr>
              <a:t>Former President of India</a:t>
            </a:r>
            <a:endParaRPr lang="en-US" altLang="en-US" sz="2400">
              <a:latin typeface="Calibri" pitchFamily="34" charset="0"/>
              <a:ea typeface="Arial" charset="0"/>
              <a:cs typeface="Shruti" pitchFamily="34" charset="0"/>
            </a:endParaRPr>
          </a:p>
        </p:txBody>
      </p:sp>
      <p:sp>
        <p:nvSpPr>
          <p:cNvPr id="6" name="Rectangle 5"/>
          <p:cNvSpPr txBox="1">
            <a:spLocks/>
          </p:cNvSpPr>
          <p:nvPr/>
        </p:nvSpPr>
        <p:spPr bwMode="auto">
          <a:xfrm>
            <a:off x="533400" y="228600"/>
            <a:ext cx="9067800" cy="1143000"/>
          </a:xfrm>
          <a:prstGeom prst="rect">
            <a:avLst/>
          </a:prstGeom>
          <a:noFill/>
          <a:ln w="9525">
            <a:noFill/>
            <a:miter lim="800000"/>
            <a:headEnd/>
            <a:tailEnd/>
          </a:ln>
          <a:effectLst/>
        </p:spPr>
        <p:txBody>
          <a:bodyPr anchor="b"/>
          <a:lstStyle/>
          <a:p>
            <a:pPr>
              <a:defRPr/>
            </a:pPr>
            <a:r>
              <a:rPr lang="en-US" sz="3200" b="1" dirty="0">
                <a:solidFill>
                  <a:srgbClr val="CC0066"/>
                </a:solidFill>
                <a:latin typeface="Book Antiqua" pitchFamily="18" charset="0"/>
                <a:ea typeface="+mj-ea"/>
                <a:cs typeface="+mj-cs"/>
              </a:rPr>
              <a:t>Impact on Electricity Consumption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2520" cy="1412776"/>
          </a:xfrm>
          <a:solidFill>
            <a:schemeClr val="accent2"/>
          </a:solidFill>
        </p:spPr>
        <p:txBody>
          <a:bodyPr>
            <a:normAutofit/>
          </a:bodyPr>
          <a:lstStyle/>
          <a:p>
            <a:r>
              <a:rPr lang="en-US" sz="2800" dirty="0" smtClean="0">
                <a:solidFill>
                  <a:schemeClr val="bg1"/>
                </a:solidFill>
                <a:latin typeface="+mn-lt"/>
              </a:rPr>
              <a:t> </a:t>
            </a:r>
            <a:r>
              <a:rPr lang="en-US" sz="2800" dirty="0" smtClean="0">
                <a:solidFill>
                  <a:schemeClr val="bg1"/>
                </a:solidFill>
                <a:latin typeface="Book Antiqua" panose="02040602050305030304" pitchFamily="18" charset="0"/>
              </a:rPr>
              <a:t>Gujarat is the only state in western India where groundwater levels are improving.. And agriculture is booming</a:t>
            </a:r>
            <a:endParaRPr lang="en-US" sz="2800" dirty="0">
              <a:solidFill>
                <a:schemeClr val="bg1"/>
              </a:solidFill>
              <a:latin typeface="Book Antiqua" panose="02040602050305030304" pitchFamily="18" charset="0"/>
            </a:endParaRPr>
          </a:p>
        </p:txBody>
      </p:sp>
      <p:pic>
        <p:nvPicPr>
          <p:cNvPr id="5" name="Picture 2" descr="Fl_may00_nov00"/>
          <p:cNvPicPr>
            <a:picLocks noChangeAspect="1" noChangeArrowheads="1"/>
          </p:cNvPicPr>
          <p:nvPr/>
        </p:nvPicPr>
        <p:blipFill>
          <a:blip r:embed="rId3" cstate="print"/>
          <a:srcRect/>
          <a:stretch>
            <a:fillRect/>
          </a:stretch>
        </p:blipFill>
        <p:spPr bwMode="auto">
          <a:xfrm>
            <a:off x="-396552" y="1772816"/>
            <a:ext cx="5254848" cy="3717032"/>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69890" y="1864410"/>
            <a:ext cx="5004048" cy="3533843"/>
          </a:xfrm>
          <a:prstGeom prst="rect">
            <a:avLst/>
          </a:prstGeom>
        </p:spPr>
      </p:pic>
    </p:spTree>
    <p:extLst>
      <p:ext uri="{BB962C8B-B14F-4D97-AF65-F5344CB8AC3E}">
        <p14:creationId xmlns:p14="http://schemas.microsoft.com/office/powerpoint/2010/main" xmlns="" val="131393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7FF9717-7503-4144-A373-D1D9F84DFD24}" type="slidenum">
              <a:rPr lang="en-US"/>
              <a:pPr/>
              <a:t>3</a:t>
            </a:fld>
            <a:endParaRPr lang="en-US"/>
          </a:p>
        </p:txBody>
      </p:sp>
      <p:sp>
        <p:nvSpPr>
          <p:cNvPr id="8194" name="Rectangle 2"/>
          <p:cNvSpPr>
            <a:spLocks noGrp="1"/>
          </p:cNvSpPr>
          <p:nvPr>
            <p:ph type="title" idx="4294967295"/>
          </p:nvPr>
        </p:nvSpPr>
        <p:spPr>
          <a:xfrm>
            <a:off x="1752600" y="381000"/>
            <a:ext cx="6553200" cy="533400"/>
          </a:xfrm>
        </p:spPr>
        <p:txBody>
          <a:bodyPr lIns="0" rIns="0" bIns="0" anchor="b"/>
          <a:lstStyle/>
          <a:p>
            <a:r>
              <a:rPr lang="en-US" sz="3200" b="1" dirty="0" smtClean="0">
                <a:solidFill>
                  <a:srgbClr val="996633"/>
                </a:solidFill>
                <a:latin typeface="Calibri" pitchFamily="34" charset="0"/>
              </a:rPr>
              <a:t>OVER VIEW </a:t>
            </a:r>
            <a:endParaRPr lang="en-US" sz="3200" b="1" dirty="0">
              <a:solidFill>
                <a:srgbClr val="996633"/>
              </a:solidFill>
              <a:latin typeface="Calibri" pitchFamily="34" charset="0"/>
            </a:endParaRPr>
          </a:p>
        </p:txBody>
      </p:sp>
      <p:sp>
        <p:nvSpPr>
          <p:cNvPr id="8195" name="Rectangle 3"/>
          <p:cNvSpPr>
            <a:spLocks noGrp="1"/>
          </p:cNvSpPr>
          <p:nvPr>
            <p:ph type="body" sz="half" idx="4294967295"/>
          </p:nvPr>
        </p:nvSpPr>
        <p:spPr>
          <a:xfrm>
            <a:off x="914400" y="838200"/>
            <a:ext cx="7696200" cy="5257800"/>
          </a:xfrm>
        </p:spPr>
        <p:txBody>
          <a:bodyPr/>
          <a:lstStyle/>
          <a:p>
            <a:pPr algn="just">
              <a:lnSpc>
                <a:spcPct val="90000"/>
              </a:lnSpc>
              <a:buNone/>
            </a:pPr>
            <a:endParaRPr lang="en-IN" sz="1800" dirty="0" smtClean="0"/>
          </a:p>
          <a:p>
            <a:pPr marL="0" indent="0" algn="just">
              <a:lnSpc>
                <a:spcPct val="150000"/>
              </a:lnSpc>
              <a:buNone/>
            </a:pPr>
            <a:r>
              <a:rPr lang="en-IN" sz="2400" dirty="0" smtClean="0"/>
              <a:t>Agriculture growth has been steady at the average of 2% to 4% except last two years. Although rural livelihood has improved, there are huge numbers who are behind poverty line. The farmers like to leave farming as it is not profitable – some wed </a:t>
            </a:r>
            <a:r>
              <a:rPr lang="en-IN" sz="2400" dirty="0" err="1" smtClean="0"/>
              <a:t>Naxalism</a:t>
            </a:r>
            <a:r>
              <a:rPr lang="en-IN" sz="2400" dirty="0" smtClean="0"/>
              <a:t> – others migrate. Although Country has achieved Food Security and both Food Security and employment are now guaranteed   to the poor people by an enactments but the sustainable livelihood is still an issue. </a:t>
            </a:r>
          </a:p>
          <a:p>
            <a:pPr marL="0" indent="0" algn="just">
              <a:lnSpc>
                <a:spcPct val="90000"/>
              </a:lnSpc>
            </a:pPr>
            <a:endParaRPr lang="en-US" sz="2400" b="1" dirty="0"/>
          </a:p>
          <a:p>
            <a:pPr algn="just">
              <a:lnSpc>
                <a:spcPct val="90000"/>
              </a:lnSpc>
              <a:buClr>
                <a:srgbClr val="996633"/>
              </a:buClr>
              <a:buFont typeface="Wingdings" pitchFamily="2" charset="2"/>
              <a:buNone/>
            </a:pPr>
            <a:endParaRPr lang="en-US" sz="1800" b="1" dirty="0">
              <a:latin typeface="Book Antiqua"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152400" y="-173038"/>
            <a:ext cx="1447800" cy="1239838"/>
          </a:xfrm>
          <a:noFill/>
        </p:spPr>
      </p:pic>
      <p:sp>
        <p:nvSpPr>
          <p:cNvPr id="819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19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stofsolar.com/management/uploads/2013/06/price-of-solar-power-drop-grap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145" y="1988840"/>
            <a:ext cx="3096344" cy="4394794"/>
          </a:xfrm>
          <a:prstGeom prst="rect">
            <a:avLst/>
          </a:prstGeom>
          <a:solidFill>
            <a:schemeClr val="accent2">
              <a:lumMod val="75000"/>
            </a:schemeClr>
          </a:solidFill>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628" y="1627515"/>
            <a:ext cx="4165326"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888372" y="1339304"/>
            <a:ext cx="5266928" cy="5693866"/>
          </a:xfrm>
          <a:prstGeom prst="rect">
            <a:avLst/>
          </a:prstGeom>
          <a:noFill/>
        </p:spPr>
        <p:txBody>
          <a:bodyPr wrap="square" rtlCol="0">
            <a:spAutoFit/>
          </a:bodyPr>
          <a:lstStyle/>
          <a:p>
            <a:pPr marL="285750" indent="-285750">
              <a:buFont typeface="Arial" panose="020B0604020202020204" pitchFamily="34" charset="0"/>
              <a:buChar char="•"/>
            </a:pPr>
            <a:r>
              <a:rPr lang="en-IN" sz="2800" dirty="0" smtClean="0"/>
              <a:t>PV cell costs falling faster than predicted</a:t>
            </a:r>
          </a:p>
          <a:p>
            <a:pPr marL="285750" indent="-285750">
              <a:buFont typeface="Arial" panose="020B0604020202020204" pitchFamily="34" charset="0"/>
              <a:buChar char="•"/>
            </a:pPr>
            <a:endParaRPr lang="en-IN" sz="2800" dirty="0" smtClean="0"/>
          </a:p>
          <a:p>
            <a:pPr marL="342900" indent="-342900">
              <a:buFont typeface="Arial" panose="020B0604020202020204" pitchFamily="34" charset="0"/>
              <a:buChar char="•"/>
            </a:pPr>
            <a:r>
              <a:rPr lang="en-IN" sz="2800" dirty="0" smtClean="0"/>
              <a:t>Solar irrigation pump numbers in India growing faster than expected</a:t>
            </a:r>
          </a:p>
          <a:p>
            <a:pPr marL="342900" indent="-342900">
              <a:buFont typeface="Arial" panose="020B0604020202020204" pitchFamily="34" charset="0"/>
              <a:buChar char="•"/>
            </a:pPr>
            <a:endParaRPr lang="en-IN" sz="2800" dirty="0" smtClean="0"/>
          </a:p>
          <a:p>
            <a:pPr marL="285750" indent="-285750">
              <a:buFont typeface="Arial" panose="020B0604020202020204" pitchFamily="34" charset="0"/>
              <a:buChar char="•"/>
            </a:pPr>
            <a:r>
              <a:rPr lang="en-IN" sz="2800" dirty="0" smtClean="0"/>
              <a:t>Solar pump size in use increasing faster than thought likely</a:t>
            </a:r>
          </a:p>
          <a:p>
            <a:pPr marL="285750" indent="-285750">
              <a:buFont typeface="Arial" panose="020B0604020202020204" pitchFamily="34" charset="0"/>
              <a:buChar char="•"/>
            </a:pPr>
            <a:endParaRPr lang="en-IN" sz="2800" dirty="0"/>
          </a:p>
          <a:p>
            <a:pPr marL="285750" indent="-285750">
              <a:buFont typeface="Arial" panose="020B0604020202020204" pitchFamily="34" charset="0"/>
              <a:buChar char="•"/>
            </a:pPr>
            <a:r>
              <a:rPr lang="en-IN" sz="2800" dirty="0" smtClean="0"/>
              <a:t>Non-subsidy solar pump market already  a reality</a:t>
            </a:r>
          </a:p>
          <a:p>
            <a:endParaRPr lang="en-IN" sz="2800" dirty="0"/>
          </a:p>
        </p:txBody>
      </p:sp>
      <p:sp>
        <p:nvSpPr>
          <p:cNvPr id="2" name="Title 1"/>
          <p:cNvSpPr>
            <a:spLocks noGrp="1"/>
          </p:cNvSpPr>
          <p:nvPr>
            <p:ph type="title"/>
          </p:nvPr>
        </p:nvSpPr>
        <p:spPr>
          <a:xfrm>
            <a:off x="-108520" y="0"/>
            <a:ext cx="9252520" cy="1196752"/>
          </a:xfrm>
          <a:solidFill>
            <a:schemeClr val="accent2">
              <a:lumMod val="75000"/>
            </a:schemeClr>
          </a:solidFill>
        </p:spPr>
        <p:txBody>
          <a:bodyPr>
            <a:normAutofit fontScale="90000"/>
          </a:bodyPr>
          <a:lstStyle/>
          <a:p>
            <a:r>
              <a:rPr lang="en-IN" sz="3200" dirty="0" smtClean="0">
                <a:solidFill>
                  <a:schemeClr val="bg1"/>
                </a:solidFill>
              </a:rPr>
              <a:t>SOLAR ENERGY – INNOVATIVE APPROACH</a:t>
            </a:r>
            <a:br>
              <a:rPr lang="en-IN" sz="3200" dirty="0" smtClean="0">
                <a:solidFill>
                  <a:schemeClr val="bg1"/>
                </a:solidFill>
              </a:rPr>
            </a:br>
            <a:r>
              <a:rPr lang="en-IN" sz="3200" dirty="0" smtClean="0">
                <a:solidFill>
                  <a:schemeClr val="bg1"/>
                </a:solidFill>
              </a:rPr>
              <a:t>India </a:t>
            </a:r>
            <a:r>
              <a:rPr lang="en-IN" sz="3200" dirty="0" smtClean="0">
                <a:solidFill>
                  <a:schemeClr val="bg1"/>
                </a:solidFill>
              </a:rPr>
              <a:t>already has some 50,000 solar pumps; but 2020, their numbers may exceed 5 million..</a:t>
            </a:r>
            <a:endParaRPr lang="en-IN" sz="3200" dirty="0">
              <a:solidFill>
                <a:schemeClr val="bg1"/>
              </a:solidFill>
            </a:endParaRPr>
          </a:p>
        </p:txBody>
      </p:sp>
    </p:spTree>
    <p:extLst>
      <p:ext uri="{BB962C8B-B14F-4D97-AF65-F5344CB8AC3E}">
        <p14:creationId xmlns:p14="http://schemas.microsoft.com/office/powerpoint/2010/main" xmlns="" val="311447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9144000" cy="1143000"/>
          </a:xfrm>
          <a:solidFill>
            <a:schemeClr val="accent2"/>
          </a:solidFill>
        </p:spPr>
        <p:txBody>
          <a:bodyPr>
            <a:noAutofit/>
          </a:bodyPr>
          <a:lstStyle/>
          <a:p>
            <a:r>
              <a:rPr lang="en-IN" sz="2800" dirty="0" smtClean="0">
                <a:solidFill>
                  <a:schemeClr val="bg1"/>
                </a:solidFill>
              </a:rPr>
              <a:t>IWMI-MGVCL Pilot Project on</a:t>
            </a:r>
            <a:br>
              <a:rPr lang="en-IN" sz="2800" dirty="0" smtClean="0">
                <a:solidFill>
                  <a:schemeClr val="bg1"/>
                </a:solidFill>
              </a:rPr>
            </a:br>
            <a:r>
              <a:rPr lang="en-IN" sz="2800" dirty="0" err="1" smtClean="0">
                <a:solidFill>
                  <a:schemeClr val="bg1"/>
                </a:solidFill>
              </a:rPr>
              <a:t>Dhundhi</a:t>
            </a:r>
            <a:r>
              <a:rPr lang="en-IN" sz="2800" dirty="0" smtClean="0">
                <a:solidFill>
                  <a:schemeClr val="bg1"/>
                </a:solidFill>
              </a:rPr>
              <a:t> Village Solar Power Producers’ Cooperative</a:t>
            </a:r>
            <a:endParaRPr lang="en-IN" sz="2800" dirty="0">
              <a:solidFill>
                <a:schemeClr val="bg1"/>
              </a:solidFill>
            </a:endParaRPr>
          </a:p>
        </p:txBody>
      </p:sp>
      <p:pic>
        <p:nvPicPr>
          <p:cNvPr id="5" name="Picture 4" descr="C:\Users\Neha Durga\Desktop\Picture3.png"/>
          <p:cNvPicPr/>
          <p:nvPr/>
        </p:nvPicPr>
        <p:blipFill>
          <a:blip r:embed="rId2" cstate="print"/>
          <a:srcRect/>
          <a:stretch>
            <a:fillRect/>
          </a:stretch>
        </p:blipFill>
        <p:spPr bwMode="auto">
          <a:xfrm>
            <a:off x="4283968" y="1700808"/>
            <a:ext cx="4824536" cy="4310536"/>
          </a:xfrm>
          <a:prstGeom prst="rect">
            <a:avLst/>
          </a:prstGeom>
          <a:solidFill>
            <a:schemeClr val="bg1"/>
          </a:solidFill>
          <a:ln w="3175" cap="sq">
            <a:solidFill>
              <a:schemeClr val="tx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51520" y="1340768"/>
            <a:ext cx="4032448" cy="4401205"/>
          </a:xfrm>
          <a:prstGeom prst="rect">
            <a:avLst/>
          </a:prstGeom>
          <a:noFill/>
        </p:spPr>
        <p:txBody>
          <a:bodyPr wrap="square" rtlCol="0">
            <a:spAutoFit/>
          </a:bodyPr>
          <a:lstStyle/>
          <a:p>
            <a:r>
              <a:rPr lang="en-US" sz="2800" dirty="0" smtClean="0"/>
              <a:t>Services offered:</a:t>
            </a:r>
          </a:p>
          <a:p>
            <a:endParaRPr lang="en-US" sz="2800" dirty="0" smtClean="0"/>
          </a:p>
          <a:p>
            <a:pPr marL="514350" indent="-514350">
              <a:buAutoNum type="arabicPeriod"/>
            </a:pPr>
            <a:r>
              <a:rPr lang="en-US" sz="2800" dirty="0" smtClean="0"/>
              <a:t>Absorb </a:t>
            </a:r>
            <a:r>
              <a:rPr lang="en-US" sz="2800" dirty="0"/>
              <a:t>transaction costs of pooling surplus power</a:t>
            </a:r>
            <a:endParaRPr lang="en-US" sz="2800" dirty="0" smtClean="0"/>
          </a:p>
          <a:p>
            <a:pPr marL="514350" indent="-514350">
              <a:buAutoNum type="arabicPeriod"/>
            </a:pPr>
            <a:r>
              <a:rPr lang="en-US" sz="2800" dirty="0" smtClean="0"/>
              <a:t>Assist member farmers in maximizing power sales</a:t>
            </a:r>
          </a:p>
          <a:p>
            <a:pPr marL="514350" indent="-514350">
              <a:buAutoNum type="arabicPeriod"/>
            </a:pPr>
            <a:r>
              <a:rPr lang="en-US" sz="2800" dirty="0" smtClean="0"/>
              <a:t>Add solar capacity over time</a:t>
            </a:r>
          </a:p>
        </p:txBody>
      </p:sp>
    </p:spTree>
    <p:extLst>
      <p:ext uri="{BB962C8B-B14F-4D97-AF65-F5344CB8AC3E}">
        <p14:creationId xmlns:p14="http://schemas.microsoft.com/office/powerpoint/2010/main" xmlns="" val="14793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8" y="-3865"/>
            <a:ext cx="9128292" cy="992865"/>
          </a:xfrm>
          <a:solidFill>
            <a:schemeClr val="tx2"/>
          </a:solidFill>
        </p:spPr>
        <p:txBody>
          <a:bodyPr>
            <a:normAutofit/>
          </a:bodyPr>
          <a:lstStyle/>
          <a:p>
            <a:r>
              <a:rPr lang="en-IN" sz="2800" dirty="0" smtClean="0">
                <a:solidFill>
                  <a:schemeClr val="bg1"/>
                </a:solidFill>
              </a:rPr>
              <a:t>How to brace up for the solar pump juggernaut</a:t>
            </a:r>
            <a:br>
              <a:rPr lang="en-IN" sz="2800" dirty="0" smtClean="0">
                <a:solidFill>
                  <a:schemeClr val="bg1"/>
                </a:solidFill>
              </a:rPr>
            </a:br>
            <a:r>
              <a:rPr lang="en-IN" sz="2800" dirty="0" smtClean="0">
                <a:solidFill>
                  <a:schemeClr val="bg1"/>
                </a:solidFill>
              </a:rPr>
              <a:t>Current policy        Desired Policy         </a:t>
            </a:r>
            <a:r>
              <a:rPr lang="en-IN" sz="2800" dirty="0" err="1" smtClean="0">
                <a:solidFill>
                  <a:schemeClr val="bg1"/>
                </a:solidFill>
              </a:rPr>
              <a:t>AuxiliaryPolicy</a:t>
            </a:r>
            <a:r>
              <a:rPr lang="en-IN" sz="2800" dirty="0" smtClean="0">
                <a:solidFill>
                  <a:schemeClr val="bg1"/>
                </a:solidFill>
              </a:rPr>
              <a:t>                     </a:t>
            </a:r>
            <a:endParaRPr lang="en-IN" sz="2800" dirty="0">
              <a:solidFill>
                <a:schemeClr val="bg1"/>
              </a:solidFill>
            </a:endParaRPr>
          </a:p>
        </p:txBody>
      </p:sp>
      <p:sp>
        <p:nvSpPr>
          <p:cNvPr id="3" name="Rounded Rectangle 2"/>
          <p:cNvSpPr/>
          <p:nvPr/>
        </p:nvSpPr>
        <p:spPr>
          <a:xfrm>
            <a:off x="107504" y="1098740"/>
            <a:ext cx="2808312" cy="38604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Solar Pump as green energy </a:t>
            </a:r>
            <a:endParaRPr lang="en-IN" dirty="0">
              <a:solidFill>
                <a:prstClr val="white"/>
              </a:solidFill>
            </a:endParaRPr>
          </a:p>
        </p:txBody>
      </p:sp>
      <p:sp>
        <p:nvSpPr>
          <p:cNvPr id="5" name="Rounded Rectangle 4"/>
          <p:cNvSpPr/>
          <p:nvPr/>
        </p:nvSpPr>
        <p:spPr>
          <a:xfrm>
            <a:off x="3128219" y="1025147"/>
            <a:ext cx="3168352" cy="48639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Solar Power as a </a:t>
            </a:r>
          </a:p>
          <a:p>
            <a:pPr algn="ctr"/>
            <a:r>
              <a:rPr lang="en-IN" dirty="0" smtClean="0">
                <a:solidFill>
                  <a:prstClr val="white"/>
                </a:solidFill>
              </a:rPr>
              <a:t>Remunerative Crop (</a:t>
            </a:r>
            <a:r>
              <a:rPr lang="en-IN" dirty="0" err="1" smtClean="0">
                <a:solidFill>
                  <a:prstClr val="white"/>
                </a:solidFill>
              </a:rPr>
              <a:t>SPaRC</a:t>
            </a:r>
            <a:r>
              <a:rPr lang="en-IN" dirty="0" smtClean="0">
                <a:solidFill>
                  <a:prstClr val="white"/>
                </a:solidFill>
              </a:rPr>
              <a:t>)</a:t>
            </a:r>
            <a:endParaRPr lang="en-IN" dirty="0">
              <a:solidFill>
                <a:prstClr val="white"/>
              </a:solidFill>
            </a:endParaRPr>
          </a:p>
        </p:txBody>
      </p:sp>
      <p:sp>
        <p:nvSpPr>
          <p:cNvPr id="6" name="Rounded Rectangle 5"/>
          <p:cNvSpPr/>
          <p:nvPr/>
        </p:nvSpPr>
        <p:spPr>
          <a:xfrm>
            <a:off x="107666" y="1698552"/>
            <a:ext cx="2808150" cy="64807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 capital cost subsidy of 90%+</a:t>
            </a:r>
            <a:endParaRPr lang="en-IN" dirty="0">
              <a:solidFill>
                <a:prstClr val="white"/>
              </a:solidFill>
            </a:endParaRPr>
          </a:p>
        </p:txBody>
      </p:sp>
      <p:sp>
        <p:nvSpPr>
          <p:cNvPr id="7" name="Rounded Rectangle 6"/>
          <p:cNvSpPr/>
          <p:nvPr/>
        </p:nvSpPr>
        <p:spPr>
          <a:xfrm>
            <a:off x="94042" y="2425913"/>
            <a:ext cx="2808150" cy="79208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Subsidy tied to micro-irrigation and limited to 2-3 </a:t>
            </a:r>
            <a:r>
              <a:rPr lang="en-IN" dirty="0" err="1" smtClean="0">
                <a:solidFill>
                  <a:prstClr val="white"/>
                </a:solidFill>
              </a:rPr>
              <a:t>kWp</a:t>
            </a:r>
            <a:endParaRPr lang="en-IN" dirty="0">
              <a:solidFill>
                <a:prstClr val="white"/>
              </a:solidFill>
            </a:endParaRPr>
          </a:p>
        </p:txBody>
      </p:sp>
      <p:sp>
        <p:nvSpPr>
          <p:cNvPr id="8" name="Rounded Rectangle 7"/>
          <p:cNvSpPr/>
          <p:nvPr/>
        </p:nvSpPr>
        <p:spPr>
          <a:xfrm>
            <a:off x="78421" y="3332443"/>
            <a:ext cx="2808150" cy="106527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Solar pumps owners use solar and grid power for pumping groundwater</a:t>
            </a:r>
            <a:endParaRPr lang="en-IN" dirty="0">
              <a:solidFill>
                <a:prstClr val="white"/>
              </a:solidFill>
            </a:endParaRPr>
          </a:p>
        </p:txBody>
      </p:sp>
      <p:sp>
        <p:nvSpPr>
          <p:cNvPr id="10" name="Rounded Rectangle 9"/>
          <p:cNvSpPr/>
          <p:nvPr/>
        </p:nvSpPr>
        <p:spPr>
          <a:xfrm>
            <a:off x="3121818" y="1690411"/>
            <a:ext cx="3178374" cy="64533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Limit capital cost subsidy  to US $ 500/</a:t>
            </a:r>
            <a:r>
              <a:rPr lang="en-IN" dirty="0" err="1" smtClean="0">
                <a:solidFill>
                  <a:prstClr val="white"/>
                </a:solidFill>
              </a:rPr>
              <a:t>kWp</a:t>
            </a:r>
            <a:r>
              <a:rPr lang="en-IN" dirty="0" smtClean="0">
                <a:solidFill>
                  <a:prstClr val="white"/>
                </a:solidFill>
              </a:rPr>
              <a:t>, and keep reducing </a:t>
            </a:r>
            <a:endParaRPr lang="en-IN" dirty="0">
              <a:solidFill>
                <a:prstClr val="white"/>
              </a:solidFill>
            </a:endParaRPr>
          </a:p>
        </p:txBody>
      </p:sp>
      <p:sp>
        <p:nvSpPr>
          <p:cNvPr id="11" name="Rounded Rectangle 10"/>
          <p:cNvSpPr/>
          <p:nvPr/>
        </p:nvSpPr>
        <p:spPr>
          <a:xfrm>
            <a:off x="3109238" y="2427031"/>
            <a:ext cx="3172901" cy="93215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Solar pumps grid connected, net-metered with power purchase guarantee at ~ US c 8-9/kWh</a:t>
            </a:r>
            <a:endParaRPr lang="en-IN" dirty="0">
              <a:solidFill>
                <a:prstClr val="white"/>
              </a:solidFill>
            </a:endParaRPr>
          </a:p>
        </p:txBody>
      </p:sp>
      <p:sp>
        <p:nvSpPr>
          <p:cNvPr id="12" name="Rounded Rectangle 11"/>
          <p:cNvSpPr/>
          <p:nvPr/>
        </p:nvSpPr>
        <p:spPr>
          <a:xfrm>
            <a:off x="3108194" y="3431536"/>
            <a:ext cx="3173945" cy="106078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An incentive </a:t>
            </a:r>
            <a:r>
              <a:rPr lang="en-IN" dirty="0" err="1" smtClean="0">
                <a:solidFill>
                  <a:prstClr val="white"/>
                </a:solidFill>
              </a:rPr>
              <a:t>FiT</a:t>
            </a:r>
            <a:r>
              <a:rPr lang="en-IN" dirty="0" smtClean="0">
                <a:solidFill>
                  <a:prstClr val="white"/>
                </a:solidFill>
              </a:rPr>
              <a:t> of </a:t>
            </a:r>
            <a:r>
              <a:rPr lang="en-IN" dirty="0">
                <a:solidFill>
                  <a:prstClr val="white"/>
                </a:solidFill>
              </a:rPr>
              <a:t> </a:t>
            </a:r>
            <a:r>
              <a:rPr lang="en-IN" dirty="0" smtClean="0">
                <a:solidFill>
                  <a:prstClr val="white"/>
                </a:solidFill>
              </a:rPr>
              <a:t>US c 11-12/kWh to solar farmers who surrender  grid connection. </a:t>
            </a:r>
            <a:endParaRPr lang="en-IN" dirty="0">
              <a:solidFill>
                <a:prstClr val="white"/>
              </a:solidFill>
            </a:endParaRPr>
          </a:p>
        </p:txBody>
      </p:sp>
      <p:sp>
        <p:nvSpPr>
          <p:cNvPr id="13" name="Rounded Rectangle 12"/>
          <p:cNvSpPr/>
          <p:nvPr/>
        </p:nvSpPr>
        <p:spPr>
          <a:xfrm>
            <a:off x="126728" y="5288168"/>
            <a:ext cx="2808150" cy="7549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Solar farmer remains net buyer of grid power</a:t>
            </a:r>
            <a:endParaRPr lang="en-IN" dirty="0">
              <a:solidFill>
                <a:prstClr val="white"/>
              </a:solidFill>
            </a:endParaRPr>
          </a:p>
        </p:txBody>
      </p:sp>
      <p:sp>
        <p:nvSpPr>
          <p:cNvPr id="14" name="Rounded Rectangle 13"/>
          <p:cNvSpPr/>
          <p:nvPr/>
        </p:nvSpPr>
        <p:spPr>
          <a:xfrm>
            <a:off x="3108194" y="5421932"/>
            <a:ext cx="3119990" cy="65848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Solar coops become  net sellers of power to the grid</a:t>
            </a:r>
            <a:endParaRPr lang="en-IN" dirty="0">
              <a:solidFill>
                <a:prstClr val="white"/>
              </a:solidFill>
            </a:endParaRPr>
          </a:p>
        </p:txBody>
      </p:sp>
      <p:sp>
        <p:nvSpPr>
          <p:cNvPr id="15" name="Rounded Rectangle 14"/>
          <p:cNvSpPr/>
          <p:nvPr/>
        </p:nvSpPr>
        <p:spPr>
          <a:xfrm>
            <a:off x="107666" y="4545175"/>
            <a:ext cx="2796584" cy="64807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Solar farmers are dispersed and costly to reach</a:t>
            </a:r>
            <a:endParaRPr lang="en-IN" dirty="0">
              <a:solidFill>
                <a:prstClr val="white"/>
              </a:solidFill>
            </a:endParaRPr>
          </a:p>
        </p:txBody>
      </p:sp>
      <p:sp>
        <p:nvSpPr>
          <p:cNvPr id="16" name="Rounded Rectangle 15"/>
          <p:cNvSpPr/>
          <p:nvPr/>
        </p:nvSpPr>
        <p:spPr>
          <a:xfrm>
            <a:off x="3121817" y="4565216"/>
            <a:ext cx="3160322" cy="78381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Clusters of solar farmers form a cooperative connected to the grid at a single point.</a:t>
            </a:r>
            <a:endParaRPr lang="en-IN" dirty="0">
              <a:solidFill>
                <a:prstClr val="white"/>
              </a:solidFill>
            </a:endParaRPr>
          </a:p>
        </p:txBody>
      </p:sp>
      <p:sp>
        <p:nvSpPr>
          <p:cNvPr id="4" name="Right Arrow 3"/>
          <p:cNvSpPr/>
          <p:nvPr/>
        </p:nvSpPr>
        <p:spPr>
          <a:xfrm>
            <a:off x="2550604" y="607127"/>
            <a:ext cx="720080" cy="30322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ight Arrow 16"/>
          <p:cNvSpPr/>
          <p:nvPr/>
        </p:nvSpPr>
        <p:spPr>
          <a:xfrm>
            <a:off x="5761395" y="579811"/>
            <a:ext cx="720080" cy="30322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ounded Rectangle 17"/>
          <p:cNvSpPr/>
          <p:nvPr/>
        </p:nvSpPr>
        <p:spPr>
          <a:xfrm>
            <a:off x="6481475" y="1012003"/>
            <a:ext cx="2588275" cy="48639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smtClean="0">
                <a:solidFill>
                  <a:prstClr val="white"/>
                </a:solidFill>
              </a:rPr>
              <a:t>Demarket</a:t>
            </a:r>
            <a:r>
              <a:rPr lang="en-IN" dirty="0" smtClean="0">
                <a:solidFill>
                  <a:prstClr val="white"/>
                </a:solidFill>
              </a:rPr>
              <a:t> Grid Power</a:t>
            </a:r>
            <a:endParaRPr lang="en-IN" dirty="0">
              <a:solidFill>
                <a:prstClr val="white"/>
              </a:solidFill>
            </a:endParaRPr>
          </a:p>
        </p:txBody>
      </p:sp>
      <p:sp>
        <p:nvSpPr>
          <p:cNvPr id="19" name="Rounded Rectangle 18"/>
          <p:cNvSpPr/>
          <p:nvPr/>
        </p:nvSpPr>
        <p:spPr>
          <a:xfrm>
            <a:off x="6447645" y="1668637"/>
            <a:ext cx="2657669" cy="64533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Ban new grid power connections for </a:t>
            </a:r>
            <a:r>
              <a:rPr lang="en-IN" dirty="0" err="1" smtClean="0">
                <a:solidFill>
                  <a:prstClr val="white"/>
                </a:solidFill>
              </a:rPr>
              <a:t>tubewells</a:t>
            </a:r>
            <a:endParaRPr lang="en-IN" dirty="0">
              <a:solidFill>
                <a:prstClr val="white"/>
              </a:solidFill>
            </a:endParaRPr>
          </a:p>
        </p:txBody>
      </p:sp>
      <p:sp>
        <p:nvSpPr>
          <p:cNvPr id="20" name="Rounded Rectangle 19"/>
          <p:cNvSpPr/>
          <p:nvPr/>
        </p:nvSpPr>
        <p:spPr>
          <a:xfrm>
            <a:off x="6447646" y="2405257"/>
            <a:ext cx="2639616" cy="93215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prstClr val="white"/>
                </a:solidFill>
              </a:rPr>
              <a:t>I</a:t>
            </a:r>
            <a:r>
              <a:rPr lang="en-IN" dirty="0" smtClean="0">
                <a:solidFill>
                  <a:prstClr val="white"/>
                </a:solidFill>
              </a:rPr>
              <a:t>ncrease night power supply</a:t>
            </a:r>
            <a:endParaRPr lang="en-IN" dirty="0">
              <a:solidFill>
                <a:prstClr val="white"/>
              </a:solidFill>
            </a:endParaRPr>
          </a:p>
        </p:txBody>
      </p:sp>
      <p:sp>
        <p:nvSpPr>
          <p:cNvPr id="21" name="Rounded Rectangle 20"/>
          <p:cNvSpPr/>
          <p:nvPr/>
        </p:nvSpPr>
        <p:spPr>
          <a:xfrm>
            <a:off x="6447645" y="3409762"/>
            <a:ext cx="2636668" cy="106078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Give  farmers  right to reclaim surrendered grid connections up to 2 years</a:t>
            </a:r>
            <a:endParaRPr lang="en-IN" dirty="0">
              <a:solidFill>
                <a:prstClr val="white"/>
              </a:solidFill>
            </a:endParaRPr>
          </a:p>
        </p:txBody>
      </p:sp>
      <p:sp>
        <p:nvSpPr>
          <p:cNvPr id="22" name="Rounded Rectangle 21"/>
          <p:cNvSpPr/>
          <p:nvPr/>
        </p:nvSpPr>
        <p:spPr>
          <a:xfrm>
            <a:off x="6447645" y="5400158"/>
            <a:ext cx="2636668" cy="68026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Promote solar federations as IPPs</a:t>
            </a:r>
            <a:endParaRPr lang="en-IN" dirty="0">
              <a:solidFill>
                <a:prstClr val="white"/>
              </a:solidFill>
            </a:endParaRPr>
          </a:p>
        </p:txBody>
      </p:sp>
      <p:sp>
        <p:nvSpPr>
          <p:cNvPr id="23" name="Rounded Rectangle 22"/>
          <p:cNvSpPr/>
          <p:nvPr/>
        </p:nvSpPr>
        <p:spPr>
          <a:xfrm>
            <a:off x="6447645" y="4543442"/>
            <a:ext cx="2622105" cy="78381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prstClr val="white"/>
                </a:solidFill>
              </a:rPr>
              <a:t>Subsidize investment in micro-grids.</a:t>
            </a:r>
            <a:endParaRPr lang="en-IN" dirty="0">
              <a:solidFill>
                <a:prstClr val="white"/>
              </a:solidFill>
            </a:endParaRPr>
          </a:p>
        </p:txBody>
      </p:sp>
      <p:cxnSp>
        <p:nvCxnSpPr>
          <p:cNvPr id="24" name="Straight Arrow Connector 23"/>
          <p:cNvCxnSpPr/>
          <p:nvPr/>
        </p:nvCxnSpPr>
        <p:spPr>
          <a:xfrm flipH="1">
            <a:off x="4921379" y="859564"/>
            <a:ext cx="1834941" cy="3022708"/>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3900557882"/>
      </p:ext>
    </p:extLst>
  </p:cSld>
  <p:clrMapOvr>
    <a:masterClrMapping/>
  </p:clrMapOvr>
  <mc:AlternateContent xmlns:mc="http://schemas.openxmlformats.org/markup-compatibility/2006">
    <mc:Choice xmlns:p14="http://schemas.microsoft.com/office/powerpoint/2010/main" xmlns="" Requires="p14">
      <p:transition spd="slow" p14:dur="2000" advTm="210037"/>
    </mc:Choice>
    <mc:Fallback>
      <p:transition spd="slow" advTm="2100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560E36F-4FCF-4064-A298-29ADC17F6907}" type="slidenum">
              <a:rPr lang="en-US"/>
              <a:pPr/>
              <a:t>33</a:t>
            </a:fld>
            <a:endParaRPr lang="en-US"/>
          </a:p>
        </p:txBody>
      </p:sp>
      <p:sp>
        <p:nvSpPr>
          <p:cNvPr id="16386" name="Rectangle 2"/>
          <p:cNvSpPr>
            <a:spLocks noGrp="1"/>
          </p:cNvSpPr>
          <p:nvPr>
            <p:ph type="title" idx="4294967295"/>
          </p:nvPr>
        </p:nvSpPr>
        <p:spPr>
          <a:xfrm>
            <a:off x="1752600" y="381000"/>
            <a:ext cx="6872288" cy="381000"/>
          </a:xfrm>
        </p:spPr>
        <p:txBody>
          <a:bodyPr lIns="0" rIns="0" bIns="0" anchor="b">
            <a:normAutofit fontScale="90000"/>
          </a:bodyPr>
          <a:lstStyle/>
          <a:p>
            <a:pPr eaLnBrk="0" hangingPunct="0"/>
            <a:r>
              <a:rPr lang="en-US" sz="3200" b="1" dirty="0" smtClean="0">
                <a:solidFill>
                  <a:srgbClr val="996633"/>
                </a:solidFill>
                <a:latin typeface="Calibri" pitchFamily="34" charset="0"/>
                <a:cs typeface="Arial" charset="0"/>
              </a:rPr>
              <a:t>The Way Ahead </a:t>
            </a:r>
            <a:endParaRPr lang="en-US" sz="3200" b="1" dirty="0">
              <a:solidFill>
                <a:srgbClr val="996633"/>
              </a:solidFill>
              <a:latin typeface="Calibri" pitchFamily="34" charset="0"/>
              <a:cs typeface="Arial" charset="0"/>
            </a:endParaRPr>
          </a:p>
        </p:txBody>
      </p:sp>
      <p:sp>
        <p:nvSpPr>
          <p:cNvPr id="16387" name="Rectangle 3"/>
          <p:cNvSpPr>
            <a:spLocks noGrp="1"/>
          </p:cNvSpPr>
          <p:nvPr>
            <p:ph type="body" sz="half" idx="4294967295"/>
          </p:nvPr>
        </p:nvSpPr>
        <p:spPr>
          <a:xfrm>
            <a:off x="762000" y="914400"/>
            <a:ext cx="8153400" cy="5562600"/>
          </a:xfrm>
          <a:noFill/>
        </p:spPr>
        <p:txBody>
          <a:bodyPr>
            <a:normAutofit/>
          </a:bodyPr>
          <a:lstStyle/>
          <a:p>
            <a:pPr algn="just"/>
            <a:r>
              <a:rPr lang="en-IN" sz="2000" dirty="0" smtClean="0"/>
              <a:t>There is a need to change Policy Perspective in emerging difficult situation of increasing </a:t>
            </a:r>
            <a:r>
              <a:rPr lang="en-IN" sz="2000" dirty="0" smtClean="0"/>
              <a:t>adverse climate events and rapid urban </a:t>
            </a:r>
            <a:r>
              <a:rPr lang="en-IN" sz="2000" dirty="0" smtClean="0"/>
              <a:t>development.  </a:t>
            </a:r>
            <a:endParaRPr lang="en-IN" sz="2000" dirty="0" smtClean="0"/>
          </a:p>
          <a:p>
            <a:pPr algn="just">
              <a:buNone/>
            </a:pPr>
            <a:endParaRPr lang="en-IN" sz="2000" dirty="0" smtClean="0"/>
          </a:p>
          <a:p>
            <a:pPr algn="just"/>
            <a:r>
              <a:rPr lang="en-IN" sz="2000" b="1" dirty="0" smtClean="0"/>
              <a:t>Add value to water: </a:t>
            </a:r>
            <a:r>
              <a:rPr lang="en-IN" sz="2000" dirty="0" smtClean="0"/>
              <a:t>Water is becoming very scares. It is the  key requirement for Food Productivity hence how to make it as a commodity with value – price as of now both urbanities and farmers get it almost free.  </a:t>
            </a:r>
          </a:p>
          <a:p>
            <a:pPr algn="just"/>
            <a:r>
              <a:rPr lang="en-IN" sz="2000" b="1" dirty="0" smtClean="0"/>
              <a:t>Introduce compulsory water cycling in urban areas:</a:t>
            </a:r>
            <a:r>
              <a:rPr lang="en-IN" sz="2000" dirty="0" smtClean="0"/>
              <a:t> How to control new Urban Township – they consume huge underground and canal water resources? How to introduce compulsory recycling of water both in Urban – Rural areas and make it available irrigation. Where this is not feasible, can we have compulsory “Recharge of water?”.</a:t>
            </a:r>
          </a:p>
          <a:p>
            <a:pPr algn="just">
              <a:buNone/>
            </a:pPr>
            <a:endParaRPr lang="en-IN" sz="2000" dirty="0" smtClean="0"/>
          </a:p>
          <a:p>
            <a:pPr algn="just"/>
            <a:r>
              <a:rPr lang="en-IN" sz="2000" b="1" dirty="0" smtClean="0"/>
              <a:t>Micro Irrigation:</a:t>
            </a:r>
            <a:r>
              <a:rPr lang="en-IN" sz="2000" dirty="0" smtClean="0"/>
              <a:t>  Make drip irrigation – a way of life in farming.  </a:t>
            </a:r>
            <a:r>
              <a:rPr lang="en-IN" sz="2000" dirty="0" smtClean="0"/>
              <a:t> Can it be made compulsory if water is drawn from public canals?</a:t>
            </a:r>
            <a:endParaRPr lang="en-IN" sz="2000" dirty="0" smtClean="0"/>
          </a:p>
          <a:p>
            <a:pPr algn="just">
              <a:lnSpc>
                <a:spcPct val="90000"/>
              </a:lnSpc>
            </a:pPr>
            <a:endParaRPr lang="en-US" sz="2000" dirty="0">
              <a:latin typeface="Arial Unicode MS" pitchFamily="34" charset="-128"/>
            </a:endParaRPr>
          </a:p>
        </p:txBody>
      </p:sp>
      <p:pic>
        <p:nvPicPr>
          <p:cNvPr id="16388"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a:effectLst/>
        </p:spPr>
      </p:pic>
      <p:sp>
        <p:nvSpPr>
          <p:cNvPr id="16389"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16390"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16391"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EC62BFB9-9998-4288-A1B2-6CC564D85DAD}" type="slidenum">
              <a:rPr lang="en-US"/>
              <a:pPr/>
              <a:t>34</a:t>
            </a:fld>
            <a:endParaRPr lang="en-US"/>
          </a:p>
        </p:txBody>
      </p:sp>
      <p:sp>
        <p:nvSpPr>
          <p:cNvPr id="18434" name="Rectangle 2"/>
          <p:cNvSpPr>
            <a:spLocks noGrp="1"/>
          </p:cNvSpPr>
          <p:nvPr>
            <p:ph type="title" idx="4294967295"/>
          </p:nvPr>
        </p:nvSpPr>
        <p:spPr>
          <a:xfrm>
            <a:off x="1752600" y="381000"/>
            <a:ext cx="6872288" cy="381000"/>
          </a:xfrm>
        </p:spPr>
        <p:txBody>
          <a:bodyPr lIns="0" rIns="0" bIns="0" anchor="b">
            <a:normAutofit fontScale="90000"/>
          </a:bodyPr>
          <a:lstStyle/>
          <a:p>
            <a:pPr eaLnBrk="0" hangingPunct="0"/>
            <a:r>
              <a:rPr lang="en-US" sz="3200" b="1" dirty="0" smtClean="0">
                <a:solidFill>
                  <a:srgbClr val="996633"/>
                </a:solidFill>
                <a:latin typeface="Calibri" pitchFamily="34" charset="0"/>
                <a:cs typeface="Arial" charset="0"/>
              </a:rPr>
              <a:t>The Way Ahead </a:t>
            </a:r>
            <a:endParaRPr lang="en-US" sz="3200" b="1" dirty="0">
              <a:solidFill>
                <a:srgbClr val="996633"/>
              </a:solidFill>
              <a:latin typeface="Calibri" pitchFamily="34" charset="0"/>
              <a:cs typeface="Arial" charset="0"/>
            </a:endParaRPr>
          </a:p>
        </p:txBody>
      </p:sp>
      <p:sp>
        <p:nvSpPr>
          <p:cNvPr id="18435" name="Rectangle 3"/>
          <p:cNvSpPr>
            <a:spLocks noGrp="1"/>
          </p:cNvSpPr>
          <p:nvPr>
            <p:ph type="body" sz="half" idx="4294967295"/>
          </p:nvPr>
        </p:nvSpPr>
        <p:spPr>
          <a:xfrm>
            <a:off x="762000" y="762000"/>
            <a:ext cx="8153400" cy="6019800"/>
          </a:xfrm>
          <a:noFill/>
        </p:spPr>
        <p:txBody>
          <a:bodyPr>
            <a:normAutofit lnSpcReduction="10000"/>
          </a:bodyPr>
          <a:lstStyle/>
          <a:p>
            <a:endParaRPr lang="en-IN" sz="2400" dirty="0" smtClean="0"/>
          </a:p>
          <a:p>
            <a:endParaRPr lang="en-IN" sz="2400" dirty="0" smtClean="0"/>
          </a:p>
          <a:p>
            <a:r>
              <a:rPr lang="en-IN" sz="2400" dirty="0" smtClean="0"/>
              <a:t>Can </a:t>
            </a:r>
            <a:r>
              <a:rPr lang="en-IN" sz="2400" dirty="0" smtClean="0"/>
              <a:t>we decide to have ‘piped’ canals instead of current open system or replace it? Can we learn from Israel or from  our own traditional  water conservation system   like that of “step well or tunnels”? </a:t>
            </a:r>
          </a:p>
          <a:p>
            <a:r>
              <a:rPr lang="en-IN" sz="2400" b="1" dirty="0" smtClean="0"/>
              <a:t>Safe Drinking Water:</a:t>
            </a:r>
            <a:r>
              <a:rPr lang="en-IN" sz="2400" dirty="0" smtClean="0"/>
              <a:t> How to ensure safe drinking water even in years of drought.</a:t>
            </a:r>
          </a:p>
          <a:p>
            <a:r>
              <a:rPr lang="en-IN" sz="2400" b="1" dirty="0" smtClean="0"/>
              <a:t>Use Biodiversity – Salinity Resistant/loving crops and trees:</a:t>
            </a:r>
            <a:r>
              <a:rPr lang="en-IN" sz="2400" dirty="0" smtClean="0"/>
              <a:t> How to use bio-diversity, identify salinity resistance crops and propagate them.</a:t>
            </a:r>
          </a:p>
          <a:p>
            <a:r>
              <a:rPr lang="en-IN" sz="2400" b="1" dirty="0" smtClean="0"/>
              <a:t>Village level water plan:</a:t>
            </a:r>
            <a:r>
              <a:rPr lang="en-IN" sz="2400" dirty="0" smtClean="0"/>
              <a:t> Can we introduce micro-level Water Resource Management plan for every Village and Block?</a:t>
            </a:r>
          </a:p>
          <a:p>
            <a:pPr>
              <a:buNone/>
            </a:pPr>
            <a:r>
              <a:rPr lang="en-IN" sz="2400" dirty="0" smtClean="0"/>
              <a:t> </a:t>
            </a:r>
          </a:p>
          <a:p>
            <a:pPr>
              <a:buNone/>
            </a:pPr>
            <a:r>
              <a:rPr lang="en-IN" sz="2400" b="1" dirty="0" smtClean="0"/>
              <a:t> </a:t>
            </a:r>
            <a:endParaRPr lang="en-IN" sz="2400" dirty="0" smtClean="0"/>
          </a:p>
          <a:p>
            <a:pPr algn="just">
              <a:lnSpc>
                <a:spcPct val="90000"/>
              </a:lnSpc>
              <a:buFontTx/>
              <a:buNone/>
            </a:pPr>
            <a:endParaRPr lang="en-US" sz="2400" dirty="0">
              <a:latin typeface="Arial Unicode MS" pitchFamily="34" charset="-128"/>
              <a:cs typeface="Arial" charset="0"/>
            </a:endParaRPr>
          </a:p>
        </p:txBody>
      </p:sp>
      <p:pic>
        <p:nvPicPr>
          <p:cNvPr id="18436"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a:effectLst/>
        </p:spPr>
      </p:pic>
      <p:sp>
        <p:nvSpPr>
          <p:cNvPr id="1843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1843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1843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EC62BFB9-9998-4288-A1B2-6CC564D85DAD}" type="slidenum">
              <a:rPr lang="en-US"/>
              <a:pPr/>
              <a:t>35</a:t>
            </a:fld>
            <a:endParaRPr lang="en-US"/>
          </a:p>
        </p:txBody>
      </p:sp>
      <p:sp>
        <p:nvSpPr>
          <p:cNvPr id="18434" name="Rectangle 2"/>
          <p:cNvSpPr>
            <a:spLocks noGrp="1"/>
          </p:cNvSpPr>
          <p:nvPr>
            <p:ph type="title" idx="4294967295"/>
          </p:nvPr>
        </p:nvSpPr>
        <p:spPr>
          <a:xfrm>
            <a:off x="1752600" y="381000"/>
            <a:ext cx="6872288" cy="381000"/>
          </a:xfrm>
        </p:spPr>
        <p:txBody>
          <a:bodyPr lIns="0" rIns="0" bIns="0" anchor="b">
            <a:normAutofit fontScale="90000"/>
          </a:bodyPr>
          <a:lstStyle/>
          <a:p>
            <a:pPr eaLnBrk="0" hangingPunct="0"/>
            <a:r>
              <a:rPr lang="en-US" sz="3200" b="1" dirty="0" smtClean="0">
                <a:solidFill>
                  <a:srgbClr val="996633"/>
                </a:solidFill>
                <a:latin typeface="Calibri" pitchFamily="34" charset="0"/>
                <a:cs typeface="Arial" charset="0"/>
              </a:rPr>
              <a:t>CONCLUSION</a:t>
            </a:r>
            <a:endParaRPr lang="en-US" sz="3200" b="1" dirty="0">
              <a:solidFill>
                <a:srgbClr val="996633"/>
              </a:solidFill>
              <a:latin typeface="Calibri" pitchFamily="34" charset="0"/>
              <a:cs typeface="Arial" charset="0"/>
            </a:endParaRPr>
          </a:p>
        </p:txBody>
      </p:sp>
      <p:sp>
        <p:nvSpPr>
          <p:cNvPr id="18435" name="Rectangle 3"/>
          <p:cNvSpPr>
            <a:spLocks noGrp="1"/>
          </p:cNvSpPr>
          <p:nvPr>
            <p:ph type="body" sz="half" idx="4294967295"/>
          </p:nvPr>
        </p:nvSpPr>
        <p:spPr>
          <a:xfrm>
            <a:off x="762000" y="762000"/>
            <a:ext cx="8153400" cy="6019800"/>
          </a:xfrm>
          <a:noFill/>
        </p:spPr>
        <p:txBody>
          <a:bodyPr/>
          <a:lstStyle/>
          <a:p>
            <a:pPr>
              <a:buNone/>
            </a:pPr>
            <a:r>
              <a:rPr lang="en-IN" sz="2400" b="1" dirty="0" smtClean="0"/>
              <a:t> </a:t>
            </a:r>
            <a:endParaRPr lang="en-IN" sz="2400" dirty="0" smtClean="0"/>
          </a:p>
          <a:p>
            <a:pPr marL="0" indent="0" algn="just">
              <a:lnSpc>
                <a:spcPct val="150000"/>
              </a:lnSpc>
              <a:buFontTx/>
              <a:buNone/>
            </a:pPr>
            <a:r>
              <a:rPr lang="en-IN" sz="2400" dirty="0" smtClean="0"/>
              <a:t>Climate change impacts the extent and productivity of both irrigated and rainfed agriculture. Rising temperatures will translate into increased crop water demand, so will be demand of increasing Urbanities. Both the livelihoods of rural communities and the food security of a predominantly urban population are therefore at risk from water-related impacts linked primarily to climate variability. </a:t>
            </a:r>
            <a:endParaRPr lang="en-US" sz="2400" dirty="0">
              <a:latin typeface="Arial Unicode MS" pitchFamily="34" charset="-128"/>
              <a:cs typeface="Arial" charset="0"/>
            </a:endParaRPr>
          </a:p>
        </p:txBody>
      </p:sp>
      <p:pic>
        <p:nvPicPr>
          <p:cNvPr id="18436"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a:effectLst/>
        </p:spPr>
      </p:pic>
      <p:sp>
        <p:nvSpPr>
          <p:cNvPr id="1843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1843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1843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EC62BFB9-9998-4288-A1B2-6CC564D85DAD}" type="slidenum">
              <a:rPr lang="en-US"/>
              <a:pPr/>
              <a:t>36</a:t>
            </a:fld>
            <a:endParaRPr lang="en-US"/>
          </a:p>
        </p:txBody>
      </p:sp>
      <p:sp>
        <p:nvSpPr>
          <p:cNvPr id="18434" name="Rectangle 2"/>
          <p:cNvSpPr>
            <a:spLocks noGrp="1"/>
          </p:cNvSpPr>
          <p:nvPr>
            <p:ph type="title" idx="4294967295"/>
          </p:nvPr>
        </p:nvSpPr>
        <p:spPr>
          <a:xfrm>
            <a:off x="1752600" y="381000"/>
            <a:ext cx="6872288" cy="381000"/>
          </a:xfrm>
        </p:spPr>
        <p:txBody>
          <a:bodyPr lIns="0" rIns="0" bIns="0" anchor="b">
            <a:normAutofit fontScale="90000"/>
          </a:bodyPr>
          <a:lstStyle/>
          <a:p>
            <a:pPr eaLnBrk="0" hangingPunct="0"/>
            <a:r>
              <a:rPr lang="en-US" sz="3200" b="1" dirty="0" smtClean="0">
                <a:solidFill>
                  <a:srgbClr val="996633"/>
                </a:solidFill>
                <a:latin typeface="Calibri" pitchFamily="34" charset="0"/>
                <a:cs typeface="Arial" charset="0"/>
              </a:rPr>
              <a:t>CONCLUSION</a:t>
            </a:r>
            <a:endParaRPr lang="en-US" sz="3200" b="1" dirty="0">
              <a:solidFill>
                <a:srgbClr val="996633"/>
              </a:solidFill>
              <a:latin typeface="Calibri" pitchFamily="34" charset="0"/>
              <a:cs typeface="Arial" charset="0"/>
            </a:endParaRPr>
          </a:p>
        </p:txBody>
      </p:sp>
      <p:sp>
        <p:nvSpPr>
          <p:cNvPr id="18435" name="Rectangle 3"/>
          <p:cNvSpPr>
            <a:spLocks noGrp="1"/>
          </p:cNvSpPr>
          <p:nvPr>
            <p:ph type="body" sz="half" idx="4294967295"/>
          </p:nvPr>
        </p:nvSpPr>
        <p:spPr>
          <a:xfrm>
            <a:off x="762000" y="762000"/>
            <a:ext cx="8153400" cy="6019800"/>
          </a:xfrm>
          <a:noFill/>
        </p:spPr>
        <p:txBody>
          <a:bodyPr/>
          <a:lstStyle/>
          <a:p>
            <a:pPr>
              <a:buNone/>
            </a:pPr>
            <a:r>
              <a:rPr lang="en-IN" sz="2400" b="1" dirty="0" smtClean="0"/>
              <a:t> </a:t>
            </a:r>
            <a:endParaRPr lang="en-IN" sz="2400" dirty="0" smtClean="0"/>
          </a:p>
          <a:p>
            <a:pPr marL="0" indent="0" algn="just">
              <a:lnSpc>
                <a:spcPct val="150000"/>
              </a:lnSpc>
              <a:buFontTx/>
              <a:buNone/>
            </a:pPr>
            <a:r>
              <a:rPr lang="en-IN" sz="2400" dirty="0" smtClean="0"/>
              <a:t>Increasing soil salinity is already affecting the root zone and hence productivity. Management of saline water ingress is the third dimension of impeding challenges. The rural poor, who are the most vulnerable, are likely to be disproportionately affected, so will be their livelihood.  Various adaptation measures that deal with climate variability and build upon improved land and water management practices conservation and its efficient use  have the potential to create resilience to climate change and to enhance water security.</a:t>
            </a:r>
            <a:endParaRPr lang="en-US" sz="2400" dirty="0">
              <a:latin typeface="Arial Unicode MS" pitchFamily="34" charset="-128"/>
              <a:cs typeface="Arial" charset="0"/>
            </a:endParaRPr>
          </a:p>
        </p:txBody>
      </p:sp>
      <p:pic>
        <p:nvPicPr>
          <p:cNvPr id="18436"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a:effectLst/>
        </p:spPr>
      </p:pic>
      <p:sp>
        <p:nvSpPr>
          <p:cNvPr id="1843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1843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1843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EC62BFB9-9998-4288-A1B2-6CC564D85DAD}" type="slidenum">
              <a:rPr lang="en-US"/>
              <a:pPr/>
              <a:t>37</a:t>
            </a:fld>
            <a:endParaRPr lang="en-US"/>
          </a:p>
        </p:txBody>
      </p:sp>
      <p:sp>
        <p:nvSpPr>
          <p:cNvPr id="18434" name="Rectangle 2"/>
          <p:cNvSpPr>
            <a:spLocks noGrp="1"/>
          </p:cNvSpPr>
          <p:nvPr>
            <p:ph type="title" idx="4294967295"/>
          </p:nvPr>
        </p:nvSpPr>
        <p:spPr>
          <a:xfrm>
            <a:off x="1752600" y="381000"/>
            <a:ext cx="6872288" cy="381000"/>
          </a:xfrm>
        </p:spPr>
        <p:txBody>
          <a:bodyPr lIns="0" rIns="0" bIns="0" anchor="b">
            <a:normAutofit fontScale="90000"/>
          </a:bodyPr>
          <a:lstStyle/>
          <a:p>
            <a:pPr eaLnBrk="0" hangingPunct="0"/>
            <a:r>
              <a:rPr lang="en-US" sz="3200" b="1" dirty="0" smtClean="0">
                <a:solidFill>
                  <a:srgbClr val="996633"/>
                </a:solidFill>
                <a:latin typeface="Calibri" pitchFamily="34" charset="0"/>
                <a:cs typeface="Arial" charset="0"/>
              </a:rPr>
              <a:t>CONCLUSION</a:t>
            </a:r>
            <a:endParaRPr lang="en-US" sz="3200" b="1" dirty="0">
              <a:solidFill>
                <a:srgbClr val="996633"/>
              </a:solidFill>
              <a:latin typeface="Calibri" pitchFamily="34" charset="0"/>
              <a:cs typeface="Arial" charset="0"/>
            </a:endParaRPr>
          </a:p>
        </p:txBody>
      </p:sp>
      <p:sp>
        <p:nvSpPr>
          <p:cNvPr id="18435" name="Rectangle 3"/>
          <p:cNvSpPr>
            <a:spLocks noGrp="1"/>
          </p:cNvSpPr>
          <p:nvPr>
            <p:ph type="body" sz="half" idx="4294967295"/>
          </p:nvPr>
        </p:nvSpPr>
        <p:spPr>
          <a:xfrm>
            <a:off x="762000" y="762000"/>
            <a:ext cx="8153400" cy="6019800"/>
          </a:xfrm>
          <a:noFill/>
        </p:spPr>
        <p:txBody>
          <a:bodyPr/>
          <a:lstStyle/>
          <a:p>
            <a:pPr>
              <a:buNone/>
            </a:pPr>
            <a:r>
              <a:rPr lang="en-IN" sz="2400" b="1" dirty="0" smtClean="0"/>
              <a:t> </a:t>
            </a:r>
            <a:endParaRPr lang="en-IN" sz="2400" dirty="0" smtClean="0"/>
          </a:p>
          <a:p>
            <a:pPr marL="0" indent="0" algn="just">
              <a:lnSpc>
                <a:spcPct val="150000"/>
              </a:lnSpc>
              <a:buNone/>
            </a:pPr>
            <a:r>
              <a:rPr lang="en-IN" sz="2400" dirty="0" smtClean="0"/>
              <a:t>In order to meet the challenge of Food Security, first, there is a need to understand the need of water security.   In addition to existing programmes, there is a need to educate and make responsible entire population including our Public Leaders about value that water will have in years to come – its likely scarcity and impact on livelihood  and Food Security  both of urban and rural population.  And also importantly on social tranquil and tensions resulting into water riots!</a:t>
            </a:r>
          </a:p>
          <a:p>
            <a:pPr algn="just">
              <a:lnSpc>
                <a:spcPct val="90000"/>
              </a:lnSpc>
              <a:buFontTx/>
              <a:buNone/>
            </a:pPr>
            <a:endParaRPr lang="en-US" sz="2400" dirty="0">
              <a:latin typeface="Arial Unicode MS" pitchFamily="34" charset="-128"/>
              <a:cs typeface="Arial" charset="0"/>
            </a:endParaRPr>
          </a:p>
        </p:txBody>
      </p:sp>
      <p:pic>
        <p:nvPicPr>
          <p:cNvPr id="18436"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a:effectLst/>
        </p:spPr>
      </p:pic>
      <p:sp>
        <p:nvSpPr>
          <p:cNvPr id="1843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1843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1843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EC62BFB9-9998-4288-A1B2-6CC564D85DAD}" type="slidenum">
              <a:rPr lang="en-US"/>
              <a:pPr/>
              <a:t>38</a:t>
            </a:fld>
            <a:endParaRPr lang="en-US"/>
          </a:p>
        </p:txBody>
      </p:sp>
      <p:sp>
        <p:nvSpPr>
          <p:cNvPr id="18434" name="Rectangle 2"/>
          <p:cNvSpPr>
            <a:spLocks noGrp="1"/>
          </p:cNvSpPr>
          <p:nvPr>
            <p:ph type="title" idx="4294967295"/>
          </p:nvPr>
        </p:nvSpPr>
        <p:spPr>
          <a:xfrm>
            <a:off x="1752600" y="381000"/>
            <a:ext cx="6872288" cy="381000"/>
          </a:xfrm>
        </p:spPr>
        <p:txBody>
          <a:bodyPr lIns="0" rIns="0" bIns="0" anchor="b">
            <a:normAutofit fontScale="90000"/>
          </a:bodyPr>
          <a:lstStyle/>
          <a:p>
            <a:pPr eaLnBrk="0" hangingPunct="0"/>
            <a:r>
              <a:rPr lang="en-US" sz="3200" b="1" dirty="0" smtClean="0">
                <a:solidFill>
                  <a:srgbClr val="996633"/>
                </a:solidFill>
                <a:latin typeface="Calibri" pitchFamily="34" charset="0"/>
                <a:cs typeface="Arial" charset="0"/>
              </a:rPr>
              <a:t>CONCLUSION</a:t>
            </a:r>
            <a:endParaRPr lang="en-US" sz="3200" b="1" dirty="0">
              <a:solidFill>
                <a:srgbClr val="996633"/>
              </a:solidFill>
              <a:latin typeface="Calibri" pitchFamily="34" charset="0"/>
              <a:cs typeface="Arial" charset="0"/>
            </a:endParaRPr>
          </a:p>
        </p:txBody>
      </p:sp>
      <p:sp>
        <p:nvSpPr>
          <p:cNvPr id="18435" name="Rectangle 3"/>
          <p:cNvSpPr>
            <a:spLocks noGrp="1"/>
          </p:cNvSpPr>
          <p:nvPr>
            <p:ph type="body" sz="half" idx="4294967295"/>
          </p:nvPr>
        </p:nvSpPr>
        <p:spPr>
          <a:xfrm>
            <a:off x="762000" y="762000"/>
            <a:ext cx="8153400" cy="6019800"/>
          </a:xfrm>
          <a:noFill/>
        </p:spPr>
        <p:txBody>
          <a:bodyPr/>
          <a:lstStyle/>
          <a:p>
            <a:pPr marL="0" indent="0" algn="just">
              <a:lnSpc>
                <a:spcPct val="150000"/>
              </a:lnSpc>
              <a:buNone/>
            </a:pPr>
            <a:r>
              <a:rPr lang="en-IN" sz="2400" b="1" dirty="0" smtClean="0"/>
              <a:t> </a:t>
            </a:r>
            <a:r>
              <a:rPr lang="en-US" sz="2000" dirty="0" smtClean="0">
                <a:latin typeface="Arial Unicode MS" pitchFamily="34" charset="-128"/>
                <a:cs typeface="Arial" charset="0"/>
              </a:rPr>
              <a:t>But with concrete efforts  made by all stakeholders led by Head of Elected  Public Leaders  with his direct involvement and spearheading  this can be covered into opportunity.  This is not an un- surmountable  challenge. If can be converted into opportunity, if all act together. Actually we can simply reach half way by some corrective measures by  improving  working system and use. Balance can come by way of use of technology and practicable plan and its solid implementation. </a:t>
            </a:r>
          </a:p>
          <a:p>
            <a:pPr marL="0" indent="0" algn="just">
              <a:lnSpc>
                <a:spcPct val="150000"/>
              </a:lnSpc>
              <a:buFontTx/>
              <a:buNone/>
            </a:pPr>
            <a:endParaRPr lang="en-US" sz="2000" dirty="0" smtClean="0">
              <a:latin typeface="Arial Unicode MS" pitchFamily="34" charset="-128"/>
              <a:cs typeface="Arial" charset="0"/>
            </a:endParaRPr>
          </a:p>
          <a:p>
            <a:pPr marL="0" indent="0" algn="just">
              <a:lnSpc>
                <a:spcPct val="150000"/>
              </a:lnSpc>
              <a:buFontTx/>
              <a:buNone/>
            </a:pPr>
            <a:r>
              <a:rPr lang="en-US" sz="2000" dirty="0" smtClean="0">
                <a:latin typeface="Arial Unicode MS" pitchFamily="34" charset="-128"/>
                <a:cs typeface="Arial" charset="0"/>
              </a:rPr>
              <a:t>Climate change is natures’ phenomena. Can be won over by understanding its changing parameters and simultaneously changing our behavioral pattern and practices. </a:t>
            </a:r>
            <a:endParaRPr lang="en-US" sz="2000" dirty="0">
              <a:latin typeface="Arial Unicode MS" pitchFamily="34" charset="-128"/>
              <a:cs typeface="Arial" charset="0"/>
            </a:endParaRPr>
          </a:p>
        </p:txBody>
      </p:sp>
      <p:pic>
        <p:nvPicPr>
          <p:cNvPr id="18436"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a:effectLst/>
        </p:spPr>
      </p:pic>
      <p:sp>
        <p:nvSpPr>
          <p:cNvPr id="1843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1843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1843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p:txBody>
          <a:bodyPr/>
          <a:lstStyle/>
          <a:p>
            <a:pPr>
              <a:defRPr/>
            </a:pPr>
            <a:fld id="{51711304-D314-46DA-9436-F20728C15583}" type="slidenum">
              <a:rPr lang="en-US"/>
              <a:pPr>
                <a:defRPr/>
              </a:pPr>
              <a:t>39</a:t>
            </a:fld>
            <a:endParaRPr lang="en-US"/>
          </a:p>
        </p:txBody>
      </p:sp>
      <p:pic>
        <p:nvPicPr>
          <p:cNvPr id="106499" name="Picture 2" descr="http://www.environment-green.com/images/green_world_surrounded_by_people.jpg"/>
          <p:cNvPicPr>
            <a:picLocks noChangeAspect="1" noChangeArrowheads="1"/>
          </p:cNvPicPr>
          <p:nvPr/>
        </p:nvPicPr>
        <p:blipFill>
          <a:blip r:embed="rId2" cstate="print"/>
          <a:srcRect t="3493" b="12454"/>
          <a:stretch>
            <a:fillRect/>
          </a:stretch>
        </p:blipFill>
        <p:spPr bwMode="auto">
          <a:xfrm>
            <a:off x="0" y="0"/>
            <a:ext cx="9144000" cy="6886575"/>
          </a:xfrm>
          <a:prstGeom prst="rect">
            <a:avLst/>
          </a:prstGeom>
          <a:noFill/>
          <a:ln w="9525">
            <a:noFill/>
            <a:miter lim="800000"/>
            <a:headEnd/>
            <a:tailEnd/>
          </a:ln>
        </p:spPr>
      </p:pic>
      <p:sp>
        <p:nvSpPr>
          <p:cNvPr id="106500" name="WordArt 3"/>
          <p:cNvSpPr>
            <a:spLocks noChangeArrowheads="1" noChangeShapeType="1" noTextEdit="1"/>
          </p:cNvSpPr>
          <p:nvPr/>
        </p:nvSpPr>
        <p:spPr bwMode="auto">
          <a:xfrm>
            <a:off x="1371600" y="220663"/>
            <a:ext cx="6553200" cy="5413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Let's Learn &amp; Share Together for a global mission</a:t>
            </a:r>
          </a:p>
        </p:txBody>
      </p:sp>
      <p:sp>
        <p:nvSpPr>
          <p:cNvPr id="106501" name="WordArt 4"/>
          <p:cNvSpPr>
            <a:spLocks noChangeArrowheads="1" noChangeShapeType="1" noTextEdit="1"/>
          </p:cNvSpPr>
          <p:nvPr/>
        </p:nvSpPr>
        <p:spPr bwMode="auto">
          <a:xfrm>
            <a:off x="1066800" y="5262563"/>
            <a:ext cx="7086600" cy="7572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Mainstreaming Agriculture for Climate Change Mitigation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7FF9717-7503-4144-A373-D1D9F84DFD24}" type="slidenum">
              <a:rPr lang="en-US"/>
              <a:pPr/>
              <a:t>4</a:t>
            </a:fld>
            <a:endParaRPr lang="en-US"/>
          </a:p>
        </p:txBody>
      </p:sp>
      <p:sp>
        <p:nvSpPr>
          <p:cNvPr id="8194" name="Rectangle 2"/>
          <p:cNvSpPr>
            <a:spLocks noGrp="1"/>
          </p:cNvSpPr>
          <p:nvPr>
            <p:ph type="title" idx="4294967295"/>
          </p:nvPr>
        </p:nvSpPr>
        <p:spPr>
          <a:xfrm>
            <a:off x="1752600" y="381000"/>
            <a:ext cx="6553200" cy="533400"/>
          </a:xfrm>
        </p:spPr>
        <p:txBody>
          <a:bodyPr lIns="0" rIns="0" bIns="0" anchor="b"/>
          <a:lstStyle/>
          <a:p>
            <a:r>
              <a:rPr lang="en-US" sz="3200" b="1" dirty="0" smtClean="0">
                <a:solidFill>
                  <a:srgbClr val="996633"/>
                </a:solidFill>
                <a:latin typeface="Calibri" pitchFamily="34" charset="0"/>
              </a:rPr>
              <a:t>OVER VIEW </a:t>
            </a:r>
            <a:endParaRPr lang="en-US" sz="3200" b="1" dirty="0">
              <a:solidFill>
                <a:srgbClr val="996633"/>
              </a:solidFill>
              <a:latin typeface="Calibri" pitchFamily="34" charset="0"/>
            </a:endParaRPr>
          </a:p>
        </p:txBody>
      </p:sp>
      <p:sp>
        <p:nvSpPr>
          <p:cNvPr id="8195" name="Rectangle 3"/>
          <p:cNvSpPr>
            <a:spLocks noGrp="1"/>
          </p:cNvSpPr>
          <p:nvPr>
            <p:ph type="body" sz="half" idx="4294967295"/>
          </p:nvPr>
        </p:nvSpPr>
        <p:spPr>
          <a:xfrm>
            <a:off x="914400" y="838200"/>
            <a:ext cx="7696200" cy="5257800"/>
          </a:xfrm>
        </p:spPr>
        <p:txBody>
          <a:bodyPr>
            <a:normAutofit lnSpcReduction="10000"/>
          </a:bodyPr>
          <a:lstStyle/>
          <a:p>
            <a:pPr marL="0" indent="0" algn="just">
              <a:lnSpc>
                <a:spcPct val="150000"/>
              </a:lnSpc>
              <a:buNone/>
            </a:pPr>
            <a:r>
              <a:rPr lang="en-IN" sz="2400" dirty="0" smtClean="0"/>
              <a:t>The Food Security and Livelihood are inter-related and there are problems. </a:t>
            </a:r>
          </a:p>
          <a:p>
            <a:pPr algn="just">
              <a:buNone/>
            </a:pPr>
            <a:r>
              <a:rPr lang="en-IN" sz="2400" dirty="0" smtClean="0"/>
              <a:t> </a:t>
            </a:r>
          </a:p>
          <a:p>
            <a:pPr marL="0" indent="0" algn="just">
              <a:lnSpc>
                <a:spcPct val="150000"/>
              </a:lnSpc>
              <a:buNone/>
            </a:pPr>
            <a:r>
              <a:rPr lang="en-IN" sz="2400" b="1" dirty="0" smtClean="0"/>
              <a:t>Food Security</a:t>
            </a:r>
            <a:r>
              <a:rPr lang="en-IN" sz="2400" dirty="0" smtClean="0"/>
              <a:t>: Due to rapid increase of non-agriculture activities like urbanisation, industrialisation and infrastructure development, area under agriculture and food production is getting reduced. With increasing urban  middle class population,  demand for food, Dairy and Meat products is increasing. There will be huge gap  between demand and supply position in years to come. </a:t>
            </a:r>
          </a:p>
          <a:p>
            <a:pPr marL="0" indent="0" algn="just">
              <a:lnSpc>
                <a:spcPct val="90000"/>
              </a:lnSpc>
            </a:pPr>
            <a:endParaRPr lang="en-US" sz="2400" b="1" dirty="0"/>
          </a:p>
          <a:p>
            <a:pPr algn="just">
              <a:lnSpc>
                <a:spcPct val="90000"/>
              </a:lnSpc>
              <a:buClr>
                <a:srgbClr val="996633"/>
              </a:buClr>
              <a:buFont typeface="Wingdings" pitchFamily="2" charset="2"/>
              <a:buNone/>
            </a:pPr>
            <a:endParaRPr lang="en-US" sz="1800" b="1" dirty="0">
              <a:latin typeface="Book Antiqua"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152400" y="-173038"/>
            <a:ext cx="1447800" cy="1239838"/>
          </a:xfrm>
          <a:noFill/>
        </p:spPr>
      </p:pic>
      <p:sp>
        <p:nvSpPr>
          <p:cNvPr id="819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19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4383A19-AE68-4102-A683-9C087131EDCB}" type="slidenum">
              <a:rPr lang="en-US" smtClean="0"/>
              <a:pPr>
                <a:defRPr/>
              </a:pPr>
              <a:t>40</a:t>
            </a:fld>
            <a:endParaRPr lang="en-US" smtClean="0"/>
          </a:p>
        </p:txBody>
      </p:sp>
      <p:pic>
        <p:nvPicPr>
          <p:cNvPr id="55299" name="Picture 4" descr="3"/>
          <p:cNvPicPr>
            <a:picLocks noChangeAspect="1" noChangeArrowheads="1"/>
          </p:cNvPicPr>
          <p:nvPr/>
        </p:nvPicPr>
        <p:blipFill>
          <a:blip r:embed="rId2" cstate="print"/>
          <a:srcRect/>
          <a:stretch>
            <a:fillRect/>
          </a:stretch>
        </p:blipFill>
        <p:spPr bwMode="auto">
          <a:xfrm>
            <a:off x="0" y="0"/>
            <a:ext cx="9144000" cy="4597400"/>
          </a:xfrm>
          <a:prstGeom prst="rect">
            <a:avLst/>
          </a:prstGeom>
          <a:noFill/>
          <a:ln w="9525">
            <a:noFill/>
            <a:miter lim="800000"/>
            <a:headEnd/>
            <a:tailEnd/>
          </a:ln>
        </p:spPr>
      </p:pic>
      <p:sp>
        <p:nvSpPr>
          <p:cNvPr id="55300" name="WordArt 5"/>
          <p:cNvSpPr>
            <a:spLocks noChangeArrowheads="1" noChangeShapeType="1" noTextEdit="1"/>
          </p:cNvSpPr>
          <p:nvPr/>
        </p:nvSpPr>
        <p:spPr bwMode="auto">
          <a:xfrm>
            <a:off x="2590800" y="152400"/>
            <a:ext cx="4267200"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your patient hearing</a:t>
            </a:r>
          </a:p>
        </p:txBody>
      </p:sp>
      <p:sp>
        <p:nvSpPr>
          <p:cNvPr id="55301" name="Text Box 4"/>
          <p:cNvSpPr txBox="1">
            <a:spLocks noChangeArrowheads="1"/>
          </p:cNvSpPr>
          <p:nvPr/>
        </p:nvSpPr>
        <p:spPr bwMode="auto">
          <a:xfrm>
            <a:off x="15875" y="4597400"/>
            <a:ext cx="9144000" cy="2032000"/>
          </a:xfrm>
          <a:prstGeom prst="rect">
            <a:avLst/>
          </a:prstGeom>
          <a:solidFill>
            <a:srgbClr val="DDF2FF"/>
          </a:solidFill>
          <a:ln w="9525">
            <a:noFill/>
            <a:miter lim="800000"/>
            <a:headEnd/>
            <a:tailEnd/>
          </a:ln>
        </p:spPr>
        <p:txBody>
          <a:bodyPr>
            <a:spAutoFit/>
          </a:bodyPr>
          <a:lstStyle/>
          <a:p>
            <a:pPr algn="ctr"/>
            <a:r>
              <a:rPr lang="en-US" altLang="en-US" b="1" dirty="0">
                <a:solidFill>
                  <a:srgbClr val="000066"/>
                </a:solidFill>
              </a:rPr>
              <a:t>Dr. </a:t>
            </a:r>
            <a:r>
              <a:rPr lang="en-US" altLang="en-US" b="1" dirty="0" err="1">
                <a:solidFill>
                  <a:srgbClr val="000066"/>
                </a:solidFill>
              </a:rPr>
              <a:t>Kirit</a:t>
            </a:r>
            <a:r>
              <a:rPr lang="en-US" altLang="en-US" b="1" dirty="0">
                <a:solidFill>
                  <a:srgbClr val="000066"/>
                </a:solidFill>
              </a:rPr>
              <a:t> </a:t>
            </a:r>
            <a:r>
              <a:rPr lang="en-US" altLang="en-US" b="1" dirty="0" err="1">
                <a:solidFill>
                  <a:srgbClr val="000066"/>
                </a:solidFill>
              </a:rPr>
              <a:t>Shelat</a:t>
            </a:r>
            <a:endParaRPr lang="en-US" altLang="en-US" b="1" dirty="0">
              <a:solidFill>
                <a:srgbClr val="000066"/>
              </a:solidFill>
            </a:endParaRPr>
          </a:p>
          <a:p>
            <a:pPr algn="ctr"/>
            <a:r>
              <a:rPr lang="en-US" altLang="en-US" b="1" dirty="0"/>
              <a:t>National Council for Climate Change, Sustainable Development </a:t>
            </a:r>
          </a:p>
          <a:p>
            <a:pPr algn="ctr"/>
            <a:r>
              <a:rPr lang="en-US" altLang="en-US" b="1" dirty="0"/>
              <a:t>and Public Leadership (NCCSD)</a:t>
            </a:r>
          </a:p>
          <a:p>
            <a:pPr algn="ctr"/>
            <a:r>
              <a:rPr lang="en-US" altLang="en-US" b="1" dirty="0"/>
              <a:t>Post Box No. 4146, </a:t>
            </a:r>
            <a:r>
              <a:rPr lang="en-US" altLang="en-US" b="1" dirty="0" err="1"/>
              <a:t>Navrangpura</a:t>
            </a:r>
            <a:r>
              <a:rPr lang="en-US" altLang="en-US" b="1" dirty="0"/>
              <a:t> Post Office, Ahmedabad – 380 009.</a:t>
            </a:r>
          </a:p>
          <a:p>
            <a:pPr algn="ctr"/>
            <a:r>
              <a:rPr lang="en-US" altLang="en-US" b="1" dirty="0"/>
              <a:t>Gujarat, INDIA.</a:t>
            </a:r>
          </a:p>
          <a:p>
            <a:pPr algn="ctr"/>
            <a:r>
              <a:rPr lang="en-US" altLang="en-US" b="1" dirty="0">
                <a:solidFill>
                  <a:srgbClr val="000066"/>
                </a:solidFill>
              </a:rPr>
              <a:t>Phone</a:t>
            </a:r>
            <a:r>
              <a:rPr lang="en-US" altLang="en-US" b="1">
                <a:solidFill>
                  <a:srgbClr val="000066"/>
                </a:solidFill>
              </a:rPr>
              <a:t>: </a:t>
            </a:r>
            <a:r>
              <a:rPr lang="en-US" altLang="en-US" b="1" smtClean="0">
                <a:solidFill>
                  <a:srgbClr val="000066"/>
                </a:solidFill>
              </a:rPr>
              <a:t>00 91 79 26421580 </a:t>
            </a:r>
            <a:r>
              <a:rPr lang="en-US" altLang="en-US" b="1" dirty="0">
                <a:solidFill>
                  <a:srgbClr val="000066"/>
                </a:solidFill>
              </a:rPr>
              <a:t>(Off</a:t>
            </a:r>
            <a:r>
              <a:rPr lang="en-US" altLang="en-US" b="1">
                <a:solidFill>
                  <a:srgbClr val="000066"/>
                </a:solidFill>
              </a:rPr>
              <a:t>) </a:t>
            </a:r>
            <a:r>
              <a:rPr lang="en-US" altLang="en-US" b="1" smtClean="0">
                <a:solidFill>
                  <a:srgbClr val="000066"/>
                </a:solidFill>
              </a:rPr>
              <a:t> 00 91 9904404393(M</a:t>
            </a:r>
            <a:r>
              <a:rPr lang="en-US" altLang="en-US" b="1" dirty="0">
                <a:solidFill>
                  <a:srgbClr val="000066"/>
                </a:solidFill>
              </a:rPr>
              <a:t>)</a:t>
            </a:r>
          </a:p>
          <a:p>
            <a:pPr algn="ctr"/>
            <a:r>
              <a:rPr lang="en-US" altLang="en-US" b="1" dirty="0">
                <a:solidFill>
                  <a:srgbClr val="000066"/>
                </a:solidFill>
              </a:rPr>
              <a:t>Email: </a:t>
            </a:r>
            <a:r>
              <a:rPr lang="en-US" altLang="en-US" b="1" dirty="0" smtClean="0">
                <a:solidFill>
                  <a:srgbClr val="000066"/>
                </a:solidFill>
                <a:hlinkClick r:id="rId3"/>
              </a:rPr>
              <a:t>drkiritshelat@gmail.com</a:t>
            </a:r>
            <a:r>
              <a:rPr lang="en-US" altLang="en-US" b="1" dirty="0" smtClean="0">
                <a:solidFill>
                  <a:srgbClr val="000066"/>
                </a:solidFill>
              </a:rPr>
              <a:t> Website</a:t>
            </a:r>
            <a:r>
              <a:rPr lang="en-US" altLang="en-US" b="1" dirty="0">
                <a:solidFill>
                  <a:srgbClr val="000066"/>
                </a:solidFill>
              </a:rPr>
              <a:t>: www.nccsdindia.org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7FF9717-7503-4144-A373-D1D9F84DFD24}" type="slidenum">
              <a:rPr lang="en-US"/>
              <a:pPr/>
              <a:t>5</a:t>
            </a:fld>
            <a:endParaRPr lang="en-US"/>
          </a:p>
        </p:txBody>
      </p:sp>
      <p:sp>
        <p:nvSpPr>
          <p:cNvPr id="8194" name="Rectangle 2"/>
          <p:cNvSpPr>
            <a:spLocks noGrp="1"/>
          </p:cNvSpPr>
          <p:nvPr>
            <p:ph type="title" idx="4294967295"/>
          </p:nvPr>
        </p:nvSpPr>
        <p:spPr>
          <a:xfrm>
            <a:off x="1752600" y="381000"/>
            <a:ext cx="6553200" cy="533400"/>
          </a:xfrm>
        </p:spPr>
        <p:txBody>
          <a:bodyPr lIns="0" rIns="0" bIns="0" anchor="b"/>
          <a:lstStyle/>
          <a:p>
            <a:r>
              <a:rPr lang="en-US" sz="3200" b="1" dirty="0" smtClean="0">
                <a:solidFill>
                  <a:srgbClr val="996633"/>
                </a:solidFill>
                <a:latin typeface="Calibri" pitchFamily="34" charset="0"/>
              </a:rPr>
              <a:t>OVER VIEW </a:t>
            </a:r>
            <a:endParaRPr lang="en-US" sz="3200" b="1" dirty="0">
              <a:solidFill>
                <a:srgbClr val="996633"/>
              </a:solidFill>
              <a:latin typeface="Calibri" pitchFamily="34" charset="0"/>
            </a:endParaRPr>
          </a:p>
        </p:txBody>
      </p:sp>
      <p:sp>
        <p:nvSpPr>
          <p:cNvPr id="8195" name="Rectangle 3"/>
          <p:cNvSpPr>
            <a:spLocks noGrp="1"/>
          </p:cNvSpPr>
          <p:nvPr>
            <p:ph type="body" sz="half" idx="4294967295"/>
          </p:nvPr>
        </p:nvSpPr>
        <p:spPr>
          <a:xfrm>
            <a:off x="914400" y="838200"/>
            <a:ext cx="7696200" cy="5257800"/>
          </a:xfrm>
        </p:spPr>
        <p:txBody>
          <a:bodyPr/>
          <a:lstStyle/>
          <a:p>
            <a:pPr algn="just">
              <a:lnSpc>
                <a:spcPct val="90000"/>
              </a:lnSpc>
              <a:buNone/>
            </a:pPr>
            <a:endParaRPr lang="en-IN" sz="1800" dirty="0" smtClean="0"/>
          </a:p>
          <a:p>
            <a:pPr algn="just">
              <a:lnSpc>
                <a:spcPct val="90000"/>
              </a:lnSpc>
            </a:pPr>
            <a:endParaRPr lang="en-IN" sz="1800" dirty="0" smtClean="0"/>
          </a:p>
          <a:p>
            <a:pPr marL="0" indent="0" algn="just">
              <a:lnSpc>
                <a:spcPct val="150000"/>
              </a:lnSpc>
              <a:buNone/>
            </a:pPr>
            <a:r>
              <a:rPr lang="en-IN" sz="2400" b="1" dirty="0" smtClean="0"/>
              <a:t>Water Scarcity:  </a:t>
            </a:r>
            <a:r>
              <a:rPr lang="en-IN" sz="2400" dirty="0" smtClean="0"/>
              <a:t>Again due to enhanced urbanisation and Industrial activity, even water meant for irrigation in Dams and Reservoirs– Lake  are getting diverted to meet increased urbanities demand. Further big new Township are using huge pumps which draw out daily large quantity underground water which resource is becoming increasingly depleted. </a:t>
            </a:r>
          </a:p>
          <a:p>
            <a:pPr marL="0" indent="0" algn="just">
              <a:lnSpc>
                <a:spcPct val="90000"/>
              </a:lnSpc>
              <a:buNone/>
            </a:pPr>
            <a:endParaRPr lang="en-US" sz="2400" b="1" dirty="0"/>
          </a:p>
          <a:p>
            <a:pPr algn="just">
              <a:lnSpc>
                <a:spcPct val="90000"/>
              </a:lnSpc>
              <a:buClr>
                <a:srgbClr val="996633"/>
              </a:buClr>
              <a:buFont typeface="Wingdings" pitchFamily="2" charset="2"/>
              <a:buNone/>
            </a:pPr>
            <a:endParaRPr lang="en-US" sz="1800" b="1" dirty="0">
              <a:latin typeface="Book Antiqua"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152400" y="-173038"/>
            <a:ext cx="1447800" cy="1239838"/>
          </a:xfrm>
          <a:noFill/>
        </p:spPr>
      </p:pic>
      <p:sp>
        <p:nvSpPr>
          <p:cNvPr id="819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19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7FF9717-7503-4144-A373-D1D9F84DFD24}" type="slidenum">
              <a:rPr lang="en-US"/>
              <a:pPr/>
              <a:t>6</a:t>
            </a:fld>
            <a:endParaRPr lang="en-US"/>
          </a:p>
        </p:txBody>
      </p:sp>
      <p:sp>
        <p:nvSpPr>
          <p:cNvPr id="8194" name="Rectangle 2"/>
          <p:cNvSpPr>
            <a:spLocks noGrp="1"/>
          </p:cNvSpPr>
          <p:nvPr>
            <p:ph type="title" idx="4294967295"/>
          </p:nvPr>
        </p:nvSpPr>
        <p:spPr>
          <a:xfrm>
            <a:off x="1752600" y="381000"/>
            <a:ext cx="6553200" cy="533400"/>
          </a:xfrm>
        </p:spPr>
        <p:txBody>
          <a:bodyPr lIns="0" rIns="0" bIns="0" anchor="b"/>
          <a:lstStyle/>
          <a:p>
            <a:r>
              <a:rPr lang="en-US" sz="3200" b="1" dirty="0" smtClean="0">
                <a:solidFill>
                  <a:srgbClr val="996633"/>
                </a:solidFill>
                <a:latin typeface="Calibri" pitchFamily="34" charset="0"/>
              </a:rPr>
              <a:t>OVER VIEW </a:t>
            </a:r>
            <a:endParaRPr lang="en-US" sz="3200" b="1" dirty="0">
              <a:solidFill>
                <a:srgbClr val="996633"/>
              </a:solidFill>
              <a:latin typeface="Calibri" pitchFamily="34" charset="0"/>
            </a:endParaRPr>
          </a:p>
        </p:txBody>
      </p:sp>
      <p:sp>
        <p:nvSpPr>
          <p:cNvPr id="8195" name="Rectangle 3"/>
          <p:cNvSpPr>
            <a:spLocks noGrp="1"/>
          </p:cNvSpPr>
          <p:nvPr>
            <p:ph type="body" sz="half" idx="4294967295"/>
          </p:nvPr>
        </p:nvSpPr>
        <p:spPr>
          <a:xfrm>
            <a:off x="914400" y="838200"/>
            <a:ext cx="7696200" cy="5257800"/>
          </a:xfrm>
        </p:spPr>
        <p:txBody>
          <a:bodyPr>
            <a:normAutofit fontScale="92500" lnSpcReduction="10000"/>
          </a:bodyPr>
          <a:lstStyle/>
          <a:p>
            <a:pPr algn="just">
              <a:lnSpc>
                <a:spcPct val="90000"/>
              </a:lnSpc>
              <a:buNone/>
            </a:pPr>
            <a:endParaRPr lang="en-IN" sz="1800" dirty="0" smtClean="0"/>
          </a:p>
          <a:p>
            <a:pPr marL="0" indent="0" algn="just">
              <a:lnSpc>
                <a:spcPct val="150000"/>
              </a:lnSpc>
              <a:buNone/>
            </a:pPr>
            <a:r>
              <a:rPr lang="en-IN" sz="2000" dirty="0" smtClean="0"/>
              <a:t>The Climate change will increase water related,  already existing  shocks?  In the arena of Climate Change, temperature is rising, monsoon is becoming more irregular with long dry spell and incidence of heavy rainfall in one day. This has adverse impact.  The Agriculture productivity is directly related with Soil Moisture and availability of timely water and same is true for livestock, the milk yield, the poultry yield goes down.   Country is already seeing this impact on decline of Food productivity and production and run for drinking water, both in urban and rural areas. Hence for Food Security, the water security is must and a prerequisite.  It is this context, we need to examine water availability and its use. The Mint News paper has brought  out recently two interesting articles on 26-27of April 2016  which provides some basic facts. </a:t>
            </a:r>
          </a:p>
          <a:p>
            <a:pPr algn="just">
              <a:lnSpc>
                <a:spcPct val="90000"/>
              </a:lnSpc>
            </a:pPr>
            <a:endParaRPr lang="en-IN" sz="1800" dirty="0" smtClean="0"/>
          </a:p>
          <a:p>
            <a:pPr marL="0" indent="0" algn="just">
              <a:lnSpc>
                <a:spcPct val="90000"/>
              </a:lnSpc>
              <a:buNone/>
            </a:pPr>
            <a:endParaRPr lang="en-US" sz="2400" b="1" dirty="0"/>
          </a:p>
          <a:p>
            <a:pPr algn="just">
              <a:lnSpc>
                <a:spcPct val="90000"/>
              </a:lnSpc>
              <a:buClr>
                <a:srgbClr val="996633"/>
              </a:buClr>
              <a:buFont typeface="Wingdings" pitchFamily="2" charset="2"/>
              <a:buNone/>
            </a:pPr>
            <a:endParaRPr lang="en-US" sz="1800" b="1" dirty="0">
              <a:latin typeface="Book Antiqua"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152400" y="-173038"/>
            <a:ext cx="1447800" cy="1239838"/>
          </a:xfrm>
          <a:noFill/>
        </p:spPr>
      </p:pic>
      <p:sp>
        <p:nvSpPr>
          <p:cNvPr id="819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19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224853D6-0A17-4617-AEED-30D6F8C9C36E}" type="slidenum">
              <a:rPr lang="en-US"/>
              <a:pPr/>
              <a:t>7</a:t>
            </a:fld>
            <a:endParaRPr lang="en-US"/>
          </a:p>
        </p:txBody>
      </p:sp>
      <p:sp>
        <p:nvSpPr>
          <p:cNvPr id="10242" name="Rectangle 2"/>
          <p:cNvSpPr>
            <a:spLocks noGrp="1"/>
          </p:cNvSpPr>
          <p:nvPr>
            <p:ph type="title" idx="4294967295"/>
          </p:nvPr>
        </p:nvSpPr>
        <p:spPr>
          <a:xfrm>
            <a:off x="1295400" y="457200"/>
            <a:ext cx="6553200" cy="457200"/>
          </a:xfrm>
        </p:spPr>
        <p:txBody>
          <a:bodyPr lIns="0" rIns="0" bIns="0" anchor="b">
            <a:normAutofit fontScale="90000"/>
          </a:bodyPr>
          <a:lstStyle/>
          <a:p>
            <a:r>
              <a:rPr lang="en-US" sz="3200" b="1" dirty="0" smtClean="0">
                <a:solidFill>
                  <a:srgbClr val="996633"/>
                </a:solidFill>
                <a:latin typeface="Calibri" pitchFamily="34" charset="0"/>
              </a:rPr>
              <a:t>OVER VIEW </a:t>
            </a:r>
            <a:endParaRPr lang="en-US" sz="3200" b="1" dirty="0">
              <a:solidFill>
                <a:srgbClr val="996633"/>
              </a:solidFill>
              <a:latin typeface="Calibri" pitchFamily="34" charset="0"/>
            </a:endParaRPr>
          </a:p>
        </p:txBody>
      </p:sp>
      <p:sp>
        <p:nvSpPr>
          <p:cNvPr id="10243" name="Rectangle 3"/>
          <p:cNvSpPr>
            <a:spLocks noGrp="1"/>
          </p:cNvSpPr>
          <p:nvPr>
            <p:ph type="body" sz="half" idx="4294967295"/>
          </p:nvPr>
        </p:nvSpPr>
        <p:spPr>
          <a:xfrm>
            <a:off x="609600" y="990600"/>
            <a:ext cx="8077200" cy="5334000"/>
          </a:xfrm>
          <a:noFill/>
        </p:spPr>
        <p:txBody>
          <a:bodyPr>
            <a:normAutofit fontScale="70000" lnSpcReduction="20000"/>
          </a:bodyPr>
          <a:lstStyle/>
          <a:p>
            <a:pPr marL="0" indent="0" algn="just">
              <a:buNone/>
            </a:pPr>
            <a:r>
              <a:rPr lang="en-IN" sz="2600" dirty="0" smtClean="0"/>
              <a:t>Drought in India – Current year affecting 33 crore in 256 districts. India’s average water footprint both direct and indirect use of surface/ground water, for major crops – wheat, paddy, maize, sugarcane and cotton is higher than global average.  And there is inefficient use of water. </a:t>
            </a:r>
          </a:p>
          <a:p>
            <a:pPr marL="0" indent="0" algn="just">
              <a:buNone/>
            </a:pPr>
            <a:endParaRPr lang="en-IN" sz="2600" dirty="0" smtClean="0"/>
          </a:p>
          <a:p>
            <a:pPr marL="0" indent="0" algn="just">
              <a:buNone/>
            </a:pPr>
            <a:r>
              <a:rPr lang="en-IN" sz="2600" dirty="0" smtClean="0"/>
              <a:t>The report observes that the important States have inefficient use of water of following major crops: </a:t>
            </a:r>
          </a:p>
          <a:p>
            <a:pPr marL="0" indent="0" algn="just">
              <a:buNone/>
            </a:pPr>
            <a:r>
              <a:rPr lang="en-IN" sz="2600" dirty="0" smtClean="0"/>
              <a:t> </a:t>
            </a:r>
          </a:p>
          <a:p>
            <a:pPr marL="0" indent="0" algn="just">
              <a:buNone/>
            </a:pPr>
            <a:r>
              <a:rPr lang="en-IN" sz="2600" dirty="0" smtClean="0"/>
              <a:t> Andhra Pradesh 			- Rice, maize, cotton</a:t>
            </a:r>
          </a:p>
          <a:p>
            <a:pPr marL="0" indent="0" algn="just">
              <a:buNone/>
            </a:pPr>
            <a:r>
              <a:rPr lang="en-IN" sz="2600" dirty="0" smtClean="0"/>
              <a:t>Gujarat				- Cotton</a:t>
            </a:r>
          </a:p>
          <a:p>
            <a:pPr marL="0" indent="0" algn="just">
              <a:buNone/>
            </a:pPr>
            <a:r>
              <a:rPr lang="en-IN" sz="2600" dirty="0" smtClean="0"/>
              <a:t>Maharashtra			- Maize, sugarcane, cotton</a:t>
            </a:r>
          </a:p>
          <a:p>
            <a:pPr marL="0" indent="0" algn="just">
              <a:buNone/>
            </a:pPr>
            <a:r>
              <a:rPr lang="en-IN" sz="2600" dirty="0" smtClean="0"/>
              <a:t>Karnataka			- Maize, sugarcane, cotton</a:t>
            </a:r>
          </a:p>
          <a:p>
            <a:pPr marL="0" indent="0" algn="just">
              <a:buNone/>
            </a:pPr>
            <a:r>
              <a:rPr lang="en-IN" sz="2600" dirty="0" smtClean="0"/>
              <a:t>Punjab				- Wheat</a:t>
            </a:r>
          </a:p>
          <a:p>
            <a:pPr marL="0" indent="0" algn="just">
              <a:buNone/>
            </a:pPr>
            <a:r>
              <a:rPr lang="en-IN" sz="2600" dirty="0" smtClean="0"/>
              <a:t>West Bengal			- Rice</a:t>
            </a:r>
          </a:p>
          <a:p>
            <a:pPr marL="0" indent="0" algn="just">
              <a:buNone/>
            </a:pPr>
            <a:r>
              <a:rPr lang="en-IN" sz="2600" dirty="0" smtClean="0"/>
              <a:t>Madhya Pradesh			- Wheat</a:t>
            </a:r>
          </a:p>
          <a:p>
            <a:pPr marL="0" indent="0" algn="just">
              <a:buNone/>
            </a:pPr>
            <a:r>
              <a:rPr lang="en-IN" sz="2600" dirty="0" smtClean="0"/>
              <a:t>Uttar Pradesh			- Rice</a:t>
            </a:r>
          </a:p>
          <a:p>
            <a:pPr marL="0" indent="0" algn="just">
              <a:buNone/>
            </a:pPr>
            <a:r>
              <a:rPr lang="en-IN" sz="2600" dirty="0" smtClean="0"/>
              <a:t> </a:t>
            </a:r>
          </a:p>
          <a:p>
            <a:pPr marL="0" indent="0" algn="just">
              <a:buNone/>
            </a:pPr>
            <a:r>
              <a:rPr lang="en-IN" sz="2600" dirty="0" smtClean="0"/>
              <a:t>Country as a whole is using water insufficiently.  Further</a:t>
            </a:r>
            <a:r>
              <a:rPr lang="en-IN" sz="2600" b="1" dirty="0" smtClean="0"/>
              <a:t> </a:t>
            </a:r>
            <a:r>
              <a:rPr lang="en-IN" sz="2600" dirty="0" smtClean="0"/>
              <a:t>India has less than average per capita water footprint. </a:t>
            </a:r>
          </a:p>
          <a:p>
            <a:pPr marL="0" indent="0" algn="just" eaLnBrk="0" hangingPunct="0">
              <a:lnSpc>
                <a:spcPct val="90000"/>
              </a:lnSpc>
              <a:buClr>
                <a:srgbClr val="663300"/>
              </a:buClr>
              <a:buSzPct val="95000"/>
              <a:buNone/>
            </a:pPr>
            <a:endParaRPr lang="en-US" sz="2000" b="1" dirty="0">
              <a:latin typeface="Book Antiqua" pitchFamily="18" charset="0"/>
              <a:cs typeface="Arial" charset="0"/>
            </a:endParaRPr>
          </a:p>
        </p:txBody>
      </p:sp>
      <p:pic>
        <p:nvPicPr>
          <p:cNvPr id="10244"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a:effectLst/>
        </p:spPr>
      </p:pic>
      <p:sp>
        <p:nvSpPr>
          <p:cNvPr id="10245"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10246"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10247"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7FF9717-7503-4144-A373-D1D9F84DFD24}" type="slidenum">
              <a:rPr lang="en-US"/>
              <a:pPr/>
              <a:t>8</a:t>
            </a:fld>
            <a:endParaRPr lang="en-US"/>
          </a:p>
        </p:txBody>
      </p:sp>
      <p:sp>
        <p:nvSpPr>
          <p:cNvPr id="8194" name="Rectangle 2"/>
          <p:cNvSpPr>
            <a:spLocks noGrp="1"/>
          </p:cNvSpPr>
          <p:nvPr>
            <p:ph type="title" idx="4294967295"/>
          </p:nvPr>
        </p:nvSpPr>
        <p:spPr>
          <a:xfrm>
            <a:off x="1752600" y="381000"/>
            <a:ext cx="6553200" cy="533400"/>
          </a:xfrm>
        </p:spPr>
        <p:txBody>
          <a:bodyPr lIns="0" rIns="0" bIns="0" anchor="b"/>
          <a:lstStyle/>
          <a:p>
            <a:r>
              <a:rPr lang="en-US" sz="3200" b="1" dirty="0" smtClean="0">
                <a:solidFill>
                  <a:srgbClr val="996633"/>
                </a:solidFill>
                <a:latin typeface="Calibri" pitchFamily="34" charset="0"/>
              </a:rPr>
              <a:t>OVER VIEW </a:t>
            </a:r>
            <a:endParaRPr lang="en-US" sz="3200" b="1" dirty="0">
              <a:solidFill>
                <a:srgbClr val="996633"/>
              </a:solidFill>
              <a:latin typeface="Calibri" pitchFamily="34" charset="0"/>
            </a:endParaRPr>
          </a:p>
        </p:txBody>
      </p:sp>
      <p:sp>
        <p:nvSpPr>
          <p:cNvPr id="8195" name="Rectangle 3"/>
          <p:cNvSpPr>
            <a:spLocks noGrp="1"/>
          </p:cNvSpPr>
          <p:nvPr>
            <p:ph type="body" sz="half" idx="4294967295"/>
          </p:nvPr>
        </p:nvSpPr>
        <p:spPr>
          <a:xfrm>
            <a:off x="914400" y="838200"/>
            <a:ext cx="7696200" cy="5257800"/>
          </a:xfrm>
        </p:spPr>
        <p:txBody>
          <a:bodyPr>
            <a:normAutofit fontScale="92500"/>
          </a:bodyPr>
          <a:lstStyle/>
          <a:p>
            <a:pPr>
              <a:buNone/>
            </a:pPr>
            <a:endParaRPr lang="en-IN" sz="1800" dirty="0" smtClean="0"/>
          </a:p>
          <a:p>
            <a:pPr marL="0" indent="0" algn="just">
              <a:lnSpc>
                <a:spcPct val="150000"/>
              </a:lnSpc>
              <a:buNone/>
            </a:pPr>
            <a:r>
              <a:rPr lang="en-IN" sz="2400" dirty="0" smtClean="0"/>
              <a:t> As regards water   availability various studies  have revealed that underground water sources are depleting   and enhancing penetration of saline water of sea through faults both underground and over ground. The recent study by Prof. Jay </a:t>
            </a:r>
            <a:r>
              <a:rPr lang="en-IN" sz="2400" dirty="0" err="1" smtClean="0"/>
              <a:t>Famiglietti</a:t>
            </a:r>
            <a:r>
              <a:rPr lang="en-IN" sz="2400" dirty="0" smtClean="0"/>
              <a:t> using NASA Satellite  called GRACE reveals that in India – Rajasthan, Punjab, Haryana region is  losing about 17.7 kilo meters of ground water per year (Times of India – 1</a:t>
            </a:r>
            <a:r>
              <a:rPr lang="en-IN" sz="2400" baseline="30000" dirty="0" smtClean="0"/>
              <a:t>st</a:t>
            </a:r>
            <a:r>
              <a:rPr lang="en-IN" sz="2400" dirty="0" smtClean="0"/>
              <a:t> May 2016) Hence water conservation and its efficient use is the  key for  solution of obtaining water security.  </a:t>
            </a:r>
          </a:p>
          <a:p>
            <a:pPr algn="just">
              <a:lnSpc>
                <a:spcPct val="90000"/>
              </a:lnSpc>
            </a:pPr>
            <a:endParaRPr lang="en-IN" sz="1800" dirty="0" smtClean="0"/>
          </a:p>
          <a:p>
            <a:pPr marL="0" indent="0" algn="just">
              <a:lnSpc>
                <a:spcPct val="150000"/>
              </a:lnSpc>
              <a:buNone/>
            </a:pPr>
            <a:endParaRPr lang="en-IN" sz="2400" dirty="0" smtClean="0"/>
          </a:p>
          <a:p>
            <a:pPr marL="0" indent="0" algn="just">
              <a:lnSpc>
                <a:spcPct val="90000"/>
              </a:lnSpc>
            </a:pPr>
            <a:endParaRPr lang="en-US" sz="2400" b="1" dirty="0"/>
          </a:p>
          <a:p>
            <a:pPr algn="just">
              <a:lnSpc>
                <a:spcPct val="90000"/>
              </a:lnSpc>
              <a:buClr>
                <a:srgbClr val="996633"/>
              </a:buClr>
              <a:buFont typeface="Wingdings" pitchFamily="2" charset="2"/>
              <a:buNone/>
            </a:pPr>
            <a:endParaRPr lang="en-US" sz="1800" b="1" dirty="0">
              <a:latin typeface="Book Antiqua"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152400" y="-173038"/>
            <a:ext cx="1447800" cy="1239838"/>
          </a:xfrm>
          <a:noFill/>
        </p:spPr>
      </p:pic>
      <p:sp>
        <p:nvSpPr>
          <p:cNvPr id="819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19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7FF9717-7503-4144-A373-D1D9F84DFD24}" type="slidenum">
              <a:rPr lang="en-US"/>
              <a:pPr/>
              <a:t>9</a:t>
            </a:fld>
            <a:endParaRPr lang="en-US"/>
          </a:p>
        </p:txBody>
      </p:sp>
      <p:sp>
        <p:nvSpPr>
          <p:cNvPr id="8194" name="Rectangle 2"/>
          <p:cNvSpPr>
            <a:spLocks noGrp="1"/>
          </p:cNvSpPr>
          <p:nvPr>
            <p:ph type="title" idx="4294967295"/>
          </p:nvPr>
        </p:nvSpPr>
        <p:spPr>
          <a:xfrm>
            <a:off x="1752600" y="381000"/>
            <a:ext cx="6553200" cy="533400"/>
          </a:xfrm>
        </p:spPr>
        <p:txBody>
          <a:bodyPr lIns="0" rIns="0" bIns="0" anchor="b"/>
          <a:lstStyle/>
          <a:p>
            <a:r>
              <a:rPr lang="en-US" sz="3200" b="1" dirty="0" smtClean="0">
                <a:solidFill>
                  <a:srgbClr val="996633"/>
                </a:solidFill>
                <a:latin typeface="Calibri" pitchFamily="34" charset="0"/>
              </a:rPr>
              <a:t>OVER VIEW </a:t>
            </a:r>
            <a:endParaRPr lang="en-US" sz="3200" b="1" dirty="0">
              <a:solidFill>
                <a:srgbClr val="996633"/>
              </a:solidFill>
              <a:latin typeface="Calibri" pitchFamily="34" charset="0"/>
            </a:endParaRPr>
          </a:p>
        </p:txBody>
      </p:sp>
      <p:sp>
        <p:nvSpPr>
          <p:cNvPr id="8195" name="Rectangle 3"/>
          <p:cNvSpPr>
            <a:spLocks noGrp="1"/>
          </p:cNvSpPr>
          <p:nvPr>
            <p:ph type="body" sz="half" idx="4294967295"/>
          </p:nvPr>
        </p:nvSpPr>
        <p:spPr>
          <a:xfrm>
            <a:off x="914400" y="838200"/>
            <a:ext cx="7696200" cy="5257800"/>
          </a:xfrm>
        </p:spPr>
        <p:txBody>
          <a:bodyPr>
            <a:normAutofit fontScale="85000" lnSpcReduction="20000"/>
          </a:bodyPr>
          <a:lstStyle/>
          <a:p>
            <a:pPr algn="just">
              <a:lnSpc>
                <a:spcPct val="90000"/>
              </a:lnSpc>
              <a:buNone/>
            </a:pPr>
            <a:endParaRPr lang="en-IN" sz="1800" dirty="0" smtClean="0"/>
          </a:p>
          <a:p>
            <a:pPr marL="0" indent="0" algn="just">
              <a:buNone/>
            </a:pPr>
            <a:r>
              <a:rPr lang="en-IN" sz="2600" dirty="0" smtClean="0"/>
              <a:t> Some examples of other  inefficiency in use of water resources are: </a:t>
            </a:r>
          </a:p>
          <a:p>
            <a:pPr marL="0" indent="0" algn="just">
              <a:buNone/>
            </a:pPr>
            <a:r>
              <a:rPr lang="en-IN" sz="2600" dirty="0" smtClean="0"/>
              <a:t> </a:t>
            </a:r>
          </a:p>
          <a:p>
            <a:pPr marL="0" lvl="0" indent="0" algn="just">
              <a:buNone/>
            </a:pPr>
            <a:r>
              <a:rPr lang="en-IN" sz="2600" dirty="0" smtClean="0"/>
              <a:t>Majority of farm irrigation is flood irrigation. Water gets wasted in  soil-  areas where it is not needed. Whether it is from underground tube well or canal irrigation, water gets spread  through entire farm. Drip irrigation exists – but to very limited areas</a:t>
            </a:r>
          </a:p>
          <a:p>
            <a:pPr marL="0" indent="0" algn="just">
              <a:buNone/>
            </a:pPr>
            <a:r>
              <a:rPr lang="en-IN" sz="2600" dirty="0" smtClean="0"/>
              <a:t> </a:t>
            </a:r>
          </a:p>
          <a:p>
            <a:pPr marL="0" lvl="0" indent="0" algn="just">
              <a:buNone/>
            </a:pPr>
            <a:r>
              <a:rPr lang="en-IN" sz="2600" dirty="0" smtClean="0"/>
              <a:t>The public irrigation system – Canals are all open subject to evaporation with increased temperature and long dry spells. Actually this reduces available water resources drastically. </a:t>
            </a:r>
          </a:p>
          <a:p>
            <a:pPr marL="0" lvl="0" indent="0" algn="just">
              <a:buNone/>
            </a:pPr>
            <a:r>
              <a:rPr lang="en-IN" sz="2600" dirty="0" smtClean="0"/>
              <a:t>We do not have yet standardised actual need – quantum of water needed for first, second or third irrigation for   crop, plant or fruit tree or for that matter livestock (depending on its weight).  In many a cases, excess water is given then needed. There is a need to calculate this and give farmers Agro advisory.</a:t>
            </a:r>
          </a:p>
          <a:p>
            <a:pPr marL="0" indent="0" algn="just">
              <a:lnSpc>
                <a:spcPct val="90000"/>
              </a:lnSpc>
            </a:pPr>
            <a:endParaRPr lang="en-US" sz="2400" b="1" dirty="0"/>
          </a:p>
          <a:p>
            <a:pPr algn="just">
              <a:lnSpc>
                <a:spcPct val="90000"/>
              </a:lnSpc>
              <a:buClr>
                <a:srgbClr val="996633"/>
              </a:buClr>
              <a:buFont typeface="Wingdings" pitchFamily="2" charset="2"/>
              <a:buNone/>
            </a:pPr>
            <a:endParaRPr lang="en-US" sz="1800" b="1" dirty="0">
              <a:latin typeface="Book Antiqua" pitchFamily="18" charset="0"/>
            </a:endParaRPr>
          </a:p>
        </p:txBody>
      </p:sp>
      <p:pic>
        <p:nvPicPr>
          <p:cNvPr id="8196" name="Picture 4" descr="3"/>
          <p:cNvPicPr>
            <a:picLocks noGrp="1" noChangeAspect="1" noChangeArrowheads="1"/>
          </p:cNvPicPr>
          <p:nvPr>
            <p:ph sz="half" idx="4294967295"/>
          </p:nvPr>
        </p:nvPicPr>
        <p:blipFill>
          <a:blip r:embed="rId3" cstate="print">
            <a:clrChange>
              <a:clrFrom>
                <a:srgbClr val="FFFFFF"/>
              </a:clrFrom>
              <a:clrTo>
                <a:srgbClr val="FFFFFF">
                  <a:alpha val="0"/>
                </a:srgbClr>
              </a:clrTo>
            </a:clrChange>
          </a:blip>
          <a:srcRect/>
          <a:stretch>
            <a:fillRect/>
          </a:stretch>
        </p:blipFill>
        <p:spPr>
          <a:xfrm>
            <a:off x="-152400" y="-173038"/>
            <a:ext cx="1447800" cy="1239838"/>
          </a:xfrm>
          <a:noFill/>
        </p:spPr>
      </p:pic>
      <p:sp>
        <p:nvSpPr>
          <p:cNvPr id="819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pPr eaLnBrk="1" hangingPunct="1"/>
            <a:endParaRPr lang="en-US" sz="1000">
              <a:solidFill>
                <a:schemeClr val="accent1"/>
              </a:solidFill>
              <a:latin typeface="Times New Roman" pitchFamily="18" charset="0"/>
            </a:endParaRPr>
          </a:p>
        </p:txBody>
      </p:sp>
      <p:sp>
        <p:nvSpPr>
          <p:cNvPr id="819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eaLnBrk="1" hangingPunct="1"/>
            <a:r>
              <a:rPr lang="en-US" sz="1600" b="1" i="1">
                <a:solidFill>
                  <a:schemeClr val="bg1"/>
                </a:solidFill>
                <a:latin typeface="Times New Roman" pitchFamily="18" charset="0"/>
              </a:rPr>
              <a:t>National Council for Climate Change, Sustainable Development and Public Leadership</a:t>
            </a:r>
          </a:p>
        </p:txBody>
      </p:sp>
      <p:pic>
        <p:nvPicPr>
          <p:cNvPr id="8199" name="Picture 7" descr="nccsindia"/>
          <p:cNvPicPr>
            <a:picLocks noChangeAspect="1" noChangeArrowheads="1"/>
          </p:cNvPicPr>
          <p:nvPr/>
        </p:nvPicPr>
        <p:blipFill>
          <a:blip r:embed="rId4" cstate="print"/>
          <a:srcRect/>
          <a:stretch>
            <a:fillRect/>
          </a:stretch>
        </p:blipFill>
        <p:spPr bwMode="auto">
          <a:xfrm>
            <a:off x="0" y="1066800"/>
            <a:ext cx="533400" cy="5562600"/>
          </a:xfrm>
          <a:prstGeom prst="rect">
            <a:avLst/>
          </a:prstGeom>
          <a:solidFill>
            <a:srgbClr val="008000"/>
          </a:solid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4|61.3|5.4|20.3|36.8|4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292</TotalTime>
  <Words>3060</Words>
  <Application>Microsoft Office PowerPoint</Application>
  <PresentationFormat>On-screen Show (4:3)</PresentationFormat>
  <Paragraphs>469</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OVER VIEW </vt:lpstr>
      <vt:lpstr>OVER VIEW </vt:lpstr>
      <vt:lpstr>OVER VIEW </vt:lpstr>
      <vt:lpstr>OVER VIEW </vt:lpstr>
      <vt:lpstr>OVER VIEW </vt:lpstr>
      <vt:lpstr>OVER VIEW </vt:lpstr>
      <vt:lpstr>OVER VIEW </vt:lpstr>
      <vt:lpstr>OVER VIEW </vt:lpstr>
      <vt:lpstr>OVER VIEW </vt:lpstr>
      <vt:lpstr>OVER VIEW </vt:lpstr>
      <vt:lpstr>Slide 12</vt:lpstr>
      <vt:lpstr>Slide 13</vt:lpstr>
      <vt:lpstr>OVER VIEW </vt:lpstr>
      <vt:lpstr>Slide 15</vt:lpstr>
      <vt:lpstr>Slide 16</vt:lpstr>
      <vt:lpstr>GUJARAT INNOVATIVE APPROACH</vt:lpstr>
      <vt:lpstr>Slide 18</vt:lpstr>
      <vt:lpstr>Augmentation of water resources</vt:lpstr>
      <vt:lpstr>Slide 20</vt:lpstr>
      <vt:lpstr>INNOVATIVE APPROACH--MICRO IRRIGATION</vt:lpstr>
      <vt:lpstr>Innovative Approach –PIM</vt:lpstr>
      <vt:lpstr>Innovative Approach – Interlinking &amp; inter-basin transfer</vt:lpstr>
      <vt:lpstr>Interlinking &amp; inter-basin transfer</vt:lpstr>
      <vt:lpstr>Slide 25</vt:lpstr>
      <vt:lpstr>Level of Ground Water Development in different  parts of the State in1997 and 2013 </vt:lpstr>
      <vt:lpstr>Increase in Annual Production</vt:lpstr>
      <vt:lpstr>Slide 28</vt:lpstr>
      <vt:lpstr> Gujarat is the only state in western India where groundwater levels are improving.. And agriculture is booming</vt:lpstr>
      <vt:lpstr>SOLAR ENERGY – INNOVATIVE APPROACH India already has some 50,000 solar pumps; but 2020, their numbers may exceed 5 million..</vt:lpstr>
      <vt:lpstr>IWMI-MGVCL Pilot Project on Dhundhi Village Solar Power Producers’ Cooperative</vt:lpstr>
      <vt:lpstr>How to brace up for the solar pump juggernaut Current policy        Desired Policy         AuxiliaryPolicy                     </vt:lpstr>
      <vt:lpstr>The Way Ahead </vt:lpstr>
      <vt:lpstr>The Way Ahead </vt:lpstr>
      <vt:lpstr>CONCLUSION</vt:lpstr>
      <vt:lpstr>CONCLUSION</vt:lpstr>
      <vt:lpstr>CONCLUSION</vt:lpstr>
      <vt:lpstr>CONCLUSION</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VIEW </dc:title>
  <dc:creator>Admin</dc:creator>
  <cp:lastModifiedBy>a</cp:lastModifiedBy>
  <cp:revision>41</cp:revision>
  <dcterms:created xsi:type="dcterms:W3CDTF">2006-08-16T00:00:00Z</dcterms:created>
  <dcterms:modified xsi:type="dcterms:W3CDTF">2016-05-10T10:50:14Z</dcterms:modified>
</cp:coreProperties>
</file>