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9" r:id="rId3"/>
    <p:sldId id="323" r:id="rId4"/>
    <p:sldId id="352" r:id="rId5"/>
    <p:sldId id="351" r:id="rId6"/>
    <p:sldId id="354" r:id="rId7"/>
    <p:sldId id="350" r:id="rId8"/>
    <p:sldId id="294" r:id="rId9"/>
    <p:sldId id="331" r:id="rId10"/>
    <p:sldId id="358" r:id="rId11"/>
    <p:sldId id="343" r:id="rId12"/>
    <p:sldId id="345" r:id="rId13"/>
    <p:sldId id="315" r:id="rId14"/>
    <p:sldId id="356" r:id="rId15"/>
    <p:sldId id="355" r:id="rId16"/>
    <p:sldId id="319" r:id="rId17"/>
    <p:sldId id="312" r:id="rId18"/>
    <p:sldId id="348" r:id="rId19"/>
    <p:sldId id="349" r:id="rId20"/>
    <p:sldId id="326" r:id="rId21"/>
    <p:sldId id="357" r:id="rId22"/>
    <p:sldId id="322" r:id="rId23"/>
    <p:sldId id="325" r:id="rId24"/>
    <p:sldId id="334" r:id="rId25"/>
    <p:sldId id="335" r:id="rId26"/>
    <p:sldId id="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83" autoAdjust="0"/>
  </p:normalViewPr>
  <p:slideViewPr>
    <p:cSldViewPr snapToObjects="1">
      <p:cViewPr>
        <p:scale>
          <a:sx n="80" d="100"/>
          <a:sy n="80" d="100"/>
        </p:scale>
        <p:origin x="-12"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ristopher\Documents\1.%20UNU-EHS\policy%20brief\results\take%204%20(vuln%200.04,%20v14)\v14%20scenario%20comparis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69929866595"/>
          <c:y val="5.1400598181041403E-2"/>
          <c:w val="0.70028636288305401"/>
          <c:h val="0.89719889180519996"/>
        </c:manualLayout>
      </c:layout>
      <c:lineChart>
        <c:grouping val="standard"/>
        <c:varyColors val="0"/>
        <c:ser>
          <c:idx val="0"/>
          <c:order val="0"/>
          <c:tx>
            <c:strRef>
              <c:f>'policy brief migrants'!$R$80</c:f>
              <c:strCache>
                <c:ptCount val="1"/>
                <c:pt idx="0">
                  <c:v>Scenario 1 (drying)</c:v>
                </c:pt>
              </c:strCache>
            </c:strRef>
          </c:tx>
          <c:spPr>
            <a:ln>
              <a:solidFill>
                <a:schemeClr val="bg2">
                  <a:lumMod val="75000"/>
                </a:schemeClr>
              </a:solidFill>
            </a:ln>
          </c:spPr>
          <c:marker>
            <c:symbol val="none"/>
          </c:marker>
          <c:errBars>
            <c:errDir val="y"/>
            <c:errBarType val="both"/>
            <c:errValType val="cust"/>
            <c:noEndCap val="0"/>
            <c:plus>
              <c:numRef>
                <c:f>'policy brief migrants'!$S$81:$S$106</c:f>
                <c:numCache>
                  <c:formatCode>General</c:formatCode>
                  <c:ptCount val="26"/>
                  <c:pt idx="0">
                    <c:v>2.9132376943404401E-2</c:v>
                  </c:pt>
                  <c:pt idx="1">
                    <c:v>4.3130714475578501E-2</c:v>
                  </c:pt>
                  <c:pt idx="2">
                    <c:v>6.1746410591500801E-2</c:v>
                  </c:pt>
                  <c:pt idx="3">
                    <c:v>8.3255131826343504E-2</c:v>
                  </c:pt>
                  <c:pt idx="4">
                    <c:v>9.3474585004735697E-2</c:v>
                  </c:pt>
                  <c:pt idx="5">
                    <c:v>0.10574834836873</c:v>
                  </c:pt>
                  <c:pt idx="6">
                    <c:v>0.112611343411833</c:v>
                  </c:pt>
                  <c:pt idx="7">
                    <c:v>0.109124340058268</c:v>
                  </c:pt>
                  <c:pt idx="8">
                    <c:v>9.4053352553265496E-2</c:v>
                  </c:pt>
                  <c:pt idx="9">
                    <c:v>8.4633514778315599E-2</c:v>
                  </c:pt>
                  <c:pt idx="10">
                    <c:v>7.1417805785985597E-2</c:v>
                  </c:pt>
                  <c:pt idx="11">
                    <c:v>6.2119065381758903E-2</c:v>
                  </c:pt>
                  <c:pt idx="12">
                    <c:v>6.5336114562383404E-2</c:v>
                  </c:pt>
                  <c:pt idx="13">
                    <c:v>7.3007854582347098E-2</c:v>
                  </c:pt>
                  <c:pt idx="14">
                    <c:v>7.5785701959828505E-2</c:v>
                  </c:pt>
                  <c:pt idx="15">
                    <c:v>7.7122399365947905E-2</c:v>
                  </c:pt>
                  <c:pt idx="16">
                    <c:v>7.2622256385000306E-2</c:v>
                  </c:pt>
                  <c:pt idx="17">
                    <c:v>6.6789465581823401E-2</c:v>
                  </c:pt>
                  <c:pt idx="18">
                    <c:v>6.0287846771538901E-2</c:v>
                  </c:pt>
                  <c:pt idx="19">
                    <c:v>6.5403325349137995E-2</c:v>
                  </c:pt>
                  <c:pt idx="20">
                    <c:v>7.2735229485532404E-2</c:v>
                  </c:pt>
                  <c:pt idx="21">
                    <c:v>8.1727600973165199E-2</c:v>
                  </c:pt>
                  <c:pt idx="22">
                    <c:v>9.9474072237523706E-2</c:v>
                  </c:pt>
                  <c:pt idx="23">
                    <c:v>0.11844970705392199</c:v>
                  </c:pt>
                  <c:pt idx="24">
                    <c:v>0.13977004840705701</c:v>
                  </c:pt>
                  <c:pt idx="25">
                    <c:v>0.154257141233482</c:v>
                  </c:pt>
                </c:numCache>
              </c:numRef>
            </c:plus>
            <c:minus>
              <c:numRef>
                <c:f>'policy brief migrants'!$T$81:$T$106</c:f>
                <c:numCache>
                  <c:formatCode>General</c:formatCode>
                  <c:ptCount val="26"/>
                  <c:pt idx="0">
                    <c:v>4.09080184420813E-2</c:v>
                  </c:pt>
                  <c:pt idx="1">
                    <c:v>5.23821202594726E-2</c:v>
                  </c:pt>
                  <c:pt idx="2">
                    <c:v>7.1485785575462701E-2</c:v>
                  </c:pt>
                  <c:pt idx="3">
                    <c:v>8.1476602611486995E-2</c:v>
                  </c:pt>
                  <c:pt idx="4">
                    <c:v>9.2990573680184804E-2</c:v>
                  </c:pt>
                  <c:pt idx="5">
                    <c:v>0.11238859108108901</c:v>
                  </c:pt>
                  <c:pt idx="6">
                    <c:v>0.136660139760236</c:v>
                  </c:pt>
                  <c:pt idx="7">
                    <c:v>0.14735611715393701</c:v>
                  </c:pt>
                  <c:pt idx="8">
                    <c:v>0.143479623987121</c:v>
                  </c:pt>
                  <c:pt idx="9">
                    <c:v>0.12861504860394499</c:v>
                  </c:pt>
                  <c:pt idx="10">
                    <c:v>0.10582116080125301</c:v>
                  </c:pt>
                  <c:pt idx="11">
                    <c:v>7.7613062373809605E-2</c:v>
                  </c:pt>
                  <c:pt idx="12">
                    <c:v>5.8020759409805001E-2</c:v>
                  </c:pt>
                  <c:pt idx="13">
                    <c:v>5.9916851838349598E-2</c:v>
                  </c:pt>
                  <c:pt idx="14">
                    <c:v>6.6282752222417904E-2</c:v>
                  </c:pt>
                  <c:pt idx="15">
                    <c:v>7.4215330132636106E-2</c:v>
                  </c:pt>
                  <c:pt idx="16">
                    <c:v>7.6922514196010899E-2</c:v>
                  </c:pt>
                  <c:pt idx="17">
                    <c:v>7.38322574668209E-2</c:v>
                  </c:pt>
                  <c:pt idx="18">
                    <c:v>6.6509510256561294E-2</c:v>
                  </c:pt>
                  <c:pt idx="19">
                    <c:v>7.5911075653893406E-2</c:v>
                  </c:pt>
                  <c:pt idx="20">
                    <c:v>7.9970092242534194E-2</c:v>
                  </c:pt>
                  <c:pt idx="21">
                    <c:v>0.100238291005945</c:v>
                  </c:pt>
                  <c:pt idx="22">
                    <c:v>0.14346838327397499</c:v>
                  </c:pt>
                  <c:pt idx="23">
                    <c:v>0.16430365133771899</c:v>
                  </c:pt>
                  <c:pt idx="24">
                    <c:v>0.18424772903133799</c:v>
                  </c:pt>
                  <c:pt idx="25">
                    <c:v>0.22155512823892301</c:v>
                  </c:pt>
                </c:numCache>
              </c:numRef>
            </c:minus>
            <c:spPr>
              <a:ln>
                <a:solidFill>
                  <a:sysClr val="window" lastClr="FFFFFF">
                    <a:lumMod val="65000"/>
                  </a:sysClr>
                </a:solidFill>
              </a:ln>
            </c:spPr>
          </c:errBars>
          <c:cat>
            <c:numRef>
              <c:f>'policy brief migrants'!$Q$82:$Q$106</c:f>
              <c:numCache>
                <c:formatCode>0</c:formatCode>
                <c:ptCount val="2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numCache>
            </c:numRef>
          </c:cat>
          <c:val>
            <c:numRef>
              <c:f>'policy brief migrants'!$R$82:$R$106</c:f>
              <c:numCache>
                <c:formatCode>0.00</c:formatCode>
                <c:ptCount val="25"/>
                <c:pt idx="0">
                  <c:v>0.21739099385302799</c:v>
                </c:pt>
                <c:pt idx="1">
                  <c:v>0.246508009014487</c:v>
                </c:pt>
                <c:pt idx="2">
                  <c:v>0.200886052903789</c:v>
                </c:pt>
                <c:pt idx="3">
                  <c:v>0.16758370189230901</c:v>
                </c:pt>
                <c:pt idx="4">
                  <c:v>0.116017688400499</c:v>
                </c:pt>
                <c:pt idx="5">
                  <c:v>3.1069372017729E-2</c:v>
                </c:pt>
                <c:pt idx="6">
                  <c:v>4.8254795095849798E-3</c:v>
                </c:pt>
                <c:pt idx="7">
                  <c:v>2.1286309002672602E-2</c:v>
                </c:pt>
                <c:pt idx="8">
                  <c:v>7.2243238179100694E-2</c:v>
                </c:pt>
                <c:pt idx="9">
                  <c:v>0.115286524398182</c:v>
                </c:pt>
                <c:pt idx="10">
                  <c:v>0.14071163912492701</c:v>
                </c:pt>
                <c:pt idx="11">
                  <c:v>0.130468668464777</c:v>
                </c:pt>
                <c:pt idx="12">
                  <c:v>8.8603010943491198E-2</c:v>
                </c:pt>
                <c:pt idx="13">
                  <c:v>3.7593966387036099E-3</c:v>
                </c:pt>
                <c:pt idx="14">
                  <c:v>-5.1612879390352001E-2</c:v>
                </c:pt>
                <c:pt idx="15">
                  <c:v>-4.4498144387440097E-2</c:v>
                </c:pt>
                <c:pt idx="16">
                  <c:v>9.2248013241544496E-2</c:v>
                </c:pt>
                <c:pt idx="17">
                  <c:v>0.222733731553105</c:v>
                </c:pt>
                <c:pt idx="18">
                  <c:v>0.44012946467517</c:v>
                </c:pt>
                <c:pt idx="19">
                  <c:v>0.58052871912149295</c:v>
                </c:pt>
                <c:pt idx="20">
                  <c:v>0.84181673981545302</c:v>
                </c:pt>
                <c:pt idx="21">
                  <c:v>0.84734880925688405</c:v>
                </c:pt>
                <c:pt idx="22">
                  <c:v>0.78547739222789903</c:v>
                </c:pt>
                <c:pt idx="23">
                  <c:v>0.70606972672267299</c:v>
                </c:pt>
                <c:pt idx="24">
                  <c:v>0.70990144395759402</c:v>
                </c:pt>
              </c:numCache>
            </c:numRef>
          </c:val>
          <c:smooth val="1"/>
        </c:ser>
        <c:ser>
          <c:idx val="1"/>
          <c:order val="1"/>
          <c:tx>
            <c:strRef>
              <c:f>'policy brief migrants'!$U$80</c:f>
              <c:strCache>
                <c:ptCount val="1"/>
                <c:pt idx="0">
                  <c:v>Scenario 2 (wetting)</c:v>
                </c:pt>
              </c:strCache>
            </c:strRef>
          </c:tx>
          <c:spPr>
            <a:ln>
              <a:solidFill>
                <a:schemeClr val="tx2">
                  <a:lumMod val="40000"/>
                  <a:lumOff val="60000"/>
                </a:schemeClr>
              </a:solidFill>
            </a:ln>
          </c:spPr>
          <c:marker>
            <c:symbol val="none"/>
          </c:marker>
          <c:errBars>
            <c:errDir val="y"/>
            <c:errBarType val="both"/>
            <c:errValType val="cust"/>
            <c:noEndCap val="0"/>
            <c:plus>
              <c:numRef>
                <c:f>'policy brief migrants'!$V$81:$V$106</c:f>
                <c:numCache>
                  <c:formatCode>General</c:formatCode>
                  <c:ptCount val="26"/>
                  <c:pt idx="0">
                    <c:v>2.6497915468928102E-2</c:v>
                  </c:pt>
                  <c:pt idx="1">
                    <c:v>3.9897769623964997E-2</c:v>
                  </c:pt>
                  <c:pt idx="2">
                    <c:v>5.5066386637511198E-2</c:v>
                  </c:pt>
                  <c:pt idx="3">
                    <c:v>7.1860321972815999E-2</c:v>
                  </c:pt>
                  <c:pt idx="4">
                    <c:v>9.3231671178884895E-2</c:v>
                  </c:pt>
                  <c:pt idx="5">
                    <c:v>0.11136946596665299</c:v>
                  </c:pt>
                  <c:pt idx="6">
                    <c:v>0.122498776915983</c:v>
                  </c:pt>
                  <c:pt idx="7">
                    <c:v>0.123869290385745</c:v>
                  </c:pt>
                  <c:pt idx="8">
                    <c:v>0.114589650428758</c:v>
                  </c:pt>
                  <c:pt idx="9">
                    <c:v>0.107930332935992</c:v>
                  </c:pt>
                  <c:pt idx="10">
                    <c:v>9.1210159465599905E-2</c:v>
                  </c:pt>
                  <c:pt idx="11">
                    <c:v>7.24671004007654E-2</c:v>
                  </c:pt>
                  <c:pt idx="12">
                    <c:v>6.4629076401875998E-2</c:v>
                  </c:pt>
                  <c:pt idx="13">
                    <c:v>5.9979946994407903E-2</c:v>
                  </c:pt>
                  <c:pt idx="14">
                    <c:v>4.82894505557269E-2</c:v>
                  </c:pt>
                  <c:pt idx="15">
                    <c:v>4.5419591072907502E-2</c:v>
                  </c:pt>
                  <c:pt idx="16">
                    <c:v>4.4538730164178898E-2</c:v>
                  </c:pt>
                  <c:pt idx="17">
                    <c:v>5.1418060363628802E-2</c:v>
                  </c:pt>
                  <c:pt idx="18">
                    <c:v>6.2610171783460206E-2</c:v>
                  </c:pt>
                  <c:pt idx="19">
                    <c:v>7.9859206271415795E-2</c:v>
                  </c:pt>
                  <c:pt idx="20">
                    <c:v>9.7666053451312698E-2</c:v>
                  </c:pt>
                  <c:pt idx="21">
                    <c:v>0.1124733849173</c:v>
                  </c:pt>
                  <c:pt idx="22">
                    <c:v>0.10591736802697101</c:v>
                  </c:pt>
                  <c:pt idx="23">
                    <c:v>0.110119860407878</c:v>
                  </c:pt>
                  <c:pt idx="24">
                    <c:v>0.117525265720306</c:v>
                  </c:pt>
                  <c:pt idx="25">
                    <c:v>0.12337968112945299</c:v>
                  </c:pt>
                </c:numCache>
              </c:numRef>
            </c:plus>
            <c:minus>
              <c:numRef>
                <c:f>'policy brief migrants'!$W$81:$W$106</c:f>
                <c:numCache>
                  <c:formatCode>General</c:formatCode>
                  <c:ptCount val="26"/>
                  <c:pt idx="0">
                    <c:v>2.9844853150556301E-2</c:v>
                  </c:pt>
                  <c:pt idx="1">
                    <c:v>3.4971358719500301E-2</c:v>
                  </c:pt>
                  <c:pt idx="2">
                    <c:v>4.5707823768425297E-2</c:v>
                  </c:pt>
                  <c:pt idx="3">
                    <c:v>6.6235145604248799E-2</c:v>
                  </c:pt>
                  <c:pt idx="4">
                    <c:v>7.5866562371976906E-2</c:v>
                  </c:pt>
                  <c:pt idx="5">
                    <c:v>8.7230645831542997E-2</c:v>
                  </c:pt>
                  <c:pt idx="6">
                    <c:v>9.7832803739735699E-2</c:v>
                  </c:pt>
                  <c:pt idx="7">
                    <c:v>9.7397212028504196E-2</c:v>
                  </c:pt>
                  <c:pt idx="8">
                    <c:v>8.0273652634011206E-2</c:v>
                  </c:pt>
                  <c:pt idx="9">
                    <c:v>8.1572679223661002E-2</c:v>
                  </c:pt>
                  <c:pt idx="10">
                    <c:v>6.9563821040794893E-2</c:v>
                  </c:pt>
                  <c:pt idx="11">
                    <c:v>5.6714996722182498E-2</c:v>
                  </c:pt>
                  <c:pt idx="12">
                    <c:v>5.7272932216140798E-2</c:v>
                  </c:pt>
                  <c:pt idx="13">
                    <c:v>6.2018302029151998E-2</c:v>
                  </c:pt>
                  <c:pt idx="14">
                    <c:v>5.3484994398989003E-2</c:v>
                  </c:pt>
                  <c:pt idx="15">
                    <c:v>5.2274374943246001E-2</c:v>
                  </c:pt>
                  <c:pt idx="16">
                    <c:v>5.3315917038272501E-2</c:v>
                  </c:pt>
                  <c:pt idx="17">
                    <c:v>5.7180368508244997E-2</c:v>
                  </c:pt>
                  <c:pt idx="18">
                    <c:v>5.8356231715534897E-2</c:v>
                  </c:pt>
                  <c:pt idx="19">
                    <c:v>6.9006011025892197E-2</c:v>
                  </c:pt>
                  <c:pt idx="20">
                    <c:v>7.56132912761035E-2</c:v>
                  </c:pt>
                  <c:pt idx="21">
                    <c:v>9.0778744839343006E-2</c:v>
                  </c:pt>
                  <c:pt idx="22">
                    <c:v>8.9045145060767897E-2</c:v>
                  </c:pt>
                  <c:pt idx="23">
                    <c:v>9.7233497198450702E-2</c:v>
                  </c:pt>
                  <c:pt idx="24">
                    <c:v>0.12749911858806301</c:v>
                  </c:pt>
                  <c:pt idx="25">
                    <c:v>0.15150712240283901</c:v>
                  </c:pt>
                </c:numCache>
              </c:numRef>
            </c:minus>
            <c:spPr>
              <a:ln>
                <a:solidFill>
                  <a:sysClr val="window" lastClr="FFFFFF">
                    <a:lumMod val="65000"/>
                  </a:sysClr>
                </a:solidFill>
              </a:ln>
            </c:spPr>
          </c:errBars>
          <c:cat>
            <c:numRef>
              <c:f>'policy brief migrants'!$Q$82:$Q$106</c:f>
              <c:numCache>
                <c:formatCode>0</c:formatCode>
                <c:ptCount val="2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numCache>
            </c:numRef>
          </c:cat>
          <c:val>
            <c:numRef>
              <c:f>'policy brief migrants'!$U$82:$U$106</c:f>
              <c:numCache>
                <c:formatCode>0.00</c:formatCode>
                <c:ptCount val="25"/>
                <c:pt idx="0">
                  <c:v>0.112191013342234</c:v>
                </c:pt>
                <c:pt idx="1">
                  <c:v>0.21250337447769499</c:v>
                </c:pt>
                <c:pt idx="2">
                  <c:v>0.27180412506499102</c:v>
                </c:pt>
                <c:pt idx="3">
                  <c:v>0.326231681106537</c:v>
                </c:pt>
                <c:pt idx="4">
                  <c:v>0.38864350250069002</c:v>
                </c:pt>
                <c:pt idx="5">
                  <c:v>0.39028406738079902</c:v>
                </c:pt>
                <c:pt idx="6">
                  <c:v>0.34931338334170697</c:v>
                </c:pt>
                <c:pt idx="7">
                  <c:v>0.33399172435552499</c:v>
                </c:pt>
                <c:pt idx="8">
                  <c:v>0.30794595034218902</c:v>
                </c:pt>
                <c:pt idx="9">
                  <c:v>0.26527538768929498</c:v>
                </c:pt>
                <c:pt idx="10">
                  <c:v>0.23090175398049201</c:v>
                </c:pt>
                <c:pt idx="11">
                  <c:v>0.194143807770223</c:v>
                </c:pt>
                <c:pt idx="12">
                  <c:v>0.17935680051699401</c:v>
                </c:pt>
                <c:pt idx="13">
                  <c:v>0.15088928959657</c:v>
                </c:pt>
                <c:pt idx="14">
                  <c:v>0.12731972356937099</c:v>
                </c:pt>
                <c:pt idx="15">
                  <c:v>0.10125659019721001</c:v>
                </c:pt>
                <c:pt idx="16">
                  <c:v>8.68587290420402E-2</c:v>
                </c:pt>
                <c:pt idx="17">
                  <c:v>5.3042696781594498E-2</c:v>
                </c:pt>
                <c:pt idx="18">
                  <c:v>7.2984328349053801E-2</c:v>
                </c:pt>
                <c:pt idx="19">
                  <c:v>0.119810673568278</c:v>
                </c:pt>
                <c:pt idx="20">
                  <c:v>0.26395838563678198</c:v>
                </c:pt>
                <c:pt idx="21">
                  <c:v>0.40767829556632401</c:v>
                </c:pt>
                <c:pt idx="22">
                  <c:v>0.526854933633357</c:v>
                </c:pt>
                <c:pt idx="23">
                  <c:v>0.70173995105495002</c:v>
                </c:pt>
                <c:pt idx="24">
                  <c:v>0.78525574711375501</c:v>
                </c:pt>
              </c:numCache>
            </c:numRef>
          </c:val>
          <c:smooth val="1"/>
        </c:ser>
        <c:ser>
          <c:idx val="2"/>
          <c:order val="2"/>
          <c:tx>
            <c:strRef>
              <c:f>'policy brief migrants'!$X$80</c:f>
              <c:strCache>
                <c:ptCount val="1"/>
                <c:pt idx="0">
                  <c:v>Scenario 3 (extreme wetting)</c:v>
                </c:pt>
              </c:strCache>
            </c:strRef>
          </c:tx>
          <c:spPr>
            <a:ln>
              <a:solidFill>
                <a:schemeClr val="tx2">
                  <a:lumMod val="60000"/>
                  <a:lumOff val="40000"/>
                </a:schemeClr>
              </a:solidFill>
            </a:ln>
          </c:spPr>
          <c:marker>
            <c:symbol val="none"/>
          </c:marker>
          <c:errBars>
            <c:errDir val="y"/>
            <c:errBarType val="both"/>
            <c:errValType val="cust"/>
            <c:noEndCap val="0"/>
            <c:plus>
              <c:numRef>
                <c:f>'policy brief migrants'!$AB$81:$AB$106</c:f>
                <c:numCache>
                  <c:formatCode>General</c:formatCode>
                  <c:ptCount val="26"/>
                  <c:pt idx="0">
                    <c:v>3.30580771752155E-2</c:v>
                  </c:pt>
                  <c:pt idx="1">
                    <c:v>4.6473249523886699E-2</c:v>
                  </c:pt>
                  <c:pt idx="2">
                    <c:v>6.0692164416832603E-2</c:v>
                  </c:pt>
                  <c:pt idx="3">
                    <c:v>7.1150729900408105E-2</c:v>
                  </c:pt>
                  <c:pt idx="4">
                    <c:v>6.9959352883667295E-2</c:v>
                  </c:pt>
                  <c:pt idx="5">
                    <c:v>7.4801239985250498E-2</c:v>
                  </c:pt>
                  <c:pt idx="6">
                    <c:v>7.7998292515423298E-2</c:v>
                  </c:pt>
                  <c:pt idx="7">
                    <c:v>8.0774004297217705E-2</c:v>
                  </c:pt>
                  <c:pt idx="8">
                    <c:v>8.3221568938874294E-2</c:v>
                  </c:pt>
                  <c:pt idx="9">
                    <c:v>8.9927488027815E-2</c:v>
                  </c:pt>
                  <c:pt idx="10">
                    <c:v>9.0224171872037698E-2</c:v>
                  </c:pt>
                  <c:pt idx="11">
                    <c:v>9.1801327718126505E-2</c:v>
                  </c:pt>
                  <c:pt idx="12">
                    <c:v>9.3587958469201801E-2</c:v>
                  </c:pt>
                  <c:pt idx="13">
                    <c:v>8.8334637870001106E-2</c:v>
                  </c:pt>
                  <c:pt idx="14">
                    <c:v>8.8898180679365502E-2</c:v>
                  </c:pt>
                  <c:pt idx="15">
                    <c:v>9.0759678030174706E-2</c:v>
                  </c:pt>
                  <c:pt idx="16">
                    <c:v>8.8968446290998898E-2</c:v>
                  </c:pt>
                  <c:pt idx="17">
                    <c:v>8.0775225535558506E-2</c:v>
                  </c:pt>
                  <c:pt idx="18">
                    <c:v>8.6246406586484303E-2</c:v>
                  </c:pt>
                  <c:pt idx="19">
                    <c:v>8.4510069722883399E-2</c:v>
                  </c:pt>
                  <c:pt idx="20">
                    <c:v>8.0489862931905701E-2</c:v>
                  </c:pt>
                  <c:pt idx="21">
                    <c:v>8.1410162862106603E-2</c:v>
                  </c:pt>
                  <c:pt idx="22">
                    <c:v>9.4347787126081106E-2</c:v>
                  </c:pt>
                  <c:pt idx="23">
                    <c:v>0.12112582545581101</c:v>
                  </c:pt>
                  <c:pt idx="24">
                    <c:v>0.16016933009894099</c:v>
                  </c:pt>
                  <c:pt idx="25">
                    <c:v>0.18050499343235099</c:v>
                  </c:pt>
                </c:numCache>
              </c:numRef>
            </c:plus>
            <c:minus>
              <c:numRef>
                <c:f>'policy brief migrants'!$AC$81:$AC$106</c:f>
                <c:numCache>
                  <c:formatCode>General</c:formatCode>
                  <c:ptCount val="26"/>
                  <c:pt idx="0">
                    <c:v>3.4388946560327802E-2</c:v>
                  </c:pt>
                  <c:pt idx="1">
                    <c:v>4.7387409656744803E-2</c:v>
                  </c:pt>
                  <c:pt idx="2">
                    <c:v>5.72556655183439E-2</c:v>
                  </c:pt>
                  <c:pt idx="3">
                    <c:v>6.7877649165167503E-2</c:v>
                  </c:pt>
                  <c:pt idx="4">
                    <c:v>7.5680733020682803E-2</c:v>
                  </c:pt>
                  <c:pt idx="5">
                    <c:v>8.2005536722594197E-2</c:v>
                  </c:pt>
                  <c:pt idx="6">
                    <c:v>9.4384771853254099E-2</c:v>
                  </c:pt>
                  <c:pt idx="7">
                    <c:v>0.11804124211731901</c:v>
                  </c:pt>
                  <c:pt idx="8">
                    <c:v>0.124243755942664</c:v>
                  </c:pt>
                  <c:pt idx="9">
                    <c:v>0.127979366533442</c:v>
                  </c:pt>
                  <c:pt idx="10">
                    <c:v>0.13211507537469799</c:v>
                  </c:pt>
                  <c:pt idx="11">
                    <c:v>0.12807204972577299</c:v>
                  </c:pt>
                  <c:pt idx="12">
                    <c:v>0.10940892259286</c:v>
                  </c:pt>
                  <c:pt idx="13">
                    <c:v>9.7955937158774695E-2</c:v>
                  </c:pt>
                  <c:pt idx="14">
                    <c:v>9.2145032226554402E-2</c:v>
                  </c:pt>
                  <c:pt idx="15">
                    <c:v>8.5978740311487195E-2</c:v>
                  </c:pt>
                  <c:pt idx="16">
                    <c:v>8.0523551136874802E-2</c:v>
                  </c:pt>
                  <c:pt idx="17">
                    <c:v>7.4226530073824099E-2</c:v>
                  </c:pt>
                  <c:pt idx="18">
                    <c:v>8.2231643515784894E-2</c:v>
                  </c:pt>
                  <c:pt idx="19">
                    <c:v>8.4047454861449697E-2</c:v>
                  </c:pt>
                  <c:pt idx="20">
                    <c:v>8.1233835505552202E-2</c:v>
                  </c:pt>
                  <c:pt idx="21">
                    <c:v>8.9172881158369202E-2</c:v>
                  </c:pt>
                  <c:pt idx="22">
                    <c:v>0.124971846127531</c:v>
                  </c:pt>
                  <c:pt idx="23">
                    <c:v>0.18480245349228899</c:v>
                  </c:pt>
                  <c:pt idx="24">
                    <c:v>0.21272310889978799</c:v>
                  </c:pt>
                  <c:pt idx="25">
                    <c:v>0.252589114014174</c:v>
                  </c:pt>
                </c:numCache>
              </c:numRef>
            </c:minus>
            <c:spPr>
              <a:ln>
                <a:solidFill>
                  <a:sysClr val="window" lastClr="FFFFFF">
                    <a:lumMod val="65000"/>
                  </a:sysClr>
                </a:solidFill>
              </a:ln>
            </c:spPr>
          </c:errBars>
          <c:cat>
            <c:numRef>
              <c:f>'policy brief migrants'!$Q$82:$Q$106</c:f>
              <c:numCache>
                <c:formatCode>0</c:formatCode>
                <c:ptCount val="2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numCache>
            </c:numRef>
          </c:cat>
          <c:val>
            <c:numRef>
              <c:f>'policy brief migrants'!$X$82:$X$106</c:f>
              <c:numCache>
                <c:formatCode>0.00</c:formatCode>
                <c:ptCount val="25"/>
                <c:pt idx="0">
                  <c:v>3.9644125632118402E-2</c:v>
                </c:pt>
                <c:pt idx="1">
                  <c:v>-1.0001808006428199E-2</c:v>
                </c:pt>
                <c:pt idx="2">
                  <c:v>3.9144241599616096E-3</c:v>
                </c:pt>
                <c:pt idx="3">
                  <c:v>-2.78351657798971E-2</c:v>
                </c:pt>
                <c:pt idx="4">
                  <c:v>-4.0247629641123502E-2</c:v>
                </c:pt>
                <c:pt idx="5">
                  <c:v>-7.4658311615292003E-2</c:v>
                </c:pt>
                <c:pt idx="6">
                  <c:v>-9.7657090116921905E-2</c:v>
                </c:pt>
                <c:pt idx="7">
                  <c:v>-0.19205340348097599</c:v>
                </c:pt>
                <c:pt idx="8">
                  <c:v>-0.25186237807099199</c:v>
                </c:pt>
                <c:pt idx="9">
                  <c:v>-0.326617746377597</c:v>
                </c:pt>
                <c:pt idx="10">
                  <c:v>-0.35115341596458099</c:v>
                </c:pt>
                <c:pt idx="11">
                  <c:v>-0.35491411278609702</c:v>
                </c:pt>
                <c:pt idx="12">
                  <c:v>-0.36124271575046801</c:v>
                </c:pt>
                <c:pt idx="13">
                  <c:v>-0.36249354207355</c:v>
                </c:pt>
                <c:pt idx="14">
                  <c:v>-0.33318175216854701</c:v>
                </c:pt>
                <c:pt idx="15">
                  <c:v>-0.33485210743936999</c:v>
                </c:pt>
                <c:pt idx="16">
                  <c:v>-0.31954218965468301</c:v>
                </c:pt>
                <c:pt idx="17">
                  <c:v>-0.28686708213103801</c:v>
                </c:pt>
                <c:pt idx="18">
                  <c:v>-0.22539590659727801</c:v>
                </c:pt>
                <c:pt idx="19">
                  <c:v>-0.16958041371313101</c:v>
                </c:pt>
                <c:pt idx="20">
                  <c:v>-6.12582301434225E-2</c:v>
                </c:pt>
                <c:pt idx="21">
                  <c:v>-5.7983733157877998E-2</c:v>
                </c:pt>
                <c:pt idx="22">
                  <c:v>3.1489666228162101E-3</c:v>
                </c:pt>
                <c:pt idx="23">
                  <c:v>2.2138513661143801E-2</c:v>
                </c:pt>
                <c:pt idx="24">
                  <c:v>3.9435980035870503E-2</c:v>
                </c:pt>
              </c:numCache>
            </c:numRef>
          </c:val>
          <c:smooth val="1"/>
        </c:ser>
        <c:ser>
          <c:idx val="3"/>
          <c:order val="3"/>
          <c:tx>
            <c:strRef>
              <c:f>'policy brief migrants'!$AA$80</c:f>
              <c:strCache>
                <c:ptCount val="1"/>
                <c:pt idx="0">
                  <c:v>Scenario 4 (extreme drying)</c:v>
                </c:pt>
              </c:strCache>
            </c:strRef>
          </c:tx>
          <c:spPr>
            <a:ln>
              <a:solidFill>
                <a:schemeClr val="bg2">
                  <a:lumMod val="50000"/>
                </a:schemeClr>
              </a:solidFill>
            </a:ln>
          </c:spPr>
          <c:marker>
            <c:symbol val="none"/>
          </c:marker>
          <c:errBars>
            <c:errDir val="y"/>
            <c:errBarType val="both"/>
            <c:errValType val="cust"/>
            <c:noEndCap val="0"/>
            <c:plus>
              <c:numRef>
                <c:f>'policy brief migrants'!$Y$81:$Y$106</c:f>
                <c:numCache>
                  <c:formatCode>General</c:formatCode>
                  <c:ptCount val="26"/>
                  <c:pt idx="0">
                    <c:v>1.8035990323580199E-2</c:v>
                  </c:pt>
                  <c:pt idx="1">
                    <c:v>2.25858682553138E-2</c:v>
                  </c:pt>
                  <c:pt idx="2">
                    <c:v>3.1041018009786599E-2</c:v>
                  </c:pt>
                  <c:pt idx="3">
                    <c:v>4.16106080022128E-2</c:v>
                  </c:pt>
                  <c:pt idx="4">
                    <c:v>5.8134098432575901E-2</c:v>
                  </c:pt>
                  <c:pt idx="5">
                    <c:v>7.5413724813264194E-2</c:v>
                  </c:pt>
                  <c:pt idx="6">
                    <c:v>9.7167350875003194E-2</c:v>
                  </c:pt>
                  <c:pt idx="7">
                    <c:v>0.112340002698915</c:v>
                  </c:pt>
                  <c:pt idx="8">
                    <c:v>0.11829730167213399</c:v>
                  </c:pt>
                  <c:pt idx="9">
                    <c:v>0.114908010308144</c:v>
                  </c:pt>
                  <c:pt idx="10">
                    <c:v>0.108493933472252</c:v>
                  </c:pt>
                  <c:pt idx="11">
                    <c:v>9.6587289315295297E-2</c:v>
                  </c:pt>
                  <c:pt idx="12">
                    <c:v>8.3844396272696103E-2</c:v>
                  </c:pt>
                  <c:pt idx="13">
                    <c:v>8.3113023865884095E-2</c:v>
                  </c:pt>
                  <c:pt idx="14">
                    <c:v>8.5938662333141694E-2</c:v>
                  </c:pt>
                  <c:pt idx="15">
                    <c:v>8.55248631769331E-2</c:v>
                  </c:pt>
                  <c:pt idx="16">
                    <c:v>8.6149130052839001E-2</c:v>
                  </c:pt>
                  <c:pt idx="17">
                    <c:v>8.7403092787034703E-2</c:v>
                  </c:pt>
                  <c:pt idx="18">
                    <c:v>8.6801359892054106E-2</c:v>
                  </c:pt>
                  <c:pt idx="19">
                    <c:v>8.0101249220464396E-2</c:v>
                  </c:pt>
                  <c:pt idx="20">
                    <c:v>8.1936564284415495E-2</c:v>
                  </c:pt>
                  <c:pt idx="21">
                    <c:v>8.5637180792213802E-2</c:v>
                  </c:pt>
                  <c:pt idx="22">
                    <c:v>9.8286740863868502E-2</c:v>
                  </c:pt>
                  <c:pt idx="23">
                    <c:v>0.116038987177935</c:v>
                  </c:pt>
                  <c:pt idx="24">
                    <c:v>0.14927443913837099</c:v>
                  </c:pt>
                  <c:pt idx="25">
                    <c:v>0.171705615665869</c:v>
                  </c:pt>
                </c:numCache>
              </c:numRef>
            </c:plus>
            <c:minus>
              <c:numRef>
                <c:f>'policy brief migrants'!$Z$81:$Z$106</c:f>
                <c:numCache>
                  <c:formatCode>General</c:formatCode>
                  <c:ptCount val="26"/>
                  <c:pt idx="0">
                    <c:v>1.8924679910681801E-2</c:v>
                  </c:pt>
                  <c:pt idx="1">
                    <c:v>2.4208801236345698E-2</c:v>
                  </c:pt>
                  <c:pt idx="2">
                    <c:v>3.6175554231577499E-2</c:v>
                  </c:pt>
                  <c:pt idx="3">
                    <c:v>4.8397135075216598E-2</c:v>
                  </c:pt>
                  <c:pt idx="4">
                    <c:v>6.1996690435072201E-2</c:v>
                  </c:pt>
                  <c:pt idx="5">
                    <c:v>7.6982116316609894E-2</c:v>
                  </c:pt>
                  <c:pt idx="6">
                    <c:v>8.9624546656102005E-2</c:v>
                  </c:pt>
                  <c:pt idx="7">
                    <c:v>0.102952393932301</c:v>
                  </c:pt>
                  <c:pt idx="8">
                    <c:v>0.111773640540657</c:v>
                  </c:pt>
                  <c:pt idx="9">
                    <c:v>0.109511842207919</c:v>
                  </c:pt>
                  <c:pt idx="10">
                    <c:v>0.104505305361873</c:v>
                  </c:pt>
                  <c:pt idx="11">
                    <c:v>9.2662276467530003E-2</c:v>
                  </c:pt>
                  <c:pt idx="12">
                    <c:v>7.7920607323657895E-2</c:v>
                  </c:pt>
                  <c:pt idx="13">
                    <c:v>7.2856237605991206E-2</c:v>
                  </c:pt>
                  <c:pt idx="14">
                    <c:v>8.1400707563227703E-2</c:v>
                  </c:pt>
                  <c:pt idx="15">
                    <c:v>8.4523253961398703E-2</c:v>
                  </c:pt>
                  <c:pt idx="16">
                    <c:v>9.0837228058766803E-2</c:v>
                  </c:pt>
                  <c:pt idx="17">
                    <c:v>0.107596938663633</c:v>
                  </c:pt>
                  <c:pt idx="18">
                    <c:v>0.11178135465069799</c:v>
                  </c:pt>
                  <c:pt idx="19">
                    <c:v>0.101992892369451</c:v>
                  </c:pt>
                  <c:pt idx="20">
                    <c:v>0.10903584492190201</c:v>
                  </c:pt>
                  <c:pt idx="21">
                    <c:v>0.120414982164704</c:v>
                  </c:pt>
                  <c:pt idx="22">
                    <c:v>0.11388734549542499</c:v>
                  </c:pt>
                  <c:pt idx="23">
                    <c:v>0.13620959109790601</c:v>
                  </c:pt>
                  <c:pt idx="24">
                    <c:v>0.18074951393555799</c:v>
                  </c:pt>
                  <c:pt idx="25">
                    <c:v>0.23570594557385199</c:v>
                  </c:pt>
                </c:numCache>
              </c:numRef>
            </c:minus>
            <c:spPr>
              <a:ln>
                <a:solidFill>
                  <a:schemeClr val="bg1">
                    <a:lumMod val="65000"/>
                  </a:schemeClr>
                </a:solidFill>
              </a:ln>
            </c:spPr>
          </c:errBars>
          <c:cat>
            <c:numRef>
              <c:f>'policy brief migrants'!$Q$82:$Q$106</c:f>
              <c:numCache>
                <c:formatCode>0</c:formatCode>
                <c:ptCount val="2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numCache>
            </c:numRef>
          </c:cat>
          <c:val>
            <c:numRef>
              <c:f>'policy brief migrants'!$AA$82:$AA$106</c:f>
              <c:numCache>
                <c:formatCode>0.00</c:formatCode>
                <c:ptCount val="25"/>
                <c:pt idx="0">
                  <c:v>0.16598729051229699</c:v>
                </c:pt>
                <c:pt idx="1">
                  <c:v>0.19958792322500499</c:v>
                </c:pt>
                <c:pt idx="2">
                  <c:v>0.24516977161783199</c:v>
                </c:pt>
                <c:pt idx="3">
                  <c:v>0.27679907724932401</c:v>
                </c:pt>
                <c:pt idx="4">
                  <c:v>0.282679257140105</c:v>
                </c:pt>
                <c:pt idx="5">
                  <c:v>0.30962545210277198</c:v>
                </c:pt>
                <c:pt idx="6">
                  <c:v>0.28786853027867498</c:v>
                </c:pt>
                <c:pt idx="7">
                  <c:v>0.31535240124642</c:v>
                </c:pt>
                <c:pt idx="8">
                  <c:v>0.42501179933616301</c:v>
                </c:pt>
                <c:pt idx="9">
                  <c:v>0.41824875231250802</c:v>
                </c:pt>
                <c:pt idx="10">
                  <c:v>0.37783490166587602</c:v>
                </c:pt>
                <c:pt idx="11">
                  <c:v>0.44413838577345099</c:v>
                </c:pt>
                <c:pt idx="12">
                  <c:v>0.483838165022904</c:v>
                </c:pt>
                <c:pt idx="13">
                  <c:v>0.47019702903927801</c:v>
                </c:pt>
                <c:pt idx="14">
                  <c:v>0.53690754310148703</c:v>
                </c:pt>
                <c:pt idx="15">
                  <c:v>0.49531872539619398</c:v>
                </c:pt>
                <c:pt idx="16">
                  <c:v>0.47485978803082401</c:v>
                </c:pt>
                <c:pt idx="17">
                  <c:v>0.44401107261115602</c:v>
                </c:pt>
                <c:pt idx="18">
                  <c:v>0.415622348551559</c:v>
                </c:pt>
                <c:pt idx="19">
                  <c:v>0.48116487820822801</c:v>
                </c:pt>
                <c:pt idx="20">
                  <c:v>0.71126032018485097</c:v>
                </c:pt>
                <c:pt idx="21">
                  <c:v>0.85315615805802603</c:v>
                </c:pt>
                <c:pt idx="22">
                  <c:v>1.0849633220763399</c:v>
                </c:pt>
                <c:pt idx="23">
                  <c:v>1.3174720328777341</c:v>
                </c:pt>
                <c:pt idx="24">
                  <c:v>1.3412599590585299</c:v>
                </c:pt>
              </c:numCache>
            </c:numRef>
          </c:val>
          <c:smooth val="1"/>
        </c:ser>
        <c:dLbls>
          <c:showLegendKey val="0"/>
          <c:showVal val="0"/>
          <c:showCatName val="0"/>
          <c:showSerName val="0"/>
          <c:showPercent val="0"/>
          <c:showBubbleSize val="0"/>
        </c:dLbls>
        <c:marker val="1"/>
        <c:smooth val="0"/>
        <c:axId val="122319360"/>
        <c:axId val="76283904"/>
      </c:lineChart>
      <c:catAx>
        <c:axId val="122319360"/>
        <c:scaling>
          <c:orientation val="minMax"/>
        </c:scaling>
        <c:delete val="0"/>
        <c:axPos val="b"/>
        <c:numFmt formatCode="0" sourceLinked="1"/>
        <c:majorTickMark val="out"/>
        <c:minorTickMark val="none"/>
        <c:tickLblPos val="nextTo"/>
        <c:crossAx val="76283904"/>
        <c:crosses val="autoZero"/>
        <c:auto val="1"/>
        <c:lblAlgn val="ctr"/>
        <c:lblOffset val="100"/>
        <c:noMultiLvlLbl val="0"/>
      </c:catAx>
      <c:valAx>
        <c:axId val="76283904"/>
        <c:scaling>
          <c:orientation val="minMax"/>
        </c:scaling>
        <c:delete val="0"/>
        <c:axPos val="l"/>
        <c:numFmt formatCode="0.00" sourceLinked="1"/>
        <c:majorTickMark val="out"/>
        <c:minorTickMark val="none"/>
        <c:tickLblPos val="nextTo"/>
        <c:crossAx val="122319360"/>
        <c:crosses val="autoZero"/>
        <c:crossBetween val="between"/>
      </c:valAx>
    </c:plotArea>
    <c:legend>
      <c:legendPos val="r"/>
      <c:layout>
        <c:manualLayout>
          <c:xMode val="edge"/>
          <c:yMode val="edge"/>
          <c:x val="0.83965208540546898"/>
          <c:y val="6.1722006692456499E-4"/>
          <c:w val="0.15838379614495901"/>
          <c:h val="0.94824146668396003"/>
        </c:manualLayout>
      </c:layout>
      <c:overlay val="0"/>
    </c:legend>
    <c:plotVisOnly val="1"/>
    <c:dispBlanksAs val="gap"/>
    <c:showDLblsOverMax val="0"/>
  </c:chart>
  <c:spPr>
    <a:ln>
      <a:noFill/>
    </a:ln>
  </c:spPr>
  <c:txPr>
    <a:bodyPr/>
    <a:lstStyle/>
    <a:p>
      <a:pPr>
        <a:defRPr sz="1000"/>
      </a:pPr>
      <a:endParaRPr lang="da-DK"/>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0.10208</cdr:x>
      <cdr:y>0.97222</cdr:y>
    </cdr:to>
    <cdr:sp macro="" textlink="">
      <cdr:nvSpPr>
        <cdr:cNvPr id="2" name="TextBox 1"/>
        <cdr:cNvSpPr txBox="1"/>
      </cdr:nvSpPr>
      <cdr:spPr>
        <a:xfrm xmlns:a="http://schemas.openxmlformats.org/drawingml/2006/main" rot="16200000">
          <a:off x="-1100145" y="1100145"/>
          <a:ext cx="2667000" cy="4667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100"/>
            <a:t>Normalised</a:t>
          </a:r>
          <a:r>
            <a:rPr lang="en-GB" sz="1100" baseline="0"/>
            <a:t> difference rate of vulnerable migration</a:t>
          </a:r>
        </a:p>
      </cdr:txBody>
    </cdr:sp>
  </cdr:relSizeAnchor>
  <cdr:relSizeAnchor xmlns:cdr="http://schemas.openxmlformats.org/drawingml/2006/chartDrawing">
    <cdr:from>
      <cdr:x>0.85616</cdr:x>
      <cdr:y>0.13617</cdr:y>
    </cdr:from>
    <cdr:to>
      <cdr:x>0.99987</cdr:x>
      <cdr:y>0.22498</cdr:y>
    </cdr:to>
    <cdr:sp macro="" textlink="">
      <cdr:nvSpPr>
        <cdr:cNvPr id="3" name="TextBox 1"/>
        <cdr:cNvSpPr txBox="1"/>
      </cdr:nvSpPr>
      <cdr:spPr>
        <a:xfrm xmlns:a="http://schemas.openxmlformats.org/drawingml/2006/main">
          <a:off x="4905642" y="438148"/>
          <a:ext cx="823438" cy="2857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000"/>
            <a:t>mean = 0.26</a:t>
          </a:r>
        </a:p>
      </cdr:txBody>
    </cdr:sp>
  </cdr:relSizeAnchor>
  <cdr:relSizeAnchor xmlns:cdr="http://schemas.openxmlformats.org/drawingml/2006/chartDrawing">
    <cdr:from>
      <cdr:x>0.8465</cdr:x>
      <cdr:y>0.36411</cdr:y>
    </cdr:from>
    <cdr:to>
      <cdr:x>0.99987</cdr:x>
      <cdr:y>0.45292</cdr:y>
    </cdr:to>
    <cdr:sp macro="" textlink="">
      <cdr:nvSpPr>
        <cdr:cNvPr id="4" name="TextBox 1"/>
        <cdr:cNvSpPr txBox="1"/>
      </cdr:nvSpPr>
      <cdr:spPr>
        <a:xfrm xmlns:a="http://schemas.openxmlformats.org/drawingml/2006/main">
          <a:off x="4850296" y="1171580"/>
          <a:ext cx="878784" cy="285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000"/>
            <a:t>mean = 0.27</a:t>
          </a:r>
        </a:p>
      </cdr:txBody>
    </cdr:sp>
  </cdr:relSizeAnchor>
  <cdr:relSizeAnchor xmlns:cdr="http://schemas.openxmlformats.org/drawingml/2006/chartDrawing">
    <cdr:from>
      <cdr:x>0.84373</cdr:x>
      <cdr:y>0.65125</cdr:y>
    </cdr:from>
    <cdr:to>
      <cdr:x>0.99987</cdr:x>
      <cdr:y>0.74006</cdr:y>
    </cdr:to>
    <cdr:sp macro="" textlink="">
      <cdr:nvSpPr>
        <cdr:cNvPr id="5" name="TextBox 1"/>
        <cdr:cNvSpPr txBox="1"/>
      </cdr:nvSpPr>
      <cdr:spPr>
        <a:xfrm xmlns:a="http://schemas.openxmlformats.org/drawingml/2006/main">
          <a:off x="4834393" y="2095497"/>
          <a:ext cx="894687" cy="285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000"/>
            <a:t>mean = -0.16</a:t>
          </a:r>
        </a:p>
      </cdr:txBody>
    </cdr:sp>
  </cdr:relSizeAnchor>
  <cdr:relSizeAnchor xmlns:cdr="http://schemas.openxmlformats.org/drawingml/2006/chartDrawing">
    <cdr:from>
      <cdr:x>0.84789</cdr:x>
      <cdr:y>0.89695</cdr:y>
    </cdr:from>
    <cdr:to>
      <cdr:x>0.99987</cdr:x>
      <cdr:y>0.98576</cdr:y>
    </cdr:to>
    <cdr:sp macro="" textlink="">
      <cdr:nvSpPr>
        <cdr:cNvPr id="6" name="TextBox 1"/>
        <cdr:cNvSpPr txBox="1"/>
      </cdr:nvSpPr>
      <cdr:spPr>
        <a:xfrm xmlns:a="http://schemas.openxmlformats.org/drawingml/2006/main">
          <a:off x="4858248" y="2886074"/>
          <a:ext cx="870832" cy="2857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000"/>
            <a:t>mean = 0.50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25631D-9345-AC40-821B-E0BA94179D1B}" type="datetimeFigureOut">
              <a:rPr lang="en-US" smtClean="0"/>
              <a:pPr/>
              <a:t>1/18/2013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497B5E-8183-1A42-9FB9-45AFF11C4854}" type="slidenum">
              <a:rPr lang="en-US" smtClean="0"/>
              <a:pPr/>
              <a:t>‹nr.›</a:t>
            </a:fld>
            <a:endParaRPr lang="en-US"/>
          </a:p>
        </p:txBody>
      </p:sp>
    </p:spTree>
    <p:extLst>
      <p:ext uri="{BB962C8B-B14F-4D97-AF65-F5344CB8AC3E}">
        <p14:creationId xmlns:p14="http://schemas.microsoft.com/office/powerpoint/2010/main" val="2995311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9B6FA-38FF-2D43-AC14-3F1225B974D9}"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C35CC3-6C9D-CB4F-8153-B6A9A65549F1}" type="slidenum">
              <a:rPr lang="en-US" smtClean="0"/>
              <a:pPr/>
              <a:t>‹nr.›</a:t>
            </a:fld>
            <a:endParaRPr lang="en-US"/>
          </a:p>
        </p:txBody>
      </p:sp>
    </p:spTree>
    <p:extLst>
      <p:ext uri="{BB962C8B-B14F-4D97-AF65-F5344CB8AC3E}">
        <p14:creationId xmlns:p14="http://schemas.microsoft.com/office/powerpoint/2010/main" val="3054903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hs.unu.edu/file/get/992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hs.unu.edu/article/read/intersections-no-10-rainfall-variability-food-secur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What is the purpose of the study and what is the key research question?</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“Under what circumstances do households use migration as a risk management strategy in response to increasing rainfall variability and food insecurity?”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This question was asked in a diverse set of research sites in eight countries across three continents: Asia (Bangladesh, India, Thailand, Viet Nam), Africa (Ghana, Tanzania) and Latin America (Guatemala, Peru).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study isolates rainfall variability and food insecurity as key drivers in migration and by doing so, allows analysis of household characteristics and answers the key research question in response to these two drivers. The Rainfalls research expands insights into how human mobility may develop in the context of a changing climate where rainfall patterns are expected to shift notably in timing (seasonality), quality (extreme events, intensity of rainfall), and distribution (geographically) in coming decades.</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other words, the question is not whether environmental drivers are the sole factors causing mobility, but instead how multiple factors interact to shape migration choices.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more nuanced understanding of how climatic factors affect migration choices will help shape adaptation investments and policies that help ensure that whatever strategies households use – including migration – contribute to increased resilience to climate change.</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Human mobility related to changing rainfall and food and livelihood insecurity can only be successfully addressed if seen as global processes and not just local crises. The burden of assisting and protecting vulnerable populations cannot be borne by the most affected states and communities alone. </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Why is this important and why should I care?</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expected that the world could warm 3.5°-6° C by 2100. Even after mitigation actions have been taken and adaptation choices have been made, climate impacts are likely to outstrip the options available to vulnerable countries, communities, and households. It is likely to worsen the situation in parts of the world that already experience high levels of food insecurity. The consequences of greater variability of rainfall conditions – less predictable seasons, more erratic rainfall, unseasonable events or the loss of transitional seasons – have significant repercussions for food security, the livelihoods of millions of people, and the migration decisions of vulnerable households. This may push some into a downward spiral of deteriorating livelihoods and food security, creating loss and damage to their well-being that exceeds in aggregate anything yet experienced.</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What is so special about the “rainfalls project”</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research to action project: it provides a platform for stakeholders, including southern civil society organizations, to contribute in policy plans and practical interventions at national, regional and local levels. The findings further contribute to global policy discussions, such as climate change adaptation, resilience and food security;</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Produces practical knowledge through the implementation of Community-Based Adaptation (CBA) projects in four of the eight case study countries (India, Tanzania, Thailand and Peru).</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latin typeface="+mn-lt"/>
                <a:ea typeface="+mn-ea"/>
                <a:cs typeface="+mn-cs"/>
              </a:rPr>
              <a:t>→ Households profiles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research has provided for four distinct household profiles using migration as a risk management strategy. </a:t>
            </a:r>
            <a:r>
              <a:rPr lang="en-GB" sz="1200" kern="1200" dirty="0" smtClean="0">
                <a:solidFill>
                  <a:schemeClr val="tx1"/>
                </a:solidFill>
                <a:latin typeface="+mn-lt"/>
                <a:ea typeface="+mn-ea"/>
                <a:cs typeface="+mn-cs"/>
              </a:rPr>
              <a:t>These profiles represent a spectrum with households within a profile being closer to one or the other of the profiles on either side. They are thus are not mutually exclusive and serve as a point of departure for further research to refine key explanatory variables. </a:t>
            </a:r>
          </a:p>
          <a:p>
            <a:endParaRPr lang="de-DE"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Households that use migration to improve their resilience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households use </a:t>
            </a:r>
            <a:r>
              <a:rPr lang="en-GB" sz="1200" kern="1200" dirty="0" smtClean="0">
                <a:solidFill>
                  <a:schemeClr val="tx1"/>
                </a:solidFill>
                <a:latin typeface="+mn-lt"/>
                <a:ea typeface="+mn-ea"/>
                <a:cs typeface="+mn-cs"/>
              </a:rPr>
              <a:t>migration in ways which improve their resilience, such as investing in Education, health, and climate-resilient livelihood opportunities. These households use migration as one of a variety of adaptation strategies, moving seasonally or temporally, often to non-agricultural jobs in cities or internationally.</a:t>
            </a:r>
          </a:p>
          <a:p>
            <a:pPr lvl="0"/>
            <a:endParaRPr lang="de-DE"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Households that use migration to survive, but not flourish</a:t>
            </a:r>
            <a:r>
              <a:rPr lang="en-US"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second group is often in countries with less food security and fewer options for diversifying livelihoods. These households use migration to survive, but not flourish. They move seasonally in their countries to find work, often as agricultural labour in other rural areas.</a:t>
            </a:r>
          </a:p>
          <a:p>
            <a:pPr lvl="0"/>
            <a:endParaRPr lang="de-DE"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Households that use migration as a last resort and erosive coping strategy</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third group is found where food security is even more tenuous and where adaptation options are fewer or not pursued vigorously. These households se migration as a matter of human security in what can be seen as an erosive coping strategy. This group often moves during the hunger season to other rural areas in their regions in search of food, or work to buy food for their families. </a:t>
            </a:r>
          </a:p>
          <a:p>
            <a:pPr lvl="0"/>
            <a:endParaRPr lang="de-DE"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Households that cannot use migration and are struggling to survive in their areas of origin</a:t>
            </a:r>
            <a:r>
              <a:rPr lang="en-US"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final</a:t>
            </a:r>
            <a:r>
              <a:rPr lang="en-US" sz="1200" kern="1200" dirty="0" smtClean="0">
                <a:solidFill>
                  <a:schemeClr val="tx1"/>
                </a:solidFill>
                <a:latin typeface="+mn-lt"/>
                <a:ea typeface="+mn-ea"/>
                <a:cs typeface="+mn-cs"/>
              </a:rPr>
              <a:t> group appear to be “trapped populations” that struggle to survive in their areas of origin and cannot easily use migration to adapt to the negative impacts of rainfall stressors.</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1" dirty="0" smtClean="0">
                <a:solidFill>
                  <a:schemeClr val="accent1"/>
                </a:solidFill>
              </a:rPr>
              <a:t>Three villages </a:t>
            </a:r>
            <a:r>
              <a:rPr lang="en-US" sz="1200" dirty="0" smtClean="0">
                <a:solidFill>
                  <a:schemeClr val="accent1"/>
                </a:solidFill>
              </a:rPr>
              <a:t>(</a:t>
            </a:r>
            <a:r>
              <a:rPr lang="en-US" sz="1200" dirty="0" err="1" smtClean="0">
                <a:solidFill>
                  <a:schemeClr val="accent1"/>
                </a:solidFill>
              </a:rPr>
              <a:t>Bangalala</a:t>
            </a:r>
            <a:r>
              <a:rPr lang="en-US" sz="1200" dirty="0" smtClean="0">
                <a:solidFill>
                  <a:schemeClr val="accent1"/>
                </a:solidFill>
              </a:rPr>
              <a:t>, </a:t>
            </a:r>
            <a:r>
              <a:rPr lang="en-US" sz="1200" dirty="0" err="1" smtClean="0">
                <a:solidFill>
                  <a:schemeClr val="accent1"/>
                </a:solidFill>
              </a:rPr>
              <a:t>Ruvu</a:t>
            </a:r>
            <a:r>
              <a:rPr lang="en-US" sz="1200" dirty="0" smtClean="0">
                <a:solidFill>
                  <a:schemeClr val="accent1"/>
                </a:solidFill>
              </a:rPr>
              <a:t> </a:t>
            </a:r>
            <a:r>
              <a:rPr lang="en-US" sz="1200" dirty="0" err="1" smtClean="0">
                <a:solidFill>
                  <a:schemeClr val="accent1"/>
                </a:solidFill>
              </a:rPr>
              <a:t>Mferijini</a:t>
            </a:r>
            <a:r>
              <a:rPr lang="en-US" sz="1200" dirty="0" smtClean="0">
                <a:solidFill>
                  <a:schemeClr val="accent1"/>
                </a:solidFill>
              </a:rPr>
              <a:t> and </a:t>
            </a:r>
            <a:r>
              <a:rPr lang="en-US" sz="1200" dirty="0" err="1" smtClean="0">
                <a:solidFill>
                  <a:schemeClr val="accent1"/>
                </a:solidFill>
              </a:rPr>
              <a:t>Vudee</a:t>
            </a:r>
            <a:r>
              <a:rPr lang="en-US" sz="1200" dirty="0" smtClean="0">
                <a:solidFill>
                  <a:schemeClr val="accent1"/>
                </a:solidFill>
              </a:rPr>
              <a:t>)</a:t>
            </a:r>
          </a:p>
          <a:p>
            <a:pPr algn="just"/>
            <a:endParaRPr lang="en-US" sz="1000" dirty="0" smtClean="0">
              <a:solidFill>
                <a:schemeClr val="accent1"/>
              </a:solidFill>
            </a:endParaRPr>
          </a:p>
          <a:p>
            <a:pPr algn="just"/>
            <a:r>
              <a:rPr lang="de-DE" sz="1200" b="1" dirty="0" smtClean="0">
                <a:solidFill>
                  <a:schemeClr val="accent1"/>
                </a:solidFill>
              </a:rPr>
              <a:t>Key findings: </a:t>
            </a:r>
          </a:p>
          <a:p>
            <a:pPr algn="just"/>
            <a:endParaRPr lang="de-DE" sz="800" b="1" dirty="0" smtClean="0">
              <a:solidFill>
                <a:schemeClr val="accent1"/>
              </a:solidFill>
            </a:endParaRPr>
          </a:p>
          <a:p>
            <a:pPr algn="just">
              <a:buFont typeface="Arial" charset="0"/>
              <a:buChar char="•"/>
            </a:pPr>
            <a:r>
              <a:rPr lang="en-US" sz="1200" dirty="0" smtClean="0">
                <a:solidFill>
                  <a:schemeClr val="accent1"/>
                </a:solidFill>
              </a:rPr>
              <a:t>Rainfalls variability translates directly into impacts on food security.</a:t>
            </a:r>
          </a:p>
          <a:p>
            <a:pPr algn="just">
              <a:buFont typeface="Arial" charset="0"/>
              <a:buChar char="•"/>
            </a:pPr>
            <a:r>
              <a:rPr lang="en-US" sz="1200" dirty="0" smtClean="0">
                <a:solidFill>
                  <a:schemeClr val="accent1"/>
                </a:solidFill>
              </a:rPr>
              <a:t>Drought identified as the major hazard to household livelihoods.</a:t>
            </a:r>
          </a:p>
          <a:p>
            <a:pPr algn="just">
              <a:buFont typeface="Arial" charset="0"/>
              <a:buChar char="•"/>
            </a:pPr>
            <a:r>
              <a:rPr lang="en-US" sz="1200" dirty="0" smtClean="0">
                <a:solidFill>
                  <a:schemeClr val="accent1"/>
                </a:solidFill>
              </a:rPr>
              <a:t> Rainfall affects food production of more than 80% of households ‘a lot’.</a:t>
            </a:r>
          </a:p>
          <a:p>
            <a:pPr algn="just">
              <a:buFont typeface="Arial" charset="0"/>
              <a:buChar char="•"/>
            </a:pPr>
            <a:r>
              <a:rPr lang="en-US" sz="1200" dirty="0" smtClean="0">
                <a:solidFill>
                  <a:schemeClr val="accent1"/>
                </a:solidFill>
              </a:rPr>
              <a:t> Strong linkages between unpredictable and changing weather patterns and the decision to migrate. </a:t>
            </a:r>
          </a:p>
          <a:p>
            <a:pPr algn="just">
              <a:buFont typeface="Arial" charset="0"/>
              <a:buChar char="•"/>
            </a:pPr>
            <a:r>
              <a:rPr lang="en-US" sz="1200" dirty="0" smtClean="0">
                <a:solidFill>
                  <a:schemeClr val="accent1"/>
                </a:solidFill>
              </a:rPr>
              <a:t>top three factors affecting household migration decisions are: (1) increased drought frequency; (2) longer drought periods; and (3) water shortage.</a:t>
            </a:r>
            <a:endParaRPr lang="en-GB" sz="1200" dirty="0" smtClean="0">
              <a:solidFill>
                <a:schemeClr val="accent1"/>
              </a:solidFill>
            </a:endParaRPr>
          </a:p>
          <a:p>
            <a:pPr algn="just">
              <a:buFont typeface="Arial" charset="0"/>
              <a:buChar char="•"/>
            </a:pPr>
            <a:r>
              <a:rPr lang="en-US" sz="1200" dirty="0" smtClean="0">
                <a:solidFill>
                  <a:schemeClr val="accent1"/>
                </a:solidFill>
              </a:rPr>
              <a:t>While the majority of migrants are male and young, women now represent one-third of the total.</a:t>
            </a:r>
          </a:p>
          <a:p>
            <a:pPr algn="just">
              <a:buFont typeface="Arial" charset="0"/>
              <a:buChar char="•"/>
            </a:pPr>
            <a:r>
              <a:rPr lang="en-US" sz="1200" dirty="0" smtClean="0">
                <a:solidFill>
                  <a:schemeClr val="accent1"/>
                </a:solidFill>
              </a:rPr>
              <a:t>Outmigration from Same District is a mix of rural-rural and rural-urban migration.</a:t>
            </a:r>
          </a:p>
          <a:p>
            <a:pPr algn="just"/>
            <a:endParaRPr lang="en-US" sz="1200" dirty="0" smtClean="0">
              <a:solidFill>
                <a:schemeClr val="accent1"/>
              </a:solidFill>
            </a:endParaRPr>
          </a:p>
          <a:p>
            <a:pPr algn="just"/>
            <a:endParaRPr lang="en-US" sz="1200" dirty="0" smtClean="0">
              <a:solidFill>
                <a:schemeClr val="accent1"/>
              </a:solidFill>
            </a:endParaRPr>
          </a:p>
          <a:p>
            <a:endParaRPr lang="de-DE"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buFont typeface="Arial" pitchFamily="34" charset="0"/>
              <a:buChar char="•"/>
            </a:pPr>
            <a:r>
              <a:rPr lang="en-US" sz="1200" kern="1200" dirty="0" smtClean="0">
                <a:solidFill>
                  <a:schemeClr val="tx1"/>
                </a:solidFill>
                <a:latin typeface="+mn-lt"/>
                <a:ea typeface="+mn-ea"/>
                <a:cs typeface="+mn-cs"/>
              </a:rPr>
              <a:t>Rainfalls variability translates directly into impacts on food security;</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Drought identified as the major hazard to household livelihoods;</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Rainfall affects food production of more than 80% of households ‘a lot’;</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Strong linkages between unpredictable and changing weather patterns and the decision to migrate; </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Top three factors affecting household migration decisions are: (1) increased drought frequency; (2) longer drought periods; and (3) water shortage; </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While the majority of migrants are male and young, women now represent one-third of the total;</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Out-migration from Same District is a mix of rural-rural and rural-urban migration.</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1" kern="1200" dirty="0" smtClean="0">
                <a:solidFill>
                  <a:schemeClr val="tx1"/>
                </a:solidFill>
                <a:latin typeface="+mn-lt"/>
                <a:ea typeface="+mn-ea"/>
                <a:cs typeface="+mn-cs"/>
              </a:rPr>
              <a:t>Potential future relationship between rainfall variability, food and livelihood security, and migration</a:t>
            </a:r>
            <a:endParaRPr lang="de-D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order to understand the potential for rainfall to become a significant driver of human mobility in the future, it is important to identify the range of impacts that likely scenarios may have upon migration flows. Agent-based modelling is a computational social simulation technique that enables the user to model the behaviour of individual decision-making entities as well as their interactions with each other and the environment. Using the Rainfalls case study sites as examples of locations where changes in rainfall might contribute to increased food insecurity and human mobility, a process of future-oriented simulation and analysis provides a valuable opportunity to understand the circumstances under which rainfall variability might become a significant driver of migration in different environments.</a:t>
            </a:r>
            <a:endParaRPr lang="de-DE"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Rainfalls Agent-Based Migration Model (RABMM) represents vulnerability and migration decision-making at two levels of agent analysis: the household and the individual, both of which can be generated from the household survey data collected in each case study location. The RABMM is designed to represent the degree of vulnerability of households to rainfall variability-induced changes in livelihood and food security, and the subsequent impact of these upon the migration of household members. The research identified a range of impacts that likely scenarios may have upon migration flows and showed that rainfall changes </a:t>
            </a:r>
            <a:r>
              <a:rPr lang="en-US" sz="1200" kern="1200" dirty="0" smtClean="0">
                <a:solidFill>
                  <a:schemeClr val="tx1"/>
                </a:solidFill>
                <a:latin typeface="+mn-lt"/>
                <a:ea typeface="+mn-ea"/>
                <a:cs typeface="+mn-cs"/>
              </a:rPr>
              <a:t>have the </a:t>
            </a:r>
            <a:r>
              <a:rPr lang="en-GB" sz="1200" kern="1200" dirty="0" smtClean="0">
                <a:solidFill>
                  <a:schemeClr val="tx1"/>
                </a:solidFill>
                <a:latin typeface="+mn-lt"/>
                <a:ea typeface="+mn-ea"/>
                <a:cs typeface="+mn-cs"/>
              </a:rPr>
              <a:t>potential to become a significant driver of human mobility in the future. From the initial application of the model to the Tanzania research site, the following results were obtained:</a:t>
            </a:r>
            <a:endParaRPr lang="de-DE"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Migration from vulnerable households is quite sensitive to changes in rainfall patterns. Throughout the majority of the simulation period, the normalized number of migrants modelled as leaving vulnerable households is greatest under Scenario 4 (extreme </a:t>
            </a:r>
            <a:r>
              <a:rPr lang="en-GB" sz="1200" i="1" kern="1200" dirty="0" smtClean="0">
                <a:solidFill>
                  <a:schemeClr val="tx1"/>
                </a:solidFill>
                <a:latin typeface="+mn-lt"/>
                <a:ea typeface="+mn-ea"/>
                <a:cs typeface="+mn-cs"/>
              </a:rPr>
              <a:t>drying</a:t>
            </a:r>
            <a:r>
              <a:rPr lang="en-GB" sz="1200" kern="1200" dirty="0" smtClean="0">
                <a:solidFill>
                  <a:schemeClr val="tx1"/>
                </a:solidFill>
                <a:latin typeface="+mn-lt"/>
                <a:ea typeface="+mn-ea"/>
                <a:cs typeface="+mn-cs"/>
              </a:rPr>
              <a:t>). By contrast, Scenario 3 (extreme </a:t>
            </a:r>
            <a:r>
              <a:rPr lang="en-GB" sz="1200" i="1" kern="1200" dirty="0" smtClean="0">
                <a:solidFill>
                  <a:schemeClr val="tx1"/>
                </a:solidFill>
                <a:latin typeface="+mn-lt"/>
                <a:ea typeface="+mn-ea"/>
                <a:cs typeface="+mn-cs"/>
              </a:rPr>
              <a:t>wetting</a:t>
            </a:r>
            <a:r>
              <a:rPr lang="en-GB" sz="1200" kern="1200" dirty="0" smtClean="0">
                <a:solidFill>
                  <a:schemeClr val="tx1"/>
                </a:solidFill>
                <a:latin typeface="+mn-lt"/>
                <a:ea typeface="+mn-ea"/>
                <a:cs typeface="+mn-cs"/>
              </a:rPr>
              <a:t>) generally results in the lowest numbers of migrants from vulnerable households. The number of migrants modelled as leaving vulnerable households under Scenarios 1 (</a:t>
            </a:r>
            <a:r>
              <a:rPr lang="en-GB" sz="1200" i="1" kern="1200" dirty="0" smtClean="0">
                <a:solidFill>
                  <a:schemeClr val="tx1"/>
                </a:solidFill>
                <a:latin typeface="+mn-lt"/>
                <a:ea typeface="+mn-ea"/>
                <a:cs typeface="+mn-cs"/>
              </a:rPr>
              <a:t>drying</a:t>
            </a:r>
            <a:r>
              <a:rPr lang="en-GB" sz="1200" kern="1200" dirty="0" smtClean="0">
                <a:solidFill>
                  <a:schemeClr val="tx1"/>
                </a:solidFill>
                <a:latin typeface="+mn-lt"/>
                <a:ea typeface="+mn-ea"/>
                <a:cs typeface="+mn-cs"/>
              </a:rPr>
              <a:t>) and 2 (</a:t>
            </a:r>
            <a:r>
              <a:rPr lang="en-GB" sz="1200" i="1" kern="1200" dirty="0" smtClean="0">
                <a:solidFill>
                  <a:schemeClr val="tx1"/>
                </a:solidFill>
                <a:latin typeface="+mn-lt"/>
                <a:ea typeface="+mn-ea"/>
                <a:cs typeface="+mn-cs"/>
              </a:rPr>
              <a:t>wetting</a:t>
            </a:r>
            <a:r>
              <a:rPr lang="en-GB" sz="1200" kern="1200" dirty="0" smtClean="0">
                <a:solidFill>
                  <a:schemeClr val="tx1"/>
                </a:solidFill>
                <a:latin typeface="+mn-lt"/>
                <a:ea typeface="+mn-ea"/>
                <a:cs typeface="+mn-cs"/>
              </a:rPr>
              <a:t>) both represent a significant increase over the baseline, but less than Scenario 4; and</a:t>
            </a:r>
            <a:endParaRPr lang="de-DE"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By contrast, “</a:t>
            </a:r>
            <a:r>
              <a:rPr lang="en-GB" sz="1200" kern="1200" dirty="0" err="1" smtClean="0">
                <a:solidFill>
                  <a:schemeClr val="tx1"/>
                </a:solidFill>
                <a:latin typeface="+mn-lt"/>
                <a:ea typeface="+mn-ea"/>
                <a:cs typeface="+mn-cs"/>
              </a:rPr>
              <a:t>aspirational</a:t>
            </a:r>
            <a:r>
              <a:rPr lang="en-GB" sz="1200" kern="1200" dirty="0" smtClean="0">
                <a:solidFill>
                  <a:schemeClr val="tx1"/>
                </a:solidFill>
                <a:latin typeface="+mn-lt"/>
                <a:ea typeface="+mn-ea"/>
                <a:cs typeface="+mn-cs"/>
              </a:rPr>
              <a:t>” migration from contented households shows much less sensitivity to changing assumptions about future rainfall patterns. Both wetting scenarios produce small increases in contented migration, while both drying scenarios show modest decreases.</a:t>
            </a:r>
            <a:endParaRPr lang="de-D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the case studies and modelling results indicate, changes in both the mean and variability of local rainfall influence factors like regional labour markets and food production systems. Rainfall variability also affects household vulnerability, depending on household characteristics such as income, assets and family size. Case study and modelling results illustrate the circumstances under which migration decisions occur – showing that both “content” and “vulnerable” households use migration, but in markedly different ways that either enhance resilience or reinforce a downward spiral of vulnerability to climatic and other stressors.</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Migration from vulnerable households in the Tanzania research site is sensitive to changes in rainfall patterns. (See Figure 3.) Throughout the majority of the simulation period, the normalized number of migrants modelled as leaving vulnerable households is greatest under Scenario 4 (extreme drying). By contrast, Scenario 3 (extreme wetting) results in the lowest numbers of migrants from vulnerable households. The number of migrants modelled as leaving vulnerable households under Scenarios 1 (drying) and 2 (wetting) both represent a significant increase over the baseline, but less than Scenario 4; and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By contrast, “</a:t>
            </a:r>
            <a:r>
              <a:rPr lang="en-GB" sz="1200" kern="1200" dirty="0" err="1" smtClean="0">
                <a:solidFill>
                  <a:schemeClr val="tx1"/>
                </a:solidFill>
                <a:latin typeface="+mn-lt"/>
                <a:ea typeface="+mn-ea"/>
                <a:cs typeface="+mn-cs"/>
              </a:rPr>
              <a:t>aspirational</a:t>
            </a:r>
            <a:r>
              <a:rPr lang="en-GB" sz="1200" kern="1200" dirty="0" smtClean="0">
                <a:solidFill>
                  <a:schemeClr val="tx1"/>
                </a:solidFill>
                <a:latin typeface="+mn-lt"/>
                <a:ea typeface="+mn-ea"/>
                <a:cs typeface="+mn-cs"/>
              </a:rPr>
              <a:t>” migration from contented households shows much less sensitivity to changing assumptions about future rainfall patterns. Both wetting scenarios produce small increases in contented migration, while both drying scenarios show modest decreases.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1" dirty="0" smtClean="0">
                <a:solidFill>
                  <a:schemeClr val="accent1"/>
                </a:solidFill>
              </a:rPr>
              <a:t>Four villages </a:t>
            </a:r>
            <a:r>
              <a:rPr lang="en-US" sz="1200" dirty="0" smtClean="0">
                <a:solidFill>
                  <a:schemeClr val="accent1"/>
                </a:solidFill>
              </a:rPr>
              <a:t>(</a:t>
            </a:r>
            <a:r>
              <a:rPr lang="en-US" sz="1200" dirty="0" err="1" smtClean="0">
                <a:solidFill>
                  <a:schemeClr val="accent1"/>
                </a:solidFill>
              </a:rPr>
              <a:t>Khanpara</a:t>
            </a:r>
            <a:r>
              <a:rPr lang="en-US" sz="1200" dirty="0" smtClean="0">
                <a:solidFill>
                  <a:schemeClr val="accent1"/>
                </a:solidFill>
              </a:rPr>
              <a:t>, </a:t>
            </a:r>
            <a:r>
              <a:rPr lang="en-US" sz="1200" dirty="0" err="1" smtClean="0">
                <a:solidFill>
                  <a:schemeClr val="accent1"/>
                </a:solidFill>
              </a:rPr>
              <a:t>Khamar</a:t>
            </a:r>
            <a:r>
              <a:rPr lang="en-US" sz="1200" dirty="0" smtClean="0">
                <a:solidFill>
                  <a:schemeClr val="accent1"/>
                </a:solidFill>
              </a:rPr>
              <a:t> </a:t>
            </a:r>
            <a:r>
              <a:rPr lang="en-US" sz="1200" dirty="0" err="1" smtClean="0">
                <a:solidFill>
                  <a:schemeClr val="accent1"/>
                </a:solidFill>
              </a:rPr>
              <a:t>Holokhana</a:t>
            </a:r>
            <a:r>
              <a:rPr lang="en-US" sz="1200" dirty="0" smtClean="0">
                <a:solidFill>
                  <a:schemeClr val="accent1"/>
                </a:solidFill>
              </a:rPr>
              <a:t>, </a:t>
            </a:r>
            <a:r>
              <a:rPr lang="en-US" sz="1200" dirty="0" err="1" smtClean="0">
                <a:solidFill>
                  <a:schemeClr val="accent1"/>
                </a:solidFill>
              </a:rPr>
              <a:t>Arazi</a:t>
            </a:r>
            <a:r>
              <a:rPr lang="en-US" sz="1200" dirty="0" smtClean="0">
                <a:solidFill>
                  <a:schemeClr val="accent1"/>
                </a:solidFill>
              </a:rPr>
              <a:t> </a:t>
            </a:r>
            <a:r>
              <a:rPr lang="en-US" sz="1200" dirty="0" err="1" smtClean="0">
                <a:solidFill>
                  <a:schemeClr val="accent1"/>
                </a:solidFill>
              </a:rPr>
              <a:t>Khodomtola</a:t>
            </a:r>
            <a:r>
              <a:rPr lang="en-US" sz="1200" dirty="0" smtClean="0">
                <a:solidFill>
                  <a:schemeClr val="accent1"/>
                </a:solidFill>
              </a:rPr>
              <a:t> and </a:t>
            </a:r>
            <a:r>
              <a:rPr lang="en-US" sz="1200" dirty="0" err="1" smtClean="0">
                <a:solidFill>
                  <a:schemeClr val="accent1"/>
                </a:solidFill>
              </a:rPr>
              <a:t>Doalipara</a:t>
            </a:r>
            <a:r>
              <a:rPr lang="en-US" sz="1200" dirty="0" smtClean="0">
                <a:solidFill>
                  <a:schemeClr val="accent1"/>
                </a:solidFill>
              </a:rPr>
              <a:t>)</a:t>
            </a:r>
          </a:p>
          <a:p>
            <a:pPr algn="just"/>
            <a:endParaRPr lang="en-US" sz="1000" dirty="0" smtClean="0">
              <a:solidFill>
                <a:schemeClr val="accent1"/>
              </a:solidFill>
            </a:endParaRPr>
          </a:p>
          <a:p>
            <a:pPr algn="just"/>
            <a:r>
              <a:rPr lang="de-DE" sz="1200" b="1" dirty="0" smtClean="0">
                <a:solidFill>
                  <a:schemeClr val="accent1"/>
                </a:solidFill>
              </a:rPr>
              <a:t>Key findings: </a:t>
            </a:r>
          </a:p>
          <a:p>
            <a:pPr algn="just"/>
            <a:endParaRPr lang="de-DE" sz="800" b="1" dirty="0" smtClean="0">
              <a:solidFill>
                <a:schemeClr val="accent1"/>
              </a:solidFill>
            </a:endParaRPr>
          </a:p>
          <a:p>
            <a:pPr algn="just">
              <a:buFont typeface="Arial" charset="0"/>
              <a:buChar char="•"/>
            </a:pPr>
            <a:r>
              <a:rPr lang="en-US" sz="1200" dirty="0" smtClean="0">
                <a:solidFill>
                  <a:schemeClr val="accent1"/>
                </a:solidFill>
              </a:rPr>
              <a:t>Migration </a:t>
            </a:r>
            <a:r>
              <a:rPr lang="en-GB" sz="1200" dirty="0" smtClean="0">
                <a:solidFill>
                  <a:schemeClr val="accent1"/>
                </a:solidFill>
              </a:rPr>
              <a:t>is a major ‘coping strategy’ to address unfavourable economic and unexpected environmental conditions, including the local implications of rainfall variability</a:t>
            </a:r>
            <a:r>
              <a:rPr lang="en-US" sz="1200" dirty="0" smtClean="0">
                <a:solidFill>
                  <a:schemeClr val="accent1"/>
                </a:solidFill>
              </a:rPr>
              <a:t>. </a:t>
            </a:r>
          </a:p>
          <a:p>
            <a:pPr algn="just">
              <a:buFont typeface="Arial" charset="0"/>
              <a:buChar char="•"/>
            </a:pPr>
            <a:r>
              <a:rPr lang="en-GB" sz="1200" dirty="0" smtClean="0">
                <a:solidFill>
                  <a:schemeClr val="accent1"/>
                </a:solidFill>
              </a:rPr>
              <a:t>89% of households affected economically by prevailing weather patterns and rainfall variability.</a:t>
            </a:r>
          </a:p>
          <a:p>
            <a:pPr algn="just">
              <a:buFont typeface="Arial" charset="0"/>
              <a:buChar char="•"/>
            </a:pPr>
            <a:r>
              <a:rPr lang="en-GB" sz="1200" dirty="0" smtClean="0">
                <a:solidFill>
                  <a:schemeClr val="accent1"/>
                </a:solidFill>
              </a:rPr>
              <a:t>Longer dry spells and frequent droughts are a ‘very important’ migration reason for 39% and 36% of households, respectively.</a:t>
            </a:r>
          </a:p>
          <a:p>
            <a:pPr algn="just">
              <a:buFont typeface="Arial" charset="0"/>
              <a:buChar char="•"/>
            </a:pPr>
            <a:r>
              <a:rPr lang="en-GB" sz="1200" dirty="0" smtClean="0">
                <a:solidFill>
                  <a:schemeClr val="accent1"/>
                </a:solidFill>
              </a:rPr>
              <a:t>Both of these climatic variations have severe impacts on local agricultural production and thus on people’s livelihoods. </a:t>
            </a:r>
          </a:p>
          <a:p>
            <a:pPr algn="just">
              <a:buFont typeface="Arial" charset="0"/>
              <a:buChar char="•"/>
            </a:pPr>
            <a:r>
              <a:rPr lang="en-US" sz="1200" dirty="0" smtClean="0">
                <a:solidFill>
                  <a:schemeClr val="accent1"/>
                </a:solidFill>
              </a:rPr>
              <a:t>Landless, low-skilled and poor households (depending on rain-fed agriculture for both their livelihoods and food security) are most sensitive to rainfall variability. Also often trapped due to lack of resources.</a:t>
            </a:r>
          </a:p>
          <a:p>
            <a:endParaRPr lang="de-DE"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1" dirty="0" smtClean="0">
                <a:solidFill>
                  <a:schemeClr val="accent1"/>
                </a:solidFill>
              </a:rPr>
              <a:t>Four villages </a:t>
            </a:r>
            <a:r>
              <a:rPr lang="en-US" sz="1200" dirty="0" smtClean="0">
                <a:solidFill>
                  <a:schemeClr val="accent1"/>
                </a:solidFill>
              </a:rPr>
              <a:t>(</a:t>
            </a:r>
            <a:r>
              <a:rPr lang="en-US" sz="1200" dirty="0" err="1" smtClean="0">
                <a:solidFill>
                  <a:schemeClr val="accent1"/>
                </a:solidFill>
              </a:rPr>
              <a:t>Mantari</a:t>
            </a:r>
            <a:r>
              <a:rPr lang="en-US" sz="1200" dirty="0" smtClean="0">
                <a:solidFill>
                  <a:schemeClr val="accent1"/>
                </a:solidFill>
              </a:rPr>
              <a:t>, </a:t>
            </a:r>
            <a:r>
              <a:rPr lang="en-US" sz="1200" dirty="0" err="1" smtClean="0">
                <a:solidFill>
                  <a:schemeClr val="accent1"/>
                </a:solidFill>
              </a:rPr>
              <a:t>Nanville</a:t>
            </a:r>
            <a:r>
              <a:rPr lang="en-US" sz="1200" dirty="0" smtClean="0">
                <a:solidFill>
                  <a:schemeClr val="accent1"/>
                </a:solidFill>
              </a:rPr>
              <a:t>, </a:t>
            </a:r>
            <a:r>
              <a:rPr lang="en-US" sz="1200" dirty="0" err="1" smtClean="0">
                <a:solidFill>
                  <a:schemeClr val="accent1"/>
                </a:solidFill>
              </a:rPr>
              <a:t>Takpo</a:t>
            </a:r>
            <a:r>
              <a:rPr lang="en-US" sz="1200" dirty="0" smtClean="0">
                <a:solidFill>
                  <a:schemeClr val="accent1"/>
                </a:solidFill>
              </a:rPr>
              <a:t> and </a:t>
            </a:r>
            <a:r>
              <a:rPr lang="en-US" sz="1200" dirty="0" err="1" smtClean="0">
                <a:solidFill>
                  <a:schemeClr val="accent1"/>
                </a:solidFill>
              </a:rPr>
              <a:t>Zupiri</a:t>
            </a:r>
            <a:r>
              <a:rPr lang="en-US" sz="1200" dirty="0" smtClean="0">
                <a:solidFill>
                  <a:schemeClr val="accent1"/>
                </a:solidFill>
              </a:rPr>
              <a:t>) </a:t>
            </a:r>
          </a:p>
          <a:p>
            <a:pPr algn="just"/>
            <a:endParaRPr lang="en-US" sz="1000" dirty="0" smtClean="0">
              <a:solidFill>
                <a:schemeClr val="accent1"/>
              </a:solidFill>
            </a:endParaRPr>
          </a:p>
          <a:p>
            <a:pPr algn="just"/>
            <a:r>
              <a:rPr lang="de-DE" sz="1200" b="1" dirty="0" smtClean="0">
                <a:solidFill>
                  <a:schemeClr val="accent1"/>
                </a:solidFill>
              </a:rPr>
              <a:t>Key findings: </a:t>
            </a:r>
          </a:p>
          <a:p>
            <a:pPr algn="just"/>
            <a:endParaRPr lang="de-DE" sz="800" b="1" dirty="0" smtClean="0">
              <a:solidFill>
                <a:schemeClr val="accent1"/>
              </a:solidFill>
            </a:endParaRPr>
          </a:p>
          <a:p>
            <a:pPr algn="just">
              <a:buFont typeface="Arial" charset="0"/>
              <a:buChar char="•"/>
            </a:pPr>
            <a:r>
              <a:rPr lang="en-GB" sz="1200" dirty="0" smtClean="0">
                <a:solidFill>
                  <a:schemeClr val="accent1"/>
                </a:solidFill>
              </a:rPr>
              <a:t>Migration mainly due to livelihood and food insecurity linked to climatic and environmental factors affecting rain-fed agriculture. </a:t>
            </a:r>
          </a:p>
          <a:p>
            <a:pPr algn="just">
              <a:buFont typeface="Arial" charset="0"/>
              <a:buChar char="•"/>
            </a:pPr>
            <a:r>
              <a:rPr lang="en-GB" sz="1200" dirty="0" smtClean="0">
                <a:solidFill>
                  <a:schemeClr val="accent1"/>
                </a:solidFill>
              </a:rPr>
              <a:t>Most important triggers of migration among households are crop production decline; rainy season shifts; unemployment; longer drought periods causing unreliable harvest; increased drought frequency. </a:t>
            </a:r>
          </a:p>
          <a:p>
            <a:pPr algn="just">
              <a:buFont typeface="Arial" charset="0"/>
              <a:buChar char="•"/>
            </a:pPr>
            <a:r>
              <a:rPr lang="en-GB" sz="1200" dirty="0" smtClean="0">
                <a:solidFill>
                  <a:schemeClr val="accent1"/>
                </a:solidFill>
              </a:rPr>
              <a:t>Migration bridging income gaps but not improving overall well-being (household member left behind)</a:t>
            </a:r>
          </a:p>
          <a:p>
            <a:pPr algn="just">
              <a:buFont typeface="Arial" charset="0"/>
              <a:buChar char="•"/>
            </a:pPr>
            <a:r>
              <a:rPr lang="en-GB" sz="1200" dirty="0" smtClean="0">
                <a:solidFill>
                  <a:schemeClr val="accent1"/>
                </a:solidFill>
              </a:rPr>
              <a:t>Female-headed households more vulnerable, facing a higher degree of food insecurity, having fewer members of working age, possessing less land, and engaging slightly less in migration than male-headed households.</a:t>
            </a:r>
            <a:endParaRPr lang="en-US" sz="1200" dirty="0" smtClean="0">
              <a:solidFill>
                <a:schemeClr val="accent1"/>
              </a:solidFill>
            </a:endParaRPr>
          </a:p>
          <a:p>
            <a:pPr algn="just"/>
            <a:endParaRPr lang="en-US" sz="1200" dirty="0" smtClean="0">
              <a:solidFill>
                <a:schemeClr val="accent1"/>
              </a:solidFill>
            </a:endParaRPr>
          </a:p>
          <a:p>
            <a:endParaRPr lang="de-DE"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buFont typeface="Arial" pitchFamily="34" charset="0"/>
              <a:buChar char="•"/>
            </a:pPr>
            <a:r>
              <a:rPr lang="en-US" sz="1200" kern="1200" dirty="0" smtClean="0">
                <a:solidFill>
                  <a:schemeClr val="tx1"/>
                </a:solidFill>
                <a:latin typeface="+mn-lt"/>
                <a:ea typeface="+mn-ea"/>
                <a:cs typeface="+mn-cs"/>
              </a:rPr>
              <a:t>Migration mainly due to livelihood and food insecurity linked to climatic and environmental factors affecting rain-fed agriculture; </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Most important triggers of migration among households are crop production decline; rainy season shifts; unemployment; longer drought periods causing unreliable harvest; increased drought frequency; </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Migration bridging income gaps but not improving overall well-being (household member left behind);</a:t>
            </a:r>
            <a:endParaRPr lang="de-DE"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Female-headed households more vulnerable, facing a higher degree of food insecurity, having fewer members of working age, possessing less land, and engaging slightly less in migration than male-headed households.</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Are we embedding the film (would be an enormous file) or are we linking to it or using a USB and changing screens? My recommendation is the last. Linking will require a really good wireless connection. USB is solid/reliable. </a:t>
            </a:r>
          </a:p>
          <a:p>
            <a:endParaRPr lang="en-US"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and products available (or to be available):</a:t>
            </a:r>
          </a:p>
          <a:p>
            <a:r>
              <a:rPr lang="de-DE" sz="1200" dirty="0" smtClean="0">
                <a:solidFill>
                  <a:schemeClr val="accent1"/>
                </a:solidFill>
              </a:rPr>
              <a:t>Research protocol </a:t>
            </a:r>
            <a:r>
              <a:rPr lang="de-DE" sz="1200" dirty="0" smtClean="0">
                <a:solidFill>
                  <a:schemeClr val="accent1"/>
                </a:solidFill>
                <a:hlinkClick r:id="rId3"/>
              </a:rPr>
              <a:t>http://www.ehs.unu.edu/file/get/9921.pdf</a:t>
            </a:r>
            <a:endParaRPr lang="de-DE" sz="1200" dirty="0" smtClean="0">
              <a:solidFill>
                <a:schemeClr val="accent1"/>
              </a:solidFill>
            </a:endParaRPr>
          </a:p>
          <a:p>
            <a:r>
              <a:rPr lang="de-DE" sz="1200" dirty="0" smtClean="0">
                <a:solidFill>
                  <a:schemeClr val="accent1"/>
                </a:solidFill>
              </a:rPr>
              <a:t>Case Study Reports</a:t>
            </a:r>
          </a:p>
          <a:p>
            <a:r>
              <a:rPr lang="de-DE" sz="1200" dirty="0" smtClean="0">
                <a:solidFill>
                  <a:schemeClr val="accent1"/>
                </a:solidFill>
              </a:rPr>
              <a:t>Global Policy Report</a:t>
            </a:r>
          </a:p>
          <a:p>
            <a:r>
              <a:rPr lang="de-DE" sz="1200" dirty="0" smtClean="0">
                <a:solidFill>
                  <a:schemeClr val="accent1"/>
                </a:solidFill>
              </a:rPr>
              <a:t>Policy film/documentary</a:t>
            </a:r>
          </a:p>
          <a:p>
            <a:r>
              <a:rPr lang="de-DE" sz="1200" dirty="0" smtClean="0">
                <a:solidFill>
                  <a:schemeClr val="accent1"/>
                </a:solidFill>
              </a:rPr>
              <a:t>Peer reviewed journal articles - Academia</a:t>
            </a:r>
            <a:endParaRPr lang="en-US" sz="120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Research</a:t>
            </a:r>
            <a:r>
              <a:rPr lang="en-GB" sz="1200" kern="1200" baseline="0" dirty="0" smtClean="0">
                <a:solidFill>
                  <a:schemeClr val="tx1"/>
                </a:solidFill>
                <a:latin typeface="+mn-lt"/>
                <a:ea typeface="+mn-ea"/>
                <a:cs typeface="+mn-cs"/>
              </a:rPr>
              <a:t> aims to lay out </a:t>
            </a:r>
            <a:r>
              <a:rPr lang="en-GB" sz="1200" kern="1200" dirty="0" smtClean="0">
                <a:solidFill>
                  <a:schemeClr val="tx1"/>
                </a:solidFill>
                <a:latin typeface="+mn-lt"/>
                <a:ea typeface="+mn-ea"/>
                <a:cs typeface="+mn-cs"/>
              </a:rPr>
              <a:t>evidence of current relationships between rainfall variability, food and livelihood security, and the circumstances under which households use migration as a risk management strategy for these stressors in different regions of the world. The authors hope that this report will be useful in discussions of where food and livelihood security and migration pressures exist today in relation to rainfall variability, and where they may emerge in the future. The agent-based modelling in the Rainfalls research is intended to present plausible future scenarios that provide decision-makers a basis for focusing their discussions on the role of human mobility in adaptation.</a:t>
            </a:r>
            <a:endParaRPr lang="en-US" sz="1200" kern="1200" dirty="0" smtClean="0">
              <a:solidFill>
                <a:schemeClr val="tx1"/>
              </a:solidFill>
              <a:latin typeface="+mn-lt"/>
              <a:ea typeface="+mn-ea"/>
              <a:cs typeface="+mn-cs"/>
            </a:endParaRPr>
          </a:p>
          <a:p>
            <a:endParaRPr lang="en-US" dirty="0" smtClean="0"/>
          </a:p>
          <a:p>
            <a:r>
              <a:rPr lang="en-US" dirty="0" smtClean="0"/>
              <a:t>What the research</a:t>
            </a:r>
            <a:r>
              <a:rPr lang="en-US" baseline="0" dirty="0" smtClean="0"/>
              <a:t> does not do:</a:t>
            </a:r>
          </a:p>
          <a:p>
            <a:pPr marL="457200" indent="-457200">
              <a:buAutoNum type="arabicParenBoth"/>
            </a:pPr>
            <a:r>
              <a:rPr lang="en-GB" dirty="0" smtClean="0">
                <a:solidFill>
                  <a:schemeClr val="tx1"/>
                </a:solidFill>
                <a:latin typeface="ITC Officina Sans Book" pitchFamily="34" charset="0"/>
              </a:rPr>
              <a:t>provide global estimates of the numbers of people that may move or be forced to move in response to rainfall variability in the future </a:t>
            </a:r>
          </a:p>
          <a:p>
            <a:pPr marL="457200" indent="-457200">
              <a:buAutoNum type="arabicParenBoth"/>
            </a:pPr>
            <a:endParaRPr lang="en-GB" dirty="0" smtClean="0">
              <a:solidFill>
                <a:schemeClr val="tx1"/>
              </a:solidFill>
              <a:latin typeface="ITC Officina Sans Book" pitchFamily="34" charset="0"/>
            </a:endParaRPr>
          </a:p>
          <a:p>
            <a:pPr marL="457200" indent="-457200">
              <a:lnSpc>
                <a:spcPct val="110000"/>
              </a:lnSpc>
              <a:buFont typeface="Arial"/>
              <a:buAutoNum type="arabicParenBoth"/>
            </a:pPr>
            <a:r>
              <a:rPr lang="en-GB" dirty="0" smtClean="0">
                <a:solidFill>
                  <a:schemeClr val="tx1"/>
                </a:solidFill>
                <a:latin typeface="ITC Officina Sans Book" pitchFamily="34" charset="0"/>
              </a:rPr>
              <a:t>indicate specific geographical destinations for migrants in the future</a:t>
            </a:r>
          </a:p>
          <a:p>
            <a:pPr marL="457200" indent="-457200">
              <a:lnSpc>
                <a:spcPct val="110000"/>
              </a:lnSpc>
              <a:buFont typeface="Arial"/>
              <a:buAutoNum type="arabicParenBoth"/>
            </a:pPr>
            <a:endParaRPr lang="en-GB" dirty="0" smtClean="0">
              <a:solidFill>
                <a:schemeClr val="tx1"/>
              </a:solidFill>
              <a:latin typeface="ITC Officina Sans Book" pitchFamily="34" charset="0"/>
            </a:endParaRPr>
          </a:p>
          <a:p>
            <a:pPr marL="457200" indent="-457200">
              <a:lnSpc>
                <a:spcPct val="110000"/>
              </a:lnSpc>
              <a:buFont typeface="Arial"/>
              <a:buAutoNum type="arabicParenBoth"/>
            </a:pPr>
            <a:r>
              <a:rPr lang="en-GB" dirty="0" smtClean="0">
                <a:solidFill>
                  <a:schemeClr val="tx1"/>
                </a:solidFill>
                <a:latin typeface="ITC Officina Sans Book" pitchFamily="34" charset="0"/>
              </a:rPr>
              <a:t>draw causal relationships between rainfall variability or other climate change phenomena and human mobility</a:t>
            </a:r>
          </a:p>
          <a:p>
            <a:pPr marL="457200" indent="-457200">
              <a:lnSpc>
                <a:spcPct val="110000"/>
              </a:lnSpc>
              <a:buFont typeface="Arial"/>
              <a:buAutoNum type="arabicParenBoth"/>
            </a:pPr>
            <a:endParaRPr lang="en-GB" dirty="0" smtClean="0">
              <a:solidFill>
                <a:schemeClr val="tx1"/>
              </a:solidFill>
              <a:latin typeface="ITC Officina Sans Book" pitchFamily="34" charset="0"/>
            </a:endParaRPr>
          </a:p>
          <a:p>
            <a:pPr marL="457200" marR="0" indent="-457200" algn="l" defTabSz="457200" rtl="0" eaLnBrk="1" fontAlgn="auto" latinLnBrk="0" hangingPunct="1">
              <a:lnSpc>
                <a:spcPct val="110000"/>
              </a:lnSpc>
              <a:spcBef>
                <a:spcPts val="0"/>
              </a:spcBef>
              <a:spcAft>
                <a:spcPts val="0"/>
              </a:spcAft>
              <a:buClrTx/>
              <a:buSzTx/>
              <a:buFont typeface="Arial"/>
              <a:buAutoNum type="arabicParenBoth"/>
              <a:tabLst/>
              <a:defRPr/>
            </a:pPr>
            <a:r>
              <a:rPr lang="en-GB" dirty="0" smtClean="0">
                <a:solidFill>
                  <a:schemeClr val="tx1"/>
                </a:solidFill>
                <a:latin typeface="ITC Officina Sans Book" pitchFamily="34" charset="0"/>
              </a:rPr>
              <a:t>address all aspects of food security - </a:t>
            </a:r>
            <a:r>
              <a:rPr lang="en-GB" sz="1200" kern="1200" dirty="0" smtClean="0">
                <a:solidFill>
                  <a:schemeClr val="tx1"/>
                </a:solidFill>
                <a:latin typeface="+mn-lt"/>
                <a:ea typeface="+mn-ea"/>
                <a:cs typeface="+mn-cs"/>
              </a:rPr>
              <a:t>While climate change affects nearly all aspects of food security – from production and availability, to the stability of food supplies, access to food, and food utilization – the Rainfalls research focused on linkages between shifting rainfall patterns and food production and the stability of food supplies. </a:t>
            </a:r>
            <a:endParaRPr lang="en-US" dirty="0" smtClean="0"/>
          </a:p>
          <a:p>
            <a:pPr marL="457200" indent="-457200">
              <a:lnSpc>
                <a:spcPct val="110000"/>
              </a:lnSpc>
              <a:buFont typeface="Arial"/>
              <a:buAutoNum type="arabicParenBoth"/>
            </a:pPr>
            <a:endParaRPr lang="en-US" dirty="0" smtClean="0">
              <a:solidFill>
                <a:schemeClr val="tx1"/>
              </a:solidFill>
              <a:latin typeface="ITC Officina Sans Book" pitchFamily="34" charset="0"/>
            </a:endParaRPr>
          </a:p>
          <a:p>
            <a:endParaRPr lang="en-US"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8 Countries: Peru, Guatemala, Ghana, Tanzania,</a:t>
            </a:r>
            <a:r>
              <a:rPr lang="en-US" baseline="0" dirty="0" smtClean="0"/>
              <a:t> India, Bangladesh, Thailand, Vietnam</a:t>
            </a:r>
          </a:p>
          <a:p>
            <a:r>
              <a:rPr lang="en-US" baseline="0" dirty="0" smtClean="0"/>
              <a:t>District-level – 3-4 villages in each district/research site</a:t>
            </a:r>
            <a:endParaRPr lang="en-US" dirty="0" smtClean="0"/>
          </a:p>
          <a:p>
            <a:pPr marL="0" marR="0" indent="0" defTabSz="914400" rtl="0" eaLnBrk="1" fontAlgn="base" latinLnBrk="0" hangingPunct="1">
              <a:lnSpc>
                <a:spcPct val="100000"/>
              </a:lnSpc>
              <a:spcBef>
                <a:spcPct val="20000"/>
              </a:spcBef>
              <a:spcAft>
                <a:spcPct val="0"/>
              </a:spcAft>
              <a:buClrTx/>
              <a:buSzTx/>
              <a:tabLst/>
            </a:pPr>
            <a:r>
              <a:rPr kumimoji="0" lang="de-DE" b="0" i="0" u="none" strike="noStrike" kern="1200" cap="none" spc="0" normalizeH="0" noProof="0" dirty="0" smtClean="0">
                <a:ln>
                  <a:noFill/>
                </a:ln>
                <a:solidFill>
                  <a:schemeClr val="accent1"/>
                </a:solidFill>
                <a:effectLst/>
                <a:uLnTx/>
                <a:uFillTx/>
                <a:ea typeface="+mn-ea"/>
                <a:cs typeface="Arial" pitchFamily="34" charset="0"/>
              </a:rPr>
              <a:t>Criteria</a:t>
            </a:r>
          </a:p>
          <a:p>
            <a:pPr lvl="1" defTabSz="914400" fontAlgn="base">
              <a:spcBef>
                <a:spcPct val="20000"/>
              </a:spcBef>
              <a:spcAft>
                <a:spcPct val="0"/>
              </a:spcAft>
              <a:buFont typeface="Arial" pitchFamily="34" charset="0"/>
              <a:buChar char="•"/>
            </a:pPr>
            <a:r>
              <a:rPr kumimoji="0" lang="de-DE" b="0" i="0" u="none" strike="noStrike" kern="1200" cap="none" spc="0" normalizeH="0" noProof="0" dirty="0" smtClean="0">
                <a:ln>
                  <a:noFill/>
                </a:ln>
                <a:solidFill>
                  <a:schemeClr val="accent1"/>
                </a:solidFill>
                <a:effectLst/>
                <a:uLnTx/>
                <a:uFillTx/>
                <a:ea typeface="+mn-ea"/>
                <a:cs typeface="Arial" pitchFamily="34" charset="0"/>
              </a:rPr>
              <a:t> </a:t>
            </a:r>
            <a:r>
              <a:rPr lang="de-DE" dirty="0" smtClean="0">
                <a:solidFill>
                  <a:schemeClr val="accent1"/>
                </a:solidFill>
                <a:cs typeface="Arial" pitchFamily="34" charset="0"/>
              </a:rPr>
              <a:t>Rainfall importance (seasonality, dependence on rain-fed agriculture)</a:t>
            </a:r>
          </a:p>
          <a:p>
            <a:pPr lvl="1" defTabSz="914400" fontAlgn="base">
              <a:spcBef>
                <a:spcPct val="20000"/>
              </a:spcBef>
              <a:spcAft>
                <a:spcPct val="0"/>
              </a:spcAft>
              <a:buFont typeface="Arial" pitchFamily="34" charset="0"/>
              <a:buChar char="•"/>
            </a:pPr>
            <a:r>
              <a:rPr lang="de-DE" dirty="0" smtClean="0">
                <a:solidFill>
                  <a:schemeClr val="accent1"/>
                </a:solidFill>
                <a:cs typeface="Arial" pitchFamily="34" charset="0"/>
              </a:rPr>
              <a:t> Rainfall related events (droughts, floods etc.)</a:t>
            </a:r>
          </a:p>
          <a:p>
            <a:pPr lvl="1" defTabSz="914400" fontAlgn="base">
              <a:spcBef>
                <a:spcPct val="20000"/>
              </a:spcBef>
              <a:spcAft>
                <a:spcPct val="0"/>
              </a:spcAft>
              <a:buFont typeface="Arial" pitchFamily="34" charset="0"/>
              <a:buChar char="•"/>
            </a:pPr>
            <a:r>
              <a:rPr kumimoji="0" lang="de-DE" b="0" i="0" u="none" strike="noStrike" kern="1200" cap="none" spc="0" normalizeH="0" noProof="0" dirty="0" smtClean="0">
                <a:ln>
                  <a:noFill/>
                </a:ln>
                <a:solidFill>
                  <a:schemeClr val="accent1"/>
                </a:solidFill>
                <a:effectLst/>
                <a:uLnTx/>
                <a:uFillTx/>
                <a:ea typeface="+mn-ea"/>
                <a:cs typeface="Arial" pitchFamily="34" charset="0"/>
              </a:rPr>
              <a:t> High levels of poverty and food insecurity</a:t>
            </a:r>
          </a:p>
          <a:p>
            <a:pPr lvl="1" defTabSz="914400" fontAlgn="base">
              <a:spcBef>
                <a:spcPct val="20000"/>
              </a:spcBef>
              <a:spcAft>
                <a:spcPct val="0"/>
              </a:spcAft>
              <a:buFont typeface="Arial" pitchFamily="34" charset="0"/>
              <a:buChar char="•"/>
            </a:pPr>
            <a:r>
              <a:rPr lang="de-DE" dirty="0" smtClean="0">
                <a:solidFill>
                  <a:schemeClr val="accent1"/>
                </a:solidFill>
                <a:cs typeface="Arial" pitchFamily="34" charset="0"/>
              </a:rPr>
              <a:t> Recorded history of migration</a:t>
            </a:r>
          </a:p>
          <a:p>
            <a:pPr lvl="1" defTabSz="914400" fontAlgn="base">
              <a:spcBef>
                <a:spcPct val="20000"/>
              </a:spcBef>
              <a:spcAft>
                <a:spcPct val="0"/>
              </a:spcAft>
              <a:buFont typeface="Arial" pitchFamily="34" charset="0"/>
              <a:buChar char="•"/>
            </a:pPr>
            <a:r>
              <a:rPr kumimoji="0" lang="de-DE" b="0" i="0" u="none" strike="noStrike" kern="1200" cap="none" spc="0" normalizeH="0" noProof="0" dirty="0" smtClean="0">
                <a:ln>
                  <a:noFill/>
                </a:ln>
                <a:solidFill>
                  <a:schemeClr val="accent1"/>
                </a:solidFill>
                <a:effectLst/>
                <a:uLnTx/>
                <a:uFillTx/>
                <a:ea typeface="+mn-ea"/>
                <a:cs typeface="Arial" pitchFamily="34" charset="0"/>
              </a:rPr>
              <a:t> Purported linkages between changing rainfall patterns, food insecurity and </a:t>
            </a:r>
          </a:p>
          <a:p>
            <a:pPr lvl="1" defTabSz="914400" fontAlgn="base">
              <a:spcBef>
                <a:spcPct val="20000"/>
              </a:spcBef>
              <a:spcAft>
                <a:spcPct val="0"/>
              </a:spcAft>
            </a:pPr>
            <a:r>
              <a:rPr lang="de-DE" dirty="0" smtClean="0">
                <a:solidFill>
                  <a:schemeClr val="accent1"/>
                </a:solidFill>
                <a:cs typeface="Arial" pitchFamily="34" charset="0"/>
              </a:rPr>
              <a:t>  </a:t>
            </a:r>
            <a:r>
              <a:rPr kumimoji="0" lang="de-DE" b="0" i="0" u="none" strike="noStrike" kern="1200" cap="none" spc="0" normalizeH="0" noProof="0" dirty="0" smtClean="0">
                <a:ln>
                  <a:noFill/>
                </a:ln>
                <a:solidFill>
                  <a:schemeClr val="accent1"/>
                </a:solidFill>
                <a:effectLst/>
                <a:uLnTx/>
                <a:uFillTx/>
                <a:ea typeface="+mn-ea"/>
                <a:cs typeface="Arial" pitchFamily="34" charset="0"/>
              </a:rPr>
              <a:t>human mobility</a:t>
            </a:r>
          </a:p>
          <a:p>
            <a:pPr rtl="0" eaLnBrk="1" fontAlgn="t" latinLnBrk="0" hangingPunct="1"/>
            <a:r>
              <a:rPr lang="en-US" sz="1200" b="1" i="0" u="none" strike="noStrike" kern="1200" dirty="0" smtClean="0">
                <a:solidFill>
                  <a:schemeClr val="tx1"/>
                </a:solidFill>
                <a:latin typeface="+mn-lt"/>
                <a:ea typeface="+mn-ea"/>
                <a:cs typeface="+mn-cs"/>
              </a:rPr>
              <a:t>Research site Geography</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Northern Bangladesh (</a:t>
            </a:r>
            <a:r>
              <a:rPr lang="en-US" sz="1200" b="0" i="0" u="none" strike="noStrike" kern="1200" dirty="0" err="1" smtClean="0">
                <a:solidFill>
                  <a:schemeClr val="tx1"/>
                </a:solidFill>
                <a:latin typeface="+mn-lt"/>
                <a:ea typeface="+mn-ea"/>
                <a:cs typeface="+mn-cs"/>
              </a:rPr>
              <a:t>Kurigram</a:t>
            </a:r>
            <a:r>
              <a:rPr lang="en-US" sz="1200" b="0" i="0" u="none" strike="noStrike" kern="1200" dirty="0" smtClean="0">
                <a:solidFill>
                  <a:schemeClr val="tx1"/>
                </a:solidFill>
                <a:latin typeface="+mn-lt"/>
                <a:ea typeface="+mn-ea"/>
                <a:cs typeface="+mn-cs"/>
              </a:rPr>
              <a:t> District) - </a:t>
            </a:r>
            <a:r>
              <a:rPr lang="en-US" sz="1200" b="0" i="0" u="none" strike="noStrike" kern="1200" dirty="0" err="1" smtClean="0">
                <a:solidFill>
                  <a:schemeClr val="tx1"/>
                </a:solidFill>
                <a:latin typeface="+mn-lt"/>
                <a:ea typeface="+mn-ea"/>
                <a:cs typeface="+mn-cs"/>
              </a:rPr>
              <a:t>Riverine</a:t>
            </a:r>
            <a:r>
              <a:rPr lang="en-US" sz="1200" b="0" i="0" u="none" strike="noStrike" kern="1200" dirty="0" smtClean="0">
                <a:solidFill>
                  <a:schemeClr val="tx1"/>
                </a:solidFill>
                <a:latin typeface="+mn-lt"/>
                <a:ea typeface="+mn-ea"/>
                <a:cs typeface="+mn-cs"/>
              </a:rPr>
              <a:t> lowland</a:t>
            </a:r>
          </a:p>
          <a:p>
            <a:pPr rtl="0" eaLnBrk="1" fontAlgn="t" latinLnBrk="0" hangingPunct="1"/>
            <a:r>
              <a:rPr lang="en-US" sz="1200" b="0" i="0" u="none" strike="noStrike" kern="1200" dirty="0" smtClean="0">
                <a:solidFill>
                  <a:schemeClr val="tx1"/>
                </a:solidFill>
                <a:latin typeface="+mn-lt"/>
                <a:ea typeface="+mn-ea"/>
                <a:cs typeface="+mn-cs"/>
              </a:rPr>
              <a:t>Vietnam Mekong Delta (Dong </a:t>
            </a:r>
            <a:r>
              <a:rPr lang="en-US" sz="1200" b="0" i="0" u="none" strike="noStrike" kern="1200" dirty="0" err="1" smtClean="0">
                <a:solidFill>
                  <a:schemeClr val="tx1"/>
                </a:solidFill>
                <a:latin typeface="+mn-lt"/>
                <a:ea typeface="+mn-ea"/>
                <a:cs typeface="+mn-cs"/>
              </a:rPr>
              <a:t>Thap</a:t>
            </a:r>
            <a:r>
              <a:rPr lang="en-US" sz="1200" b="0" i="0" u="none" strike="noStrike" kern="1200" dirty="0" smtClean="0">
                <a:solidFill>
                  <a:schemeClr val="tx1"/>
                </a:solidFill>
                <a:latin typeface="+mn-lt"/>
                <a:ea typeface="+mn-ea"/>
                <a:cs typeface="+mn-cs"/>
              </a:rPr>
              <a:t> Province) - Delta lowland</a:t>
            </a:r>
          </a:p>
          <a:p>
            <a:pPr rtl="0" eaLnBrk="1" fontAlgn="t" latinLnBrk="0" hangingPunct="1"/>
            <a:r>
              <a:rPr lang="en-US" sz="1200" b="0" i="0" u="none" strike="noStrike" kern="1200" dirty="0" smtClean="0">
                <a:solidFill>
                  <a:schemeClr val="tx1"/>
                </a:solidFill>
                <a:latin typeface="+mn-lt"/>
                <a:ea typeface="+mn-ea"/>
                <a:cs typeface="+mn-cs"/>
              </a:rPr>
              <a:t>Central India (</a:t>
            </a:r>
            <a:r>
              <a:rPr lang="en-US" sz="1200" b="0" i="0" u="none" strike="noStrike" kern="1200" dirty="0" err="1" smtClean="0">
                <a:solidFill>
                  <a:schemeClr val="tx1"/>
                </a:solidFill>
                <a:latin typeface="+mn-lt"/>
                <a:ea typeface="+mn-ea"/>
                <a:cs typeface="+mn-cs"/>
              </a:rPr>
              <a:t>Janjgir</a:t>
            </a:r>
            <a:r>
              <a:rPr lang="en-US" sz="1200" b="0" i="0" u="none" strike="noStrike" kern="1200" dirty="0" smtClean="0">
                <a:solidFill>
                  <a:schemeClr val="tx1"/>
                </a:solidFill>
                <a:latin typeface="+mn-lt"/>
                <a:ea typeface="+mn-ea"/>
                <a:cs typeface="+mn-cs"/>
              </a:rPr>
              <a:t> District, Chhattisgarh) - Irrigated lowland</a:t>
            </a:r>
          </a:p>
          <a:p>
            <a:pPr rtl="0" eaLnBrk="1" fontAlgn="t" latinLnBrk="0" hangingPunct="1"/>
            <a:r>
              <a:rPr lang="en-US" sz="1200" b="0" i="0" u="none" strike="noStrike" kern="1200" dirty="0" smtClean="0">
                <a:solidFill>
                  <a:schemeClr val="tx1"/>
                </a:solidFill>
                <a:latin typeface="+mn-lt"/>
                <a:ea typeface="+mn-ea"/>
                <a:cs typeface="+mn-cs"/>
              </a:rPr>
              <a:t>Guatemala Western Highlands (</a:t>
            </a:r>
            <a:r>
              <a:rPr lang="en-US" sz="1200" b="0" i="0" u="none" strike="noStrike" kern="1200" dirty="0" err="1" smtClean="0">
                <a:solidFill>
                  <a:schemeClr val="tx1"/>
                </a:solidFill>
                <a:latin typeface="+mn-lt"/>
                <a:ea typeface="+mn-ea"/>
                <a:cs typeface="+mn-cs"/>
              </a:rPr>
              <a:t>Cabricán</a:t>
            </a:r>
            <a:r>
              <a:rPr lang="en-US" sz="1200" b="0" i="0" u="none" strike="noStrike" kern="1200" dirty="0" smtClean="0">
                <a:solidFill>
                  <a:schemeClr val="tx1"/>
                </a:solidFill>
                <a:latin typeface="+mn-lt"/>
                <a:ea typeface="+mn-ea"/>
                <a:cs typeface="+mn-cs"/>
              </a:rPr>
              <a:t> Municipality) - Highland</a:t>
            </a:r>
          </a:p>
          <a:p>
            <a:pPr rtl="0" eaLnBrk="1" fontAlgn="t" latinLnBrk="0" hangingPunct="1"/>
            <a:r>
              <a:rPr lang="en-US" sz="1200" b="0" i="0" u="none" strike="noStrike" kern="1200" dirty="0" smtClean="0">
                <a:solidFill>
                  <a:schemeClr val="tx1"/>
                </a:solidFill>
                <a:latin typeface="+mn-lt"/>
                <a:ea typeface="+mn-ea"/>
                <a:cs typeface="+mn-cs"/>
              </a:rPr>
              <a:t>Northern Ghana (</a:t>
            </a:r>
            <a:r>
              <a:rPr lang="en-US" sz="1200" b="0" i="0" u="none" strike="noStrike" kern="1200" dirty="0" err="1" smtClean="0">
                <a:solidFill>
                  <a:schemeClr val="tx1"/>
                </a:solidFill>
                <a:latin typeface="+mn-lt"/>
                <a:ea typeface="+mn-ea"/>
                <a:cs typeface="+mn-cs"/>
              </a:rPr>
              <a:t>Nadowli</a:t>
            </a:r>
            <a:r>
              <a:rPr lang="en-US" sz="1200" b="0" i="0" u="none" strike="noStrike" kern="1200" dirty="0" smtClean="0">
                <a:solidFill>
                  <a:schemeClr val="tx1"/>
                </a:solidFill>
                <a:latin typeface="+mn-lt"/>
                <a:ea typeface="+mn-ea"/>
                <a:cs typeface="+mn-cs"/>
              </a:rPr>
              <a:t> District, Upper West Region) - Savannah woodland</a:t>
            </a:r>
          </a:p>
          <a:p>
            <a:pPr rtl="0" eaLnBrk="1" fontAlgn="t" latinLnBrk="0" hangingPunct="1"/>
            <a:r>
              <a:rPr lang="en-US" sz="1200" b="0" i="0" u="none" strike="noStrike" kern="1200" dirty="0" smtClean="0">
                <a:solidFill>
                  <a:schemeClr val="tx1"/>
                </a:solidFill>
                <a:latin typeface="+mn-lt"/>
                <a:ea typeface="+mn-ea"/>
                <a:cs typeface="+mn-cs"/>
              </a:rPr>
              <a:t>Northern Thailand (</a:t>
            </a:r>
            <a:r>
              <a:rPr lang="en-US" sz="1200" b="0" i="0" u="none" strike="noStrike" kern="1200" dirty="0" err="1" smtClean="0">
                <a:solidFill>
                  <a:schemeClr val="tx1"/>
                </a:solidFill>
                <a:latin typeface="+mn-lt"/>
                <a:ea typeface="+mn-ea"/>
                <a:cs typeface="+mn-cs"/>
              </a:rPr>
              <a:t>Lamphun</a:t>
            </a:r>
            <a:r>
              <a:rPr lang="en-US" sz="1200" b="0" i="0" u="none" strike="noStrike" kern="1200" dirty="0" smtClean="0">
                <a:solidFill>
                  <a:schemeClr val="tx1"/>
                </a:solidFill>
                <a:latin typeface="+mn-lt"/>
                <a:ea typeface="+mn-ea"/>
                <a:cs typeface="+mn-cs"/>
              </a:rPr>
              <a:t> Province) - Upland and </a:t>
            </a:r>
            <a:r>
              <a:rPr lang="en-US" sz="1200" b="0" i="0" u="none" strike="noStrike" kern="1200" dirty="0" err="1" smtClean="0">
                <a:solidFill>
                  <a:schemeClr val="tx1"/>
                </a:solidFill>
                <a:latin typeface="+mn-lt"/>
                <a:ea typeface="+mn-ea"/>
                <a:cs typeface="+mn-cs"/>
              </a:rPr>
              <a:t>riverine</a:t>
            </a:r>
            <a:endParaRPr lang="en-US" sz="1200" b="0" i="0" u="none" strike="noStrike" kern="1200" dirty="0" smtClean="0">
              <a:solidFill>
                <a:schemeClr val="tx1"/>
              </a:solidFill>
              <a:latin typeface="+mn-lt"/>
              <a:ea typeface="+mn-ea"/>
              <a:cs typeface="+mn-cs"/>
            </a:endParaRPr>
          </a:p>
          <a:p>
            <a:pPr rtl="0" eaLnBrk="1" fontAlgn="t" latinLnBrk="0" hangingPunct="1"/>
            <a:r>
              <a:rPr lang="es-ES" sz="1200" b="0" i="0" u="none" strike="noStrike" kern="1200" dirty="0" smtClean="0">
                <a:solidFill>
                  <a:schemeClr val="tx1"/>
                </a:solidFill>
                <a:latin typeface="+mn-lt"/>
                <a:ea typeface="+mn-ea"/>
                <a:cs typeface="+mn-cs"/>
              </a:rPr>
              <a:t>Peru Central Andes (Huancayo </a:t>
            </a:r>
            <a:r>
              <a:rPr lang="es-ES" sz="1200" b="0" i="0" u="none" strike="noStrike" kern="1200" dirty="0" err="1" smtClean="0">
                <a:solidFill>
                  <a:schemeClr val="tx1"/>
                </a:solidFill>
                <a:latin typeface="+mn-lt"/>
                <a:ea typeface="+mn-ea"/>
                <a:cs typeface="+mn-cs"/>
              </a:rPr>
              <a:t>Province</a:t>
            </a:r>
            <a:r>
              <a:rPr lang="es-ES" sz="1200" b="0" i="0" u="none" strike="noStrike" kern="1200" dirty="0" smtClean="0">
                <a:solidFill>
                  <a:schemeClr val="tx1"/>
                </a:solidFill>
                <a:latin typeface="+mn-lt"/>
                <a:ea typeface="+mn-ea"/>
                <a:cs typeface="+mn-cs"/>
              </a:rPr>
              <a:t>) - </a:t>
            </a:r>
            <a:r>
              <a:rPr lang="en-US" sz="1200" b="0" i="0" u="none" strike="noStrike" kern="1200" dirty="0" smtClean="0">
                <a:solidFill>
                  <a:schemeClr val="tx1"/>
                </a:solidFill>
                <a:latin typeface="+mn-lt"/>
                <a:ea typeface="+mn-ea"/>
                <a:cs typeface="+mn-cs"/>
              </a:rPr>
              <a:t>Highland</a:t>
            </a:r>
          </a:p>
          <a:p>
            <a:pPr rtl="0" eaLnBrk="1" fontAlgn="t" latinLnBrk="0" hangingPunct="1"/>
            <a:r>
              <a:rPr lang="en-US" sz="1200" b="0" i="0" u="none" strike="noStrike" kern="1200" dirty="0" smtClean="0">
                <a:solidFill>
                  <a:schemeClr val="tx1"/>
                </a:solidFill>
                <a:latin typeface="+mn-lt"/>
                <a:ea typeface="+mn-ea"/>
                <a:cs typeface="+mn-cs"/>
              </a:rPr>
              <a:t>Northern Tanzania (Same District, Kilimanjaro Region) - Upland and </a:t>
            </a:r>
            <a:r>
              <a:rPr lang="en-US" sz="1200" b="0" i="0" u="none" strike="noStrike" kern="1200" dirty="0" err="1" smtClean="0">
                <a:solidFill>
                  <a:schemeClr val="tx1"/>
                </a:solidFill>
                <a:latin typeface="+mn-lt"/>
                <a:ea typeface="+mn-ea"/>
                <a:cs typeface="+mn-cs"/>
              </a:rPr>
              <a:t>riverine</a:t>
            </a:r>
            <a:r>
              <a:rPr lang="en-US" sz="1200" b="0" i="0" u="none" strike="noStrike" kern="1200" dirty="0" smtClean="0">
                <a:solidFill>
                  <a:schemeClr val="tx1"/>
                </a:solidFill>
                <a:latin typeface="+mn-lt"/>
                <a:ea typeface="+mn-ea"/>
                <a:cs typeface="+mn-cs"/>
              </a:rPr>
              <a:t> lowland</a:t>
            </a:r>
          </a:p>
          <a:p>
            <a:endParaRPr lang="en-US" dirty="0" smtClean="0"/>
          </a:p>
          <a:p>
            <a:pPr marL="0" marR="0" indent="0" defTabSz="914400" rtl="0" eaLnBrk="1" fontAlgn="base" latinLnBrk="0" hangingPunct="1">
              <a:lnSpc>
                <a:spcPct val="100000"/>
              </a:lnSpc>
              <a:spcBef>
                <a:spcPct val="20000"/>
              </a:spcBef>
              <a:spcAft>
                <a:spcPct val="0"/>
              </a:spcAft>
              <a:buClrTx/>
              <a:buSzTx/>
              <a:tabLst/>
            </a:pPr>
            <a:endParaRPr lang="de-DE"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eight case study countries and research sites were chosen according to a set of general criteria. Countries represented regional balance, covering three regions: South and Southeast Asia, Sub-Saharan Africa and Latin America. Research sites within the eight countries were “typical” of major ecosystems and livelihoods, with average levels of poverty and food insecurity, and livelihood groups sensitive to rainfall variability. Research sites were also selected to generate a diverse representation of geography and location in a national context (proximity to major or minor economic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 For practical reasons, research sites were selected based on the availability of reliable rainfall data, geographic accessibility, and CARE presence and established local relationships, the last designed to leverage existing trust with local communities to enable research in a short time frame and subsequent programmatic follow-up.</a:t>
            </a:r>
            <a:endParaRPr lang="de-DE"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3.2 National context</a:t>
            </a:r>
            <a:endParaRPr lang="de-DE"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eight countries where research was conducted represent a wide spectrum of macro-level conditions in which households manage livelihood decisions, including migration. In terms of overall economic performance, levels of human development, and food security, Thailand and Peru lead the group of eight research countries (see Table 1). At the other end of the spectrum, Bangladesh and Tanzania rank lowest for all three indicators. The countries in the middle group – India, Vietnam, Ghana, and Guatemala – range in economic and social development performance and food security. Higher levels of malnutrition in India and Guatemala are notable in this group.</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 indicators provide more dynamic insights about the national context in which households access livelihood options, and how those livelihood options can influence migration decisions in rural households. In countries where there are limited off-farm livelihood diversification options and where population growth rates remain high, rural households may be </a:t>
            </a:r>
            <a:r>
              <a:rPr lang="en-US" sz="1200" i="1" kern="1200" dirty="0" smtClean="0">
                <a:solidFill>
                  <a:schemeClr val="tx1"/>
                </a:solidFill>
                <a:latin typeface="+mn-lt"/>
                <a:ea typeface="+mn-ea"/>
                <a:cs typeface="+mn-cs"/>
              </a:rPr>
              <a:t>compelled </a:t>
            </a:r>
            <a:r>
              <a:rPr lang="en-US" sz="1200" kern="1200" dirty="0" smtClean="0">
                <a:solidFill>
                  <a:schemeClr val="tx1"/>
                </a:solidFill>
                <a:latin typeface="+mn-lt"/>
                <a:ea typeface="+mn-ea"/>
                <a:cs typeface="+mn-cs"/>
              </a:rPr>
              <a:t>to use migration as a risk management strategy to cope with food insecurity, more so than households in countries that can provide a wider range of livelihood diversification options in and outside of agriculture. Peru and Thailand emerge from this analysis as countries characterized by dynamic economies in which poverty and food insecurity are relatively low. Vietnam, India, and Bangladesh all fall into a category of countries experiencing economic and demographic transition but with still moderate-to-high levels of poverty and food insecurity. The final category of countries includes Ghana, Tanzania and Guatemala, where poverty and food insecurity levels remain high and where different combinations of low economic growth, high dependence on agriculture, and population growth can be seen to limit the livelihood diversification options of rural households.</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Table 1: Context of 8 case study countries: Poverty, food security, economic and demographic transition at macro level</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Low poverty and food insecurity</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Medium-high poverty and food insecurity</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 advanced stage of economic and demographic transition</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Peru</a:t>
            </a:r>
          </a:p>
          <a:p>
            <a:r>
              <a:rPr lang="de-DE" sz="1200" kern="1200" dirty="0" smtClean="0">
                <a:solidFill>
                  <a:schemeClr val="tx1"/>
                </a:solidFill>
                <a:latin typeface="+mn-lt"/>
                <a:ea typeface="+mn-ea"/>
                <a:cs typeface="+mn-cs"/>
              </a:rPr>
              <a:t>Thailand</a:t>
            </a:r>
          </a:p>
          <a:p>
            <a:r>
              <a:rPr lang="de-DE" sz="1200" kern="1200" dirty="0" smtClean="0">
                <a:solidFill>
                  <a:schemeClr val="tx1"/>
                </a:solidFill>
                <a:latin typeface="+mn-lt"/>
                <a:ea typeface="+mn-ea"/>
                <a:cs typeface="+mn-cs"/>
              </a:rPr>
              <a:t>Vietnam</a:t>
            </a:r>
          </a:p>
          <a:p>
            <a:r>
              <a:rPr lang="de-DE" sz="1200" kern="1200" dirty="0" smtClean="0">
                <a:solidFill>
                  <a:schemeClr val="tx1"/>
                </a:solidFill>
                <a:latin typeface="+mn-lt"/>
                <a:ea typeface="+mn-ea"/>
                <a:cs typeface="+mn-cs"/>
              </a:rPr>
              <a:t>India</a:t>
            </a:r>
          </a:p>
          <a:p>
            <a:r>
              <a:rPr lang="de-DE" sz="1200" kern="1200" dirty="0" smtClean="0">
                <a:solidFill>
                  <a:schemeClr val="tx1"/>
                </a:solidFill>
                <a:latin typeface="+mn-lt"/>
                <a:ea typeface="+mn-ea"/>
                <a:cs typeface="+mn-cs"/>
              </a:rPr>
              <a:t>Bangladesh</a:t>
            </a:r>
          </a:p>
          <a:p>
            <a:r>
              <a:rPr lang="en-US" sz="1200" kern="1200" dirty="0" smtClean="0">
                <a:solidFill>
                  <a:schemeClr val="tx1"/>
                </a:solidFill>
                <a:latin typeface="+mn-lt"/>
                <a:ea typeface="+mn-ea"/>
                <a:cs typeface="+mn-cs"/>
              </a:rPr>
              <a:t>Less advanced stage of economic and demographic transition</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Ghana</a:t>
            </a:r>
          </a:p>
          <a:p>
            <a:r>
              <a:rPr lang="de-DE" sz="1200" kern="1200" dirty="0" smtClean="0">
                <a:solidFill>
                  <a:schemeClr val="tx1"/>
                </a:solidFill>
                <a:latin typeface="+mn-lt"/>
                <a:ea typeface="+mn-ea"/>
                <a:cs typeface="+mn-cs"/>
              </a:rPr>
              <a:t>Guatemala</a:t>
            </a:r>
          </a:p>
          <a:p>
            <a:r>
              <a:rPr lang="de-DE" sz="1200" kern="1200" dirty="0" smtClean="0">
                <a:solidFill>
                  <a:schemeClr val="tx1"/>
                </a:solidFill>
                <a:latin typeface="+mn-lt"/>
                <a:ea typeface="+mn-ea"/>
                <a:cs typeface="+mn-cs"/>
              </a:rPr>
              <a:t>Tanzania</a:t>
            </a: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categorization of countries overlaps but does not entirely coincide with a regional typology of country contexts. Three of four Asian case studies fall into the category of dynamic countries with medium-to-high poverty and food insecurity, with Thailand representing the exception due to its success over recent decades in poverty reduction. Both Ghana and Tanzania are examples of African success stories in terms of economic growth, but where poverty, food insecurity, and population growth all remain relatively high. The two Latin American case studies fall on opposite ends of the spectrum, with Peru having made great strides in recent decades in both economic growth and poverty reduction, while Guatemala has experienced economic stagnation and continues to suffer from high rates of malnutrition and inequality.</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first step in classifying the research countries is to rank them in terms of overall levels of socio-economic development. For this purpose, and in keeping with the particular interest of the project in food security, three widely available indicators were used: (1) Gross Domestic Product per capita (source: </a:t>
            </a:r>
            <a:r>
              <a:rPr lang="en-US" sz="1200" i="1" kern="1200" dirty="0" smtClean="0">
                <a:solidFill>
                  <a:schemeClr val="tx1"/>
                </a:solidFill>
                <a:latin typeface="+mn-lt"/>
                <a:ea typeface="+mn-ea"/>
                <a:cs typeface="+mn-cs"/>
              </a:rPr>
              <a:t>World Development Report 2012. Gender Equality and Development</a:t>
            </a:r>
            <a:r>
              <a:rPr lang="en-US" sz="1200" kern="1200" dirty="0" smtClean="0">
                <a:solidFill>
                  <a:schemeClr val="tx1"/>
                </a:solidFill>
                <a:latin typeface="+mn-lt"/>
                <a:ea typeface="+mn-ea"/>
                <a:cs typeface="+mn-cs"/>
              </a:rPr>
              <a:t>, copyright 2011 The International Bank for Reconstruction and Development/The World Bank, Washington, DC; (2) Human Development Index (source: </a:t>
            </a:r>
            <a:r>
              <a:rPr lang="en-US" sz="1200" i="1" kern="1200" dirty="0" smtClean="0">
                <a:solidFill>
                  <a:schemeClr val="tx1"/>
                </a:solidFill>
                <a:latin typeface="+mn-lt"/>
                <a:ea typeface="+mn-ea"/>
                <a:cs typeface="+mn-cs"/>
              </a:rPr>
              <a:t>Human Development Report 2011, Sustainability and Equity: A Better Future for All</a:t>
            </a:r>
            <a:r>
              <a:rPr lang="en-US" sz="1200" kern="1200" dirty="0" smtClean="0">
                <a:solidFill>
                  <a:schemeClr val="tx1"/>
                </a:solidFill>
                <a:latin typeface="+mn-lt"/>
                <a:ea typeface="+mn-ea"/>
                <a:cs typeface="+mn-cs"/>
              </a:rPr>
              <a:t>, copyright 2011 by the United Nations Development Program; and (3) Percentage of Children Under-Five with moderate and severe stunting (source: </a:t>
            </a:r>
            <a:r>
              <a:rPr lang="en-US" sz="1200" i="1" kern="1200" dirty="0" smtClean="0">
                <a:solidFill>
                  <a:schemeClr val="tx1"/>
                </a:solidFill>
                <a:latin typeface="+mn-lt"/>
                <a:ea typeface="+mn-ea"/>
                <a:cs typeface="+mn-cs"/>
              </a:rPr>
              <a:t>The State of the World's Children 2012, Children in an Urban World</a:t>
            </a:r>
            <a:r>
              <a:rPr lang="en-US" sz="1200" kern="1200" dirty="0" smtClean="0">
                <a:solidFill>
                  <a:schemeClr val="tx1"/>
                </a:solidFill>
                <a:latin typeface="+mn-lt"/>
                <a:ea typeface="+mn-ea"/>
                <a:cs typeface="+mn-cs"/>
              </a:rPr>
              <a:t>, copyright United Nations Children's Fund (UNICEF), February 2012. Countries were classified as high, medium, or low using the following cut-off points: Per capita annual income (low=less than $1,000, medium= &gt;$1,000 and &lt;$3,000, high= &gt;$3,000); Human Development Index (low, medium, high, and very high as defined by UNDP); and Nutrition (moderate and severe stunting of &gt;40%= low, &gt;20%&lt;40%= medium, and &lt;20%= high).</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eight research countries were also classified using a number of indicators selected to capture changes in economic and demographic conditions. The following three variables were selected as relevant to the </a:t>
            </a:r>
            <a:r>
              <a:rPr lang="en-US" sz="1200" kern="1200" dirty="0" err="1" smtClean="0">
                <a:solidFill>
                  <a:schemeClr val="tx1"/>
                </a:solidFill>
                <a:latin typeface="+mn-lt"/>
                <a:ea typeface="+mn-ea"/>
                <a:cs typeface="+mn-cs"/>
              </a:rPr>
              <a:t>WtRF</a:t>
            </a:r>
            <a:r>
              <a:rPr lang="en-US" sz="1200" kern="1200" dirty="0" smtClean="0">
                <a:solidFill>
                  <a:schemeClr val="tx1"/>
                </a:solidFill>
                <a:latin typeface="+mn-lt"/>
                <a:ea typeface="+mn-ea"/>
                <a:cs typeface="+mn-cs"/>
              </a:rPr>
              <a:t> research: (1) Average Annual Growth in GDP, 2007‒2011 (source: World Development Report 2012, World Bank); (2) Percentage of GDP Still in Agriculture (source: World Development Report, World Bank); and (3) Annual Rate of Population Growth, 2011 (source: World Development Report, World Bank). Countries were classified for each of these variables using the following cut-off points: Economic Growth (high= &gt;6% annual growth, low= &lt;4% annual growth); Non-agricultural employment potential (high= &lt;20% of value added in agriculture, low= &gt;20% of value added in agriculture); and Progress in Managing Population Growth (high= &lt;1% annual growth, medium= &gt;1%&lt;20% annual growth, low= &gt;2% annual growth).</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With this slide, the following two on HH profiles become redundant, [I’d like us to retain these slides or move hte content to the notes of the slide with the four boxes depicting hte HH profiles, as there is some information in the redundant 2 slides that isn’t in the four boxes Koko created. I too like those boxes but don’t wnat to lose some of hte info that’s in them.] so I suggest they be deleted from the final slide deck. In their place, I suggest that Koko add one of the HH survey summary tables from the GPR.</a:t>
            </a:r>
          </a:p>
          <a:p>
            <a:endParaRPr lang="de-DE"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three main partners under the project/grant.</a:t>
            </a:r>
            <a:endParaRPr lang="en-US" dirty="0"/>
          </a:p>
        </p:txBody>
      </p:sp>
      <p:sp>
        <p:nvSpPr>
          <p:cNvPr id="4" name="Slide Number Placeholder 3"/>
          <p:cNvSpPr>
            <a:spLocks noGrp="1"/>
          </p:cNvSpPr>
          <p:nvPr>
            <p:ph type="sldNum" sz="quarter" idx="10"/>
          </p:nvPr>
        </p:nvSpPr>
        <p:spPr/>
        <p:txBody>
          <a:bodyPr/>
          <a:lstStyle/>
          <a:p>
            <a:fld id="{AAC35CC3-6C9D-CB4F-8153-B6A9A65549F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RESEARCH</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Why is this piece of research new? Or just another piece on environmental</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migration?</a:t>
            </a:r>
            <a:endParaRPr lang="de-DE" sz="1200"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New empirical evidence</a:t>
            </a:r>
            <a:r>
              <a:rPr lang="en-US" sz="1200" kern="1200" dirty="0" smtClean="0">
                <a:solidFill>
                  <a:schemeClr val="tx1"/>
                </a:solidFill>
                <a:latin typeface="+mn-lt"/>
                <a:ea typeface="+mn-ea"/>
                <a:cs typeface="+mn-cs"/>
              </a:rPr>
              <a:t>: Teams of national and international researchers gathered a large volume of quantitative and qualitative data on historical rainfall patterns, household food security conditions, and human mobility patterns.</a:t>
            </a:r>
            <a:endParaRPr lang="de-DE" sz="1200"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Analytical framework: </a:t>
            </a:r>
            <a:r>
              <a:rPr lang="en-US" sz="1200" kern="1200" dirty="0" smtClean="0">
                <a:solidFill>
                  <a:schemeClr val="tx1"/>
                </a:solidFill>
                <a:latin typeface="+mn-lt"/>
                <a:ea typeface="+mn-ea"/>
                <a:cs typeface="+mn-cs"/>
              </a:rPr>
              <a:t>To bring coherence to the evidence generated from eight very diverse research sites, an analytical framework is put forward to highlight key considerations at national, site, and household levels. This combination of methods has been used for the first time in a multi-country fieldwork based project on this research topic.</a:t>
            </a:r>
            <a:endParaRPr lang="de-DE" sz="1200"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Maps</a:t>
            </a:r>
            <a:r>
              <a:rPr lang="en-US" sz="1200" kern="1200" dirty="0" smtClean="0">
                <a:solidFill>
                  <a:schemeClr val="tx1"/>
                </a:solidFill>
                <a:latin typeface="+mn-lt"/>
                <a:ea typeface="+mn-ea"/>
                <a:cs typeface="+mn-cs"/>
              </a:rPr>
              <a:t>: Original maps have been developed to provide a visual representation of key data related to rainfall patterns, agriculture, and food security, as well as current migration patterns from the research villages.</a:t>
            </a:r>
            <a:endParaRPr lang="de-DE" sz="1200" kern="1200" dirty="0" smtClean="0">
              <a:solidFill>
                <a:schemeClr val="tx1"/>
              </a:solidFill>
              <a:latin typeface="+mn-lt"/>
              <a:ea typeface="+mn-ea"/>
              <a:cs typeface="+mn-cs"/>
            </a:endParaRPr>
          </a:p>
          <a:p>
            <a:pPr lvl="0"/>
            <a:r>
              <a:rPr lang="en-US" sz="1200" u="sng" kern="1200" dirty="0" smtClean="0">
                <a:solidFill>
                  <a:schemeClr val="tx1"/>
                </a:solidFill>
                <a:latin typeface="+mn-lt"/>
                <a:ea typeface="+mn-ea"/>
                <a:cs typeface="+mn-cs"/>
              </a:rPr>
              <a:t>Future scenarios through Agent Based Modeling</a:t>
            </a:r>
            <a:r>
              <a:rPr lang="en-US" sz="1200" kern="1200" dirty="0" smtClean="0">
                <a:solidFill>
                  <a:schemeClr val="tx1"/>
                </a:solidFill>
                <a:latin typeface="+mn-lt"/>
                <a:ea typeface="+mn-ea"/>
                <a:cs typeface="+mn-cs"/>
              </a:rPr>
              <a:t>: Using the data gathered through the field research, the project has developed a Rainfalls Agent-Based Migration Model (RABMM), which offers insights into potential future household migration decisions. Results are presented for the research site in Tanzania.</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What is the asset of the methodological approach?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Participatory Research Approaches (PRA):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Household (HH) survey  in the communities (general HH demographic information, economic activities, livelihood-related issues, rainfall changes/ patterns, food security and consumption, migration, coping strategies, HH assets and resources)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Interviews with experts  at local, regional and national levels (academia, policy makers, field of environment, climate change and migration; two way approach experts -&gt; communities -&gt; experts)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Literature reviews for each case.</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Review and analysis of local meteorological data.</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What are the limitations of the research at hand?</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terms methodology: language, availability of experts, HH heads etc., stratified random sampling, length of questionnaire, documentation, data entry</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further information please see </a:t>
            </a:r>
            <a:r>
              <a:rPr lang="en-US" sz="1200" u="sng" kern="1200" dirty="0" smtClean="0">
                <a:solidFill>
                  <a:schemeClr val="tx1"/>
                </a:solidFill>
                <a:latin typeface="+mn-lt"/>
                <a:ea typeface="+mn-ea"/>
                <a:cs typeface="+mn-cs"/>
                <a:hlinkClick r:id="rId3"/>
              </a:rPr>
              <a:t>“Research protocol”</a:t>
            </a:r>
            <a:r>
              <a:rPr lang="de-DE"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http://www.ehs.unu.edu/article/read/intersections-no-10-rainfall-variability-food-security</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What are the most important findings?</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Rainfall, food &amp; livelihood security</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Rural people in the eight research locations overwhelmingly </a:t>
            </a:r>
            <a:r>
              <a:rPr lang="en-US" sz="1200" b="1" kern="1200" dirty="0" smtClean="0">
                <a:solidFill>
                  <a:schemeClr val="tx1"/>
                </a:solidFill>
                <a:latin typeface="+mn-lt"/>
                <a:ea typeface="+mn-ea"/>
                <a:cs typeface="+mn-cs"/>
              </a:rPr>
              <a:t>perceive climatic changes happening today</a:t>
            </a:r>
            <a:r>
              <a:rPr lang="en-US" sz="1200" kern="1200" dirty="0" smtClean="0">
                <a:solidFill>
                  <a:schemeClr val="tx1"/>
                </a:solidFill>
                <a:latin typeface="+mn-lt"/>
                <a:ea typeface="+mn-ea"/>
                <a:cs typeface="+mn-cs"/>
              </a:rPr>
              <a:t> in the form of rainfall variability, and these perceptions shape household risk management decisions.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most common changes reported relate to the </a:t>
            </a:r>
            <a:r>
              <a:rPr lang="en-US" sz="1200" b="1" kern="1200" dirty="0" smtClean="0">
                <a:solidFill>
                  <a:schemeClr val="tx1"/>
                </a:solidFill>
                <a:latin typeface="+mn-lt"/>
                <a:ea typeface="+mn-ea"/>
                <a:cs typeface="+mn-cs"/>
              </a:rPr>
              <a:t>timing, quality, quantity, and overall predictability of rainfall</a:t>
            </a:r>
            <a:r>
              <a:rPr lang="en-US" sz="1200" kern="1200" dirty="0" smtClean="0">
                <a:solidFill>
                  <a:schemeClr val="tx1"/>
                </a:solidFill>
                <a:latin typeface="+mn-lt"/>
                <a:ea typeface="+mn-ea"/>
                <a:cs typeface="+mn-cs"/>
              </a:rPr>
              <a:t>. In many cases, these perceived changes correlate with an analysis of local meteorological data over the last several decades.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largely agriculture-based households in the research sites overwhelmingly report that </a:t>
            </a:r>
            <a:r>
              <a:rPr lang="en-US" sz="1200" b="1" kern="1200" dirty="0" smtClean="0">
                <a:solidFill>
                  <a:schemeClr val="tx1"/>
                </a:solidFill>
                <a:latin typeface="+mn-lt"/>
                <a:ea typeface="+mn-ea"/>
                <a:cs typeface="+mn-cs"/>
              </a:rPr>
              <a:t>rainfall variability is already negatively affecting</a:t>
            </a:r>
            <a:r>
              <a:rPr lang="en-US" sz="1200" kern="1200" dirty="0" smtClean="0">
                <a:solidFill>
                  <a:schemeClr val="tx1"/>
                </a:solidFill>
                <a:latin typeface="+mn-lt"/>
                <a:ea typeface="+mn-ea"/>
                <a:cs typeface="+mn-cs"/>
              </a:rPr>
              <a:t> production and contributing to food and livelihood insecurity.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Levels of food insecurity varied significantly across the eight sites depending on such factors as: the total amount and seasonality of rainfall; the degree of agricultural intensification; the extent of livelihoods diversification; and the access of poor households to social safety net and other support services. </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Links between variables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Rainfall was observed to have a direct relationship via food insecurity with household migration decisions in research sites where the dependence on rain-fed agriculture was high and local livelihood diversification options were low.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Households with more </a:t>
            </a:r>
            <a:r>
              <a:rPr lang="en-GB" sz="1200" b="1" kern="1200" dirty="0" smtClean="0">
                <a:solidFill>
                  <a:schemeClr val="tx1"/>
                </a:solidFill>
                <a:latin typeface="+mn-lt"/>
                <a:ea typeface="+mn-ea"/>
                <a:cs typeface="+mn-cs"/>
              </a:rPr>
              <a:t>diverse assets </a:t>
            </a:r>
            <a:r>
              <a:rPr lang="en-GB" sz="1200" kern="1200" dirty="0" smtClean="0">
                <a:solidFill>
                  <a:schemeClr val="tx1"/>
                </a:solidFill>
                <a:latin typeface="+mn-lt"/>
                <a:ea typeface="+mn-ea"/>
                <a:cs typeface="+mn-cs"/>
              </a:rPr>
              <a:t>and access to a variety of adaptation, livelihood diversification, or risk management options can use migration in ways that enhance resilience. </a:t>
            </a:r>
            <a:endParaRPr lang="de-DE"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 Those households which have the least access to such options use (usually) internal migration during the hunger season as a </a:t>
            </a:r>
            <a:r>
              <a:rPr lang="en-GB" sz="1200" b="1" kern="1200" dirty="0" smtClean="0">
                <a:solidFill>
                  <a:schemeClr val="tx1"/>
                </a:solidFill>
                <a:latin typeface="+mn-lt"/>
                <a:ea typeface="+mn-ea"/>
                <a:cs typeface="+mn-cs"/>
              </a:rPr>
              <a:t>survival strategy </a:t>
            </a:r>
            <a:r>
              <a:rPr lang="en-GB" sz="1200" kern="1200" dirty="0" smtClean="0">
                <a:solidFill>
                  <a:schemeClr val="tx1"/>
                </a:solidFill>
                <a:latin typeface="+mn-lt"/>
                <a:ea typeface="+mn-ea"/>
                <a:cs typeface="+mn-cs"/>
              </a:rPr>
              <a:t>in an overall setting of erosive coping measures which leave or trap such households at the margins of decent existence.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→Migration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Migration – seasonal, temporal, and permanent – plays an important part in many families’ struggle to deal with rainfall variability and food &amp; livelihood insecurity.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Migration was found to have increased in recent decades in a number of the research sites.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Households with more diverse assets and access to a variety of adaptation, livelihood diversification, or risk management options can use migration in ways that enhance resilience.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Almost entirely within national borders</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Predominantly </a:t>
            </a:r>
            <a:r>
              <a:rPr lang="en-US" sz="1200" b="1" kern="1200" dirty="0" smtClean="0">
                <a:solidFill>
                  <a:schemeClr val="tx1"/>
                </a:solidFill>
                <a:latin typeface="+mn-lt"/>
                <a:ea typeface="+mn-ea"/>
                <a:cs typeface="+mn-cs"/>
              </a:rPr>
              <a:t>male</a:t>
            </a:r>
            <a:r>
              <a:rPr lang="en-US" sz="1200" kern="1200" dirty="0" smtClean="0">
                <a:solidFill>
                  <a:schemeClr val="tx1"/>
                </a:solidFill>
                <a:latin typeface="+mn-lt"/>
                <a:ea typeface="+mn-ea"/>
                <a:cs typeface="+mn-cs"/>
              </a:rPr>
              <a:t>, but with growing participation by women in a number of countries (with India as the exception where entire nuclear families moved together);</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Seasonal, temporal or permanent migration patterns </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Largely by </a:t>
            </a:r>
            <a:r>
              <a:rPr lang="en-US" sz="1200" b="1" kern="1200" dirty="0" smtClean="0">
                <a:solidFill>
                  <a:schemeClr val="tx1"/>
                </a:solidFill>
                <a:latin typeface="+mn-lt"/>
                <a:ea typeface="+mn-ea"/>
                <a:cs typeface="+mn-cs"/>
              </a:rPr>
              <a:t>individual</a:t>
            </a:r>
            <a:r>
              <a:rPr lang="en-US" sz="1200" kern="1200" dirty="0" smtClean="0">
                <a:solidFill>
                  <a:schemeClr val="tx1"/>
                </a:solidFill>
                <a:latin typeface="+mn-lt"/>
                <a:ea typeface="+mn-ea"/>
                <a:cs typeface="+mn-cs"/>
              </a:rPr>
              <a:t> household members (except in the India research site);</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Largely driven by </a:t>
            </a:r>
            <a:r>
              <a:rPr lang="en-US" sz="1200" b="1" kern="1200" dirty="0" smtClean="0">
                <a:solidFill>
                  <a:schemeClr val="tx1"/>
                </a:solidFill>
                <a:latin typeface="+mn-lt"/>
                <a:ea typeface="+mn-ea"/>
                <a:cs typeface="+mn-cs"/>
              </a:rPr>
              <a:t>livelihood-related needs </a:t>
            </a:r>
            <a:r>
              <a:rPr lang="en-US" sz="1200" kern="1200" dirty="0" smtClean="0">
                <a:solidFill>
                  <a:schemeClr val="tx1"/>
                </a:solidFill>
                <a:latin typeface="+mn-lt"/>
                <a:ea typeface="+mn-ea"/>
                <a:cs typeface="+mn-cs"/>
              </a:rPr>
              <a:t>(household income) in most countries, but with a growing number of migrants seeking improved skill sets (e.g. through education) in countries like Thailand, Vietnam and Peru;</a:t>
            </a:r>
            <a:endParaRPr lang="de-D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mix of </a:t>
            </a:r>
            <a:r>
              <a:rPr lang="en-US" sz="1200" b="1" kern="1200" dirty="0" smtClean="0">
                <a:solidFill>
                  <a:schemeClr val="tx1"/>
                </a:solidFill>
                <a:latin typeface="+mn-lt"/>
                <a:ea typeface="+mn-ea"/>
                <a:cs typeface="+mn-cs"/>
              </a:rPr>
              <a:t>rural-rural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rural-urba</a:t>
            </a:r>
            <a:r>
              <a:rPr lang="en-US" sz="1200" kern="1200" dirty="0" smtClean="0">
                <a:solidFill>
                  <a:schemeClr val="tx1"/>
                </a:solidFill>
                <a:latin typeface="+mn-lt"/>
                <a:ea typeface="+mn-ea"/>
                <a:cs typeface="+mn-cs"/>
              </a:rPr>
              <a:t>n, with more productive agricultural areas (Ghana, Bangladesh, Tanzania), nearby urban centers (Peru, India), mining areas (Ghana), and industrial estates (Thailand, Vietnam) as the most common destinations.</a:t>
            </a:r>
            <a:endParaRPr lang="de-D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de-DE" sz="1200" kern="1200" dirty="0" smtClean="0">
                <a:solidFill>
                  <a:schemeClr val="tx1"/>
                </a:solidFill>
                <a:latin typeface="+mn-lt"/>
                <a:ea typeface="+mn-ea"/>
                <a:cs typeface="+mn-cs"/>
              </a:rPr>
              <a:t>Peru:</a:t>
            </a:r>
          </a:p>
          <a:p>
            <a:r>
              <a:rPr lang="de-DE" sz="1200" kern="1200" dirty="0" smtClean="0">
                <a:solidFill>
                  <a:schemeClr val="tx1"/>
                </a:solidFill>
                <a:latin typeface="+mn-lt"/>
                <a:ea typeface="+mn-ea"/>
                <a:cs typeface="+mn-cs"/>
              </a:rPr>
              <a:t>Vietnam, Mekong Delta:</a:t>
            </a:r>
          </a:p>
          <a:p>
            <a:r>
              <a:rPr lang="de-DE" sz="1200" kern="1200" dirty="0" smtClean="0">
                <a:solidFill>
                  <a:schemeClr val="tx1"/>
                </a:solidFill>
                <a:latin typeface="+mn-lt"/>
                <a:ea typeface="+mn-ea"/>
                <a:cs typeface="+mn-cs"/>
              </a:rPr>
              <a:t>India:</a:t>
            </a:r>
          </a:p>
          <a:p>
            <a:r>
              <a:rPr lang="de-DE" sz="1200" kern="1200" dirty="0" smtClean="0">
                <a:solidFill>
                  <a:schemeClr val="tx1"/>
                </a:solidFill>
                <a:latin typeface="+mn-lt"/>
                <a:ea typeface="+mn-ea"/>
                <a:cs typeface="+mn-cs"/>
              </a:rPr>
              <a:t>Bangladesh:</a:t>
            </a:r>
          </a:p>
          <a:p>
            <a:r>
              <a:rPr lang="de-DE" sz="1200" kern="1200" dirty="0" smtClean="0">
                <a:solidFill>
                  <a:schemeClr val="tx1"/>
                </a:solidFill>
                <a:latin typeface="+mn-lt"/>
                <a:ea typeface="+mn-ea"/>
                <a:cs typeface="+mn-cs"/>
              </a:rPr>
              <a:t>Ghana:</a:t>
            </a:r>
          </a:p>
          <a:p>
            <a:r>
              <a:rPr lang="de-DE" sz="1200" kern="1200" dirty="0" smtClean="0">
                <a:solidFill>
                  <a:schemeClr val="tx1"/>
                </a:solidFill>
                <a:latin typeface="+mn-lt"/>
                <a:ea typeface="+mn-ea"/>
                <a:cs typeface="+mn-cs"/>
              </a:rPr>
              <a:t>Guatemala:</a:t>
            </a:r>
          </a:p>
          <a:p>
            <a:r>
              <a:rPr lang="de-DE" sz="1200" kern="1200" dirty="0" smtClean="0">
                <a:solidFill>
                  <a:schemeClr val="tx1"/>
                </a:solidFill>
                <a:latin typeface="+mn-lt"/>
                <a:ea typeface="+mn-ea"/>
                <a:cs typeface="+mn-cs"/>
              </a:rPr>
              <a:t>Tanzania:</a:t>
            </a:r>
          </a:p>
          <a:p>
            <a:endParaRPr lang="de-D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C35CC3-6C9D-CB4F-8153-B6A9A65549F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WTRF PPT Template FO_Artboard 3.tif"/>
          <p:cNvPicPr>
            <a:picLocks noChangeAspect="1"/>
          </p:cNvPicPr>
          <p:nvPr userDrawn="1"/>
        </p:nvPicPr>
        <p:blipFill>
          <a:blip r:embed="rId2"/>
          <a:stretch>
            <a:fillRect/>
          </a:stretch>
        </p:blipFill>
        <p:spPr>
          <a:xfrm>
            <a:off x="0" y="0"/>
            <a:ext cx="914399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0" y="0"/>
            <a:ext cx="9144000" cy="1047750"/>
          </a:xfrm>
          <a:prstGeom prst="rect">
            <a:avLst/>
          </a:prstGeom>
          <a:noFill/>
          <a:ln w="9525">
            <a:noFill/>
            <a:miter lim="800000"/>
            <a:headEnd/>
            <a:tailEnd/>
          </a:ln>
        </p:spPr>
      </p:pic>
      <p:sp>
        <p:nvSpPr>
          <p:cNvPr id="4" name="TextBox 3"/>
          <p:cNvSpPr txBox="1"/>
          <p:nvPr userDrawn="1"/>
        </p:nvSpPr>
        <p:spPr>
          <a:xfrm>
            <a:off x="2915971" y="332656"/>
            <a:ext cx="2366353" cy="461665"/>
          </a:xfrm>
          <a:prstGeom prst="rect">
            <a:avLst/>
          </a:prstGeom>
          <a:noFill/>
        </p:spPr>
        <p:txBody>
          <a:bodyPr wrap="none" rtlCol="0">
            <a:spAutoFit/>
          </a:bodyPr>
          <a:lstStyle/>
          <a:p>
            <a:r>
              <a:rPr lang="de-DE" sz="2400" dirty="0" smtClean="0"/>
              <a:t>Title of</a:t>
            </a:r>
            <a:r>
              <a:rPr lang="de-DE" sz="2400" baseline="0" dirty="0" smtClean="0"/>
              <a:t> each slide</a:t>
            </a:r>
            <a:endParaRPr lang="de-DE" sz="2400" dirty="0"/>
          </a:p>
        </p:txBody>
      </p:sp>
      <p:sp>
        <p:nvSpPr>
          <p:cNvPr id="5" name="TextBox 4"/>
          <p:cNvSpPr txBox="1"/>
          <p:nvPr userDrawn="1"/>
        </p:nvSpPr>
        <p:spPr>
          <a:xfrm>
            <a:off x="1043608" y="1916832"/>
            <a:ext cx="618246" cy="369332"/>
          </a:xfrm>
          <a:prstGeom prst="rect">
            <a:avLst/>
          </a:prstGeom>
          <a:noFill/>
        </p:spPr>
        <p:txBody>
          <a:bodyPr wrap="none" rtlCol="0">
            <a:spAutoFit/>
          </a:bodyPr>
          <a:lstStyle/>
          <a:p>
            <a:r>
              <a:rPr lang="de-DE" dirty="0" smtClean="0"/>
              <a:t>Text </a:t>
            </a:r>
            <a:endParaRPr lang="de-DE" dirty="0"/>
          </a:p>
        </p:txBody>
      </p:sp>
    </p:spTree>
    <p:extLst>
      <p:ext uri="{BB962C8B-B14F-4D97-AF65-F5344CB8AC3E}">
        <p14:creationId xmlns:p14="http://schemas.microsoft.com/office/powerpoint/2010/main" val="213233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8E4AC-260F-9D4D-B16A-6A7FF4FC752B}" type="datetime1">
              <a:rPr lang="en-US" smtClean="0"/>
              <a:pPr/>
              <a:t>1/18/2013</a:t>
            </a:fld>
            <a:endParaRPr lang="en-US"/>
          </a:p>
        </p:txBody>
      </p:sp>
      <p:sp>
        <p:nvSpPr>
          <p:cNvPr id="3" name="Footer Placeholder 2"/>
          <p:cNvSpPr>
            <a:spLocks noGrp="1"/>
          </p:cNvSpPr>
          <p:nvPr>
            <p:ph type="ftr" sz="quarter" idx="11"/>
          </p:nvPr>
        </p:nvSpPr>
        <p:spPr/>
        <p:txBody>
          <a:bodyPr/>
          <a:lstStyle/>
          <a:p>
            <a:r>
              <a:rPr lang="en-US" smtClean="0"/>
              <a:t>Presentation title goes here</a:t>
            </a:r>
            <a:endParaRPr lang="en-US"/>
          </a:p>
        </p:txBody>
      </p:sp>
      <p:sp>
        <p:nvSpPr>
          <p:cNvPr id="4" name="Slide Number Placeholder 3"/>
          <p:cNvSpPr>
            <a:spLocks noGrp="1"/>
          </p:cNvSpPr>
          <p:nvPr>
            <p:ph type="sldNum" sz="quarter" idx="12"/>
          </p:nvPr>
        </p:nvSpPr>
        <p:spPr/>
        <p:txBody>
          <a:bodyPr/>
          <a:lstStyle/>
          <a:p>
            <a:fld id="{86929573-AEA9-AF43-8CAC-E21550188CF0}"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889E2-DD3A-EA4E-B097-96350FD134B9}"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86929573-AEA9-AF43-8CAC-E21550188CF0}" type="slidenum">
              <a:rPr lang="en-US" smtClean="0"/>
              <a:pPr/>
              <a:t>‹nr.›</a:t>
            </a:fld>
            <a:endParaRPr lang="en-US"/>
          </a:p>
        </p:txBody>
      </p:sp>
    </p:spTree>
    <p:extLst>
      <p:ext uri="{BB962C8B-B14F-4D97-AF65-F5344CB8AC3E}">
        <p14:creationId xmlns:p14="http://schemas.microsoft.com/office/powerpoint/2010/main" val="281961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449A1-10CC-47BE-B69F-1680F874069E}"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3A1F-D2DB-4488-B1BC-6EDC062AEBBE}" type="slidenum">
              <a:rPr lang="en-US" smtClean="0"/>
              <a:pPr/>
              <a:t>‹nr.›</a:t>
            </a:fld>
            <a:endParaRPr lang="en-US"/>
          </a:p>
        </p:txBody>
      </p:sp>
    </p:spTree>
    <p:extLst>
      <p:ext uri="{BB962C8B-B14F-4D97-AF65-F5344CB8AC3E}">
        <p14:creationId xmlns:p14="http://schemas.microsoft.com/office/powerpoint/2010/main" val="317892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396733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95376"/>
            <a:ext cx="8229600" cy="50307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4300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0F5B-C14E-0E4F-B9A1-B659361DB25A}" type="datetime1">
              <a:rPr lang="en-US" smtClean="0"/>
              <a:pPr/>
              <a:t>1/18/2013</a:t>
            </a:fld>
            <a:endParaRPr lang="en-US"/>
          </a:p>
        </p:txBody>
      </p:sp>
      <p:sp>
        <p:nvSpPr>
          <p:cNvPr id="5" name="Footer Placeholder 4"/>
          <p:cNvSpPr>
            <a:spLocks noGrp="1"/>
          </p:cNvSpPr>
          <p:nvPr>
            <p:ph type="ftr" sz="quarter" idx="3"/>
          </p:nvPr>
        </p:nvSpPr>
        <p:spPr>
          <a:xfrm>
            <a:off x="3124200" y="6356350"/>
            <a:ext cx="3657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Presentation title goes here</a:t>
            </a:r>
            <a:endParaRPr lang="en-US" dirty="0"/>
          </a:p>
        </p:txBody>
      </p:sp>
      <p:sp>
        <p:nvSpPr>
          <p:cNvPr id="6" name="Slide Number Placeholder 5"/>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r">
              <a:defRPr sz="1200">
                <a:solidFill>
                  <a:schemeClr val="accent6">
                    <a:lumMod val="75000"/>
                  </a:schemeClr>
                </a:solidFill>
              </a:defRPr>
            </a:lvl1pPr>
          </a:lstStyle>
          <a:p>
            <a:pPr algn="l"/>
            <a:fld id="{86929573-AEA9-AF43-8CAC-E21550188CF0}" type="slidenum">
              <a:rPr lang="en-US" smtClean="0"/>
              <a:pPr algn="l"/>
              <a:t>‹nr.›</a:t>
            </a:fld>
            <a:endParaRPr lang="en-US" dirty="0"/>
          </a:p>
        </p:txBody>
      </p:sp>
      <p:pic>
        <p:nvPicPr>
          <p:cNvPr id="8" name="Picture 2"/>
          <p:cNvPicPr>
            <a:picLocks noChangeAspect="1" noChangeArrowheads="1"/>
          </p:cNvPicPr>
          <p:nvPr userDrawn="1"/>
        </p:nvPicPr>
        <p:blipFill>
          <a:blip r:embed="rId8" cstate="print"/>
          <a:srcRect/>
          <a:stretch>
            <a:fillRect/>
          </a:stretch>
        </p:blipFill>
        <p:spPr bwMode="auto">
          <a:xfrm>
            <a:off x="0" y="0"/>
            <a:ext cx="9144000" cy="1047750"/>
          </a:xfrm>
          <a:prstGeom prst="rect">
            <a:avLst/>
          </a:prstGeom>
          <a:noFill/>
          <a:ln w="9525">
            <a:noFill/>
            <a:miter lim="800000"/>
            <a:headEnd/>
            <a:tailEnd/>
          </a:ln>
        </p:spPr>
      </p:pic>
      <p:sp>
        <p:nvSpPr>
          <p:cNvPr id="2" name="Title Placeholder 1"/>
          <p:cNvSpPr>
            <a:spLocks noGrp="1"/>
          </p:cNvSpPr>
          <p:nvPr>
            <p:ph type="title"/>
          </p:nvPr>
        </p:nvSpPr>
        <p:spPr>
          <a:xfrm>
            <a:off x="2699792" y="-47625"/>
            <a:ext cx="598700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7" r:id="rId4"/>
    <p:sldLayoutId id="2147483658" r:id="rId5"/>
    <p:sldLayoutId id="2147483659" r:id="rId6"/>
  </p:sldLayoutIdLst>
  <p:hf hdr="0"/>
  <p:txStyles>
    <p:titleStyle>
      <a:lvl1pPr algn="l" defTabSz="457200" rtl="0" eaLnBrk="1" latinLnBrk="0" hangingPunct="1">
        <a:spcBef>
          <a:spcPct val="0"/>
        </a:spcBef>
        <a:buNone/>
        <a:defRPr sz="3600" kern="1200">
          <a:solidFill>
            <a:schemeClr val="accent6">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txBox="1">
            <a:spLocks/>
          </p:cNvSpPr>
          <p:nvPr/>
        </p:nvSpPr>
        <p:spPr bwMode="auto">
          <a:xfrm>
            <a:off x="2987824" y="-27384"/>
            <a:ext cx="4032448"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ysClr val="windowText" lastClr="000000">
                  <a:lumMod val="85000"/>
                  <a:lumOff val="15000"/>
                </a:sysClr>
              </a:solidFill>
              <a:effectLst/>
              <a:uLnTx/>
              <a:uFillTx/>
              <a:ea typeface="+mj-ea"/>
              <a:cs typeface="Arial" pitchFamily="34" charset="0"/>
            </a:endParaRPr>
          </a:p>
        </p:txBody>
      </p:sp>
      <p:sp>
        <p:nvSpPr>
          <p:cNvPr id="5" name="Rechteck 6"/>
          <p:cNvSpPr>
            <a:spLocks noChangeArrowheads="1"/>
          </p:cNvSpPr>
          <p:nvPr/>
        </p:nvSpPr>
        <p:spPr bwMode="auto">
          <a:xfrm>
            <a:off x="179512" y="3356992"/>
            <a:ext cx="8712968" cy="1754327"/>
          </a:xfrm>
          <a:prstGeom prst="rect">
            <a:avLst/>
          </a:prstGeom>
          <a:noFill/>
          <a:ln w="9525">
            <a:noFill/>
            <a:miter lim="800000"/>
            <a:headEnd/>
            <a:tailEnd/>
          </a:ln>
        </p:spPr>
        <p:txBody>
          <a:bodyPr wrap="square">
            <a:spAutoFit/>
          </a:bodyPr>
          <a:lstStyle/>
          <a:p>
            <a:pPr algn="ctr"/>
            <a:r>
              <a:rPr lang="de-DE" sz="1600" b="1" dirty="0" smtClean="0">
                <a:solidFill>
                  <a:schemeClr val="accent1"/>
                </a:solidFill>
              </a:rPr>
              <a:t>Kevin Henry, Project Coordinator, Where the Rain Falls, CARE France</a:t>
            </a:r>
          </a:p>
          <a:p>
            <a:pPr algn="ctr"/>
            <a:r>
              <a:rPr lang="de-DE" sz="1600" b="1" dirty="0" smtClean="0">
                <a:solidFill>
                  <a:schemeClr val="accent1"/>
                </a:solidFill>
              </a:rPr>
              <a:t>Dr. Koko Warner, </a:t>
            </a:r>
            <a:r>
              <a:rPr lang="en-US" sz="1600" b="1" dirty="0" smtClean="0">
                <a:solidFill>
                  <a:schemeClr val="accent1"/>
                </a:solidFill>
              </a:rPr>
              <a:t>Scientific Director, Where the Rain Falls, United Nations University</a:t>
            </a:r>
          </a:p>
          <a:p>
            <a:pPr algn="ctr"/>
            <a:r>
              <a:rPr lang="de-DE" sz="1600" b="1" dirty="0" smtClean="0">
                <a:solidFill>
                  <a:schemeClr val="accent1"/>
                </a:solidFill>
              </a:rPr>
              <a:t>Dr. Ahsan Uddin Ahmed, </a:t>
            </a:r>
            <a:r>
              <a:rPr lang="en-US" sz="1600" b="1" dirty="0" smtClean="0">
                <a:solidFill>
                  <a:schemeClr val="accent1"/>
                </a:solidFill>
              </a:rPr>
              <a:t>Center for Global Change, Bangladesh </a:t>
            </a:r>
            <a:endParaRPr lang="de-DE" sz="1600" b="1" dirty="0" smtClean="0">
              <a:solidFill>
                <a:schemeClr val="accent1"/>
              </a:solidFill>
            </a:endParaRPr>
          </a:p>
          <a:p>
            <a:pPr algn="ctr"/>
            <a:r>
              <a:rPr lang="de-DE" sz="1600" b="1" dirty="0" err="1" smtClean="0">
                <a:solidFill>
                  <a:schemeClr val="accent1"/>
                </a:solidFill>
              </a:rPr>
              <a:t>Kyekyeku</a:t>
            </a:r>
            <a:r>
              <a:rPr lang="de-DE" sz="1600" b="1" dirty="0" smtClean="0">
                <a:solidFill>
                  <a:schemeClr val="accent1"/>
                </a:solidFill>
              </a:rPr>
              <a:t> Yaw Oppong-</a:t>
            </a:r>
            <a:r>
              <a:rPr lang="de-DE" sz="1600" b="1" dirty="0" err="1" smtClean="0">
                <a:solidFill>
                  <a:schemeClr val="accent1"/>
                </a:solidFill>
              </a:rPr>
              <a:t>Boadi</a:t>
            </a:r>
            <a:r>
              <a:rPr lang="de-DE" sz="1600" b="1" dirty="0" smtClean="0">
                <a:solidFill>
                  <a:schemeClr val="accent1"/>
                </a:solidFill>
              </a:rPr>
              <a:t>, </a:t>
            </a:r>
            <a:r>
              <a:rPr lang="de-DE" sz="1600" b="1" dirty="0" err="1" smtClean="0">
                <a:solidFill>
                  <a:schemeClr val="accent1"/>
                </a:solidFill>
              </a:rPr>
              <a:t>Director</a:t>
            </a:r>
            <a:r>
              <a:rPr lang="de-DE" sz="1600" b="1" dirty="0" smtClean="0">
                <a:solidFill>
                  <a:schemeClr val="accent1"/>
                </a:solidFill>
              </a:rPr>
              <a:t> &amp; UNFCCC </a:t>
            </a:r>
            <a:r>
              <a:rPr lang="de-DE" sz="1600" b="1" dirty="0" err="1" smtClean="0">
                <a:solidFill>
                  <a:schemeClr val="accent1"/>
                </a:solidFill>
              </a:rPr>
              <a:t>Focal</a:t>
            </a:r>
            <a:r>
              <a:rPr lang="de-DE" sz="1600" b="1" dirty="0" smtClean="0">
                <a:solidFill>
                  <a:schemeClr val="accent1"/>
                </a:solidFill>
              </a:rPr>
              <a:t> Point, </a:t>
            </a:r>
            <a:r>
              <a:rPr lang="de-DE" sz="1600" b="1" dirty="0" err="1" smtClean="0">
                <a:solidFill>
                  <a:schemeClr val="accent1"/>
                </a:solidFill>
              </a:rPr>
              <a:t>Government</a:t>
            </a:r>
            <a:r>
              <a:rPr lang="de-DE" sz="1600" b="1" dirty="0" smtClean="0">
                <a:solidFill>
                  <a:schemeClr val="accent1"/>
                </a:solidFill>
              </a:rPr>
              <a:t> </a:t>
            </a:r>
            <a:r>
              <a:rPr lang="de-DE" sz="1600" b="1" dirty="0" err="1" smtClean="0">
                <a:solidFill>
                  <a:schemeClr val="accent1"/>
                </a:solidFill>
              </a:rPr>
              <a:t>of</a:t>
            </a:r>
            <a:r>
              <a:rPr lang="de-DE" sz="1600" b="1" dirty="0" smtClean="0">
                <a:solidFill>
                  <a:schemeClr val="accent1"/>
                </a:solidFill>
              </a:rPr>
              <a:t> Ghana</a:t>
            </a:r>
          </a:p>
          <a:p>
            <a:pPr algn="ctr"/>
            <a:r>
              <a:rPr lang="de-DE" sz="1600" b="1" dirty="0" smtClean="0">
                <a:solidFill>
                  <a:schemeClr val="accent1"/>
                </a:solidFill>
              </a:rPr>
              <a:t>Dominica Adam, Environmental Project Manager, AXA Group </a:t>
            </a:r>
          </a:p>
          <a:p>
            <a:pPr algn="ctr"/>
            <a:endParaRPr lang="de-DE" sz="1400" dirty="0" smtClean="0">
              <a:solidFill>
                <a:schemeClr val="tx2">
                  <a:lumMod val="60000"/>
                  <a:lumOff val="40000"/>
                </a:schemeClr>
              </a:solidFill>
            </a:endParaRPr>
          </a:p>
          <a:p>
            <a:pPr algn="ctr"/>
            <a:r>
              <a:rPr lang="de-DE" sz="1400" dirty="0" err="1" smtClean="0">
                <a:solidFill>
                  <a:schemeClr val="tx2">
                    <a:lumMod val="60000"/>
                    <a:lumOff val="40000"/>
                  </a:schemeClr>
                </a:solidFill>
              </a:rPr>
              <a:t>Tweet</a:t>
            </a:r>
            <a:r>
              <a:rPr lang="de-DE" sz="1400" dirty="0" smtClean="0">
                <a:solidFill>
                  <a:schemeClr val="tx2">
                    <a:lumMod val="60000"/>
                    <a:lumOff val="40000"/>
                  </a:schemeClr>
                </a:solidFill>
              </a:rPr>
              <a:t> </a:t>
            </a:r>
            <a:r>
              <a:rPr lang="de-DE" sz="1400" dirty="0" err="1" smtClean="0">
                <a:solidFill>
                  <a:schemeClr val="tx2">
                    <a:lumMod val="60000"/>
                    <a:lumOff val="40000"/>
                  </a:schemeClr>
                </a:solidFill>
              </a:rPr>
              <a:t>about</a:t>
            </a:r>
            <a:r>
              <a:rPr lang="de-DE" sz="1400" dirty="0" smtClean="0">
                <a:solidFill>
                  <a:schemeClr val="tx2">
                    <a:lumMod val="60000"/>
                    <a:lumOff val="40000"/>
                  </a:schemeClr>
                </a:solidFill>
              </a:rPr>
              <a:t> </a:t>
            </a:r>
            <a:r>
              <a:rPr lang="de-DE" sz="1400" dirty="0" err="1" smtClean="0">
                <a:solidFill>
                  <a:schemeClr val="tx2">
                    <a:lumMod val="60000"/>
                    <a:lumOff val="40000"/>
                  </a:schemeClr>
                </a:solidFill>
              </a:rPr>
              <a:t>us</a:t>
            </a:r>
            <a:r>
              <a:rPr lang="de-DE" sz="1400" dirty="0" smtClean="0">
                <a:solidFill>
                  <a:schemeClr val="tx2">
                    <a:lumMod val="60000"/>
                    <a:lumOff val="40000"/>
                  </a:schemeClr>
                </a:solidFill>
              </a:rPr>
              <a:t>: #</a:t>
            </a:r>
            <a:r>
              <a:rPr lang="de-DE" sz="1400" dirty="0" err="1" smtClean="0">
                <a:solidFill>
                  <a:schemeClr val="tx2">
                    <a:lumMod val="60000"/>
                    <a:lumOff val="40000"/>
                  </a:schemeClr>
                </a:solidFill>
              </a:rPr>
              <a:t>wheretherainfalls</a:t>
            </a:r>
            <a:endParaRPr lang="de-DE" sz="1400" dirty="0" smtClean="0">
              <a:solidFill>
                <a:schemeClr val="tx2">
                  <a:lumMod val="60000"/>
                  <a:lumOff val="40000"/>
                </a:schemeClr>
              </a:solidFill>
            </a:endParaRPr>
          </a:p>
        </p:txBody>
      </p:sp>
      <p:sp>
        <p:nvSpPr>
          <p:cNvPr id="4" name="Untertitel 4"/>
          <p:cNvSpPr txBox="1">
            <a:spLocks/>
          </p:cNvSpPr>
          <p:nvPr/>
        </p:nvSpPr>
        <p:spPr>
          <a:xfrm>
            <a:off x="1403648" y="1700808"/>
            <a:ext cx="6400800" cy="1800200"/>
          </a:xfrm>
          <a:prstGeom prst="rect">
            <a:avLst/>
          </a:prstGeom>
        </p:spPr>
        <p:txBody>
          <a:bodyPr>
            <a:normAutofit fontScale="70000" lnSpcReduction="20000"/>
          </a:bodyPr>
          <a:lstStyle/>
          <a:p>
            <a:pPr algn="ctr"/>
            <a:r>
              <a:rPr lang="en-US" sz="5700" b="1" dirty="0" smtClean="0">
                <a:solidFill>
                  <a:schemeClr val="accent1"/>
                </a:solidFill>
              </a:rPr>
              <a:t>Where the Rain Falls: </a:t>
            </a:r>
          </a:p>
          <a:p>
            <a:pPr algn="ctr"/>
            <a:r>
              <a:rPr lang="en-US" sz="3200" b="1" dirty="0" smtClean="0">
                <a:solidFill>
                  <a:schemeClr val="accent1"/>
                </a:solidFill>
              </a:rPr>
              <a:t>Climate Change, Food and Livelihood Security, and Migration</a:t>
            </a:r>
            <a:endParaRPr lang="en-US" sz="3200" dirty="0" smtClean="0">
              <a:solidFill>
                <a:schemeClr val="accent1"/>
              </a:solidFill>
            </a:endParaRPr>
          </a:p>
          <a:p>
            <a:pPr marL="342900" marR="0" lvl="0" indent="-342900" algn="ctr" defTabSz="457200" rtl="0" eaLnBrk="1" fontAlgn="auto" latinLnBrk="0" hangingPunct="1">
              <a:lnSpc>
                <a:spcPct val="100000"/>
              </a:lnSpc>
              <a:spcBef>
                <a:spcPct val="20000"/>
              </a:spcBef>
              <a:spcAft>
                <a:spcPts val="0"/>
              </a:spcAft>
              <a:buClrTx/>
              <a:buSzTx/>
              <a:tabLst/>
              <a:defRPr/>
            </a:pPr>
            <a:endParaRPr kumimoji="0" lang="de-DE" sz="2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tabLst/>
              <a:defRPr/>
            </a:pPr>
            <a:r>
              <a:rPr kumimoji="0" lang="de-DE" sz="2800" b="0" i="0" u="none" strike="noStrike" kern="1200" cap="none" spc="0" normalizeH="0" baseline="0" noProof="0" dirty="0" smtClean="0">
                <a:ln>
                  <a:noFill/>
                </a:ln>
                <a:solidFill>
                  <a:schemeClr val="bg1"/>
                </a:solidFill>
                <a:effectLst/>
                <a:uLnTx/>
                <a:uFillTx/>
                <a:latin typeface="+mn-lt"/>
                <a:ea typeface="+mn-ea"/>
                <a:cs typeface="+mn-cs"/>
              </a:rPr>
              <a:t>CAR</a:t>
            </a:r>
          </a:p>
          <a:p>
            <a:pPr marL="342900" marR="0" lvl="0" indent="-342900" algn="ctr" defTabSz="457200" rtl="0" eaLnBrk="1" fontAlgn="auto" latinLnBrk="0" hangingPunct="1">
              <a:lnSpc>
                <a:spcPct val="100000"/>
              </a:lnSpc>
              <a:spcBef>
                <a:spcPct val="20000"/>
              </a:spcBef>
              <a:spcAft>
                <a:spcPts val="0"/>
              </a:spcAft>
              <a:buClrTx/>
              <a:buSzTx/>
              <a:tabLst/>
              <a:defRPr/>
            </a:pPr>
            <a:endParaRPr kumimoji="0" lang="de-DE" sz="2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tabLst/>
              <a:defRPr/>
            </a:pPr>
            <a:endParaRPr kumimoji="0" lang="de-DE" sz="2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Rectangle 7"/>
          <p:cNvSpPr/>
          <p:nvPr/>
        </p:nvSpPr>
        <p:spPr>
          <a:xfrm>
            <a:off x="2267744" y="5255915"/>
            <a:ext cx="4572000" cy="276999"/>
          </a:xfrm>
          <a:prstGeom prst="rect">
            <a:avLst/>
          </a:prstGeom>
        </p:spPr>
        <p:txBody>
          <a:bodyPr>
            <a:spAutoFit/>
          </a:bodyPr>
          <a:lstStyle/>
          <a:p>
            <a:pPr algn="ctr"/>
            <a:r>
              <a:rPr lang="de-DE" sz="1200" b="1" dirty="0" smtClean="0">
                <a:solidFill>
                  <a:schemeClr val="accent1"/>
                </a:solidFill>
              </a:rPr>
              <a:t>28 November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49" name="Group 105"/>
          <p:cNvGraphicFramePr>
            <a:graphicFrameLocks noGrp="1"/>
          </p:cNvGraphicFramePr>
          <p:nvPr>
            <p:ph idx="4294967295"/>
            <p:extLst>
              <p:ext uri="{D42A27DB-BD31-4B8C-83A1-F6EECF244321}">
                <p14:modId xmlns:p14="http://schemas.microsoft.com/office/powerpoint/2010/main" val="1496569217"/>
              </p:ext>
            </p:extLst>
          </p:nvPr>
        </p:nvGraphicFramePr>
        <p:xfrm>
          <a:off x="35496" y="1168687"/>
          <a:ext cx="8892481" cy="5699760"/>
        </p:xfrm>
        <a:graphic>
          <a:graphicData uri="http://schemas.openxmlformats.org/drawingml/2006/table">
            <a:tbl>
              <a:tblPr/>
              <a:tblGrid>
                <a:gridCol w="2383871"/>
                <a:gridCol w="2962783"/>
                <a:gridCol w="3545827"/>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rPr>
                        <a:t>Research site</a:t>
                      </a: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w="28575" cap="flat" cmpd="sng" algn="ctr">
                      <a:solidFill>
                        <a:schemeClr val="hlink"/>
                      </a:solidFill>
                      <a:prstDash val="solid"/>
                      <a:round/>
                      <a:headEnd type="none" w="med" len="med"/>
                      <a:tailEnd type="none" w="med" len="med"/>
                    </a:lnL>
                    <a:lnR>
                      <a:noFill/>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rPr>
                        <a:t>Findings</a:t>
                      </a: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a:noFill/>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1200" dirty="0" smtClean="0">
                          <a:solidFill>
                            <a:schemeClr val="tx1"/>
                          </a:solidFill>
                          <a:latin typeface="+mn-lt"/>
                          <a:ea typeface="+mn-ea"/>
                          <a:cs typeface="+mn-cs"/>
                        </a:rPr>
                        <a:t>Northern Thailand </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Lamphun</a:t>
                      </a:r>
                      <a:r>
                        <a:rPr lang="en-US" sz="1600" kern="1200" dirty="0" smtClean="0">
                          <a:solidFill>
                            <a:schemeClr val="tx1"/>
                          </a:solidFill>
                          <a:latin typeface="+mn-lt"/>
                          <a:ea typeface="+mn-ea"/>
                          <a:cs typeface="+mn-cs"/>
                        </a:rPr>
                        <a:t> Province)</a:t>
                      </a:r>
                      <a:endParaRPr lang="de-DE" sz="1600" kern="1200" dirty="0" smtClean="0">
                        <a:solidFill>
                          <a:schemeClr val="tx1"/>
                        </a:solidFill>
                        <a:latin typeface="+mn-lt"/>
                        <a:ea typeface="+mn-ea"/>
                        <a:cs typeface="+mn-cs"/>
                      </a:endParaRPr>
                    </a:p>
                  </a:txBody>
                  <a:tcPr horzOverflow="overflow">
                    <a:lnL w="28575" cap="flat" cmpd="sng" algn="ctr">
                      <a:solidFill>
                        <a:schemeClr val="hlink"/>
                      </a:solidFill>
                      <a:prstDash val="solid"/>
                      <a:round/>
                      <a:headEnd type="none" w="med" len="med"/>
                      <a:tailEnd type="none" w="med" len="med"/>
                    </a:lnL>
                    <a:lnR>
                      <a:noFill/>
                    </a:lnR>
                    <a:lnT w="12700" cap="flat" cmpd="sng" algn="ctr">
                      <a:solidFill>
                        <a:schemeClr val="hlink"/>
                      </a:solidFill>
                      <a:prstDash val="solid"/>
                      <a:round/>
                      <a:headEnd type="none" w="med" len="med"/>
                      <a:tailEnd type="none" w="med" len="med"/>
                    </a:lnT>
                    <a:lnB>
                      <a:noFill/>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smtClean="0">
                          <a:solidFill>
                            <a:schemeClr val="tx1"/>
                          </a:solidFill>
                          <a:latin typeface="+mn-lt"/>
                          <a:ea typeface="+mn-ea"/>
                          <a:cs typeface="+mn-cs"/>
                        </a:rPr>
                        <a:t>Diverse livelihoods and access to assets and services make </a:t>
                      </a:r>
                      <a:r>
                        <a:rPr lang="en-US" sz="1600" b="1" kern="1200" dirty="0" smtClean="0">
                          <a:solidFill>
                            <a:schemeClr val="tx1"/>
                          </a:solidFill>
                          <a:latin typeface="+mn-lt"/>
                          <a:ea typeface="+mn-ea"/>
                          <a:cs typeface="+mn-cs"/>
                        </a:rPr>
                        <a:t>migration a matter of choice</a:t>
                      </a:r>
                      <a:r>
                        <a:rPr lang="en-US" sz="1600" kern="1200" dirty="0" smtClean="0">
                          <a:solidFill>
                            <a:schemeClr val="tx1"/>
                          </a:solidFill>
                          <a:latin typeface="+mn-lt"/>
                          <a:ea typeface="+mn-ea"/>
                          <a:cs typeface="+mn-cs"/>
                        </a:rPr>
                        <a:t> in </a:t>
                      </a:r>
                      <a:r>
                        <a:rPr lang="en-US" sz="1600" kern="1200" dirty="0" err="1" smtClean="0">
                          <a:solidFill>
                            <a:schemeClr val="tx1"/>
                          </a:solidFill>
                          <a:latin typeface="+mn-lt"/>
                          <a:ea typeface="+mn-ea"/>
                          <a:cs typeface="+mn-cs"/>
                        </a:rPr>
                        <a:t>Lamphun</a:t>
                      </a:r>
                      <a:r>
                        <a:rPr lang="en-US" sz="1600" kern="1200" dirty="0" smtClean="0">
                          <a:solidFill>
                            <a:schemeClr val="tx1"/>
                          </a:solidFill>
                          <a:latin typeface="+mn-lt"/>
                          <a:ea typeface="+mn-ea"/>
                          <a:cs typeface="+mn-cs"/>
                        </a:rPr>
                        <a:t> Province</a:t>
                      </a:r>
                      <a:endParaRPr lang="de-DE" sz="1600" kern="1200" dirty="0" smtClean="0">
                        <a:solidFill>
                          <a:schemeClr val="tx1"/>
                        </a:solidFill>
                        <a:latin typeface="+mn-lt"/>
                        <a:ea typeface="+mn-ea"/>
                        <a:cs typeface="+mn-cs"/>
                      </a:endParaRPr>
                    </a:p>
                  </a:txBody>
                  <a:tcPr horzOverflow="overflow">
                    <a:lnL>
                      <a:noFill/>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a:noFill/>
                    </a:lnB>
                    <a:lnTlToBr>
                      <a:noFill/>
                    </a:lnTlToBr>
                    <a:lnBlToTr>
                      <a:noFill/>
                    </a:lnBlToTr>
                    <a:solidFill>
                      <a:schemeClr val="bg1"/>
                    </a:solidFill>
                  </a:tcPr>
                </a:tc>
              </a:tr>
              <a:tr h="304800">
                <a:tc>
                  <a:txBody>
                    <a:bodyPr/>
                    <a:lstStyle/>
                    <a:p>
                      <a:pPr algn="l"/>
                      <a:r>
                        <a:rPr lang="es-ES" sz="1600" b="1" kern="1200" dirty="0" err="1" smtClean="0">
                          <a:solidFill>
                            <a:schemeClr val="tx1"/>
                          </a:solidFill>
                          <a:latin typeface="+mn-lt"/>
                          <a:ea typeface="+mn-ea"/>
                          <a:cs typeface="+mn-cs"/>
                        </a:rPr>
                        <a:t>Peru</a:t>
                      </a:r>
                      <a:r>
                        <a:rPr lang="es-ES" sz="1600" b="1" kern="1200" dirty="0" smtClean="0">
                          <a:solidFill>
                            <a:schemeClr val="tx1"/>
                          </a:solidFill>
                          <a:latin typeface="+mn-lt"/>
                          <a:ea typeface="+mn-ea"/>
                          <a:cs typeface="+mn-cs"/>
                        </a:rPr>
                        <a:t> Central Andes </a:t>
                      </a:r>
                      <a:r>
                        <a:rPr lang="es-ES" sz="1600" kern="1200" dirty="0" smtClean="0">
                          <a:solidFill>
                            <a:schemeClr val="tx1"/>
                          </a:solidFill>
                          <a:latin typeface="+mn-lt"/>
                          <a:ea typeface="+mn-ea"/>
                          <a:cs typeface="+mn-cs"/>
                        </a:rPr>
                        <a:t>(Huancayo </a:t>
                      </a:r>
                      <a:r>
                        <a:rPr lang="es-ES" sz="1600" kern="1200" dirty="0" err="1" smtClean="0">
                          <a:solidFill>
                            <a:schemeClr val="tx1"/>
                          </a:solidFill>
                          <a:latin typeface="+mn-lt"/>
                          <a:ea typeface="+mn-ea"/>
                          <a:cs typeface="+mn-cs"/>
                        </a:rPr>
                        <a:t>Province</a:t>
                      </a:r>
                      <a:r>
                        <a:rPr lang="es-ES" sz="1600" kern="1200" dirty="0" smtClean="0">
                          <a:solidFill>
                            <a:schemeClr val="tx1"/>
                          </a:solidFill>
                          <a:latin typeface="+mn-lt"/>
                          <a:ea typeface="+mn-ea"/>
                          <a:cs typeface="+mn-cs"/>
                        </a:rPr>
                        <a:t>)</a:t>
                      </a:r>
                      <a:endParaRPr lang="de-DE" sz="1600" kern="1200" dirty="0" smtClean="0">
                        <a:solidFill>
                          <a:schemeClr val="tx1"/>
                        </a:solidFill>
                        <a:latin typeface="+mn-lt"/>
                        <a:ea typeface="+mn-ea"/>
                        <a:cs typeface="+mn-cs"/>
                      </a:endParaRPr>
                    </a:p>
                  </a:txBody>
                  <a:tcPr horzOverflow="overflow">
                    <a:lnL w="28575"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b="1" kern="1200" dirty="0" smtClean="0">
                          <a:solidFill>
                            <a:schemeClr val="tx1"/>
                          </a:solidFill>
                          <a:latin typeface="+mn-lt"/>
                          <a:ea typeface="+mn-ea"/>
                          <a:cs typeface="+mn-cs"/>
                        </a:rPr>
                        <a:t>Livelihood options and migration strategies </a:t>
                      </a:r>
                      <a:r>
                        <a:rPr lang="de-DE" sz="1600" kern="1200" dirty="0" smtClean="0">
                          <a:solidFill>
                            <a:schemeClr val="tx1"/>
                          </a:solidFill>
                          <a:latin typeface="+mn-lt"/>
                          <a:ea typeface="+mn-ea"/>
                          <a:cs typeface="+mn-cs"/>
                        </a:rPr>
                        <a:t>in Huancayo Province vary by </a:t>
                      </a:r>
                      <a:r>
                        <a:rPr lang="de-DE" sz="1600" b="1" kern="1200" dirty="0" smtClean="0">
                          <a:solidFill>
                            <a:schemeClr val="tx1"/>
                          </a:solidFill>
                          <a:latin typeface="+mn-lt"/>
                          <a:ea typeface="+mn-ea"/>
                          <a:cs typeface="+mn-cs"/>
                        </a:rPr>
                        <a:t>elevation</a:t>
                      </a:r>
                      <a:r>
                        <a:rPr lang="de-DE" sz="1600" kern="1200" dirty="0" smtClean="0">
                          <a:solidFill>
                            <a:schemeClr val="tx1"/>
                          </a:solidFill>
                          <a:latin typeface="+mn-lt"/>
                          <a:ea typeface="+mn-ea"/>
                          <a:cs typeface="+mn-cs"/>
                        </a:rPr>
                        <a:t> and proximity to urban centres</a:t>
                      </a: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a:noFill/>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1200" dirty="0" smtClean="0">
                          <a:solidFill>
                            <a:schemeClr val="tx1"/>
                          </a:solidFill>
                          <a:latin typeface="+mn-lt"/>
                          <a:ea typeface="+mn-ea"/>
                          <a:cs typeface="+mn-cs"/>
                        </a:rPr>
                        <a:t>Vietnam Mekong Delta </a:t>
                      </a:r>
                      <a:r>
                        <a:rPr lang="en-US" sz="1600" kern="1200" dirty="0" smtClean="0">
                          <a:solidFill>
                            <a:schemeClr val="tx1"/>
                          </a:solidFill>
                          <a:latin typeface="+mn-lt"/>
                          <a:ea typeface="+mn-ea"/>
                          <a:cs typeface="+mn-cs"/>
                        </a:rPr>
                        <a:t>(Dong </a:t>
                      </a:r>
                      <a:r>
                        <a:rPr lang="en-US" sz="1600" kern="1200" dirty="0" err="1" smtClean="0">
                          <a:solidFill>
                            <a:schemeClr val="tx1"/>
                          </a:solidFill>
                          <a:latin typeface="+mn-lt"/>
                          <a:ea typeface="+mn-ea"/>
                          <a:cs typeface="+mn-cs"/>
                        </a:rPr>
                        <a:t>Thap</a:t>
                      </a:r>
                      <a:r>
                        <a:rPr lang="en-US" sz="1600" kern="1200" dirty="0" smtClean="0">
                          <a:solidFill>
                            <a:schemeClr val="tx1"/>
                          </a:solidFill>
                          <a:latin typeface="+mn-lt"/>
                          <a:ea typeface="+mn-ea"/>
                          <a:cs typeface="+mn-cs"/>
                        </a:rPr>
                        <a:t> Province)</a:t>
                      </a:r>
                    </a:p>
                  </a:txBody>
                  <a:tcPr horzOverflow="overflow">
                    <a:lnL w="28575" cap="flat" cmpd="sng" algn="ctr">
                      <a:solidFill>
                        <a:schemeClr val="hlink"/>
                      </a:solidFill>
                      <a:prstDash val="solid"/>
                      <a:round/>
                      <a:headEnd type="none" w="med" len="med"/>
                      <a:tailEnd type="none" w="med" len="med"/>
                    </a:lnL>
                    <a:lnR>
                      <a:noFill/>
                    </a:lnR>
                    <a:lnT>
                      <a:noFill/>
                    </a:lnT>
                    <a:lnB>
                      <a:noFill/>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kern="1200" dirty="0" smtClean="0">
                          <a:solidFill>
                            <a:schemeClr val="tx1"/>
                          </a:solidFill>
                          <a:latin typeface="+mn-lt"/>
                          <a:ea typeface="+mn-ea"/>
                          <a:cs typeface="+mn-cs"/>
                        </a:rPr>
                        <a:t>Landless, low-skilled poor of Hung Thanh Commune have </a:t>
                      </a:r>
                      <a:r>
                        <a:rPr lang="de-DE" sz="1600" b="1" kern="1200" dirty="0" smtClean="0">
                          <a:solidFill>
                            <a:schemeClr val="tx1"/>
                          </a:solidFill>
                          <a:latin typeface="+mn-lt"/>
                          <a:ea typeface="+mn-ea"/>
                          <a:cs typeface="+mn-cs"/>
                        </a:rPr>
                        <a:t>few options, despite a rising economic tide</a:t>
                      </a:r>
                      <a:endParaRPr kumimoji="0" lang="en-GB" sz="1600" b="1"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a:noFill/>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1200" dirty="0" smtClean="0">
                          <a:solidFill>
                            <a:schemeClr val="tx1"/>
                          </a:solidFill>
                          <a:latin typeface="+mn-lt"/>
                          <a:ea typeface="+mn-ea"/>
                          <a:cs typeface="+mn-cs"/>
                        </a:rPr>
                        <a:t>Central India </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Janjgir</a:t>
                      </a:r>
                      <a:r>
                        <a:rPr lang="en-US" sz="1600" kern="1200" dirty="0" smtClean="0">
                          <a:solidFill>
                            <a:schemeClr val="tx1"/>
                          </a:solidFill>
                          <a:latin typeface="+mn-lt"/>
                          <a:ea typeface="+mn-ea"/>
                          <a:cs typeface="+mn-cs"/>
                        </a:rPr>
                        <a:t> District, Chhattisgarh)</a:t>
                      </a:r>
                    </a:p>
                  </a:txBody>
                  <a:tcPr horzOverflow="overflow">
                    <a:lnL w="28575" cap="flat" cmpd="sng" algn="ctr">
                      <a:solidFill>
                        <a:schemeClr val="hlink"/>
                      </a:solid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kern="1200" dirty="0" smtClean="0">
                          <a:solidFill>
                            <a:schemeClr val="tx1"/>
                          </a:solidFill>
                          <a:latin typeface="+mn-lt"/>
                          <a:ea typeface="+mn-ea"/>
                          <a:cs typeface="+mn-cs"/>
                        </a:rPr>
                        <a:t>Poor households in Janjgir-Champa still must </a:t>
                      </a:r>
                      <a:r>
                        <a:rPr lang="de-DE" sz="1600" b="1" kern="1200" dirty="0" smtClean="0">
                          <a:solidFill>
                            <a:schemeClr val="tx1"/>
                          </a:solidFill>
                          <a:latin typeface="+mn-lt"/>
                          <a:ea typeface="+mn-ea"/>
                          <a:cs typeface="+mn-cs"/>
                        </a:rPr>
                        <a:t>rely on seasonal migration for food security</a:t>
                      </a:r>
                      <a:r>
                        <a:rPr lang="de-DE" sz="1600" kern="1200" dirty="0" smtClean="0">
                          <a:solidFill>
                            <a:schemeClr val="tx1"/>
                          </a:solidFill>
                          <a:latin typeface="+mn-lt"/>
                          <a:ea typeface="+mn-ea"/>
                          <a:cs typeface="+mn-cs"/>
                        </a:rPr>
                        <a:t>, despite irrigation, industrialization and safety net</a:t>
                      </a: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w="28575" cap="flat" cmpd="sng" algn="ctr">
                      <a:solidFill>
                        <a:schemeClr val="hlink"/>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1200" dirty="0" smtClean="0">
                          <a:solidFill>
                            <a:schemeClr val="tx1"/>
                          </a:solidFill>
                          <a:latin typeface="+mn-lt"/>
                          <a:ea typeface="+mn-ea"/>
                          <a:cs typeface="+mn-cs"/>
                        </a:rPr>
                        <a:t>Northern Bangladesh </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Kurigram</a:t>
                      </a:r>
                      <a:r>
                        <a:rPr lang="en-US" sz="1600" kern="1200" dirty="0" smtClean="0">
                          <a:solidFill>
                            <a:schemeClr val="tx1"/>
                          </a:solidFill>
                          <a:latin typeface="+mn-lt"/>
                          <a:ea typeface="+mn-ea"/>
                          <a:cs typeface="+mn-cs"/>
                        </a:rPr>
                        <a:t> District)</a:t>
                      </a:r>
                    </a:p>
                  </a:txBody>
                  <a:tcPr horzOverflow="overflow">
                    <a:lnL w="28575" cap="flat" cmpd="sng" algn="ctr">
                      <a:solidFill>
                        <a:schemeClr val="hlink"/>
                      </a:solid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b="1" kern="1200" dirty="0" smtClean="0">
                          <a:solidFill>
                            <a:schemeClr val="tx1"/>
                          </a:solidFill>
                          <a:latin typeface="+mn-lt"/>
                          <a:ea typeface="+mn-ea"/>
                          <a:cs typeface="+mn-cs"/>
                        </a:rPr>
                        <a:t>Migration is a key coping strategy for poor households </a:t>
                      </a:r>
                      <a:r>
                        <a:rPr lang="de-DE" sz="1600" kern="1200" dirty="0" smtClean="0">
                          <a:solidFill>
                            <a:schemeClr val="tx1"/>
                          </a:solidFill>
                          <a:latin typeface="+mn-lt"/>
                          <a:ea typeface="+mn-ea"/>
                          <a:cs typeface="+mn-cs"/>
                        </a:rPr>
                        <a:t>in Kurigram, but one with </a:t>
                      </a:r>
                      <a:r>
                        <a:rPr lang="de-DE" sz="1600" b="1" kern="1200" dirty="0" smtClean="0">
                          <a:solidFill>
                            <a:schemeClr val="tx1"/>
                          </a:solidFill>
                          <a:latin typeface="+mn-lt"/>
                          <a:ea typeface="+mn-ea"/>
                          <a:cs typeface="+mn-cs"/>
                        </a:rPr>
                        <a:t>high social costs</a:t>
                      </a:r>
                      <a:endParaRPr kumimoji="0" lang="en-GB" sz="1600" b="1"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1200" dirty="0" smtClean="0">
                          <a:solidFill>
                            <a:schemeClr val="tx1"/>
                          </a:solidFill>
                          <a:latin typeface="+mn-lt"/>
                          <a:ea typeface="+mn-ea"/>
                          <a:cs typeface="+mn-cs"/>
                        </a:rPr>
                        <a:t>Guatemala Western Highlands </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Cabricán</a:t>
                      </a:r>
                      <a:r>
                        <a:rPr lang="en-US" sz="1600" kern="1200" dirty="0" smtClean="0">
                          <a:solidFill>
                            <a:schemeClr val="tx1"/>
                          </a:solidFill>
                          <a:latin typeface="+mn-lt"/>
                          <a:ea typeface="+mn-ea"/>
                          <a:cs typeface="+mn-cs"/>
                        </a:rPr>
                        <a:t> Municipality)</a:t>
                      </a:r>
                    </a:p>
                  </a:txBody>
                  <a:tcPr horzOverflow="overflow">
                    <a:lnL w="28575" cap="flat" cmpd="sng" algn="ctr">
                      <a:solidFill>
                        <a:schemeClr val="hlink"/>
                      </a:solid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kern="1200" dirty="0" smtClean="0">
                          <a:solidFill>
                            <a:schemeClr val="tx1"/>
                          </a:solidFill>
                          <a:latin typeface="+mn-lt"/>
                          <a:ea typeface="+mn-ea"/>
                          <a:cs typeface="+mn-cs"/>
                        </a:rPr>
                        <a:t>High dependence on rain-fed agriculture in Nadowli District contributes to </a:t>
                      </a:r>
                      <a:r>
                        <a:rPr lang="de-DE" sz="1600" b="1" kern="1200" dirty="0" smtClean="0">
                          <a:solidFill>
                            <a:schemeClr val="tx1"/>
                          </a:solidFill>
                          <a:latin typeface="+mn-lt"/>
                          <a:ea typeface="+mn-ea"/>
                          <a:cs typeface="+mn-cs"/>
                        </a:rPr>
                        <a:t>continued reliance on seasonal migration as a coping strategy</a:t>
                      </a:r>
                      <a:endParaRPr kumimoji="0" lang="en-GB" sz="1600" b="1"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1200" dirty="0" smtClean="0">
                          <a:solidFill>
                            <a:schemeClr val="tx1"/>
                          </a:solidFill>
                          <a:latin typeface="+mn-lt"/>
                          <a:ea typeface="+mn-ea"/>
                          <a:cs typeface="+mn-cs"/>
                        </a:rPr>
                        <a:t>Northern Ghana </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Nadowli</a:t>
                      </a:r>
                      <a:r>
                        <a:rPr lang="en-US" sz="1600" kern="1200" dirty="0" smtClean="0">
                          <a:solidFill>
                            <a:schemeClr val="tx1"/>
                          </a:solidFill>
                          <a:latin typeface="+mn-lt"/>
                          <a:ea typeface="+mn-ea"/>
                          <a:cs typeface="+mn-cs"/>
                        </a:rPr>
                        <a:t> District, Upper West Region)</a:t>
                      </a:r>
                      <a:endParaRPr lang="de-DE" sz="1600" kern="1200" dirty="0" smtClean="0">
                        <a:solidFill>
                          <a:schemeClr val="tx1"/>
                        </a:solidFill>
                        <a:latin typeface="+mn-lt"/>
                        <a:ea typeface="+mn-ea"/>
                        <a:cs typeface="+mn-cs"/>
                      </a:endParaRPr>
                    </a:p>
                  </a:txBody>
                  <a:tcPr horzOverflow="overflow">
                    <a:lnL w="28575" cap="flat" cmpd="sng" algn="ctr">
                      <a:solidFill>
                        <a:schemeClr val="hlink"/>
                      </a:solid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b="1" kern="1200" dirty="0" smtClean="0">
                          <a:solidFill>
                            <a:schemeClr val="tx1"/>
                          </a:solidFill>
                          <a:latin typeface="+mn-lt"/>
                          <a:ea typeface="+mn-ea"/>
                          <a:cs typeface="+mn-cs"/>
                        </a:rPr>
                        <a:t>Little livelihood diversification and limited migration opportunities </a:t>
                      </a:r>
                      <a:r>
                        <a:rPr lang="de-DE" sz="1600" kern="1200" dirty="0" smtClean="0">
                          <a:solidFill>
                            <a:schemeClr val="tx1"/>
                          </a:solidFill>
                          <a:latin typeface="+mn-lt"/>
                          <a:ea typeface="+mn-ea"/>
                          <a:cs typeface="+mn-cs"/>
                        </a:rPr>
                        <a:t>leave people of Cabricán with few good options</a:t>
                      </a: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r>
              <a:tr h="303213">
                <a:tc>
                  <a:txBody>
                    <a:bodyPr/>
                    <a:lstStyle/>
                    <a:p>
                      <a:pPr algn="l"/>
                      <a:r>
                        <a:rPr lang="en-US" sz="1600" b="1" kern="1200" dirty="0" smtClean="0">
                          <a:solidFill>
                            <a:schemeClr val="tx1"/>
                          </a:solidFill>
                          <a:latin typeface="+mn-lt"/>
                          <a:ea typeface="+mn-ea"/>
                          <a:cs typeface="+mn-cs"/>
                        </a:rPr>
                        <a:t>Northern Tanzania </a:t>
                      </a:r>
                      <a:r>
                        <a:rPr lang="en-US" sz="1600" kern="1200" dirty="0" smtClean="0">
                          <a:solidFill>
                            <a:schemeClr val="tx1"/>
                          </a:solidFill>
                          <a:latin typeface="+mn-lt"/>
                          <a:ea typeface="+mn-ea"/>
                          <a:cs typeface="+mn-cs"/>
                        </a:rPr>
                        <a:t>(Same District, Kilimanjaro Region)</a:t>
                      </a:r>
                      <a:endParaRPr lang="de-DE" sz="1600" kern="1200" dirty="0" smtClean="0">
                        <a:solidFill>
                          <a:schemeClr val="tx1"/>
                        </a:solidFill>
                        <a:latin typeface="+mn-lt"/>
                        <a:ea typeface="+mn-ea"/>
                        <a:cs typeface="+mn-cs"/>
                      </a:endParaRPr>
                    </a:p>
                  </a:txBody>
                  <a:tcPr horzOverflow="overflow">
                    <a:lnL w="28575" cap="flat" cmpd="sng" algn="ctr">
                      <a:solidFill>
                        <a:schemeClr val="hlink"/>
                      </a:solidFill>
                      <a:prstDash val="solid"/>
                      <a:round/>
                      <a:headEnd type="none" w="med" len="med"/>
                      <a:tailEnd type="none" w="med" len="med"/>
                    </a:lnL>
                    <a:lnR>
                      <a:noFill/>
                    </a:lnR>
                    <a:lnT>
                      <a:noFill/>
                    </a:lnT>
                    <a:lnB w="28575" cap="flat" cmpd="sng" algn="ctr">
                      <a:solidFill>
                        <a:schemeClr val="hlink"/>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600" b="1" kern="1200" dirty="0" smtClean="0">
                          <a:solidFill>
                            <a:schemeClr val="tx1"/>
                          </a:solidFill>
                          <a:latin typeface="+mn-lt"/>
                          <a:ea typeface="+mn-ea"/>
                          <a:cs typeface="+mn-cs"/>
                        </a:rPr>
                        <a:t>Migration is a common coping strategy </a:t>
                      </a:r>
                      <a:r>
                        <a:rPr lang="de-DE" sz="1600" kern="1200" dirty="0" smtClean="0">
                          <a:solidFill>
                            <a:schemeClr val="tx1"/>
                          </a:solidFill>
                          <a:latin typeface="+mn-lt"/>
                          <a:ea typeface="+mn-ea"/>
                          <a:cs typeface="+mn-cs"/>
                        </a:rPr>
                        <a:t>for smallholder farmers and livestock keepers </a:t>
                      </a:r>
                      <a:r>
                        <a:rPr lang="de-DE" sz="1600" b="1" kern="1200" dirty="0" smtClean="0">
                          <a:solidFill>
                            <a:schemeClr val="tx1"/>
                          </a:solidFill>
                          <a:latin typeface="+mn-lt"/>
                          <a:ea typeface="+mn-ea"/>
                          <a:cs typeface="+mn-cs"/>
                        </a:rPr>
                        <a:t>struggling for food security </a:t>
                      </a:r>
                      <a:r>
                        <a:rPr lang="de-DE" sz="1600" kern="1200" dirty="0" smtClean="0">
                          <a:solidFill>
                            <a:schemeClr val="tx1"/>
                          </a:solidFill>
                          <a:latin typeface="+mn-lt"/>
                          <a:ea typeface="+mn-ea"/>
                          <a:cs typeface="+mn-cs"/>
                        </a:rPr>
                        <a:t>in Same district</a:t>
                      </a:r>
                      <a:endParaRPr kumimoji="0" lang="en-GB" sz="1600" b="0" i="0" u="none" strike="noStrike" cap="none" normalizeH="0" baseline="0" dirty="0" smtClean="0">
                        <a:ln>
                          <a:noFill/>
                        </a:ln>
                        <a:solidFill>
                          <a:schemeClr val="tx1"/>
                        </a:solidFill>
                        <a:effectLst/>
                        <a:latin typeface="Georgia" pitchFamily="18" charset="0"/>
                        <a:ea typeface="Times New Roman" pitchFamily="18" charset="0"/>
                        <a:cs typeface="Calibri" pitchFamily="34" charset="0"/>
                      </a:endParaRPr>
                    </a:p>
                  </a:txBody>
                  <a:tcPr horzOverflow="overflow">
                    <a:lnL>
                      <a:noFill/>
                    </a:lnL>
                    <a:lnR w="28575" cap="flat" cmpd="sng" algn="ctr">
                      <a:solidFill>
                        <a:schemeClr val="hlink"/>
                      </a:solidFill>
                      <a:prstDash val="solid"/>
                      <a:round/>
                      <a:headEnd type="none" w="med" len="med"/>
                      <a:tailEnd type="none" w="med" len="med"/>
                    </a:lnR>
                    <a:lnT>
                      <a:noFill/>
                    </a:lnT>
                    <a:lnB w="2857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r>
            </a:tbl>
          </a:graphicData>
        </a:graphic>
      </p:graphicFrame>
      <p:sp>
        <p:nvSpPr>
          <p:cNvPr id="9" name="Title 8"/>
          <p:cNvSpPr>
            <a:spLocks noGrp="1"/>
          </p:cNvSpPr>
          <p:nvPr>
            <p:ph type="title"/>
          </p:nvPr>
        </p:nvSpPr>
        <p:spPr>
          <a:xfrm>
            <a:off x="2555776" y="-47625"/>
            <a:ext cx="5987008" cy="1143000"/>
          </a:xfrm>
        </p:spPr>
        <p:txBody>
          <a:bodyPr/>
          <a:lstStyle/>
          <a:p>
            <a:r>
              <a:rPr lang="de-DE" dirty="0" smtClean="0"/>
              <a:t>Case Study Report Headlines</a:t>
            </a:r>
            <a:endParaRPr lang="de-DE" dirty="0"/>
          </a:p>
        </p:txBody>
      </p:sp>
    </p:spTree>
    <p:extLst>
      <p:ext uri="{BB962C8B-B14F-4D97-AF65-F5344CB8AC3E}">
        <p14:creationId xmlns:p14="http://schemas.microsoft.com/office/powerpoint/2010/main" val="331201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23528" y="5157192"/>
            <a:ext cx="828092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7504" y="5445224"/>
            <a:ext cx="2736304" cy="307777"/>
          </a:xfrm>
          <a:prstGeom prst="rect">
            <a:avLst/>
          </a:prstGeom>
          <a:noFill/>
        </p:spPr>
        <p:txBody>
          <a:bodyPr wrap="square" rtlCol="0">
            <a:spAutoFit/>
          </a:bodyPr>
          <a:lstStyle/>
          <a:p>
            <a:r>
              <a:rPr lang="de-DE" sz="1400" b="1" dirty="0" smtClean="0"/>
              <a:t>Resilience to climatic stressors</a:t>
            </a:r>
            <a:endParaRPr lang="de-DE" sz="1400" b="1" dirty="0"/>
          </a:p>
        </p:txBody>
      </p:sp>
      <p:sp>
        <p:nvSpPr>
          <p:cNvPr id="6" name="TextBox 5"/>
          <p:cNvSpPr txBox="1"/>
          <p:nvPr/>
        </p:nvSpPr>
        <p:spPr>
          <a:xfrm>
            <a:off x="6156176" y="5445224"/>
            <a:ext cx="2736304" cy="307777"/>
          </a:xfrm>
          <a:prstGeom prst="rect">
            <a:avLst/>
          </a:prstGeom>
          <a:noFill/>
        </p:spPr>
        <p:txBody>
          <a:bodyPr wrap="square" rtlCol="0">
            <a:spAutoFit/>
          </a:bodyPr>
          <a:lstStyle/>
          <a:p>
            <a:r>
              <a:rPr lang="de-DE" sz="1400" b="1" dirty="0" smtClean="0"/>
              <a:t>Vulnerability to climatic stressors</a:t>
            </a:r>
            <a:endParaRPr lang="de-DE" sz="1400" b="1" dirty="0"/>
          </a:p>
        </p:txBody>
      </p:sp>
      <p:sp>
        <p:nvSpPr>
          <p:cNvPr id="7" name="Rectangle 6"/>
          <p:cNvSpPr/>
          <p:nvPr/>
        </p:nvSpPr>
        <p:spPr>
          <a:xfrm>
            <a:off x="323528" y="1412776"/>
            <a:ext cx="1944216" cy="3456384"/>
          </a:xfrm>
          <a:prstGeom prst="rect">
            <a:avLst/>
          </a:prstGeom>
          <a:solidFill>
            <a:schemeClr val="accent3">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tangle 7"/>
          <p:cNvSpPr/>
          <p:nvPr/>
        </p:nvSpPr>
        <p:spPr>
          <a:xfrm>
            <a:off x="6588224" y="1412776"/>
            <a:ext cx="1944216" cy="3456384"/>
          </a:xfrm>
          <a:prstGeom prst="rect">
            <a:avLst/>
          </a:prstGeom>
          <a:solidFill>
            <a:srgbClr val="C00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tangle 8"/>
          <p:cNvSpPr/>
          <p:nvPr/>
        </p:nvSpPr>
        <p:spPr>
          <a:xfrm>
            <a:off x="4499992" y="1412776"/>
            <a:ext cx="1944216" cy="3456384"/>
          </a:xfrm>
          <a:prstGeom prst="rect">
            <a:avLst/>
          </a:prstGeom>
          <a:solidFill>
            <a:schemeClr val="accent6">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tangle 9"/>
          <p:cNvSpPr/>
          <p:nvPr/>
        </p:nvSpPr>
        <p:spPr>
          <a:xfrm>
            <a:off x="2411760" y="1412776"/>
            <a:ext cx="1944216" cy="3456384"/>
          </a:xfrm>
          <a:prstGeom prst="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Box 10"/>
          <p:cNvSpPr txBox="1"/>
          <p:nvPr/>
        </p:nvSpPr>
        <p:spPr>
          <a:xfrm>
            <a:off x="323528" y="1412776"/>
            <a:ext cx="1944216" cy="923330"/>
          </a:xfrm>
          <a:prstGeom prst="rect">
            <a:avLst/>
          </a:prstGeom>
          <a:noFill/>
        </p:spPr>
        <p:txBody>
          <a:bodyPr wrap="square" rtlCol="0">
            <a:spAutoFit/>
          </a:bodyPr>
          <a:lstStyle/>
          <a:p>
            <a:pPr algn="ctr"/>
            <a:r>
              <a:rPr lang="de-DE" b="1" dirty="0" smtClean="0"/>
              <a:t>Migration improves HH resilience</a:t>
            </a:r>
            <a:endParaRPr lang="de-DE" b="1" dirty="0"/>
          </a:p>
        </p:txBody>
      </p:sp>
      <p:sp>
        <p:nvSpPr>
          <p:cNvPr id="12" name="TextBox 11"/>
          <p:cNvSpPr txBox="1"/>
          <p:nvPr/>
        </p:nvSpPr>
        <p:spPr>
          <a:xfrm>
            <a:off x="2411760" y="1412776"/>
            <a:ext cx="1944216" cy="923330"/>
          </a:xfrm>
          <a:prstGeom prst="rect">
            <a:avLst/>
          </a:prstGeom>
          <a:noFill/>
        </p:spPr>
        <p:txBody>
          <a:bodyPr wrap="square" rtlCol="0">
            <a:spAutoFit/>
          </a:bodyPr>
          <a:lstStyle/>
          <a:p>
            <a:pPr algn="ctr" fontAlgn="t"/>
            <a:r>
              <a:rPr lang="en-GB" b="1" dirty="0" smtClean="0">
                <a:ea typeface="Calibri"/>
                <a:cs typeface="Times New Roman"/>
              </a:rPr>
              <a:t>Migration used to survive, but not flourish </a:t>
            </a:r>
          </a:p>
        </p:txBody>
      </p:sp>
      <p:sp>
        <p:nvSpPr>
          <p:cNvPr id="13" name="TextBox 12"/>
          <p:cNvSpPr txBox="1"/>
          <p:nvPr/>
        </p:nvSpPr>
        <p:spPr>
          <a:xfrm>
            <a:off x="4499992" y="1412776"/>
            <a:ext cx="1944216" cy="646331"/>
          </a:xfrm>
          <a:prstGeom prst="rect">
            <a:avLst/>
          </a:prstGeom>
          <a:noFill/>
        </p:spPr>
        <p:txBody>
          <a:bodyPr wrap="square" rtlCol="0">
            <a:spAutoFit/>
          </a:bodyPr>
          <a:lstStyle/>
          <a:p>
            <a:pPr algn="ctr" fontAlgn="t"/>
            <a:r>
              <a:rPr lang="en-GB" b="1" dirty="0" smtClean="0">
                <a:ea typeface="Calibri"/>
                <a:cs typeface="Times New Roman"/>
              </a:rPr>
              <a:t>Migration erosive coping strategy</a:t>
            </a:r>
          </a:p>
        </p:txBody>
      </p:sp>
      <p:sp>
        <p:nvSpPr>
          <p:cNvPr id="14" name="TextBox 13"/>
          <p:cNvSpPr txBox="1"/>
          <p:nvPr/>
        </p:nvSpPr>
        <p:spPr>
          <a:xfrm>
            <a:off x="6588224" y="1412776"/>
            <a:ext cx="1944216" cy="923330"/>
          </a:xfrm>
          <a:prstGeom prst="rect">
            <a:avLst/>
          </a:prstGeom>
          <a:noFill/>
        </p:spPr>
        <p:txBody>
          <a:bodyPr wrap="square" rtlCol="0">
            <a:spAutoFit/>
          </a:bodyPr>
          <a:lstStyle/>
          <a:p>
            <a:pPr algn="ctr" fontAlgn="t"/>
            <a:r>
              <a:rPr lang="en-US" b="1" dirty="0" smtClean="0"/>
              <a:t>Migration not an option: trapped populations</a:t>
            </a:r>
          </a:p>
        </p:txBody>
      </p:sp>
      <p:sp>
        <p:nvSpPr>
          <p:cNvPr id="15" name="TextBox 14"/>
          <p:cNvSpPr txBox="1"/>
          <p:nvPr/>
        </p:nvSpPr>
        <p:spPr>
          <a:xfrm>
            <a:off x="323528" y="2348880"/>
            <a:ext cx="1944216" cy="2492990"/>
          </a:xfrm>
          <a:prstGeom prst="rect">
            <a:avLst/>
          </a:prstGeom>
          <a:noFill/>
        </p:spPr>
        <p:txBody>
          <a:bodyPr wrap="square" rtlCol="0">
            <a:spAutoFit/>
          </a:bodyPr>
          <a:lstStyle/>
          <a:p>
            <a:pPr marL="82550" indent="-82550">
              <a:buFont typeface="Arial" pitchFamily="34" charset="0"/>
              <a:buChar char="•"/>
            </a:pPr>
            <a:r>
              <a:rPr lang="en-GB" sz="1200" b="1" dirty="0" smtClean="0"/>
              <a:t>Economy</a:t>
            </a:r>
            <a:r>
              <a:rPr lang="en-GB" sz="1200" dirty="0" smtClean="0"/>
              <a:t>: poor</a:t>
            </a:r>
          </a:p>
          <a:p>
            <a:pPr marL="82550" indent="-82550">
              <a:buFont typeface="Arial" pitchFamily="34" charset="0"/>
              <a:buChar char="•"/>
            </a:pPr>
            <a:r>
              <a:rPr lang="en-GB" sz="1200" b="1" dirty="0" smtClean="0"/>
              <a:t>Adaptation options</a:t>
            </a:r>
            <a:r>
              <a:rPr lang="en-GB" sz="1200" dirty="0" smtClean="0"/>
              <a:t>: access to livelihoods options &amp;assets (social, economic, political), </a:t>
            </a:r>
          </a:p>
          <a:p>
            <a:pPr marL="82550" indent="-82550">
              <a:buFont typeface="Arial" pitchFamily="34" charset="0"/>
              <a:buChar char="•"/>
            </a:pPr>
            <a:r>
              <a:rPr lang="en-GB" sz="1200" b="1" dirty="0" smtClean="0"/>
              <a:t>Education</a:t>
            </a:r>
            <a:r>
              <a:rPr lang="en-GB" sz="1200" dirty="0" smtClean="0"/>
              <a:t>: Children have 3-5 years more education than parents</a:t>
            </a:r>
          </a:p>
          <a:p>
            <a:pPr marL="82550" indent="-82550">
              <a:buFont typeface="Arial" pitchFamily="34" charset="0"/>
              <a:buChar char="•"/>
            </a:pPr>
            <a:r>
              <a:rPr lang="en-GB" sz="1200" b="1" dirty="0" smtClean="0"/>
              <a:t>Migrant</a:t>
            </a:r>
            <a:r>
              <a:rPr lang="en-GB" sz="1200" dirty="0" smtClean="0"/>
              <a:t>: early 20s, single; temporal migration</a:t>
            </a:r>
          </a:p>
          <a:p>
            <a:pPr marL="82550" indent="-82550">
              <a:buFont typeface="Arial" pitchFamily="34" charset="0"/>
              <a:buChar char="•"/>
            </a:pPr>
            <a:r>
              <a:rPr lang="en-GB" sz="1200" b="1" dirty="0" smtClean="0"/>
              <a:t>Remittances</a:t>
            </a:r>
            <a:r>
              <a:rPr lang="en-GB" sz="1200" dirty="0" smtClean="0"/>
              <a:t>: education, livelihood diversification, health</a:t>
            </a:r>
          </a:p>
        </p:txBody>
      </p:sp>
      <p:sp>
        <p:nvSpPr>
          <p:cNvPr id="16" name="TextBox 15"/>
          <p:cNvSpPr txBox="1"/>
          <p:nvPr/>
        </p:nvSpPr>
        <p:spPr>
          <a:xfrm>
            <a:off x="6588224" y="2348880"/>
            <a:ext cx="1944216" cy="2308324"/>
          </a:xfrm>
          <a:prstGeom prst="rect">
            <a:avLst/>
          </a:prstGeom>
          <a:noFill/>
        </p:spPr>
        <p:txBody>
          <a:bodyPr wrap="square" rtlCol="0">
            <a:spAutoFit/>
          </a:bodyPr>
          <a:lstStyle/>
          <a:p>
            <a:pPr marL="177800" indent="-177800">
              <a:buFont typeface="Arial" pitchFamily="34" charset="0"/>
              <a:buChar char="•"/>
            </a:pPr>
            <a:r>
              <a:rPr lang="en-GB" sz="1200" b="1" dirty="0" smtClean="0"/>
              <a:t>Economy</a:t>
            </a:r>
            <a:r>
              <a:rPr lang="en-GB" sz="1200" dirty="0" smtClean="0"/>
              <a:t>: chronically food insecure, landless, Female -headed HH</a:t>
            </a:r>
          </a:p>
          <a:p>
            <a:pPr marL="177800" indent="-177800">
              <a:buFont typeface="Arial" pitchFamily="34" charset="0"/>
              <a:buChar char="•"/>
            </a:pPr>
            <a:r>
              <a:rPr lang="en-GB" sz="1200" b="1" dirty="0" smtClean="0"/>
              <a:t>Adaptation options</a:t>
            </a:r>
            <a:r>
              <a:rPr lang="en-GB" sz="1200" dirty="0" smtClean="0"/>
              <a:t>: insufficient assets to adapt locally or through migration</a:t>
            </a:r>
          </a:p>
          <a:p>
            <a:pPr marL="177800" indent="-177800">
              <a:buFont typeface="Arial" pitchFamily="34" charset="0"/>
              <a:buChar char="•"/>
            </a:pPr>
            <a:r>
              <a:rPr lang="en-GB" sz="1200" b="1" dirty="0" smtClean="0"/>
              <a:t>Education</a:t>
            </a:r>
            <a:r>
              <a:rPr lang="en-GB" sz="1200" dirty="0" smtClean="0"/>
              <a:t>:</a:t>
            </a:r>
          </a:p>
          <a:p>
            <a:pPr marL="177800" indent="-177800">
              <a:buFont typeface="Arial" pitchFamily="34" charset="0"/>
              <a:buChar char="•"/>
            </a:pPr>
            <a:r>
              <a:rPr lang="en-GB" sz="1200" b="1" dirty="0" smtClean="0"/>
              <a:t>Migrant</a:t>
            </a:r>
            <a:r>
              <a:rPr lang="en-GB" sz="1200" dirty="0" smtClean="0"/>
              <a:t>:  not feasible</a:t>
            </a:r>
          </a:p>
          <a:p>
            <a:pPr marL="177800" indent="-177800">
              <a:buFont typeface="Arial" pitchFamily="34" charset="0"/>
              <a:buChar char="•"/>
            </a:pPr>
            <a:r>
              <a:rPr lang="en-GB" sz="1200" b="1" dirty="0" smtClean="0"/>
              <a:t>Remittances</a:t>
            </a:r>
            <a:r>
              <a:rPr lang="en-GB" sz="1200" dirty="0" smtClean="0"/>
              <a:t>: none. Abandoned / trapped populations</a:t>
            </a:r>
          </a:p>
        </p:txBody>
      </p:sp>
      <p:sp>
        <p:nvSpPr>
          <p:cNvPr id="17" name="TextBox 16"/>
          <p:cNvSpPr txBox="1"/>
          <p:nvPr/>
        </p:nvSpPr>
        <p:spPr>
          <a:xfrm>
            <a:off x="4499992" y="2348880"/>
            <a:ext cx="1944216" cy="2492990"/>
          </a:xfrm>
          <a:prstGeom prst="rect">
            <a:avLst/>
          </a:prstGeom>
          <a:noFill/>
        </p:spPr>
        <p:txBody>
          <a:bodyPr wrap="square" rtlCol="0">
            <a:spAutoFit/>
          </a:bodyPr>
          <a:lstStyle/>
          <a:p>
            <a:pPr marL="177800" indent="-177800">
              <a:buFont typeface="Arial" pitchFamily="34" charset="0"/>
              <a:buChar char="•"/>
            </a:pPr>
            <a:r>
              <a:rPr lang="en-GB" sz="1200" b="1" dirty="0" smtClean="0"/>
              <a:t>Economy</a:t>
            </a:r>
            <a:r>
              <a:rPr lang="en-GB" sz="1200" dirty="0" smtClean="0"/>
              <a:t>: landless</a:t>
            </a:r>
          </a:p>
          <a:p>
            <a:pPr marL="177800" indent="-177800">
              <a:buFont typeface="Arial" pitchFamily="34" charset="0"/>
              <a:buChar char="•"/>
            </a:pPr>
            <a:r>
              <a:rPr lang="en-GB" sz="1200" b="1" dirty="0" smtClean="0"/>
              <a:t>Adaptation options</a:t>
            </a:r>
            <a:r>
              <a:rPr lang="en-GB" sz="1200" dirty="0" smtClean="0"/>
              <a:t>: few adaptation options in situ, inability to diversify</a:t>
            </a:r>
          </a:p>
          <a:p>
            <a:pPr marL="177800" indent="-177800">
              <a:buFont typeface="Arial" pitchFamily="34" charset="0"/>
              <a:buChar char="•"/>
            </a:pPr>
            <a:r>
              <a:rPr lang="en-GB" sz="1200" b="1" dirty="0" smtClean="0"/>
              <a:t>Education</a:t>
            </a:r>
            <a:r>
              <a:rPr lang="en-GB" sz="1200" dirty="0" smtClean="0"/>
              <a:t>: All HH members have low  or no education / skill levels</a:t>
            </a:r>
          </a:p>
          <a:p>
            <a:pPr marL="177800" indent="-177800">
              <a:buFont typeface="Arial" pitchFamily="34" charset="0"/>
              <a:buChar char="•"/>
            </a:pPr>
            <a:r>
              <a:rPr lang="en-GB" sz="1200" b="1" dirty="0" smtClean="0"/>
              <a:t>Migrant</a:t>
            </a:r>
            <a:r>
              <a:rPr lang="en-GB" sz="1200" dirty="0" smtClean="0"/>
              <a:t>: HH Head, mid 40s, migration in hunger season</a:t>
            </a:r>
          </a:p>
          <a:p>
            <a:pPr marL="177800" indent="-177800">
              <a:buFont typeface="Arial" pitchFamily="34" charset="0"/>
              <a:buChar char="•"/>
            </a:pPr>
            <a:r>
              <a:rPr lang="en-GB" sz="1200" b="1" dirty="0" smtClean="0"/>
              <a:t>Remittances</a:t>
            </a:r>
            <a:r>
              <a:rPr lang="en-GB" sz="1200" dirty="0" smtClean="0"/>
              <a:t>: Partial success in obtaining food or money to buy food</a:t>
            </a:r>
          </a:p>
        </p:txBody>
      </p:sp>
      <p:sp>
        <p:nvSpPr>
          <p:cNvPr id="18" name="TextBox 17"/>
          <p:cNvSpPr txBox="1"/>
          <p:nvPr/>
        </p:nvSpPr>
        <p:spPr>
          <a:xfrm>
            <a:off x="2411760" y="2348880"/>
            <a:ext cx="1944216" cy="2492990"/>
          </a:xfrm>
          <a:prstGeom prst="rect">
            <a:avLst/>
          </a:prstGeom>
          <a:noFill/>
        </p:spPr>
        <p:txBody>
          <a:bodyPr wrap="square" rtlCol="0">
            <a:spAutoFit/>
          </a:bodyPr>
          <a:lstStyle/>
          <a:p>
            <a:pPr marL="82550" indent="-82550">
              <a:buFont typeface="Arial" pitchFamily="34" charset="0"/>
              <a:buChar char="•"/>
            </a:pPr>
            <a:r>
              <a:rPr lang="en-GB" sz="1200" b="1" dirty="0" smtClean="0"/>
              <a:t>Economy</a:t>
            </a:r>
            <a:r>
              <a:rPr lang="en-GB" sz="1200" dirty="0" smtClean="0"/>
              <a:t>: land scarce</a:t>
            </a:r>
          </a:p>
          <a:p>
            <a:pPr marL="82550" indent="-82550">
              <a:buFont typeface="Arial" pitchFamily="34" charset="0"/>
              <a:buChar char="•"/>
            </a:pPr>
            <a:r>
              <a:rPr lang="en-GB" sz="1200" b="1" dirty="0" smtClean="0"/>
              <a:t>Adaptation options</a:t>
            </a:r>
            <a:r>
              <a:rPr lang="en-GB" sz="1200" dirty="0" smtClean="0"/>
              <a:t>: less access to assets &amp; institutions for support</a:t>
            </a:r>
          </a:p>
          <a:p>
            <a:pPr marL="82550" indent="-82550">
              <a:buFont typeface="Arial" pitchFamily="34" charset="0"/>
              <a:buChar char="•"/>
            </a:pPr>
            <a:r>
              <a:rPr lang="en-GB" sz="1200" b="1" dirty="0" smtClean="0"/>
              <a:t>Education</a:t>
            </a:r>
            <a:r>
              <a:rPr lang="en-GB" sz="1200" dirty="0" smtClean="0"/>
              <a:t>: Children have same education level as parents</a:t>
            </a:r>
          </a:p>
          <a:p>
            <a:pPr marL="82550" indent="-82550">
              <a:buFont typeface="Arial" pitchFamily="34" charset="0"/>
              <a:buChar char="•"/>
            </a:pPr>
            <a:r>
              <a:rPr lang="en-GB" sz="1200" b="1" dirty="0" smtClean="0"/>
              <a:t>Migrant</a:t>
            </a:r>
            <a:r>
              <a:rPr lang="en-GB" sz="1200" dirty="0" smtClean="0"/>
              <a:t>: HH Head, mid 40s, migration in hunger season</a:t>
            </a:r>
          </a:p>
          <a:p>
            <a:pPr marL="82550" indent="-82550">
              <a:buFont typeface="Arial" pitchFamily="34" charset="0"/>
              <a:buChar char="•"/>
            </a:pPr>
            <a:r>
              <a:rPr lang="en-GB" sz="1200" b="1" dirty="0" smtClean="0"/>
              <a:t>Remittances</a:t>
            </a:r>
            <a:r>
              <a:rPr lang="en-GB" sz="1200" dirty="0" smtClean="0"/>
              <a:t>: Success in obtaining food or money to buy food</a:t>
            </a:r>
          </a:p>
        </p:txBody>
      </p:sp>
      <p:sp>
        <p:nvSpPr>
          <p:cNvPr id="19" name="Text Placeholder 3"/>
          <p:cNvSpPr txBox="1">
            <a:spLocks/>
          </p:cNvSpPr>
          <p:nvPr/>
        </p:nvSpPr>
        <p:spPr bwMode="auto">
          <a:xfrm>
            <a:off x="2483767" y="0"/>
            <a:ext cx="6660231"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eaLnBrk="0" fontAlgn="base" hangingPunct="0">
              <a:spcBef>
                <a:spcPct val="20000"/>
              </a:spcBef>
              <a:spcAft>
                <a:spcPct val="0"/>
              </a:spcAft>
              <a:defRPr/>
            </a:pPr>
            <a:r>
              <a:rPr lang="de-DE" sz="2400" b="1" dirty="0" smtClean="0">
                <a:solidFill>
                  <a:schemeClr val="accent1"/>
                </a:solidFill>
                <a:cs typeface="Arial" pitchFamily="34" charset="0"/>
              </a:rPr>
              <a:t>4 household profiles: </a:t>
            </a:r>
            <a:r>
              <a:rPr lang="de-DE" sz="2000" b="1" dirty="0" smtClean="0">
                <a:solidFill>
                  <a:schemeClr val="accent1"/>
                </a:solidFill>
              </a:rPr>
              <a:t>Reveal the circumstances under which households use migration to manage changes in rainfall variability and food insecurity</a:t>
            </a:r>
          </a:p>
        </p:txBody>
      </p:sp>
    </p:spTree>
    <p:extLst>
      <p:ext uri="{BB962C8B-B14F-4D97-AF65-F5344CB8AC3E}">
        <p14:creationId xmlns:p14="http://schemas.microsoft.com/office/powerpoint/2010/main" val="309626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4" name="Date Placeholder 3"/>
          <p:cNvSpPr>
            <a:spLocks noGrp="1"/>
          </p:cNvSpPr>
          <p:nvPr>
            <p:ph type="dt" sz="half" idx="10"/>
          </p:nvPr>
        </p:nvSpPr>
        <p:spPr/>
        <p:txBody>
          <a:bodyPr/>
          <a:lstStyle/>
          <a:p>
            <a:fld id="{DA1889E2-DD3A-EA4E-B097-96350FD134B9}"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86929573-AEA9-AF43-8CAC-E21550188CF0}" type="slidenum">
              <a:rPr lang="en-US" smtClean="0"/>
              <a:pPr/>
              <a:t>12</a:t>
            </a:fld>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4000" cy="6126163"/>
          </a:xfrm>
          <a:prstGeom prst="rect">
            <a:avLst/>
          </a:prstGeom>
          <a:noFill/>
          <a:ln w="9525">
            <a:noFill/>
            <a:miter lim="800000"/>
            <a:headEnd/>
            <a:tailEnd/>
          </a:ln>
        </p:spPr>
      </p:pic>
    </p:spTree>
    <p:extLst>
      <p:ext uri="{BB962C8B-B14F-4D97-AF65-F5344CB8AC3E}">
        <p14:creationId xmlns:p14="http://schemas.microsoft.com/office/powerpoint/2010/main" val="144977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13</a:t>
            </a:fld>
            <a:endParaRPr lang="en-US"/>
          </a:p>
        </p:txBody>
      </p:sp>
      <p:sp>
        <p:nvSpPr>
          <p:cNvPr id="7" name="Text Placeholder 3"/>
          <p:cNvSpPr txBox="1">
            <a:spLocks/>
          </p:cNvSpPr>
          <p:nvPr/>
        </p:nvSpPr>
        <p:spPr bwMode="auto">
          <a:xfrm>
            <a:off x="2478622" y="44624"/>
            <a:ext cx="6629882"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eaLnBrk="0" fontAlgn="base" hangingPunct="0">
              <a:spcBef>
                <a:spcPct val="20000"/>
              </a:spcBef>
              <a:spcAft>
                <a:spcPct val="0"/>
              </a:spcAft>
              <a:defRPr/>
            </a:pPr>
            <a:r>
              <a:rPr lang="de-DE" sz="2400" b="1" dirty="0" smtClean="0">
                <a:solidFill>
                  <a:schemeClr val="accent1"/>
                </a:solidFill>
                <a:cs typeface="Arial" pitchFamily="34" charset="0"/>
              </a:rPr>
              <a:t>Tanzania: </a:t>
            </a:r>
            <a:r>
              <a:rPr lang="de-DE" sz="2000" b="1" dirty="0" smtClean="0">
                <a:solidFill>
                  <a:schemeClr val="accent1"/>
                </a:solidFill>
              </a:rPr>
              <a:t>Migration is a common coping strategy for smallholder farmers and livestock keepers struggling for food security in Same district</a:t>
            </a:r>
            <a:endParaRPr lang="de-DE" sz="2000" b="1" dirty="0">
              <a:solidFill>
                <a:schemeClr val="accent1"/>
              </a:solidFill>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pic>
        <p:nvPicPr>
          <p:cNvPr id="1026" name="Picture 2" descr="https://photos-1.dropbox.com/t/0/AAC9ebVe47IDAFM5MbNH3kYIF7bb8IwUXyrA6uA1VCT3ng/10/65615801/jpeg/32x32/2/1351879200/0/2/Tanzania.JPG/n3pCWA6A67HpKtUi-GUdx7cx1emRCpXH0StB5CIGI0Y?size=1024x768"/>
          <p:cNvPicPr>
            <a:picLocks noChangeAspect="1" noChangeArrowheads="1"/>
          </p:cNvPicPr>
          <p:nvPr/>
        </p:nvPicPr>
        <p:blipFill>
          <a:blip r:embed="rId3"/>
          <a:srcRect/>
          <a:stretch>
            <a:fillRect/>
          </a:stretch>
        </p:blipFill>
        <p:spPr bwMode="auto">
          <a:xfrm>
            <a:off x="1" y="1052736"/>
            <a:ext cx="9144000" cy="56703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14</a:t>
            </a:fld>
            <a:endParaRPr lang="en-US"/>
          </a:p>
        </p:txBody>
      </p:sp>
      <p:sp>
        <p:nvSpPr>
          <p:cNvPr id="5" name="Text Placeholder 13"/>
          <p:cNvSpPr txBox="1">
            <a:spLocks/>
          </p:cNvSpPr>
          <p:nvPr/>
        </p:nvSpPr>
        <p:spPr bwMode="auto">
          <a:xfrm>
            <a:off x="2635613" y="332656"/>
            <a:ext cx="6508387"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200" b="1" dirty="0" smtClean="0">
                <a:solidFill>
                  <a:schemeClr val="accent1"/>
                </a:solidFill>
                <a:cs typeface="Arial" pitchFamily="34" charset="0"/>
              </a:rPr>
              <a:t>Key Findings: Tanzania</a:t>
            </a:r>
            <a:endParaRPr kumimoji="0" lang="de-DE" sz="2200" b="1" i="0" u="none" strike="noStrike" kern="1200" cap="none" spc="0" normalizeH="0" baseline="0" noProof="0" dirty="0" smtClean="0">
              <a:ln>
                <a:noFill/>
              </a:ln>
              <a:solidFill>
                <a:schemeClr val="accent1"/>
              </a:solidFill>
              <a:effectLst/>
              <a:uLnTx/>
              <a:uFillTx/>
              <a:ea typeface="+mn-ea"/>
              <a:cs typeface="Arial" pitchFamily="34" charset="0"/>
            </a:endParaRPr>
          </a:p>
        </p:txBody>
      </p:sp>
      <p:sp>
        <p:nvSpPr>
          <p:cNvPr id="6" name="Rectangle 5"/>
          <p:cNvSpPr/>
          <p:nvPr/>
        </p:nvSpPr>
        <p:spPr>
          <a:xfrm>
            <a:off x="457200" y="1484784"/>
            <a:ext cx="8219256" cy="5016758"/>
          </a:xfrm>
          <a:prstGeom prst="rect">
            <a:avLst/>
          </a:prstGeom>
        </p:spPr>
        <p:txBody>
          <a:bodyPr wrap="square">
            <a:spAutoFit/>
          </a:bodyPr>
          <a:lstStyle/>
          <a:p>
            <a:pPr marL="273050" lvl="0" indent="-273050">
              <a:buFont typeface="Arial" pitchFamily="34" charset="0"/>
              <a:buChar char="•"/>
            </a:pPr>
            <a:r>
              <a:rPr lang="en-US" sz="2000" b="1" dirty="0" smtClean="0">
                <a:solidFill>
                  <a:schemeClr val="accent1"/>
                </a:solidFill>
              </a:rPr>
              <a:t>Rainfall variability &amp; food security</a:t>
            </a:r>
          </a:p>
          <a:p>
            <a:pPr marL="730250" lvl="1" indent="-273050">
              <a:buFont typeface="Arial" pitchFamily="34" charset="0"/>
              <a:buChar char="•"/>
            </a:pPr>
            <a:r>
              <a:rPr lang="en-US" sz="2000" b="1" dirty="0" smtClean="0">
                <a:solidFill>
                  <a:schemeClr val="accent1"/>
                </a:solidFill>
              </a:rPr>
              <a:t>Rainfall variability translates directly into impacts on food security</a:t>
            </a:r>
            <a:r>
              <a:rPr lang="en-US" sz="2000" dirty="0" smtClean="0">
                <a:solidFill>
                  <a:schemeClr val="accent1"/>
                </a:solidFill>
              </a:rPr>
              <a:t>;</a:t>
            </a:r>
            <a:endParaRPr lang="de-DE" sz="2000" dirty="0" smtClean="0">
              <a:solidFill>
                <a:schemeClr val="accent1"/>
              </a:solidFill>
            </a:endParaRPr>
          </a:p>
          <a:p>
            <a:pPr marL="730250" lvl="1" indent="-273050">
              <a:buFont typeface="Arial" pitchFamily="34" charset="0"/>
              <a:buChar char="•"/>
            </a:pPr>
            <a:r>
              <a:rPr lang="en-US" sz="2000" b="1" dirty="0" smtClean="0">
                <a:solidFill>
                  <a:schemeClr val="accent1"/>
                </a:solidFill>
              </a:rPr>
              <a:t>Drought</a:t>
            </a:r>
            <a:r>
              <a:rPr lang="en-US" sz="2000" dirty="0" smtClean="0">
                <a:solidFill>
                  <a:schemeClr val="accent1"/>
                </a:solidFill>
              </a:rPr>
              <a:t> identified as the </a:t>
            </a:r>
            <a:r>
              <a:rPr lang="en-US" sz="2000" b="1" dirty="0" smtClean="0">
                <a:solidFill>
                  <a:schemeClr val="accent1"/>
                </a:solidFill>
              </a:rPr>
              <a:t>major hazard to household </a:t>
            </a:r>
            <a:r>
              <a:rPr lang="en-US" sz="2000" dirty="0" smtClean="0">
                <a:solidFill>
                  <a:schemeClr val="accent1"/>
                </a:solidFill>
              </a:rPr>
              <a:t>livelihoods;</a:t>
            </a:r>
            <a:endParaRPr lang="de-DE" sz="2000" dirty="0" smtClean="0">
              <a:solidFill>
                <a:schemeClr val="accent1"/>
              </a:solidFill>
            </a:endParaRPr>
          </a:p>
          <a:p>
            <a:pPr marL="730250" lvl="1" indent="-273050">
              <a:buFont typeface="Arial" pitchFamily="34" charset="0"/>
              <a:buChar char="•"/>
            </a:pPr>
            <a:r>
              <a:rPr lang="en-US" sz="2000" b="1" dirty="0" smtClean="0">
                <a:solidFill>
                  <a:schemeClr val="accent1"/>
                </a:solidFill>
              </a:rPr>
              <a:t>Rainfall affects </a:t>
            </a:r>
            <a:r>
              <a:rPr lang="en-US" sz="2000" dirty="0" smtClean="0">
                <a:solidFill>
                  <a:schemeClr val="accent1"/>
                </a:solidFill>
              </a:rPr>
              <a:t>food production of more than </a:t>
            </a:r>
            <a:r>
              <a:rPr lang="en-US" sz="2000" b="1" dirty="0" smtClean="0">
                <a:solidFill>
                  <a:schemeClr val="accent1"/>
                </a:solidFill>
              </a:rPr>
              <a:t>80% of households ‘a lot’;</a:t>
            </a:r>
            <a:endParaRPr lang="de-DE" sz="2000" b="1" dirty="0" smtClean="0">
              <a:solidFill>
                <a:schemeClr val="accent1"/>
              </a:solidFill>
            </a:endParaRPr>
          </a:p>
          <a:p>
            <a:pPr marL="730250" lvl="1" indent="-273050">
              <a:buFont typeface="Arial" pitchFamily="34" charset="0"/>
              <a:buChar char="•"/>
            </a:pPr>
            <a:r>
              <a:rPr lang="en-US" sz="2000" dirty="0" smtClean="0">
                <a:solidFill>
                  <a:schemeClr val="accent1"/>
                </a:solidFill>
              </a:rPr>
              <a:t>Strong linkages between </a:t>
            </a:r>
            <a:r>
              <a:rPr lang="en-US" sz="2000" b="1" dirty="0" smtClean="0">
                <a:solidFill>
                  <a:schemeClr val="accent1"/>
                </a:solidFill>
              </a:rPr>
              <a:t>unpredictable and changing weather patterns and the decision to migrate</a:t>
            </a:r>
            <a:r>
              <a:rPr lang="en-US" sz="2000" dirty="0" smtClean="0">
                <a:solidFill>
                  <a:schemeClr val="accent1"/>
                </a:solidFill>
              </a:rPr>
              <a:t>; </a:t>
            </a:r>
            <a:endParaRPr lang="de-DE" sz="2000" dirty="0" smtClean="0">
              <a:solidFill>
                <a:schemeClr val="accent1"/>
              </a:solidFill>
            </a:endParaRPr>
          </a:p>
          <a:p>
            <a:pPr marL="273050" lvl="0" indent="-273050">
              <a:buFont typeface="Arial" pitchFamily="34" charset="0"/>
              <a:buChar char="•"/>
            </a:pPr>
            <a:r>
              <a:rPr lang="en-US" sz="2000" b="1" dirty="0" smtClean="0">
                <a:solidFill>
                  <a:schemeClr val="accent1"/>
                </a:solidFill>
              </a:rPr>
              <a:t>Factors affecting migration</a:t>
            </a:r>
          </a:p>
          <a:p>
            <a:pPr marL="730250" lvl="1" indent="-273050">
              <a:buFont typeface="Arial" pitchFamily="34" charset="0"/>
              <a:buChar char="•"/>
            </a:pPr>
            <a:r>
              <a:rPr lang="en-US" sz="2000" dirty="0" smtClean="0">
                <a:solidFill>
                  <a:schemeClr val="accent1"/>
                </a:solidFill>
              </a:rPr>
              <a:t>Top three factors affecting household migration decisions are: (1) increased drought frequency; (2) longer drought periods; and (3) water shortage; </a:t>
            </a:r>
            <a:endParaRPr lang="de-DE" sz="2000" dirty="0" smtClean="0">
              <a:solidFill>
                <a:schemeClr val="accent1"/>
              </a:solidFill>
            </a:endParaRPr>
          </a:p>
          <a:p>
            <a:pPr marL="273050" lvl="0" indent="-273050">
              <a:buFont typeface="Arial" pitchFamily="34" charset="0"/>
              <a:buChar char="•"/>
            </a:pPr>
            <a:r>
              <a:rPr lang="en-US" sz="2000" b="1" dirty="0" smtClean="0">
                <a:solidFill>
                  <a:schemeClr val="accent1"/>
                </a:solidFill>
              </a:rPr>
              <a:t>Migration patterns</a:t>
            </a:r>
            <a:r>
              <a:rPr lang="en-US" sz="2000" dirty="0" smtClean="0">
                <a:solidFill>
                  <a:schemeClr val="accent1"/>
                </a:solidFill>
              </a:rPr>
              <a:t>:</a:t>
            </a:r>
          </a:p>
          <a:p>
            <a:pPr marL="730250" lvl="1" indent="-273050">
              <a:buFont typeface="Arial" pitchFamily="34" charset="0"/>
              <a:buChar char="•"/>
            </a:pPr>
            <a:r>
              <a:rPr lang="en-US" sz="2000" dirty="0" smtClean="0">
                <a:solidFill>
                  <a:schemeClr val="accent1"/>
                </a:solidFill>
              </a:rPr>
              <a:t>While the majority of migrants are male and young, women now represent one-third of the total;</a:t>
            </a:r>
            <a:endParaRPr lang="de-DE" sz="2000" dirty="0" smtClean="0">
              <a:solidFill>
                <a:schemeClr val="accent1"/>
              </a:solidFill>
            </a:endParaRPr>
          </a:p>
          <a:p>
            <a:pPr marL="730250" lvl="1" indent="-273050">
              <a:buFont typeface="Arial" pitchFamily="34" charset="0"/>
              <a:buChar char="•"/>
            </a:pPr>
            <a:r>
              <a:rPr lang="en-US" sz="2000" dirty="0" smtClean="0">
                <a:solidFill>
                  <a:schemeClr val="accent1"/>
                </a:solidFill>
              </a:rPr>
              <a:t>Out-migration from Same District is a mix of rural-rural and rural-urban migration.</a:t>
            </a:r>
            <a:endParaRPr lang="de-DE" sz="2000" dirty="0" smtClean="0">
              <a:solidFill>
                <a:schemeClr val="accent1"/>
              </a:solidFill>
            </a:endParaRPr>
          </a:p>
        </p:txBody>
      </p:sp>
    </p:spTree>
    <p:extLst>
      <p:ext uri="{BB962C8B-B14F-4D97-AF65-F5344CB8AC3E}">
        <p14:creationId xmlns:p14="http://schemas.microsoft.com/office/powerpoint/2010/main" val="34562158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15</a:t>
            </a:fld>
            <a:endParaRPr lang="en-US"/>
          </a:p>
        </p:txBody>
      </p:sp>
      <p:sp>
        <p:nvSpPr>
          <p:cNvPr id="5" name="Text Placeholder 13"/>
          <p:cNvSpPr txBox="1">
            <a:spLocks/>
          </p:cNvSpPr>
          <p:nvPr/>
        </p:nvSpPr>
        <p:spPr bwMode="auto">
          <a:xfrm>
            <a:off x="2635613" y="332656"/>
            <a:ext cx="6508387"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200" b="1" dirty="0" smtClean="0">
                <a:solidFill>
                  <a:schemeClr val="accent1"/>
                </a:solidFill>
                <a:cs typeface="Arial" pitchFamily="34" charset="0"/>
              </a:rPr>
              <a:t>Key Findings: Agent Based Modeling in Tanzania</a:t>
            </a:r>
            <a:endParaRPr kumimoji="0" lang="de-DE" sz="2200" b="1" i="0" u="none" strike="noStrike" kern="1200" cap="none" spc="0" normalizeH="0" baseline="0" noProof="0" dirty="0" smtClean="0">
              <a:ln>
                <a:noFill/>
              </a:ln>
              <a:solidFill>
                <a:schemeClr val="accent1"/>
              </a:solidFill>
              <a:effectLst/>
              <a:uLnTx/>
              <a:uFillTx/>
              <a:ea typeface="+mn-ea"/>
              <a:cs typeface="Arial" pitchFamily="34" charset="0"/>
            </a:endParaRPr>
          </a:p>
        </p:txBody>
      </p:sp>
      <p:sp>
        <p:nvSpPr>
          <p:cNvPr id="6" name="Rectangle 5"/>
          <p:cNvSpPr/>
          <p:nvPr/>
        </p:nvSpPr>
        <p:spPr>
          <a:xfrm>
            <a:off x="457200" y="980728"/>
            <a:ext cx="8219256" cy="5663089"/>
          </a:xfrm>
          <a:prstGeom prst="rect">
            <a:avLst/>
          </a:prstGeom>
        </p:spPr>
        <p:txBody>
          <a:bodyPr wrap="square">
            <a:spAutoFit/>
          </a:bodyPr>
          <a:lstStyle/>
          <a:p>
            <a:pPr marL="177800" lvl="0" indent="-177800">
              <a:buFont typeface="Arial" pitchFamily="34" charset="0"/>
              <a:buChar char="•"/>
            </a:pPr>
            <a:r>
              <a:rPr lang="en-US" sz="2000" b="1" dirty="0" smtClean="0">
                <a:solidFill>
                  <a:schemeClr val="accent1"/>
                </a:solidFill>
              </a:rPr>
              <a:t>Agent-based </a:t>
            </a:r>
            <a:r>
              <a:rPr lang="en-US" sz="2000" b="1" dirty="0" err="1" smtClean="0">
                <a:solidFill>
                  <a:schemeClr val="accent1"/>
                </a:solidFill>
              </a:rPr>
              <a:t>modelling</a:t>
            </a:r>
            <a:r>
              <a:rPr lang="en-US" sz="2000" b="1" dirty="0" smtClean="0">
                <a:solidFill>
                  <a:schemeClr val="accent1"/>
                </a:solidFill>
              </a:rPr>
              <a:t> </a:t>
            </a:r>
            <a:r>
              <a:rPr lang="en-US" sz="2000" dirty="0" smtClean="0">
                <a:solidFill>
                  <a:schemeClr val="accent1"/>
                </a:solidFill>
              </a:rPr>
              <a:t>work to address the question of “under what circumstances migration might become a significant driver of future migration”, with an initial application to the Tanzania research site;</a:t>
            </a:r>
            <a:endParaRPr lang="de-DE" sz="2000" dirty="0" smtClean="0">
              <a:solidFill>
                <a:schemeClr val="accent1"/>
              </a:solidFill>
            </a:endParaRPr>
          </a:p>
          <a:p>
            <a:pPr marL="177800" indent="-177800" algn="just">
              <a:buFont typeface="Arial" pitchFamily="34" charset="0"/>
              <a:buChar char="•"/>
            </a:pPr>
            <a:endParaRPr lang="en-US" sz="2000" dirty="0" smtClean="0">
              <a:solidFill>
                <a:schemeClr val="accent1"/>
              </a:solidFill>
            </a:endParaRPr>
          </a:p>
          <a:p>
            <a:pPr marL="177800" lvl="0" indent="-177800">
              <a:buFont typeface="Arial" pitchFamily="34" charset="0"/>
              <a:buChar char="•"/>
            </a:pPr>
            <a:r>
              <a:rPr lang="en-GB" sz="2000" b="1" dirty="0" smtClean="0">
                <a:solidFill>
                  <a:schemeClr val="accent1"/>
                </a:solidFill>
              </a:rPr>
              <a:t>Both “content” &amp;“vulnerable” households use migration, but in markedly different ways that either enhance resilience or reinforce a downward spiral </a:t>
            </a:r>
            <a:r>
              <a:rPr lang="en-GB" sz="2000" dirty="0" smtClean="0">
                <a:solidFill>
                  <a:schemeClr val="accent1"/>
                </a:solidFill>
              </a:rPr>
              <a:t>of vulnerability to climatic and other stressors.</a:t>
            </a:r>
          </a:p>
          <a:p>
            <a:pPr marL="177800" lvl="0" indent="-177800">
              <a:buFont typeface="Arial" pitchFamily="34" charset="0"/>
              <a:buChar char="•"/>
            </a:pPr>
            <a:endParaRPr lang="en-GB" sz="2000" dirty="0" smtClean="0">
              <a:solidFill>
                <a:schemeClr val="accent1"/>
              </a:solidFill>
            </a:endParaRPr>
          </a:p>
          <a:p>
            <a:pPr marL="177800" lvl="0" indent="-177800">
              <a:buFont typeface="Arial" pitchFamily="34" charset="0"/>
              <a:buChar char="•"/>
            </a:pPr>
            <a:r>
              <a:rPr lang="en-GB" sz="2000" b="1" dirty="0" smtClean="0">
                <a:solidFill>
                  <a:schemeClr val="accent1"/>
                </a:solidFill>
              </a:rPr>
              <a:t>Migration from vulnerable households </a:t>
            </a:r>
            <a:r>
              <a:rPr lang="en-GB" sz="2000" dirty="0" smtClean="0">
                <a:solidFill>
                  <a:schemeClr val="accent1"/>
                </a:solidFill>
              </a:rPr>
              <a:t>is quite sensitive to changes in rainfall patterns. </a:t>
            </a:r>
          </a:p>
          <a:p>
            <a:pPr marL="635000" lvl="1" indent="-177800">
              <a:buFont typeface="Arial" pitchFamily="34" charset="0"/>
              <a:buChar char="•"/>
            </a:pPr>
            <a:r>
              <a:rPr lang="en-GB" dirty="0" smtClean="0">
                <a:solidFill>
                  <a:schemeClr val="accent1"/>
                </a:solidFill>
              </a:rPr>
              <a:t>Overall, the </a:t>
            </a:r>
            <a:r>
              <a:rPr lang="en-GB" b="1" dirty="0" smtClean="0">
                <a:solidFill>
                  <a:schemeClr val="accent1"/>
                </a:solidFill>
              </a:rPr>
              <a:t>number of migrants </a:t>
            </a:r>
            <a:r>
              <a:rPr lang="en-GB" dirty="0" smtClean="0">
                <a:solidFill>
                  <a:schemeClr val="accent1"/>
                </a:solidFill>
              </a:rPr>
              <a:t>modelled as leaving vulnerable households increases significantly over the baseline with rainfall </a:t>
            </a:r>
            <a:r>
              <a:rPr lang="en-GB" dirty="0" err="1" smtClean="0">
                <a:solidFill>
                  <a:schemeClr val="accent1"/>
                </a:solidFill>
              </a:rPr>
              <a:t>variabilility</a:t>
            </a:r>
            <a:endParaRPr lang="de-DE" dirty="0" smtClean="0">
              <a:solidFill>
                <a:schemeClr val="accent1"/>
              </a:solidFill>
            </a:endParaRPr>
          </a:p>
          <a:p>
            <a:pPr marL="635000" lvl="1" indent="-177800">
              <a:buFont typeface="Arial" pitchFamily="34" charset="0"/>
              <a:buChar char="•"/>
            </a:pPr>
            <a:r>
              <a:rPr lang="en-GB" b="1" dirty="0" smtClean="0">
                <a:solidFill>
                  <a:schemeClr val="accent1"/>
                </a:solidFill>
              </a:rPr>
              <a:t>Migrants</a:t>
            </a:r>
            <a:r>
              <a:rPr lang="en-GB" dirty="0" smtClean="0">
                <a:solidFill>
                  <a:schemeClr val="accent1"/>
                </a:solidFill>
              </a:rPr>
              <a:t> modelled leaving vulnerable households is </a:t>
            </a:r>
            <a:r>
              <a:rPr lang="en-GB" b="1" dirty="0" smtClean="0">
                <a:solidFill>
                  <a:schemeClr val="accent1"/>
                </a:solidFill>
              </a:rPr>
              <a:t>greatest under extreme drying conditions</a:t>
            </a:r>
            <a:r>
              <a:rPr lang="en-GB" dirty="0" smtClean="0">
                <a:solidFill>
                  <a:schemeClr val="accent1"/>
                </a:solidFill>
              </a:rPr>
              <a:t>. </a:t>
            </a:r>
          </a:p>
          <a:p>
            <a:pPr marL="635000" lvl="1" indent="-177800">
              <a:buFont typeface="Arial" pitchFamily="34" charset="0"/>
              <a:buChar char="•"/>
            </a:pPr>
            <a:r>
              <a:rPr lang="en-GB" dirty="0" smtClean="0">
                <a:solidFill>
                  <a:schemeClr val="accent1"/>
                </a:solidFill>
              </a:rPr>
              <a:t>Migration from vulnerable households is lowest for extreme wetting</a:t>
            </a:r>
          </a:p>
          <a:p>
            <a:pPr marL="635000" lvl="1" indent="-177800">
              <a:buFont typeface="Arial" pitchFamily="34" charset="0"/>
              <a:buChar char="•"/>
            </a:pPr>
            <a:r>
              <a:rPr lang="en-GB" dirty="0" smtClean="0">
                <a:solidFill>
                  <a:schemeClr val="accent1"/>
                </a:solidFill>
              </a:rPr>
              <a:t>By contrast, </a:t>
            </a:r>
            <a:r>
              <a:rPr lang="en-GB" b="1" dirty="0" smtClean="0">
                <a:solidFill>
                  <a:schemeClr val="accent1"/>
                </a:solidFill>
              </a:rPr>
              <a:t>“</a:t>
            </a:r>
            <a:r>
              <a:rPr lang="en-GB" b="1" dirty="0" err="1" smtClean="0">
                <a:solidFill>
                  <a:schemeClr val="accent1"/>
                </a:solidFill>
              </a:rPr>
              <a:t>aspirational</a:t>
            </a:r>
            <a:r>
              <a:rPr lang="en-GB" b="1" dirty="0" smtClean="0">
                <a:solidFill>
                  <a:schemeClr val="accent1"/>
                </a:solidFill>
              </a:rPr>
              <a:t>” migration </a:t>
            </a:r>
            <a:r>
              <a:rPr lang="en-GB" dirty="0" smtClean="0">
                <a:solidFill>
                  <a:schemeClr val="accent1"/>
                </a:solidFill>
              </a:rPr>
              <a:t>from contented households shows much </a:t>
            </a:r>
            <a:r>
              <a:rPr lang="en-GB" b="1" dirty="0" smtClean="0">
                <a:solidFill>
                  <a:schemeClr val="accent1"/>
                </a:solidFill>
              </a:rPr>
              <a:t>less sensitivity to changing assumptions about future rainfall patterns</a:t>
            </a:r>
            <a:r>
              <a:rPr lang="en-GB" dirty="0" smtClean="0">
                <a:solidFill>
                  <a:schemeClr val="accent1"/>
                </a:solidFill>
              </a:rPr>
              <a:t>. Both wetting scenarios produce small increases in contented migration, while both drying scenarios show modest decreases</a:t>
            </a:r>
            <a:endParaRPr lang="de-DE" dirty="0" smtClean="0">
              <a:solidFill>
                <a:schemeClr val="accent1"/>
              </a:solidFill>
            </a:endParaRPr>
          </a:p>
        </p:txBody>
      </p:sp>
    </p:spTree>
    <p:extLst>
      <p:ext uri="{BB962C8B-B14F-4D97-AF65-F5344CB8AC3E}">
        <p14:creationId xmlns:p14="http://schemas.microsoft.com/office/powerpoint/2010/main" val="10600177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16</a:t>
            </a:fld>
            <a:endParaRPr lang="en-US"/>
          </a:p>
        </p:txBody>
      </p:sp>
      <p:sp>
        <p:nvSpPr>
          <p:cNvPr id="7" name="Text Placeholder 3"/>
          <p:cNvSpPr txBox="1">
            <a:spLocks/>
          </p:cNvSpPr>
          <p:nvPr/>
        </p:nvSpPr>
        <p:spPr bwMode="auto">
          <a:xfrm>
            <a:off x="2483768" y="116632"/>
            <a:ext cx="6197834"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GB" sz="2400" b="1" dirty="0" smtClean="0">
                <a:solidFill>
                  <a:schemeClr val="accent1"/>
                </a:solidFill>
              </a:rPr>
              <a:t>Potential future relationships among rainfall variability, food security and migration</a:t>
            </a:r>
            <a:endParaRPr lang="en-US" sz="2400" dirty="0">
              <a:solidFill>
                <a:schemeClr val="accent1"/>
              </a:solidFill>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graphicFrame>
        <p:nvGraphicFramePr>
          <p:cNvPr id="6" name="Chart 5"/>
          <p:cNvGraphicFramePr/>
          <p:nvPr/>
        </p:nvGraphicFramePr>
        <p:xfrm>
          <a:off x="838200" y="1340768"/>
          <a:ext cx="7416824"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17</a:t>
            </a:fld>
            <a:endParaRPr lang="en-US"/>
          </a:p>
        </p:txBody>
      </p:sp>
      <p:sp>
        <p:nvSpPr>
          <p:cNvPr id="7" name="Text Placeholder 3"/>
          <p:cNvSpPr txBox="1">
            <a:spLocks/>
          </p:cNvSpPr>
          <p:nvPr/>
        </p:nvSpPr>
        <p:spPr bwMode="auto">
          <a:xfrm>
            <a:off x="2478623" y="336079"/>
            <a:ext cx="6629881"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eaLnBrk="0" fontAlgn="base" hangingPunct="0">
              <a:spcBef>
                <a:spcPct val="20000"/>
              </a:spcBef>
              <a:spcAft>
                <a:spcPct val="0"/>
              </a:spcAft>
              <a:defRPr/>
            </a:pPr>
            <a:r>
              <a:rPr lang="de-DE" sz="2400" b="1" dirty="0" smtClean="0">
                <a:solidFill>
                  <a:schemeClr val="accent1"/>
                </a:solidFill>
                <a:cs typeface="Arial" pitchFamily="34" charset="0"/>
              </a:rPr>
              <a:t>Bangladesh: </a:t>
            </a:r>
            <a:r>
              <a:rPr lang="de-DE" sz="2000" b="1" dirty="0" smtClean="0">
                <a:solidFill>
                  <a:schemeClr val="accent1"/>
                </a:solidFill>
              </a:rPr>
              <a:t>Migration is a key coping strategy for poor households in Kurigram, but one with high social costs</a:t>
            </a:r>
            <a:endParaRPr lang="de-DE" sz="2000" b="1" dirty="0">
              <a:solidFill>
                <a:schemeClr val="accent1"/>
              </a:solidFill>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pic>
        <p:nvPicPr>
          <p:cNvPr id="4098" name="Picture 2" descr="https://photos-5.dropbox.com/t/0/AABFrV06vk-FbEWxqLCLfrZB6uWRk_0wLOgBIkakPHoESQ/10/65615801/jpeg/32x32/2/1351879200/0/2/Bangladesh_revised.JPG/IAHlgLdV5PX1UJWzcDyGCxgTSlhkfsNmYIKRCC7I6fc?size=1024x768"/>
          <p:cNvPicPr>
            <a:picLocks noChangeAspect="1" noChangeArrowheads="1"/>
          </p:cNvPicPr>
          <p:nvPr/>
        </p:nvPicPr>
        <p:blipFill>
          <a:blip r:embed="rId3"/>
          <a:srcRect/>
          <a:stretch>
            <a:fillRect/>
          </a:stretch>
        </p:blipFill>
        <p:spPr bwMode="auto">
          <a:xfrm>
            <a:off x="0" y="1124744"/>
            <a:ext cx="8964487" cy="56203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63997" y="1052736"/>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en-US" sz="2400" b="1" dirty="0">
                <a:latin typeface="Calibri" charset="0"/>
              </a:rPr>
              <a:t>A</a:t>
            </a:r>
            <a:r>
              <a:rPr lang="en-US" sz="2400" dirty="0">
                <a:latin typeface="Calibri" charset="0"/>
              </a:rPr>
              <a:t> significant proportion of population are still facing poverty, having limited land ownership and access to productive resources, and are struggling to eke out a living. They face seasonal food insecurity.</a:t>
            </a:r>
          </a:p>
        </p:txBody>
      </p:sp>
      <p:sp>
        <p:nvSpPr>
          <p:cNvPr id="2051" name="TextBox 4"/>
          <p:cNvSpPr txBox="1">
            <a:spLocks noChangeArrowheads="1"/>
          </p:cNvSpPr>
          <p:nvPr/>
        </p:nvSpPr>
        <p:spPr bwMode="auto">
          <a:xfrm>
            <a:off x="228600" y="2246312"/>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en-US" sz="2400" b="1" dirty="0">
                <a:latin typeface="Calibri" charset="0"/>
              </a:rPr>
              <a:t>P</a:t>
            </a:r>
            <a:r>
              <a:rPr lang="en-US" sz="2400" dirty="0">
                <a:latin typeface="Calibri" charset="0"/>
              </a:rPr>
              <a:t>roductive activities of these people are directly linked with climate parameters such as rainfall. Rainfall trends have been showing significant anomalies compared to observed averages in the study areas.</a:t>
            </a:r>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val="0"/>
              </a:ext>
            </a:extLst>
          </a:blip>
          <a:srcRect l="2805"/>
          <a:stretch>
            <a:fillRect/>
          </a:stretch>
        </p:blipFill>
        <p:spPr bwMode="auto">
          <a:xfrm>
            <a:off x="3565004" y="3816350"/>
            <a:ext cx="5334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6"/>
          <p:cNvSpPr txBox="1">
            <a:spLocks noChangeArrowheads="1"/>
          </p:cNvSpPr>
          <p:nvPr/>
        </p:nvSpPr>
        <p:spPr bwMode="auto">
          <a:xfrm>
            <a:off x="242615" y="3933056"/>
            <a:ext cx="3276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dirty="0">
                <a:latin typeface="Calibri" charset="0"/>
              </a:rPr>
              <a:t>R</a:t>
            </a:r>
            <a:r>
              <a:rPr lang="en-US" sz="2400" dirty="0">
                <a:latin typeface="Calibri" charset="0"/>
              </a:rPr>
              <a:t>ainfall induced hazards (i.e., drought/ aridity, untimely flood, erosion, etc.) have been bothering people by adversely affecting their production.</a:t>
            </a:r>
          </a:p>
        </p:txBody>
      </p:sp>
      <p:sp>
        <p:nvSpPr>
          <p:cNvPr id="6" name="Text Placeholder 3"/>
          <p:cNvSpPr txBox="1">
            <a:spLocks/>
          </p:cNvSpPr>
          <p:nvPr/>
        </p:nvSpPr>
        <p:spPr bwMode="auto">
          <a:xfrm>
            <a:off x="2581996" y="336079"/>
            <a:ext cx="5158356"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400" b="1" dirty="0" smtClean="0">
                <a:solidFill>
                  <a:schemeClr val="accent1"/>
                </a:solidFill>
                <a:cs typeface="Arial" pitchFamily="34" charset="0"/>
              </a:rPr>
              <a:t>Bangladesh cont‘d.</a:t>
            </a:r>
            <a:endParaRPr kumimoji="0" lang="de-DE" sz="2400" b="1" u="none" strike="noStrike" kern="1200" cap="none" spc="0" normalizeH="0" baseline="0" noProof="0" dirty="0">
              <a:ln>
                <a:noFill/>
              </a:ln>
              <a:solidFill>
                <a:schemeClr val="accent1"/>
              </a:solidFill>
              <a:effectLst/>
              <a:uLnTx/>
              <a:uFillTx/>
              <a:ea typeface="+mn-ea"/>
              <a:cs typeface="Arial" pitchFamily="34" charset="0"/>
            </a:endParaRPr>
          </a:p>
        </p:txBody>
      </p:sp>
    </p:spTree>
    <p:extLst>
      <p:ext uri="{BB962C8B-B14F-4D97-AF65-F5344CB8AC3E}">
        <p14:creationId xmlns:p14="http://schemas.microsoft.com/office/powerpoint/2010/main" val="396107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6096000" y="1196752"/>
            <a:ext cx="3048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2000" b="1" dirty="0">
                <a:latin typeface="Calibri" charset="0"/>
              </a:rPr>
              <a:t>C</a:t>
            </a:r>
            <a:r>
              <a:rPr lang="en-US" sz="2000" dirty="0">
                <a:latin typeface="Calibri" charset="0"/>
              </a:rPr>
              <a:t>limate change is increasing hardship to about 89% of people</a:t>
            </a:r>
            <a:r>
              <a:rPr lang="ja-JP" altLang="en-US" sz="2000" dirty="0">
                <a:latin typeface="Calibri" charset="0"/>
              </a:rPr>
              <a:t>’</a:t>
            </a:r>
            <a:r>
              <a:rPr lang="en-US" sz="2000" dirty="0">
                <a:latin typeface="Calibri" charset="0"/>
              </a:rPr>
              <a:t>s livelihoods and aggravating food insecurity</a:t>
            </a:r>
            <a:r>
              <a:rPr lang="en-US" sz="2000" dirty="0" smtClean="0">
                <a:latin typeface="Calibri" charset="0"/>
              </a:rPr>
              <a:t>.</a:t>
            </a:r>
          </a:p>
          <a:p>
            <a:pPr algn="r" eaLnBrk="1" hangingPunct="1"/>
            <a:endParaRPr lang="en-US" sz="2000" dirty="0">
              <a:latin typeface="Calibri" charset="0"/>
            </a:endParaRPr>
          </a:p>
          <a:p>
            <a:pPr algn="r" eaLnBrk="1" hangingPunct="1"/>
            <a:r>
              <a:rPr lang="en-US" sz="2000" b="1" dirty="0">
                <a:latin typeface="Calibri" charset="0"/>
              </a:rPr>
              <a:t>M</a:t>
            </a:r>
            <a:r>
              <a:rPr lang="en-US" sz="2000" dirty="0">
                <a:latin typeface="Calibri" charset="0"/>
              </a:rPr>
              <a:t>igration has been seen as a coping to avoid household food insecurity. Migration trends have been on the rise</a:t>
            </a:r>
            <a:r>
              <a:rPr lang="en-US" sz="2000" dirty="0" smtClean="0">
                <a:latin typeface="Calibri" charset="0"/>
              </a:rPr>
              <a:t>.</a:t>
            </a:r>
          </a:p>
          <a:p>
            <a:pPr algn="r" eaLnBrk="1" hangingPunct="1"/>
            <a:endParaRPr lang="en-US" sz="2000" dirty="0">
              <a:latin typeface="Calibri" charset="0"/>
            </a:endParaRPr>
          </a:p>
          <a:p>
            <a:pPr algn="r" eaLnBrk="1" hangingPunct="1"/>
            <a:r>
              <a:rPr lang="en-US" sz="2000" b="1" dirty="0">
                <a:latin typeface="Calibri" charset="0"/>
              </a:rPr>
              <a:t>S</a:t>
            </a:r>
            <a:r>
              <a:rPr lang="en-US" sz="2000" dirty="0">
                <a:latin typeface="Calibri" charset="0"/>
              </a:rPr>
              <a:t>ince migrants rely mostly on their basic skills, it cannot be seen as a sustainable coping measure in future.</a:t>
            </a:r>
          </a:p>
        </p:txBody>
      </p:sp>
      <p:pic>
        <p:nvPicPr>
          <p:cNvPr id="3075" name="Bild 19"/>
          <p:cNvPicPr>
            <a:picLocks noChangeAspect="1" noChangeArrowheads="1"/>
          </p:cNvPicPr>
          <p:nvPr/>
        </p:nvPicPr>
        <p:blipFill>
          <a:blip r:embed="rId2">
            <a:extLst>
              <a:ext uri="{28A0092B-C50C-407E-A947-70E740481C1C}">
                <a14:useLocalDpi xmlns:a14="http://schemas.microsoft.com/office/drawing/2010/main" val="0"/>
              </a:ext>
            </a:extLst>
          </a:blip>
          <a:srcRect t="6198"/>
          <a:stretch>
            <a:fillRect/>
          </a:stretch>
        </p:blipFill>
        <p:spPr bwMode="auto">
          <a:xfrm>
            <a:off x="0" y="1052736"/>
            <a:ext cx="587851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txBox="1">
            <a:spLocks/>
          </p:cNvSpPr>
          <p:nvPr/>
        </p:nvSpPr>
        <p:spPr bwMode="auto">
          <a:xfrm>
            <a:off x="2411760" y="336079"/>
            <a:ext cx="5158356"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000" b="1" dirty="0" smtClean="0">
                <a:solidFill>
                  <a:schemeClr val="accent1"/>
                </a:solidFill>
                <a:cs typeface="Arial" pitchFamily="34" charset="0"/>
              </a:rPr>
              <a:t>Bangladesh cont‘d.</a:t>
            </a:r>
            <a:endParaRPr kumimoji="0" lang="de-DE" sz="2000" b="1" u="none" strike="noStrike" kern="1200" cap="none" spc="0" normalizeH="0" baseline="0" noProof="0" dirty="0">
              <a:ln>
                <a:noFill/>
              </a:ln>
              <a:solidFill>
                <a:schemeClr val="accent1"/>
              </a:solidFill>
              <a:effectLst/>
              <a:uLnTx/>
              <a:uFillTx/>
              <a:cs typeface="Arial" pitchFamily="34" charset="0"/>
            </a:endParaRPr>
          </a:p>
        </p:txBody>
      </p:sp>
    </p:spTree>
    <p:extLst>
      <p:ext uri="{BB962C8B-B14F-4D97-AF65-F5344CB8AC3E}">
        <p14:creationId xmlns:p14="http://schemas.microsoft.com/office/powerpoint/2010/main" val="373729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a:t>
            </a:fld>
            <a:endParaRPr lang="en-US"/>
          </a:p>
        </p:txBody>
      </p:sp>
      <p:sp>
        <p:nvSpPr>
          <p:cNvPr id="6" name="TextBox 5"/>
          <p:cNvSpPr txBox="1">
            <a:spLocks noChangeArrowheads="1"/>
          </p:cNvSpPr>
          <p:nvPr/>
        </p:nvSpPr>
        <p:spPr bwMode="auto">
          <a:xfrm>
            <a:off x="179512" y="2038776"/>
            <a:ext cx="4896544" cy="3262431"/>
          </a:xfrm>
          <a:prstGeom prst="rect">
            <a:avLst/>
          </a:prstGeom>
          <a:noFill/>
          <a:ln w="9525">
            <a:noFill/>
            <a:miter lim="800000"/>
            <a:headEnd/>
            <a:tailEnd/>
          </a:ln>
        </p:spPr>
        <p:txBody>
          <a:bodyPr wrap="square">
            <a:spAutoFit/>
          </a:bodyPr>
          <a:lstStyle/>
          <a:p>
            <a:pPr marL="342900" indent="-342900" algn="just">
              <a:spcBef>
                <a:spcPts val="1200"/>
              </a:spcBef>
              <a:spcAft>
                <a:spcPts val="600"/>
              </a:spcAft>
            </a:pPr>
            <a:r>
              <a:rPr lang="en-US" sz="2200" b="1" dirty="0" smtClean="0">
                <a:solidFill>
                  <a:schemeClr val="accent1"/>
                </a:solidFill>
              </a:rPr>
              <a:t>OBJECTIVES</a:t>
            </a:r>
          </a:p>
          <a:p>
            <a:pPr marL="342900" indent="-342900" algn="just">
              <a:spcBef>
                <a:spcPts val="1200"/>
              </a:spcBef>
              <a:spcAft>
                <a:spcPts val="600"/>
              </a:spcAft>
              <a:buFont typeface="+mj-lt"/>
              <a:buAutoNum type="arabicPeriod"/>
            </a:pPr>
            <a:r>
              <a:rPr lang="en-US" sz="2200" b="1" dirty="0" smtClean="0">
                <a:solidFill>
                  <a:schemeClr val="accent1"/>
                </a:solidFill>
              </a:rPr>
              <a:t>To understand how rainfall variability, food security and migration interact today</a:t>
            </a:r>
          </a:p>
          <a:p>
            <a:pPr marL="342900" indent="-342900" algn="just">
              <a:spcBef>
                <a:spcPts val="1200"/>
              </a:spcBef>
              <a:spcAft>
                <a:spcPts val="600"/>
              </a:spcAft>
              <a:buFont typeface="+mj-lt"/>
              <a:buAutoNum type="arabicPeriod"/>
            </a:pPr>
            <a:r>
              <a:rPr lang="en-US" sz="2200" b="1" dirty="0" smtClean="0">
                <a:solidFill>
                  <a:schemeClr val="accent1"/>
                </a:solidFill>
              </a:rPr>
              <a:t>To understand how these factors might interact in coming decades as the impact of climate change begins to be felt more strongly</a:t>
            </a:r>
          </a:p>
        </p:txBody>
      </p:sp>
      <p:sp>
        <p:nvSpPr>
          <p:cNvPr id="8" name="TextBox 7"/>
          <p:cNvSpPr txBox="1"/>
          <p:nvPr/>
        </p:nvSpPr>
        <p:spPr>
          <a:xfrm>
            <a:off x="817562" y="2802707"/>
            <a:ext cx="7200900" cy="369332"/>
          </a:xfrm>
          <a:prstGeom prst="rect">
            <a:avLst/>
          </a:prstGeom>
          <a:noFill/>
        </p:spPr>
        <p:txBody>
          <a:bodyPr>
            <a:spAutoFit/>
          </a:bodyPr>
          <a:lstStyle/>
          <a:p>
            <a:pPr marL="342900" indent="-342900" algn="just">
              <a:spcAft>
                <a:spcPts val="600"/>
              </a:spcAft>
              <a:defRPr/>
            </a:pPr>
            <a:endParaRPr lang="en-US" b="1" dirty="0">
              <a:solidFill>
                <a:schemeClr val="accent1"/>
              </a:solidFill>
            </a:endParaRPr>
          </a:p>
        </p:txBody>
      </p:sp>
      <p:sp>
        <p:nvSpPr>
          <p:cNvPr id="11" name="Text Placeholder 13"/>
          <p:cNvSpPr txBox="1">
            <a:spLocks/>
          </p:cNvSpPr>
          <p:nvPr/>
        </p:nvSpPr>
        <p:spPr bwMode="auto">
          <a:xfrm>
            <a:off x="2635613" y="264071"/>
            <a:ext cx="6256867"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400" b="1" dirty="0" smtClean="0">
                <a:solidFill>
                  <a:schemeClr val="accent1"/>
                </a:solidFill>
                <a:cs typeface="Arial" pitchFamily="34" charset="0"/>
              </a:rPr>
              <a:t>Project O</a:t>
            </a:r>
            <a:r>
              <a:rPr kumimoji="0" lang="en-US" sz="2400" b="1" i="0" u="none" strike="noStrike" kern="1200" cap="none" spc="0" normalizeH="0" baseline="0" noProof="0" dirty="0" err="1" smtClean="0">
                <a:ln>
                  <a:noFill/>
                </a:ln>
                <a:solidFill>
                  <a:schemeClr val="accent1"/>
                </a:solidFill>
                <a:effectLst/>
                <a:uLnTx/>
                <a:uFillTx/>
                <a:ea typeface="+mn-ea"/>
                <a:cs typeface="Arial" pitchFamily="34" charset="0"/>
              </a:rPr>
              <a:t>bjectives</a:t>
            </a:r>
            <a:r>
              <a:rPr kumimoji="0" lang="en-US" sz="2400" b="1" i="0" u="none" strike="noStrike" kern="1200" cap="none" spc="0" normalizeH="0" baseline="0" noProof="0" dirty="0" smtClean="0">
                <a:ln>
                  <a:noFill/>
                </a:ln>
                <a:solidFill>
                  <a:schemeClr val="accent1"/>
                </a:solidFill>
                <a:effectLst/>
                <a:uLnTx/>
                <a:uFillTx/>
                <a:ea typeface="+mn-ea"/>
                <a:cs typeface="Arial" pitchFamily="34" charset="0"/>
              </a:rPr>
              <a:t> &amp; Scope</a:t>
            </a:r>
            <a:endParaRPr kumimoji="0" lang="de-DE" sz="2400" b="1" i="0" u="none" strike="noStrike" kern="1200" cap="none" spc="0" normalizeH="0" baseline="0" noProof="0" dirty="0" smtClean="0">
              <a:ln>
                <a:noFill/>
              </a:ln>
              <a:solidFill>
                <a:schemeClr val="accent1"/>
              </a:solidFill>
              <a:effectLst/>
              <a:uLnTx/>
              <a:uFillTx/>
              <a:ea typeface="+mn-ea"/>
              <a:cs typeface="Arial" pitchFamily="34" charset="0"/>
            </a:endParaRPr>
          </a:p>
        </p:txBody>
      </p:sp>
      <p:grpSp>
        <p:nvGrpSpPr>
          <p:cNvPr id="10" name="Group 9"/>
          <p:cNvGrpSpPr>
            <a:grpSpLocks noChangeAspect="1"/>
          </p:cNvGrpSpPr>
          <p:nvPr/>
        </p:nvGrpSpPr>
        <p:grpSpPr>
          <a:xfrm>
            <a:off x="5330407" y="2638461"/>
            <a:ext cx="3562073" cy="2374715"/>
            <a:chOff x="838200" y="4005064"/>
            <a:chExt cx="3886109" cy="2590739"/>
          </a:xfrm>
          <a:effectLst>
            <a:outerShdw blurRad="50800" dist="50800" dir="5400000" algn="ctr" rotWithShape="0">
              <a:schemeClr val="tx2">
                <a:lumMod val="60000"/>
                <a:lumOff val="40000"/>
              </a:schemeClr>
            </a:outerShdw>
          </a:effectLst>
        </p:grpSpPr>
        <p:pic>
          <p:nvPicPr>
            <p:cNvPr id="12" name="Picture 2" descr="\\bn-netapp\Users\rademacher\Photos Christina\India-PRA\Julie's pics 267.jpg"/>
            <p:cNvPicPr>
              <a:picLocks noChangeAspect="1" noChangeArrowheads="1"/>
            </p:cNvPicPr>
            <p:nvPr/>
          </p:nvPicPr>
          <p:blipFill>
            <a:blip r:embed="rId3" cstate="print"/>
            <a:srcRect/>
            <a:stretch>
              <a:fillRect/>
            </a:stretch>
          </p:blipFill>
          <p:spPr bwMode="auto">
            <a:xfrm>
              <a:off x="838200" y="4005064"/>
              <a:ext cx="3886109" cy="2590739"/>
            </a:xfrm>
            <a:prstGeom prst="rect">
              <a:avLst/>
            </a:prstGeom>
            <a:noFill/>
            <a:ln>
              <a:solidFill>
                <a:srgbClr val="020306"/>
              </a:solidFill>
            </a:ln>
          </p:spPr>
        </p:pic>
        <p:sp>
          <p:nvSpPr>
            <p:cNvPr id="13" name="TextBox 12"/>
            <p:cNvSpPr txBox="1">
              <a:spLocks noChangeArrowheads="1"/>
            </p:cNvSpPr>
            <p:nvPr/>
          </p:nvSpPr>
          <p:spPr bwMode="auto">
            <a:xfrm>
              <a:off x="2846872" y="6140906"/>
              <a:ext cx="1877437" cy="430887"/>
            </a:xfrm>
            <a:prstGeom prst="rect">
              <a:avLst/>
            </a:prstGeom>
            <a:noFill/>
            <a:ln w="9525">
              <a:noFill/>
              <a:miter lim="800000"/>
              <a:headEnd/>
              <a:tailEnd/>
            </a:ln>
          </p:spPr>
          <p:txBody>
            <a:bodyPr wrap="none">
              <a:spAutoFit/>
            </a:bodyPr>
            <a:lstStyle/>
            <a:p>
              <a:r>
                <a:rPr lang="de-DE" sz="1100" dirty="0" smtClean="0">
                  <a:solidFill>
                    <a:schemeClr val="bg1"/>
                  </a:solidFill>
                </a:rPr>
                <a:t>Focus group discussion, India.</a:t>
              </a:r>
            </a:p>
            <a:p>
              <a:r>
                <a:rPr lang="de-DE" sz="1100" dirty="0" smtClean="0">
                  <a:solidFill>
                    <a:schemeClr val="bg1"/>
                  </a:solidFill>
                </a:rPr>
                <a:t>Source</a:t>
              </a:r>
              <a:r>
                <a:rPr lang="de-DE" sz="1100" dirty="0">
                  <a:solidFill>
                    <a:schemeClr val="bg1"/>
                  </a:solidFill>
                </a:rPr>
                <a:t>: </a:t>
              </a:r>
              <a:r>
                <a:rPr lang="de-DE" sz="1100" dirty="0" smtClean="0">
                  <a:solidFill>
                    <a:schemeClr val="bg1"/>
                  </a:solidFill>
                </a:rPr>
                <a:t>Afifi, 2011</a:t>
              </a:r>
              <a:endParaRPr lang="de-DE" sz="1100" dirty="0">
                <a:solidFill>
                  <a:schemeClr val="bg1"/>
                </a:solidFill>
              </a:endParaRPr>
            </a:p>
          </p:txBody>
        </p:sp>
      </p:grpSp>
      <p:sp>
        <p:nvSpPr>
          <p:cNvPr id="15" name="TextBox 14"/>
          <p:cNvSpPr txBox="1"/>
          <p:nvPr/>
        </p:nvSpPr>
        <p:spPr>
          <a:xfrm>
            <a:off x="179512" y="5323855"/>
            <a:ext cx="8002910" cy="769441"/>
          </a:xfrm>
          <a:prstGeom prst="rect">
            <a:avLst/>
          </a:prstGeom>
          <a:noFill/>
        </p:spPr>
        <p:txBody>
          <a:bodyPr wrap="square" rtlCol="0">
            <a:spAutoFit/>
          </a:bodyPr>
          <a:lstStyle/>
          <a:p>
            <a:pPr marL="347472" indent="-347472">
              <a:spcBef>
                <a:spcPts val="1200"/>
              </a:spcBef>
              <a:spcAft>
                <a:spcPts val="600"/>
              </a:spcAft>
            </a:pPr>
            <a:r>
              <a:rPr lang="en-US" sz="2200" b="1" dirty="0" smtClean="0">
                <a:solidFill>
                  <a:schemeClr val="accent1"/>
                </a:solidFill>
              </a:rPr>
              <a:t>3. To work with communities to identify ways to manage rainfall variability, food and livelihood insecurity, and migration.</a:t>
            </a:r>
            <a:endParaRPr lang="en-US" sz="2200" dirty="0"/>
          </a:p>
        </p:txBody>
      </p:sp>
      <p:sp>
        <p:nvSpPr>
          <p:cNvPr id="14" name="TextBox 13"/>
          <p:cNvSpPr txBox="1"/>
          <p:nvPr/>
        </p:nvSpPr>
        <p:spPr>
          <a:xfrm>
            <a:off x="1440160" y="1341929"/>
            <a:ext cx="1547664" cy="430887"/>
          </a:xfrm>
          <a:prstGeom prst="rect">
            <a:avLst/>
          </a:prstGeom>
          <a:noFill/>
        </p:spPr>
        <p:txBody>
          <a:bodyPr wrap="square" rtlCol="0">
            <a:spAutoFit/>
          </a:bodyPr>
          <a:lstStyle/>
          <a:p>
            <a:r>
              <a:rPr lang="en-US" sz="2200" b="1" dirty="0" smtClean="0">
                <a:solidFill>
                  <a:schemeClr val="accent1"/>
                </a:solidFill>
              </a:rPr>
              <a:t>Research   -</a:t>
            </a:r>
          </a:p>
        </p:txBody>
      </p:sp>
      <p:sp>
        <p:nvSpPr>
          <p:cNvPr id="16" name="TextBox 15"/>
          <p:cNvSpPr txBox="1"/>
          <p:nvPr/>
        </p:nvSpPr>
        <p:spPr>
          <a:xfrm>
            <a:off x="2843808" y="1340768"/>
            <a:ext cx="1512168" cy="430887"/>
          </a:xfrm>
          <a:prstGeom prst="rect">
            <a:avLst/>
          </a:prstGeom>
          <a:noFill/>
        </p:spPr>
        <p:txBody>
          <a:bodyPr wrap="square" rtlCol="0">
            <a:spAutoFit/>
          </a:bodyPr>
          <a:lstStyle/>
          <a:p>
            <a:r>
              <a:rPr lang="en-US" sz="2200" b="1" dirty="0" smtClean="0">
                <a:solidFill>
                  <a:schemeClr val="accent1"/>
                </a:solidFill>
              </a:rPr>
              <a:t>Advocacy  -</a:t>
            </a:r>
          </a:p>
        </p:txBody>
      </p:sp>
      <p:sp>
        <p:nvSpPr>
          <p:cNvPr id="17" name="TextBox 16"/>
          <p:cNvSpPr txBox="1"/>
          <p:nvPr/>
        </p:nvSpPr>
        <p:spPr>
          <a:xfrm>
            <a:off x="4211960" y="1340768"/>
            <a:ext cx="1432858" cy="430887"/>
          </a:xfrm>
          <a:prstGeom prst="rect">
            <a:avLst/>
          </a:prstGeom>
          <a:noFill/>
        </p:spPr>
        <p:txBody>
          <a:bodyPr wrap="square" rtlCol="0">
            <a:spAutoFit/>
          </a:bodyPr>
          <a:lstStyle/>
          <a:p>
            <a:r>
              <a:rPr lang="en-US" sz="2200" b="1" dirty="0" smtClean="0">
                <a:solidFill>
                  <a:schemeClr val="accent1"/>
                </a:solidFill>
              </a:rPr>
              <a:t>Practice</a:t>
            </a:r>
          </a:p>
        </p:txBody>
      </p:sp>
      <p:sp>
        <p:nvSpPr>
          <p:cNvPr id="18" name="TextBox 17"/>
          <p:cNvSpPr txBox="1"/>
          <p:nvPr/>
        </p:nvSpPr>
        <p:spPr>
          <a:xfrm>
            <a:off x="241498" y="1340768"/>
            <a:ext cx="2026246" cy="430887"/>
          </a:xfrm>
          <a:prstGeom prst="rect">
            <a:avLst/>
          </a:prstGeom>
          <a:noFill/>
        </p:spPr>
        <p:txBody>
          <a:bodyPr wrap="square" rtlCol="0">
            <a:spAutoFit/>
          </a:bodyPr>
          <a:lstStyle/>
          <a:p>
            <a:r>
              <a:rPr lang="en-US" sz="2200" b="1" dirty="0" smtClean="0">
                <a:solidFill>
                  <a:schemeClr val="accent1"/>
                </a:solidFill>
              </a:rPr>
              <a:t>SCOPE: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20</a:t>
            </a:fld>
            <a:endParaRPr lang="en-US"/>
          </a:p>
        </p:txBody>
      </p:sp>
      <p:sp>
        <p:nvSpPr>
          <p:cNvPr id="7" name="Text Placeholder 3"/>
          <p:cNvSpPr txBox="1">
            <a:spLocks/>
          </p:cNvSpPr>
          <p:nvPr/>
        </p:nvSpPr>
        <p:spPr bwMode="auto">
          <a:xfrm>
            <a:off x="2334606" y="428605"/>
            <a:ext cx="5158356"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400" b="1" dirty="0" smtClean="0">
                <a:solidFill>
                  <a:schemeClr val="accent1"/>
                </a:solidFill>
                <a:cs typeface="Arial" pitchFamily="34" charset="0"/>
              </a:rPr>
              <a:t>Ghana</a:t>
            </a:r>
            <a:endParaRPr kumimoji="0" lang="de-DE" sz="2400" b="1" u="none" strike="noStrike" kern="1200" cap="none" spc="0" normalizeH="0" baseline="0" noProof="0" dirty="0">
              <a:ln>
                <a:noFill/>
              </a:ln>
              <a:solidFill>
                <a:schemeClr val="accent1"/>
              </a:solidFill>
              <a:effectLst/>
              <a:uLnTx/>
              <a:uFillTx/>
              <a:ea typeface="+mn-ea"/>
              <a:cs typeface="Arial" pitchFamily="34" charset="0"/>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pic>
        <p:nvPicPr>
          <p:cNvPr id="3074" name="Picture 2" descr="https://photos-2.dropbox.com/t/0/AACjasGdyHbcbQDuAK0nBZbpJCaOmRDQju1alv0NlxkPGg/10/65615801/jpeg/32x32/2/1351879200/0/2/Ghana.JPG/ft05tRfqCwdjeGIGX0LcuNwq1Ekh2msTUVgyzdSQtJw?size=1024x768"/>
          <p:cNvPicPr>
            <a:picLocks noChangeAspect="1" noChangeArrowheads="1"/>
          </p:cNvPicPr>
          <p:nvPr/>
        </p:nvPicPr>
        <p:blipFill>
          <a:blip r:embed="rId3"/>
          <a:srcRect/>
          <a:stretch>
            <a:fillRect/>
          </a:stretch>
        </p:blipFill>
        <p:spPr bwMode="auto">
          <a:xfrm>
            <a:off x="0" y="1088434"/>
            <a:ext cx="9030582" cy="56529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21</a:t>
            </a:fld>
            <a:endParaRPr lang="en-US"/>
          </a:p>
        </p:txBody>
      </p:sp>
      <p:sp>
        <p:nvSpPr>
          <p:cNvPr id="5" name="Text Placeholder 13"/>
          <p:cNvSpPr txBox="1">
            <a:spLocks/>
          </p:cNvSpPr>
          <p:nvPr/>
        </p:nvSpPr>
        <p:spPr bwMode="auto">
          <a:xfrm>
            <a:off x="2635613" y="332656"/>
            <a:ext cx="6508387"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200" b="1" dirty="0" smtClean="0">
                <a:solidFill>
                  <a:schemeClr val="accent1"/>
                </a:solidFill>
                <a:cs typeface="Arial" pitchFamily="34" charset="0"/>
              </a:rPr>
              <a:t>Key Findings: Ghana</a:t>
            </a:r>
            <a:endParaRPr kumimoji="0" lang="de-DE" sz="2200" b="1" i="0" u="none" strike="noStrike" kern="1200" cap="none" spc="0" normalizeH="0" baseline="0" noProof="0" dirty="0" smtClean="0">
              <a:ln>
                <a:noFill/>
              </a:ln>
              <a:solidFill>
                <a:schemeClr val="accent1"/>
              </a:solidFill>
              <a:effectLst/>
              <a:uLnTx/>
              <a:uFillTx/>
              <a:ea typeface="+mn-ea"/>
              <a:cs typeface="Arial" pitchFamily="34" charset="0"/>
            </a:endParaRPr>
          </a:p>
        </p:txBody>
      </p:sp>
      <p:sp>
        <p:nvSpPr>
          <p:cNvPr id="6" name="Rectangle 5"/>
          <p:cNvSpPr/>
          <p:nvPr/>
        </p:nvSpPr>
        <p:spPr>
          <a:xfrm>
            <a:off x="457200" y="1484784"/>
            <a:ext cx="8219256" cy="5016758"/>
          </a:xfrm>
          <a:prstGeom prst="rect">
            <a:avLst/>
          </a:prstGeom>
        </p:spPr>
        <p:txBody>
          <a:bodyPr wrap="square">
            <a:spAutoFit/>
          </a:bodyPr>
          <a:lstStyle/>
          <a:p>
            <a:pPr marL="177800" indent="-177800">
              <a:buFont typeface="Arial" pitchFamily="34" charset="0"/>
              <a:buChar char="•"/>
            </a:pPr>
            <a:r>
              <a:rPr lang="en-US" sz="2000" b="1" dirty="0" smtClean="0">
                <a:solidFill>
                  <a:schemeClr val="accent1"/>
                </a:solidFill>
              </a:rPr>
              <a:t>Rainfall variability &amp; food security</a:t>
            </a:r>
          </a:p>
          <a:p>
            <a:pPr marL="635000" lvl="1" indent="-177800">
              <a:buFont typeface="Arial" pitchFamily="34" charset="0"/>
              <a:buChar char="•"/>
            </a:pPr>
            <a:r>
              <a:rPr lang="en-US" sz="2000" dirty="0" smtClean="0">
                <a:solidFill>
                  <a:schemeClr val="accent1"/>
                </a:solidFill>
              </a:rPr>
              <a:t>Migration mainly </a:t>
            </a:r>
            <a:r>
              <a:rPr lang="en-US" sz="2000" b="1" dirty="0" smtClean="0">
                <a:solidFill>
                  <a:schemeClr val="accent1"/>
                </a:solidFill>
              </a:rPr>
              <a:t>due to livelihood and food insecurity linked to climatic </a:t>
            </a:r>
            <a:r>
              <a:rPr lang="en-US" sz="2000" dirty="0" smtClean="0">
                <a:solidFill>
                  <a:schemeClr val="accent1"/>
                </a:solidFill>
              </a:rPr>
              <a:t>and environmental factors affecting rain-fed agriculture; </a:t>
            </a:r>
            <a:br>
              <a:rPr lang="en-US" sz="2000" dirty="0" smtClean="0">
                <a:solidFill>
                  <a:schemeClr val="accent1"/>
                </a:solidFill>
              </a:rPr>
            </a:br>
            <a:endParaRPr lang="de-DE" sz="2000" dirty="0" smtClean="0">
              <a:solidFill>
                <a:schemeClr val="accent1"/>
              </a:solidFill>
            </a:endParaRPr>
          </a:p>
          <a:p>
            <a:pPr marL="177800" indent="-177800">
              <a:buFont typeface="Arial" pitchFamily="34" charset="0"/>
              <a:buChar char="•"/>
            </a:pPr>
            <a:r>
              <a:rPr lang="en-US" sz="2000" b="1" dirty="0" smtClean="0">
                <a:solidFill>
                  <a:schemeClr val="accent1"/>
                </a:solidFill>
              </a:rPr>
              <a:t>Factors affecting migration</a:t>
            </a:r>
          </a:p>
          <a:p>
            <a:pPr marL="635000" lvl="1" indent="-177800">
              <a:buFont typeface="Arial" pitchFamily="34" charset="0"/>
              <a:buChar char="•"/>
            </a:pPr>
            <a:r>
              <a:rPr lang="en-US" sz="2000" b="1" dirty="0" smtClean="0">
                <a:solidFill>
                  <a:schemeClr val="accent1"/>
                </a:solidFill>
              </a:rPr>
              <a:t>Most important triggers of migration </a:t>
            </a:r>
            <a:r>
              <a:rPr lang="en-US" sz="2000" dirty="0" smtClean="0">
                <a:solidFill>
                  <a:schemeClr val="accent1"/>
                </a:solidFill>
              </a:rPr>
              <a:t>among households are crop production decline; rainy season shifts; unemployment; longer drought periods causing unreliable harvest; increased drought frequency; </a:t>
            </a:r>
            <a:br>
              <a:rPr lang="en-US" sz="2000" dirty="0" smtClean="0">
                <a:solidFill>
                  <a:schemeClr val="accent1"/>
                </a:solidFill>
              </a:rPr>
            </a:br>
            <a:endParaRPr lang="de-DE" sz="2000" dirty="0" smtClean="0">
              <a:solidFill>
                <a:schemeClr val="accent1"/>
              </a:solidFill>
            </a:endParaRPr>
          </a:p>
          <a:p>
            <a:pPr marL="177800" indent="-177800">
              <a:buFont typeface="Arial" pitchFamily="34" charset="0"/>
              <a:buChar char="•"/>
            </a:pPr>
            <a:r>
              <a:rPr lang="en-US" sz="2000" b="1" dirty="0" smtClean="0">
                <a:solidFill>
                  <a:schemeClr val="accent1"/>
                </a:solidFill>
              </a:rPr>
              <a:t>Migration patterns</a:t>
            </a:r>
            <a:r>
              <a:rPr lang="en-US" sz="2000" dirty="0" smtClean="0">
                <a:solidFill>
                  <a:schemeClr val="accent1"/>
                </a:solidFill>
              </a:rPr>
              <a:t>:</a:t>
            </a:r>
          </a:p>
          <a:p>
            <a:pPr marL="635000" lvl="1" indent="-177800">
              <a:buFont typeface="Arial" pitchFamily="34" charset="0"/>
              <a:buChar char="•"/>
            </a:pPr>
            <a:r>
              <a:rPr lang="en-US" sz="2000" dirty="0" smtClean="0">
                <a:solidFill>
                  <a:schemeClr val="accent1"/>
                </a:solidFill>
              </a:rPr>
              <a:t>Migration is bridging income gaps but </a:t>
            </a:r>
            <a:r>
              <a:rPr lang="en-US" sz="2000" b="1" dirty="0" smtClean="0">
                <a:solidFill>
                  <a:schemeClr val="accent1"/>
                </a:solidFill>
              </a:rPr>
              <a:t>not improving overall well-being </a:t>
            </a:r>
            <a:r>
              <a:rPr lang="en-US" sz="2000" dirty="0" smtClean="0">
                <a:solidFill>
                  <a:schemeClr val="accent1"/>
                </a:solidFill>
              </a:rPr>
              <a:t>(household member left behind);</a:t>
            </a:r>
          </a:p>
          <a:p>
            <a:pPr marL="635000" lvl="1" indent="-177800">
              <a:buFont typeface="Arial" pitchFamily="34" charset="0"/>
              <a:buChar char="•"/>
            </a:pPr>
            <a:r>
              <a:rPr lang="en-US" sz="2000" b="1" dirty="0" smtClean="0">
                <a:solidFill>
                  <a:schemeClr val="accent1"/>
                </a:solidFill>
              </a:rPr>
              <a:t>Gender</a:t>
            </a:r>
            <a:r>
              <a:rPr lang="en-US" sz="2000" dirty="0" smtClean="0">
                <a:solidFill>
                  <a:schemeClr val="accent1"/>
                </a:solidFill>
              </a:rPr>
              <a:t>: Female-headed households more vulnerable, facing a higher degree of food insecurity, having fewer members of working age, possessing less land, and engaging slightly less in migration than male-headed households.</a:t>
            </a:r>
            <a:endParaRPr lang="de-DE" sz="2000" dirty="0" smtClean="0">
              <a:solidFill>
                <a:schemeClr val="accent1"/>
              </a:solidFill>
            </a:endParaRPr>
          </a:p>
        </p:txBody>
      </p:sp>
    </p:spTree>
    <p:extLst>
      <p:ext uri="{BB962C8B-B14F-4D97-AF65-F5344CB8AC3E}">
        <p14:creationId xmlns:p14="http://schemas.microsoft.com/office/powerpoint/2010/main" val="8828895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22</a:t>
            </a:fld>
            <a:endParaRPr lang="en-US" dirty="0"/>
          </a:p>
        </p:txBody>
      </p:sp>
      <p:sp>
        <p:nvSpPr>
          <p:cNvPr id="7" name="Text Placeholder 3"/>
          <p:cNvSpPr txBox="1">
            <a:spLocks/>
          </p:cNvSpPr>
          <p:nvPr/>
        </p:nvSpPr>
        <p:spPr bwMode="auto">
          <a:xfrm>
            <a:off x="2798020" y="334367"/>
            <a:ext cx="5158356"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400" b="1" dirty="0" smtClean="0">
                <a:solidFill>
                  <a:schemeClr val="accent1"/>
                </a:solidFill>
                <a:cs typeface="Arial" pitchFamily="34" charset="0"/>
              </a:rPr>
              <a:t>Reflections for UNFCCC Parties</a:t>
            </a:r>
            <a:endParaRPr kumimoji="0" lang="de-DE" sz="2400" b="1" u="none" strike="noStrike" kern="1200" cap="none" spc="0" normalizeH="0" baseline="0" noProof="0" dirty="0">
              <a:ln>
                <a:noFill/>
              </a:ln>
              <a:solidFill>
                <a:schemeClr val="accent1"/>
              </a:solidFill>
              <a:effectLst/>
              <a:uLnTx/>
              <a:uFillTx/>
              <a:ea typeface="+mn-ea"/>
              <a:cs typeface="Arial" pitchFamily="34" charset="0"/>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sp>
        <p:nvSpPr>
          <p:cNvPr id="9" name="Rectangle 8"/>
          <p:cNvSpPr/>
          <p:nvPr/>
        </p:nvSpPr>
        <p:spPr>
          <a:xfrm>
            <a:off x="485800" y="1292562"/>
            <a:ext cx="8406680" cy="5016758"/>
          </a:xfrm>
          <a:prstGeom prst="rect">
            <a:avLst/>
          </a:prstGeom>
        </p:spPr>
        <p:txBody>
          <a:bodyPr wrap="square">
            <a:spAutoFit/>
          </a:bodyPr>
          <a:lstStyle/>
          <a:p>
            <a:r>
              <a:rPr lang="en-GB" sz="2000" b="1" u="sng" dirty="0" smtClean="0">
                <a:solidFill>
                  <a:schemeClr val="accent1"/>
                </a:solidFill>
              </a:rPr>
              <a:t>Mitigation</a:t>
            </a:r>
            <a:r>
              <a:rPr lang="en-GB" sz="2000" dirty="0" smtClean="0">
                <a:solidFill>
                  <a:schemeClr val="accent1"/>
                </a:solidFill>
              </a:rPr>
              <a:t>: Commit to an equitable approach to reduce greenhouse gas emissions in line with what science says is necessary to avoid dangerous global warming.</a:t>
            </a:r>
          </a:p>
          <a:p>
            <a:endParaRPr lang="en-GB" sz="2000" dirty="0" smtClean="0">
              <a:solidFill>
                <a:schemeClr val="accent1"/>
              </a:solidFill>
            </a:endParaRPr>
          </a:p>
          <a:p>
            <a:r>
              <a:rPr lang="en-GB" sz="2000" b="1" u="sng" dirty="0" smtClean="0">
                <a:solidFill>
                  <a:schemeClr val="accent1"/>
                </a:solidFill>
              </a:rPr>
              <a:t>Finance</a:t>
            </a:r>
            <a:r>
              <a:rPr lang="en-GB" sz="2000" dirty="0" smtClean="0">
                <a:solidFill>
                  <a:schemeClr val="accent1"/>
                </a:solidFill>
              </a:rPr>
              <a:t>: Increase commitments and agree on innovative sources to ensure delivery of adequate, sustainable, predictable, new and additional adaptation finance that promotes transparency, participatory approaches, and accountability.</a:t>
            </a:r>
          </a:p>
          <a:p>
            <a:endParaRPr lang="en-GB" sz="2000" dirty="0" smtClean="0">
              <a:solidFill>
                <a:schemeClr val="accent1"/>
              </a:solidFill>
            </a:endParaRPr>
          </a:p>
          <a:p>
            <a:r>
              <a:rPr lang="en-GB" sz="2000" b="1" u="sng" dirty="0" smtClean="0">
                <a:solidFill>
                  <a:schemeClr val="accent1"/>
                </a:solidFill>
              </a:rPr>
              <a:t>Adaptation Committee</a:t>
            </a:r>
            <a:r>
              <a:rPr lang="en-GB" sz="2000" dirty="0" smtClean="0">
                <a:solidFill>
                  <a:schemeClr val="accent1"/>
                </a:solidFill>
              </a:rPr>
              <a:t>: Facilitate global and </a:t>
            </a:r>
            <a:r>
              <a:rPr lang="en-GB" sz="2000" smtClean="0">
                <a:solidFill>
                  <a:schemeClr val="accent1"/>
                </a:solidFill>
              </a:rPr>
              <a:t>regional coordination </a:t>
            </a:r>
            <a:r>
              <a:rPr lang="en-GB" sz="2000" dirty="0" smtClean="0">
                <a:solidFill>
                  <a:schemeClr val="accent1"/>
                </a:solidFill>
              </a:rPr>
              <a:t>to enable developing countries to access support and undertake national adaptation planning.</a:t>
            </a:r>
          </a:p>
          <a:p>
            <a:endParaRPr lang="en-GB" sz="2000" dirty="0" smtClean="0">
              <a:solidFill>
                <a:schemeClr val="accent1"/>
              </a:solidFill>
            </a:endParaRPr>
          </a:p>
          <a:p>
            <a:r>
              <a:rPr lang="en-GB" sz="2000" b="1" u="sng" dirty="0" smtClean="0">
                <a:solidFill>
                  <a:schemeClr val="accent1"/>
                </a:solidFill>
              </a:rPr>
              <a:t>Loss and Damage</a:t>
            </a:r>
            <a:r>
              <a:rPr lang="en-GB" sz="2000" dirty="0" smtClean="0">
                <a:solidFill>
                  <a:schemeClr val="accent1"/>
                </a:solidFill>
              </a:rPr>
              <a:t>: Assess and address loss and damage through the UN Framework Convention and the loss and damage work programme and mechanism in ways that meet the needs of the most vulnerable people.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23</a:t>
            </a:fld>
            <a:endParaRPr lang="en-US"/>
          </a:p>
        </p:txBody>
      </p:sp>
      <p:sp>
        <p:nvSpPr>
          <p:cNvPr id="5" name="Rectangle 4"/>
          <p:cNvSpPr/>
          <p:nvPr/>
        </p:nvSpPr>
        <p:spPr>
          <a:xfrm>
            <a:off x="2987824" y="116632"/>
            <a:ext cx="5696272" cy="830997"/>
          </a:xfrm>
          <a:prstGeom prst="rect">
            <a:avLst/>
          </a:prstGeom>
        </p:spPr>
        <p:txBody>
          <a:bodyPr wrap="square">
            <a:spAutoFit/>
          </a:bodyPr>
          <a:lstStyle/>
          <a:p>
            <a:pPr marL="342900" lvl="0" indent="-342900" algn="ctr" defTabSz="914400" eaLnBrk="0" fontAlgn="base" hangingPunct="0">
              <a:spcAft>
                <a:spcPct val="0"/>
              </a:spcAft>
              <a:defRPr/>
            </a:pPr>
            <a:r>
              <a:rPr lang="de-DE" sz="2400" b="1" dirty="0" smtClean="0">
                <a:solidFill>
                  <a:schemeClr val="accent1"/>
                </a:solidFill>
                <a:cs typeface="Arial" pitchFamily="34" charset="0"/>
              </a:rPr>
              <a:t>Reflections for National Level </a:t>
            </a:r>
          </a:p>
          <a:p>
            <a:pPr marL="342900" lvl="0" indent="-342900" algn="ctr" defTabSz="914400" eaLnBrk="0" fontAlgn="base" hangingPunct="0">
              <a:spcAft>
                <a:spcPct val="0"/>
              </a:spcAft>
              <a:defRPr/>
            </a:pPr>
            <a:r>
              <a:rPr lang="de-DE" sz="2400" b="1" dirty="0" smtClean="0">
                <a:solidFill>
                  <a:schemeClr val="accent1"/>
                </a:solidFill>
                <a:cs typeface="Arial" pitchFamily="34" charset="0"/>
              </a:rPr>
              <a:t>Policymakers &amp; Practitioners </a:t>
            </a:r>
            <a:endParaRPr lang="de-DE" sz="2400" b="1" dirty="0">
              <a:solidFill>
                <a:schemeClr val="accent1"/>
              </a:solidFill>
              <a:cs typeface="Arial" pitchFamily="34" charset="0"/>
            </a:endParaRPr>
          </a:p>
        </p:txBody>
      </p:sp>
      <p:sp>
        <p:nvSpPr>
          <p:cNvPr id="6" name="Rectangle 5"/>
          <p:cNvSpPr/>
          <p:nvPr/>
        </p:nvSpPr>
        <p:spPr>
          <a:xfrm>
            <a:off x="323528" y="1124744"/>
            <a:ext cx="8640960" cy="5355312"/>
          </a:xfrm>
          <a:prstGeom prst="rect">
            <a:avLst/>
          </a:prstGeom>
        </p:spPr>
        <p:txBody>
          <a:bodyPr wrap="square">
            <a:spAutoFit/>
          </a:bodyPr>
          <a:lstStyle/>
          <a:p>
            <a:r>
              <a:rPr lang="en-GB" sz="1900" b="1" u="sng" dirty="0" smtClean="0">
                <a:solidFill>
                  <a:schemeClr val="accent1"/>
                </a:solidFill>
              </a:rPr>
              <a:t>Global Food and Nutrition Security &amp; Sustainable Development Policymakers:</a:t>
            </a:r>
          </a:p>
          <a:p>
            <a:pPr marL="347472" indent="-347472">
              <a:buFont typeface="Arial" pitchFamily="34" charset="0"/>
              <a:buChar char="•"/>
            </a:pPr>
            <a:r>
              <a:rPr lang="en-GB" sz="1900" b="1" dirty="0" smtClean="0">
                <a:solidFill>
                  <a:schemeClr val="accent1"/>
                </a:solidFill>
              </a:rPr>
              <a:t>Reinforce the call </a:t>
            </a:r>
            <a:r>
              <a:rPr lang="en-GB" sz="1900" dirty="0" smtClean="0">
                <a:solidFill>
                  <a:schemeClr val="accent1"/>
                </a:solidFill>
              </a:rPr>
              <a:t>to tackle the climate crisis and integrate climate change and gender considerations into global food and nutrition security efforts.</a:t>
            </a:r>
          </a:p>
          <a:p>
            <a:pPr marL="347472" indent="-347472">
              <a:buFont typeface="Arial" pitchFamily="34" charset="0"/>
              <a:buChar char="•"/>
            </a:pPr>
            <a:r>
              <a:rPr lang="en-GB" sz="1900" dirty="0" smtClean="0">
                <a:solidFill>
                  <a:schemeClr val="accent1"/>
                </a:solidFill>
              </a:rPr>
              <a:t>Craft </a:t>
            </a:r>
            <a:r>
              <a:rPr lang="en-GB" sz="1900" b="1" dirty="0" smtClean="0">
                <a:solidFill>
                  <a:schemeClr val="accent1"/>
                </a:solidFill>
              </a:rPr>
              <a:t>goals for the post-Millennium Development Goal period </a:t>
            </a:r>
            <a:r>
              <a:rPr lang="en-GB" sz="1900" dirty="0" smtClean="0">
                <a:solidFill>
                  <a:schemeClr val="accent1"/>
                </a:solidFill>
              </a:rPr>
              <a:t>that support the right of all people to sustainable development.</a:t>
            </a:r>
          </a:p>
          <a:p>
            <a:endParaRPr lang="en-GB" sz="1900" dirty="0" smtClean="0">
              <a:solidFill>
                <a:schemeClr val="accent1"/>
              </a:solidFill>
            </a:endParaRPr>
          </a:p>
          <a:p>
            <a:pPr>
              <a:defRPr/>
            </a:pPr>
            <a:r>
              <a:rPr lang="en-US" sz="1900" b="1" u="sng" dirty="0" smtClean="0">
                <a:solidFill>
                  <a:schemeClr val="accent1"/>
                </a:solidFill>
              </a:rPr>
              <a:t>Developed &amp; Developing Country National &amp; Local Governments, NGOs, multilateral institutions and UN agencies</a:t>
            </a:r>
          </a:p>
          <a:p>
            <a:pPr marL="347472" indent="-347472">
              <a:buFont typeface="Arial" pitchFamily="34" charset="0"/>
              <a:buChar char="•"/>
            </a:pPr>
            <a:r>
              <a:rPr lang="en-GB" sz="1900" dirty="0" smtClean="0">
                <a:solidFill>
                  <a:schemeClr val="accent1"/>
                </a:solidFill>
              </a:rPr>
              <a:t>Support, promote, and implement </a:t>
            </a:r>
            <a:r>
              <a:rPr lang="en-GB" sz="1900" b="1" dirty="0" smtClean="0">
                <a:solidFill>
                  <a:schemeClr val="accent1"/>
                </a:solidFill>
              </a:rPr>
              <a:t>comprehensive, participatory national and local plans </a:t>
            </a:r>
            <a:r>
              <a:rPr lang="en-GB" sz="1900" dirty="0" smtClean="0">
                <a:solidFill>
                  <a:schemeClr val="accent1"/>
                </a:solidFill>
              </a:rPr>
              <a:t>in order to anticipate and plan for potential food and livelihood security issues and human mobility related to climatic stressors.</a:t>
            </a:r>
          </a:p>
          <a:p>
            <a:pPr marL="347472" indent="-347472">
              <a:buFont typeface="Arial" pitchFamily="34" charset="0"/>
              <a:buChar char="•"/>
            </a:pPr>
            <a:r>
              <a:rPr lang="en-GB" sz="1900" b="1" dirty="0" smtClean="0">
                <a:solidFill>
                  <a:schemeClr val="accent1"/>
                </a:solidFill>
              </a:rPr>
              <a:t>Address trans-boundary challenges </a:t>
            </a:r>
            <a:r>
              <a:rPr lang="en-GB" sz="1900" dirty="0" smtClean="0">
                <a:solidFill>
                  <a:schemeClr val="accent1"/>
                </a:solidFill>
              </a:rPr>
              <a:t>and opportunities related to adaptation and human mobility.</a:t>
            </a:r>
          </a:p>
          <a:p>
            <a:pPr marL="347472" indent="-347472">
              <a:buFont typeface="Arial" pitchFamily="34" charset="0"/>
              <a:buChar char="•"/>
            </a:pPr>
            <a:r>
              <a:rPr lang="en-GB" sz="1900" b="1" dirty="0" smtClean="0">
                <a:solidFill>
                  <a:schemeClr val="accent1"/>
                </a:solidFill>
              </a:rPr>
              <a:t>Support and promote resilient livelihoods and food security</a:t>
            </a:r>
            <a:r>
              <a:rPr lang="en-GB" sz="1900" dirty="0" smtClean="0">
                <a:solidFill>
                  <a:schemeClr val="accent1"/>
                </a:solidFill>
              </a:rPr>
              <a:t>.</a:t>
            </a:r>
          </a:p>
          <a:p>
            <a:pPr marL="347472" indent="-347472">
              <a:buFont typeface="Arial" pitchFamily="34" charset="0"/>
              <a:buChar char="•"/>
            </a:pPr>
            <a:r>
              <a:rPr lang="en-GB" sz="1900" dirty="0" smtClean="0">
                <a:solidFill>
                  <a:schemeClr val="accent1"/>
                </a:solidFill>
              </a:rPr>
              <a:t>Strengthen and </a:t>
            </a:r>
            <a:r>
              <a:rPr lang="en-GB" sz="1900" b="1" dirty="0" smtClean="0">
                <a:solidFill>
                  <a:schemeClr val="accent1"/>
                </a:solidFill>
              </a:rPr>
              <a:t>expand disaster risk reduction </a:t>
            </a:r>
            <a:r>
              <a:rPr lang="en-GB" sz="1900" dirty="0" smtClean="0">
                <a:solidFill>
                  <a:schemeClr val="accent1"/>
                </a:solidFill>
              </a:rPr>
              <a:t>and links with long-term development.</a:t>
            </a:r>
          </a:p>
          <a:p>
            <a:pPr marL="347472" indent="-347472">
              <a:buFont typeface="Arial" pitchFamily="34" charset="0"/>
              <a:buChar char="•"/>
            </a:pPr>
            <a:r>
              <a:rPr lang="en-GB" sz="1900" b="1" dirty="0" smtClean="0">
                <a:solidFill>
                  <a:schemeClr val="accent1"/>
                </a:solidFill>
              </a:rPr>
              <a:t>Integrate gender </a:t>
            </a:r>
            <a:r>
              <a:rPr lang="en-GB" sz="1900" dirty="0" smtClean="0">
                <a:solidFill>
                  <a:schemeClr val="accent1"/>
                </a:solidFill>
              </a:rPr>
              <a:t>considerations .</a:t>
            </a:r>
          </a:p>
          <a:p>
            <a:pPr marL="347472" indent="-347472">
              <a:buFont typeface="Arial" pitchFamily="34" charset="0"/>
              <a:buChar char="•"/>
            </a:pPr>
            <a:r>
              <a:rPr lang="en-GB" sz="1900" b="1" dirty="0" smtClean="0">
                <a:solidFill>
                  <a:schemeClr val="accent1"/>
                </a:solidFill>
              </a:rPr>
              <a:t>Prioritize and engage vulnerable populations</a:t>
            </a:r>
            <a:r>
              <a:rPr lang="en-GB" sz="1900" dirty="0" smtClean="0">
                <a:solidFill>
                  <a:schemeClr val="accent1"/>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24</a:t>
            </a:fld>
            <a:endParaRPr lang="en-US"/>
          </a:p>
        </p:txBody>
      </p:sp>
      <p:sp>
        <p:nvSpPr>
          <p:cNvPr id="5" name="Text Placeholder 13"/>
          <p:cNvSpPr txBox="1">
            <a:spLocks/>
          </p:cNvSpPr>
          <p:nvPr/>
        </p:nvSpPr>
        <p:spPr bwMode="auto">
          <a:xfrm>
            <a:off x="2635613" y="264071"/>
            <a:ext cx="6256867"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400" b="1" dirty="0" smtClean="0">
                <a:solidFill>
                  <a:schemeClr val="accent1"/>
                </a:solidFill>
                <a:cs typeface="Arial" pitchFamily="34" charset="0"/>
              </a:rPr>
              <a:t>Policy Film</a:t>
            </a:r>
            <a:endParaRPr kumimoji="0" lang="de-DE" sz="2400" b="1" i="0" u="none" strike="noStrike" kern="1200" cap="none" spc="0" normalizeH="0" baseline="0" noProof="0" dirty="0" smtClean="0">
              <a:ln>
                <a:noFill/>
              </a:ln>
              <a:solidFill>
                <a:schemeClr val="accent1"/>
              </a:solidFill>
              <a:effectLst/>
              <a:uLnTx/>
              <a:uFillTx/>
              <a:ea typeface="+mn-ea"/>
              <a:cs typeface="Arial" pitchFamily="34" charset="0"/>
            </a:endParaRPr>
          </a:p>
        </p:txBody>
      </p:sp>
      <p:pic>
        <p:nvPicPr>
          <p:cNvPr id="7" name="Picture 2"/>
          <p:cNvPicPr>
            <a:picLocks noChangeAspect="1" noChangeArrowheads="1"/>
          </p:cNvPicPr>
          <p:nvPr/>
        </p:nvPicPr>
        <p:blipFill>
          <a:blip r:embed="rId3"/>
          <a:srcRect/>
          <a:stretch>
            <a:fillRect/>
          </a:stretch>
        </p:blipFill>
        <p:spPr bwMode="auto">
          <a:xfrm>
            <a:off x="1331504" y="1153439"/>
            <a:ext cx="6624872" cy="5299897"/>
          </a:xfrm>
          <a:prstGeom prst="rect">
            <a:avLst/>
          </a:prstGeom>
          <a:noFill/>
          <a:ln w="9525">
            <a:noFill/>
            <a:miter lim="800000"/>
            <a:headEnd/>
            <a:tailEnd/>
          </a:ln>
        </p:spPr>
      </p:pic>
    </p:spTree>
    <p:extLst>
      <p:ext uri="{BB962C8B-B14F-4D97-AF65-F5344CB8AC3E}">
        <p14:creationId xmlns:p14="http://schemas.microsoft.com/office/powerpoint/2010/main" val="2801474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8E4AC-260F-9D4D-B16A-6A7FF4FC752B}" type="datetime1">
              <a:rPr lang="en-US" smtClean="0"/>
              <a:pPr/>
              <a:t>1/18/2013</a:t>
            </a:fld>
            <a:endParaRPr lang="en-US"/>
          </a:p>
        </p:txBody>
      </p:sp>
      <p:sp>
        <p:nvSpPr>
          <p:cNvPr id="3" name="Footer Placeholder 2"/>
          <p:cNvSpPr>
            <a:spLocks noGrp="1"/>
          </p:cNvSpPr>
          <p:nvPr>
            <p:ph type="ftr" sz="quarter" idx="11"/>
          </p:nvPr>
        </p:nvSpPr>
        <p:spPr/>
        <p:txBody>
          <a:bodyPr/>
          <a:lstStyle/>
          <a:p>
            <a:r>
              <a:rPr lang="en-US" smtClean="0"/>
              <a:t>Presentation title goes here</a:t>
            </a:r>
            <a:endParaRPr lang="en-US"/>
          </a:p>
        </p:txBody>
      </p:sp>
      <p:sp>
        <p:nvSpPr>
          <p:cNvPr id="4" name="Slide Number Placeholder 3"/>
          <p:cNvSpPr>
            <a:spLocks noGrp="1"/>
          </p:cNvSpPr>
          <p:nvPr>
            <p:ph type="sldNum" sz="quarter" idx="12"/>
          </p:nvPr>
        </p:nvSpPr>
        <p:spPr/>
        <p:txBody>
          <a:bodyPr/>
          <a:lstStyle/>
          <a:p>
            <a:fld id="{86929573-AEA9-AF43-8CAC-E21550188CF0}" type="slidenum">
              <a:rPr lang="en-US" smtClean="0"/>
              <a:pPr/>
              <a:t>25</a:t>
            </a:fld>
            <a:endParaRPr lang="en-US"/>
          </a:p>
        </p:txBody>
      </p:sp>
      <p:sp>
        <p:nvSpPr>
          <p:cNvPr id="5" name="TextBox 4"/>
          <p:cNvSpPr txBox="1"/>
          <p:nvPr/>
        </p:nvSpPr>
        <p:spPr>
          <a:xfrm>
            <a:off x="1143000" y="1778000"/>
            <a:ext cx="6597352" cy="5262979"/>
          </a:xfrm>
          <a:prstGeom prst="rect">
            <a:avLst/>
          </a:prstGeom>
          <a:noFill/>
        </p:spPr>
        <p:txBody>
          <a:bodyPr wrap="square" rtlCol="0">
            <a:spAutoFit/>
          </a:bodyPr>
          <a:lstStyle/>
          <a:p>
            <a:r>
              <a:rPr lang="en-US" sz="2400" dirty="0" smtClean="0"/>
              <a:t>With the presentation of our research findings and policy reflections in Doha, the first phase of project activity is complete. Beginning in 2013 we will focus on: </a:t>
            </a:r>
          </a:p>
          <a:p>
            <a:pPr marL="342900" indent="-342900">
              <a:buFont typeface="Wingdings" charset="2"/>
              <a:buChar char="u"/>
            </a:pPr>
            <a:r>
              <a:rPr lang="en-US" sz="2400" dirty="0" smtClean="0"/>
              <a:t>Design and implementation of community-based adaptation projects in Peru, Tanzania, India and Thailand (CARE);</a:t>
            </a:r>
          </a:p>
          <a:p>
            <a:pPr marL="342900" indent="-342900">
              <a:buFont typeface="Wingdings" charset="2"/>
              <a:buChar char="u"/>
            </a:pPr>
            <a:r>
              <a:rPr lang="en-US" sz="2400" dirty="0" smtClean="0"/>
              <a:t>Publication of research findings in peer-reviewed journals (UNU);</a:t>
            </a:r>
          </a:p>
          <a:p>
            <a:pPr marL="342900" indent="-342900">
              <a:buFont typeface="Wingdings" charset="2"/>
              <a:buChar char="u"/>
            </a:pPr>
            <a:r>
              <a:rPr lang="en-US" sz="2400" dirty="0" smtClean="0"/>
              <a:t>Identification of opportunities for follow-on research and action initiatives to build on first phase of Where the Rain Falls.</a:t>
            </a:r>
          </a:p>
          <a:p>
            <a:endParaRPr lang="en-US" sz="2400" dirty="0" smtClean="0"/>
          </a:p>
          <a:p>
            <a:endParaRPr lang="en-US" sz="2400" dirty="0"/>
          </a:p>
        </p:txBody>
      </p:sp>
      <p:sp>
        <p:nvSpPr>
          <p:cNvPr id="6" name="Text Placeholder 3"/>
          <p:cNvSpPr txBox="1">
            <a:spLocks/>
          </p:cNvSpPr>
          <p:nvPr/>
        </p:nvSpPr>
        <p:spPr bwMode="auto">
          <a:xfrm>
            <a:off x="2581996" y="336079"/>
            <a:ext cx="5158356"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400" b="1" dirty="0" smtClean="0">
                <a:solidFill>
                  <a:schemeClr val="accent1"/>
                </a:solidFill>
                <a:cs typeface="Arial" pitchFamily="34" charset="0"/>
              </a:rPr>
              <a:t>Next </a:t>
            </a:r>
            <a:r>
              <a:rPr lang="de-DE" sz="2400" b="1" dirty="0" err="1" smtClean="0">
                <a:solidFill>
                  <a:schemeClr val="accent1"/>
                </a:solidFill>
                <a:cs typeface="Arial" pitchFamily="34" charset="0"/>
              </a:rPr>
              <a:t>Steps</a:t>
            </a:r>
            <a:endParaRPr kumimoji="0" lang="de-DE" sz="2400" b="1" u="none" strike="noStrike" kern="1200" cap="none" spc="0" normalizeH="0" baseline="0" noProof="0" dirty="0">
              <a:ln>
                <a:noFill/>
              </a:ln>
              <a:solidFill>
                <a:schemeClr val="accent1"/>
              </a:solidFill>
              <a:effectLst/>
              <a:uLnTx/>
              <a:uFillTx/>
              <a:ea typeface="+mn-ea"/>
              <a:cs typeface="Arial" pitchFamily="34" charset="0"/>
            </a:endParaRPr>
          </a:p>
        </p:txBody>
      </p:sp>
    </p:spTree>
    <p:extLst>
      <p:ext uri="{BB962C8B-B14F-4D97-AF65-F5344CB8AC3E}">
        <p14:creationId xmlns:p14="http://schemas.microsoft.com/office/powerpoint/2010/main" val="123008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26</a:t>
            </a:fld>
            <a:endParaRPr lang="en-US"/>
          </a:p>
        </p:txBody>
      </p:sp>
      <p:sp>
        <p:nvSpPr>
          <p:cNvPr id="7" name="Text Placeholder 3"/>
          <p:cNvSpPr txBox="1">
            <a:spLocks/>
          </p:cNvSpPr>
          <p:nvPr/>
        </p:nvSpPr>
        <p:spPr bwMode="auto">
          <a:xfrm>
            <a:off x="818803" y="1412776"/>
            <a:ext cx="7560840"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de-DE" sz="2800" b="1" u="none" strike="noStrike" kern="1200" cap="none" spc="0" normalizeH="0" baseline="0" noProof="0" dirty="0" smtClean="0">
                <a:ln>
                  <a:noFill/>
                </a:ln>
                <a:solidFill>
                  <a:schemeClr val="accent1"/>
                </a:solidFill>
                <a:effectLst/>
                <a:uLnTx/>
                <a:uFillTx/>
                <a:ea typeface="+mn-ea"/>
                <a:cs typeface="Arial" pitchFamily="34" charset="0"/>
              </a:rPr>
              <a:t>Thank you </a:t>
            </a:r>
            <a:r>
              <a:rPr kumimoji="0" lang="de-DE" sz="2800" b="1" u="none" strike="noStrike" kern="1200" cap="none" spc="0" normalizeH="0" noProof="0" dirty="0" smtClean="0">
                <a:ln>
                  <a:noFill/>
                </a:ln>
                <a:solidFill>
                  <a:schemeClr val="accent1"/>
                </a:solidFill>
                <a:effectLst/>
                <a:uLnTx/>
                <a:uFillTx/>
                <a:ea typeface="+mn-ea"/>
                <a:cs typeface="Arial" pitchFamily="34" charset="0"/>
              </a:rPr>
              <a:t>for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your</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attention</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We</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would</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now</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like</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to</a:t>
            </a:r>
            <a:r>
              <a:rPr kumimoji="0" lang="de-DE" sz="2800" b="1" u="none" strike="noStrike" kern="1200" cap="none" spc="0" normalizeH="0" noProof="0" dirty="0" smtClean="0">
                <a:ln>
                  <a:noFill/>
                </a:ln>
                <a:solidFill>
                  <a:schemeClr val="accent1"/>
                </a:solidFill>
                <a:effectLst/>
                <a:uLnTx/>
                <a:uFillTx/>
                <a:ea typeface="+mn-ea"/>
                <a:cs typeface="Arial" pitchFamily="34" charset="0"/>
              </a:rPr>
              <a:t> open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the</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floor</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for</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questions</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and</a:t>
            </a:r>
            <a:r>
              <a:rPr kumimoji="0" lang="de-DE" sz="2800" b="1" u="none" strike="noStrike" kern="1200" cap="none" spc="0" normalizeH="0" noProof="0" dirty="0" smtClean="0">
                <a:ln>
                  <a:noFill/>
                </a:ln>
                <a:solidFill>
                  <a:schemeClr val="accent1"/>
                </a:solidFill>
                <a:effectLst/>
                <a:uLnTx/>
                <a:uFillTx/>
                <a:ea typeface="+mn-ea"/>
                <a:cs typeface="Arial" pitchFamily="34" charset="0"/>
              </a:rPr>
              <a:t> </a:t>
            </a:r>
            <a:r>
              <a:rPr kumimoji="0" lang="de-DE" sz="2800" b="1" u="none" strike="noStrike" kern="1200" cap="none" spc="0" normalizeH="0" noProof="0" dirty="0" err="1" smtClean="0">
                <a:ln>
                  <a:noFill/>
                </a:ln>
                <a:solidFill>
                  <a:schemeClr val="accent1"/>
                </a:solidFill>
                <a:effectLst/>
                <a:uLnTx/>
                <a:uFillTx/>
                <a:ea typeface="+mn-ea"/>
                <a:cs typeface="Arial" pitchFamily="34" charset="0"/>
              </a:rPr>
              <a:t>comments</a:t>
            </a:r>
            <a:r>
              <a:rPr kumimoji="0" lang="de-DE" sz="2800" b="1" u="none" strike="noStrike" kern="1200" cap="none" spc="0" normalizeH="0" noProof="0" dirty="0" smtClean="0">
                <a:ln>
                  <a:noFill/>
                </a:ln>
                <a:solidFill>
                  <a:schemeClr val="accent1"/>
                </a:solidFill>
                <a:effectLst/>
                <a:uLnTx/>
                <a:uFillTx/>
                <a:ea typeface="+mn-ea"/>
                <a:cs typeface="Arial" pitchFamily="34" charset="0"/>
              </a:rPr>
              <a:t>.</a:t>
            </a: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endParaRPr lang="de-DE" sz="2400" b="1" baseline="0" dirty="0" smtClean="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400" b="1" dirty="0" err="1" smtClean="0">
                <a:cs typeface="Arial" pitchFamily="34" charset="0"/>
              </a:rPr>
              <a:t>For</a:t>
            </a:r>
            <a:r>
              <a:rPr lang="de-DE" sz="2400" b="1" dirty="0" smtClean="0">
                <a:cs typeface="Arial" pitchFamily="34" charset="0"/>
              </a:rPr>
              <a:t> additional </a:t>
            </a:r>
            <a:r>
              <a:rPr lang="de-DE" sz="2400" b="1" dirty="0" err="1" smtClean="0">
                <a:cs typeface="Arial" pitchFamily="34" charset="0"/>
              </a:rPr>
              <a:t>information</a:t>
            </a:r>
            <a:r>
              <a:rPr lang="de-DE" sz="2400" b="1" dirty="0" smtClean="0">
                <a:cs typeface="Arial" pitchFamily="34" charset="0"/>
              </a:rPr>
              <a:t>, please contact: </a:t>
            </a:r>
            <a:endParaRPr lang="de-DE" sz="2400" b="1" baseline="0" dirty="0" smtClean="0">
              <a:cs typeface="Arial" pitchFamily="34" charset="0"/>
            </a:endParaRPr>
          </a:p>
          <a:p>
            <a:pPr marL="342900" lvl="0" indent="-342900" algn="ctr" defTabSz="914400" eaLnBrk="0" fontAlgn="base" hangingPunct="0">
              <a:spcBef>
                <a:spcPct val="20000"/>
              </a:spcBef>
              <a:spcAft>
                <a:spcPct val="0"/>
              </a:spcAft>
              <a:defRPr/>
            </a:pPr>
            <a:r>
              <a:rPr lang="de-DE" sz="2000" b="1" dirty="0" smtClean="0">
                <a:solidFill>
                  <a:schemeClr val="accent1"/>
                </a:solidFill>
                <a:cs typeface="Arial" pitchFamily="34" charset="0"/>
              </a:rPr>
              <a:t>Research questions: Koko Warner </a:t>
            </a:r>
            <a:r>
              <a:rPr lang="de-DE" sz="2000" b="1" u="sng" dirty="0" smtClean="0">
                <a:solidFill>
                  <a:schemeClr val="accent1"/>
                </a:solidFill>
                <a:cs typeface="Arial" pitchFamily="34" charset="0"/>
              </a:rPr>
              <a:t>warner@ehs.unu.edu</a:t>
            </a:r>
            <a:r>
              <a:rPr lang="de-DE" sz="2000" b="1" dirty="0" smtClean="0">
                <a:solidFill>
                  <a:schemeClr val="accent1"/>
                </a:solidFill>
                <a:cs typeface="Arial" pitchFamily="34" charset="0"/>
              </a:rPr>
              <a:t> </a:t>
            </a:r>
          </a:p>
          <a:p>
            <a:pPr marL="342900" lvl="0" indent="-342900" algn="ctr" defTabSz="914400" eaLnBrk="0" fontAlgn="base" hangingPunct="0">
              <a:spcBef>
                <a:spcPct val="20000"/>
              </a:spcBef>
              <a:spcAft>
                <a:spcPct val="0"/>
              </a:spcAft>
              <a:defRPr/>
            </a:pPr>
            <a:r>
              <a:rPr lang="de-DE" sz="2000" b="1" dirty="0" smtClean="0">
                <a:solidFill>
                  <a:schemeClr val="accent1"/>
                </a:solidFill>
                <a:cs typeface="Arial" pitchFamily="34" charset="0"/>
              </a:rPr>
              <a:t>Project questions: Kevin Henry </a:t>
            </a:r>
            <a:r>
              <a:rPr lang="de-DE" sz="2000" b="1" u="sng" dirty="0" smtClean="0">
                <a:solidFill>
                  <a:schemeClr val="accent1"/>
                </a:solidFill>
                <a:cs typeface="Arial" pitchFamily="34" charset="0"/>
              </a:rPr>
              <a:t>henry@carefrance.org </a:t>
            </a:r>
          </a:p>
          <a:p>
            <a:pPr marL="342900" lvl="0" indent="-342900" algn="ctr" defTabSz="914400" eaLnBrk="0" fontAlgn="base" hangingPunct="0">
              <a:spcBef>
                <a:spcPct val="20000"/>
              </a:spcBef>
              <a:spcAft>
                <a:spcPct val="0"/>
              </a:spcAft>
              <a:defRPr/>
            </a:pPr>
            <a:r>
              <a:rPr lang="de-DE" sz="2000" b="1" dirty="0" smtClean="0">
                <a:solidFill>
                  <a:schemeClr val="accent1"/>
                </a:solidFill>
                <a:cs typeface="Arial" pitchFamily="34" charset="0"/>
              </a:rPr>
              <a:t>Advocacy questions: Tonya Rawe </a:t>
            </a:r>
            <a:r>
              <a:rPr lang="de-DE" sz="2000" b="1" u="sng" dirty="0" smtClean="0">
                <a:solidFill>
                  <a:schemeClr val="accent1"/>
                </a:solidFill>
                <a:cs typeface="Arial" pitchFamily="34" charset="0"/>
              </a:rPr>
              <a:t>trawe@care.org </a:t>
            </a:r>
          </a:p>
          <a:p>
            <a:pPr marL="342900" lvl="0" indent="-342900" algn="ctr" defTabSz="914400" eaLnBrk="0" fontAlgn="base" hangingPunct="0">
              <a:spcBef>
                <a:spcPct val="20000"/>
              </a:spcBef>
              <a:spcAft>
                <a:spcPct val="0"/>
              </a:spcAft>
              <a:defRPr/>
            </a:pPr>
            <a:r>
              <a:rPr lang="de-DE" sz="2000" b="1" dirty="0" smtClean="0">
                <a:solidFill>
                  <a:schemeClr val="accent1"/>
                </a:solidFill>
                <a:cs typeface="Arial" pitchFamily="34" charset="0"/>
              </a:rPr>
              <a:t>Media inquiries: Kimberly Bennett </a:t>
            </a:r>
            <a:r>
              <a:rPr lang="de-DE" sz="2000" b="1" u="sng" dirty="0" err="1" smtClean="0">
                <a:solidFill>
                  <a:schemeClr val="accent1"/>
                </a:solidFill>
                <a:cs typeface="Arial" pitchFamily="34" charset="0"/>
              </a:rPr>
              <a:t>bennett@carefrance.org</a:t>
            </a:r>
            <a:r>
              <a:rPr lang="de-DE" sz="2000" b="1" dirty="0" smtClean="0">
                <a:solidFill>
                  <a:schemeClr val="accent1"/>
                </a:solidFill>
                <a:cs typeface="Arial" pitchFamily="34" charset="0"/>
              </a:rPr>
              <a:t> </a:t>
            </a:r>
          </a:p>
          <a:p>
            <a:pPr marL="342900" lvl="0" indent="-342900" algn="ctr" defTabSz="914400" eaLnBrk="0" fontAlgn="base" hangingPunct="0">
              <a:spcBef>
                <a:spcPct val="20000"/>
              </a:spcBef>
              <a:spcAft>
                <a:spcPct val="0"/>
              </a:spcAft>
              <a:defRPr/>
            </a:pPr>
            <a:endParaRPr lang="de-DE" sz="2000" b="1" dirty="0" smtClean="0">
              <a:solidFill>
                <a:schemeClr val="accent1"/>
              </a:solidFill>
              <a:cs typeface="Arial" pitchFamily="34" charset="0"/>
            </a:endParaRPr>
          </a:p>
          <a:p>
            <a:pPr marL="342900" lvl="0" indent="-342900" algn="ctr" defTabSz="914400" eaLnBrk="0" fontAlgn="base" hangingPunct="0">
              <a:spcBef>
                <a:spcPct val="20000"/>
              </a:spcBef>
              <a:spcAft>
                <a:spcPct val="0"/>
              </a:spcAft>
              <a:defRPr/>
            </a:pPr>
            <a:r>
              <a:rPr lang="de-DE" sz="2000" b="1" u="sng" dirty="0" smtClean="0">
                <a:solidFill>
                  <a:schemeClr val="accent1"/>
                </a:solidFill>
                <a:cs typeface="Arial" pitchFamily="34" charset="0"/>
              </a:rPr>
              <a:t>www.wheretherainfalls.org</a:t>
            </a:r>
          </a:p>
          <a:p>
            <a:pPr marL="342900" lvl="0" indent="-342900" algn="ctr" defTabSz="914400" eaLnBrk="0" fontAlgn="base" hangingPunct="0">
              <a:spcBef>
                <a:spcPct val="20000"/>
              </a:spcBef>
              <a:spcAft>
                <a:spcPct val="0"/>
              </a:spcAft>
              <a:defRPr/>
            </a:pPr>
            <a:r>
              <a:rPr lang="de-DE" sz="2000" b="1" u="sng" dirty="0" smtClean="0">
                <a:solidFill>
                  <a:schemeClr val="accent1"/>
                </a:solidFill>
                <a:cs typeface="Arial" pitchFamily="34" charset="0"/>
              </a:rPr>
              <a:t>www.careclimatechange.org</a:t>
            </a:r>
          </a:p>
          <a:p>
            <a:pPr marL="342900" lvl="0" indent="-342900" algn="ctr" defTabSz="914400" eaLnBrk="0" fontAlgn="base" hangingPunct="0">
              <a:spcBef>
                <a:spcPct val="20000"/>
              </a:spcBef>
              <a:spcAft>
                <a:spcPct val="0"/>
              </a:spcAft>
              <a:defRPr/>
            </a:pPr>
            <a:r>
              <a:rPr lang="de-DE" sz="2000" b="1" u="sng" dirty="0" smtClean="0">
                <a:solidFill>
                  <a:schemeClr val="accent1"/>
                </a:solidFill>
                <a:cs typeface="Arial" pitchFamily="34" charset="0"/>
              </a:rPr>
              <a:t>www.ehs.unu.edu </a:t>
            </a:r>
          </a:p>
          <a:p>
            <a:pPr marL="342900" lvl="0" indent="-342900" algn="ctr" defTabSz="914400" eaLnBrk="0" fontAlgn="base" hangingPunct="0">
              <a:spcBef>
                <a:spcPct val="20000"/>
              </a:spcBef>
              <a:spcAft>
                <a:spcPct val="0"/>
              </a:spcAft>
              <a:defRPr/>
            </a:pPr>
            <a:endParaRPr lang="de-DE" sz="2400" b="1" dirty="0" smtClean="0">
              <a:solidFill>
                <a:schemeClr val="accent1"/>
              </a:solidFill>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endParaRPr lang="de-DE" sz="2400" b="1" dirty="0" smtClean="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de-DE" sz="2400" b="1" u="none" strike="noStrike" kern="1200" cap="none" spc="0" normalizeH="0" baseline="0" noProof="0" dirty="0">
              <a:ln>
                <a:noFill/>
              </a:ln>
              <a:effectLst/>
              <a:uLnTx/>
              <a:uFillTx/>
              <a:ea typeface="+mn-ea"/>
              <a:cs typeface="Arial" pitchFamily="34" charset="0"/>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3</a:t>
            </a:fld>
            <a:endParaRPr lang="en-US"/>
          </a:p>
        </p:txBody>
      </p:sp>
      <p:sp>
        <p:nvSpPr>
          <p:cNvPr id="5" name="Text Placeholder 13"/>
          <p:cNvSpPr txBox="1">
            <a:spLocks/>
          </p:cNvSpPr>
          <p:nvPr/>
        </p:nvSpPr>
        <p:spPr bwMode="auto">
          <a:xfrm>
            <a:off x="2635613" y="332656"/>
            <a:ext cx="6040843"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400" b="1" dirty="0" smtClean="0">
                <a:solidFill>
                  <a:schemeClr val="accent1"/>
                </a:solidFill>
                <a:cs typeface="Arial" pitchFamily="34" charset="0"/>
              </a:rPr>
              <a:t>Research Questions</a:t>
            </a:r>
            <a:endParaRPr kumimoji="0" lang="de-DE" sz="2400" b="1" i="0" u="none" strike="noStrike" kern="1200" cap="none" spc="0" normalizeH="0" baseline="0" noProof="0" dirty="0" smtClean="0">
              <a:ln>
                <a:noFill/>
              </a:ln>
              <a:solidFill>
                <a:schemeClr val="accent1"/>
              </a:solidFill>
              <a:effectLst/>
              <a:uLnTx/>
              <a:uFillTx/>
              <a:ea typeface="+mn-ea"/>
              <a:cs typeface="Arial" pitchFamily="34" charset="0"/>
            </a:endParaRPr>
          </a:p>
        </p:txBody>
      </p:sp>
      <p:sp>
        <p:nvSpPr>
          <p:cNvPr id="6" name="Rectangle 5"/>
          <p:cNvSpPr/>
          <p:nvPr/>
        </p:nvSpPr>
        <p:spPr>
          <a:xfrm>
            <a:off x="457200" y="1484784"/>
            <a:ext cx="8219256" cy="4093428"/>
          </a:xfrm>
          <a:prstGeom prst="rect">
            <a:avLst/>
          </a:prstGeom>
        </p:spPr>
        <p:txBody>
          <a:bodyPr wrap="square">
            <a:spAutoFit/>
          </a:bodyPr>
          <a:lstStyle/>
          <a:p>
            <a:pPr algn="just"/>
            <a:r>
              <a:rPr lang="en-US" sz="2000" b="1" dirty="0" smtClean="0">
                <a:solidFill>
                  <a:schemeClr val="accent1"/>
                </a:solidFill>
              </a:rPr>
              <a:t>Question #1</a:t>
            </a:r>
            <a:r>
              <a:rPr lang="en-US" sz="2000" dirty="0" smtClean="0">
                <a:solidFill>
                  <a:schemeClr val="accent1"/>
                </a:solidFill>
              </a:rPr>
              <a:t>: Under what circumstances do households use migration as a risk management strategy in response to rainfall variability and food insecurity?</a:t>
            </a:r>
          </a:p>
          <a:p>
            <a:pPr algn="just">
              <a:buFont typeface="Arial" pitchFamily="34" charset="0"/>
              <a:buChar char="•"/>
            </a:pPr>
            <a:endParaRPr lang="en-US" sz="2000" dirty="0" smtClean="0">
              <a:solidFill>
                <a:schemeClr val="accent1"/>
              </a:solidFill>
            </a:endParaRPr>
          </a:p>
          <a:p>
            <a:pPr algn="just"/>
            <a:r>
              <a:rPr lang="de-DE" sz="2000" b="1" dirty="0" smtClean="0">
                <a:solidFill>
                  <a:schemeClr val="accent1"/>
                </a:solidFill>
              </a:rPr>
              <a:t>Question #2: </a:t>
            </a:r>
            <a:r>
              <a:rPr lang="de-DE" sz="2000" dirty="0" smtClean="0">
                <a:solidFill>
                  <a:schemeClr val="accent1"/>
                </a:solidFill>
              </a:rPr>
              <a:t>Under what scenarios do rainfall variability and food security have the potential to become significant drivers of human mobility in particular regions of the world in the next two to three decades?</a:t>
            </a:r>
          </a:p>
          <a:p>
            <a:pPr algn="just">
              <a:buFont typeface="Arial" pitchFamily="34" charset="0"/>
              <a:buChar char="•"/>
            </a:pPr>
            <a:endParaRPr lang="de-DE" sz="2000" dirty="0" smtClean="0">
              <a:solidFill>
                <a:schemeClr val="accent1"/>
              </a:solidFill>
            </a:endParaRPr>
          </a:p>
          <a:p>
            <a:pPr algn="just"/>
            <a:r>
              <a:rPr lang="de-DE" sz="2000" b="1" dirty="0" smtClean="0">
                <a:solidFill>
                  <a:schemeClr val="accent1"/>
                </a:solidFill>
              </a:rPr>
              <a:t>Question #3: </a:t>
            </a:r>
            <a:r>
              <a:rPr lang="de-DE" sz="2000" dirty="0" smtClean="0">
                <a:solidFill>
                  <a:schemeClr val="accent1"/>
                </a:solidFill>
              </a:rPr>
              <a:t>In the context of climate change, what combination of policies can increase the likelihood that human mobility remains a matter of choice among a broader range of measures to manage risks associated with changing climatic conditions, rather than „merely“ a survival strategy after other pathways have been exhaused?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4</a:t>
            </a:fld>
            <a:endParaRPr lang="en-US"/>
          </a:p>
        </p:txBody>
      </p:sp>
      <p:pic>
        <p:nvPicPr>
          <p:cNvPr id="5" name="Picture 2"/>
          <p:cNvPicPr>
            <a:picLocks noChangeAspect="1" noChangeArrowheads="1"/>
          </p:cNvPicPr>
          <p:nvPr/>
        </p:nvPicPr>
        <p:blipFill>
          <a:blip r:embed="rId3" cstate="print"/>
          <a:srcRect t="3279" b="3279"/>
          <a:stretch>
            <a:fillRect/>
          </a:stretch>
        </p:blipFill>
        <p:spPr bwMode="auto">
          <a:xfrm>
            <a:off x="0" y="980728"/>
            <a:ext cx="9167548" cy="4104456"/>
          </a:xfrm>
          <a:prstGeom prst="rect">
            <a:avLst/>
          </a:prstGeom>
          <a:noFill/>
          <a:ln w="9525">
            <a:noFill/>
            <a:miter lim="800000"/>
            <a:headEnd/>
            <a:tailEnd/>
          </a:ln>
        </p:spPr>
      </p:pic>
      <p:sp>
        <p:nvSpPr>
          <p:cNvPr id="7" name="Text Placeholder 3"/>
          <p:cNvSpPr txBox="1">
            <a:spLocks/>
          </p:cNvSpPr>
          <p:nvPr/>
        </p:nvSpPr>
        <p:spPr bwMode="auto">
          <a:xfrm>
            <a:off x="3086052" y="214292"/>
            <a:ext cx="4510284"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de-DE" sz="2400" b="1" i="0" u="none" strike="noStrike" kern="1200" cap="none" spc="0" normalizeH="0" baseline="0" noProof="0" dirty="0" smtClean="0">
                <a:ln>
                  <a:noFill/>
                </a:ln>
                <a:solidFill>
                  <a:schemeClr val="accent1"/>
                </a:solidFill>
                <a:effectLst/>
                <a:uLnTx/>
                <a:uFillTx/>
                <a:ea typeface="+mn-ea"/>
                <a:cs typeface="Arial" pitchFamily="34" charset="0"/>
              </a:rPr>
              <a:t>Geographic</a:t>
            </a:r>
            <a:r>
              <a:rPr kumimoji="0" lang="de-DE" sz="2400" b="1" i="0" u="none" strike="noStrike" kern="1200" cap="none" spc="0" normalizeH="0" noProof="0" dirty="0" smtClean="0">
                <a:ln>
                  <a:noFill/>
                </a:ln>
                <a:solidFill>
                  <a:schemeClr val="accent1"/>
                </a:solidFill>
                <a:effectLst/>
                <a:uLnTx/>
                <a:uFillTx/>
                <a:ea typeface="+mn-ea"/>
                <a:cs typeface="Arial" pitchFamily="34" charset="0"/>
              </a:rPr>
              <a:t> Diversity: </a:t>
            </a:r>
            <a:r>
              <a:rPr kumimoji="0" lang="de-DE" sz="2400" b="1" i="0" u="none" strike="noStrike" kern="1200" cap="none" spc="0" normalizeH="0" baseline="0" noProof="0" dirty="0" smtClean="0">
                <a:ln>
                  <a:noFill/>
                </a:ln>
                <a:solidFill>
                  <a:schemeClr val="accent1"/>
                </a:solidFill>
                <a:effectLst/>
                <a:uLnTx/>
                <a:uFillTx/>
                <a:ea typeface="+mn-ea"/>
                <a:cs typeface="Arial" pitchFamily="34" charset="0"/>
              </a:rPr>
              <a:t>8</a:t>
            </a:r>
            <a:r>
              <a:rPr kumimoji="0" lang="de-DE" sz="2400" b="1" i="0" u="none" strike="noStrike" kern="1200" cap="none" spc="0" normalizeH="0" noProof="0" dirty="0" smtClean="0">
                <a:ln>
                  <a:noFill/>
                </a:ln>
                <a:solidFill>
                  <a:schemeClr val="accent1"/>
                </a:solidFill>
                <a:effectLst/>
                <a:uLnTx/>
                <a:uFillTx/>
                <a:ea typeface="+mn-ea"/>
                <a:cs typeface="Arial" pitchFamily="34" charset="0"/>
              </a:rPr>
              <a:t> Countries</a:t>
            </a:r>
            <a:endParaRPr kumimoji="0" lang="de-DE" sz="2400" b="1" i="0" u="none" strike="noStrike" kern="1200" cap="none" spc="0" normalizeH="0" baseline="0" noProof="0" dirty="0" smtClean="0">
              <a:ln>
                <a:noFill/>
              </a:ln>
              <a:solidFill>
                <a:schemeClr val="accent1"/>
              </a:solidFill>
              <a:effectLst/>
              <a:uLnTx/>
              <a:uFillTx/>
              <a:ea typeface="+mn-ea"/>
              <a:cs typeface="Arial" pitchFamily="34" charset="0"/>
            </a:endParaRPr>
          </a:p>
        </p:txBody>
      </p:sp>
      <p:sp>
        <p:nvSpPr>
          <p:cNvPr id="10" name="TextBox 9"/>
          <p:cNvSpPr txBox="1"/>
          <p:nvPr/>
        </p:nvSpPr>
        <p:spPr>
          <a:xfrm>
            <a:off x="3995936" y="4653136"/>
            <a:ext cx="1485022" cy="369332"/>
          </a:xfrm>
          <a:prstGeom prst="rect">
            <a:avLst/>
          </a:prstGeom>
          <a:noFill/>
        </p:spPr>
        <p:txBody>
          <a:bodyPr wrap="none" rtlCol="0">
            <a:spAutoFit/>
          </a:bodyPr>
          <a:lstStyle/>
          <a:p>
            <a:r>
              <a:rPr lang="de-DE" dirty="0" smtClean="0"/>
              <a:t>8 case studies</a:t>
            </a:r>
            <a:endParaRPr lang="de-DE" dirty="0"/>
          </a:p>
        </p:txBody>
      </p:sp>
      <p:sp>
        <p:nvSpPr>
          <p:cNvPr id="11" name="TextBox 10"/>
          <p:cNvSpPr txBox="1"/>
          <p:nvPr/>
        </p:nvSpPr>
        <p:spPr>
          <a:xfrm>
            <a:off x="6143066" y="5085184"/>
            <a:ext cx="1557956" cy="246221"/>
          </a:xfrm>
          <a:prstGeom prst="rect">
            <a:avLst/>
          </a:prstGeom>
          <a:noFill/>
        </p:spPr>
        <p:txBody>
          <a:bodyPr wrap="square" rtlCol="0">
            <a:spAutoFit/>
          </a:bodyPr>
          <a:lstStyle/>
          <a:p>
            <a:r>
              <a:rPr lang="de-DE" sz="1000" b="1" dirty="0" smtClean="0">
                <a:solidFill>
                  <a:schemeClr val="accent1"/>
                </a:solidFill>
              </a:rPr>
              <a:t>Source: CARE France</a:t>
            </a:r>
            <a:endParaRPr lang="en-US" sz="1000" b="1" dirty="0">
              <a:solidFill>
                <a:schemeClr val="accent1"/>
              </a:solidFill>
            </a:endParaRPr>
          </a:p>
        </p:txBody>
      </p:sp>
    </p:spTree>
    <p:extLst>
      <p:ext uri="{BB962C8B-B14F-4D97-AF65-F5344CB8AC3E}">
        <p14:creationId xmlns:p14="http://schemas.microsoft.com/office/powerpoint/2010/main" val="254095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Macro-level Context </a:t>
            </a:r>
            <a:endParaRPr lang="en-US" dirty="0"/>
          </a:p>
        </p:txBody>
      </p:sp>
      <p:sp>
        <p:nvSpPr>
          <p:cNvPr id="4" name="Date Placeholder 3"/>
          <p:cNvSpPr>
            <a:spLocks noGrp="1"/>
          </p:cNvSpPr>
          <p:nvPr>
            <p:ph type="dt" sz="half" idx="10"/>
          </p:nvPr>
        </p:nvSpPr>
        <p:spPr/>
        <p:txBody>
          <a:bodyPr/>
          <a:lstStyle/>
          <a:p>
            <a:fld id="{DA1889E2-DD3A-EA4E-B097-96350FD134B9}"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86929573-AEA9-AF43-8CAC-E21550188CF0}" type="slidenum">
              <a:rPr lang="en-US" smtClean="0"/>
              <a:pPr/>
              <a:t>5</a:t>
            </a:fld>
            <a:endParaRPr lang="en-US"/>
          </a:p>
        </p:txBody>
      </p:sp>
      <p:pic>
        <p:nvPicPr>
          <p:cNvPr id="1028" name="Picture 4"/>
          <p:cNvPicPr>
            <a:picLocks noChangeAspect="1" noChangeArrowheads="1"/>
          </p:cNvPicPr>
          <p:nvPr/>
        </p:nvPicPr>
        <p:blipFill>
          <a:blip r:embed="rId3"/>
          <a:srcRect/>
          <a:stretch>
            <a:fillRect/>
          </a:stretch>
        </p:blipFill>
        <p:spPr bwMode="auto">
          <a:xfrm>
            <a:off x="107504" y="1844824"/>
            <a:ext cx="9036496" cy="3484984"/>
          </a:xfrm>
          <a:prstGeom prst="rect">
            <a:avLst/>
          </a:prstGeom>
          <a:noFill/>
          <a:ln w="9525">
            <a:noFill/>
            <a:miter lim="800000"/>
            <a:headEnd/>
            <a:tailEnd/>
          </a:ln>
        </p:spPr>
      </p:pic>
    </p:spTree>
    <p:extLst>
      <p:ext uri="{BB962C8B-B14F-4D97-AF65-F5344CB8AC3E}">
        <p14:creationId xmlns:p14="http://schemas.microsoft.com/office/powerpoint/2010/main" val="314767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Research Sites: Diverse agro-ecological and meteorological conditions</a:t>
            </a:r>
          </a:p>
        </p:txBody>
      </p:sp>
      <p:sp>
        <p:nvSpPr>
          <p:cNvPr id="4" name="Date Placeholder 3"/>
          <p:cNvSpPr>
            <a:spLocks noGrp="1"/>
          </p:cNvSpPr>
          <p:nvPr>
            <p:ph type="dt" sz="half" idx="10"/>
          </p:nvPr>
        </p:nvSpPr>
        <p:spPr/>
        <p:txBody>
          <a:bodyPr/>
          <a:lstStyle/>
          <a:p>
            <a:fld id="{DA1889E2-DD3A-EA4E-B097-96350FD134B9}"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Presentation title goes here</a:t>
            </a:r>
            <a:endParaRPr lang="en-US"/>
          </a:p>
        </p:txBody>
      </p:sp>
      <p:sp>
        <p:nvSpPr>
          <p:cNvPr id="6" name="Slide Number Placeholder 5"/>
          <p:cNvSpPr>
            <a:spLocks noGrp="1"/>
          </p:cNvSpPr>
          <p:nvPr>
            <p:ph type="sldNum" sz="quarter" idx="12"/>
          </p:nvPr>
        </p:nvSpPr>
        <p:spPr/>
        <p:txBody>
          <a:bodyPr/>
          <a:lstStyle/>
          <a:p>
            <a:fld id="{86929573-AEA9-AF43-8CAC-E21550188CF0}" type="slidenum">
              <a:rPr lang="en-US" smtClean="0"/>
              <a:pPr/>
              <a:t>6</a:t>
            </a:fld>
            <a:endParaRPr lang="en-US"/>
          </a:p>
        </p:txBody>
      </p:sp>
      <p:pic>
        <p:nvPicPr>
          <p:cNvPr id="11266" name="Picture 2"/>
          <p:cNvPicPr>
            <a:picLocks noGrp="1" noChangeAspect="1" noChangeArrowheads="1"/>
          </p:cNvPicPr>
          <p:nvPr>
            <p:ph idx="1"/>
          </p:nvPr>
        </p:nvPicPr>
        <p:blipFill>
          <a:blip r:embed="rId3"/>
          <a:srcRect/>
          <a:stretch>
            <a:fillRect/>
          </a:stretch>
        </p:blipFill>
        <p:spPr bwMode="auto">
          <a:xfrm>
            <a:off x="179732" y="1628800"/>
            <a:ext cx="8784756" cy="4727550"/>
          </a:xfrm>
          <a:prstGeom prst="rect">
            <a:avLst/>
          </a:prstGeom>
          <a:noFill/>
          <a:ln w="9525">
            <a:noFill/>
            <a:miter lim="800000"/>
            <a:headEnd/>
            <a:tailEnd/>
          </a:ln>
          <a:effectLst/>
        </p:spPr>
      </p:pic>
    </p:spTree>
    <p:extLst>
      <p:ext uri="{BB962C8B-B14F-4D97-AF65-F5344CB8AC3E}">
        <p14:creationId xmlns:p14="http://schemas.microsoft.com/office/powerpoint/2010/main" val="408956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7</a:t>
            </a:fld>
            <a:endParaRPr lang="en-US"/>
          </a:p>
        </p:txBody>
      </p:sp>
      <p:sp>
        <p:nvSpPr>
          <p:cNvPr id="11" name="Text Placeholder 13"/>
          <p:cNvSpPr txBox="1">
            <a:spLocks/>
          </p:cNvSpPr>
          <p:nvPr/>
        </p:nvSpPr>
        <p:spPr bwMode="auto">
          <a:xfrm>
            <a:off x="2635613" y="214312"/>
            <a:ext cx="6184859"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1" u="none" strike="noStrike" kern="1200" cap="none" spc="0" normalizeH="0" baseline="0" noProof="0" dirty="0" smtClean="0">
                <a:ln>
                  <a:noFill/>
                </a:ln>
                <a:solidFill>
                  <a:schemeClr val="accent1"/>
                </a:solidFill>
                <a:effectLst/>
                <a:uLnTx/>
                <a:uFillTx/>
                <a:ea typeface="+mn-ea"/>
                <a:cs typeface="Arial" pitchFamily="34" charset="0"/>
              </a:rPr>
              <a:t>Partners and Donors</a:t>
            </a:r>
            <a:endParaRPr kumimoji="0" lang="de-DE" sz="2400" b="1" u="none" strike="noStrike" kern="1200" cap="none" spc="0" normalizeH="0" baseline="0" noProof="0" dirty="0" smtClean="0">
              <a:ln>
                <a:noFill/>
              </a:ln>
              <a:solidFill>
                <a:schemeClr val="accent1"/>
              </a:solidFill>
              <a:effectLst/>
              <a:uLnTx/>
              <a:uFillTx/>
              <a:ea typeface="+mn-ea"/>
              <a:cs typeface="Arial" pitchFamily="34" charset="0"/>
            </a:endParaRPr>
          </a:p>
        </p:txBody>
      </p:sp>
      <p:sp>
        <p:nvSpPr>
          <p:cNvPr id="5" name="Rectangle 4"/>
          <p:cNvSpPr/>
          <p:nvPr/>
        </p:nvSpPr>
        <p:spPr>
          <a:xfrm>
            <a:off x="18" y="1052736"/>
            <a:ext cx="9143982" cy="1631216"/>
          </a:xfrm>
          <a:prstGeom prst="rect">
            <a:avLst/>
          </a:prstGeom>
        </p:spPr>
        <p:txBody>
          <a:bodyPr wrap="square">
            <a:spAutoFit/>
          </a:bodyPr>
          <a:lstStyle/>
          <a:p>
            <a:pPr>
              <a:defRPr/>
            </a:pPr>
            <a:endParaRPr lang="de-DE" sz="2000" dirty="0" smtClean="0">
              <a:solidFill>
                <a:schemeClr val="accent1"/>
              </a:solidFill>
            </a:endParaRPr>
          </a:p>
          <a:p>
            <a:pPr>
              <a:defRPr/>
            </a:pPr>
            <a:endParaRPr lang="de-DE" sz="2000" dirty="0" smtClean="0">
              <a:solidFill>
                <a:schemeClr val="accent1"/>
              </a:solidFill>
            </a:endParaRPr>
          </a:p>
          <a:p>
            <a:pPr>
              <a:buFont typeface="Arial" pitchFamily="34" charset="0"/>
              <a:buChar char="•"/>
              <a:defRPr/>
            </a:pPr>
            <a:endParaRPr lang="de-DE" sz="2000" dirty="0" smtClean="0">
              <a:solidFill>
                <a:schemeClr val="accent1"/>
              </a:solidFill>
            </a:endParaRPr>
          </a:p>
          <a:p>
            <a:pPr>
              <a:defRPr/>
            </a:pPr>
            <a:endParaRPr lang="en-US" sz="2000" dirty="0" smtClean="0">
              <a:solidFill>
                <a:schemeClr val="accent1"/>
              </a:solidFill>
            </a:endParaRPr>
          </a:p>
          <a:p>
            <a:pPr>
              <a:defRPr/>
            </a:pPr>
            <a:endParaRPr lang="en-US" sz="2000" dirty="0" smtClean="0">
              <a:solidFill>
                <a:schemeClr val="accent1"/>
              </a:solidFill>
            </a:endParaRPr>
          </a:p>
        </p:txBody>
      </p:sp>
      <p:pic>
        <p:nvPicPr>
          <p:cNvPr id="6" name="Image 5" descr="CARE_HORIZONTAL_Orange-Jaune.png"/>
          <p:cNvPicPr>
            <a:picLocks noChangeAspect="1"/>
          </p:cNvPicPr>
          <p:nvPr/>
        </p:nvPicPr>
        <p:blipFill>
          <a:blip r:embed="rId3"/>
          <a:stretch>
            <a:fillRect/>
          </a:stretch>
        </p:blipFill>
        <p:spPr>
          <a:xfrm>
            <a:off x="457200" y="1646752"/>
            <a:ext cx="2789288" cy="900000"/>
          </a:xfrm>
          <a:prstGeom prst="rect">
            <a:avLst/>
          </a:prstGeom>
        </p:spPr>
      </p:pic>
      <p:pic>
        <p:nvPicPr>
          <p:cNvPr id="7" name="Image 6" descr="UNU-EHS_3c.png"/>
          <p:cNvPicPr>
            <a:picLocks noChangeAspect="1"/>
          </p:cNvPicPr>
          <p:nvPr/>
        </p:nvPicPr>
        <p:blipFill>
          <a:blip r:embed="rId4"/>
          <a:stretch>
            <a:fillRect/>
          </a:stretch>
        </p:blipFill>
        <p:spPr>
          <a:xfrm>
            <a:off x="5868144" y="1646752"/>
            <a:ext cx="2677501" cy="1512000"/>
          </a:xfrm>
          <a:prstGeom prst="rect">
            <a:avLst/>
          </a:prstGeom>
        </p:spPr>
      </p:pic>
      <p:pic>
        <p:nvPicPr>
          <p:cNvPr id="8" name="Image 7" descr="logo AXA center_to be used if others logos.jpg"/>
          <p:cNvPicPr>
            <a:picLocks noChangeAspect="1"/>
          </p:cNvPicPr>
          <p:nvPr/>
        </p:nvPicPr>
        <p:blipFill>
          <a:blip r:embed="rId5"/>
          <a:stretch>
            <a:fillRect/>
          </a:stretch>
        </p:blipFill>
        <p:spPr>
          <a:xfrm>
            <a:off x="611560" y="4581128"/>
            <a:ext cx="2454712" cy="972000"/>
          </a:xfrm>
          <a:prstGeom prst="rect">
            <a:avLst/>
          </a:prstGeom>
        </p:spPr>
      </p:pic>
      <p:pic>
        <p:nvPicPr>
          <p:cNvPr id="9" name="Image 8" descr="MacArth_primary_logo_stacked.jpg"/>
          <p:cNvPicPr>
            <a:picLocks noChangeAspect="1"/>
          </p:cNvPicPr>
          <p:nvPr/>
        </p:nvPicPr>
        <p:blipFill>
          <a:blip r:embed="rId6"/>
          <a:stretch>
            <a:fillRect/>
          </a:stretch>
        </p:blipFill>
        <p:spPr>
          <a:xfrm>
            <a:off x="6084163" y="4581128"/>
            <a:ext cx="2379190" cy="828000"/>
          </a:xfrm>
          <a:prstGeom prst="rect">
            <a:avLst/>
          </a:prstGeom>
        </p:spPr>
      </p:pic>
    </p:spTree>
    <p:extLst>
      <p:ext uri="{BB962C8B-B14F-4D97-AF65-F5344CB8AC3E}">
        <p14:creationId xmlns:p14="http://schemas.microsoft.com/office/powerpoint/2010/main" val="404455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8</a:t>
            </a:fld>
            <a:endParaRPr lang="en-US"/>
          </a:p>
        </p:txBody>
      </p:sp>
      <p:sp>
        <p:nvSpPr>
          <p:cNvPr id="7" name="Text Placeholder 3"/>
          <p:cNvSpPr txBox="1">
            <a:spLocks/>
          </p:cNvSpPr>
          <p:nvPr/>
        </p:nvSpPr>
        <p:spPr bwMode="auto">
          <a:xfrm>
            <a:off x="2555777" y="188640"/>
            <a:ext cx="6383258"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de-DE" sz="2400" b="1" i="0" u="none" strike="noStrike" kern="1200" cap="none" spc="0" normalizeH="0" baseline="0" noProof="0" dirty="0" smtClean="0">
                <a:ln>
                  <a:noFill/>
                </a:ln>
                <a:solidFill>
                  <a:schemeClr val="accent1"/>
                </a:solidFill>
                <a:effectLst/>
                <a:uLnTx/>
                <a:uFillTx/>
                <a:ea typeface="+mn-ea"/>
                <a:cs typeface="Arial" pitchFamily="34" charset="0"/>
              </a:rPr>
              <a:t>Field Research</a:t>
            </a:r>
            <a:r>
              <a:rPr kumimoji="0" lang="de-DE" sz="2400" b="1" i="0" u="none" strike="noStrike" kern="1200" cap="none" spc="0" normalizeH="0" noProof="0" dirty="0" smtClean="0">
                <a:ln>
                  <a:noFill/>
                </a:ln>
                <a:solidFill>
                  <a:schemeClr val="accent1"/>
                </a:solidFill>
                <a:effectLst/>
                <a:uLnTx/>
                <a:uFillTx/>
                <a:ea typeface="+mn-ea"/>
                <a:cs typeface="Arial" pitchFamily="34" charset="0"/>
              </a:rPr>
              <a:t> Methodology*</a:t>
            </a:r>
            <a:endParaRPr kumimoji="0" lang="de-DE" sz="2400" b="1" i="0" u="none" strike="noStrike" kern="1200" cap="none" spc="0" normalizeH="0" baseline="0" noProof="0" dirty="0">
              <a:ln>
                <a:noFill/>
              </a:ln>
              <a:solidFill>
                <a:schemeClr val="accent1"/>
              </a:solidFill>
              <a:effectLst/>
              <a:uLnTx/>
              <a:uFillTx/>
              <a:ea typeface="+mn-ea"/>
              <a:cs typeface="Arial" pitchFamily="34" charset="0"/>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sp>
        <p:nvSpPr>
          <p:cNvPr id="6" name="TextBox 5"/>
          <p:cNvSpPr txBox="1"/>
          <p:nvPr/>
        </p:nvSpPr>
        <p:spPr>
          <a:xfrm>
            <a:off x="323528" y="1196752"/>
            <a:ext cx="4896544" cy="1692771"/>
          </a:xfrm>
          <a:prstGeom prst="rect">
            <a:avLst/>
          </a:prstGeom>
          <a:noFill/>
        </p:spPr>
        <p:txBody>
          <a:bodyPr wrap="square" rtlCol="0">
            <a:spAutoFit/>
          </a:bodyPr>
          <a:lstStyle/>
          <a:p>
            <a:pPr>
              <a:spcBef>
                <a:spcPts val="600"/>
              </a:spcBef>
              <a:spcAft>
                <a:spcPts val="600"/>
              </a:spcAft>
            </a:pPr>
            <a:r>
              <a:rPr lang="de-DE" sz="2800" dirty="0" smtClean="0">
                <a:solidFill>
                  <a:schemeClr val="accent1"/>
                </a:solidFill>
              </a:rPr>
              <a:t>Expert interviews</a:t>
            </a:r>
          </a:p>
          <a:p>
            <a:pPr>
              <a:spcBef>
                <a:spcPts val="600"/>
              </a:spcBef>
              <a:spcAft>
                <a:spcPts val="600"/>
              </a:spcAft>
            </a:pPr>
            <a:r>
              <a:rPr lang="de-DE" sz="2800" dirty="0" smtClean="0">
                <a:solidFill>
                  <a:schemeClr val="accent1"/>
                </a:solidFill>
              </a:rPr>
              <a:t>Participatory Research Approach</a:t>
            </a:r>
          </a:p>
          <a:p>
            <a:pPr>
              <a:spcBef>
                <a:spcPts val="600"/>
              </a:spcBef>
              <a:spcAft>
                <a:spcPts val="600"/>
              </a:spcAft>
            </a:pPr>
            <a:r>
              <a:rPr lang="de-DE" sz="2800" dirty="0" smtClean="0">
                <a:solidFill>
                  <a:schemeClr val="accent1"/>
                </a:solidFill>
              </a:rPr>
              <a:t>Household surveys</a:t>
            </a:r>
            <a:endParaRPr lang="en-US" dirty="0"/>
          </a:p>
        </p:txBody>
      </p:sp>
      <p:grpSp>
        <p:nvGrpSpPr>
          <p:cNvPr id="9" name="Group 8"/>
          <p:cNvGrpSpPr>
            <a:grpSpLocks noChangeAspect="1"/>
          </p:cNvGrpSpPr>
          <p:nvPr/>
        </p:nvGrpSpPr>
        <p:grpSpPr>
          <a:xfrm>
            <a:off x="539552" y="3244745"/>
            <a:ext cx="3188514" cy="2344495"/>
            <a:chOff x="5652120" y="1152450"/>
            <a:chExt cx="3384376" cy="2488511"/>
          </a:xfrm>
          <a:effectLst>
            <a:outerShdw blurRad="50800" dist="50800" dir="5400000" algn="ctr" rotWithShape="0">
              <a:schemeClr val="tx2">
                <a:lumMod val="60000"/>
                <a:lumOff val="40000"/>
              </a:schemeClr>
            </a:outerShdw>
          </a:effectLst>
        </p:grpSpPr>
        <p:pic>
          <p:nvPicPr>
            <p:cNvPr id="10" name="Picture 2" descr="G:\Photos Christina\Tanzania-PRA\IMG_8192.jpg"/>
            <p:cNvPicPr>
              <a:picLocks noChangeAspect="1" noChangeArrowheads="1"/>
            </p:cNvPicPr>
            <p:nvPr/>
          </p:nvPicPr>
          <p:blipFill>
            <a:blip r:embed="rId3" cstate="print"/>
            <a:srcRect/>
            <a:stretch>
              <a:fillRect/>
            </a:stretch>
          </p:blipFill>
          <p:spPr bwMode="auto">
            <a:xfrm>
              <a:off x="5652120" y="1152450"/>
              <a:ext cx="3384376" cy="2488511"/>
            </a:xfrm>
            <a:prstGeom prst="rect">
              <a:avLst/>
            </a:prstGeom>
            <a:noFill/>
            <a:ln>
              <a:solidFill>
                <a:srgbClr val="020306"/>
              </a:solidFill>
            </a:ln>
          </p:spPr>
        </p:pic>
        <p:sp>
          <p:nvSpPr>
            <p:cNvPr id="11" name="Rectangle 10"/>
            <p:cNvSpPr/>
            <p:nvPr/>
          </p:nvSpPr>
          <p:spPr>
            <a:xfrm>
              <a:off x="6876256" y="3179296"/>
              <a:ext cx="1944216" cy="430887"/>
            </a:xfrm>
            <a:prstGeom prst="rect">
              <a:avLst/>
            </a:prstGeom>
          </p:spPr>
          <p:txBody>
            <a:bodyPr wrap="square">
              <a:spAutoFit/>
            </a:bodyPr>
            <a:lstStyle/>
            <a:p>
              <a:r>
                <a:rPr lang="de-DE" sz="1100" dirty="0" smtClean="0">
                  <a:solidFill>
                    <a:schemeClr val="bg1"/>
                  </a:solidFill>
                </a:rPr>
                <a:t>Resource map, Tanzania. Source: Afifi,  2012</a:t>
              </a:r>
              <a:endParaRPr lang="de-DE" sz="1100" dirty="0">
                <a:solidFill>
                  <a:schemeClr val="bg1"/>
                </a:solidFill>
              </a:endParaRPr>
            </a:p>
          </p:txBody>
        </p:sp>
      </p:grpSp>
      <p:sp>
        <p:nvSpPr>
          <p:cNvPr id="12" name="Rectangle 11"/>
          <p:cNvSpPr/>
          <p:nvPr/>
        </p:nvSpPr>
        <p:spPr>
          <a:xfrm>
            <a:off x="323528" y="5765775"/>
            <a:ext cx="3960440" cy="615553"/>
          </a:xfrm>
          <a:prstGeom prst="rect">
            <a:avLst/>
          </a:prstGeom>
        </p:spPr>
        <p:txBody>
          <a:bodyPr wrap="square">
            <a:spAutoFit/>
          </a:bodyPr>
          <a:lstStyle/>
          <a:p>
            <a:r>
              <a:rPr lang="de-DE" dirty="0" smtClean="0">
                <a:solidFill>
                  <a:schemeClr val="accent1"/>
                </a:solidFill>
              </a:rPr>
              <a:t>_______________________________</a:t>
            </a:r>
          </a:p>
          <a:p>
            <a:r>
              <a:rPr lang="de-DE" sz="1600" dirty="0" smtClean="0">
                <a:solidFill>
                  <a:schemeClr val="accent1"/>
                </a:solidFill>
              </a:rPr>
              <a:t>*See Rademacher-Schulz et al. (2012)</a:t>
            </a:r>
          </a:p>
        </p:txBody>
      </p:sp>
      <p:pic>
        <p:nvPicPr>
          <p:cNvPr id="16" name="Picture 3" descr="G:\Photos Christina\Andrea - Peru\seasonal calendar2.jpg"/>
          <p:cNvPicPr>
            <a:picLocks noChangeAspect="1" noChangeArrowheads="1"/>
          </p:cNvPicPr>
          <p:nvPr/>
        </p:nvPicPr>
        <p:blipFill>
          <a:blip r:embed="rId4" cstate="print"/>
          <a:srcRect/>
          <a:stretch>
            <a:fillRect/>
          </a:stretch>
        </p:blipFill>
        <p:spPr bwMode="auto">
          <a:xfrm>
            <a:off x="4283968" y="4073009"/>
            <a:ext cx="4655067" cy="1948279"/>
          </a:xfrm>
          <a:prstGeom prst="rect">
            <a:avLst/>
          </a:prstGeom>
          <a:noFill/>
        </p:spPr>
      </p:pic>
      <p:grpSp>
        <p:nvGrpSpPr>
          <p:cNvPr id="17" name="Group 16"/>
          <p:cNvGrpSpPr>
            <a:grpSpLocks noChangeAspect="1"/>
          </p:cNvGrpSpPr>
          <p:nvPr/>
        </p:nvGrpSpPr>
        <p:grpSpPr>
          <a:xfrm>
            <a:off x="5448860" y="1365257"/>
            <a:ext cx="3155588" cy="2351775"/>
            <a:chOff x="838200" y="2924944"/>
            <a:chExt cx="3768164" cy="2808312"/>
          </a:xfrm>
          <a:effectLst>
            <a:outerShdw blurRad="50800" dist="50800" dir="5400000" algn="ctr" rotWithShape="0">
              <a:schemeClr val="tx2">
                <a:lumMod val="60000"/>
                <a:lumOff val="40000"/>
              </a:schemeClr>
            </a:outerShdw>
          </a:effectLst>
        </p:grpSpPr>
        <p:pic>
          <p:nvPicPr>
            <p:cNvPr id="18" name="Picture 5" descr="\\bn-netapp\Users\rademacher\a_Rainfalls Project\Training workshop\Bilder Sakdapolrak\IMG_0133.JPG"/>
            <p:cNvPicPr>
              <a:picLocks noChangeAspect="1" noChangeArrowheads="1"/>
            </p:cNvPicPr>
            <p:nvPr/>
          </p:nvPicPr>
          <p:blipFill>
            <a:blip r:embed="rId5" cstate="print"/>
            <a:srcRect/>
            <a:stretch>
              <a:fillRect/>
            </a:stretch>
          </p:blipFill>
          <p:spPr bwMode="auto">
            <a:xfrm>
              <a:off x="861948" y="2924944"/>
              <a:ext cx="3744416" cy="2808312"/>
            </a:xfrm>
            <a:prstGeom prst="rect">
              <a:avLst/>
            </a:prstGeom>
            <a:noFill/>
            <a:ln w="9525">
              <a:solidFill>
                <a:srgbClr val="020306"/>
              </a:solidFill>
              <a:miter lim="800000"/>
              <a:headEnd/>
              <a:tailEnd/>
            </a:ln>
          </p:spPr>
        </p:pic>
        <p:sp>
          <p:nvSpPr>
            <p:cNvPr id="19" name="TextBox 5"/>
            <p:cNvSpPr txBox="1">
              <a:spLocks noChangeArrowheads="1"/>
            </p:cNvSpPr>
            <p:nvPr/>
          </p:nvSpPr>
          <p:spPr bwMode="auto">
            <a:xfrm>
              <a:off x="838200" y="2924944"/>
              <a:ext cx="2770668" cy="430887"/>
            </a:xfrm>
            <a:prstGeom prst="rect">
              <a:avLst/>
            </a:prstGeom>
            <a:noFill/>
            <a:ln w="9525">
              <a:noFill/>
              <a:miter lim="800000"/>
              <a:headEnd/>
              <a:tailEnd/>
            </a:ln>
          </p:spPr>
          <p:txBody>
            <a:bodyPr wrap="square">
              <a:spAutoFit/>
            </a:bodyPr>
            <a:lstStyle/>
            <a:p>
              <a:r>
                <a:rPr lang="de-DE" sz="1100" dirty="0" smtClean="0">
                  <a:solidFill>
                    <a:schemeClr val="bg1"/>
                  </a:solidFill>
                </a:rPr>
                <a:t>Ranking of coping strategies, Thailand.</a:t>
              </a:r>
            </a:p>
            <a:p>
              <a:r>
                <a:rPr lang="de-DE" sz="1100" dirty="0" smtClean="0">
                  <a:solidFill>
                    <a:schemeClr val="bg1"/>
                  </a:solidFill>
                </a:rPr>
                <a:t>Source</a:t>
              </a:r>
              <a:r>
                <a:rPr lang="de-DE" sz="1100" dirty="0">
                  <a:solidFill>
                    <a:schemeClr val="bg1"/>
                  </a:solidFill>
                </a:rPr>
                <a:t>: </a:t>
              </a:r>
              <a:r>
                <a:rPr lang="de-DE" sz="1100" dirty="0" smtClean="0">
                  <a:solidFill>
                    <a:schemeClr val="bg1"/>
                  </a:solidFill>
                </a:rPr>
                <a:t>Sakdapolrak, 2008</a:t>
              </a:r>
              <a:endParaRPr lang="de-DE" sz="1100" dirty="0">
                <a:solidFill>
                  <a:schemeClr val="bg1"/>
                </a:solidFill>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29573-AEA9-AF43-8CAC-E21550188CF0}" type="slidenum">
              <a:rPr lang="en-US" smtClean="0"/>
              <a:pPr/>
              <a:t>9</a:t>
            </a:fld>
            <a:endParaRPr lang="en-US"/>
          </a:p>
        </p:txBody>
      </p:sp>
      <p:sp>
        <p:nvSpPr>
          <p:cNvPr id="7" name="Text Placeholder 3"/>
          <p:cNvSpPr txBox="1">
            <a:spLocks/>
          </p:cNvSpPr>
          <p:nvPr/>
        </p:nvSpPr>
        <p:spPr bwMode="auto">
          <a:xfrm>
            <a:off x="3131840" y="188640"/>
            <a:ext cx="5158356"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de-DE" sz="2400" b="1" dirty="0" smtClean="0">
                <a:solidFill>
                  <a:schemeClr val="accent1"/>
                </a:solidFill>
                <a:cs typeface="Arial" pitchFamily="34" charset="0"/>
              </a:rPr>
              <a:t>Global Findings based on 8 case studies</a:t>
            </a:r>
            <a:endParaRPr kumimoji="0" lang="de-DE" sz="2400" b="1" u="none" strike="noStrike" kern="1200" cap="none" spc="0" normalizeH="0" baseline="0" noProof="0" dirty="0">
              <a:ln>
                <a:noFill/>
              </a:ln>
              <a:solidFill>
                <a:schemeClr val="accent1"/>
              </a:solidFill>
              <a:effectLst/>
              <a:uLnTx/>
              <a:uFillTx/>
              <a:ea typeface="+mn-ea"/>
              <a:cs typeface="Arial" pitchFamily="34" charset="0"/>
            </a:endParaRPr>
          </a:p>
        </p:txBody>
      </p:sp>
      <p:sp>
        <p:nvSpPr>
          <p:cNvPr id="8" name="TextBox 7"/>
          <p:cNvSpPr txBox="1"/>
          <p:nvPr/>
        </p:nvSpPr>
        <p:spPr bwMode="auto">
          <a:xfrm>
            <a:off x="2267744" y="4725144"/>
            <a:ext cx="6264696" cy="18002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20000"/>
              </a:spcBef>
              <a:spcAft>
                <a:spcPct val="0"/>
              </a:spcAft>
              <a:buClrTx/>
              <a:buSzTx/>
              <a:tabLst/>
            </a:pPr>
            <a:endParaRPr kumimoji="0" lang="de-DE" sz="1900" b="0" i="0" u="none" strike="noStrike" kern="1200" cap="none" spc="0" normalizeH="0" baseline="0" noProof="0" dirty="0" smtClean="0">
              <a:ln>
                <a:noFill/>
              </a:ln>
              <a:effectLst/>
              <a:uLnTx/>
              <a:uFillTx/>
              <a:ea typeface="+mn-ea"/>
              <a:cs typeface="Arial" pitchFamily="34" charset="0"/>
            </a:endParaRPr>
          </a:p>
        </p:txBody>
      </p:sp>
      <p:pic>
        <p:nvPicPr>
          <p:cNvPr id="6" name="Picture 5" descr="rainfalls data triangulation framework.png"/>
          <p:cNvPicPr>
            <a:picLocks noChangeAspect="1"/>
          </p:cNvPicPr>
          <p:nvPr/>
        </p:nvPicPr>
        <p:blipFill>
          <a:blip r:embed="rId3"/>
          <a:stretch>
            <a:fillRect/>
          </a:stretch>
        </p:blipFill>
        <p:spPr>
          <a:xfrm>
            <a:off x="0" y="18191"/>
            <a:ext cx="9144000" cy="68216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tRF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4360</Words>
  <Application>Microsoft Office PowerPoint</Application>
  <PresentationFormat>Skærmshow (4:3)</PresentationFormat>
  <Paragraphs>426</Paragraphs>
  <Slides>26</Slides>
  <Notes>19</Notes>
  <HiddenSlides>0</HiddenSlides>
  <MMClips>0</MMClips>
  <ScaleCrop>false</ScaleCrop>
  <HeadingPairs>
    <vt:vector size="4" baseType="variant">
      <vt:variant>
        <vt:lpstr>Tema</vt:lpstr>
      </vt:variant>
      <vt:variant>
        <vt:i4>1</vt:i4>
      </vt:variant>
      <vt:variant>
        <vt:lpstr>Diastitler</vt:lpstr>
      </vt:variant>
      <vt:variant>
        <vt:i4>26</vt:i4>
      </vt:variant>
    </vt:vector>
  </HeadingPairs>
  <TitlesOfParts>
    <vt:vector size="27" baseType="lpstr">
      <vt:lpstr>WtRF PPT Template</vt:lpstr>
      <vt:lpstr>PowerPoint-præsentation</vt:lpstr>
      <vt:lpstr>PowerPoint-præsentation</vt:lpstr>
      <vt:lpstr>PowerPoint-præsentation</vt:lpstr>
      <vt:lpstr>PowerPoint-præsentation</vt:lpstr>
      <vt:lpstr>Macro-level Context </vt:lpstr>
      <vt:lpstr>Research Sites: Diverse agro-ecological and meteorological conditions</vt:lpstr>
      <vt:lpstr>PowerPoint-præsentation</vt:lpstr>
      <vt:lpstr>PowerPoint-præsentation</vt:lpstr>
      <vt:lpstr>PowerPoint-præsentation</vt:lpstr>
      <vt:lpstr>Case Study Report Headlines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UNU-ViE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rademacher</dc:creator>
  <cp:lastModifiedBy>Janne Lykke Facius</cp:lastModifiedBy>
  <cp:revision>340</cp:revision>
  <dcterms:created xsi:type="dcterms:W3CDTF">2012-09-24T14:47:41Z</dcterms:created>
  <dcterms:modified xsi:type="dcterms:W3CDTF">2013-01-18T09:02:30Z</dcterms:modified>
</cp:coreProperties>
</file>