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DD31F440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44" r:id="rId3"/>
    <p:sldId id="341" r:id="rId4"/>
    <p:sldId id="338" r:id="rId5"/>
    <p:sldId id="342" r:id="rId6"/>
    <p:sldId id="345" r:id="rId7"/>
    <p:sldId id="343" r:id="rId8"/>
    <p:sldId id="347" r:id="rId9"/>
    <p:sldId id="346" r:id="rId10"/>
    <p:sldId id="33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69" autoAdjust="0"/>
    <p:restoredTop sz="97691" autoAdjust="0"/>
  </p:normalViewPr>
  <p:slideViewPr>
    <p:cSldViewPr snapToGrid="0" snapToObjects="1">
      <p:cViewPr>
        <p:scale>
          <a:sx n="68" d="100"/>
          <a:sy n="68" d="100"/>
        </p:scale>
        <p:origin x="-1552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comstock:Desktop:UNDP:UNDP%20support%20for%20INDCs:Post-Paris:Survey%20for%20countries%20-%20Jan%202016:INDC%20Needs%20Survey%2002-10-16%20MC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'Duplicate Countries - All Respo'!$W$96</c:f>
              <c:strCache>
                <c:ptCount val="1"/>
                <c:pt idx="0">
                  <c:v>Extremely Relevant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'Duplicate Countries - All Respo'!$V$97:$V$106</c:f>
              <c:strCache>
                <c:ptCount val="10"/>
                <c:pt idx="0">
                  <c:v>Other</c:v>
                </c:pt>
                <c:pt idx="1">
                  <c:v>Incorporating Gender</c:v>
                </c:pt>
                <c:pt idx="2">
                  <c:v>Revisiting INDC based on PA</c:v>
                </c:pt>
                <c:pt idx="3">
                  <c:v>Assess Sustainable Devt. Impacts</c:v>
                </c:pt>
                <c:pt idx="4">
                  <c:v>Building Awareness/Ownership</c:v>
                </c:pt>
                <c:pt idx="5">
                  <c:v>Estimating Implementation Costs</c:v>
                </c:pt>
                <c:pt idx="6">
                  <c:v>Building Institutional Structures</c:v>
                </c:pt>
                <c:pt idx="7">
                  <c:v>Developing Monitoring System</c:v>
                </c:pt>
                <c:pt idx="8">
                  <c:v>Developing Implementation Plan</c:v>
                </c:pt>
                <c:pt idx="9">
                  <c:v>Mobilizing Resources</c:v>
                </c:pt>
              </c:strCache>
            </c:strRef>
          </c:cat>
          <c:val>
            <c:numRef>
              <c:f>'Duplicate Countries - All Respo'!$W$97:$W$106</c:f>
              <c:numCache>
                <c:formatCode>0%</c:formatCode>
                <c:ptCount val="10"/>
                <c:pt idx="0">
                  <c:v>0.0757575757575758</c:v>
                </c:pt>
                <c:pt idx="1">
                  <c:v>0.151515151515152</c:v>
                </c:pt>
                <c:pt idx="2">
                  <c:v>0.227272727272727</c:v>
                </c:pt>
                <c:pt idx="3">
                  <c:v>0.424242424242424</c:v>
                </c:pt>
                <c:pt idx="4">
                  <c:v>0.590909090909091</c:v>
                </c:pt>
                <c:pt idx="5">
                  <c:v>0.590909090909091</c:v>
                </c:pt>
                <c:pt idx="6">
                  <c:v>0.606060606060606</c:v>
                </c:pt>
                <c:pt idx="7">
                  <c:v>0.621212121212121</c:v>
                </c:pt>
                <c:pt idx="8">
                  <c:v>0.666666666666667</c:v>
                </c:pt>
                <c:pt idx="9">
                  <c:v>0.772727272727273</c:v>
                </c:pt>
              </c:numCache>
            </c:numRef>
          </c:val>
        </c:ser>
        <c:ser>
          <c:idx val="1"/>
          <c:order val="1"/>
          <c:tx>
            <c:strRef>
              <c:f>'Duplicate Countries - All Respo'!$X$96</c:f>
              <c:strCache>
                <c:ptCount val="1"/>
                <c:pt idx="0">
                  <c:v>Very Relevant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'Duplicate Countries - All Respo'!$V$97:$V$106</c:f>
              <c:strCache>
                <c:ptCount val="10"/>
                <c:pt idx="0">
                  <c:v>Other</c:v>
                </c:pt>
                <c:pt idx="1">
                  <c:v>Incorporating Gender</c:v>
                </c:pt>
                <c:pt idx="2">
                  <c:v>Revisiting INDC based on PA</c:v>
                </c:pt>
                <c:pt idx="3">
                  <c:v>Assess Sustainable Devt. Impacts</c:v>
                </c:pt>
                <c:pt idx="4">
                  <c:v>Building Awareness/Ownership</c:v>
                </c:pt>
                <c:pt idx="5">
                  <c:v>Estimating Implementation Costs</c:v>
                </c:pt>
                <c:pt idx="6">
                  <c:v>Building Institutional Structures</c:v>
                </c:pt>
                <c:pt idx="7">
                  <c:v>Developing Monitoring System</c:v>
                </c:pt>
                <c:pt idx="8">
                  <c:v>Developing Implementation Plan</c:v>
                </c:pt>
                <c:pt idx="9">
                  <c:v>Mobilizing Resources</c:v>
                </c:pt>
              </c:strCache>
            </c:strRef>
          </c:cat>
          <c:val>
            <c:numRef>
              <c:f>'Duplicate Countries - All Respo'!$X$97:$X$106</c:f>
              <c:numCache>
                <c:formatCode>0%</c:formatCode>
                <c:ptCount val="10"/>
                <c:pt idx="0">
                  <c:v>0.0151515151515151</c:v>
                </c:pt>
                <c:pt idx="1">
                  <c:v>0.424242424242424</c:v>
                </c:pt>
                <c:pt idx="2">
                  <c:v>0.318181818181818</c:v>
                </c:pt>
                <c:pt idx="3">
                  <c:v>0.439393939393939</c:v>
                </c:pt>
                <c:pt idx="4">
                  <c:v>0.303030303030303</c:v>
                </c:pt>
                <c:pt idx="5">
                  <c:v>0.272727272727273</c:v>
                </c:pt>
                <c:pt idx="6">
                  <c:v>0.272727272727273</c:v>
                </c:pt>
                <c:pt idx="7">
                  <c:v>0.212121212121212</c:v>
                </c:pt>
                <c:pt idx="8">
                  <c:v>0.227272727272727</c:v>
                </c:pt>
                <c:pt idx="9">
                  <c:v>0.136363636363636</c:v>
                </c:pt>
              </c:numCache>
            </c:numRef>
          </c:val>
        </c:ser>
        <c:ser>
          <c:idx val="2"/>
          <c:order val="2"/>
          <c:tx>
            <c:strRef>
              <c:f>'Duplicate Countries - All Respo'!$Y$96</c:f>
              <c:strCache>
                <c:ptCount val="1"/>
                <c:pt idx="0">
                  <c:v>Moderately Relevant</c:v>
                </c:pt>
              </c:strCache>
            </c:strRef>
          </c:tx>
          <c:spPr>
            <a:solidFill>
              <a:srgbClr val="A5A5A5"/>
            </a:solidFill>
            <a:ln w="25400">
              <a:noFill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00517333060640147"/>
                  <c:y val="-0.00043285919905173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00199764802127007"/>
                  <c:y val="0.0023843586075345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00564918021610935"/>
                  <c:y val="-0.0047687172150691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00517333060640147"/>
                  <c:y val="0.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'Duplicate Countries - All Respo'!$V$97:$V$106</c:f>
              <c:strCache>
                <c:ptCount val="10"/>
                <c:pt idx="0">
                  <c:v>Other</c:v>
                </c:pt>
                <c:pt idx="1">
                  <c:v>Incorporating Gender</c:v>
                </c:pt>
                <c:pt idx="2">
                  <c:v>Revisiting INDC based on PA</c:v>
                </c:pt>
                <c:pt idx="3">
                  <c:v>Assess Sustainable Devt. Impacts</c:v>
                </c:pt>
                <c:pt idx="4">
                  <c:v>Building Awareness/Ownership</c:v>
                </c:pt>
                <c:pt idx="5">
                  <c:v>Estimating Implementation Costs</c:v>
                </c:pt>
                <c:pt idx="6">
                  <c:v>Building Institutional Structures</c:v>
                </c:pt>
                <c:pt idx="7">
                  <c:v>Developing Monitoring System</c:v>
                </c:pt>
                <c:pt idx="8">
                  <c:v>Developing Implementation Plan</c:v>
                </c:pt>
                <c:pt idx="9">
                  <c:v>Mobilizing Resources</c:v>
                </c:pt>
              </c:strCache>
            </c:strRef>
          </c:cat>
          <c:val>
            <c:numRef>
              <c:f>'Duplicate Countries - All Respo'!$Y$97:$Y$106</c:f>
              <c:numCache>
                <c:formatCode>0%</c:formatCode>
                <c:ptCount val="10"/>
                <c:pt idx="0">
                  <c:v>0.0</c:v>
                </c:pt>
                <c:pt idx="1">
                  <c:v>0.257575757575758</c:v>
                </c:pt>
                <c:pt idx="2">
                  <c:v>0.227272727272727</c:v>
                </c:pt>
                <c:pt idx="3">
                  <c:v>0.0606060606060606</c:v>
                </c:pt>
                <c:pt idx="4">
                  <c:v>0.0454545454545454</c:v>
                </c:pt>
                <c:pt idx="5">
                  <c:v>0.0757575757575758</c:v>
                </c:pt>
                <c:pt idx="6">
                  <c:v>0.0606060606060606</c:v>
                </c:pt>
                <c:pt idx="7">
                  <c:v>0.121212121212121</c:v>
                </c:pt>
                <c:pt idx="8">
                  <c:v>0.0454545454545454</c:v>
                </c:pt>
                <c:pt idx="9">
                  <c:v>0.0454545454545454</c:v>
                </c:pt>
              </c:numCache>
            </c:numRef>
          </c:val>
        </c:ser>
        <c:ser>
          <c:idx val="3"/>
          <c:order val="3"/>
          <c:tx>
            <c:strRef>
              <c:f>'Duplicate Countries - All Respo'!$Z$96</c:f>
              <c:strCache>
                <c:ptCount val="1"/>
                <c:pt idx="0">
                  <c:v>Slightly Relevant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dLbls>
            <c:delete val="1"/>
          </c:dLbls>
          <c:cat>
            <c:strRef>
              <c:f>'Duplicate Countries - All Respo'!$V$97:$V$106</c:f>
              <c:strCache>
                <c:ptCount val="10"/>
                <c:pt idx="0">
                  <c:v>Other</c:v>
                </c:pt>
                <c:pt idx="1">
                  <c:v>Incorporating Gender</c:v>
                </c:pt>
                <c:pt idx="2">
                  <c:v>Revisiting INDC based on PA</c:v>
                </c:pt>
                <c:pt idx="3">
                  <c:v>Assess Sustainable Devt. Impacts</c:v>
                </c:pt>
                <c:pt idx="4">
                  <c:v>Building Awareness/Ownership</c:v>
                </c:pt>
                <c:pt idx="5">
                  <c:v>Estimating Implementation Costs</c:v>
                </c:pt>
                <c:pt idx="6">
                  <c:v>Building Institutional Structures</c:v>
                </c:pt>
                <c:pt idx="7">
                  <c:v>Developing Monitoring System</c:v>
                </c:pt>
                <c:pt idx="8">
                  <c:v>Developing Implementation Plan</c:v>
                </c:pt>
                <c:pt idx="9">
                  <c:v>Mobilizing Resources</c:v>
                </c:pt>
              </c:strCache>
            </c:strRef>
          </c:cat>
          <c:val>
            <c:numRef>
              <c:f>'Duplicate Countries - All Respo'!$Z$97:$Z$106</c:f>
              <c:numCache>
                <c:formatCode>0%</c:formatCode>
                <c:ptCount val="10"/>
                <c:pt idx="0">
                  <c:v>0.0151515151515151</c:v>
                </c:pt>
                <c:pt idx="1">
                  <c:v>0.0909090909090909</c:v>
                </c:pt>
                <c:pt idx="2">
                  <c:v>0.136363636363636</c:v>
                </c:pt>
                <c:pt idx="3">
                  <c:v>0.0151515151515151</c:v>
                </c:pt>
                <c:pt idx="4">
                  <c:v>0.0303030303030303</c:v>
                </c:pt>
                <c:pt idx="5">
                  <c:v>0.0151515151515151</c:v>
                </c:pt>
                <c:pt idx="6">
                  <c:v>0.0151515151515151</c:v>
                </c:pt>
                <c:pt idx="7">
                  <c:v>0.0</c:v>
                </c:pt>
                <c:pt idx="8">
                  <c:v>0.0151515151515151</c:v>
                </c:pt>
                <c:pt idx="9">
                  <c:v>0.0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142260536"/>
        <c:axId val="-2143257480"/>
      </c:barChart>
      <c:catAx>
        <c:axId val="-2142260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257480"/>
        <c:crosses val="autoZero"/>
        <c:auto val="1"/>
        <c:lblAlgn val="ctr"/>
        <c:lblOffset val="100"/>
        <c:noMultiLvlLbl val="0"/>
      </c:catAx>
      <c:valAx>
        <c:axId val="-2143257480"/>
        <c:scaling>
          <c:orientation val="minMax"/>
          <c:max val="1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Percentage</a:t>
                </a:r>
                <a:r>
                  <a:rPr lang="en-US" sz="1600" b="0" baseline="0"/>
                  <a:t> of Respondents (n= 66)</a:t>
                </a:r>
                <a:endParaRPr lang="en-US" sz="1600" b="0"/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22605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D247B-9F21-EB4B-9AE6-DE88F13FB61A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4CC7B-93F9-AE40-B60B-AEC33CCE5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9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</a:t>
            </a:r>
            <a:r>
              <a:rPr lang="en-US" baseline="0" dirty="0" smtClean="0"/>
              <a:t> 4 needs identified as respondents as extremely relevant: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Mobilizing resources for NDC implementation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Developing NDC implementation plans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Developing/improving information base and monitoring systems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Building institutional structures and coordination mechanisms</a:t>
            </a:r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CC7B-93F9-AE40-B60B-AEC33CCE53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78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CC7B-93F9-AE40-B60B-AEC33CCE53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62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5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6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UNDP logo 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1488" y="209490"/>
            <a:ext cx="1523976" cy="174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139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6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3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3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4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0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4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45867-22E6-F345-B090-B970075D24ED}" type="datetimeFigureOut">
              <a:rPr lang="en-US" smtClean="0"/>
              <a:t>20/05/16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04463-3E5E-E74F-B942-AC0A3AAA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9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DD31F440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1376760"/>
            <a:ext cx="8945217" cy="147002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US" sz="3200" b="1" dirty="0" smtClean="0">
                <a:solidFill>
                  <a:srgbClr val="800000"/>
                </a:solidFill>
              </a:rPr>
              <a:t/>
            </a:r>
            <a:br>
              <a:rPr lang="en-US" sz="3200" b="1" dirty="0" smtClean="0">
                <a:solidFill>
                  <a:srgbClr val="800000"/>
                </a:solidFill>
              </a:rPr>
            </a:br>
            <a:r>
              <a:rPr lang="en-US" sz="3200" b="1" dirty="0" smtClean="0">
                <a:solidFill>
                  <a:srgbClr val="800000"/>
                </a:solidFill>
              </a:rPr>
              <a:t/>
            </a:r>
            <a:br>
              <a:rPr lang="en-US" sz="3200" b="1" dirty="0" smtClean="0">
                <a:solidFill>
                  <a:srgbClr val="800000"/>
                </a:solidFill>
              </a:rPr>
            </a:br>
            <a:r>
              <a:rPr lang="en-US" sz="3200" b="1" dirty="0" smtClean="0">
                <a:solidFill>
                  <a:srgbClr val="800000"/>
                </a:solidFill>
              </a:rPr>
              <a:t/>
            </a:r>
            <a:br>
              <a:rPr lang="en-US" sz="3200" b="1" dirty="0" smtClean="0">
                <a:solidFill>
                  <a:srgbClr val="800000"/>
                </a:solidFill>
              </a:rPr>
            </a:br>
            <a:r>
              <a:rPr lang="en-US" sz="3200" b="1" dirty="0" smtClean="0">
                <a:solidFill>
                  <a:srgbClr val="800000"/>
                </a:solidFill>
              </a:rPr>
              <a:t/>
            </a:r>
            <a:br>
              <a:rPr lang="en-US" sz="3200" b="1" dirty="0" smtClean="0">
                <a:solidFill>
                  <a:srgbClr val="800000"/>
                </a:solidFill>
              </a:rPr>
            </a:br>
            <a:r>
              <a:rPr lang="en-US" sz="3600" b="1" dirty="0" smtClean="0">
                <a:solidFill>
                  <a:srgbClr val="800000"/>
                </a:solidFill>
              </a:rPr>
              <a:t>Strengthening </a:t>
            </a:r>
            <a:r>
              <a:rPr lang="en-US" sz="3600" b="1" dirty="0">
                <a:solidFill>
                  <a:srgbClr val="800000"/>
                </a:solidFill>
              </a:rPr>
              <a:t>climate action through participation &amp; access to information: lessons and prospects </a:t>
            </a:r>
            <a:r>
              <a:rPr lang="en-US" sz="3600" b="1" dirty="0" smtClean="0">
                <a:solidFill>
                  <a:srgbClr val="800000"/>
                </a:solidFill>
              </a:rPr>
              <a:t/>
            </a:r>
            <a:br>
              <a:rPr lang="en-US" sz="3600" b="1" dirty="0" smtClean="0">
                <a:solidFill>
                  <a:srgbClr val="800000"/>
                </a:solidFill>
              </a:rPr>
            </a:br>
            <a:r>
              <a:rPr lang="en-US" sz="3600" b="1" dirty="0">
                <a:solidFill>
                  <a:srgbClr val="800000"/>
                </a:solidFill>
              </a:rPr>
              <a:t/>
            </a:r>
            <a:br>
              <a:rPr lang="en-US" sz="3600" b="1" dirty="0">
                <a:solidFill>
                  <a:srgbClr val="800000"/>
                </a:solidFill>
              </a:rPr>
            </a:br>
            <a:r>
              <a:rPr lang="en-US" sz="2200" b="1" dirty="0" smtClean="0">
                <a:solidFill>
                  <a:srgbClr val="800000"/>
                </a:solidFill>
              </a:rPr>
              <a:t>Side Event, Bonn, 17 May 2016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3200" b="1" dirty="0" smtClean="0">
                <a:solidFill>
                  <a:srgbClr val="800000"/>
                </a:solidFill>
              </a:rPr>
              <a:t/>
            </a:r>
            <a:br>
              <a:rPr lang="en-US" sz="3200" b="1" dirty="0" smtClean="0">
                <a:solidFill>
                  <a:srgbClr val="800000"/>
                </a:solidFill>
              </a:rPr>
            </a:b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984" y="4123344"/>
            <a:ext cx="7103084" cy="1494537"/>
          </a:xfrm>
        </p:spPr>
        <p:txBody>
          <a:bodyPr>
            <a:normAutofit/>
          </a:bodyPr>
          <a:lstStyle/>
          <a:p>
            <a:r>
              <a:rPr lang="en-US" sz="1700" b="1" dirty="0" smtClean="0">
                <a:solidFill>
                  <a:srgbClr val="376092"/>
                </a:solidFill>
              </a:rPr>
              <a:t>Yamil Bonduki</a:t>
            </a:r>
          </a:p>
          <a:p>
            <a:r>
              <a:rPr lang="en-US" sz="1700" b="1" dirty="0" smtClean="0">
                <a:solidFill>
                  <a:srgbClr val="376092"/>
                </a:solidFill>
              </a:rPr>
              <a:t>Manager</a:t>
            </a:r>
          </a:p>
          <a:p>
            <a:r>
              <a:rPr lang="en-US" sz="1700" b="1" dirty="0" smtClean="0">
                <a:solidFill>
                  <a:srgbClr val="376092"/>
                </a:solidFill>
              </a:rPr>
              <a:t>Low Emission Capacity Building </a:t>
            </a:r>
            <a:r>
              <a:rPr lang="en-US" sz="1700" b="1" dirty="0" err="1" smtClean="0">
                <a:solidFill>
                  <a:srgbClr val="376092"/>
                </a:solidFill>
              </a:rPr>
              <a:t>Programme</a:t>
            </a:r>
            <a:r>
              <a:rPr lang="en-US" sz="1700" b="1" dirty="0" smtClean="0">
                <a:solidFill>
                  <a:srgbClr val="376092"/>
                </a:solidFill>
              </a:rPr>
              <a:t> and NDC Support</a:t>
            </a:r>
          </a:p>
          <a:p>
            <a:r>
              <a:rPr lang="en-US" sz="1700" b="1" dirty="0" smtClean="0">
                <a:solidFill>
                  <a:srgbClr val="376092"/>
                </a:solidFill>
              </a:rPr>
              <a:t>United Nations Development </a:t>
            </a:r>
            <a:r>
              <a:rPr lang="en-US" sz="1700" b="1" dirty="0" err="1" smtClean="0">
                <a:solidFill>
                  <a:srgbClr val="376092"/>
                </a:solidFill>
              </a:rPr>
              <a:t>Programme</a:t>
            </a:r>
            <a:endParaRPr lang="en-US" sz="1700" b="1" dirty="0" smtClean="0">
              <a:solidFill>
                <a:srgbClr val="376092"/>
              </a:solidFill>
            </a:endParaRPr>
          </a:p>
          <a:p>
            <a:endParaRPr lang="en-US" sz="2400" b="1" dirty="0" smtClean="0">
              <a:solidFill>
                <a:srgbClr val="376092"/>
              </a:solidFill>
            </a:endParaRPr>
          </a:p>
        </p:txBody>
      </p:sp>
      <p:pic>
        <p:nvPicPr>
          <p:cNvPr id="4" name="Picture 3" descr="UNDP logo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2067" y="149478"/>
            <a:ext cx="1533149" cy="175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32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56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Thank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>
                <a:solidFill>
                  <a:srgbClr val="376092"/>
                </a:solidFill>
              </a:rPr>
              <a:t/>
            </a:r>
            <a:br>
              <a:rPr lang="en-US" sz="3100" b="1" dirty="0" smtClean="0">
                <a:solidFill>
                  <a:srgbClr val="376092"/>
                </a:solidFill>
              </a:rPr>
            </a:br>
            <a:r>
              <a:rPr lang="en-US" sz="3100" b="1" dirty="0" smtClean="0">
                <a:solidFill>
                  <a:srgbClr val="376092"/>
                </a:solidFill>
              </a:rPr>
              <a:t>yamil.bonduki@undp.org</a:t>
            </a:r>
            <a:endParaRPr lang="en-US" sz="3100" b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331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</a:rPr>
              <a:t>UNDP’s Work on INDCs</a:t>
            </a: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199" y="1960281"/>
            <a:ext cx="4010213" cy="16285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Direct INDC Financial/</a:t>
            </a:r>
          </a:p>
          <a:p>
            <a:pPr algn="ctr"/>
            <a:r>
              <a:rPr lang="en-US" sz="2200" dirty="0" smtClean="0"/>
              <a:t>Technical Support </a:t>
            </a:r>
          </a:p>
          <a:p>
            <a:pPr algn="ctr"/>
            <a:r>
              <a:rPr lang="en-US" dirty="0" smtClean="0"/>
              <a:t>(43 developing </a:t>
            </a:r>
            <a:r>
              <a:rPr lang="en-US" dirty="0"/>
              <a:t>c</a:t>
            </a:r>
            <a:r>
              <a:rPr lang="en-US" dirty="0" smtClean="0"/>
              <a:t>ountries)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646706" y="1960281"/>
            <a:ext cx="4040093" cy="162858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/>
              <a:t>12 INDC </a:t>
            </a:r>
          </a:p>
          <a:p>
            <a:r>
              <a:rPr lang="en-US" sz="2200" dirty="0" smtClean="0"/>
              <a:t>Dialogues &amp; </a:t>
            </a:r>
          </a:p>
          <a:p>
            <a:r>
              <a:rPr lang="en-US" sz="2200" dirty="0" smtClean="0"/>
              <a:t>Workshops</a:t>
            </a:r>
          </a:p>
          <a:p>
            <a:r>
              <a:rPr lang="en-US" dirty="0" smtClean="0"/>
              <a:t>(110 countries)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7200" y="3801035"/>
            <a:ext cx="4010213" cy="189155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				</a:t>
            </a:r>
            <a:r>
              <a:rPr lang="en-US" sz="2200" dirty="0" smtClean="0"/>
              <a:t>Designing &amp; </a:t>
            </a:r>
          </a:p>
          <a:p>
            <a:pPr algn="r"/>
            <a:r>
              <a:rPr lang="en-US" sz="2200" dirty="0" smtClean="0"/>
              <a:t>					Preparing INDCs</a:t>
            </a:r>
          </a:p>
          <a:p>
            <a:pPr algn="r"/>
            <a:r>
              <a:rPr lang="en-US" sz="2200" dirty="0" smtClean="0"/>
              <a:t>						</a:t>
            </a:r>
            <a:r>
              <a:rPr lang="en-US" dirty="0" smtClean="0"/>
              <a:t>(Guidance with WRI)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646706" y="3801035"/>
            <a:ext cx="4040094" cy="1891553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 smtClean="0"/>
          </a:p>
          <a:p>
            <a:pPr algn="ctr"/>
            <a:endParaRPr lang="en-US" sz="2200" dirty="0" smtClean="0"/>
          </a:p>
          <a:p>
            <a:pPr algn="ctr"/>
            <a:r>
              <a:rPr lang="en-US" sz="2200" dirty="0" smtClean="0"/>
              <a:t>GHG Inventories, LEDS, NAMAs,</a:t>
            </a:r>
            <a:r>
              <a:rPr lang="en-US" sz="2200" dirty="0"/>
              <a:t> </a:t>
            </a:r>
            <a:r>
              <a:rPr lang="en-US" sz="2200" dirty="0" smtClean="0"/>
              <a:t>MRV, Private Sector </a:t>
            </a:r>
            <a:r>
              <a:rPr lang="en-US" sz="2200" dirty="0" smtClean="0">
                <a:sym typeface="Wingdings"/>
              </a:rPr>
              <a:t> </a:t>
            </a:r>
            <a:r>
              <a:rPr lang="en-US" sz="2200" dirty="0" smtClean="0"/>
              <a:t>INDCs</a:t>
            </a:r>
          </a:p>
          <a:p>
            <a:pPr algn="ctr"/>
            <a:r>
              <a:rPr lang="en-US" dirty="0" smtClean="0"/>
              <a:t>(25 countries)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57200" y="5856940"/>
            <a:ext cx="8229599" cy="732119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On-Going Climate Change Programs Related to INDCs </a:t>
            </a:r>
          </a:p>
          <a:p>
            <a:pPr algn="ctr"/>
            <a:r>
              <a:rPr lang="en-US" dirty="0" smtClean="0"/>
              <a:t>(Adaptation, Finance, etc.)</a:t>
            </a:r>
            <a:endParaRPr lang="en-US" dirty="0"/>
          </a:p>
        </p:txBody>
      </p:sp>
      <p:pic>
        <p:nvPicPr>
          <p:cNvPr id="9" name="Picture 8" descr="Pic of INDC guidanc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230" y="3944473"/>
            <a:ext cx="1310358" cy="1699372"/>
          </a:xfrm>
          <a:prstGeom prst="rect">
            <a:avLst/>
          </a:prstGeom>
        </p:spPr>
      </p:pic>
      <p:pic>
        <p:nvPicPr>
          <p:cNvPr id="10" name="Picture 9" descr="IMG_679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4000" y="2094752"/>
            <a:ext cx="1872627" cy="1404470"/>
          </a:xfrm>
          <a:prstGeom prst="rect">
            <a:avLst/>
          </a:prstGeom>
        </p:spPr>
      </p:pic>
      <p:pic>
        <p:nvPicPr>
          <p:cNvPr id="11" name="Picture 10" descr="cid:image001.png@01CDFFD6.30DDF830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6059" y="3914589"/>
            <a:ext cx="2532529" cy="672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74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185" y="28550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</a:rPr>
              <a:t>Some Lessons from INDC preparation</a:t>
            </a: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78301" y="1555116"/>
            <a:ext cx="8686800" cy="5028564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Stakeholder engagement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is essential to link development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priorities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and CC goals and ensure buy-in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Securing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high-level political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support for sustained actions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aising awareness cannot be underestimated – required for  broader  societal support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Technical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capacity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of key stakeholders will be the basis for a successful NDC implementation, as many sectors and processes will be involved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Ownership by relevant institutions in NDC implementation will require strong leadership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Building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on participative processes used for preparing INDCs as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planning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for NDC implementation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begins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61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</a:rPr>
              <a:t>Identified Capacity Building /</a:t>
            </a:r>
            <a:br>
              <a:rPr lang="en-US" sz="3200" b="1" dirty="0" smtClean="0">
                <a:solidFill>
                  <a:srgbClr val="800000"/>
                </a:solidFill>
              </a:rPr>
            </a:br>
            <a:r>
              <a:rPr lang="en-US" sz="3200" b="1" dirty="0" smtClean="0">
                <a:solidFill>
                  <a:srgbClr val="800000"/>
                </a:solidFill>
              </a:rPr>
              <a:t>Technical Support Needs</a:t>
            </a:r>
            <a:endParaRPr lang="en-US" sz="3200" b="1" dirty="0">
              <a:solidFill>
                <a:srgbClr val="800000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555781201"/>
              </p:ext>
            </p:extLst>
          </p:nvPr>
        </p:nvGraphicFramePr>
        <p:xfrm>
          <a:off x="343647" y="1927412"/>
          <a:ext cx="8531412" cy="464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6922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</a:rPr>
              <a:t>Key areas of support </a:t>
            </a:r>
            <a:r>
              <a:rPr lang="en-US" sz="3200" b="1" dirty="0">
                <a:solidFill>
                  <a:srgbClr val="800000"/>
                </a:solidFill>
              </a:rPr>
              <a:t>i</a:t>
            </a:r>
            <a:r>
              <a:rPr lang="en-US" sz="3200" b="1" dirty="0" smtClean="0">
                <a:solidFill>
                  <a:srgbClr val="800000"/>
                </a:solidFill>
              </a:rPr>
              <a:t>dentified</a:t>
            </a: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2119"/>
            <a:ext cx="8229600" cy="4411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1) Moving from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INDCs to NDC Implementation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Uncertainty around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next steps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(implementation plans, translating INDCs into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concrete actions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Processes to link CC efforts with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development planning</a:t>
            </a:r>
          </a:p>
          <a:p>
            <a:pPr lvl="1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Technical capacities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(GHG inventories, cost estimates, preparing for future NDC rounds)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Working with and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building capacity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of sub-national actors</a:t>
            </a:r>
          </a:p>
          <a:p>
            <a:pPr marL="0" indent="0">
              <a:buNone/>
            </a:pPr>
            <a:endParaRPr lang="en-US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2)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Assessments &amp; Priority Setting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aselines, emissions projections, technical/policy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assessments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, feasibility studies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Defining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priority areas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(sectors, regions, etc.) for NDC implementation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2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049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800000"/>
                </a:solidFill>
              </a:rPr>
              <a:t>Key areas of support </a:t>
            </a:r>
            <a:r>
              <a:rPr lang="en-US" sz="3200" b="1" dirty="0" smtClean="0">
                <a:solidFill>
                  <a:srgbClr val="800000"/>
                </a:solidFill>
              </a:rPr>
              <a:t>identified (</a:t>
            </a:r>
            <a:r>
              <a:rPr lang="en-US" sz="3200" b="1" dirty="0">
                <a:solidFill>
                  <a:srgbClr val="800000"/>
                </a:solidFill>
              </a:rPr>
              <a:t>cont’d</a:t>
            </a:r>
            <a:r>
              <a:rPr lang="en-US" sz="3200" b="1" dirty="0" smtClean="0">
                <a:solidFill>
                  <a:srgbClr val="800000"/>
                </a:solidFill>
              </a:rPr>
              <a:t>)</a:t>
            </a: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2118"/>
            <a:ext cx="8229600" cy="45869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3) Building Information Base and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Monitoring Systems</a:t>
            </a:r>
          </a:p>
          <a:p>
            <a:pPr lvl="1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Building capacities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for data collection, emissions accounting, Developing/strengthening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MRV systems</a:t>
            </a:r>
          </a:p>
          <a:p>
            <a:pPr lvl="1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ap analyses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(data availability, data sharing platforms)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Processes related to UNFCCC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compliance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(transparency framework)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4)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Institutional Arrangements 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Creating robust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structures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to manage NDC implementation (lead institution, coordination with ministries, stakeholder engagement)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Developing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capacities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of institutions and stakeholders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Establishing processes for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future NDC rounds</a:t>
            </a:r>
          </a:p>
          <a:p>
            <a:pPr lvl="1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9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184" y="26792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800000"/>
                </a:solidFill>
              </a:rPr>
              <a:t>Key areas of support </a:t>
            </a:r>
            <a:r>
              <a:rPr lang="en-US" sz="3200" b="1" dirty="0" smtClean="0">
                <a:solidFill>
                  <a:srgbClr val="800000"/>
                </a:solidFill>
              </a:rPr>
              <a:t>identified (</a:t>
            </a:r>
            <a:r>
              <a:rPr lang="en-US" sz="3200" b="1" dirty="0">
                <a:solidFill>
                  <a:srgbClr val="800000"/>
                </a:solidFill>
              </a:rPr>
              <a:t>cont’d</a:t>
            </a:r>
            <a:r>
              <a:rPr lang="en-US" sz="3200" b="1" dirty="0" smtClean="0">
                <a:solidFill>
                  <a:srgbClr val="800000"/>
                </a:solidFill>
              </a:rPr>
              <a:t>)</a:t>
            </a: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8000"/>
            <a:ext cx="8229600" cy="48110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5)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Sector-Specific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Approaches and Access to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Technology</a:t>
            </a:r>
          </a:p>
          <a:p>
            <a:pPr lvl="1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Disaggregating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national NDC targets to various sectors</a:t>
            </a:r>
          </a:p>
          <a:p>
            <a:pPr lvl="1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Aligning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actions w/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sectoral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priorities/policies (sector-specific training)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Adopting new clean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technologies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, designing tech-based projects</a:t>
            </a:r>
          </a:p>
          <a:p>
            <a:pPr lvl="1"/>
            <a:endParaRPr lang="en-US" sz="1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6)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Mobilizing Resources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and Private Sector Participation 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Identifying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public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resources, understanding costs/finance needs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Engaging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private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sector, developing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bankable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projects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&amp; financial proposals (GCF, private sector, etc.)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Attracting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international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support, understanding market mechanisms</a:t>
            </a:r>
          </a:p>
          <a:p>
            <a:pPr lvl="1"/>
            <a:endParaRPr lang="en-US" sz="1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7)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Building Support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for Climate Action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Building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awareness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on CC, Paris Agreement, NDCs (political leaders, local stakeholders, public)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Securing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political commitment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at national/local levels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4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</a:rPr>
              <a:t>UNDP’s Paris Climate </a:t>
            </a:r>
            <a:br>
              <a:rPr lang="en-US" sz="3200" b="1" dirty="0" smtClean="0">
                <a:solidFill>
                  <a:srgbClr val="800000"/>
                </a:solidFill>
              </a:rPr>
            </a:br>
            <a:r>
              <a:rPr lang="en-US" sz="3200" b="1" dirty="0" smtClean="0">
                <a:solidFill>
                  <a:srgbClr val="800000"/>
                </a:solidFill>
              </a:rPr>
              <a:t>Action </a:t>
            </a:r>
            <a:r>
              <a:rPr lang="en-US" sz="3200" b="1" dirty="0" err="1" smtClean="0">
                <a:solidFill>
                  <a:srgbClr val="800000"/>
                </a:solidFill>
              </a:rPr>
              <a:t>Programme</a:t>
            </a: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4888" y="5903912"/>
            <a:ext cx="4971257" cy="5715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b="1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Cross-Cutting: Social </a:t>
            </a:r>
            <a:r>
              <a:rPr lang="en-US" sz="15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Inclusion and Gender</a:t>
            </a:r>
            <a:endParaRPr lang="en-US" sz="1500" dirty="0">
              <a:solidFill>
                <a:srgbClr val="FFFF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64888" y="2069947"/>
            <a:ext cx="1579091" cy="1021793"/>
            <a:chOff x="3384" y="1235588"/>
            <a:chExt cx="1579091" cy="1021793"/>
          </a:xfrm>
        </p:grpSpPr>
        <p:sp>
          <p:nvSpPr>
            <p:cNvPr id="13" name="Rounded Rectangle 12"/>
            <p:cNvSpPr/>
            <p:nvPr/>
          </p:nvSpPr>
          <p:spPr>
            <a:xfrm>
              <a:off x="3384" y="1235588"/>
              <a:ext cx="1579091" cy="1021793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33311" y="1265515"/>
              <a:ext cx="1519237" cy="961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rgbClr val="FFFFFF"/>
                  </a:solidFill>
                </a:rPr>
                <a:t>1) NDC </a:t>
              </a:r>
              <a:r>
                <a:rPr lang="en-US" sz="1500" b="1" kern="1200" dirty="0">
                  <a:solidFill>
                    <a:srgbClr val="FFFFFF"/>
                  </a:solidFill>
                </a:rPr>
                <a:t>Implementation Readiness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068190" y="2069947"/>
            <a:ext cx="1579091" cy="1021793"/>
            <a:chOff x="1715119" y="1235588"/>
            <a:chExt cx="1579091" cy="1021793"/>
          </a:xfrm>
        </p:grpSpPr>
        <p:sp>
          <p:nvSpPr>
            <p:cNvPr id="16" name="Rounded Rectangle 15"/>
            <p:cNvSpPr/>
            <p:nvPr/>
          </p:nvSpPr>
          <p:spPr>
            <a:xfrm>
              <a:off x="1715119" y="1235588"/>
              <a:ext cx="1579091" cy="1021793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1745046" y="1265515"/>
              <a:ext cx="1519237" cy="961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rgbClr val="FFFFFF"/>
                  </a:solidFill>
                </a:rPr>
                <a:t>2) Mitigation </a:t>
              </a:r>
              <a:r>
                <a:rPr lang="en-US" sz="1500" b="1" dirty="0" smtClean="0">
                  <a:solidFill>
                    <a:srgbClr val="FFFFFF"/>
                  </a:solidFill>
                </a:rPr>
                <a:t>Actions</a:t>
              </a:r>
              <a:r>
                <a:rPr lang="en-US" sz="1500" b="1" kern="1200" dirty="0" smtClean="0">
                  <a:solidFill>
                    <a:srgbClr val="FFFFFF"/>
                  </a:solidFill>
                </a:rPr>
                <a:t>            </a:t>
              </a:r>
              <a:endParaRPr lang="en-US" sz="1500" b="1" kern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57054" y="2085158"/>
            <a:ext cx="1579091" cy="1021793"/>
            <a:chOff x="3426854" y="1235588"/>
            <a:chExt cx="1579091" cy="1021793"/>
          </a:xfrm>
        </p:grpSpPr>
        <p:sp>
          <p:nvSpPr>
            <p:cNvPr id="19" name="Rounded Rectangle 18"/>
            <p:cNvSpPr/>
            <p:nvPr/>
          </p:nvSpPr>
          <p:spPr>
            <a:xfrm>
              <a:off x="3426854" y="1235588"/>
              <a:ext cx="1579091" cy="1021793"/>
            </a:xfrm>
            <a:prstGeom prst="roundRect">
              <a:avLst>
                <a:gd name="adj" fmla="val 10000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456781" y="1265515"/>
              <a:ext cx="1519237" cy="961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rgbClr val="FFFFFF"/>
                  </a:solidFill>
                </a:rPr>
                <a:t>3) Adaptation &amp;           </a:t>
              </a:r>
              <a:r>
                <a:rPr lang="en-US" sz="1500" b="1" kern="1200" dirty="0">
                  <a:solidFill>
                    <a:srgbClr val="FFFFFF"/>
                  </a:solidFill>
                </a:rPr>
                <a:t>Climate Risk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137636" y="2069947"/>
            <a:ext cx="1579091" cy="1021793"/>
            <a:chOff x="6850324" y="1235588"/>
            <a:chExt cx="1579091" cy="1021793"/>
          </a:xfrm>
        </p:grpSpPr>
        <p:sp>
          <p:nvSpPr>
            <p:cNvPr id="28" name="Rounded Rectangle 27"/>
            <p:cNvSpPr/>
            <p:nvPr/>
          </p:nvSpPr>
          <p:spPr>
            <a:xfrm>
              <a:off x="6850324" y="1235588"/>
              <a:ext cx="1579091" cy="1021793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ounded Rectangle 4"/>
            <p:cNvSpPr/>
            <p:nvPr/>
          </p:nvSpPr>
          <p:spPr>
            <a:xfrm>
              <a:off x="6880251" y="1265515"/>
              <a:ext cx="1519237" cy="961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rgbClr val="FFFFFF"/>
                  </a:solidFill>
                </a:rPr>
                <a:t>5) Finance</a:t>
              </a:r>
              <a:r>
                <a:rPr lang="en-US" sz="1500" b="1" kern="1200" dirty="0">
                  <a:solidFill>
                    <a:srgbClr val="FFFFFF"/>
                  </a:solidFill>
                </a:rPr>
                <a:t>, Private Sector Engagement           </a:t>
              </a:r>
              <a:r>
                <a:rPr lang="en-US" sz="1500" b="1" kern="1200" dirty="0" smtClean="0">
                  <a:solidFill>
                    <a:srgbClr val="FFFFFF"/>
                  </a:solidFill>
                </a:rPr>
                <a:t>&amp; De</a:t>
              </a:r>
              <a:r>
                <a:rPr lang="en-US" sz="1500" b="1" kern="1200" dirty="0">
                  <a:solidFill>
                    <a:srgbClr val="FFFFFF"/>
                  </a:solidFill>
                </a:rPr>
                <a:t>-Risking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467028" y="2078637"/>
            <a:ext cx="1579091" cy="1021793"/>
            <a:chOff x="5138589" y="1235588"/>
            <a:chExt cx="1579091" cy="1021793"/>
          </a:xfrm>
        </p:grpSpPr>
        <p:sp>
          <p:nvSpPr>
            <p:cNvPr id="31" name="Rounded Rectangle 30"/>
            <p:cNvSpPr/>
            <p:nvPr/>
          </p:nvSpPr>
          <p:spPr>
            <a:xfrm>
              <a:off x="5138589" y="1235588"/>
              <a:ext cx="1579091" cy="1021793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5168516" y="1265515"/>
              <a:ext cx="1519237" cy="961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rgbClr val="FFFFFF"/>
                  </a:solidFill>
                </a:rPr>
                <a:t>4) Emission </a:t>
              </a:r>
              <a:r>
                <a:rPr lang="en-US" sz="1500" b="1" kern="1200" dirty="0">
                  <a:solidFill>
                    <a:srgbClr val="FFFFFF"/>
                  </a:solidFill>
                </a:rPr>
                <a:t>Tracking &amp;</a:t>
              </a:r>
              <a:r>
                <a:rPr lang="en-US" sz="1500" b="1" kern="1200" baseline="0" dirty="0">
                  <a:solidFill>
                    <a:srgbClr val="FFFFFF"/>
                  </a:solidFill>
                </a:rPr>
                <a:t> Transparency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64888" y="3244140"/>
            <a:ext cx="1579091" cy="2559760"/>
            <a:chOff x="3384" y="1235588"/>
            <a:chExt cx="1579091" cy="1021793"/>
          </a:xfrm>
        </p:grpSpPr>
        <p:sp>
          <p:nvSpPr>
            <p:cNvPr id="34" name="Rounded Rectangle 33"/>
            <p:cNvSpPr/>
            <p:nvPr/>
          </p:nvSpPr>
          <p:spPr>
            <a:xfrm>
              <a:off x="3384" y="1235588"/>
              <a:ext cx="1579091" cy="1021793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500" dirty="0" smtClean="0"/>
                <a:t>Creating roadmaps for climate and development goals (institutional structures, NDC implementation plans)</a:t>
              </a:r>
              <a:endParaRPr lang="en-US" sz="1500" dirty="0"/>
            </a:p>
          </p:txBody>
        </p:sp>
        <p:sp>
          <p:nvSpPr>
            <p:cNvPr id="35" name="Rounded Rectangle 4"/>
            <p:cNvSpPr/>
            <p:nvPr/>
          </p:nvSpPr>
          <p:spPr>
            <a:xfrm>
              <a:off x="33311" y="1265515"/>
              <a:ext cx="1519237" cy="961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lvl="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048817" y="3240726"/>
            <a:ext cx="1598464" cy="2563174"/>
            <a:chOff x="1715119" y="1235588"/>
            <a:chExt cx="1579091" cy="1021793"/>
          </a:xfrm>
        </p:grpSpPr>
        <p:sp>
          <p:nvSpPr>
            <p:cNvPr id="37" name="Rounded Rectangle 36"/>
            <p:cNvSpPr/>
            <p:nvPr/>
          </p:nvSpPr>
          <p:spPr>
            <a:xfrm>
              <a:off x="1715119" y="1235588"/>
              <a:ext cx="1579091" cy="1021793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500" dirty="0"/>
                <a:t>I</a:t>
              </a:r>
              <a:r>
                <a:rPr lang="en-US" sz="1500" dirty="0" smtClean="0"/>
                <a:t>dentifying, developing and implementing climate risk-sensitive mitigation actions (in line w/ development agenda, NDC plans, LGHGEDS)  </a:t>
              </a:r>
              <a:endParaRPr lang="en-US" sz="1500" dirty="0"/>
            </a:p>
          </p:txBody>
        </p:sp>
        <p:sp>
          <p:nvSpPr>
            <p:cNvPr id="38" name="Rounded Rectangle 4"/>
            <p:cNvSpPr/>
            <p:nvPr/>
          </p:nvSpPr>
          <p:spPr>
            <a:xfrm>
              <a:off x="1745046" y="1265515"/>
              <a:ext cx="1519237" cy="961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lvl="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>
                <a:solidFill>
                  <a:srgbClr val="FFFFFF"/>
                </a:solidFill>
              </a:endParaRP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3757055" y="3259351"/>
            <a:ext cx="1579090" cy="2544549"/>
          </a:xfrm>
          <a:prstGeom prst="roundRect">
            <a:avLst>
              <a:gd name="adj" fmla="val 10000"/>
            </a:avLst>
          </a:prstGeom>
          <a:solidFill>
            <a:schemeClr val="accent3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500" dirty="0"/>
              <a:t>I</a:t>
            </a:r>
            <a:r>
              <a:rPr lang="en-US" sz="1500" dirty="0" smtClean="0"/>
              <a:t>dentifying and strengthening climate risk &amp; adaptation interventions (including measures w/ mitigation &amp; adaptation benefits)</a:t>
            </a:r>
            <a:endParaRPr lang="en-US" sz="15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5467028" y="3244140"/>
            <a:ext cx="1579091" cy="2544549"/>
            <a:chOff x="5138589" y="1235588"/>
            <a:chExt cx="1579091" cy="1021793"/>
          </a:xfrm>
        </p:grpSpPr>
        <p:sp>
          <p:nvSpPr>
            <p:cNvPr id="41" name="Rounded Rectangle 40"/>
            <p:cNvSpPr/>
            <p:nvPr/>
          </p:nvSpPr>
          <p:spPr>
            <a:xfrm>
              <a:off x="5138589" y="1235588"/>
              <a:ext cx="1579091" cy="1021793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5168516" y="1265515"/>
              <a:ext cx="1519237" cy="961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lvl="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kern="1200" dirty="0" smtClean="0">
                  <a:solidFill>
                    <a:srgbClr val="FFFFFF"/>
                  </a:solidFill>
                </a:rPr>
                <a:t>Establishing robust data management &amp; monitoring systems to facilitate transparency &amp; track progress toward NDC goals</a:t>
              </a:r>
              <a:endParaRPr lang="en-US" sz="1500" kern="1200" baseline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142163" y="3234911"/>
            <a:ext cx="1579091" cy="2553778"/>
            <a:chOff x="6850324" y="1235588"/>
            <a:chExt cx="1579091" cy="1021793"/>
          </a:xfrm>
        </p:grpSpPr>
        <p:sp>
          <p:nvSpPr>
            <p:cNvPr id="44" name="Rounded Rectangle 43"/>
            <p:cNvSpPr/>
            <p:nvPr/>
          </p:nvSpPr>
          <p:spPr>
            <a:xfrm>
              <a:off x="6850324" y="1235588"/>
              <a:ext cx="1579091" cy="1021793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Rounded Rectangle 4"/>
            <p:cNvSpPr/>
            <p:nvPr/>
          </p:nvSpPr>
          <p:spPr>
            <a:xfrm>
              <a:off x="6880251" y="1265515"/>
              <a:ext cx="1519237" cy="961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lvl="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kern="1200" dirty="0" smtClean="0">
                  <a:solidFill>
                    <a:srgbClr val="FFFFFF"/>
                  </a:solidFill>
                </a:rPr>
                <a:t>Designing targeted financial interventions, de-risking private investment, mobilizing NDC support</a:t>
              </a:r>
              <a:endParaRPr lang="en-US" sz="1500" kern="12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1824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184" y="26792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</a:rPr>
              <a:t>A participatory process is essential</a:t>
            </a: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31520" y="1778000"/>
            <a:ext cx="9418320" cy="4811059"/>
          </a:xfrm>
        </p:spPr>
        <p:txBody>
          <a:bodyPr>
            <a:normAutofit lnSpcReduction="10000"/>
          </a:bodyPr>
          <a:lstStyle/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National and sectoral priorities are reflected in NDC implementation plans </a:t>
            </a:r>
          </a:p>
          <a:p>
            <a:pPr lvl="2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NDC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implementation timeframes and roles/responsibilities are realistic 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Specific challenges (sectoral, technical, financial, social) are considered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Process is transparent and NDC implementation has commitment/buy-in from whole of government and other stakeholders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Information/data is shared across ministries and other stakeholders to inform NDC implementation planning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Countries are appropriately organized for future rounds of NDCs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4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8730</TotalTime>
  <Words>729</Words>
  <Application>Microsoft Macintosh PowerPoint</Application>
  <PresentationFormat>On-screen Show (4:3)</PresentationFormat>
  <Paragraphs>104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 Strengthening climate action through participation &amp; access to information: lessons and prospects   Side Event, Bonn, 17 May 2016  </vt:lpstr>
      <vt:lpstr>UNDP’s Work on INDCs</vt:lpstr>
      <vt:lpstr>Some Lessons from INDC preparation</vt:lpstr>
      <vt:lpstr>Identified Capacity Building / Technical Support Needs</vt:lpstr>
      <vt:lpstr>Key areas of support identified</vt:lpstr>
      <vt:lpstr>Key areas of support identified (cont’d)</vt:lpstr>
      <vt:lpstr>Key areas of support identified (cont’d)</vt:lpstr>
      <vt:lpstr>UNDP’s Paris Climate  Action Programme</vt:lpstr>
      <vt:lpstr>A participatory process is essential</vt:lpstr>
      <vt:lpstr>Thank you  yamil.bonduki@undp.org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Technical Dialogues and Other Support for INDCs</dc:title>
  <dc:creator>Michael Comstock</dc:creator>
  <cp:lastModifiedBy>Sébastien Duyck</cp:lastModifiedBy>
  <cp:revision>960</cp:revision>
  <dcterms:created xsi:type="dcterms:W3CDTF">2014-10-15T19:43:53Z</dcterms:created>
  <dcterms:modified xsi:type="dcterms:W3CDTF">2016-05-20T00:13:48Z</dcterms:modified>
</cp:coreProperties>
</file>